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4"/>
  </p:sldMasterIdLst>
  <p:notesMasterIdLst>
    <p:notesMasterId r:id="rId7"/>
  </p:notesMasterIdLst>
  <p:handoutMasterIdLst>
    <p:handoutMasterId r:id="rId8"/>
  </p:handoutMasterIdLst>
  <p:sldIdLst>
    <p:sldId id="275" r:id="rId5"/>
    <p:sldId id="27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CC"/>
    <a:srgbClr val="CC3300"/>
    <a:srgbClr val="009900"/>
    <a:srgbClr val="FF3300"/>
    <a:srgbClr val="FFFF66"/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 snapToGrid="0" snapToObjects="1">
      <p:cViewPr varScale="1">
        <p:scale>
          <a:sx n="50" d="100"/>
          <a:sy n="50" d="100"/>
        </p:scale>
        <p:origin x="60" y="102"/>
      </p:cViewPr>
      <p:guideLst>
        <p:guide orient="horz" pos="2160"/>
        <p:guide pos="2865"/>
      </p:guideLst>
    </p:cSldViewPr>
  </p:slideViewPr>
  <p:outlineViewPr>
    <p:cViewPr>
      <p:scale>
        <a:sx n="33" d="100"/>
        <a:sy n="33" d="100"/>
      </p:scale>
      <p:origin x="0" y="28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80498" cy="45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7894" tIns="68947" rIns="137894" bIns="68947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6528" y="0"/>
            <a:ext cx="3080498" cy="45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7894" tIns="68947" rIns="137894" bIns="68947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7264"/>
            <a:ext cx="3080498" cy="45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7894" tIns="68947" rIns="137894" bIns="68947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6528" y="8827264"/>
            <a:ext cx="3080498" cy="45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7894" tIns="68947" rIns="137894" bIns="68947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DD8D7C19-BECB-43DF-AAE7-4DF200144A6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5259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973" cy="46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t" anchorCtr="0" compatLnSpc="1">
            <a:prstTxWarp prst="textNoShape">
              <a:avLst/>
            </a:prstTxWarp>
          </a:bodyPr>
          <a:lstStyle>
            <a:lvl1pPr defTabSz="93126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427" y="0"/>
            <a:ext cx="3038973" cy="46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t" anchorCtr="0" compatLnSpc="1">
            <a:prstTxWarp prst="textNoShape">
              <a:avLst/>
            </a:prstTxWarp>
          </a:bodyPr>
          <a:lstStyle>
            <a:lvl1pPr algn="r" defTabSz="93126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231" y="4415509"/>
            <a:ext cx="5137940" cy="418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18"/>
            <a:ext cx="3038973" cy="46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b" anchorCtr="0" compatLnSpc="1">
            <a:prstTxWarp prst="textNoShape">
              <a:avLst/>
            </a:prstTxWarp>
          </a:bodyPr>
          <a:lstStyle>
            <a:lvl1pPr defTabSz="93126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427" y="8831018"/>
            <a:ext cx="3038973" cy="46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b" anchorCtr="0" compatLnSpc="1">
            <a:prstTxWarp prst="textNoShape">
              <a:avLst/>
            </a:prstTxWarp>
          </a:bodyPr>
          <a:lstStyle>
            <a:lvl1pPr algn="r" defTabSz="93126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65363ED3-ADE9-4DEB-B630-5215E52E5D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1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363ED3-ADE9-4DEB-B630-5215E52E5D7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363ED3-ADE9-4DEB-B630-5215E52E5D7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powerpoint_slide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474"/>
            <a:ext cx="9144000" cy="6864947"/>
          </a:xfrm>
          <a:prstGeom prst="rect">
            <a:avLst/>
          </a:prstGeom>
        </p:spPr>
      </p:pic>
      <p:pic>
        <p:nvPicPr>
          <p:cNvPr id="10" name="Picture 2" descr="C:\Users\ajohnson\AppData\Local\Microsoft\Windows\Temporary Internet Files\Content.Outlook\K8PWY4R9\Red Backroun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005261" y="1719264"/>
            <a:ext cx="1133476" cy="9144000"/>
          </a:xfrm>
          <a:prstGeom prst="rect">
            <a:avLst/>
          </a:prstGeom>
          <a:noFill/>
        </p:spPr>
      </p:pic>
      <p:sp>
        <p:nvSpPr>
          <p:cNvPr id="16" name="Rectangle 20"/>
          <p:cNvSpPr>
            <a:spLocks noChangeArrowheads="1"/>
          </p:cNvSpPr>
          <p:nvPr userDrawn="1"/>
        </p:nvSpPr>
        <p:spPr bwMode="auto">
          <a:xfrm>
            <a:off x="4105275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45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61215" y="6581774"/>
            <a:ext cx="582783" cy="2762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58CB0CD-7EE6-4FE7-8DB7-9E1495AE86A5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  <p:pic>
        <p:nvPicPr>
          <p:cNvPr id="11" name="Picture 10" descr="C:\Users\ajohnson\AppData\Local\Microsoft\Windows\Temporary Internet Files\Content.Outlook\K8PWY4R9\White and Yellow Line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81700"/>
            <a:ext cx="9144000" cy="60007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6108300" y="6457893"/>
            <a:ext cx="24529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n w="17780" cmpd="sng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sx="1000" sy="1000" algn="tl" rotWithShape="0">
                    <a:srgbClr val="000000"/>
                  </a:outerShdw>
                </a:effectLst>
                <a:latin typeface="Arial Narrow" pitchFamily="34" charset="0"/>
              </a:rPr>
              <a:t>“Delivering Reliability”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powerpoint_slide backgroun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-3474"/>
            <a:ext cx="9144000" cy="6864947"/>
          </a:xfrm>
          <a:prstGeom prst="rect">
            <a:avLst/>
          </a:prstGeom>
        </p:spPr>
      </p:pic>
      <p:grpSp>
        <p:nvGrpSpPr>
          <p:cNvPr id="4" name="Group 3"/>
          <p:cNvGrpSpPr/>
          <p:nvPr userDrawn="1"/>
        </p:nvGrpSpPr>
        <p:grpSpPr>
          <a:xfrm>
            <a:off x="-1" y="5724526"/>
            <a:ext cx="9144001" cy="1133477"/>
            <a:chOff x="-1" y="5724526"/>
            <a:chExt cx="9144001" cy="1133477"/>
          </a:xfrm>
        </p:grpSpPr>
        <p:pic>
          <p:nvPicPr>
            <p:cNvPr id="5" name="Picture 2" descr="C:\Users\ajohnson\AppData\Local\Microsoft\Windows\Temporary Internet Files\Content.Outlook\K8PWY4R9\Red Backround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4005261" y="1719264"/>
              <a:ext cx="1133476" cy="9144000"/>
            </a:xfrm>
            <a:prstGeom prst="rect">
              <a:avLst/>
            </a:prstGeom>
            <a:noFill/>
          </p:spPr>
        </p:pic>
        <p:pic>
          <p:nvPicPr>
            <p:cNvPr id="6" name="Picture 5" descr="C:\Users\ajohnson\AppData\Local\Microsoft\Windows\Temporary Internet Files\Content.Outlook\K8PWY4R9\White and Yellow Lines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5981700"/>
              <a:ext cx="9144000" cy="600075"/>
            </a:xfrm>
            <a:prstGeom prst="rect">
              <a:avLst/>
            </a:prstGeom>
            <a:noFill/>
          </p:spPr>
        </p:pic>
        <p:sp>
          <p:nvSpPr>
            <p:cNvPr id="7" name="Rectangle 6"/>
            <p:cNvSpPr/>
            <p:nvPr/>
          </p:nvSpPr>
          <p:spPr>
            <a:xfrm>
              <a:off x="6108300" y="6457893"/>
              <a:ext cx="24529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ln w="17780" cmpd="sng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</a:ln>
                  <a:solidFill>
                    <a:schemeClr val="bg1"/>
                  </a:solidFill>
                  <a:effectLst>
                    <a:outerShdw blurRad="50800" sx="1000" sy="1000" algn="tl" rotWithShape="0">
                      <a:srgbClr val="000000"/>
                    </a:outerShdw>
                  </a:effectLst>
                  <a:latin typeface="Arial Narrow" pitchFamily="34" charset="0"/>
                </a:rPr>
                <a:t>“Delivering Reliability”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34990" y="45720"/>
            <a:ext cx="5838887" cy="454231"/>
          </a:xfrm>
        </p:spPr>
        <p:txBody>
          <a:bodyPr/>
          <a:lstStyle/>
          <a:p>
            <a:pPr algn="ctr"/>
            <a:r>
              <a:rPr lang="en-US" sz="2400" dirty="0"/>
              <a:t>Reducing Carbon Emissions Does Pay</a:t>
            </a:r>
            <a:br>
              <a:rPr lang="en-US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0263" y="1451058"/>
            <a:ext cx="796834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500,000 heavy duty trucks in Canada </a:t>
            </a:r>
            <a:r>
              <a:rPr lang="en-US" sz="1200" dirty="0">
                <a:solidFill>
                  <a:schemeClr val="bg1"/>
                </a:solidFill>
              </a:rPr>
              <a:t>(Statistics Canada 2016-06-28)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900,000 Canadians employed in transportation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(Statistics Canada 2017-01-06)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endParaRPr lang="en-US" sz="1200">
              <a:solidFill>
                <a:schemeClr val="bg1"/>
              </a:solidFill>
            </a:endParaRP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Maximum weight of truck, trailer and cargo is 63,500kg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Average fuel consumption in bulk trucking in Canada 5.5 MPG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Fuel is the 2</a:t>
            </a:r>
            <a:r>
              <a:rPr lang="en-US" sz="2000" baseline="30000" dirty="0">
                <a:solidFill>
                  <a:schemeClr val="bg1"/>
                </a:solidFill>
              </a:rPr>
              <a:t>nd</a:t>
            </a:r>
            <a:r>
              <a:rPr lang="en-US" sz="2000" dirty="0">
                <a:solidFill>
                  <a:schemeClr val="bg1"/>
                </a:solidFill>
              </a:rPr>
              <a:t> largest cost in bulk trucking at 20% of revenue </a:t>
            </a:r>
            <a:r>
              <a:rPr lang="en-US" sz="1400" dirty="0">
                <a:solidFill>
                  <a:schemeClr val="bg1"/>
                </a:solidFill>
              </a:rPr>
              <a:t>($1/mile) </a:t>
            </a:r>
          </a:p>
          <a:p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774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46576" y="163286"/>
            <a:ext cx="4928260" cy="454231"/>
          </a:xfrm>
        </p:spPr>
        <p:txBody>
          <a:bodyPr/>
          <a:lstStyle/>
          <a:p>
            <a:pPr algn="ctr"/>
            <a:r>
              <a:rPr lang="en-US" sz="2400" dirty="0"/>
              <a:t>Technology is Moving Fast</a:t>
            </a:r>
            <a:br>
              <a:rPr lang="en-US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9634" y="1384663"/>
            <a:ext cx="83471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Vancouver, BC, June 5, 2017 /CNW/ - Westport Fuel Systems Inc. announced the publication of a new study… that quantified GHG reduction benefits of… liquefied natural gas (LNG)… offer GHG emission reductions of 18-22%.  </a:t>
            </a:r>
          </a:p>
          <a:p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Long Beach, CA, May2, 2017 – Kenworth continues its advancements on low/zero emission for Southern California ports… which are backed by $9 million government grants.  Kenworth is developing a hydrogen cell, true zero emission, provided by Ballard Power Systems (British Columbia).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760" y="4460133"/>
            <a:ext cx="2536784" cy="12683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7545" y="4460133"/>
            <a:ext cx="2772683" cy="129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74428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1">
      <a:dk1>
        <a:srgbClr val="969696"/>
      </a:dk1>
      <a:lt1>
        <a:srgbClr val="FFFFFF"/>
      </a:lt1>
      <a:dk2>
        <a:srgbClr val="000000"/>
      </a:dk2>
      <a:lt2>
        <a:srgbClr val="DDDDDD"/>
      </a:lt2>
      <a:accent1>
        <a:srgbClr val="00E4A8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FD1"/>
      </a:accent5>
      <a:accent6>
        <a:srgbClr val="2D2DB9"/>
      </a:accent6>
      <a:hlink>
        <a:srgbClr val="FF5050"/>
      </a:hlink>
      <a:folHlink>
        <a:srgbClr val="FFCF01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83D1DD4D90A344AB48F2DFCEAF034C" ma:contentTypeVersion="8" ma:contentTypeDescription="Create a new document." ma:contentTypeScope="" ma:versionID="5ea216e98b8105b3e235bdb2945e90b3">
  <xsd:schema xmlns:xsd="http://www.w3.org/2001/XMLSchema" xmlns:xs="http://www.w3.org/2001/XMLSchema" xmlns:p="http://schemas.microsoft.com/office/2006/metadata/properties" xmlns:ns1="http://schemas.microsoft.com/sharepoint/v3" xmlns:ns2="944d6d86-2491-4f6d-894b-23b364095624" xmlns:ns3="http://schemas.microsoft.com/sharepoint/v4" xmlns:ns4="4539bebe-b032-4091-abe1-93b081902fbf" targetNamespace="http://schemas.microsoft.com/office/2006/metadata/properties" ma:root="true" ma:fieldsID="8f4706ef252d935e385150de095b453b" ns1:_="" ns2:_="" ns3:_="" ns4:_="">
    <xsd:import namespace="http://schemas.microsoft.com/sharepoint/v3"/>
    <xsd:import namespace="944d6d86-2491-4f6d-894b-23b364095624"/>
    <xsd:import namespace="http://schemas.microsoft.com/sharepoint/v4"/>
    <xsd:import namespace="4539bebe-b032-4091-abe1-93b081902f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omponent" minOccurs="0"/>
                <xsd:element ref="ns2:Category" minOccurs="0"/>
                <xsd:element ref="ns3:IconOverlay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d6d86-2491-4f6d-894b-23b364095624" elementFormDefault="qualified">
    <xsd:import namespace="http://schemas.microsoft.com/office/2006/documentManagement/types"/>
    <xsd:import namespace="http://schemas.microsoft.com/office/infopath/2007/PartnerControls"/>
    <xsd:element name="Component" ma:index="10" nillable="true" ma:displayName="Component" ma:default="01. Responsible Care" ma:format="RadioButtons" ma:internalName="Component">
      <xsd:simpleType>
        <xsd:union memberTypes="dms:Text">
          <xsd:simpleType>
            <xsd:restriction base="dms:Choice">
              <xsd:enumeration value="01. Responsible Care"/>
              <xsd:enumeration value="02. Equipment Lists"/>
              <xsd:enumeration value="03. Insurance Certificates"/>
              <xsd:enumeration value="04. Vision and Mission Statements"/>
              <xsd:enumeration value="05. Organizational Charts"/>
              <xsd:enumeration value="06. Overview - Trimac Transportation"/>
              <xsd:enumeration value="07. Policies"/>
              <xsd:enumeration value="08. Marketing Material"/>
              <xsd:enumeration value="09. Safety"/>
              <xsd:enumeration value="10. Terminal Locations"/>
              <xsd:enumeration value="11. Maps"/>
            </xsd:restriction>
          </xsd:simpleType>
        </xsd:union>
      </xsd:simpleType>
    </xsd:element>
    <xsd:element name="Category" ma:index="11" nillable="true" ma:displayName="Category" ma:default="US General Information" ma:format="RadioButtons" ma:internalName="Category">
      <xsd:simpleType>
        <xsd:union memberTypes="dms:Text">
          <xsd:simpleType>
            <xsd:restriction base="dms:Choice">
              <xsd:enumeration value="US General Information"/>
              <xsd:enumeration value="Scope of Operations"/>
              <xsd:enumeration value="PowerPoint Template"/>
              <xsd:enumeration value="Product Line Points of Sale"/>
              <xsd:enumeration value="Bulk Plus Logistics"/>
              <xsd:enumeration value="North America"/>
              <xsd:enumeration value="Canada"/>
              <xsd:enumeration value="United States"/>
              <xsd:enumeration value="NTS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2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9bebe-b032-4091-abe1-93b081902fb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4" nillable="true" ma:displayName="Sharing Hint Hash" ma:internalName="SharingHintHash" ma:readOnly="true">
      <xsd:simpleType>
        <xsd:restriction base="dms:Text"/>
      </xsd:simple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conOverlay xmlns="http://schemas.microsoft.com/sharepoint/v4" xsi:nil="true"/>
    <Category xmlns="944d6d86-2491-4f6d-894b-23b364095624">PowerPoint Template</Category>
    <Component xmlns="944d6d86-2491-4f6d-894b-23b364095624">08. Marketing Material</Component>
    <SharedWithUsers xmlns="4539bebe-b032-4091-abe1-93b081902fbf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73CFA8-1AED-4493-BFB9-3584C732D3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44d6d86-2491-4f6d-894b-23b364095624"/>
    <ds:schemaRef ds:uri="http://schemas.microsoft.com/sharepoint/v4"/>
    <ds:schemaRef ds:uri="4539bebe-b032-4091-abe1-93b081902f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88351A-AE17-45F9-A88B-9EB0159B696C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sharepoint/v3"/>
    <ds:schemaRef ds:uri="http://schemas.openxmlformats.org/package/2006/metadata/core-properties"/>
    <ds:schemaRef ds:uri="944d6d86-2491-4f6d-894b-23b364095624"/>
    <ds:schemaRef ds:uri="http://purl.org/dc/dcmitype/"/>
    <ds:schemaRef ds:uri="http://schemas.microsoft.com/sharepoint/v4"/>
    <ds:schemaRef ds:uri="http://schemas.microsoft.com/office/infopath/2007/PartnerControls"/>
    <ds:schemaRef ds:uri="4539bebe-b032-4091-abe1-93b081902fb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F45D28F-AEBB-4609-A964-571B3A771D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5093</TotalTime>
  <Words>170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 Narrow</vt:lpstr>
      <vt:lpstr>Tahoma</vt:lpstr>
      <vt:lpstr>Times New Roman</vt:lpstr>
      <vt:lpstr>Wingdings</vt:lpstr>
      <vt:lpstr>Blends</vt:lpstr>
      <vt:lpstr>Reducing Carbon Emissions Does Pay </vt:lpstr>
      <vt:lpstr>Technology is Moving Fast </vt:lpstr>
    </vt:vector>
  </TitlesOfParts>
  <Company>Apple Management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Trimac Standard Delivering Reliability Powerpoint Template</dc:title>
  <dc:creator>Lawrie Apple</dc:creator>
  <cp:lastModifiedBy>User</cp:lastModifiedBy>
  <cp:revision>325</cp:revision>
  <cp:lastPrinted>1998-06-16T17:31:22Z</cp:lastPrinted>
  <dcterms:created xsi:type="dcterms:W3CDTF">1998-05-06T15:53:52Z</dcterms:created>
  <dcterms:modified xsi:type="dcterms:W3CDTF">2017-06-15T14:35:57Z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0x0101004A83D1DD4D90A344AB48F2DFCEAF034C</vt:lpwstr>
  </property>
</Properties>
</file>