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2.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drawings/drawing11.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drawings/drawing12.xml" ContentType="application/vnd.openxmlformats-officedocument.drawingml.chartshapes+xml"/>
  <Override PartName="/ppt/charts/chart16.xml" ContentType="application/vnd.openxmlformats-officedocument.drawingml.chart+xml"/>
  <Override PartName="/ppt/drawings/drawing13.xml" ContentType="application/vnd.openxmlformats-officedocument.drawingml.chartshapes+xml"/>
  <Override PartName="/ppt/charts/chart17.xml" ContentType="application/vnd.openxmlformats-officedocument.drawingml.chart+xml"/>
  <Override PartName="/ppt/drawings/drawing14.xml" ContentType="application/vnd.openxmlformats-officedocument.drawingml.chartshapes+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drawings/drawing15.xml" ContentType="application/vnd.openxmlformats-officedocument.drawingml.chartshapes+xml"/>
  <Override PartName="/ppt/charts/chart20.xml" ContentType="application/vnd.openxmlformats-officedocument.drawingml.chart+xml"/>
  <Override PartName="/ppt/drawings/drawing16.xml" ContentType="application/vnd.openxmlformats-officedocument.drawingml.chartshapes+xml"/>
  <Override PartName="/ppt/charts/chart21.xml" ContentType="application/vnd.openxmlformats-officedocument.drawingml.chart+xml"/>
  <Override PartName="/ppt/drawings/drawing17.xml" ContentType="application/vnd.openxmlformats-officedocument.drawingml.chartshapes+xml"/>
  <Override PartName="/ppt/notesSlides/notesSlide21.xml" ContentType="application/vnd.openxmlformats-officedocument.presentationml.notesSlide+xml"/>
  <Override PartName="/ppt/charts/chart22.xml" ContentType="application/vnd.openxmlformats-officedocument.drawingml.chart+xml"/>
  <Override PartName="/ppt/drawings/drawing18.xml" ContentType="application/vnd.openxmlformats-officedocument.drawingml.chartshapes+xml"/>
  <Override PartName="/ppt/charts/chart23.xml" ContentType="application/vnd.openxmlformats-officedocument.drawingml.chart+xml"/>
  <Override PartName="/ppt/drawings/drawing19.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4.xml" ContentType="application/vnd.openxmlformats-officedocument.drawingml.chart+xml"/>
  <Override PartName="/ppt/drawings/drawing20.xml" ContentType="application/vnd.openxmlformats-officedocument.drawingml.chartshapes+xml"/>
  <Override PartName="/ppt/notesSlides/notesSlide24.xml" ContentType="application/vnd.openxmlformats-officedocument.presentationml.notesSlide+xml"/>
  <Override PartName="/ppt/charts/chart25.xml" ContentType="application/vnd.openxmlformats-officedocument.drawingml.chart+xml"/>
  <Override PartName="/ppt/drawings/drawing21.xml" ContentType="application/vnd.openxmlformats-officedocument.drawingml.chartshapes+xml"/>
  <Override PartName="/ppt/notesSlides/notesSlide25.xml" ContentType="application/vnd.openxmlformats-officedocument.presentationml.notesSlide+xml"/>
  <Override PartName="/ppt/charts/chart26.xml" ContentType="application/vnd.openxmlformats-officedocument.drawingml.chart+xml"/>
  <Override PartName="/ppt/drawings/drawing2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7.xml" ContentType="application/vnd.openxmlformats-officedocument.drawingml.chart+xml"/>
  <Override PartName="/ppt/drawings/drawing23.xml" ContentType="application/vnd.openxmlformats-officedocument.drawingml.chartshapes+xml"/>
  <Override PartName="/ppt/notesSlides/notesSlide28.xml" ContentType="application/vnd.openxmlformats-officedocument.presentationml.notesSlide+xml"/>
  <Override PartName="/ppt/charts/chart28.xml" ContentType="application/vnd.openxmlformats-officedocument.drawingml.chart+xml"/>
  <Override PartName="/ppt/drawings/drawing24.xml" ContentType="application/vnd.openxmlformats-officedocument.drawingml.chartshapes+xml"/>
  <Override PartName="/ppt/notesSlides/notesSlide29.xml" ContentType="application/vnd.openxmlformats-officedocument.presentationml.notesSlide+xml"/>
  <Override PartName="/ppt/charts/chart29.xml" ContentType="application/vnd.openxmlformats-officedocument.drawingml.chart+xml"/>
  <Override PartName="/ppt/drawings/drawing25.xml" ContentType="application/vnd.openxmlformats-officedocument.drawingml.chartshapes+xml"/>
  <Override PartName="/ppt/notesSlides/notesSlide30.xml" ContentType="application/vnd.openxmlformats-officedocument.presentationml.notesSlide+xml"/>
  <Override PartName="/ppt/charts/chart30.xml" ContentType="application/vnd.openxmlformats-officedocument.drawingml.chart+xml"/>
  <Override PartName="/ppt/drawings/drawing26.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72" r:id="rId3"/>
  </p:sldMasterIdLst>
  <p:notesMasterIdLst>
    <p:notesMasterId r:id="rId42"/>
  </p:notesMasterIdLst>
  <p:handoutMasterIdLst>
    <p:handoutMasterId r:id="rId43"/>
  </p:handoutMasterIdLst>
  <p:sldIdLst>
    <p:sldId id="521" r:id="rId4"/>
    <p:sldId id="868" r:id="rId5"/>
    <p:sldId id="869" r:id="rId6"/>
    <p:sldId id="870" r:id="rId7"/>
    <p:sldId id="871" r:id="rId8"/>
    <p:sldId id="819" r:id="rId9"/>
    <p:sldId id="872" r:id="rId10"/>
    <p:sldId id="873" r:id="rId11"/>
    <p:sldId id="854" r:id="rId12"/>
    <p:sldId id="879" r:id="rId13"/>
    <p:sldId id="857" r:id="rId14"/>
    <p:sldId id="858" r:id="rId15"/>
    <p:sldId id="851" r:id="rId16"/>
    <p:sldId id="852" r:id="rId17"/>
    <p:sldId id="739" r:id="rId18"/>
    <p:sldId id="853" r:id="rId19"/>
    <p:sldId id="848" r:id="rId20"/>
    <p:sldId id="849" r:id="rId21"/>
    <p:sldId id="876" r:id="rId22"/>
    <p:sldId id="820" r:id="rId23"/>
    <p:sldId id="824" r:id="rId24"/>
    <p:sldId id="825" r:id="rId25"/>
    <p:sldId id="867" r:id="rId26"/>
    <p:sldId id="861" r:id="rId27"/>
    <p:sldId id="862" r:id="rId28"/>
    <p:sldId id="863" r:id="rId29"/>
    <p:sldId id="875" r:id="rId30"/>
    <p:sldId id="877" r:id="rId31"/>
    <p:sldId id="850" r:id="rId32"/>
    <p:sldId id="874" r:id="rId33"/>
    <p:sldId id="841" r:id="rId34"/>
    <p:sldId id="855" r:id="rId35"/>
    <p:sldId id="842" r:id="rId36"/>
    <p:sldId id="844" r:id="rId37"/>
    <p:sldId id="843" r:id="rId38"/>
    <p:sldId id="864" r:id="rId39"/>
    <p:sldId id="846" r:id="rId40"/>
    <p:sldId id="679" r:id="rId41"/>
  </p:sldIdLst>
  <p:sldSz cx="14630400" cy="8229600"/>
  <p:notesSz cx="7010400" cy="9296400"/>
  <p:defaultTextStyle>
    <a:defPPr>
      <a:defRPr lang="en-US"/>
    </a:defPPr>
    <a:lvl1pPr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08E"/>
    <a:srgbClr val="E329A5"/>
    <a:srgbClr val="00A249"/>
    <a:srgbClr val="000000"/>
    <a:srgbClr val="92981B"/>
    <a:srgbClr val="3208E6"/>
    <a:srgbClr val="F7921E"/>
    <a:srgbClr val="4D25F7"/>
    <a:srgbClr val="424143"/>
    <a:srgbClr val="B5B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56" autoAdjust="0"/>
    <p:restoredTop sz="92985" autoAdjust="0"/>
  </p:normalViewPr>
  <p:slideViewPr>
    <p:cSldViewPr snapToGrid="0" showGuides="1">
      <p:cViewPr varScale="1">
        <p:scale>
          <a:sx n="73" d="100"/>
          <a:sy n="73" d="100"/>
        </p:scale>
        <p:origin x="72" y="33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10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6936659141388E-2"/>
          <c:y val="3.1893799739220359E-2"/>
          <c:w val="0.72994406002280021"/>
          <c:h val="0.88173043778007587"/>
        </c:manualLayout>
      </c:layout>
      <c:lineChart>
        <c:grouping val="standard"/>
        <c:varyColors val="0"/>
        <c:ser>
          <c:idx val="0"/>
          <c:order val="0"/>
          <c:tx>
            <c:strRef>
              <c:f>Sheet1!$B$1</c:f>
              <c:strCache>
                <c:ptCount val="1"/>
                <c:pt idx="0">
                  <c:v>Assets</c:v>
                </c:pt>
              </c:strCache>
            </c:strRef>
          </c:tx>
          <c:spPr>
            <a:ln w="50800">
              <a:solidFill>
                <a:srgbClr val="4D25F7"/>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Sheet1!$B$2:$B$110</c:f>
              <c:numCache>
                <c:formatCode>General</c:formatCode>
                <c:ptCount val="109"/>
                <c:pt idx="0">
                  <c:v>2181455</c:v>
                </c:pt>
                <c:pt idx="1">
                  <c:v>2186785</c:v>
                </c:pt>
                <c:pt idx="2">
                  <c:v>2211584</c:v>
                </c:pt>
                <c:pt idx="3">
                  <c:v>2260529</c:v>
                </c:pt>
                <c:pt idx="4">
                  <c:v>2314584</c:v>
                </c:pt>
                <c:pt idx="5">
                  <c:v>2337609</c:v>
                </c:pt>
                <c:pt idx="6">
                  <c:v>2375335</c:v>
                </c:pt>
                <c:pt idx="7">
                  <c:v>2417870</c:v>
                </c:pt>
                <c:pt idx="8">
                  <c:v>2466045</c:v>
                </c:pt>
                <c:pt idx="9">
                  <c:v>2510828</c:v>
                </c:pt>
                <c:pt idx="10">
                  <c:v>2565949</c:v>
                </c:pt>
                <c:pt idx="11">
                  <c:v>2606656</c:v>
                </c:pt>
                <c:pt idx="12">
                  <c:v>2665212</c:v>
                </c:pt>
                <c:pt idx="13">
                  <c:v>2748313</c:v>
                </c:pt>
                <c:pt idx="14">
                  <c:v>2800335</c:v>
                </c:pt>
                <c:pt idx="15">
                  <c:v>2881913</c:v>
                </c:pt>
                <c:pt idx="16">
                  <c:v>2951586</c:v>
                </c:pt>
                <c:pt idx="17">
                  <c:v>2957283</c:v>
                </c:pt>
                <c:pt idx="18">
                  <c:v>3033714</c:v>
                </c:pt>
                <c:pt idx="19">
                  <c:v>3073161</c:v>
                </c:pt>
                <c:pt idx="20">
                  <c:v>3112656</c:v>
                </c:pt>
                <c:pt idx="21">
                  <c:v>3155369</c:v>
                </c:pt>
                <c:pt idx="22">
                  <c:v>3204966</c:v>
                </c:pt>
                <c:pt idx="23">
                  <c:v>3265398</c:v>
                </c:pt>
                <c:pt idx="24">
                  <c:v>3339716</c:v>
                </c:pt>
                <c:pt idx="25">
                  <c:v>3394845</c:v>
                </c:pt>
                <c:pt idx="26">
                  <c:v>3458589</c:v>
                </c:pt>
                <c:pt idx="27">
                  <c:v>3569286</c:v>
                </c:pt>
                <c:pt idx="28">
                  <c:v>3614974</c:v>
                </c:pt>
                <c:pt idx="29">
                  <c:v>3717250</c:v>
                </c:pt>
                <c:pt idx="30">
                  <c:v>3800797</c:v>
                </c:pt>
                <c:pt idx="31">
                  <c:v>3852640</c:v>
                </c:pt>
                <c:pt idx="32">
                  <c:v>3952135</c:v>
                </c:pt>
                <c:pt idx="33">
                  <c:v>3983928</c:v>
                </c:pt>
                <c:pt idx="34">
                  <c:v>3886208</c:v>
                </c:pt>
                <c:pt idx="35">
                  <c:v>4038421</c:v>
                </c:pt>
                <c:pt idx="36">
                  <c:v>4013461</c:v>
                </c:pt>
                <c:pt idx="37">
                  <c:v>4107396</c:v>
                </c:pt>
                <c:pt idx="38">
                  <c:v>4168067</c:v>
                </c:pt>
                <c:pt idx="39">
                  <c:v>4351287</c:v>
                </c:pt>
                <c:pt idx="40">
                  <c:v>4465079</c:v>
                </c:pt>
                <c:pt idx="41">
                  <c:v>4578254</c:v>
                </c:pt>
                <c:pt idx="42">
                  <c:v>4632655</c:v>
                </c:pt>
                <c:pt idx="43">
                  <c:v>4573696</c:v>
                </c:pt>
                <c:pt idx="44">
                  <c:v>4515460</c:v>
                </c:pt>
                <c:pt idx="45">
                  <c:v>4563562</c:v>
                </c:pt>
                <c:pt idx="46">
                  <c:v>4514178</c:v>
                </c:pt>
                <c:pt idx="47">
                  <c:v>4654885</c:v>
                </c:pt>
                <c:pt idx="48">
                  <c:v>4751964</c:v>
                </c:pt>
                <c:pt idx="49">
                  <c:v>4716727</c:v>
                </c:pt>
                <c:pt idx="50">
                  <c:v>4703178</c:v>
                </c:pt>
                <c:pt idx="51">
                  <c:v>4794694</c:v>
                </c:pt>
                <c:pt idx="52">
                  <c:v>4767535</c:v>
                </c:pt>
                <c:pt idx="53">
                  <c:v>4899840</c:v>
                </c:pt>
                <c:pt idx="54">
                  <c:v>4989363</c:v>
                </c:pt>
                <c:pt idx="55">
                  <c:v>5187816</c:v>
                </c:pt>
                <c:pt idx="56">
                  <c:v>5235514</c:v>
                </c:pt>
                <c:pt idx="57">
                  <c:v>5323619</c:v>
                </c:pt>
                <c:pt idx="58">
                  <c:v>5386089</c:v>
                </c:pt>
                <c:pt idx="59">
                  <c:v>5506014</c:v>
                </c:pt>
                <c:pt idx="60">
                  <c:v>5649368</c:v>
                </c:pt>
                <c:pt idx="61">
                  <c:v>5807355</c:v>
                </c:pt>
                <c:pt idx="62">
                  <c:v>5971289</c:v>
                </c:pt>
                <c:pt idx="63">
                  <c:v>6083232</c:v>
                </c:pt>
                <c:pt idx="64">
                  <c:v>6299666</c:v>
                </c:pt>
                <c:pt idx="65">
                  <c:v>6392873</c:v>
                </c:pt>
                <c:pt idx="66">
                  <c:v>6529850</c:v>
                </c:pt>
                <c:pt idx="67">
                  <c:v>6742345</c:v>
                </c:pt>
                <c:pt idx="68">
                  <c:v>6927585</c:v>
                </c:pt>
                <c:pt idx="69">
                  <c:v>7114643</c:v>
                </c:pt>
                <c:pt idx="70">
                  <c:v>7219452</c:v>
                </c:pt>
                <c:pt idx="71">
                  <c:v>7244453</c:v>
                </c:pt>
                <c:pt idx="72">
                  <c:v>7382310</c:v>
                </c:pt>
                <c:pt idx="73">
                  <c:v>7577233</c:v>
                </c:pt>
                <c:pt idx="74">
                  <c:v>7331020</c:v>
                </c:pt>
                <c:pt idx="75">
                  <c:v>7130391</c:v>
                </c:pt>
                <c:pt idx="76">
                  <c:v>7076027</c:v>
                </c:pt>
                <c:pt idx="77">
                  <c:v>7359141</c:v>
                </c:pt>
                <c:pt idx="78">
                  <c:v>7611617</c:v>
                </c:pt>
                <c:pt idx="79">
                  <c:v>7729435</c:v>
                </c:pt>
                <c:pt idx="80">
                  <c:v>7876027</c:v>
                </c:pt>
                <c:pt idx="81">
                  <c:v>7909009</c:v>
                </c:pt>
                <c:pt idx="82">
                  <c:v>8154173</c:v>
                </c:pt>
                <c:pt idx="83">
                  <c:v>8343177</c:v>
                </c:pt>
                <c:pt idx="84">
                  <c:v>8542398</c:v>
                </c:pt>
                <c:pt idx="85">
                  <c:v>8659328</c:v>
                </c:pt>
                <c:pt idx="86">
                  <c:v>8624793</c:v>
                </c:pt>
                <c:pt idx="87">
                  <c:v>8783373</c:v>
                </c:pt>
                <c:pt idx="88">
                  <c:v>9031202</c:v>
                </c:pt>
                <c:pt idx="89">
                  <c:v>9128146</c:v>
                </c:pt>
                <c:pt idx="90">
                  <c:v>9327235</c:v>
                </c:pt>
                <c:pt idx="91">
                  <c:v>9462632</c:v>
                </c:pt>
                <c:pt idx="92">
                  <c:v>9685145</c:v>
                </c:pt>
                <c:pt idx="93">
                  <c:v>9702218</c:v>
                </c:pt>
                <c:pt idx="94">
                  <c:v>9893008</c:v>
                </c:pt>
                <c:pt idx="95">
                  <c:v>10170345</c:v>
                </c:pt>
                <c:pt idx="96">
                  <c:v>10419365</c:v>
                </c:pt>
                <c:pt idx="97">
                  <c:v>10658120</c:v>
                </c:pt>
                <c:pt idx="98">
                  <c:v>10791245</c:v>
                </c:pt>
                <c:pt idx="99">
                  <c:v>10953323</c:v>
                </c:pt>
                <c:pt idx="100">
                  <c:v>11244301</c:v>
                </c:pt>
                <c:pt idx="101">
                  <c:v>11309862</c:v>
                </c:pt>
                <c:pt idx="102">
                  <c:v>11335156</c:v>
                </c:pt>
                <c:pt idx="103">
                  <c:v>11472829</c:v>
                </c:pt>
                <c:pt idx="104">
                  <c:v>11619779</c:v>
                </c:pt>
                <c:pt idx="105">
                  <c:v>11871186</c:v>
                </c:pt>
                <c:pt idx="106">
                  <c:v>12195719</c:v>
                </c:pt>
                <c:pt idx="107">
                  <c:v>12355945</c:v>
                </c:pt>
                <c:pt idx="108">
                  <c:v>12601184</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Net worth</c:v>
                </c:pt>
              </c:strCache>
            </c:strRef>
          </c:tx>
          <c:spPr>
            <a:ln w="50800">
              <a:solidFill>
                <a:srgbClr val="00A249"/>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Sheet1!$C$2:$C$110</c:f>
              <c:numCache>
                <c:formatCode>General</c:formatCode>
                <c:ptCount val="109"/>
                <c:pt idx="0">
                  <c:v>1824796</c:v>
                </c:pt>
                <c:pt idx="1">
                  <c:v>1819292</c:v>
                </c:pt>
                <c:pt idx="2">
                  <c:v>1839008</c:v>
                </c:pt>
                <c:pt idx="3">
                  <c:v>1883552</c:v>
                </c:pt>
                <c:pt idx="4">
                  <c:v>1936782</c:v>
                </c:pt>
                <c:pt idx="5">
                  <c:v>1950962</c:v>
                </c:pt>
                <c:pt idx="6">
                  <c:v>1982391</c:v>
                </c:pt>
                <c:pt idx="7">
                  <c:v>2023725</c:v>
                </c:pt>
                <c:pt idx="8">
                  <c:v>2069404</c:v>
                </c:pt>
                <c:pt idx="9">
                  <c:v>2107162</c:v>
                </c:pt>
                <c:pt idx="10">
                  <c:v>2158147</c:v>
                </c:pt>
                <c:pt idx="11">
                  <c:v>2191160</c:v>
                </c:pt>
                <c:pt idx="12">
                  <c:v>2250450</c:v>
                </c:pt>
                <c:pt idx="13">
                  <c:v>2322798</c:v>
                </c:pt>
                <c:pt idx="14">
                  <c:v>2370561</c:v>
                </c:pt>
                <c:pt idx="15">
                  <c:v>2448912</c:v>
                </c:pt>
                <c:pt idx="16">
                  <c:v>2515912</c:v>
                </c:pt>
                <c:pt idx="17">
                  <c:v>2515382</c:v>
                </c:pt>
                <c:pt idx="18">
                  <c:v>2585377</c:v>
                </c:pt>
                <c:pt idx="19">
                  <c:v>2616940</c:v>
                </c:pt>
                <c:pt idx="20">
                  <c:v>2656671</c:v>
                </c:pt>
                <c:pt idx="21">
                  <c:v>2695454</c:v>
                </c:pt>
                <c:pt idx="22">
                  <c:v>2735595</c:v>
                </c:pt>
                <c:pt idx="23">
                  <c:v>2792125</c:v>
                </c:pt>
                <c:pt idx="24">
                  <c:v>2862979</c:v>
                </c:pt>
                <c:pt idx="25">
                  <c:v>2910833</c:v>
                </c:pt>
                <c:pt idx="26">
                  <c:v>2968637</c:v>
                </c:pt>
                <c:pt idx="27">
                  <c:v>3072872</c:v>
                </c:pt>
                <c:pt idx="28">
                  <c:v>3109920</c:v>
                </c:pt>
                <c:pt idx="29">
                  <c:v>3204627</c:v>
                </c:pt>
                <c:pt idx="30">
                  <c:v>3273790</c:v>
                </c:pt>
                <c:pt idx="31">
                  <c:v>3317855</c:v>
                </c:pt>
                <c:pt idx="32">
                  <c:v>3405020</c:v>
                </c:pt>
                <c:pt idx="33">
                  <c:v>3430439</c:v>
                </c:pt>
                <c:pt idx="34">
                  <c:v>3318777</c:v>
                </c:pt>
                <c:pt idx="35">
                  <c:v>3464602</c:v>
                </c:pt>
                <c:pt idx="36">
                  <c:v>3430918</c:v>
                </c:pt>
                <c:pt idx="37">
                  <c:v>3512566</c:v>
                </c:pt>
                <c:pt idx="38">
                  <c:v>3562348</c:v>
                </c:pt>
                <c:pt idx="39">
                  <c:v>3735728</c:v>
                </c:pt>
                <c:pt idx="40">
                  <c:v>3840181</c:v>
                </c:pt>
                <c:pt idx="41">
                  <c:v>3941349</c:v>
                </c:pt>
                <c:pt idx="42">
                  <c:v>3982756</c:v>
                </c:pt>
                <c:pt idx="43">
                  <c:v>3915685</c:v>
                </c:pt>
                <c:pt idx="44">
                  <c:v>3854157</c:v>
                </c:pt>
                <c:pt idx="45">
                  <c:v>3889825</c:v>
                </c:pt>
                <c:pt idx="46">
                  <c:v>3826662</c:v>
                </c:pt>
                <c:pt idx="47">
                  <c:v>3955906</c:v>
                </c:pt>
                <c:pt idx="48">
                  <c:v>4043258</c:v>
                </c:pt>
                <c:pt idx="49">
                  <c:v>3990018</c:v>
                </c:pt>
                <c:pt idx="50">
                  <c:v>3959889</c:v>
                </c:pt>
                <c:pt idx="51">
                  <c:v>4037994</c:v>
                </c:pt>
                <c:pt idx="52">
                  <c:v>4003962</c:v>
                </c:pt>
                <c:pt idx="53">
                  <c:v>4120213</c:v>
                </c:pt>
                <c:pt idx="54">
                  <c:v>4188089</c:v>
                </c:pt>
                <c:pt idx="55">
                  <c:v>4368916</c:v>
                </c:pt>
                <c:pt idx="56">
                  <c:v>4406722</c:v>
                </c:pt>
                <c:pt idx="57">
                  <c:v>4466347</c:v>
                </c:pt>
                <c:pt idx="58">
                  <c:v>4505376</c:v>
                </c:pt>
                <c:pt idx="59">
                  <c:v>4602654</c:v>
                </c:pt>
                <c:pt idx="60">
                  <c:v>4725015</c:v>
                </c:pt>
                <c:pt idx="61">
                  <c:v>4855739</c:v>
                </c:pt>
                <c:pt idx="62">
                  <c:v>4991207</c:v>
                </c:pt>
                <c:pt idx="63">
                  <c:v>5079322</c:v>
                </c:pt>
                <c:pt idx="64">
                  <c:v>5277355</c:v>
                </c:pt>
                <c:pt idx="65">
                  <c:v>5342050</c:v>
                </c:pt>
                <c:pt idx="66">
                  <c:v>5447261</c:v>
                </c:pt>
                <c:pt idx="67">
                  <c:v>5631059</c:v>
                </c:pt>
                <c:pt idx="68">
                  <c:v>5795067</c:v>
                </c:pt>
                <c:pt idx="69">
                  <c:v>5939681</c:v>
                </c:pt>
                <c:pt idx="70">
                  <c:v>6007347</c:v>
                </c:pt>
                <c:pt idx="71">
                  <c:v>6001851</c:v>
                </c:pt>
                <c:pt idx="72">
                  <c:v>6113476</c:v>
                </c:pt>
                <c:pt idx="73">
                  <c:v>6268753</c:v>
                </c:pt>
                <c:pt idx="74">
                  <c:v>5989960</c:v>
                </c:pt>
                <c:pt idx="75">
                  <c:v>5771888</c:v>
                </c:pt>
                <c:pt idx="76">
                  <c:v>5710372</c:v>
                </c:pt>
                <c:pt idx="77">
                  <c:v>5958924</c:v>
                </c:pt>
                <c:pt idx="78">
                  <c:v>6183208</c:v>
                </c:pt>
                <c:pt idx="79">
                  <c:v>6272173</c:v>
                </c:pt>
                <c:pt idx="80">
                  <c:v>6408007</c:v>
                </c:pt>
                <c:pt idx="81">
                  <c:v>6407242</c:v>
                </c:pt>
                <c:pt idx="82">
                  <c:v>6631088</c:v>
                </c:pt>
                <c:pt idx="83">
                  <c:v>6798225</c:v>
                </c:pt>
                <c:pt idx="84">
                  <c:v>6989714</c:v>
                </c:pt>
                <c:pt idx="85">
                  <c:v>7074252</c:v>
                </c:pt>
                <c:pt idx="86">
                  <c:v>7015358</c:v>
                </c:pt>
                <c:pt idx="87">
                  <c:v>7152033</c:v>
                </c:pt>
                <c:pt idx="88">
                  <c:v>7393546</c:v>
                </c:pt>
                <c:pt idx="89">
                  <c:v>7464303</c:v>
                </c:pt>
                <c:pt idx="90">
                  <c:v>7638803</c:v>
                </c:pt>
                <c:pt idx="91">
                  <c:v>7759252</c:v>
                </c:pt>
                <c:pt idx="92">
                  <c:v>7977777</c:v>
                </c:pt>
                <c:pt idx="93">
                  <c:v>7969192</c:v>
                </c:pt>
                <c:pt idx="94">
                  <c:v>8134334</c:v>
                </c:pt>
                <c:pt idx="95">
                  <c:v>8397009</c:v>
                </c:pt>
                <c:pt idx="96">
                  <c:v>8638407</c:v>
                </c:pt>
                <c:pt idx="97">
                  <c:v>8849794</c:v>
                </c:pt>
                <c:pt idx="98">
                  <c:v>8954623</c:v>
                </c:pt>
                <c:pt idx="99">
                  <c:v>9099859</c:v>
                </c:pt>
                <c:pt idx="100">
                  <c:v>9382732</c:v>
                </c:pt>
                <c:pt idx="101">
                  <c:v>9411708</c:v>
                </c:pt>
                <c:pt idx="102">
                  <c:v>9404227</c:v>
                </c:pt>
                <c:pt idx="103">
                  <c:v>9518999</c:v>
                </c:pt>
                <c:pt idx="104">
                  <c:v>9651106</c:v>
                </c:pt>
                <c:pt idx="105">
                  <c:v>9866186</c:v>
                </c:pt>
                <c:pt idx="106">
                  <c:v>10165993</c:v>
                </c:pt>
                <c:pt idx="107">
                  <c:v>10302023</c:v>
                </c:pt>
                <c:pt idx="108">
                  <c:v>10533632</c:v>
                </c:pt>
              </c:numCache>
            </c:numRef>
          </c:val>
          <c:smooth val="0"/>
          <c:extLst xmlns:c16r2="http://schemas.microsoft.com/office/drawing/2015/06/chart">
            <c:ext xmlns:c16="http://schemas.microsoft.com/office/drawing/2014/chart" uri="{C3380CC4-5D6E-409C-BE32-E72D297353CC}">
              <c16:uniqueId val="{00000001-ED31-4876-B150-C8BDF7DE2D44}"/>
            </c:ext>
          </c:extLst>
        </c:ser>
        <c:ser>
          <c:idx val="2"/>
          <c:order val="2"/>
          <c:tx>
            <c:strRef>
              <c:f>Sheet1!$D$1</c:f>
              <c:strCache>
                <c:ptCount val="1"/>
                <c:pt idx="0">
                  <c:v>Liabilities</c:v>
                </c:pt>
              </c:strCache>
            </c:strRef>
          </c:tx>
          <c:spPr>
            <a:ln w="50800">
              <a:solidFill>
                <a:srgbClr val="FF0000"/>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Sheet1!$D$2:$D$110</c:f>
              <c:numCache>
                <c:formatCode>General</c:formatCode>
                <c:ptCount val="109"/>
                <c:pt idx="0">
                  <c:v>356659</c:v>
                </c:pt>
                <c:pt idx="1">
                  <c:v>367493</c:v>
                </c:pt>
                <c:pt idx="2">
                  <c:v>372576</c:v>
                </c:pt>
                <c:pt idx="3">
                  <c:v>376977</c:v>
                </c:pt>
                <c:pt idx="4">
                  <c:v>377802</c:v>
                </c:pt>
                <c:pt idx="5">
                  <c:v>386647</c:v>
                </c:pt>
                <c:pt idx="6">
                  <c:v>392944</c:v>
                </c:pt>
                <c:pt idx="7">
                  <c:v>394145</c:v>
                </c:pt>
                <c:pt idx="8">
                  <c:v>396641</c:v>
                </c:pt>
                <c:pt idx="9">
                  <c:v>403666</c:v>
                </c:pt>
                <c:pt idx="10">
                  <c:v>407802</c:v>
                </c:pt>
                <c:pt idx="11">
                  <c:v>415496</c:v>
                </c:pt>
                <c:pt idx="12">
                  <c:v>414762</c:v>
                </c:pt>
                <c:pt idx="13">
                  <c:v>425515</c:v>
                </c:pt>
                <c:pt idx="14">
                  <c:v>429774</c:v>
                </c:pt>
                <c:pt idx="15">
                  <c:v>433001</c:v>
                </c:pt>
                <c:pt idx="16">
                  <c:v>435674</c:v>
                </c:pt>
                <c:pt idx="17">
                  <c:v>441901</c:v>
                </c:pt>
                <c:pt idx="18">
                  <c:v>448337</c:v>
                </c:pt>
                <c:pt idx="19">
                  <c:v>456221</c:v>
                </c:pt>
                <c:pt idx="20">
                  <c:v>455985</c:v>
                </c:pt>
                <c:pt idx="21">
                  <c:v>459915</c:v>
                </c:pt>
                <c:pt idx="22">
                  <c:v>469371</c:v>
                </c:pt>
                <c:pt idx="23">
                  <c:v>473273</c:v>
                </c:pt>
                <c:pt idx="24">
                  <c:v>476737</c:v>
                </c:pt>
                <c:pt idx="25">
                  <c:v>484012</c:v>
                </c:pt>
                <c:pt idx="26">
                  <c:v>489952</c:v>
                </c:pt>
                <c:pt idx="27">
                  <c:v>496414</c:v>
                </c:pt>
                <c:pt idx="28">
                  <c:v>505054</c:v>
                </c:pt>
                <c:pt idx="29">
                  <c:v>512623</c:v>
                </c:pt>
                <c:pt idx="30">
                  <c:v>527007</c:v>
                </c:pt>
                <c:pt idx="31">
                  <c:v>534785</c:v>
                </c:pt>
                <c:pt idx="32">
                  <c:v>547115</c:v>
                </c:pt>
                <c:pt idx="33">
                  <c:v>553489</c:v>
                </c:pt>
                <c:pt idx="34">
                  <c:v>567431</c:v>
                </c:pt>
                <c:pt idx="35">
                  <c:v>573819</c:v>
                </c:pt>
                <c:pt idx="36">
                  <c:v>582543</c:v>
                </c:pt>
                <c:pt idx="37">
                  <c:v>594830</c:v>
                </c:pt>
                <c:pt idx="38">
                  <c:v>605719</c:v>
                </c:pt>
                <c:pt idx="39">
                  <c:v>615559</c:v>
                </c:pt>
                <c:pt idx="40">
                  <c:v>624898</c:v>
                </c:pt>
                <c:pt idx="41">
                  <c:v>636905</c:v>
                </c:pt>
                <c:pt idx="42">
                  <c:v>649899</c:v>
                </c:pt>
                <c:pt idx="43">
                  <c:v>658011</c:v>
                </c:pt>
                <c:pt idx="44">
                  <c:v>661303</c:v>
                </c:pt>
                <c:pt idx="45">
                  <c:v>673737</c:v>
                </c:pt>
                <c:pt idx="46">
                  <c:v>687516</c:v>
                </c:pt>
                <c:pt idx="47">
                  <c:v>698979</c:v>
                </c:pt>
                <c:pt idx="48">
                  <c:v>708706</c:v>
                </c:pt>
                <c:pt idx="49">
                  <c:v>726709</c:v>
                </c:pt>
                <c:pt idx="50">
                  <c:v>743289</c:v>
                </c:pt>
                <c:pt idx="51">
                  <c:v>756700</c:v>
                </c:pt>
                <c:pt idx="52">
                  <c:v>763573</c:v>
                </c:pt>
                <c:pt idx="53">
                  <c:v>779627</c:v>
                </c:pt>
                <c:pt idx="54">
                  <c:v>801274</c:v>
                </c:pt>
                <c:pt idx="55">
                  <c:v>818900</c:v>
                </c:pt>
                <c:pt idx="56">
                  <c:v>828792</c:v>
                </c:pt>
                <c:pt idx="57">
                  <c:v>857272</c:v>
                </c:pt>
                <c:pt idx="58">
                  <c:v>880713</c:v>
                </c:pt>
                <c:pt idx="59">
                  <c:v>903360</c:v>
                </c:pt>
                <c:pt idx="60">
                  <c:v>924353</c:v>
                </c:pt>
                <c:pt idx="61">
                  <c:v>951616</c:v>
                </c:pt>
                <c:pt idx="62">
                  <c:v>980082</c:v>
                </c:pt>
                <c:pt idx="63">
                  <c:v>1003910</c:v>
                </c:pt>
                <c:pt idx="64">
                  <c:v>1022311</c:v>
                </c:pt>
                <c:pt idx="65">
                  <c:v>1050823</c:v>
                </c:pt>
                <c:pt idx="66">
                  <c:v>1082589</c:v>
                </c:pt>
                <c:pt idx="67">
                  <c:v>1111286</c:v>
                </c:pt>
                <c:pt idx="68">
                  <c:v>1132518</c:v>
                </c:pt>
                <c:pt idx="69">
                  <c:v>1174962</c:v>
                </c:pt>
                <c:pt idx="70">
                  <c:v>1212105</c:v>
                </c:pt>
                <c:pt idx="71">
                  <c:v>1242602</c:v>
                </c:pt>
                <c:pt idx="72">
                  <c:v>1268834</c:v>
                </c:pt>
                <c:pt idx="73">
                  <c:v>1308480</c:v>
                </c:pt>
                <c:pt idx="74">
                  <c:v>1341060</c:v>
                </c:pt>
                <c:pt idx="75">
                  <c:v>1358503</c:v>
                </c:pt>
                <c:pt idx="76">
                  <c:v>1365655</c:v>
                </c:pt>
                <c:pt idx="77">
                  <c:v>1400217</c:v>
                </c:pt>
                <c:pt idx="78">
                  <c:v>1428409</c:v>
                </c:pt>
                <c:pt idx="79">
                  <c:v>1457262</c:v>
                </c:pt>
                <c:pt idx="80">
                  <c:v>1468020</c:v>
                </c:pt>
                <c:pt idx="81">
                  <c:v>1501767</c:v>
                </c:pt>
                <c:pt idx="82">
                  <c:v>1523085</c:v>
                </c:pt>
                <c:pt idx="83">
                  <c:v>1544952</c:v>
                </c:pt>
                <c:pt idx="84">
                  <c:v>1552684</c:v>
                </c:pt>
                <c:pt idx="85">
                  <c:v>1585076</c:v>
                </c:pt>
                <c:pt idx="86">
                  <c:v>1609435</c:v>
                </c:pt>
                <c:pt idx="87">
                  <c:v>1631340</c:v>
                </c:pt>
                <c:pt idx="88">
                  <c:v>1637656</c:v>
                </c:pt>
                <c:pt idx="89">
                  <c:v>1663843</c:v>
                </c:pt>
                <c:pt idx="90">
                  <c:v>1688432</c:v>
                </c:pt>
                <c:pt idx="91">
                  <c:v>1703380</c:v>
                </c:pt>
                <c:pt idx="92">
                  <c:v>1707368</c:v>
                </c:pt>
                <c:pt idx="93">
                  <c:v>1733026</c:v>
                </c:pt>
                <c:pt idx="94">
                  <c:v>1758674</c:v>
                </c:pt>
                <c:pt idx="95">
                  <c:v>1773336</c:v>
                </c:pt>
                <c:pt idx="96">
                  <c:v>1780958</c:v>
                </c:pt>
                <c:pt idx="97">
                  <c:v>1808326</c:v>
                </c:pt>
                <c:pt idx="98">
                  <c:v>1836622</c:v>
                </c:pt>
                <c:pt idx="99">
                  <c:v>1853464</c:v>
                </c:pt>
                <c:pt idx="100">
                  <c:v>1861569</c:v>
                </c:pt>
                <c:pt idx="101">
                  <c:v>1898154</c:v>
                </c:pt>
                <c:pt idx="102">
                  <c:v>1930929</c:v>
                </c:pt>
                <c:pt idx="103">
                  <c:v>1953830</c:v>
                </c:pt>
                <c:pt idx="104">
                  <c:v>1968673</c:v>
                </c:pt>
                <c:pt idx="105">
                  <c:v>2005000</c:v>
                </c:pt>
                <c:pt idx="106">
                  <c:v>2029726</c:v>
                </c:pt>
                <c:pt idx="107">
                  <c:v>2053922</c:v>
                </c:pt>
                <c:pt idx="108">
                  <c:v>2067552</c:v>
                </c:pt>
              </c:numCache>
            </c:numRef>
          </c:val>
          <c:smooth val="0"/>
          <c:extLst xmlns:c16r2="http://schemas.microsoft.com/office/drawing/2015/06/chart">
            <c:ext xmlns:c16="http://schemas.microsoft.com/office/drawing/2014/chart" uri="{C3380CC4-5D6E-409C-BE32-E72D297353CC}">
              <c16:uniqueId val="{00000000-BDF1-4AA5-9E6C-385ACDDC2603}"/>
            </c:ext>
          </c:extLst>
        </c:ser>
        <c:dLbls>
          <c:showLegendKey val="0"/>
          <c:showVal val="0"/>
          <c:showCatName val="0"/>
          <c:showSerName val="0"/>
          <c:showPercent val="0"/>
          <c:showBubbleSize val="0"/>
        </c:dLbls>
        <c:marker val="1"/>
        <c:smooth val="0"/>
        <c:axId val="41627008"/>
        <c:axId val="41632896"/>
      </c:lineChart>
      <c:catAx>
        <c:axId val="4162700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1632896"/>
        <c:crosses val="autoZero"/>
        <c:auto val="0"/>
        <c:lblAlgn val="ctr"/>
        <c:lblOffset val="0"/>
        <c:tickLblSkip val="20"/>
        <c:tickMarkSkip val="4"/>
        <c:noMultiLvlLbl val="0"/>
      </c:catAx>
      <c:valAx>
        <c:axId val="41632896"/>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1627008"/>
        <c:crosses val="autoZero"/>
        <c:crossBetween val="between"/>
        <c:dispUnits>
          <c:builtInUnit val="millions"/>
        </c:dispUnits>
      </c:valAx>
    </c:plotArea>
    <c:legend>
      <c:legendPos val="r"/>
      <c:layout>
        <c:manualLayout>
          <c:xMode val="edge"/>
          <c:yMode val="edge"/>
          <c:x val="0.83947365704396504"/>
          <c:y val="0.19880037943087281"/>
          <c:w val="0.15337995337995339"/>
          <c:h val="0.39616251333787406"/>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36952199156925E-2"/>
          <c:y val="3.2448696374137789E-2"/>
          <c:w val="0.77445735366995205"/>
          <c:h val="0.87866923825692234"/>
        </c:manualLayout>
      </c:layout>
      <c:lineChart>
        <c:grouping val="standard"/>
        <c:varyColors val="0"/>
        <c:ser>
          <c:idx val="0"/>
          <c:order val="0"/>
          <c:tx>
            <c:strRef>
              <c:f>Sheet1!$B$1</c:f>
              <c:strCache>
                <c:ptCount val="1"/>
                <c:pt idx="0">
                  <c:v>ON</c:v>
                </c:pt>
              </c:strCache>
            </c:strRef>
          </c:tx>
          <c:spPr>
            <a:ln w="50800">
              <a:solidFill>
                <a:srgbClr val="4D25F7"/>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100</c:v>
                </c:pt>
                <c:pt idx="1">
                  <c:v>106.05737895716901</c:v>
                </c:pt>
                <c:pt idx="2">
                  <c:v>111.586650372439</c:v>
                </c:pt>
                <c:pt idx="3">
                  <c:v>116.963163407821</c:v>
                </c:pt>
                <c:pt idx="4">
                  <c:v>125.049755586592</c:v>
                </c:pt>
                <c:pt idx="5">
                  <c:v>134.84956936685199</c:v>
                </c:pt>
                <c:pt idx="6">
                  <c:v>155.62441806331401</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BC</c:v>
                </c:pt>
              </c:strCache>
            </c:strRef>
          </c:tx>
          <c:spPr>
            <a:ln w="50800">
              <a:solidFill>
                <a:srgbClr val="00A249"/>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100</c:v>
                </c:pt>
                <c:pt idx="1">
                  <c:v>111.030422681207</c:v>
                </c:pt>
                <c:pt idx="2">
                  <c:v>101.84723972376401</c:v>
                </c:pt>
                <c:pt idx="3">
                  <c:v>106.313809195052</c:v>
                </c:pt>
                <c:pt idx="4">
                  <c:v>112.438898461161</c:v>
                </c:pt>
                <c:pt idx="5">
                  <c:v>125.93336247875899</c:v>
                </c:pt>
                <c:pt idx="6">
                  <c:v>136.715323702154</c:v>
                </c:pt>
              </c:numCache>
            </c:numRef>
          </c:val>
          <c:smooth val="0"/>
          <c:extLst xmlns:c16r2="http://schemas.microsoft.com/office/drawing/2015/06/chart">
            <c:ext xmlns:c16="http://schemas.microsoft.com/office/drawing/2014/chart" uri="{C3380CC4-5D6E-409C-BE32-E72D297353CC}">
              <c16:uniqueId val="{00000001-ED31-4876-B150-C8BDF7DE2D44}"/>
            </c:ext>
          </c:extLst>
        </c:ser>
        <c:ser>
          <c:idx val="2"/>
          <c:order val="2"/>
          <c:tx>
            <c:strRef>
              <c:f>Sheet1!$D$1</c:f>
              <c:strCache>
                <c:ptCount val="1"/>
                <c:pt idx="0">
                  <c:v>MB</c:v>
                </c:pt>
              </c:strCache>
            </c:strRef>
          </c:tx>
          <c:spPr>
            <a:ln w="50800">
              <a:solidFill>
                <a:srgbClr val="92981B"/>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100</c:v>
                </c:pt>
                <c:pt idx="1">
                  <c:v>105.667700121591</c:v>
                </c:pt>
                <c:pt idx="2">
                  <c:v>111.176119563705</c:v>
                </c:pt>
                <c:pt idx="3">
                  <c:v>117.037199890522</c:v>
                </c:pt>
                <c:pt idx="4">
                  <c:v>119.495955168097</c:v>
                </c:pt>
                <c:pt idx="5">
                  <c:v>121.311306236175</c:v>
                </c:pt>
                <c:pt idx="6">
                  <c:v>124.50499602919901</c:v>
                </c:pt>
              </c:numCache>
            </c:numRef>
          </c:val>
          <c:smooth val="0"/>
          <c:extLst xmlns:c16r2="http://schemas.microsoft.com/office/drawing/2015/06/chart">
            <c:ext xmlns:c16="http://schemas.microsoft.com/office/drawing/2014/chart" uri="{C3380CC4-5D6E-409C-BE32-E72D297353CC}">
              <c16:uniqueId val="{00000000-2D1D-420C-86B7-069223182574}"/>
            </c:ext>
          </c:extLst>
        </c:ser>
        <c:ser>
          <c:idx val="3"/>
          <c:order val="3"/>
          <c:tx>
            <c:strRef>
              <c:f>Sheet1!$E$1</c:f>
              <c:strCache>
                <c:ptCount val="1"/>
                <c:pt idx="0">
                  <c:v>PE</c:v>
                </c:pt>
              </c:strCache>
            </c:strRef>
          </c:tx>
          <c:spPr>
            <a:ln w="50800">
              <a:solidFill>
                <a:srgbClr val="FF0000"/>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Sheet1!$E$2:$E$8</c:f>
              <c:numCache>
                <c:formatCode>General</c:formatCode>
                <c:ptCount val="7"/>
                <c:pt idx="0">
                  <c:v>100</c:v>
                </c:pt>
                <c:pt idx="1">
                  <c:v>103.220095693779</c:v>
                </c:pt>
                <c:pt idx="2">
                  <c:v>103.132604237867</c:v>
                </c:pt>
                <c:pt idx="3">
                  <c:v>105.838004101162</c:v>
                </c:pt>
                <c:pt idx="4">
                  <c:v>110.88516746411401</c:v>
                </c:pt>
                <c:pt idx="5">
                  <c:v>110.167464114832</c:v>
                </c:pt>
                <c:pt idx="6">
                  <c:v>121.86671223513299</c:v>
                </c:pt>
              </c:numCache>
            </c:numRef>
          </c:val>
          <c:smooth val="0"/>
          <c:extLst xmlns:c16r2="http://schemas.microsoft.com/office/drawing/2015/06/chart">
            <c:ext xmlns:c16="http://schemas.microsoft.com/office/drawing/2014/chart" uri="{C3380CC4-5D6E-409C-BE32-E72D297353CC}">
              <c16:uniqueId val="{00000001-2D1D-420C-86B7-069223182574}"/>
            </c:ext>
          </c:extLst>
        </c:ser>
        <c:ser>
          <c:idx val="4"/>
          <c:order val="4"/>
          <c:tx>
            <c:strRef>
              <c:f>Sheet1!$F$1</c:f>
              <c:strCache>
                <c:ptCount val="1"/>
                <c:pt idx="0">
                  <c:v>SK</c:v>
                </c:pt>
              </c:strCache>
            </c:strRef>
          </c:tx>
          <c:spPr>
            <a:ln w="50800">
              <a:solidFill>
                <a:srgbClr val="FFC000"/>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Sheet1!$F$2:$F$8</c:f>
              <c:numCache>
                <c:formatCode>General</c:formatCode>
                <c:ptCount val="7"/>
                <c:pt idx="0">
                  <c:v>100</c:v>
                </c:pt>
                <c:pt idx="1">
                  <c:v>106.951307465639</c:v>
                </c:pt>
                <c:pt idx="2">
                  <c:v>113.51233283191399</c:v>
                </c:pt>
                <c:pt idx="3">
                  <c:v>118.778874487419</c:v>
                </c:pt>
                <c:pt idx="4">
                  <c:v>122.990789012755</c:v>
                </c:pt>
                <c:pt idx="5">
                  <c:v>122.601743287518</c:v>
                </c:pt>
                <c:pt idx="6">
                  <c:v>121.757299758907</c:v>
                </c:pt>
              </c:numCache>
            </c:numRef>
          </c:val>
          <c:smooth val="0"/>
          <c:extLst xmlns:c16r2="http://schemas.microsoft.com/office/drawing/2015/06/chart">
            <c:ext xmlns:c16="http://schemas.microsoft.com/office/drawing/2014/chart" uri="{C3380CC4-5D6E-409C-BE32-E72D297353CC}">
              <c16:uniqueId val="{00000002-2D1D-420C-86B7-069223182574}"/>
            </c:ext>
          </c:extLst>
        </c:ser>
        <c:ser>
          <c:idx val="5"/>
          <c:order val="5"/>
          <c:tx>
            <c:strRef>
              <c:f>Sheet1!$G$1</c:f>
              <c:strCache>
                <c:ptCount val="1"/>
                <c:pt idx="0">
                  <c:v>QC</c:v>
                </c:pt>
              </c:strCache>
            </c:strRef>
          </c:tx>
          <c:spPr>
            <a:ln w="50800"/>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Sheet1!$G$2:$G$8</c:f>
              <c:numCache>
                <c:formatCode>General</c:formatCode>
                <c:ptCount val="7"/>
                <c:pt idx="0">
                  <c:v>100</c:v>
                </c:pt>
                <c:pt idx="1">
                  <c:v>104.932778000222</c:v>
                </c:pt>
                <c:pt idx="2">
                  <c:v>109.01480658969599</c:v>
                </c:pt>
                <c:pt idx="3">
                  <c:v>110.480192522816</c:v>
                </c:pt>
                <c:pt idx="4">
                  <c:v>111.95218301225501</c:v>
                </c:pt>
                <c:pt idx="5">
                  <c:v>113.601258167978</c:v>
                </c:pt>
                <c:pt idx="6">
                  <c:v>116.944402019343</c:v>
                </c:pt>
              </c:numCache>
            </c:numRef>
          </c:val>
          <c:smooth val="0"/>
          <c:extLst xmlns:c16r2="http://schemas.microsoft.com/office/drawing/2015/06/chart">
            <c:ext xmlns:c16="http://schemas.microsoft.com/office/drawing/2014/chart" uri="{C3380CC4-5D6E-409C-BE32-E72D297353CC}">
              <c16:uniqueId val="{00000003-2D1D-420C-86B7-069223182574}"/>
            </c:ext>
          </c:extLst>
        </c:ser>
        <c:ser>
          <c:idx val="6"/>
          <c:order val="6"/>
          <c:tx>
            <c:strRef>
              <c:f>Sheet1!$H$1</c:f>
              <c:strCache>
                <c:ptCount val="1"/>
                <c:pt idx="0">
                  <c:v>AB</c:v>
                </c:pt>
              </c:strCache>
            </c:strRef>
          </c:tx>
          <c:spPr>
            <a:ln w="50800">
              <a:solidFill>
                <a:srgbClr val="000000"/>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Sheet1!$H$2:$H$8</c:f>
              <c:numCache>
                <c:formatCode>General</c:formatCode>
                <c:ptCount val="7"/>
                <c:pt idx="0">
                  <c:v>100</c:v>
                </c:pt>
                <c:pt idx="1">
                  <c:v>100.31024606799301</c:v>
                </c:pt>
                <c:pt idx="2">
                  <c:v>103.095932171637</c:v>
                </c:pt>
                <c:pt idx="3">
                  <c:v>108.137359814476</c:v>
                </c:pt>
                <c:pt idx="4">
                  <c:v>113.706745084459</c:v>
                </c:pt>
                <c:pt idx="5">
                  <c:v>111.591508397648</c:v>
                </c:pt>
                <c:pt idx="6">
                  <c:v>111.999682090031</c:v>
                </c:pt>
              </c:numCache>
            </c:numRef>
          </c:val>
          <c:smooth val="0"/>
          <c:extLst xmlns:c16r2="http://schemas.microsoft.com/office/drawing/2015/06/chart">
            <c:ext xmlns:c16="http://schemas.microsoft.com/office/drawing/2014/chart" uri="{C3380CC4-5D6E-409C-BE32-E72D297353CC}">
              <c16:uniqueId val="{00000004-2D1D-420C-86B7-069223182574}"/>
            </c:ext>
          </c:extLst>
        </c:ser>
        <c:ser>
          <c:idx val="7"/>
          <c:order val="7"/>
          <c:tx>
            <c:strRef>
              <c:f>Sheet1!$I$1</c:f>
              <c:strCache>
                <c:ptCount val="1"/>
                <c:pt idx="0">
                  <c:v>NL</c:v>
                </c:pt>
              </c:strCache>
            </c:strRef>
          </c:tx>
          <c:spPr>
            <a:ln w="50800">
              <a:solidFill>
                <a:srgbClr val="4F408E"/>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Sheet1!$I$2:$I$8</c:f>
              <c:numCache>
                <c:formatCode>General</c:formatCode>
                <c:ptCount val="7"/>
                <c:pt idx="0">
                  <c:v>100</c:v>
                </c:pt>
                <c:pt idx="1">
                  <c:v>107.21904834612</c:v>
                </c:pt>
                <c:pt idx="2">
                  <c:v>115.20534059437</c:v>
                </c:pt>
                <c:pt idx="3">
                  <c:v>120.16803871421899</c:v>
                </c:pt>
                <c:pt idx="4">
                  <c:v>120.672748633254</c:v>
                </c:pt>
                <c:pt idx="5">
                  <c:v>117.323001624402</c:v>
                </c:pt>
                <c:pt idx="6">
                  <c:v>109.417717438788</c:v>
                </c:pt>
              </c:numCache>
            </c:numRef>
          </c:val>
          <c:smooth val="0"/>
          <c:extLst xmlns:c16r2="http://schemas.microsoft.com/office/drawing/2015/06/chart">
            <c:ext xmlns:c16="http://schemas.microsoft.com/office/drawing/2014/chart" uri="{C3380CC4-5D6E-409C-BE32-E72D297353CC}">
              <c16:uniqueId val="{00000005-2D1D-420C-86B7-069223182574}"/>
            </c:ext>
          </c:extLst>
        </c:ser>
        <c:ser>
          <c:idx val="8"/>
          <c:order val="8"/>
          <c:tx>
            <c:strRef>
              <c:f>Sheet1!$J$1</c:f>
              <c:strCache>
                <c:ptCount val="1"/>
                <c:pt idx="0">
                  <c:v>NS</c:v>
                </c:pt>
              </c:strCache>
            </c:strRef>
          </c:tx>
          <c:spPr>
            <a:ln w="50800">
              <a:solidFill>
                <a:srgbClr val="E329A5"/>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Sheet1!$J$2:$J$8</c:f>
              <c:numCache>
                <c:formatCode>General</c:formatCode>
                <c:ptCount val="7"/>
                <c:pt idx="0">
                  <c:v>100</c:v>
                </c:pt>
                <c:pt idx="1">
                  <c:v>103.40926329182</c:v>
                </c:pt>
                <c:pt idx="2">
                  <c:v>106.93694795821</c:v>
                </c:pt>
                <c:pt idx="3">
                  <c:v>105.51589146338399</c:v>
                </c:pt>
                <c:pt idx="4">
                  <c:v>105.200753590565</c:v>
                </c:pt>
                <c:pt idx="5">
                  <c:v>107.381272785104</c:v>
                </c:pt>
                <c:pt idx="6">
                  <c:v>108.234689633236</c:v>
                </c:pt>
              </c:numCache>
            </c:numRef>
          </c:val>
          <c:smooth val="0"/>
          <c:extLst xmlns:c16r2="http://schemas.microsoft.com/office/drawing/2015/06/chart">
            <c:ext xmlns:c16="http://schemas.microsoft.com/office/drawing/2014/chart" uri="{C3380CC4-5D6E-409C-BE32-E72D297353CC}">
              <c16:uniqueId val="{00000006-2D1D-420C-86B7-069223182574}"/>
            </c:ext>
          </c:extLst>
        </c:ser>
        <c:ser>
          <c:idx val="9"/>
          <c:order val="9"/>
          <c:tx>
            <c:strRef>
              <c:f>Sheet1!$K$1</c:f>
              <c:strCache>
                <c:ptCount val="1"/>
                <c:pt idx="0">
                  <c:v>NB</c:v>
                </c:pt>
              </c:strCache>
            </c:strRef>
          </c:tx>
          <c:spPr>
            <a:ln w="50800">
              <a:solidFill>
                <a:schemeClr val="bg1">
                  <a:lumMod val="75000"/>
                </a:schemeClr>
              </a:solidFill>
            </a:ln>
          </c:spPr>
          <c:marker>
            <c:symbol val="none"/>
          </c:marke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Sheet1!$K$2:$K$8</c:f>
              <c:numCache>
                <c:formatCode>General</c:formatCode>
                <c:ptCount val="7"/>
                <c:pt idx="0">
                  <c:v>100</c:v>
                </c:pt>
                <c:pt idx="1">
                  <c:v>102.101882472653</c:v>
                </c:pt>
                <c:pt idx="2">
                  <c:v>102.46502162299601</c:v>
                </c:pt>
                <c:pt idx="3">
                  <c:v>103.441872297125</c:v>
                </c:pt>
                <c:pt idx="4">
                  <c:v>102.901933350292</c:v>
                </c:pt>
                <c:pt idx="5">
                  <c:v>102.00966675146201</c:v>
                </c:pt>
                <c:pt idx="6">
                  <c:v>103.48257440854699</c:v>
                </c:pt>
              </c:numCache>
            </c:numRef>
          </c:val>
          <c:smooth val="0"/>
          <c:extLst xmlns:c16r2="http://schemas.microsoft.com/office/drawing/2015/06/chart">
            <c:ext xmlns:c16="http://schemas.microsoft.com/office/drawing/2014/chart" uri="{C3380CC4-5D6E-409C-BE32-E72D297353CC}">
              <c16:uniqueId val="{00000007-2D1D-420C-86B7-069223182574}"/>
            </c:ext>
          </c:extLst>
        </c:ser>
        <c:dLbls>
          <c:showLegendKey val="0"/>
          <c:showVal val="0"/>
          <c:showCatName val="0"/>
          <c:showSerName val="0"/>
          <c:showPercent val="0"/>
          <c:showBubbleSize val="0"/>
        </c:dLbls>
        <c:marker val="1"/>
        <c:smooth val="0"/>
        <c:axId val="44684416"/>
        <c:axId val="44685952"/>
      </c:lineChart>
      <c:catAx>
        <c:axId val="44684416"/>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4685952"/>
        <c:crosses val="autoZero"/>
        <c:auto val="0"/>
        <c:lblAlgn val="ctr"/>
        <c:lblOffset val="0"/>
        <c:tickLblSkip val="1"/>
        <c:tickMarkSkip val="1"/>
        <c:noMultiLvlLbl val="0"/>
      </c:catAx>
      <c:valAx>
        <c:axId val="44685952"/>
        <c:scaling>
          <c:orientation val="minMax"/>
          <c:min val="90"/>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4684416"/>
        <c:crosses val="autoZero"/>
        <c:crossBetween val="between"/>
      </c:valAx>
    </c:plotArea>
    <c:legend>
      <c:legendPos val="r"/>
      <c:layout>
        <c:manualLayout>
          <c:xMode val="edge"/>
          <c:yMode val="edge"/>
          <c:x val="0.87355607355607356"/>
          <c:y val="5.1578630914172141E-2"/>
          <c:w val="0.12644392644392644"/>
          <c:h val="0.85086433318663823"/>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7150685111733E-2"/>
          <c:y val="4.3488158876959532E-2"/>
          <c:w val="0.81463682171307517"/>
          <c:h val="0.86465779229562978"/>
        </c:manualLayout>
      </c:layout>
      <c:lineChart>
        <c:grouping val="standard"/>
        <c:varyColors val="0"/>
        <c:ser>
          <c:idx val="0"/>
          <c:order val="0"/>
          <c:tx>
            <c:strRef>
              <c:f>Sheet1!$B$1</c:f>
              <c:strCache>
                <c:ptCount val="1"/>
                <c:pt idx="0">
                  <c:v>Actual</c:v>
                </c:pt>
              </c:strCache>
            </c:strRef>
          </c:tx>
          <c:spPr>
            <a:ln w="44450">
              <a:solidFill>
                <a:srgbClr val="3208E6"/>
              </a:solidFill>
            </a:ln>
          </c:spPr>
          <c:marker>
            <c:symbol val="circle"/>
            <c:size val="10"/>
            <c:spPr>
              <a:solidFill>
                <a:srgbClr val="3208E6"/>
              </a:solidFill>
              <a:ln w="9525">
                <a:solidFill>
                  <a:srgbClr val="000000"/>
                </a:solidFill>
              </a:ln>
            </c:spPr>
          </c:marker>
          <c:cat>
            <c:numRef>
              <c:f>Sheet1!$A$2:$A$42</c:f>
              <c:numCache>
                <c:formatCode>General</c:formatCod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9">
                  <c:v>2015</c:v>
                </c:pt>
                <c:pt idx="40">
                  <c:v>2016</c:v>
                </c:pt>
              </c:numCache>
            </c:numRef>
          </c:cat>
          <c:val>
            <c:numRef>
              <c:f>Sheet1!$B$2:$B$42</c:f>
              <c:numCache>
                <c:formatCode>General</c:formatCode>
                <c:ptCount val="41"/>
                <c:pt idx="0">
                  <c:v>2.2588948919968868</c:v>
                </c:pt>
                <c:pt idx="1">
                  <c:v>2.208561461716239</c:v>
                </c:pt>
                <c:pt idx="2">
                  <c:v>2.0958106473079252</c:v>
                </c:pt>
                <c:pt idx="3">
                  <c:v>2.0559688968449317</c:v>
                </c:pt>
                <c:pt idx="4">
                  <c:v>2.4292466578579202</c:v>
                </c:pt>
                <c:pt idx="5">
                  <c:v>3.2222284022453445</c:v>
                </c:pt>
                <c:pt idx="6">
                  <c:v>2.3428914399715959</c:v>
                </c:pt>
                <c:pt idx="7">
                  <c:v>2.2914491944424213</c:v>
                </c:pt>
                <c:pt idx="8">
                  <c:v>2.2755002385638456</c:v>
                </c:pt>
                <c:pt idx="9">
                  <c:v>2.1494867979242982</c:v>
                </c:pt>
                <c:pt idx="10">
                  <c:v>2.2381892823162386</c:v>
                </c:pt>
                <c:pt idx="11">
                  <c:v>2.2999300754186556</c:v>
                </c:pt>
                <c:pt idx="12">
                  <c:v>2.3650792612316738</c:v>
                </c:pt>
                <c:pt idx="13">
                  <c:v>2.9025244176341887</c:v>
                </c:pt>
                <c:pt idx="14">
                  <c:v>3.106691277575178</c:v>
                </c:pt>
                <c:pt idx="15">
                  <c:v>2.9426129426129424</c:v>
                </c:pt>
                <c:pt idx="16">
                  <c:v>3.3725894537787102</c:v>
                </c:pt>
                <c:pt idx="17">
                  <c:v>3.9851118266574068</c:v>
                </c:pt>
                <c:pt idx="18">
                  <c:v>3.7941761757223111</c:v>
                </c:pt>
                <c:pt idx="19">
                  <c:v>3.6689784815876973</c:v>
                </c:pt>
                <c:pt idx="20">
                  <c:v>3.6960762530795104</c:v>
                </c:pt>
                <c:pt idx="21">
                  <c:v>3.5273222098276098</c:v>
                </c:pt>
                <c:pt idx="22">
                  <c:v>3.3070455113778441</c:v>
                </c:pt>
                <c:pt idx="23">
                  <c:v>3.4814046106926404</c:v>
                </c:pt>
                <c:pt idx="24">
                  <c:v>3.3687038117464025</c:v>
                </c:pt>
                <c:pt idx="25">
                  <c:v>3.3655425216426087</c:v>
                </c:pt>
                <c:pt idx="26">
                  <c:v>3.6492583436341164</c:v>
                </c:pt>
                <c:pt idx="27">
                  <c:v>3.8986765316338241</c:v>
                </c:pt>
                <c:pt idx="28">
                  <c:v>4.2941786303230183</c:v>
                </c:pt>
                <c:pt idx="29">
                  <c:v>4.4782732990280163</c:v>
                </c:pt>
                <c:pt idx="30">
                  <c:v>4.5303238199780465</c:v>
                </c:pt>
                <c:pt idx="31">
                  <c:v>5.0438941001864492</c:v>
                </c:pt>
                <c:pt idx="32">
                  <c:v>4.9142411036797089</c:v>
                </c:pt>
                <c:pt idx="33">
                  <c:v>5.0447367692648362</c:v>
                </c:pt>
                <c:pt idx="34">
                  <c:v>5.2943810477330961</c:v>
                </c:pt>
                <c:pt idx="35">
                  <c:v>5.2975199330425973</c:v>
                </c:pt>
                <c:pt idx="36">
                  <c:v>5.1232474152201242</c:v>
                </c:pt>
                <c:pt idx="37">
                  <c:v>4.9500977591657875</c:v>
                </c:pt>
                <c:pt idx="38">
                  <c:v>5.0939663699307616</c:v>
                </c:pt>
                <c:pt idx="39">
                  <c:v>5.0554838608966746</c:v>
                </c:pt>
                <c:pt idx="40">
                  <c:v>5.2730743926268113</c:v>
                </c:pt>
              </c:numCache>
            </c:numRef>
          </c:val>
          <c:smooth val="0"/>
          <c:extLst xmlns:c16r2="http://schemas.microsoft.com/office/drawing/2015/06/chart">
            <c:ext xmlns:c16="http://schemas.microsoft.com/office/drawing/2014/chart" uri="{C3380CC4-5D6E-409C-BE32-E72D297353CC}">
              <c16:uniqueId val="{00000000-5891-4928-A913-F48AB8A31994}"/>
            </c:ext>
          </c:extLst>
        </c:ser>
        <c:ser>
          <c:idx val="1"/>
          <c:order val="1"/>
          <c:tx>
            <c:strRef>
              <c:f>Sheet1!$C$1</c:f>
              <c:strCache>
                <c:ptCount val="1"/>
                <c:pt idx="0">
                  <c:v>Average</c:v>
                </c:pt>
              </c:strCache>
            </c:strRef>
          </c:tx>
          <c:spPr>
            <a:ln w="47625">
              <a:solidFill>
                <a:srgbClr val="FF0000"/>
              </a:solidFill>
            </a:ln>
          </c:spPr>
          <c:marker>
            <c:symbol val="none"/>
          </c:marker>
          <c:cat>
            <c:numRef>
              <c:f>Sheet1!$A$2:$A$42</c:f>
              <c:numCache>
                <c:formatCode>General</c:formatCod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9">
                  <c:v>2015</c:v>
                </c:pt>
                <c:pt idx="40">
                  <c:v>2016</c:v>
                </c:pt>
              </c:numCache>
            </c:numRef>
          </c:cat>
          <c:val>
            <c:numRef>
              <c:f>Sheet1!$C$2:$C$42</c:f>
              <c:numCache>
                <c:formatCode>General</c:formatCode>
                <c:ptCount val="41"/>
                <c:pt idx="0">
                  <c:v>3.577887076051633</c:v>
                </c:pt>
                <c:pt idx="1">
                  <c:v>3.577887076051633</c:v>
                </c:pt>
                <c:pt idx="2">
                  <c:v>3.577887076051633</c:v>
                </c:pt>
                <c:pt idx="3">
                  <c:v>3.577887076051633</c:v>
                </c:pt>
                <c:pt idx="4">
                  <c:v>3.577887076051633</c:v>
                </c:pt>
                <c:pt idx="5">
                  <c:v>3.577887076051633</c:v>
                </c:pt>
                <c:pt idx="6">
                  <c:v>3.577887076051633</c:v>
                </c:pt>
                <c:pt idx="7">
                  <c:v>3.577887076051633</c:v>
                </c:pt>
                <c:pt idx="8">
                  <c:v>3.577887076051633</c:v>
                </c:pt>
                <c:pt idx="9">
                  <c:v>3.577887076051633</c:v>
                </c:pt>
                <c:pt idx="10">
                  <c:v>3.577887076051633</c:v>
                </c:pt>
                <c:pt idx="11">
                  <c:v>3.577887076051633</c:v>
                </c:pt>
                <c:pt idx="12">
                  <c:v>3.577887076051633</c:v>
                </c:pt>
                <c:pt idx="13">
                  <c:v>3.577887076051633</c:v>
                </c:pt>
                <c:pt idx="14">
                  <c:v>3.577887076051633</c:v>
                </c:pt>
                <c:pt idx="15">
                  <c:v>3.577887076051633</c:v>
                </c:pt>
                <c:pt idx="16">
                  <c:v>3.577887076051633</c:v>
                </c:pt>
                <c:pt idx="17">
                  <c:v>3.577887076051633</c:v>
                </c:pt>
                <c:pt idx="18">
                  <c:v>3.577887076051633</c:v>
                </c:pt>
                <c:pt idx="19">
                  <c:v>3.577887076051633</c:v>
                </c:pt>
                <c:pt idx="20">
                  <c:v>3.577887076051633</c:v>
                </c:pt>
                <c:pt idx="21">
                  <c:v>3.577887076051633</c:v>
                </c:pt>
                <c:pt idx="22">
                  <c:v>3.577887076051633</c:v>
                </c:pt>
                <c:pt idx="23">
                  <c:v>3.577887076051633</c:v>
                </c:pt>
                <c:pt idx="24">
                  <c:v>3.577887076051633</c:v>
                </c:pt>
                <c:pt idx="25">
                  <c:v>3.577887076051633</c:v>
                </c:pt>
                <c:pt idx="26">
                  <c:v>3.577887076051633</c:v>
                </c:pt>
                <c:pt idx="27">
                  <c:v>3.577887076051633</c:v>
                </c:pt>
                <c:pt idx="28">
                  <c:v>3.577887076051633</c:v>
                </c:pt>
                <c:pt idx="29">
                  <c:v>3.577887076051633</c:v>
                </c:pt>
                <c:pt idx="30">
                  <c:v>3.577887076051633</c:v>
                </c:pt>
                <c:pt idx="31">
                  <c:v>3.577887076051633</c:v>
                </c:pt>
                <c:pt idx="32">
                  <c:v>3.577887076051633</c:v>
                </c:pt>
                <c:pt idx="33">
                  <c:v>3.577887076051633</c:v>
                </c:pt>
                <c:pt idx="34">
                  <c:v>3.577887076051633</c:v>
                </c:pt>
                <c:pt idx="35">
                  <c:v>3.577887076051633</c:v>
                </c:pt>
                <c:pt idx="36">
                  <c:v>3.577887076051633</c:v>
                </c:pt>
                <c:pt idx="37">
                  <c:v>3.577887076051633</c:v>
                </c:pt>
                <c:pt idx="38">
                  <c:v>3.577887076051633</c:v>
                </c:pt>
                <c:pt idx="39">
                  <c:v>3.577887076051633</c:v>
                </c:pt>
                <c:pt idx="40">
                  <c:v>3.577887076051633</c:v>
                </c:pt>
              </c:numCache>
            </c:numRef>
          </c:val>
          <c:smooth val="0"/>
          <c:extLst xmlns:c16r2="http://schemas.microsoft.com/office/drawing/2015/06/chart">
            <c:ext xmlns:c16="http://schemas.microsoft.com/office/drawing/2014/chart" uri="{C3380CC4-5D6E-409C-BE32-E72D297353CC}">
              <c16:uniqueId val="{00000001-5891-4928-A913-F48AB8A31994}"/>
            </c:ext>
          </c:extLst>
        </c:ser>
        <c:dLbls>
          <c:showLegendKey val="0"/>
          <c:showVal val="0"/>
          <c:showCatName val="0"/>
          <c:showSerName val="0"/>
          <c:showPercent val="0"/>
          <c:showBubbleSize val="0"/>
        </c:dLbls>
        <c:marker val="1"/>
        <c:smooth val="0"/>
        <c:axId val="44760448"/>
        <c:axId val="44762240"/>
      </c:lineChart>
      <c:catAx>
        <c:axId val="4476044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4762240"/>
        <c:crosses val="autoZero"/>
        <c:auto val="0"/>
        <c:lblAlgn val="ctr"/>
        <c:lblOffset val="0"/>
        <c:tickLblSkip val="5"/>
        <c:tickMarkSkip val="1"/>
        <c:noMultiLvlLbl val="0"/>
      </c:catAx>
      <c:valAx>
        <c:axId val="44762240"/>
        <c:scaling>
          <c:orientation val="minMax"/>
          <c:min val="1"/>
        </c:scaling>
        <c:delete val="0"/>
        <c:axPos val="l"/>
        <c:majorGridlines>
          <c:spPr>
            <a:ln w="25400">
              <a:solidFill>
                <a:srgbClr val="000000"/>
              </a:solidFill>
              <a:prstDash val="sysDot"/>
            </a:ln>
          </c:spPr>
        </c:majorGridlines>
        <c:numFmt formatCode="General" sourceLinked="1"/>
        <c:majorTickMark val="out"/>
        <c:minorTickMark val="none"/>
        <c:tickLblPos val="nextTo"/>
        <c:spPr>
          <a:ln>
            <a:noFill/>
          </a:ln>
        </c:spPr>
        <c:txPr>
          <a:bodyPr/>
          <a:lstStyle/>
          <a:p>
            <a:pPr>
              <a:defRPr sz="2400" b="0" baseline="0">
                <a:solidFill>
                  <a:srgbClr val="000000"/>
                </a:solidFill>
              </a:defRPr>
            </a:pPr>
            <a:endParaRPr lang="en-US"/>
          </a:p>
        </c:txPr>
        <c:crossAx val="44760448"/>
        <c:crosses val="autoZero"/>
        <c:crossBetween val="between"/>
        <c:majorUnit val="1"/>
      </c:valAx>
    </c:plotArea>
    <c:legend>
      <c:legendPos val="r"/>
      <c:layout>
        <c:manualLayout>
          <c:xMode val="edge"/>
          <c:yMode val="edge"/>
          <c:x val="0.88080596210280004"/>
          <c:y val="0.18048606970906961"/>
          <c:w val="0.11820405419373467"/>
          <c:h val="0.29035205234442713"/>
        </c:manualLayout>
      </c:layout>
      <c:overlay val="0"/>
      <c:txPr>
        <a:bodyPr/>
        <a:lstStyle/>
        <a:p>
          <a:pPr>
            <a:defRPr sz="2400" b="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4513463718349E-2"/>
          <c:y val="6.4798525408430105E-2"/>
          <c:w val="0.78293119449839199"/>
          <c:h val="0.81497039179136566"/>
        </c:manualLayout>
      </c:layout>
      <c:lineChart>
        <c:grouping val="standard"/>
        <c:varyColors val="0"/>
        <c:ser>
          <c:idx val="0"/>
          <c:order val="0"/>
          <c:tx>
            <c:strRef>
              <c:f>Sheet1!$B$1</c:f>
              <c:strCache>
                <c:ptCount val="1"/>
                <c:pt idx="0">
                  <c:v>Apartment</c:v>
                </c:pt>
              </c:strCache>
            </c:strRef>
          </c:tx>
          <c:spPr>
            <a:ln w="44450">
              <a:solidFill>
                <a:srgbClr val="1107DB"/>
              </a:solidFill>
            </a:ln>
          </c:spPr>
          <c:marker>
            <c:symbol val="none"/>
          </c:marker>
          <c:cat>
            <c:numRef>
              <c:f>Sheet1!$A$2:$A$461</c:f>
              <c:numCache>
                <c:formatCode>mmm\-yy</c:formatCode>
                <c:ptCount val="460"/>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pt idx="362">
                  <c:v>39873</c:v>
                </c:pt>
                <c:pt idx="363">
                  <c:v>39904</c:v>
                </c:pt>
                <c:pt idx="364">
                  <c:v>39934</c:v>
                </c:pt>
                <c:pt idx="365">
                  <c:v>39965</c:v>
                </c:pt>
                <c:pt idx="366">
                  <c:v>39995</c:v>
                </c:pt>
                <c:pt idx="367">
                  <c:v>40026</c:v>
                </c:pt>
                <c:pt idx="368">
                  <c:v>40057</c:v>
                </c:pt>
                <c:pt idx="369">
                  <c:v>40087</c:v>
                </c:pt>
                <c:pt idx="370">
                  <c:v>40118</c:v>
                </c:pt>
                <c:pt idx="371">
                  <c:v>40148</c:v>
                </c:pt>
                <c:pt idx="372">
                  <c:v>40179</c:v>
                </c:pt>
                <c:pt idx="373">
                  <c:v>40210</c:v>
                </c:pt>
                <c:pt idx="374">
                  <c:v>40238</c:v>
                </c:pt>
                <c:pt idx="375">
                  <c:v>40269</c:v>
                </c:pt>
                <c:pt idx="376">
                  <c:v>40299</c:v>
                </c:pt>
                <c:pt idx="377">
                  <c:v>40330</c:v>
                </c:pt>
                <c:pt idx="378">
                  <c:v>40360</c:v>
                </c:pt>
                <c:pt idx="379">
                  <c:v>40391</c:v>
                </c:pt>
                <c:pt idx="380">
                  <c:v>40422</c:v>
                </c:pt>
                <c:pt idx="381">
                  <c:v>40452</c:v>
                </c:pt>
                <c:pt idx="382">
                  <c:v>40483</c:v>
                </c:pt>
                <c:pt idx="383">
                  <c:v>40513</c:v>
                </c:pt>
                <c:pt idx="384">
                  <c:v>40544</c:v>
                </c:pt>
                <c:pt idx="385">
                  <c:v>40575</c:v>
                </c:pt>
                <c:pt idx="386">
                  <c:v>40603</c:v>
                </c:pt>
                <c:pt idx="387">
                  <c:v>40634</c:v>
                </c:pt>
                <c:pt idx="388">
                  <c:v>40664</c:v>
                </c:pt>
                <c:pt idx="389">
                  <c:v>40695</c:v>
                </c:pt>
                <c:pt idx="390">
                  <c:v>40725</c:v>
                </c:pt>
                <c:pt idx="391">
                  <c:v>40756</c:v>
                </c:pt>
                <c:pt idx="392">
                  <c:v>40787</c:v>
                </c:pt>
                <c:pt idx="393">
                  <c:v>40817</c:v>
                </c:pt>
                <c:pt idx="394">
                  <c:v>40848</c:v>
                </c:pt>
                <c:pt idx="395">
                  <c:v>40878</c:v>
                </c:pt>
                <c:pt idx="396">
                  <c:v>40909</c:v>
                </c:pt>
                <c:pt idx="397">
                  <c:v>40940</c:v>
                </c:pt>
                <c:pt idx="398">
                  <c:v>40969</c:v>
                </c:pt>
                <c:pt idx="399">
                  <c:v>41000</c:v>
                </c:pt>
                <c:pt idx="400">
                  <c:v>41030</c:v>
                </c:pt>
                <c:pt idx="401">
                  <c:v>41061</c:v>
                </c:pt>
                <c:pt idx="402">
                  <c:v>41091</c:v>
                </c:pt>
                <c:pt idx="403">
                  <c:v>41122</c:v>
                </c:pt>
                <c:pt idx="404">
                  <c:v>41153</c:v>
                </c:pt>
                <c:pt idx="405">
                  <c:v>41183</c:v>
                </c:pt>
                <c:pt idx="406">
                  <c:v>41214</c:v>
                </c:pt>
                <c:pt idx="407">
                  <c:v>41244</c:v>
                </c:pt>
                <c:pt idx="408">
                  <c:v>41275</c:v>
                </c:pt>
                <c:pt idx="409">
                  <c:v>41306</c:v>
                </c:pt>
                <c:pt idx="410">
                  <c:v>41334</c:v>
                </c:pt>
                <c:pt idx="411">
                  <c:v>41365</c:v>
                </c:pt>
                <c:pt idx="412">
                  <c:v>41395</c:v>
                </c:pt>
                <c:pt idx="413">
                  <c:v>41426</c:v>
                </c:pt>
                <c:pt idx="414">
                  <c:v>41456</c:v>
                </c:pt>
                <c:pt idx="415">
                  <c:v>41487</c:v>
                </c:pt>
                <c:pt idx="416">
                  <c:v>41518</c:v>
                </c:pt>
                <c:pt idx="417">
                  <c:v>41548</c:v>
                </c:pt>
                <c:pt idx="418">
                  <c:v>41579</c:v>
                </c:pt>
                <c:pt idx="419">
                  <c:v>41609</c:v>
                </c:pt>
                <c:pt idx="420">
                  <c:v>41640</c:v>
                </c:pt>
                <c:pt idx="421">
                  <c:v>41671</c:v>
                </c:pt>
                <c:pt idx="422">
                  <c:v>41699</c:v>
                </c:pt>
                <c:pt idx="423">
                  <c:v>41730</c:v>
                </c:pt>
                <c:pt idx="424">
                  <c:v>41760</c:v>
                </c:pt>
                <c:pt idx="425">
                  <c:v>41791</c:v>
                </c:pt>
                <c:pt idx="426">
                  <c:v>41821</c:v>
                </c:pt>
                <c:pt idx="427">
                  <c:v>41852</c:v>
                </c:pt>
                <c:pt idx="428">
                  <c:v>41883</c:v>
                </c:pt>
                <c:pt idx="429">
                  <c:v>41913</c:v>
                </c:pt>
                <c:pt idx="430">
                  <c:v>41944</c:v>
                </c:pt>
                <c:pt idx="431">
                  <c:v>41974</c:v>
                </c:pt>
                <c:pt idx="432">
                  <c:v>42005</c:v>
                </c:pt>
                <c:pt idx="433">
                  <c:v>42036</c:v>
                </c:pt>
                <c:pt idx="434">
                  <c:v>42064</c:v>
                </c:pt>
                <c:pt idx="435">
                  <c:v>42095</c:v>
                </c:pt>
                <c:pt idx="436">
                  <c:v>42125</c:v>
                </c:pt>
                <c:pt idx="437">
                  <c:v>42156</c:v>
                </c:pt>
                <c:pt idx="438">
                  <c:v>42186</c:v>
                </c:pt>
                <c:pt idx="439">
                  <c:v>42217</c:v>
                </c:pt>
                <c:pt idx="440">
                  <c:v>42248</c:v>
                </c:pt>
                <c:pt idx="441">
                  <c:v>42278</c:v>
                </c:pt>
                <c:pt idx="442">
                  <c:v>42309</c:v>
                </c:pt>
                <c:pt idx="443">
                  <c:v>42339</c:v>
                </c:pt>
                <c:pt idx="444">
                  <c:v>42370</c:v>
                </c:pt>
                <c:pt idx="445">
                  <c:v>42401</c:v>
                </c:pt>
                <c:pt idx="446">
                  <c:v>42430</c:v>
                </c:pt>
                <c:pt idx="447">
                  <c:v>42461</c:v>
                </c:pt>
                <c:pt idx="448">
                  <c:v>42491</c:v>
                </c:pt>
                <c:pt idx="449">
                  <c:v>42522</c:v>
                </c:pt>
                <c:pt idx="450">
                  <c:v>42552</c:v>
                </c:pt>
                <c:pt idx="451">
                  <c:v>42583</c:v>
                </c:pt>
                <c:pt idx="452">
                  <c:v>42614</c:v>
                </c:pt>
                <c:pt idx="453">
                  <c:v>42644</c:v>
                </c:pt>
                <c:pt idx="454">
                  <c:v>42675</c:v>
                </c:pt>
                <c:pt idx="455">
                  <c:v>42705</c:v>
                </c:pt>
                <c:pt idx="456">
                  <c:v>42736</c:v>
                </c:pt>
                <c:pt idx="457">
                  <c:v>42767</c:v>
                </c:pt>
                <c:pt idx="458">
                  <c:v>42795</c:v>
                </c:pt>
                <c:pt idx="459">
                  <c:v>42826</c:v>
                </c:pt>
              </c:numCache>
            </c:numRef>
          </c:cat>
          <c:val>
            <c:numRef>
              <c:f>Sheet1!$B$2:$B$461</c:f>
              <c:numCache>
                <c:formatCode>General</c:formatCode>
                <c:ptCount val="460"/>
                <c:pt idx="0">
                  <c:v>25.586418580474003</c:v>
                </c:pt>
                <c:pt idx="1">
                  <c:v>25.075815496408598</c:v>
                </c:pt>
                <c:pt idx="2">
                  <c:v>23.844450055180701</c:v>
                </c:pt>
                <c:pt idx="3">
                  <c:v>22.556169365409701</c:v>
                </c:pt>
                <c:pt idx="4">
                  <c:v>19.1303704805342</c:v>
                </c:pt>
                <c:pt idx="5">
                  <c:v>17.130281088582898</c:v>
                </c:pt>
                <c:pt idx="6">
                  <c:v>16.488758397050297</c:v>
                </c:pt>
                <c:pt idx="7">
                  <c:v>16.708378524848001</c:v>
                </c:pt>
                <c:pt idx="8">
                  <c:v>18.3029591938372</c:v>
                </c:pt>
                <c:pt idx="9">
                  <c:v>20.1779396010309</c:v>
                </c:pt>
                <c:pt idx="10">
                  <c:v>21.335799749605101</c:v>
                </c:pt>
                <c:pt idx="11">
                  <c:v>22.301080041704498</c:v>
                </c:pt>
                <c:pt idx="12">
                  <c:v>26.662521129868999</c:v>
                </c:pt>
                <c:pt idx="13">
                  <c:v>29.407783624933799</c:v>
                </c:pt>
                <c:pt idx="14">
                  <c:v>28.962007007864997</c:v>
                </c:pt>
                <c:pt idx="15">
                  <c:v>27.342547134694801</c:v>
                </c:pt>
                <c:pt idx="16">
                  <c:v>27.404752853590502</c:v>
                </c:pt>
                <c:pt idx="17">
                  <c:v>29.561425878024401</c:v>
                </c:pt>
                <c:pt idx="18">
                  <c:v>32.2206150678782</c:v>
                </c:pt>
                <c:pt idx="19">
                  <c:v>32.328943405009504</c:v>
                </c:pt>
                <c:pt idx="20">
                  <c:v>32.712418803397199</c:v>
                </c:pt>
                <c:pt idx="21">
                  <c:v>34.868105772011099</c:v>
                </c:pt>
                <c:pt idx="22">
                  <c:v>37.6806500164234</c:v>
                </c:pt>
                <c:pt idx="23">
                  <c:v>41.2665914701956</c:v>
                </c:pt>
                <c:pt idx="24">
                  <c:v>45.361820050465305</c:v>
                </c:pt>
                <c:pt idx="25">
                  <c:v>48.935634204175003</c:v>
                </c:pt>
                <c:pt idx="26">
                  <c:v>50.295512327801397</c:v>
                </c:pt>
                <c:pt idx="27">
                  <c:v>50.113298613646393</c:v>
                </c:pt>
                <c:pt idx="28">
                  <c:v>48.765324926210504</c:v>
                </c:pt>
                <c:pt idx="29">
                  <c:v>44.914624516347502</c:v>
                </c:pt>
                <c:pt idx="30">
                  <c:v>41.358905708700902</c:v>
                </c:pt>
                <c:pt idx="31">
                  <c:v>39.9812523115665</c:v>
                </c:pt>
                <c:pt idx="32">
                  <c:v>38.105842424539297</c:v>
                </c:pt>
                <c:pt idx="33">
                  <c:v>34.875601835647799</c:v>
                </c:pt>
                <c:pt idx="34">
                  <c:v>30.527613908381003</c:v>
                </c:pt>
                <c:pt idx="35">
                  <c:v>26.023360170580002</c:v>
                </c:pt>
                <c:pt idx="36">
                  <c:v>18.1967082417051</c:v>
                </c:pt>
                <c:pt idx="37">
                  <c:v>11.8581655706364</c:v>
                </c:pt>
                <c:pt idx="38">
                  <c:v>9.021531364548629</c:v>
                </c:pt>
                <c:pt idx="39">
                  <c:v>8.7424392599804008</c:v>
                </c:pt>
                <c:pt idx="40">
                  <c:v>9.5549915289215797</c:v>
                </c:pt>
                <c:pt idx="41">
                  <c:v>8.6508511833816311</c:v>
                </c:pt>
                <c:pt idx="42">
                  <c:v>6.3666897064484402</c:v>
                </c:pt>
                <c:pt idx="43">
                  <c:v>5.4883273978282405</c:v>
                </c:pt>
                <c:pt idx="44">
                  <c:v>6.7348948507788702</c:v>
                </c:pt>
                <c:pt idx="45">
                  <c:v>9.0371952607298809</c:v>
                </c:pt>
                <c:pt idx="46">
                  <c:v>10.191136972331901</c:v>
                </c:pt>
                <c:pt idx="47">
                  <c:v>9.4554330695059008</c:v>
                </c:pt>
                <c:pt idx="48">
                  <c:v>8.7976596638405997</c:v>
                </c:pt>
                <c:pt idx="49">
                  <c:v>8.5299597974190213</c:v>
                </c:pt>
                <c:pt idx="50">
                  <c:v>8.0668168484834997</c:v>
                </c:pt>
                <c:pt idx="51">
                  <c:v>7.5927543978573899</c:v>
                </c:pt>
                <c:pt idx="52">
                  <c:v>7.1254791778805293</c:v>
                </c:pt>
                <c:pt idx="53">
                  <c:v>8.189943523035339</c:v>
                </c:pt>
                <c:pt idx="54">
                  <c:v>10.185620589923699</c:v>
                </c:pt>
                <c:pt idx="55">
                  <c:v>11.122040012112199</c:v>
                </c:pt>
                <c:pt idx="56">
                  <c:v>12.0231108332438</c:v>
                </c:pt>
                <c:pt idx="57">
                  <c:v>11.5907020848488</c:v>
                </c:pt>
                <c:pt idx="58">
                  <c:v>10.703571965214</c:v>
                </c:pt>
                <c:pt idx="59">
                  <c:v>10.0497765877774</c:v>
                </c:pt>
                <c:pt idx="60">
                  <c:v>9.6138001007627505</c:v>
                </c:pt>
                <c:pt idx="61">
                  <c:v>10.630350064616401</c:v>
                </c:pt>
                <c:pt idx="62">
                  <c:v>9.9203339390222798</c:v>
                </c:pt>
                <c:pt idx="63">
                  <c:v>9.3743091190473393</c:v>
                </c:pt>
                <c:pt idx="64">
                  <c:v>9.96249906073656</c:v>
                </c:pt>
                <c:pt idx="65">
                  <c:v>9.6808181010875192</c:v>
                </c:pt>
                <c:pt idx="66">
                  <c:v>9.06268151636122</c:v>
                </c:pt>
                <c:pt idx="67">
                  <c:v>9.0606864817311301</c:v>
                </c:pt>
                <c:pt idx="68">
                  <c:v>7.76474865600954</c:v>
                </c:pt>
                <c:pt idx="69">
                  <c:v>7.9040972162775507</c:v>
                </c:pt>
                <c:pt idx="70">
                  <c:v>8.9432126836067702</c:v>
                </c:pt>
                <c:pt idx="71">
                  <c:v>10.342478362791201</c:v>
                </c:pt>
                <c:pt idx="72">
                  <c:v>11.2190648750181</c:v>
                </c:pt>
                <c:pt idx="73">
                  <c:v>10.347664478683601</c:v>
                </c:pt>
                <c:pt idx="74">
                  <c:v>8.6839045571655387</c:v>
                </c:pt>
                <c:pt idx="75">
                  <c:v>7.6357480151579509</c:v>
                </c:pt>
                <c:pt idx="76">
                  <c:v>7.3272532001895101</c:v>
                </c:pt>
                <c:pt idx="77">
                  <c:v>6.94673044463089</c:v>
                </c:pt>
                <c:pt idx="78">
                  <c:v>7.3552368806632602</c:v>
                </c:pt>
                <c:pt idx="79">
                  <c:v>7.3670991958368601</c:v>
                </c:pt>
                <c:pt idx="80">
                  <c:v>7.2414071970386908</c:v>
                </c:pt>
                <c:pt idx="81">
                  <c:v>8.3701514953189005</c:v>
                </c:pt>
                <c:pt idx="82">
                  <c:v>8.7039155046889309</c:v>
                </c:pt>
                <c:pt idx="83">
                  <c:v>9.4231311438413101</c:v>
                </c:pt>
                <c:pt idx="84">
                  <c:v>10.404314826779599</c:v>
                </c:pt>
                <c:pt idx="85">
                  <c:v>11.7008518236662</c:v>
                </c:pt>
                <c:pt idx="86">
                  <c:v>11.8618125778837</c:v>
                </c:pt>
                <c:pt idx="87">
                  <c:v>12.735415709148501</c:v>
                </c:pt>
                <c:pt idx="88">
                  <c:v>13.108067259293399</c:v>
                </c:pt>
                <c:pt idx="89">
                  <c:v>12.6307575610026</c:v>
                </c:pt>
                <c:pt idx="90">
                  <c:v>11.346409687666799</c:v>
                </c:pt>
                <c:pt idx="91">
                  <c:v>12.1671891516743</c:v>
                </c:pt>
                <c:pt idx="92">
                  <c:v>13.3588517777464</c:v>
                </c:pt>
                <c:pt idx="93">
                  <c:v>13.219964238929999</c:v>
                </c:pt>
                <c:pt idx="94">
                  <c:v>12.1902414305255</c:v>
                </c:pt>
                <c:pt idx="95">
                  <c:v>12.389434008903601</c:v>
                </c:pt>
                <c:pt idx="96">
                  <c:v>13.447051199909099</c:v>
                </c:pt>
                <c:pt idx="97">
                  <c:v>14.603168220483202</c:v>
                </c:pt>
                <c:pt idx="98">
                  <c:v>15.350809087658199</c:v>
                </c:pt>
                <c:pt idx="99">
                  <c:v>13.979829597982802</c:v>
                </c:pt>
                <c:pt idx="100">
                  <c:v>13.1292764603478</c:v>
                </c:pt>
                <c:pt idx="101">
                  <c:v>13.158366785660998</c:v>
                </c:pt>
                <c:pt idx="102">
                  <c:v>14.397041224482198</c:v>
                </c:pt>
                <c:pt idx="103">
                  <c:v>16.816873641710401</c:v>
                </c:pt>
                <c:pt idx="104">
                  <c:v>18.3923966777621</c:v>
                </c:pt>
                <c:pt idx="105">
                  <c:v>18.881269331343699</c:v>
                </c:pt>
                <c:pt idx="106">
                  <c:v>17.7487539233992</c:v>
                </c:pt>
                <c:pt idx="107">
                  <c:v>16.378843443528801</c:v>
                </c:pt>
                <c:pt idx="108">
                  <c:v>16.006776957933599</c:v>
                </c:pt>
                <c:pt idx="109">
                  <c:v>16.1889500892858</c:v>
                </c:pt>
                <c:pt idx="110">
                  <c:v>16.274981502324</c:v>
                </c:pt>
                <c:pt idx="111">
                  <c:v>16.025539772500998</c:v>
                </c:pt>
                <c:pt idx="112">
                  <c:v>15.226311972945499</c:v>
                </c:pt>
                <c:pt idx="113">
                  <c:v>14.837445404285498</c:v>
                </c:pt>
                <c:pt idx="114">
                  <c:v>14.5927753942031</c:v>
                </c:pt>
                <c:pt idx="115">
                  <c:v>14.788691866095</c:v>
                </c:pt>
                <c:pt idx="116">
                  <c:v>15.328809349154801</c:v>
                </c:pt>
                <c:pt idx="117">
                  <c:v>17.328050506481098</c:v>
                </c:pt>
                <c:pt idx="118">
                  <c:v>20.572528652017599</c:v>
                </c:pt>
                <c:pt idx="119">
                  <c:v>21.720306593226802</c:v>
                </c:pt>
                <c:pt idx="120">
                  <c:v>23.956918485553601</c:v>
                </c:pt>
                <c:pt idx="121">
                  <c:v>26.847591891215899</c:v>
                </c:pt>
                <c:pt idx="122">
                  <c:v>26.900635886878199</c:v>
                </c:pt>
                <c:pt idx="123">
                  <c:v>25.876767657988903</c:v>
                </c:pt>
                <c:pt idx="124">
                  <c:v>25.336068503117897</c:v>
                </c:pt>
                <c:pt idx="125">
                  <c:v>25.061852062846601</c:v>
                </c:pt>
                <c:pt idx="126">
                  <c:v>24.701363474638299</c:v>
                </c:pt>
                <c:pt idx="127">
                  <c:v>25.939995813109501</c:v>
                </c:pt>
                <c:pt idx="128">
                  <c:v>26.061778678238401</c:v>
                </c:pt>
                <c:pt idx="129">
                  <c:v>26.410745856893904</c:v>
                </c:pt>
                <c:pt idx="130">
                  <c:v>27.869152457706299</c:v>
                </c:pt>
                <c:pt idx="131">
                  <c:v>30.908507732411898</c:v>
                </c:pt>
                <c:pt idx="132">
                  <c:v>34.331168475040599</c:v>
                </c:pt>
                <c:pt idx="133">
                  <c:v>35.330983747210496</c:v>
                </c:pt>
                <c:pt idx="134">
                  <c:v>33.7706341354993</c:v>
                </c:pt>
                <c:pt idx="135">
                  <c:v>31.381816479273699</c:v>
                </c:pt>
                <c:pt idx="136">
                  <c:v>29.725593482401301</c:v>
                </c:pt>
                <c:pt idx="137">
                  <c:v>29.381211369476102</c:v>
                </c:pt>
                <c:pt idx="138">
                  <c:v>27.802322882690699</c:v>
                </c:pt>
                <c:pt idx="139">
                  <c:v>26.361369394761304</c:v>
                </c:pt>
                <c:pt idx="140">
                  <c:v>24.528469395713699</c:v>
                </c:pt>
                <c:pt idx="141">
                  <c:v>23.012371980812198</c:v>
                </c:pt>
                <c:pt idx="142">
                  <c:v>21.393356849607301</c:v>
                </c:pt>
                <c:pt idx="143">
                  <c:v>20.939331720837099</c:v>
                </c:pt>
                <c:pt idx="144">
                  <c:v>20.8248474636327</c:v>
                </c:pt>
                <c:pt idx="145">
                  <c:v>19.885123226287803</c:v>
                </c:pt>
                <c:pt idx="146">
                  <c:v>18.7305306934634</c:v>
                </c:pt>
                <c:pt idx="147">
                  <c:v>17.1863183235325</c:v>
                </c:pt>
                <c:pt idx="148">
                  <c:v>15.3472038814049</c:v>
                </c:pt>
                <c:pt idx="149">
                  <c:v>14.321586808457502</c:v>
                </c:pt>
                <c:pt idx="150">
                  <c:v>14.7706626646626</c:v>
                </c:pt>
                <c:pt idx="151">
                  <c:v>15.734040201534699</c:v>
                </c:pt>
                <c:pt idx="152">
                  <c:v>17.280665505925899</c:v>
                </c:pt>
                <c:pt idx="153">
                  <c:v>19.245444463153198</c:v>
                </c:pt>
                <c:pt idx="154">
                  <c:v>21.282617452608001</c:v>
                </c:pt>
                <c:pt idx="155">
                  <c:v>21.7009803905285</c:v>
                </c:pt>
                <c:pt idx="156">
                  <c:v>20.3267117405445</c:v>
                </c:pt>
                <c:pt idx="157">
                  <c:v>18.985009575757601</c:v>
                </c:pt>
                <c:pt idx="158">
                  <c:v>17.474360228724901</c:v>
                </c:pt>
                <c:pt idx="159">
                  <c:v>16.6082404562456</c:v>
                </c:pt>
                <c:pt idx="160">
                  <c:v>15.325766786394299</c:v>
                </c:pt>
                <c:pt idx="161">
                  <c:v>14.357815290999701</c:v>
                </c:pt>
                <c:pt idx="162">
                  <c:v>13.609495255496402</c:v>
                </c:pt>
                <c:pt idx="163">
                  <c:v>13.328100674319</c:v>
                </c:pt>
                <c:pt idx="164">
                  <c:v>12.851430286405799</c:v>
                </c:pt>
                <c:pt idx="165">
                  <c:v>12.2891821563761</c:v>
                </c:pt>
                <c:pt idx="166">
                  <c:v>11.8996240624435</c:v>
                </c:pt>
                <c:pt idx="167">
                  <c:v>12.4518416264452</c:v>
                </c:pt>
                <c:pt idx="168">
                  <c:v>12.615296407775</c:v>
                </c:pt>
                <c:pt idx="169">
                  <c:v>12.707608339381398</c:v>
                </c:pt>
                <c:pt idx="170">
                  <c:v>13.731100946438199</c:v>
                </c:pt>
                <c:pt idx="171">
                  <c:v>15.080489414737199</c:v>
                </c:pt>
                <c:pt idx="172">
                  <c:v>14.4193879836325</c:v>
                </c:pt>
                <c:pt idx="173">
                  <c:v>13.730921477740701</c:v>
                </c:pt>
                <c:pt idx="174">
                  <c:v>13.178826738045801</c:v>
                </c:pt>
                <c:pt idx="175">
                  <c:v>13.295919127791201</c:v>
                </c:pt>
                <c:pt idx="176">
                  <c:v>13.136187272174299</c:v>
                </c:pt>
                <c:pt idx="177">
                  <c:v>12.057700668601399</c:v>
                </c:pt>
                <c:pt idx="178">
                  <c:v>10.882341542304399</c:v>
                </c:pt>
                <c:pt idx="179">
                  <c:v>9.9742914499137996</c:v>
                </c:pt>
                <c:pt idx="180">
                  <c:v>9.7153904057553504</c:v>
                </c:pt>
                <c:pt idx="181">
                  <c:v>9.7131869742412498</c:v>
                </c:pt>
                <c:pt idx="182">
                  <c:v>9.7598393140282695</c:v>
                </c:pt>
                <c:pt idx="183">
                  <c:v>10.034318609531901</c:v>
                </c:pt>
                <c:pt idx="184">
                  <c:v>11.0557567311395</c:v>
                </c:pt>
                <c:pt idx="185">
                  <c:v>12.208966939706301</c:v>
                </c:pt>
                <c:pt idx="186">
                  <c:v>11.2230057649481</c:v>
                </c:pt>
                <c:pt idx="187">
                  <c:v>10.617962796874099</c:v>
                </c:pt>
                <c:pt idx="188">
                  <c:v>10.490921860545701</c:v>
                </c:pt>
                <c:pt idx="189">
                  <c:v>10.321003984149799</c:v>
                </c:pt>
                <c:pt idx="190">
                  <c:v>10.896408335327902</c:v>
                </c:pt>
                <c:pt idx="191">
                  <c:v>11.084330097571501</c:v>
                </c:pt>
                <c:pt idx="192">
                  <c:v>11.1555561190441</c:v>
                </c:pt>
                <c:pt idx="193">
                  <c:v>10.896543150337699</c:v>
                </c:pt>
                <c:pt idx="194">
                  <c:v>10.738191823000399</c:v>
                </c:pt>
                <c:pt idx="195">
                  <c:v>10.814859618242199</c:v>
                </c:pt>
                <c:pt idx="196">
                  <c:v>10.6227121942729</c:v>
                </c:pt>
                <c:pt idx="197">
                  <c:v>9.9430555910601601</c:v>
                </c:pt>
                <c:pt idx="198">
                  <c:v>9.3344836542985004</c:v>
                </c:pt>
                <c:pt idx="199">
                  <c:v>9.0125346386224301</c:v>
                </c:pt>
                <c:pt idx="200">
                  <c:v>8.7582631443679198</c:v>
                </c:pt>
                <c:pt idx="201">
                  <c:v>8.7401891332485206</c:v>
                </c:pt>
                <c:pt idx="202">
                  <c:v>8.3685694226098306</c:v>
                </c:pt>
                <c:pt idx="203">
                  <c:v>8.5134716965489403</c:v>
                </c:pt>
                <c:pt idx="204">
                  <c:v>8.976394216553139</c:v>
                </c:pt>
                <c:pt idx="205">
                  <c:v>9.2453635475607303</c:v>
                </c:pt>
                <c:pt idx="206">
                  <c:v>9.1320120379568888</c:v>
                </c:pt>
                <c:pt idx="207">
                  <c:v>8.5026084885660698</c:v>
                </c:pt>
                <c:pt idx="208">
                  <c:v>7.7914096622558295</c:v>
                </c:pt>
                <c:pt idx="209">
                  <c:v>7.2300638333276508</c:v>
                </c:pt>
                <c:pt idx="210">
                  <c:v>7.0588096138271608</c:v>
                </c:pt>
                <c:pt idx="211">
                  <c:v>7.2878217824723706</c:v>
                </c:pt>
                <c:pt idx="212">
                  <c:v>7.0684655041541005</c:v>
                </c:pt>
                <c:pt idx="213">
                  <c:v>7.0642841612908196</c:v>
                </c:pt>
                <c:pt idx="214">
                  <c:v>6.8703556321468602</c:v>
                </c:pt>
                <c:pt idx="215">
                  <c:v>6.6174736336957602</c:v>
                </c:pt>
                <c:pt idx="216">
                  <c:v>6.2660762507641898</c:v>
                </c:pt>
                <c:pt idx="217">
                  <c:v>6.3591279344830598</c:v>
                </c:pt>
                <c:pt idx="218">
                  <c:v>6.3735168852190798</c:v>
                </c:pt>
                <c:pt idx="219">
                  <c:v>6.4270033688558899</c:v>
                </c:pt>
                <c:pt idx="220">
                  <c:v>6.66383076605804</c:v>
                </c:pt>
                <c:pt idx="221">
                  <c:v>7.4012390886342203</c:v>
                </c:pt>
                <c:pt idx="222">
                  <c:v>7.5926375823350298</c:v>
                </c:pt>
                <c:pt idx="223">
                  <c:v>7.1901964042769109</c:v>
                </c:pt>
                <c:pt idx="224">
                  <c:v>7.2534481292412201</c:v>
                </c:pt>
                <c:pt idx="225">
                  <c:v>7.3517289277324096</c:v>
                </c:pt>
                <c:pt idx="226">
                  <c:v>7.3009268410137302</c:v>
                </c:pt>
                <c:pt idx="227">
                  <c:v>7.6652009826160201</c:v>
                </c:pt>
                <c:pt idx="228">
                  <c:v>8.4077836250563696</c:v>
                </c:pt>
                <c:pt idx="229">
                  <c:v>8.8267060582358408</c:v>
                </c:pt>
                <c:pt idx="230">
                  <c:v>8.8122159469991406</c:v>
                </c:pt>
                <c:pt idx="231">
                  <c:v>8.42785489795512</c:v>
                </c:pt>
                <c:pt idx="232">
                  <c:v>8.32494857071352</c:v>
                </c:pt>
                <c:pt idx="233">
                  <c:v>8.1269677269289105</c:v>
                </c:pt>
                <c:pt idx="234">
                  <c:v>7.5324345575423806</c:v>
                </c:pt>
                <c:pt idx="235">
                  <c:v>6.5129035265660802</c:v>
                </c:pt>
                <c:pt idx="236">
                  <c:v>6.7074945404697894</c:v>
                </c:pt>
                <c:pt idx="237">
                  <c:v>6.7424239791571905</c:v>
                </c:pt>
                <c:pt idx="238">
                  <c:v>6.3364136820621901</c:v>
                </c:pt>
                <c:pt idx="239">
                  <c:v>5.9657615094614904</c:v>
                </c:pt>
                <c:pt idx="240">
                  <c:v>5.8703516395696003</c:v>
                </c:pt>
                <c:pt idx="241">
                  <c:v>6.0243067411395295</c:v>
                </c:pt>
                <c:pt idx="242">
                  <c:v>5.9313978433546799</c:v>
                </c:pt>
                <c:pt idx="243">
                  <c:v>6.1710892342589201</c:v>
                </c:pt>
                <c:pt idx="244">
                  <c:v>6.0914473585414495</c:v>
                </c:pt>
                <c:pt idx="245">
                  <c:v>5.1694494266325099</c:v>
                </c:pt>
                <c:pt idx="246">
                  <c:v>4.4906252904209198</c:v>
                </c:pt>
                <c:pt idx="247">
                  <c:v>4.6710553751629895</c:v>
                </c:pt>
                <c:pt idx="248">
                  <c:v>4.93619481569407</c:v>
                </c:pt>
                <c:pt idx="249">
                  <c:v>5.1404433716865601</c:v>
                </c:pt>
                <c:pt idx="250">
                  <c:v>5.8020059871187701</c:v>
                </c:pt>
                <c:pt idx="251">
                  <c:v>6.9986442342824402</c:v>
                </c:pt>
                <c:pt idx="252">
                  <c:v>8.3061136983505701</c:v>
                </c:pt>
                <c:pt idx="253">
                  <c:v>9.1015257302136909</c:v>
                </c:pt>
                <c:pt idx="254">
                  <c:v>8.0558779824117792</c:v>
                </c:pt>
                <c:pt idx="255">
                  <c:v>7.0386423772711098</c:v>
                </c:pt>
                <c:pt idx="256">
                  <c:v>5.8634128547061595</c:v>
                </c:pt>
                <c:pt idx="257">
                  <c:v>5.4051409773603298</c:v>
                </c:pt>
                <c:pt idx="258">
                  <c:v>5.3753654531708204</c:v>
                </c:pt>
                <c:pt idx="259">
                  <c:v>5.4804840127145402</c:v>
                </c:pt>
                <c:pt idx="260">
                  <c:v>5.6515289333975396</c:v>
                </c:pt>
                <c:pt idx="261">
                  <c:v>5.2390484799113297</c:v>
                </c:pt>
                <c:pt idx="262">
                  <c:v>4.7420619835499096</c:v>
                </c:pt>
                <c:pt idx="263">
                  <c:v>4.9205402956958899</c:v>
                </c:pt>
                <c:pt idx="264">
                  <c:v>5.4923922841820394</c:v>
                </c:pt>
                <c:pt idx="265">
                  <c:v>6.4549865211451705</c:v>
                </c:pt>
                <c:pt idx="266">
                  <c:v>6.01329929454009</c:v>
                </c:pt>
                <c:pt idx="267">
                  <c:v>5.4173203711764399</c:v>
                </c:pt>
                <c:pt idx="268">
                  <c:v>4.8037402233237296</c:v>
                </c:pt>
                <c:pt idx="269">
                  <c:v>4.2919289520750601</c:v>
                </c:pt>
                <c:pt idx="270">
                  <c:v>3.8975164351997797</c:v>
                </c:pt>
                <c:pt idx="271">
                  <c:v>3.9442035983921597</c:v>
                </c:pt>
                <c:pt idx="272">
                  <c:v>4.3581749321467207</c:v>
                </c:pt>
                <c:pt idx="273">
                  <c:v>5.0214113285658097</c:v>
                </c:pt>
                <c:pt idx="274">
                  <c:v>5.3577187476050501</c:v>
                </c:pt>
                <c:pt idx="275">
                  <c:v>5.8694918206542495</c:v>
                </c:pt>
                <c:pt idx="276">
                  <c:v>6.4014064314981702</c:v>
                </c:pt>
                <c:pt idx="277">
                  <c:v>6.7286466432673091</c:v>
                </c:pt>
                <c:pt idx="278">
                  <c:v>6.6249900875940195</c:v>
                </c:pt>
                <c:pt idx="279">
                  <c:v>6.3355677528433203</c:v>
                </c:pt>
                <c:pt idx="280">
                  <c:v>5.9805205397862</c:v>
                </c:pt>
                <c:pt idx="281">
                  <c:v>5.3444215963503696</c:v>
                </c:pt>
                <c:pt idx="282">
                  <c:v>4.9313235306773002</c:v>
                </c:pt>
                <c:pt idx="283">
                  <c:v>4.9008573545580898</c:v>
                </c:pt>
                <c:pt idx="284">
                  <c:v>5.2813305491065501</c:v>
                </c:pt>
                <c:pt idx="285">
                  <c:v>5.7001932408783995</c:v>
                </c:pt>
                <c:pt idx="286">
                  <c:v>6.3035650073227893</c:v>
                </c:pt>
                <c:pt idx="287">
                  <c:v>6.8373721850104996</c:v>
                </c:pt>
                <c:pt idx="288">
                  <c:v>6.7439761031894907</c:v>
                </c:pt>
                <c:pt idx="289">
                  <c:v>6.9283659060972296</c:v>
                </c:pt>
                <c:pt idx="290">
                  <c:v>6.9515546347816999</c:v>
                </c:pt>
                <c:pt idx="291">
                  <c:v>6.9461894241936202</c:v>
                </c:pt>
                <c:pt idx="292">
                  <c:v>6.7933627745020502</c:v>
                </c:pt>
                <c:pt idx="293">
                  <c:v>6.3279777616824004</c:v>
                </c:pt>
                <c:pt idx="294">
                  <c:v>6.1915746872080604</c:v>
                </c:pt>
                <c:pt idx="295">
                  <c:v>6.4977160908699902</c:v>
                </c:pt>
                <c:pt idx="296">
                  <c:v>6.7683898252511101</c:v>
                </c:pt>
                <c:pt idx="297">
                  <c:v>7.0278676520643595</c:v>
                </c:pt>
                <c:pt idx="298">
                  <c:v>7.6320315077715311</c:v>
                </c:pt>
                <c:pt idx="299">
                  <c:v>9.1088956767700804</c:v>
                </c:pt>
                <c:pt idx="300">
                  <c:v>10.454442935685899</c:v>
                </c:pt>
                <c:pt idx="301">
                  <c:v>10.555760384374899</c:v>
                </c:pt>
                <c:pt idx="302">
                  <c:v>10.145492187006901</c:v>
                </c:pt>
                <c:pt idx="303">
                  <c:v>9.5005221233769888</c:v>
                </c:pt>
                <c:pt idx="304">
                  <c:v>9.2522417862729114</c:v>
                </c:pt>
                <c:pt idx="305">
                  <c:v>9.0315206451057009</c:v>
                </c:pt>
                <c:pt idx="306">
                  <c:v>9.3169863830134112</c:v>
                </c:pt>
                <c:pt idx="307">
                  <c:v>9.8557460380283803</c:v>
                </c:pt>
                <c:pt idx="308">
                  <c:v>10.177920265169501</c:v>
                </c:pt>
                <c:pt idx="309">
                  <c:v>10.257883681427501</c:v>
                </c:pt>
                <c:pt idx="310">
                  <c:v>10.092090638623199</c:v>
                </c:pt>
                <c:pt idx="311">
                  <c:v>10.419111807150101</c:v>
                </c:pt>
                <c:pt idx="312">
                  <c:v>11.485427218778401</c:v>
                </c:pt>
                <c:pt idx="313">
                  <c:v>12.8184050981284</c:v>
                </c:pt>
                <c:pt idx="314">
                  <c:v>13.559986451041601</c:v>
                </c:pt>
                <c:pt idx="315">
                  <c:v>13.7337071852313</c:v>
                </c:pt>
                <c:pt idx="316">
                  <c:v>13.7031167573692</c:v>
                </c:pt>
                <c:pt idx="317">
                  <c:v>13.3980574388954</c:v>
                </c:pt>
                <c:pt idx="318">
                  <c:v>13.145254743880999</c:v>
                </c:pt>
                <c:pt idx="319">
                  <c:v>13.1733767475015</c:v>
                </c:pt>
                <c:pt idx="320">
                  <c:v>13.9658367810516</c:v>
                </c:pt>
                <c:pt idx="321">
                  <c:v>14.832671428324302</c:v>
                </c:pt>
                <c:pt idx="322">
                  <c:v>15.818080492061002</c:v>
                </c:pt>
                <c:pt idx="323">
                  <c:v>16.733592346678801</c:v>
                </c:pt>
                <c:pt idx="324">
                  <c:v>17.7726548745337</c:v>
                </c:pt>
                <c:pt idx="325">
                  <c:v>18.395123611302701</c:v>
                </c:pt>
                <c:pt idx="326">
                  <c:v>17.988199218129498</c:v>
                </c:pt>
                <c:pt idx="327">
                  <c:v>17.243958744854503</c:v>
                </c:pt>
                <c:pt idx="328">
                  <c:v>16.466280023189</c:v>
                </c:pt>
                <c:pt idx="329">
                  <c:v>15.815082139989499</c:v>
                </c:pt>
                <c:pt idx="330">
                  <c:v>15.5840041589235</c:v>
                </c:pt>
                <c:pt idx="331">
                  <c:v>15.851603003668899</c:v>
                </c:pt>
                <c:pt idx="332">
                  <c:v>16.4124314389801</c:v>
                </c:pt>
                <c:pt idx="333">
                  <c:v>17.309439225942601</c:v>
                </c:pt>
                <c:pt idx="334">
                  <c:v>17.973144686661698</c:v>
                </c:pt>
                <c:pt idx="335">
                  <c:v>17.924626917299999</c:v>
                </c:pt>
                <c:pt idx="336">
                  <c:v>17.8118203273585</c:v>
                </c:pt>
                <c:pt idx="337">
                  <c:v>18.158032409037901</c:v>
                </c:pt>
                <c:pt idx="338">
                  <c:v>18.274750327180701</c:v>
                </c:pt>
                <c:pt idx="339">
                  <c:v>17.9154288375913</c:v>
                </c:pt>
                <c:pt idx="340">
                  <c:v>17.2587723688933</c:v>
                </c:pt>
                <c:pt idx="341">
                  <c:v>16.168056512118799</c:v>
                </c:pt>
                <c:pt idx="342">
                  <c:v>15.047784489407</c:v>
                </c:pt>
                <c:pt idx="343">
                  <c:v>14.134403010777799</c:v>
                </c:pt>
                <c:pt idx="344">
                  <c:v>13.516574296844301</c:v>
                </c:pt>
                <c:pt idx="345">
                  <c:v>14.048557557441699</c:v>
                </c:pt>
                <c:pt idx="346">
                  <c:v>15.4680377055611</c:v>
                </c:pt>
                <c:pt idx="347">
                  <c:v>17.064142096751599</c:v>
                </c:pt>
                <c:pt idx="348">
                  <c:v>18.257960381001102</c:v>
                </c:pt>
                <c:pt idx="349">
                  <c:v>18.706440111545898</c:v>
                </c:pt>
                <c:pt idx="350">
                  <c:v>17.9085684606213</c:v>
                </c:pt>
                <c:pt idx="351">
                  <c:v>16.956892488916601</c:v>
                </c:pt>
                <c:pt idx="352">
                  <c:v>15.335390796499601</c:v>
                </c:pt>
                <c:pt idx="353">
                  <c:v>13.5711494945217</c:v>
                </c:pt>
                <c:pt idx="354">
                  <c:v>12.6558638976345</c:v>
                </c:pt>
                <c:pt idx="355">
                  <c:v>12.0100798259678</c:v>
                </c:pt>
                <c:pt idx="356">
                  <c:v>11.498479202017201</c:v>
                </c:pt>
                <c:pt idx="357">
                  <c:v>10.6756641223099</c:v>
                </c:pt>
                <c:pt idx="358">
                  <c:v>10.097757481356499</c:v>
                </c:pt>
                <c:pt idx="359">
                  <c:v>10.145218051357199</c:v>
                </c:pt>
                <c:pt idx="360">
                  <c:v>10.500747123155699</c:v>
                </c:pt>
                <c:pt idx="361">
                  <c:v>10.5018279362386</c:v>
                </c:pt>
                <c:pt idx="362">
                  <c:v>10.2851966069368</c:v>
                </c:pt>
                <c:pt idx="363">
                  <c:v>9.8857613153424193</c:v>
                </c:pt>
                <c:pt idx="364">
                  <c:v>8.9532336346106209</c:v>
                </c:pt>
                <c:pt idx="365">
                  <c:v>8.2515638225543206</c:v>
                </c:pt>
                <c:pt idx="366">
                  <c:v>7.5914685023757507</c:v>
                </c:pt>
                <c:pt idx="367">
                  <c:v>7.0321004747227995</c:v>
                </c:pt>
                <c:pt idx="368">
                  <c:v>6.8411440378676494</c:v>
                </c:pt>
                <c:pt idx="369">
                  <c:v>6.9541830153596305</c:v>
                </c:pt>
                <c:pt idx="370">
                  <c:v>7.16565719288044</c:v>
                </c:pt>
                <c:pt idx="371">
                  <c:v>7.4158233407521399</c:v>
                </c:pt>
                <c:pt idx="372">
                  <c:v>7.67928103641633</c:v>
                </c:pt>
                <c:pt idx="373">
                  <c:v>7.9148065165624999</c:v>
                </c:pt>
                <c:pt idx="374">
                  <c:v>7.8018949814637697</c:v>
                </c:pt>
                <c:pt idx="375">
                  <c:v>7.3052351148307899</c:v>
                </c:pt>
                <c:pt idx="376">
                  <c:v>6.5876206189104298</c:v>
                </c:pt>
                <c:pt idx="377">
                  <c:v>5.8066100811187304</c:v>
                </c:pt>
                <c:pt idx="378">
                  <c:v>5.1321414699613399</c:v>
                </c:pt>
                <c:pt idx="379">
                  <c:v>4.82754267282517</c:v>
                </c:pt>
                <c:pt idx="380">
                  <c:v>4.7240001071357502</c:v>
                </c:pt>
                <c:pt idx="381">
                  <c:v>4.6251575174934905</c:v>
                </c:pt>
                <c:pt idx="382">
                  <c:v>4.5106585413630098</c:v>
                </c:pt>
                <c:pt idx="383">
                  <c:v>4.63498929871544</c:v>
                </c:pt>
                <c:pt idx="384">
                  <c:v>4.9419773681589199</c:v>
                </c:pt>
                <c:pt idx="385">
                  <c:v>5.3404610295861206</c:v>
                </c:pt>
                <c:pt idx="386">
                  <c:v>5.29730119473082</c:v>
                </c:pt>
                <c:pt idx="387">
                  <c:v>4.8388977457406401</c:v>
                </c:pt>
                <c:pt idx="388">
                  <c:v>4.2943493700324202</c:v>
                </c:pt>
                <c:pt idx="389">
                  <c:v>4.0538570092823205</c:v>
                </c:pt>
                <c:pt idx="390">
                  <c:v>3.7132722351341103</c:v>
                </c:pt>
                <c:pt idx="391">
                  <c:v>3.7145896099492299</c:v>
                </c:pt>
                <c:pt idx="392">
                  <c:v>3.9865314609549798</c:v>
                </c:pt>
                <c:pt idx="393">
                  <c:v>4.3432305054294602</c:v>
                </c:pt>
                <c:pt idx="394">
                  <c:v>4.9122879996957804</c:v>
                </c:pt>
                <c:pt idx="395">
                  <c:v>5.4780746946475798</c:v>
                </c:pt>
                <c:pt idx="396">
                  <c:v>5.6126733414827603</c:v>
                </c:pt>
                <c:pt idx="397">
                  <c:v>5.6100919967515903</c:v>
                </c:pt>
                <c:pt idx="398">
                  <c:v>5.6516653755215893</c:v>
                </c:pt>
                <c:pt idx="399">
                  <c:v>5.4086361961087004</c:v>
                </c:pt>
                <c:pt idx="400">
                  <c:v>4.8005818013072297</c:v>
                </c:pt>
                <c:pt idx="401">
                  <c:v>4.2384433378028197</c:v>
                </c:pt>
                <c:pt idx="402">
                  <c:v>3.9325801509738803</c:v>
                </c:pt>
                <c:pt idx="403">
                  <c:v>3.6549082483959801</c:v>
                </c:pt>
                <c:pt idx="404">
                  <c:v>3.6447634866708198</c:v>
                </c:pt>
                <c:pt idx="405">
                  <c:v>3.7865734740041104</c:v>
                </c:pt>
                <c:pt idx="406">
                  <c:v>3.8200023319307399</c:v>
                </c:pt>
                <c:pt idx="407">
                  <c:v>4.1981407079814996</c:v>
                </c:pt>
                <c:pt idx="408">
                  <c:v>4.2540769177564002</c:v>
                </c:pt>
                <c:pt idx="409">
                  <c:v>3.9227585688739701</c:v>
                </c:pt>
                <c:pt idx="410">
                  <c:v>3.28505635119634</c:v>
                </c:pt>
                <c:pt idx="411">
                  <c:v>2.7990823857116398</c:v>
                </c:pt>
                <c:pt idx="412">
                  <c:v>2.7378924422116704</c:v>
                </c:pt>
                <c:pt idx="413">
                  <c:v>2.8754599047765801</c:v>
                </c:pt>
                <c:pt idx="414">
                  <c:v>3.24786571527485</c:v>
                </c:pt>
                <c:pt idx="415">
                  <c:v>3.7157309107983698</c:v>
                </c:pt>
                <c:pt idx="416">
                  <c:v>4.39181081316418</c:v>
                </c:pt>
                <c:pt idx="417">
                  <c:v>4.5731298333909596</c:v>
                </c:pt>
                <c:pt idx="418">
                  <c:v>4.7649015693332002</c:v>
                </c:pt>
                <c:pt idx="419">
                  <c:v>5.0992097854544101</c:v>
                </c:pt>
                <c:pt idx="420">
                  <c:v>5.7432366768849201</c:v>
                </c:pt>
                <c:pt idx="421">
                  <c:v>6.1649546533006401</c:v>
                </c:pt>
                <c:pt idx="422">
                  <c:v>5.7890994474925197</c:v>
                </c:pt>
                <c:pt idx="423">
                  <c:v>5.0754521389509293</c:v>
                </c:pt>
                <c:pt idx="424">
                  <c:v>4.4946943596736499</c:v>
                </c:pt>
                <c:pt idx="425">
                  <c:v>4.2420556027075902</c:v>
                </c:pt>
                <c:pt idx="426">
                  <c:v>4.0180710014259606</c:v>
                </c:pt>
                <c:pt idx="427">
                  <c:v>3.8812200864943898</c:v>
                </c:pt>
                <c:pt idx="428">
                  <c:v>3.97191138715255</c:v>
                </c:pt>
                <c:pt idx="429">
                  <c:v>4.2493333461456899</c:v>
                </c:pt>
                <c:pt idx="430">
                  <c:v>4.6007630190665196</c:v>
                </c:pt>
                <c:pt idx="431">
                  <c:v>5.0641441153620699</c:v>
                </c:pt>
                <c:pt idx="432">
                  <c:v>5.3766573254128298</c:v>
                </c:pt>
                <c:pt idx="433">
                  <c:v>5.5113392242372399</c:v>
                </c:pt>
                <c:pt idx="434">
                  <c:v>5.4645690614408906</c:v>
                </c:pt>
                <c:pt idx="435">
                  <c:v>5.3213868623921501</c:v>
                </c:pt>
                <c:pt idx="436">
                  <c:v>5.2022635910184798</c:v>
                </c:pt>
                <c:pt idx="437">
                  <c:v>5.3062833488551897</c:v>
                </c:pt>
                <c:pt idx="438">
                  <c:v>5.5302666464191201</c:v>
                </c:pt>
                <c:pt idx="439">
                  <c:v>5.7647506453719002</c:v>
                </c:pt>
                <c:pt idx="440">
                  <c:v>5.8700058609560495</c:v>
                </c:pt>
                <c:pt idx="441">
                  <c:v>5.9415521630421795</c:v>
                </c:pt>
                <c:pt idx="442">
                  <c:v>6.4049035605448505</c:v>
                </c:pt>
                <c:pt idx="443">
                  <c:v>7.2440218993364294</c:v>
                </c:pt>
                <c:pt idx="444">
                  <c:v>8.3379654647444408</c:v>
                </c:pt>
                <c:pt idx="445">
                  <c:v>9.2217706427599495</c:v>
                </c:pt>
                <c:pt idx="446">
                  <c:v>9.3925083546295998</c:v>
                </c:pt>
                <c:pt idx="447">
                  <c:v>8.2254788788400699</c:v>
                </c:pt>
                <c:pt idx="448">
                  <c:v>7.1034741392484406</c:v>
                </c:pt>
                <c:pt idx="449">
                  <c:v>6.38380718087173</c:v>
                </c:pt>
                <c:pt idx="450">
                  <c:v>6.1203169094784897</c:v>
                </c:pt>
                <c:pt idx="451">
                  <c:v>6.0830350499655896</c:v>
                </c:pt>
                <c:pt idx="452">
                  <c:v>6.2216764177513495</c:v>
                </c:pt>
                <c:pt idx="453">
                  <c:v>6.6029207782885404</c:v>
                </c:pt>
                <c:pt idx="454">
                  <c:v>7.3717714792785607</c:v>
                </c:pt>
                <c:pt idx="455">
                  <c:v>8.9611939646521996</c:v>
                </c:pt>
                <c:pt idx="456">
                  <c:v>10.560562279849201</c:v>
                </c:pt>
                <c:pt idx="457">
                  <c:v>12.1142666929077</c:v>
                </c:pt>
                <c:pt idx="458">
                  <c:v>12.320559449718401</c:v>
                </c:pt>
                <c:pt idx="459">
                  <c:v>11.5634261032646</c:v>
                </c:pt>
              </c:numCache>
            </c:numRef>
          </c:val>
          <c:smooth val="0"/>
          <c:extLst xmlns:c16r2="http://schemas.microsoft.com/office/drawing/2015/06/chart">
            <c:ext xmlns:c16="http://schemas.microsoft.com/office/drawing/2014/chart" uri="{C3380CC4-5D6E-409C-BE32-E72D297353CC}">
              <c16:uniqueId val="{00000000-4402-41C4-B018-C048956AF032}"/>
            </c:ext>
          </c:extLst>
        </c:ser>
        <c:ser>
          <c:idx val="1"/>
          <c:order val="1"/>
          <c:tx>
            <c:strRef>
              <c:f>Sheet1!$C$1</c:f>
              <c:strCache>
                <c:ptCount val="1"/>
                <c:pt idx="0">
                  <c:v>Detached</c:v>
                </c:pt>
              </c:strCache>
            </c:strRef>
          </c:tx>
          <c:spPr>
            <a:ln w="44450">
              <a:solidFill>
                <a:srgbClr val="FF0000"/>
              </a:solidFill>
            </a:ln>
          </c:spPr>
          <c:marker>
            <c:symbol val="none"/>
          </c:marker>
          <c:cat>
            <c:numRef>
              <c:f>Sheet1!$A$2:$A$461</c:f>
              <c:numCache>
                <c:formatCode>mmm\-yy</c:formatCode>
                <c:ptCount val="460"/>
                <c:pt idx="0">
                  <c:v>28856</c:v>
                </c:pt>
                <c:pt idx="1">
                  <c:v>28887</c:v>
                </c:pt>
                <c:pt idx="2">
                  <c:v>28915</c:v>
                </c:pt>
                <c:pt idx="3">
                  <c:v>28946</c:v>
                </c:pt>
                <c:pt idx="4">
                  <c:v>28976</c:v>
                </c:pt>
                <c:pt idx="5">
                  <c:v>29007</c:v>
                </c:pt>
                <c:pt idx="6">
                  <c:v>29037</c:v>
                </c:pt>
                <c:pt idx="7">
                  <c:v>29068</c:v>
                </c:pt>
                <c:pt idx="8">
                  <c:v>29099</c:v>
                </c:pt>
                <c:pt idx="9">
                  <c:v>29129</c:v>
                </c:pt>
                <c:pt idx="10">
                  <c:v>29160</c:v>
                </c:pt>
                <c:pt idx="11">
                  <c:v>29190</c:v>
                </c:pt>
                <c:pt idx="12">
                  <c:v>29221</c:v>
                </c:pt>
                <c:pt idx="13">
                  <c:v>29252</c:v>
                </c:pt>
                <c:pt idx="14">
                  <c:v>29281</c:v>
                </c:pt>
                <c:pt idx="15">
                  <c:v>29312</c:v>
                </c:pt>
                <c:pt idx="16">
                  <c:v>29342</c:v>
                </c:pt>
                <c:pt idx="17">
                  <c:v>29373</c:v>
                </c:pt>
                <c:pt idx="18">
                  <c:v>29403</c:v>
                </c:pt>
                <c:pt idx="19">
                  <c:v>29434</c:v>
                </c:pt>
                <c:pt idx="20">
                  <c:v>29465</c:v>
                </c:pt>
                <c:pt idx="21">
                  <c:v>29495</c:v>
                </c:pt>
                <c:pt idx="22">
                  <c:v>29526</c:v>
                </c:pt>
                <c:pt idx="23">
                  <c:v>29556</c:v>
                </c:pt>
                <c:pt idx="24">
                  <c:v>29587</c:v>
                </c:pt>
                <c:pt idx="25">
                  <c:v>29618</c:v>
                </c:pt>
                <c:pt idx="26">
                  <c:v>29646</c:v>
                </c:pt>
                <c:pt idx="27">
                  <c:v>29677</c:v>
                </c:pt>
                <c:pt idx="28">
                  <c:v>29707</c:v>
                </c:pt>
                <c:pt idx="29">
                  <c:v>29738</c:v>
                </c:pt>
                <c:pt idx="30">
                  <c:v>29768</c:v>
                </c:pt>
                <c:pt idx="31">
                  <c:v>29799</c:v>
                </c:pt>
                <c:pt idx="32">
                  <c:v>29830</c:v>
                </c:pt>
                <c:pt idx="33">
                  <c:v>29860</c:v>
                </c:pt>
                <c:pt idx="34">
                  <c:v>29891</c:v>
                </c:pt>
                <c:pt idx="35">
                  <c:v>29921</c:v>
                </c:pt>
                <c:pt idx="36">
                  <c:v>29952</c:v>
                </c:pt>
                <c:pt idx="37">
                  <c:v>29983</c:v>
                </c:pt>
                <c:pt idx="38">
                  <c:v>30011</c:v>
                </c:pt>
                <c:pt idx="39">
                  <c:v>30042</c:v>
                </c:pt>
                <c:pt idx="40">
                  <c:v>30072</c:v>
                </c:pt>
                <c:pt idx="41">
                  <c:v>30103</c:v>
                </c:pt>
                <c:pt idx="42">
                  <c:v>30133</c:v>
                </c:pt>
                <c:pt idx="43">
                  <c:v>30164</c:v>
                </c:pt>
                <c:pt idx="44">
                  <c:v>30195</c:v>
                </c:pt>
                <c:pt idx="45">
                  <c:v>30225</c:v>
                </c:pt>
                <c:pt idx="46">
                  <c:v>30256</c:v>
                </c:pt>
                <c:pt idx="47">
                  <c:v>30286</c:v>
                </c:pt>
                <c:pt idx="48">
                  <c:v>30317</c:v>
                </c:pt>
                <c:pt idx="49">
                  <c:v>30348</c:v>
                </c:pt>
                <c:pt idx="50">
                  <c:v>30376</c:v>
                </c:pt>
                <c:pt idx="51">
                  <c:v>30407</c:v>
                </c:pt>
                <c:pt idx="52">
                  <c:v>30437</c:v>
                </c:pt>
                <c:pt idx="53">
                  <c:v>30468</c:v>
                </c:pt>
                <c:pt idx="54">
                  <c:v>30498</c:v>
                </c:pt>
                <c:pt idx="55">
                  <c:v>30529</c:v>
                </c:pt>
                <c:pt idx="56">
                  <c:v>30560</c:v>
                </c:pt>
                <c:pt idx="57">
                  <c:v>30590</c:v>
                </c:pt>
                <c:pt idx="58">
                  <c:v>30621</c:v>
                </c:pt>
                <c:pt idx="59">
                  <c:v>30651</c:v>
                </c:pt>
                <c:pt idx="60">
                  <c:v>30682</c:v>
                </c:pt>
                <c:pt idx="61">
                  <c:v>30713</c:v>
                </c:pt>
                <c:pt idx="62">
                  <c:v>30742</c:v>
                </c:pt>
                <c:pt idx="63">
                  <c:v>30773</c:v>
                </c:pt>
                <c:pt idx="64">
                  <c:v>30803</c:v>
                </c:pt>
                <c:pt idx="65">
                  <c:v>30834</c:v>
                </c:pt>
                <c:pt idx="66">
                  <c:v>30864</c:v>
                </c:pt>
                <c:pt idx="67">
                  <c:v>30895</c:v>
                </c:pt>
                <c:pt idx="68">
                  <c:v>30926</c:v>
                </c:pt>
                <c:pt idx="69">
                  <c:v>30956</c:v>
                </c:pt>
                <c:pt idx="70">
                  <c:v>30987</c:v>
                </c:pt>
                <c:pt idx="71">
                  <c:v>31017</c:v>
                </c:pt>
                <c:pt idx="72">
                  <c:v>31048</c:v>
                </c:pt>
                <c:pt idx="73">
                  <c:v>31079</c:v>
                </c:pt>
                <c:pt idx="74">
                  <c:v>31107</c:v>
                </c:pt>
                <c:pt idx="75">
                  <c:v>31138</c:v>
                </c:pt>
                <c:pt idx="76">
                  <c:v>31168</c:v>
                </c:pt>
                <c:pt idx="77">
                  <c:v>31199</c:v>
                </c:pt>
                <c:pt idx="78">
                  <c:v>31229</c:v>
                </c:pt>
                <c:pt idx="79">
                  <c:v>31260</c:v>
                </c:pt>
                <c:pt idx="80">
                  <c:v>31291</c:v>
                </c:pt>
                <c:pt idx="81">
                  <c:v>31321</c:v>
                </c:pt>
                <c:pt idx="82">
                  <c:v>31352</c:v>
                </c:pt>
                <c:pt idx="83">
                  <c:v>31382</c:v>
                </c:pt>
                <c:pt idx="84">
                  <c:v>31413</c:v>
                </c:pt>
                <c:pt idx="85">
                  <c:v>31444</c:v>
                </c:pt>
                <c:pt idx="86">
                  <c:v>31472</c:v>
                </c:pt>
                <c:pt idx="87">
                  <c:v>31503</c:v>
                </c:pt>
                <c:pt idx="88">
                  <c:v>31533</c:v>
                </c:pt>
                <c:pt idx="89">
                  <c:v>31564</c:v>
                </c:pt>
                <c:pt idx="90">
                  <c:v>31594</c:v>
                </c:pt>
                <c:pt idx="91">
                  <c:v>31625</c:v>
                </c:pt>
                <c:pt idx="92">
                  <c:v>31656</c:v>
                </c:pt>
                <c:pt idx="93">
                  <c:v>31686</c:v>
                </c:pt>
                <c:pt idx="94">
                  <c:v>31717</c:v>
                </c:pt>
                <c:pt idx="95">
                  <c:v>31747</c:v>
                </c:pt>
                <c:pt idx="96">
                  <c:v>31778</c:v>
                </c:pt>
                <c:pt idx="97">
                  <c:v>31809</c:v>
                </c:pt>
                <c:pt idx="98">
                  <c:v>31837</c:v>
                </c:pt>
                <c:pt idx="99">
                  <c:v>31868</c:v>
                </c:pt>
                <c:pt idx="100">
                  <c:v>31898</c:v>
                </c:pt>
                <c:pt idx="101">
                  <c:v>31929</c:v>
                </c:pt>
                <c:pt idx="102">
                  <c:v>31959</c:v>
                </c:pt>
                <c:pt idx="103">
                  <c:v>31990</c:v>
                </c:pt>
                <c:pt idx="104">
                  <c:v>32021</c:v>
                </c:pt>
                <c:pt idx="105">
                  <c:v>32051</c:v>
                </c:pt>
                <c:pt idx="106">
                  <c:v>32082</c:v>
                </c:pt>
                <c:pt idx="107">
                  <c:v>32112</c:v>
                </c:pt>
                <c:pt idx="108">
                  <c:v>32143</c:v>
                </c:pt>
                <c:pt idx="109">
                  <c:v>32174</c:v>
                </c:pt>
                <c:pt idx="110">
                  <c:v>32203</c:v>
                </c:pt>
                <c:pt idx="111">
                  <c:v>32234</c:v>
                </c:pt>
                <c:pt idx="112">
                  <c:v>32264</c:v>
                </c:pt>
                <c:pt idx="113">
                  <c:v>32295</c:v>
                </c:pt>
                <c:pt idx="114">
                  <c:v>32325</c:v>
                </c:pt>
                <c:pt idx="115">
                  <c:v>32356</c:v>
                </c:pt>
                <c:pt idx="116">
                  <c:v>32387</c:v>
                </c:pt>
                <c:pt idx="117">
                  <c:v>32417</c:v>
                </c:pt>
                <c:pt idx="118">
                  <c:v>32448</c:v>
                </c:pt>
                <c:pt idx="119">
                  <c:v>32478</c:v>
                </c:pt>
                <c:pt idx="120">
                  <c:v>32509</c:v>
                </c:pt>
                <c:pt idx="121">
                  <c:v>32540</c:v>
                </c:pt>
                <c:pt idx="122">
                  <c:v>32568</c:v>
                </c:pt>
                <c:pt idx="123">
                  <c:v>32599</c:v>
                </c:pt>
                <c:pt idx="124">
                  <c:v>32629</c:v>
                </c:pt>
                <c:pt idx="125">
                  <c:v>32660</c:v>
                </c:pt>
                <c:pt idx="126">
                  <c:v>32690</c:v>
                </c:pt>
                <c:pt idx="127">
                  <c:v>32721</c:v>
                </c:pt>
                <c:pt idx="128">
                  <c:v>32752</c:v>
                </c:pt>
                <c:pt idx="129">
                  <c:v>32782</c:v>
                </c:pt>
                <c:pt idx="130">
                  <c:v>32813</c:v>
                </c:pt>
                <c:pt idx="131">
                  <c:v>32843</c:v>
                </c:pt>
                <c:pt idx="132">
                  <c:v>32874</c:v>
                </c:pt>
                <c:pt idx="133">
                  <c:v>32905</c:v>
                </c:pt>
                <c:pt idx="134">
                  <c:v>32933</c:v>
                </c:pt>
                <c:pt idx="135">
                  <c:v>32964</c:v>
                </c:pt>
                <c:pt idx="136">
                  <c:v>32994</c:v>
                </c:pt>
                <c:pt idx="137">
                  <c:v>33025</c:v>
                </c:pt>
                <c:pt idx="138">
                  <c:v>33055</c:v>
                </c:pt>
                <c:pt idx="139">
                  <c:v>33086</c:v>
                </c:pt>
                <c:pt idx="140">
                  <c:v>33117</c:v>
                </c:pt>
                <c:pt idx="141">
                  <c:v>33147</c:v>
                </c:pt>
                <c:pt idx="142">
                  <c:v>33178</c:v>
                </c:pt>
                <c:pt idx="143">
                  <c:v>33208</c:v>
                </c:pt>
                <c:pt idx="144">
                  <c:v>33239</c:v>
                </c:pt>
                <c:pt idx="145">
                  <c:v>33270</c:v>
                </c:pt>
                <c:pt idx="146">
                  <c:v>33298</c:v>
                </c:pt>
                <c:pt idx="147">
                  <c:v>33329</c:v>
                </c:pt>
                <c:pt idx="148">
                  <c:v>33359</c:v>
                </c:pt>
                <c:pt idx="149">
                  <c:v>33390</c:v>
                </c:pt>
                <c:pt idx="150">
                  <c:v>33420</c:v>
                </c:pt>
                <c:pt idx="151">
                  <c:v>33451</c:v>
                </c:pt>
                <c:pt idx="152">
                  <c:v>33482</c:v>
                </c:pt>
                <c:pt idx="153">
                  <c:v>33512</c:v>
                </c:pt>
                <c:pt idx="154">
                  <c:v>33543</c:v>
                </c:pt>
                <c:pt idx="155">
                  <c:v>33573</c:v>
                </c:pt>
                <c:pt idx="156">
                  <c:v>33604</c:v>
                </c:pt>
                <c:pt idx="157">
                  <c:v>33635</c:v>
                </c:pt>
                <c:pt idx="158">
                  <c:v>33664</c:v>
                </c:pt>
                <c:pt idx="159">
                  <c:v>33695</c:v>
                </c:pt>
                <c:pt idx="160">
                  <c:v>33725</c:v>
                </c:pt>
                <c:pt idx="161">
                  <c:v>33756</c:v>
                </c:pt>
                <c:pt idx="162">
                  <c:v>33786</c:v>
                </c:pt>
                <c:pt idx="163">
                  <c:v>33817</c:v>
                </c:pt>
                <c:pt idx="164">
                  <c:v>33848</c:v>
                </c:pt>
                <c:pt idx="165">
                  <c:v>33878</c:v>
                </c:pt>
                <c:pt idx="166">
                  <c:v>33909</c:v>
                </c:pt>
                <c:pt idx="167">
                  <c:v>33939</c:v>
                </c:pt>
                <c:pt idx="168">
                  <c:v>33970</c:v>
                </c:pt>
                <c:pt idx="169">
                  <c:v>34001</c:v>
                </c:pt>
                <c:pt idx="170">
                  <c:v>34029</c:v>
                </c:pt>
                <c:pt idx="171">
                  <c:v>34060</c:v>
                </c:pt>
                <c:pt idx="172">
                  <c:v>34090</c:v>
                </c:pt>
                <c:pt idx="173">
                  <c:v>34121</c:v>
                </c:pt>
                <c:pt idx="174">
                  <c:v>34151</c:v>
                </c:pt>
                <c:pt idx="175">
                  <c:v>34182</c:v>
                </c:pt>
                <c:pt idx="176">
                  <c:v>34213</c:v>
                </c:pt>
                <c:pt idx="177">
                  <c:v>34243</c:v>
                </c:pt>
                <c:pt idx="178">
                  <c:v>34274</c:v>
                </c:pt>
                <c:pt idx="179">
                  <c:v>34304</c:v>
                </c:pt>
                <c:pt idx="180">
                  <c:v>34335</c:v>
                </c:pt>
                <c:pt idx="181">
                  <c:v>34366</c:v>
                </c:pt>
                <c:pt idx="182">
                  <c:v>34394</c:v>
                </c:pt>
                <c:pt idx="183">
                  <c:v>34425</c:v>
                </c:pt>
                <c:pt idx="184">
                  <c:v>34455</c:v>
                </c:pt>
                <c:pt idx="185">
                  <c:v>34486</c:v>
                </c:pt>
                <c:pt idx="186">
                  <c:v>34516</c:v>
                </c:pt>
                <c:pt idx="187">
                  <c:v>34547</c:v>
                </c:pt>
                <c:pt idx="188">
                  <c:v>34578</c:v>
                </c:pt>
                <c:pt idx="189">
                  <c:v>34608</c:v>
                </c:pt>
                <c:pt idx="190">
                  <c:v>34639</c:v>
                </c:pt>
                <c:pt idx="191">
                  <c:v>34669</c:v>
                </c:pt>
                <c:pt idx="192">
                  <c:v>34700</c:v>
                </c:pt>
                <c:pt idx="193">
                  <c:v>34731</c:v>
                </c:pt>
                <c:pt idx="194">
                  <c:v>34759</c:v>
                </c:pt>
                <c:pt idx="195">
                  <c:v>34790</c:v>
                </c:pt>
                <c:pt idx="196">
                  <c:v>34820</c:v>
                </c:pt>
                <c:pt idx="197">
                  <c:v>34851</c:v>
                </c:pt>
                <c:pt idx="198">
                  <c:v>34881</c:v>
                </c:pt>
                <c:pt idx="199">
                  <c:v>34912</c:v>
                </c:pt>
                <c:pt idx="200">
                  <c:v>34943</c:v>
                </c:pt>
                <c:pt idx="201">
                  <c:v>34973</c:v>
                </c:pt>
                <c:pt idx="202">
                  <c:v>35004</c:v>
                </c:pt>
                <c:pt idx="203">
                  <c:v>35034</c:v>
                </c:pt>
                <c:pt idx="204">
                  <c:v>35065</c:v>
                </c:pt>
                <c:pt idx="205">
                  <c:v>35096</c:v>
                </c:pt>
                <c:pt idx="206">
                  <c:v>35125</c:v>
                </c:pt>
                <c:pt idx="207">
                  <c:v>35156</c:v>
                </c:pt>
                <c:pt idx="208">
                  <c:v>35186</c:v>
                </c:pt>
                <c:pt idx="209">
                  <c:v>35217</c:v>
                </c:pt>
                <c:pt idx="210">
                  <c:v>35247</c:v>
                </c:pt>
                <c:pt idx="211">
                  <c:v>35278</c:v>
                </c:pt>
                <c:pt idx="212">
                  <c:v>35309</c:v>
                </c:pt>
                <c:pt idx="213">
                  <c:v>35339</c:v>
                </c:pt>
                <c:pt idx="214">
                  <c:v>35370</c:v>
                </c:pt>
                <c:pt idx="215">
                  <c:v>35400</c:v>
                </c:pt>
                <c:pt idx="216">
                  <c:v>35431</c:v>
                </c:pt>
                <c:pt idx="217">
                  <c:v>35462</c:v>
                </c:pt>
                <c:pt idx="218">
                  <c:v>35490</c:v>
                </c:pt>
                <c:pt idx="219">
                  <c:v>35521</c:v>
                </c:pt>
                <c:pt idx="220">
                  <c:v>35551</c:v>
                </c:pt>
                <c:pt idx="221">
                  <c:v>35582</c:v>
                </c:pt>
                <c:pt idx="222">
                  <c:v>35612</c:v>
                </c:pt>
                <c:pt idx="223">
                  <c:v>35643</c:v>
                </c:pt>
                <c:pt idx="224">
                  <c:v>35674</c:v>
                </c:pt>
                <c:pt idx="225">
                  <c:v>35704</c:v>
                </c:pt>
                <c:pt idx="226">
                  <c:v>35735</c:v>
                </c:pt>
                <c:pt idx="227">
                  <c:v>35765</c:v>
                </c:pt>
                <c:pt idx="228">
                  <c:v>35796</c:v>
                </c:pt>
                <c:pt idx="229">
                  <c:v>35827</c:v>
                </c:pt>
                <c:pt idx="230">
                  <c:v>35855</c:v>
                </c:pt>
                <c:pt idx="231">
                  <c:v>35886</c:v>
                </c:pt>
                <c:pt idx="232">
                  <c:v>35916</c:v>
                </c:pt>
                <c:pt idx="233">
                  <c:v>35947</c:v>
                </c:pt>
                <c:pt idx="234">
                  <c:v>35977</c:v>
                </c:pt>
                <c:pt idx="235">
                  <c:v>36008</c:v>
                </c:pt>
                <c:pt idx="236">
                  <c:v>36039</c:v>
                </c:pt>
                <c:pt idx="237">
                  <c:v>36069</c:v>
                </c:pt>
                <c:pt idx="238">
                  <c:v>36100</c:v>
                </c:pt>
                <c:pt idx="239">
                  <c:v>36130</c:v>
                </c:pt>
                <c:pt idx="240">
                  <c:v>36161</c:v>
                </c:pt>
                <c:pt idx="241">
                  <c:v>36192</c:v>
                </c:pt>
                <c:pt idx="242">
                  <c:v>36220</c:v>
                </c:pt>
                <c:pt idx="243">
                  <c:v>36251</c:v>
                </c:pt>
                <c:pt idx="244">
                  <c:v>36281</c:v>
                </c:pt>
                <c:pt idx="245">
                  <c:v>36312</c:v>
                </c:pt>
                <c:pt idx="246">
                  <c:v>36342</c:v>
                </c:pt>
                <c:pt idx="247">
                  <c:v>36373</c:v>
                </c:pt>
                <c:pt idx="248">
                  <c:v>36404</c:v>
                </c:pt>
                <c:pt idx="249">
                  <c:v>36434</c:v>
                </c:pt>
                <c:pt idx="250">
                  <c:v>36465</c:v>
                </c:pt>
                <c:pt idx="251">
                  <c:v>36495</c:v>
                </c:pt>
                <c:pt idx="252">
                  <c:v>36526</c:v>
                </c:pt>
                <c:pt idx="253">
                  <c:v>36557</c:v>
                </c:pt>
                <c:pt idx="254">
                  <c:v>36586</c:v>
                </c:pt>
                <c:pt idx="255">
                  <c:v>36617</c:v>
                </c:pt>
                <c:pt idx="256">
                  <c:v>36647</c:v>
                </c:pt>
                <c:pt idx="257">
                  <c:v>36678</c:v>
                </c:pt>
                <c:pt idx="258">
                  <c:v>36708</c:v>
                </c:pt>
                <c:pt idx="259">
                  <c:v>36739</c:v>
                </c:pt>
                <c:pt idx="260">
                  <c:v>36770</c:v>
                </c:pt>
                <c:pt idx="261">
                  <c:v>36800</c:v>
                </c:pt>
                <c:pt idx="262">
                  <c:v>36831</c:v>
                </c:pt>
                <c:pt idx="263">
                  <c:v>36861</c:v>
                </c:pt>
                <c:pt idx="264">
                  <c:v>36892</c:v>
                </c:pt>
                <c:pt idx="265">
                  <c:v>36923</c:v>
                </c:pt>
                <c:pt idx="266">
                  <c:v>36951</c:v>
                </c:pt>
                <c:pt idx="267">
                  <c:v>36982</c:v>
                </c:pt>
                <c:pt idx="268">
                  <c:v>37012</c:v>
                </c:pt>
                <c:pt idx="269">
                  <c:v>37043</c:v>
                </c:pt>
                <c:pt idx="270">
                  <c:v>37073</c:v>
                </c:pt>
                <c:pt idx="271">
                  <c:v>37104</c:v>
                </c:pt>
                <c:pt idx="272">
                  <c:v>37135</c:v>
                </c:pt>
                <c:pt idx="273">
                  <c:v>37165</c:v>
                </c:pt>
                <c:pt idx="274">
                  <c:v>37196</c:v>
                </c:pt>
                <c:pt idx="275">
                  <c:v>37226</c:v>
                </c:pt>
                <c:pt idx="276">
                  <c:v>37257</c:v>
                </c:pt>
                <c:pt idx="277">
                  <c:v>37288</c:v>
                </c:pt>
                <c:pt idx="278">
                  <c:v>37316</c:v>
                </c:pt>
                <c:pt idx="279">
                  <c:v>37347</c:v>
                </c:pt>
                <c:pt idx="280">
                  <c:v>37377</c:v>
                </c:pt>
                <c:pt idx="281">
                  <c:v>37408</c:v>
                </c:pt>
                <c:pt idx="282">
                  <c:v>37438</c:v>
                </c:pt>
                <c:pt idx="283">
                  <c:v>37469</c:v>
                </c:pt>
                <c:pt idx="284">
                  <c:v>37500</c:v>
                </c:pt>
                <c:pt idx="285">
                  <c:v>37530</c:v>
                </c:pt>
                <c:pt idx="286">
                  <c:v>37561</c:v>
                </c:pt>
                <c:pt idx="287">
                  <c:v>37591</c:v>
                </c:pt>
                <c:pt idx="288">
                  <c:v>37622</c:v>
                </c:pt>
                <c:pt idx="289">
                  <c:v>37653</c:v>
                </c:pt>
                <c:pt idx="290">
                  <c:v>37681</c:v>
                </c:pt>
                <c:pt idx="291">
                  <c:v>37712</c:v>
                </c:pt>
                <c:pt idx="292">
                  <c:v>37742</c:v>
                </c:pt>
                <c:pt idx="293">
                  <c:v>37773</c:v>
                </c:pt>
                <c:pt idx="294">
                  <c:v>37803</c:v>
                </c:pt>
                <c:pt idx="295">
                  <c:v>37834</c:v>
                </c:pt>
                <c:pt idx="296">
                  <c:v>37865</c:v>
                </c:pt>
                <c:pt idx="297">
                  <c:v>37895</c:v>
                </c:pt>
                <c:pt idx="298">
                  <c:v>37926</c:v>
                </c:pt>
                <c:pt idx="299">
                  <c:v>37956</c:v>
                </c:pt>
                <c:pt idx="300">
                  <c:v>37987</c:v>
                </c:pt>
                <c:pt idx="301">
                  <c:v>38018</c:v>
                </c:pt>
                <c:pt idx="302">
                  <c:v>38047</c:v>
                </c:pt>
                <c:pt idx="303">
                  <c:v>38078</c:v>
                </c:pt>
                <c:pt idx="304">
                  <c:v>38108</c:v>
                </c:pt>
                <c:pt idx="305">
                  <c:v>38139</c:v>
                </c:pt>
                <c:pt idx="306">
                  <c:v>38169</c:v>
                </c:pt>
                <c:pt idx="307">
                  <c:v>38200</c:v>
                </c:pt>
                <c:pt idx="308">
                  <c:v>38231</c:v>
                </c:pt>
                <c:pt idx="309">
                  <c:v>38261</c:v>
                </c:pt>
                <c:pt idx="310">
                  <c:v>38292</c:v>
                </c:pt>
                <c:pt idx="311">
                  <c:v>38322</c:v>
                </c:pt>
                <c:pt idx="312">
                  <c:v>38353</c:v>
                </c:pt>
                <c:pt idx="313">
                  <c:v>38384</c:v>
                </c:pt>
                <c:pt idx="314">
                  <c:v>38412</c:v>
                </c:pt>
                <c:pt idx="315">
                  <c:v>38443</c:v>
                </c:pt>
                <c:pt idx="316">
                  <c:v>38473</c:v>
                </c:pt>
                <c:pt idx="317">
                  <c:v>38504</c:v>
                </c:pt>
                <c:pt idx="318">
                  <c:v>38534</c:v>
                </c:pt>
                <c:pt idx="319">
                  <c:v>38565</c:v>
                </c:pt>
                <c:pt idx="320">
                  <c:v>38596</c:v>
                </c:pt>
                <c:pt idx="321">
                  <c:v>38626</c:v>
                </c:pt>
                <c:pt idx="322">
                  <c:v>38657</c:v>
                </c:pt>
                <c:pt idx="323">
                  <c:v>38687</c:v>
                </c:pt>
                <c:pt idx="324">
                  <c:v>38718</c:v>
                </c:pt>
                <c:pt idx="325">
                  <c:v>38749</c:v>
                </c:pt>
                <c:pt idx="326">
                  <c:v>38777</c:v>
                </c:pt>
                <c:pt idx="327">
                  <c:v>38808</c:v>
                </c:pt>
                <c:pt idx="328">
                  <c:v>38838</c:v>
                </c:pt>
                <c:pt idx="329">
                  <c:v>38869</c:v>
                </c:pt>
                <c:pt idx="330">
                  <c:v>38899</c:v>
                </c:pt>
                <c:pt idx="331">
                  <c:v>38930</c:v>
                </c:pt>
                <c:pt idx="332">
                  <c:v>38961</c:v>
                </c:pt>
                <c:pt idx="333">
                  <c:v>38991</c:v>
                </c:pt>
                <c:pt idx="334">
                  <c:v>39022</c:v>
                </c:pt>
                <c:pt idx="335">
                  <c:v>39052</c:v>
                </c:pt>
                <c:pt idx="336">
                  <c:v>39083</c:v>
                </c:pt>
                <c:pt idx="337">
                  <c:v>39114</c:v>
                </c:pt>
                <c:pt idx="338">
                  <c:v>39142</c:v>
                </c:pt>
                <c:pt idx="339">
                  <c:v>39173</c:v>
                </c:pt>
                <c:pt idx="340">
                  <c:v>39203</c:v>
                </c:pt>
                <c:pt idx="341">
                  <c:v>39234</c:v>
                </c:pt>
                <c:pt idx="342">
                  <c:v>39264</c:v>
                </c:pt>
                <c:pt idx="343">
                  <c:v>39295</c:v>
                </c:pt>
                <c:pt idx="344">
                  <c:v>39326</c:v>
                </c:pt>
                <c:pt idx="345">
                  <c:v>39356</c:v>
                </c:pt>
                <c:pt idx="346">
                  <c:v>39387</c:v>
                </c:pt>
                <c:pt idx="347">
                  <c:v>39417</c:v>
                </c:pt>
                <c:pt idx="348">
                  <c:v>39448</c:v>
                </c:pt>
                <c:pt idx="349">
                  <c:v>39479</c:v>
                </c:pt>
                <c:pt idx="350">
                  <c:v>39508</c:v>
                </c:pt>
                <c:pt idx="351">
                  <c:v>39539</c:v>
                </c:pt>
                <c:pt idx="352">
                  <c:v>39569</c:v>
                </c:pt>
                <c:pt idx="353">
                  <c:v>39600</c:v>
                </c:pt>
                <c:pt idx="354">
                  <c:v>39630</c:v>
                </c:pt>
                <c:pt idx="355">
                  <c:v>39661</c:v>
                </c:pt>
                <c:pt idx="356">
                  <c:v>39692</c:v>
                </c:pt>
                <c:pt idx="357">
                  <c:v>39722</c:v>
                </c:pt>
                <c:pt idx="358">
                  <c:v>39753</c:v>
                </c:pt>
                <c:pt idx="359">
                  <c:v>39783</c:v>
                </c:pt>
                <c:pt idx="360">
                  <c:v>39814</c:v>
                </c:pt>
                <c:pt idx="361">
                  <c:v>39845</c:v>
                </c:pt>
                <c:pt idx="362">
                  <c:v>39873</c:v>
                </c:pt>
                <c:pt idx="363">
                  <c:v>39904</c:v>
                </c:pt>
                <c:pt idx="364">
                  <c:v>39934</c:v>
                </c:pt>
                <c:pt idx="365">
                  <c:v>39965</c:v>
                </c:pt>
                <c:pt idx="366">
                  <c:v>39995</c:v>
                </c:pt>
                <c:pt idx="367">
                  <c:v>40026</c:v>
                </c:pt>
                <c:pt idx="368">
                  <c:v>40057</c:v>
                </c:pt>
                <c:pt idx="369">
                  <c:v>40087</c:v>
                </c:pt>
                <c:pt idx="370">
                  <c:v>40118</c:v>
                </c:pt>
                <c:pt idx="371">
                  <c:v>40148</c:v>
                </c:pt>
                <c:pt idx="372">
                  <c:v>40179</c:v>
                </c:pt>
                <c:pt idx="373">
                  <c:v>40210</c:v>
                </c:pt>
                <c:pt idx="374">
                  <c:v>40238</c:v>
                </c:pt>
                <c:pt idx="375">
                  <c:v>40269</c:v>
                </c:pt>
                <c:pt idx="376">
                  <c:v>40299</c:v>
                </c:pt>
                <c:pt idx="377">
                  <c:v>40330</c:v>
                </c:pt>
                <c:pt idx="378">
                  <c:v>40360</c:v>
                </c:pt>
                <c:pt idx="379">
                  <c:v>40391</c:v>
                </c:pt>
                <c:pt idx="380">
                  <c:v>40422</c:v>
                </c:pt>
                <c:pt idx="381">
                  <c:v>40452</c:v>
                </c:pt>
                <c:pt idx="382">
                  <c:v>40483</c:v>
                </c:pt>
                <c:pt idx="383">
                  <c:v>40513</c:v>
                </c:pt>
                <c:pt idx="384">
                  <c:v>40544</c:v>
                </c:pt>
                <c:pt idx="385">
                  <c:v>40575</c:v>
                </c:pt>
                <c:pt idx="386">
                  <c:v>40603</c:v>
                </c:pt>
                <c:pt idx="387">
                  <c:v>40634</c:v>
                </c:pt>
                <c:pt idx="388">
                  <c:v>40664</c:v>
                </c:pt>
                <c:pt idx="389">
                  <c:v>40695</c:v>
                </c:pt>
                <c:pt idx="390">
                  <c:v>40725</c:v>
                </c:pt>
                <c:pt idx="391">
                  <c:v>40756</c:v>
                </c:pt>
                <c:pt idx="392">
                  <c:v>40787</c:v>
                </c:pt>
                <c:pt idx="393">
                  <c:v>40817</c:v>
                </c:pt>
                <c:pt idx="394">
                  <c:v>40848</c:v>
                </c:pt>
                <c:pt idx="395">
                  <c:v>40878</c:v>
                </c:pt>
                <c:pt idx="396">
                  <c:v>40909</c:v>
                </c:pt>
                <c:pt idx="397">
                  <c:v>40940</c:v>
                </c:pt>
                <c:pt idx="398">
                  <c:v>40969</c:v>
                </c:pt>
                <c:pt idx="399">
                  <c:v>41000</c:v>
                </c:pt>
                <c:pt idx="400">
                  <c:v>41030</c:v>
                </c:pt>
                <c:pt idx="401">
                  <c:v>41061</c:v>
                </c:pt>
                <c:pt idx="402">
                  <c:v>41091</c:v>
                </c:pt>
                <c:pt idx="403">
                  <c:v>41122</c:v>
                </c:pt>
                <c:pt idx="404">
                  <c:v>41153</c:v>
                </c:pt>
                <c:pt idx="405">
                  <c:v>41183</c:v>
                </c:pt>
                <c:pt idx="406">
                  <c:v>41214</c:v>
                </c:pt>
                <c:pt idx="407">
                  <c:v>41244</c:v>
                </c:pt>
                <c:pt idx="408">
                  <c:v>41275</c:v>
                </c:pt>
                <c:pt idx="409">
                  <c:v>41306</c:v>
                </c:pt>
                <c:pt idx="410">
                  <c:v>41334</c:v>
                </c:pt>
                <c:pt idx="411">
                  <c:v>41365</c:v>
                </c:pt>
                <c:pt idx="412">
                  <c:v>41395</c:v>
                </c:pt>
                <c:pt idx="413">
                  <c:v>41426</c:v>
                </c:pt>
                <c:pt idx="414">
                  <c:v>41456</c:v>
                </c:pt>
                <c:pt idx="415">
                  <c:v>41487</c:v>
                </c:pt>
                <c:pt idx="416">
                  <c:v>41518</c:v>
                </c:pt>
                <c:pt idx="417">
                  <c:v>41548</c:v>
                </c:pt>
                <c:pt idx="418">
                  <c:v>41579</c:v>
                </c:pt>
                <c:pt idx="419">
                  <c:v>41609</c:v>
                </c:pt>
                <c:pt idx="420">
                  <c:v>41640</c:v>
                </c:pt>
                <c:pt idx="421">
                  <c:v>41671</c:v>
                </c:pt>
                <c:pt idx="422">
                  <c:v>41699</c:v>
                </c:pt>
                <c:pt idx="423">
                  <c:v>41730</c:v>
                </c:pt>
                <c:pt idx="424">
                  <c:v>41760</c:v>
                </c:pt>
                <c:pt idx="425">
                  <c:v>41791</c:v>
                </c:pt>
                <c:pt idx="426">
                  <c:v>41821</c:v>
                </c:pt>
                <c:pt idx="427">
                  <c:v>41852</c:v>
                </c:pt>
                <c:pt idx="428">
                  <c:v>41883</c:v>
                </c:pt>
                <c:pt idx="429">
                  <c:v>41913</c:v>
                </c:pt>
                <c:pt idx="430">
                  <c:v>41944</c:v>
                </c:pt>
                <c:pt idx="431">
                  <c:v>41974</c:v>
                </c:pt>
                <c:pt idx="432">
                  <c:v>42005</c:v>
                </c:pt>
                <c:pt idx="433">
                  <c:v>42036</c:v>
                </c:pt>
                <c:pt idx="434">
                  <c:v>42064</c:v>
                </c:pt>
                <c:pt idx="435">
                  <c:v>42095</c:v>
                </c:pt>
                <c:pt idx="436">
                  <c:v>42125</c:v>
                </c:pt>
                <c:pt idx="437">
                  <c:v>42156</c:v>
                </c:pt>
                <c:pt idx="438">
                  <c:v>42186</c:v>
                </c:pt>
                <c:pt idx="439">
                  <c:v>42217</c:v>
                </c:pt>
                <c:pt idx="440">
                  <c:v>42248</c:v>
                </c:pt>
                <c:pt idx="441">
                  <c:v>42278</c:v>
                </c:pt>
                <c:pt idx="442">
                  <c:v>42309</c:v>
                </c:pt>
                <c:pt idx="443">
                  <c:v>42339</c:v>
                </c:pt>
                <c:pt idx="444">
                  <c:v>42370</c:v>
                </c:pt>
                <c:pt idx="445">
                  <c:v>42401</c:v>
                </c:pt>
                <c:pt idx="446">
                  <c:v>42430</c:v>
                </c:pt>
                <c:pt idx="447">
                  <c:v>42461</c:v>
                </c:pt>
                <c:pt idx="448">
                  <c:v>42491</c:v>
                </c:pt>
                <c:pt idx="449">
                  <c:v>42522</c:v>
                </c:pt>
                <c:pt idx="450">
                  <c:v>42552</c:v>
                </c:pt>
                <c:pt idx="451">
                  <c:v>42583</c:v>
                </c:pt>
                <c:pt idx="452">
                  <c:v>42614</c:v>
                </c:pt>
                <c:pt idx="453">
                  <c:v>42644</c:v>
                </c:pt>
                <c:pt idx="454">
                  <c:v>42675</c:v>
                </c:pt>
                <c:pt idx="455">
                  <c:v>42705</c:v>
                </c:pt>
                <c:pt idx="456">
                  <c:v>42736</c:v>
                </c:pt>
                <c:pt idx="457">
                  <c:v>42767</c:v>
                </c:pt>
                <c:pt idx="458">
                  <c:v>42795</c:v>
                </c:pt>
                <c:pt idx="459">
                  <c:v>42826</c:v>
                </c:pt>
              </c:numCache>
            </c:numRef>
          </c:cat>
          <c:val>
            <c:numRef>
              <c:f>Sheet1!$C$2:$C$461</c:f>
              <c:numCache>
                <c:formatCode>General</c:formatCode>
                <c:ptCount val="460"/>
                <c:pt idx="0">
                  <c:v>35.437004055992901</c:v>
                </c:pt>
                <c:pt idx="1">
                  <c:v>34.458124018702904</c:v>
                </c:pt>
                <c:pt idx="2">
                  <c:v>33.147879972246599</c:v>
                </c:pt>
                <c:pt idx="3">
                  <c:v>31.114720888085003</c:v>
                </c:pt>
                <c:pt idx="4">
                  <c:v>29.119215765432298</c:v>
                </c:pt>
                <c:pt idx="5">
                  <c:v>28.2072127154178</c:v>
                </c:pt>
                <c:pt idx="6">
                  <c:v>28.105344083738398</c:v>
                </c:pt>
                <c:pt idx="7">
                  <c:v>27.833029500673</c:v>
                </c:pt>
                <c:pt idx="8">
                  <c:v>28.804344512762199</c:v>
                </c:pt>
                <c:pt idx="9">
                  <c:v>30.600335165873798</c:v>
                </c:pt>
                <c:pt idx="10">
                  <c:v>33.897702993113001</c:v>
                </c:pt>
                <c:pt idx="11">
                  <c:v>38.172814361711396</c:v>
                </c:pt>
                <c:pt idx="12">
                  <c:v>40.404332645787598</c:v>
                </c:pt>
                <c:pt idx="13">
                  <c:v>39.198106857748698</c:v>
                </c:pt>
                <c:pt idx="14">
                  <c:v>35.755653364214304</c:v>
                </c:pt>
                <c:pt idx="15">
                  <c:v>32.380381674054995</c:v>
                </c:pt>
                <c:pt idx="16">
                  <c:v>29.920047931927201</c:v>
                </c:pt>
                <c:pt idx="17">
                  <c:v>28.642026608432403</c:v>
                </c:pt>
                <c:pt idx="18">
                  <c:v>27.693644242244602</c:v>
                </c:pt>
                <c:pt idx="19">
                  <c:v>26.5802007636055</c:v>
                </c:pt>
                <c:pt idx="20">
                  <c:v>26.013351860512302</c:v>
                </c:pt>
                <c:pt idx="21">
                  <c:v>27.424552457356299</c:v>
                </c:pt>
                <c:pt idx="22">
                  <c:v>30.431905618017002</c:v>
                </c:pt>
                <c:pt idx="23">
                  <c:v>34.328961949017</c:v>
                </c:pt>
                <c:pt idx="24">
                  <c:v>37.377366438862197</c:v>
                </c:pt>
                <c:pt idx="25">
                  <c:v>39.409802127041502</c:v>
                </c:pt>
                <c:pt idx="26">
                  <c:v>39.081585614181499</c:v>
                </c:pt>
                <c:pt idx="27">
                  <c:v>37.338231373867295</c:v>
                </c:pt>
                <c:pt idx="28">
                  <c:v>35.443668265502495</c:v>
                </c:pt>
                <c:pt idx="29">
                  <c:v>34.423593774623399</c:v>
                </c:pt>
                <c:pt idx="30">
                  <c:v>32.660037121263905</c:v>
                </c:pt>
                <c:pt idx="31">
                  <c:v>30.5114337508343</c:v>
                </c:pt>
                <c:pt idx="32">
                  <c:v>28.076181987481004</c:v>
                </c:pt>
                <c:pt idx="33">
                  <c:v>26.741246404516101</c:v>
                </c:pt>
                <c:pt idx="34">
                  <c:v>24.317409587770499</c:v>
                </c:pt>
                <c:pt idx="35">
                  <c:v>21.574207718559098</c:v>
                </c:pt>
                <c:pt idx="36">
                  <c:v>18.363767390425998</c:v>
                </c:pt>
                <c:pt idx="37">
                  <c:v>15.964007478356301</c:v>
                </c:pt>
                <c:pt idx="38">
                  <c:v>14.089079466908998</c:v>
                </c:pt>
                <c:pt idx="39">
                  <c:v>13.289127362286802</c:v>
                </c:pt>
                <c:pt idx="40">
                  <c:v>11.825215703783201</c:v>
                </c:pt>
                <c:pt idx="41">
                  <c:v>9.6692816684050591</c:v>
                </c:pt>
                <c:pt idx="42">
                  <c:v>8.4680467293756703</c:v>
                </c:pt>
                <c:pt idx="43">
                  <c:v>7.2989506915135003</c:v>
                </c:pt>
                <c:pt idx="44">
                  <c:v>7.3713866302612701</c:v>
                </c:pt>
                <c:pt idx="45">
                  <c:v>8.4957969295482112</c:v>
                </c:pt>
                <c:pt idx="46">
                  <c:v>10.1112373430422</c:v>
                </c:pt>
                <c:pt idx="47">
                  <c:v>10.3609666948631</c:v>
                </c:pt>
                <c:pt idx="48">
                  <c:v>9.5770064660884291</c:v>
                </c:pt>
                <c:pt idx="49">
                  <c:v>9.1304114429322798</c:v>
                </c:pt>
                <c:pt idx="50">
                  <c:v>8.8152299455205689</c:v>
                </c:pt>
                <c:pt idx="51">
                  <c:v>8.5950988510468509</c:v>
                </c:pt>
                <c:pt idx="52">
                  <c:v>8.5184250911840991</c:v>
                </c:pt>
                <c:pt idx="53">
                  <c:v>9.2385167465584512</c:v>
                </c:pt>
                <c:pt idx="54">
                  <c:v>10.3902568066119</c:v>
                </c:pt>
                <c:pt idx="55">
                  <c:v>11.370011514228</c:v>
                </c:pt>
                <c:pt idx="56">
                  <c:v>11.8838903056785</c:v>
                </c:pt>
                <c:pt idx="57">
                  <c:v>12.0679911030069</c:v>
                </c:pt>
                <c:pt idx="58">
                  <c:v>12.1745215225785</c:v>
                </c:pt>
                <c:pt idx="59">
                  <c:v>12.287698077751399</c:v>
                </c:pt>
                <c:pt idx="60">
                  <c:v>12.517215759305101</c:v>
                </c:pt>
                <c:pt idx="61">
                  <c:v>12.285071480267799</c:v>
                </c:pt>
                <c:pt idx="62">
                  <c:v>11.196046394362499</c:v>
                </c:pt>
                <c:pt idx="63">
                  <c:v>9.8698501750441991</c:v>
                </c:pt>
                <c:pt idx="64">
                  <c:v>9.0301461014053999</c:v>
                </c:pt>
                <c:pt idx="65">
                  <c:v>8.7307472774944905</c:v>
                </c:pt>
                <c:pt idx="66">
                  <c:v>9.39532070595439</c:v>
                </c:pt>
                <c:pt idx="67">
                  <c:v>10.2167861119335</c:v>
                </c:pt>
                <c:pt idx="68">
                  <c:v>10.992742514625901</c:v>
                </c:pt>
                <c:pt idx="69">
                  <c:v>11.1040028212922</c:v>
                </c:pt>
                <c:pt idx="70">
                  <c:v>10.8386374245668</c:v>
                </c:pt>
                <c:pt idx="71">
                  <c:v>10.7807138957921</c:v>
                </c:pt>
                <c:pt idx="72">
                  <c:v>10.2756623817435</c:v>
                </c:pt>
                <c:pt idx="73">
                  <c:v>9.9881991334046791</c:v>
                </c:pt>
                <c:pt idx="74">
                  <c:v>9.2073780200151809</c:v>
                </c:pt>
                <c:pt idx="75">
                  <c:v>8.8340537774102401</c:v>
                </c:pt>
                <c:pt idx="76">
                  <c:v>8.7617031214097807</c:v>
                </c:pt>
                <c:pt idx="77">
                  <c:v>9.1497489904234985</c:v>
                </c:pt>
                <c:pt idx="78">
                  <c:v>9.3959112014513302</c:v>
                </c:pt>
                <c:pt idx="79">
                  <c:v>9.14816058106965</c:v>
                </c:pt>
                <c:pt idx="80">
                  <c:v>8.7585567544035605</c:v>
                </c:pt>
                <c:pt idx="81">
                  <c:v>8.9309987655084608</c:v>
                </c:pt>
                <c:pt idx="82">
                  <c:v>9.9108289040362294</c:v>
                </c:pt>
                <c:pt idx="83">
                  <c:v>10.812390694130199</c:v>
                </c:pt>
                <c:pt idx="84">
                  <c:v>10.9391987558976</c:v>
                </c:pt>
                <c:pt idx="85">
                  <c:v>10.8823770153154</c:v>
                </c:pt>
                <c:pt idx="86">
                  <c:v>10.4938506424628</c:v>
                </c:pt>
                <c:pt idx="87">
                  <c:v>10.4431677921035</c:v>
                </c:pt>
                <c:pt idx="88">
                  <c:v>9.906025976538519</c:v>
                </c:pt>
                <c:pt idx="89">
                  <c:v>9.5149549159650313</c:v>
                </c:pt>
                <c:pt idx="90">
                  <c:v>9.3964583540419202</c:v>
                </c:pt>
                <c:pt idx="91">
                  <c:v>9.76208511846297</c:v>
                </c:pt>
                <c:pt idx="92">
                  <c:v>10.326925682880001</c:v>
                </c:pt>
                <c:pt idx="93">
                  <c:v>10.643985402481999</c:v>
                </c:pt>
                <c:pt idx="94">
                  <c:v>11.1393439495777</c:v>
                </c:pt>
                <c:pt idx="95">
                  <c:v>11.995095593994099</c:v>
                </c:pt>
                <c:pt idx="96">
                  <c:v>12.453990655980201</c:v>
                </c:pt>
                <c:pt idx="97">
                  <c:v>12.4636838617911</c:v>
                </c:pt>
                <c:pt idx="98">
                  <c:v>11.9178392817016</c:v>
                </c:pt>
                <c:pt idx="99">
                  <c:v>11.346437124195401</c:v>
                </c:pt>
                <c:pt idx="100">
                  <c:v>11.161618316054401</c:v>
                </c:pt>
                <c:pt idx="101">
                  <c:v>11.5290866598652</c:v>
                </c:pt>
                <c:pt idx="102">
                  <c:v>11.9529276421597</c:v>
                </c:pt>
                <c:pt idx="103">
                  <c:v>12.3081400896048</c:v>
                </c:pt>
                <c:pt idx="104">
                  <c:v>13.0167951867074</c:v>
                </c:pt>
                <c:pt idx="105">
                  <c:v>13.592824028369698</c:v>
                </c:pt>
                <c:pt idx="106">
                  <c:v>14.3333625227864</c:v>
                </c:pt>
                <c:pt idx="107">
                  <c:v>15.5427225497824</c:v>
                </c:pt>
                <c:pt idx="108">
                  <c:v>16.1918534663962</c:v>
                </c:pt>
                <c:pt idx="109">
                  <c:v>16.108982079883599</c:v>
                </c:pt>
                <c:pt idx="110">
                  <c:v>15.4304817311045</c:v>
                </c:pt>
                <c:pt idx="111">
                  <c:v>14.183743681034899</c:v>
                </c:pt>
                <c:pt idx="112">
                  <c:v>13.165677459546298</c:v>
                </c:pt>
                <c:pt idx="113">
                  <c:v>12.289448915475401</c:v>
                </c:pt>
                <c:pt idx="114">
                  <c:v>12.202546438112501</c:v>
                </c:pt>
                <c:pt idx="115">
                  <c:v>13.063009501272699</c:v>
                </c:pt>
                <c:pt idx="116">
                  <c:v>14.126331140658099</c:v>
                </c:pt>
                <c:pt idx="117">
                  <c:v>15.1849948906985</c:v>
                </c:pt>
                <c:pt idx="118">
                  <c:v>16.805153145165299</c:v>
                </c:pt>
                <c:pt idx="119">
                  <c:v>19.067963407131501</c:v>
                </c:pt>
                <c:pt idx="120">
                  <c:v>20.749430034504702</c:v>
                </c:pt>
                <c:pt idx="121">
                  <c:v>21.657593978061097</c:v>
                </c:pt>
                <c:pt idx="122">
                  <c:v>21.2510661540719</c:v>
                </c:pt>
                <c:pt idx="123">
                  <c:v>20.2308635007474</c:v>
                </c:pt>
                <c:pt idx="124">
                  <c:v>19.146936802225902</c:v>
                </c:pt>
                <c:pt idx="125">
                  <c:v>17.818373341898099</c:v>
                </c:pt>
                <c:pt idx="126">
                  <c:v>17.2173236009289</c:v>
                </c:pt>
                <c:pt idx="127">
                  <c:v>17.397564718585201</c:v>
                </c:pt>
                <c:pt idx="128">
                  <c:v>18.4955502332047</c:v>
                </c:pt>
                <c:pt idx="129">
                  <c:v>19.750168964540098</c:v>
                </c:pt>
                <c:pt idx="130">
                  <c:v>21.304759499139301</c:v>
                </c:pt>
                <c:pt idx="131">
                  <c:v>22.952491459009998</c:v>
                </c:pt>
                <c:pt idx="132">
                  <c:v>23.881774967020501</c:v>
                </c:pt>
                <c:pt idx="133">
                  <c:v>24.2285286870292</c:v>
                </c:pt>
                <c:pt idx="134">
                  <c:v>22.6468963158738</c:v>
                </c:pt>
                <c:pt idx="135">
                  <c:v>20.262492863363001</c:v>
                </c:pt>
                <c:pt idx="136">
                  <c:v>18.054037023431498</c:v>
                </c:pt>
                <c:pt idx="137">
                  <c:v>16.137754626651098</c:v>
                </c:pt>
                <c:pt idx="138">
                  <c:v>14.675834480162001</c:v>
                </c:pt>
                <c:pt idx="139">
                  <c:v>13.4927107644535</c:v>
                </c:pt>
                <c:pt idx="140">
                  <c:v>12.636983179852502</c:v>
                </c:pt>
                <c:pt idx="141">
                  <c:v>11.964540662232501</c:v>
                </c:pt>
                <c:pt idx="142">
                  <c:v>11.4942889676147</c:v>
                </c:pt>
                <c:pt idx="143">
                  <c:v>10.9805931897876</c:v>
                </c:pt>
                <c:pt idx="144">
                  <c:v>10.3835294549247</c:v>
                </c:pt>
                <c:pt idx="145">
                  <c:v>9.88258069941228</c:v>
                </c:pt>
                <c:pt idx="146">
                  <c:v>9.5737004047114702</c:v>
                </c:pt>
                <c:pt idx="147">
                  <c:v>8.7702613528713602</c:v>
                </c:pt>
                <c:pt idx="148">
                  <c:v>8.21193592122947</c:v>
                </c:pt>
                <c:pt idx="149">
                  <c:v>8.2681351342519811</c:v>
                </c:pt>
                <c:pt idx="150">
                  <c:v>8.5963340951756297</c:v>
                </c:pt>
                <c:pt idx="151">
                  <c:v>9.1858727729851193</c:v>
                </c:pt>
                <c:pt idx="152">
                  <c:v>10.4297570414895</c:v>
                </c:pt>
                <c:pt idx="153">
                  <c:v>11.635120001512899</c:v>
                </c:pt>
                <c:pt idx="154">
                  <c:v>12.1793377123896</c:v>
                </c:pt>
                <c:pt idx="155">
                  <c:v>12.404666231941199</c:v>
                </c:pt>
                <c:pt idx="156">
                  <c:v>12.174023905599601</c:v>
                </c:pt>
                <c:pt idx="157">
                  <c:v>11.745662846855399</c:v>
                </c:pt>
                <c:pt idx="158">
                  <c:v>11.1038112635995</c:v>
                </c:pt>
                <c:pt idx="159">
                  <c:v>10.387034516867399</c:v>
                </c:pt>
                <c:pt idx="160">
                  <c:v>9.7300867040953598</c:v>
                </c:pt>
                <c:pt idx="161">
                  <c:v>9.0806874058517888</c:v>
                </c:pt>
                <c:pt idx="162">
                  <c:v>8.4564694986099802</c:v>
                </c:pt>
                <c:pt idx="163">
                  <c:v>8.1943784529913799</c:v>
                </c:pt>
                <c:pt idx="164">
                  <c:v>8.4748902410074791</c:v>
                </c:pt>
                <c:pt idx="165">
                  <c:v>8.9841023816783405</c:v>
                </c:pt>
                <c:pt idx="166">
                  <c:v>9.83322215301658</c:v>
                </c:pt>
                <c:pt idx="167">
                  <c:v>11.2493544513564</c:v>
                </c:pt>
                <c:pt idx="168">
                  <c:v>12.626382020015599</c:v>
                </c:pt>
                <c:pt idx="169">
                  <c:v>14.008833150955299</c:v>
                </c:pt>
                <c:pt idx="170">
                  <c:v>13.9148541161212</c:v>
                </c:pt>
                <c:pt idx="171">
                  <c:v>12.953758036503599</c:v>
                </c:pt>
                <c:pt idx="172">
                  <c:v>11.3200039169717</c:v>
                </c:pt>
                <c:pt idx="173">
                  <c:v>9.8542927258908488</c:v>
                </c:pt>
                <c:pt idx="174">
                  <c:v>9.077321514654809</c:v>
                </c:pt>
                <c:pt idx="175">
                  <c:v>9.25549460876646</c:v>
                </c:pt>
                <c:pt idx="176">
                  <c:v>9.8778948190738589</c:v>
                </c:pt>
                <c:pt idx="177">
                  <c:v>9.9781103476586406</c:v>
                </c:pt>
                <c:pt idx="178">
                  <c:v>9.7118345775285295</c:v>
                </c:pt>
                <c:pt idx="179">
                  <c:v>9.3566505440326608</c:v>
                </c:pt>
                <c:pt idx="180">
                  <c:v>8.9783067049916099</c:v>
                </c:pt>
                <c:pt idx="181">
                  <c:v>8.48590097419331</c:v>
                </c:pt>
                <c:pt idx="182">
                  <c:v>8.1102245604340588</c:v>
                </c:pt>
                <c:pt idx="183">
                  <c:v>7.7961676983168404</c:v>
                </c:pt>
                <c:pt idx="184">
                  <c:v>7.5783960620105892</c:v>
                </c:pt>
                <c:pt idx="185">
                  <c:v>7.2954076273673705</c:v>
                </c:pt>
                <c:pt idx="186">
                  <c:v>6.9073043082286993</c:v>
                </c:pt>
                <c:pt idx="187">
                  <c:v>6.7787803910686897</c:v>
                </c:pt>
                <c:pt idx="188">
                  <c:v>7.3672258541327595</c:v>
                </c:pt>
                <c:pt idx="189">
                  <c:v>7.2512502845976199</c:v>
                </c:pt>
                <c:pt idx="190">
                  <c:v>7.0422374155072198</c:v>
                </c:pt>
                <c:pt idx="191">
                  <c:v>7.1003206953079001</c:v>
                </c:pt>
                <c:pt idx="192">
                  <c:v>7.0433961569387495</c:v>
                </c:pt>
                <c:pt idx="193">
                  <c:v>6.7890391380309998</c:v>
                </c:pt>
                <c:pt idx="194">
                  <c:v>6.5114288192770804</c:v>
                </c:pt>
                <c:pt idx="195">
                  <c:v>5.7957052433384399</c:v>
                </c:pt>
                <c:pt idx="196">
                  <c:v>5.1155796335994497</c:v>
                </c:pt>
                <c:pt idx="197">
                  <c:v>4.5490579701060101</c:v>
                </c:pt>
                <c:pt idx="198">
                  <c:v>4.3585665993045799</c:v>
                </c:pt>
                <c:pt idx="199">
                  <c:v>4.4574738975355901</c:v>
                </c:pt>
                <c:pt idx="200">
                  <c:v>4.6005816418349301</c:v>
                </c:pt>
                <c:pt idx="201">
                  <c:v>4.5852177117028603</c:v>
                </c:pt>
                <c:pt idx="202">
                  <c:v>4.6081283448047099</c:v>
                </c:pt>
                <c:pt idx="203">
                  <c:v>4.8808420671029502</c:v>
                </c:pt>
                <c:pt idx="204">
                  <c:v>5.2067590597553695</c:v>
                </c:pt>
                <c:pt idx="205">
                  <c:v>5.3084374368167504</c:v>
                </c:pt>
                <c:pt idx="206">
                  <c:v>5.0016762525865603</c:v>
                </c:pt>
                <c:pt idx="207">
                  <c:v>4.4938371245474595</c:v>
                </c:pt>
                <c:pt idx="208">
                  <c:v>4.19060541759558</c:v>
                </c:pt>
                <c:pt idx="209">
                  <c:v>4.1038293720795798</c:v>
                </c:pt>
                <c:pt idx="210">
                  <c:v>4.1547518107525301</c:v>
                </c:pt>
                <c:pt idx="211">
                  <c:v>4.26078618428794</c:v>
                </c:pt>
                <c:pt idx="212">
                  <c:v>4.1845941326067697</c:v>
                </c:pt>
                <c:pt idx="213">
                  <c:v>4.22805111134205</c:v>
                </c:pt>
                <c:pt idx="214">
                  <c:v>4.4084384435200397</c:v>
                </c:pt>
                <c:pt idx="215">
                  <c:v>4.51498634082495</c:v>
                </c:pt>
                <c:pt idx="216">
                  <c:v>4.7284865714209294</c:v>
                </c:pt>
                <c:pt idx="217">
                  <c:v>5.2147445626471907</c:v>
                </c:pt>
                <c:pt idx="218">
                  <c:v>5.4110791704220098</c:v>
                </c:pt>
                <c:pt idx="219">
                  <c:v>5.4400646880164505</c:v>
                </c:pt>
                <c:pt idx="220">
                  <c:v>5.21319623827958</c:v>
                </c:pt>
                <c:pt idx="221">
                  <c:v>4.60190425604402</c:v>
                </c:pt>
                <c:pt idx="222">
                  <c:v>4.0644229378628003</c:v>
                </c:pt>
                <c:pt idx="223">
                  <c:v>3.9570822242449304</c:v>
                </c:pt>
                <c:pt idx="224">
                  <c:v>3.9717891178366402</c:v>
                </c:pt>
                <c:pt idx="225">
                  <c:v>4.3433683970391801</c:v>
                </c:pt>
                <c:pt idx="226">
                  <c:v>5.0348557224172099</c:v>
                </c:pt>
                <c:pt idx="227">
                  <c:v>5.66591835749617</c:v>
                </c:pt>
                <c:pt idx="228">
                  <c:v>5.42136784338431</c:v>
                </c:pt>
                <c:pt idx="229">
                  <c:v>5.42009736369367</c:v>
                </c:pt>
                <c:pt idx="230">
                  <c:v>5.2596322586520099</c:v>
                </c:pt>
                <c:pt idx="231">
                  <c:v>4.9174005047934104</c:v>
                </c:pt>
                <c:pt idx="232">
                  <c:v>4.6111978199999299</c:v>
                </c:pt>
                <c:pt idx="233">
                  <c:v>4.1414194173602299</c:v>
                </c:pt>
                <c:pt idx="234">
                  <c:v>3.8972626899630103</c:v>
                </c:pt>
                <c:pt idx="235">
                  <c:v>3.9265056135367598</c:v>
                </c:pt>
                <c:pt idx="236">
                  <c:v>4.0796634738469599</c:v>
                </c:pt>
                <c:pt idx="237">
                  <c:v>4.18074594312231</c:v>
                </c:pt>
                <c:pt idx="238">
                  <c:v>4.1740992197445603</c:v>
                </c:pt>
                <c:pt idx="239">
                  <c:v>4.3233235589731596</c:v>
                </c:pt>
                <c:pt idx="240">
                  <c:v>4.5179199963229904</c:v>
                </c:pt>
                <c:pt idx="241">
                  <c:v>4.6240660083357703</c:v>
                </c:pt>
                <c:pt idx="242">
                  <c:v>4.3900190752302102</c:v>
                </c:pt>
                <c:pt idx="243">
                  <c:v>3.7399706688892698</c:v>
                </c:pt>
                <c:pt idx="244">
                  <c:v>3.3080931859657001</c:v>
                </c:pt>
                <c:pt idx="245">
                  <c:v>3.1885883542229503</c:v>
                </c:pt>
                <c:pt idx="246">
                  <c:v>3.2675647154587999</c:v>
                </c:pt>
                <c:pt idx="247">
                  <c:v>3.5425424572480599</c:v>
                </c:pt>
                <c:pt idx="248">
                  <c:v>3.7434770517067499</c:v>
                </c:pt>
                <c:pt idx="249">
                  <c:v>3.9577815137028098</c:v>
                </c:pt>
                <c:pt idx="250">
                  <c:v>4.0293918063974496</c:v>
                </c:pt>
                <c:pt idx="251">
                  <c:v>4.2444623792490201</c:v>
                </c:pt>
                <c:pt idx="252">
                  <c:v>4.4597558753184599</c:v>
                </c:pt>
                <c:pt idx="253">
                  <c:v>4.7875725584176703</c:v>
                </c:pt>
                <c:pt idx="254">
                  <c:v>5.0804568170400906</c:v>
                </c:pt>
                <c:pt idx="255">
                  <c:v>4.9033804812614799</c:v>
                </c:pt>
                <c:pt idx="256">
                  <c:v>4.3408585641174895</c:v>
                </c:pt>
                <c:pt idx="257">
                  <c:v>3.7740255973823205</c:v>
                </c:pt>
                <c:pt idx="258">
                  <c:v>3.4431575487126498</c:v>
                </c:pt>
                <c:pt idx="259">
                  <c:v>3.3145047883828203</c:v>
                </c:pt>
                <c:pt idx="260">
                  <c:v>3.6111601379545601</c:v>
                </c:pt>
                <c:pt idx="261">
                  <c:v>3.84171163060675</c:v>
                </c:pt>
                <c:pt idx="262">
                  <c:v>4.0035871615636998</c:v>
                </c:pt>
                <c:pt idx="263">
                  <c:v>4.0525029954430103</c:v>
                </c:pt>
                <c:pt idx="264">
                  <c:v>4.0405882352985198</c:v>
                </c:pt>
                <c:pt idx="265">
                  <c:v>4.1674689887411098</c:v>
                </c:pt>
                <c:pt idx="266">
                  <c:v>4.1921831280831201</c:v>
                </c:pt>
                <c:pt idx="267">
                  <c:v>4.10629953689575</c:v>
                </c:pt>
                <c:pt idx="268">
                  <c:v>3.8092039706671299</c:v>
                </c:pt>
                <c:pt idx="269">
                  <c:v>3.4939826479895797</c:v>
                </c:pt>
                <c:pt idx="270">
                  <c:v>3.2445178167883304</c:v>
                </c:pt>
                <c:pt idx="271">
                  <c:v>3.1507090769990196</c:v>
                </c:pt>
                <c:pt idx="272">
                  <c:v>3.35793821176896</c:v>
                </c:pt>
                <c:pt idx="273">
                  <c:v>3.9608779272464099</c:v>
                </c:pt>
                <c:pt idx="274">
                  <c:v>4.5962627178107098</c:v>
                </c:pt>
                <c:pt idx="275">
                  <c:v>5.0399491505947598</c:v>
                </c:pt>
                <c:pt idx="276">
                  <c:v>5.2715310749207598</c:v>
                </c:pt>
                <c:pt idx="277">
                  <c:v>5.4306531895161401</c:v>
                </c:pt>
                <c:pt idx="278">
                  <c:v>5.2854291181875901</c:v>
                </c:pt>
                <c:pt idx="279">
                  <c:v>5.3733192952256399</c:v>
                </c:pt>
                <c:pt idx="280">
                  <c:v>5.1463550367332207</c:v>
                </c:pt>
                <c:pt idx="281">
                  <c:v>4.7832483635876404</c:v>
                </c:pt>
                <c:pt idx="282">
                  <c:v>4.8163562599329603</c:v>
                </c:pt>
                <c:pt idx="283">
                  <c:v>5.0947873463255897</c:v>
                </c:pt>
                <c:pt idx="284">
                  <c:v>5.3512939833890094</c:v>
                </c:pt>
                <c:pt idx="285">
                  <c:v>5.2238411854210902</c:v>
                </c:pt>
                <c:pt idx="286">
                  <c:v>5.29909998333068</c:v>
                </c:pt>
                <c:pt idx="287">
                  <c:v>5.4399002226055302</c:v>
                </c:pt>
                <c:pt idx="288">
                  <c:v>5.7099717654027096</c:v>
                </c:pt>
                <c:pt idx="289">
                  <c:v>6.23314425127377</c:v>
                </c:pt>
                <c:pt idx="290">
                  <c:v>6.8232755543675498</c:v>
                </c:pt>
                <c:pt idx="291">
                  <c:v>6.8610792975591099</c:v>
                </c:pt>
                <c:pt idx="292">
                  <c:v>6.6039935493559607</c:v>
                </c:pt>
                <c:pt idx="293">
                  <c:v>6.2483770807064793</c:v>
                </c:pt>
                <c:pt idx="294">
                  <c:v>6.1865951132031203</c:v>
                </c:pt>
                <c:pt idx="295">
                  <c:v>6.1626357877318005</c:v>
                </c:pt>
                <c:pt idx="296">
                  <c:v>6.53389213197537</c:v>
                </c:pt>
                <c:pt idx="297">
                  <c:v>7.1951213858848506</c:v>
                </c:pt>
                <c:pt idx="298">
                  <c:v>7.6071886574358798</c:v>
                </c:pt>
                <c:pt idx="299">
                  <c:v>7.9358376687192509</c:v>
                </c:pt>
                <c:pt idx="300">
                  <c:v>8.1396234843898796</c:v>
                </c:pt>
                <c:pt idx="301">
                  <c:v>8.8412635003834303</c:v>
                </c:pt>
                <c:pt idx="302">
                  <c:v>9.5238516282456906</c:v>
                </c:pt>
                <c:pt idx="303">
                  <c:v>9.6292182791389909</c:v>
                </c:pt>
                <c:pt idx="304">
                  <c:v>9.1753422359799899</c:v>
                </c:pt>
                <c:pt idx="305">
                  <c:v>8.2509840025463603</c:v>
                </c:pt>
                <c:pt idx="306">
                  <c:v>7.4695618466357807</c:v>
                </c:pt>
                <c:pt idx="307">
                  <c:v>7.0935100334995793</c:v>
                </c:pt>
                <c:pt idx="308">
                  <c:v>7.0157009817532892</c:v>
                </c:pt>
                <c:pt idx="309">
                  <c:v>7.2354970765128295</c:v>
                </c:pt>
                <c:pt idx="310">
                  <c:v>7.33655972114087</c:v>
                </c:pt>
                <c:pt idx="311">
                  <c:v>7.6670532424872402</c:v>
                </c:pt>
                <c:pt idx="312">
                  <c:v>7.9385822462608795</c:v>
                </c:pt>
                <c:pt idx="313">
                  <c:v>8.6956980956835288</c:v>
                </c:pt>
                <c:pt idx="314">
                  <c:v>9.4443699077160002</c:v>
                </c:pt>
                <c:pt idx="315">
                  <c:v>8.994868703635591</c:v>
                </c:pt>
                <c:pt idx="316">
                  <c:v>8.1130955970035803</c:v>
                </c:pt>
                <c:pt idx="317">
                  <c:v>7.3700829977456808</c:v>
                </c:pt>
                <c:pt idx="318">
                  <c:v>6.9237677187840001</c:v>
                </c:pt>
                <c:pt idx="319">
                  <c:v>6.7620035752949601</c:v>
                </c:pt>
                <c:pt idx="320">
                  <c:v>7.0488766636709803</c:v>
                </c:pt>
                <c:pt idx="321">
                  <c:v>7.7864695050095394</c:v>
                </c:pt>
                <c:pt idx="322">
                  <c:v>8.9279879567371196</c:v>
                </c:pt>
                <c:pt idx="323">
                  <c:v>10.140168371270599</c:v>
                </c:pt>
                <c:pt idx="324">
                  <c:v>11.161759144289899</c:v>
                </c:pt>
                <c:pt idx="325">
                  <c:v>12.691340300204098</c:v>
                </c:pt>
                <c:pt idx="326">
                  <c:v>13.665732719132501</c:v>
                </c:pt>
                <c:pt idx="327">
                  <c:v>13.530416980990001</c:v>
                </c:pt>
                <c:pt idx="328">
                  <c:v>12.2651409465591</c:v>
                </c:pt>
                <c:pt idx="329">
                  <c:v>10.8192354956324</c:v>
                </c:pt>
                <c:pt idx="330">
                  <c:v>9.7768905614432597</c:v>
                </c:pt>
                <c:pt idx="331">
                  <c:v>9.1030605815924606</c:v>
                </c:pt>
                <c:pt idx="332">
                  <c:v>8.7858094322377092</c:v>
                </c:pt>
                <c:pt idx="333">
                  <c:v>8.8101404079441608</c:v>
                </c:pt>
                <c:pt idx="334">
                  <c:v>8.9752473710392806</c:v>
                </c:pt>
                <c:pt idx="335">
                  <c:v>9.2701837759063501</c:v>
                </c:pt>
                <c:pt idx="336">
                  <c:v>9.6087557058893793</c:v>
                </c:pt>
                <c:pt idx="337">
                  <c:v>9.8345854684260203</c:v>
                </c:pt>
                <c:pt idx="338">
                  <c:v>9.7825396650645295</c:v>
                </c:pt>
                <c:pt idx="339">
                  <c:v>9.2528994289271598</c:v>
                </c:pt>
                <c:pt idx="340">
                  <c:v>8.5634062280715995</c:v>
                </c:pt>
                <c:pt idx="341">
                  <c:v>7.67890210162839</c:v>
                </c:pt>
                <c:pt idx="342">
                  <c:v>6.60082286065649</c:v>
                </c:pt>
                <c:pt idx="343">
                  <c:v>5.9517022145864402</c:v>
                </c:pt>
                <c:pt idx="344">
                  <c:v>5.7532510121922797</c:v>
                </c:pt>
                <c:pt idx="345">
                  <c:v>5.9754778876616195</c:v>
                </c:pt>
                <c:pt idx="346">
                  <c:v>6.5351404629897898</c:v>
                </c:pt>
                <c:pt idx="347">
                  <c:v>7.2735184725104594</c:v>
                </c:pt>
                <c:pt idx="348">
                  <c:v>7.3967511875675296</c:v>
                </c:pt>
                <c:pt idx="349">
                  <c:v>7.6374594069944592</c:v>
                </c:pt>
                <c:pt idx="350">
                  <c:v>7.9315127420571399</c:v>
                </c:pt>
                <c:pt idx="351">
                  <c:v>7.47732139702702</c:v>
                </c:pt>
                <c:pt idx="352">
                  <c:v>6.4417828341183707</c:v>
                </c:pt>
                <c:pt idx="353">
                  <c:v>5.21447311851849</c:v>
                </c:pt>
                <c:pt idx="354">
                  <c:v>4.1431854812962596</c:v>
                </c:pt>
                <c:pt idx="355">
                  <c:v>3.3612400350020999</c:v>
                </c:pt>
                <c:pt idx="356">
                  <c:v>2.9587714108901202</c:v>
                </c:pt>
                <c:pt idx="357">
                  <c:v>2.9646742052123702</c:v>
                </c:pt>
                <c:pt idx="358">
                  <c:v>3.1490716033307602</c:v>
                </c:pt>
                <c:pt idx="359">
                  <c:v>3.61741258539484</c:v>
                </c:pt>
                <c:pt idx="360">
                  <c:v>3.3260745282233897</c:v>
                </c:pt>
                <c:pt idx="361">
                  <c:v>2.7140222232403799</c:v>
                </c:pt>
                <c:pt idx="362">
                  <c:v>2.4941459336463403</c:v>
                </c:pt>
                <c:pt idx="363">
                  <c:v>2.3653136994014501</c:v>
                </c:pt>
                <c:pt idx="364">
                  <c:v>2.13224762681955</c:v>
                </c:pt>
                <c:pt idx="365">
                  <c:v>1.934356122813</c:v>
                </c:pt>
                <c:pt idx="366">
                  <c:v>1.8787999674746199</c:v>
                </c:pt>
                <c:pt idx="367">
                  <c:v>1.9383838180842401</c:v>
                </c:pt>
                <c:pt idx="368">
                  <c:v>2.2071123644470303</c:v>
                </c:pt>
                <c:pt idx="369">
                  <c:v>2.6406064782839502</c:v>
                </c:pt>
                <c:pt idx="370">
                  <c:v>2.8873746668689098</c:v>
                </c:pt>
                <c:pt idx="371">
                  <c:v>3.2553189591918303</c:v>
                </c:pt>
                <c:pt idx="372">
                  <c:v>3.9649667173737804</c:v>
                </c:pt>
                <c:pt idx="373">
                  <c:v>4.7815263443439404</c:v>
                </c:pt>
                <c:pt idx="374">
                  <c:v>5.2052395256577402</c:v>
                </c:pt>
                <c:pt idx="375">
                  <c:v>4.95482160252668</c:v>
                </c:pt>
                <c:pt idx="376">
                  <c:v>4.5437483905044793</c:v>
                </c:pt>
                <c:pt idx="377">
                  <c:v>3.9306741026181999</c:v>
                </c:pt>
                <c:pt idx="378">
                  <c:v>3.4305045613904199</c:v>
                </c:pt>
                <c:pt idx="379">
                  <c:v>3.2274714867255097</c:v>
                </c:pt>
                <c:pt idx="380">
                  <c:v>3.2753020371374397</c:v>
                </c:pt>
                <c:pt idx="381">
                  <c:v>3.7002518844146302</c:v>
                </c:pt>
                <c:pt idx="382">
                  <c:v>3.9532746632080999</c:v>
                </c:pt>
                <c:pt idx="383">
                  <c:v>4.28507212375421</c:v>
                </c:pt>
                <c:pt idx="384">
                  <c:v>4.7930713530812099</c:v>
                </c:pt>
                <c:pt idx="385">
                  <c:v>5.1896273144631602</c:v>
                </c:pt>
                <c:pt idx="386">
                  <c:v>5.2940236180928695</c:v>
                </c:pt>
                <c:pt idx="387">
                  <c:v>4.9359165597000203</c:v>
                </c:pt>
                <c:pt idx="388">
                  <c:v>4.2509388169214102</c:v>
                </c:pt>
                <c:pt idx="389">
                  <c:v>3.6388065076938299</c:v>
                </c:pt>
                <c:pt idx="390">
                  <c:v>3.2482969330326301</c:v>
                </c:pt>
                <c:pt idx="391">
                  <c:v>3.2893808862593703</c:v>
                </c:pt>
                <c:pt idx="392">
                  <c:v>3.6237322276629498</c:v>
                </c:pt>
                <c:pt idx="393">
                  <c:v>3.8236439312728798</c:v>
                </c:pt>
                <c:pt idx="394">
                  <c:v>4.0376767434557399</c:v>
                </c:pt>
                <c:pt idx="395">
                  <c:v>4.2907474793052298</c:v>
                </c:pt>
                <c:pt idx="396">
                  <c:v>4.7700962104593101</c:v>
                </c:pt>
                <c:pt idx="397">
                  <c:v>5.1722155292506899</c:v>
                </c:pt>
                <c:pt idx="398">
                  <c:v>4.9235018175528005</c:v>
                </c:pt>
                <c:pt idx="399">
                  <c:v>4.4781359279883599</c:v>
                </c:pt>
                <c:pt idx="400">
                  <c:v>3.7667968956272802</c:v>
                </c:pt>
                <c:pt idx="401">
                  <c:v>3.1420278275510998</c:v>
                </c:pt>
                <c:pt idx="402">
                  <c:v>2.6895749352140998</c:v>
                </c:pt>
                <c:pt idx="403">
                  <c:v>2.45315660251944</c:v>
                </c:pt>
                <c:pt idx="404">
                  <c:v>2.5869162781561901</c:v>
                </c:pt>
                <c:pt idx="405">
                  <c:v>2.6918408082939798</c:v>
                </c:pt>
                <c:pt idx="406">
                  <c:v>2.68200076094623</c:v>
                </c:pt>
                <c:pt idx="407">
                  <c:v>2.5796258958323897</c:v>
                </c:pt>
                <c:pt idx="408">
                  <c:v>2.62494521172566</c:v>
                </c:pt>
                <c:pt idx="409">
                  <c:v>2.6785618115668699</c:v>
                </c:pt>
                <c:pt idx="410">
                  <c:v>2.47613358657116</c:v>
                </c:pt>
                <c:pt idx="411">
                  <c:v>2.27475661638681</c:v>
                </c:pt>
                <c:pt idx="412">
                  <c:v>2.0553933940909501</c:v>
                </c:pt>
                <c:pt idx="413">
                  <c:v>1.82424979637386</c:v>
                </c:pt>
                <c:pt idx="414">
                  <c:v>1.73213830583489</c:v>
                </c:pt>
                <c:pt idx="415">
                  <c:v>1.7056216086995197</c:v>
                </c:pt>
                <c:pt idx="416">
                  <c:v>1.7391240853583401</c:v>
                </c:pt>
                <c:pt idx="417">
                  <c:v>1.8214485075024001</c:v>
                </c:pt>
                <c:pt idx="418">
                  <c:v>2.1022735614644499</c:v>
                </c:pt>
                <c:pt idx="419">
                  <c:v>2.50982942607479</c:v>
                </c:pt>
                <c:pt idx="420">
                  <c:v>2.87007271869928</c:v>
                </c:pt>
                <c:pt idx="421">
                  <c:v>3.1991306306289902</c:v>
                </c:pt>
                <c:pt idx="422">
                  <c:v>3.2430576344556901</c:v>
                </c:pt>
                <c:pt idx="423">
                  <c:v>2.9487775721421801</c:v>
                </c:pt>
                <c:pt idx="424">
                  <c:v>2.5201566511955398</c:v>
                </c:pt>
                <c:pt idx="425">
                  <c:v>2.31228350698066</c:v>
                </c:pt>
                <c:pt idx="426">
                  <c:v>2.3600901236669301</c:v>
                </c:pt>
                <c:pt idx="427">
                  <c:v>2.4862249784430301</c:v>
                </c:pt>
                <c:pt idx="428">
                  <c:v>2.5532464248307298</c:v>
                </c:pt>
                <c:pt idx="429">
                  <c:v>2.7374878379087599</c:v>
                </c:pt>
                <c:pt idx="430">
                  <c:v>3.1620361679251099</c:v>
                </c:pt>
                <c:pt idx="431">
                  <c:v>3.9124905272190098</c:v>
                </c:pt>
                <c:pt idx="432">
                  <c:v>4.6124138602046099</c:v>
                </c:pt>
                <c:pt idx="433">
                  <c:v>5.0728785840770101</c:v>
                </c:pt>
                <c:pt idx="434">
                  <c:v>4.9925432558266998</c:v>
                </c:pt>
                <c:pt idx="435">
                  <c:v>4.6971878483671698</c:v>
                </c:pt>
                <c:pt idx="436">
                  <c:v>4.3200490787852299</c:v>
                </c:pt>
                <c:pt idx="437">
                  <c:v>3.8971758158004701</c:v>
                </c:pt>
                <c:pt idx="438">
                  <c:v>3.6445678493472897</c:v>
                </c:pt>
                <c:pt idx="439">
                  <c:v>3.6810491535595999</c:v>
                </c:pt>
                <c:pt idx="440">
                  <c:v>4.0808758532240104</c:v>
                </c:pt>
                <c:pt idx="441">
                  <c:v>5.0372549195675296</c:v>
                </c:pt>
                <c:pt idx="442">
                  <c:v>6.5625174705931402</c:v>
                </c:pt>
                <c:pt idx="443">
                  <c:v>8.1317397047363205</c:v>
                </c:pt>
                <c:pt idx="444">
                  <c:v>9.5574803498393504</c:v>
                </c:pt>
                <c:pt idx="445">
                  <c:v>10.420558429008201</c:v>
                </c:pt>
                <c:pt idx="446">
                  <c:v>10.0443126155096</c:v>
                </c:pt>
                <c:pt idx="447">
                  <c:v>9.2315231536018789</c:v>
                </c:pt>
                <c:pt idx="448">
                  <c:v>8.2406576720337803</c:v>
                </c:pt>
                <c:pt idx="449">
                  <c:v>7.19866064595218</c:v>
                </c:pt>
                <c:pt idx="450">
                  <c:v>6.3918188784701693</c:v>
                </c:pt>
                <c:pt idx="451">
                  <c:v>5.9077585267486601</c:v>
                </c:pt>
                <c:pt idx="452">
                  <c:v>5.4422868694783899</c:v>
                </c:pt>
                <c:pt idx="453">
                  <c:v>5.2834526586014405</c:v>
                </c:pt>
                <c:pt idx="454">
                  <c:v>5.5770177765814797</c:v>
                </c:pt>
                <c:pt idx="455">
                  <c:v>5.7931423303932794</c:v>
                </c:pt>
                <c:pt idx="456">
                  <c:v>6.3330576740446203</c:v>
                </c:pt>
                <c:pt idx="457">
                  <c:v>7.3915988494709994</c:v>
                </c:pt>
                <c:pt idx="458">
                  <c:v>8.2854347185920894</c:v>
                </c:pt>
                <c:pt idx="459">
                  <c:v>8.7396352938565904</c:v>
                </c:pt>
              </c:numCache>
            </c:numRef>
          </c:val>
          <c:smooth val="0"/>
          <c:extLst xmlns:c16r2="http://schemas.microsoft.com/office/drawing/2015/06/chart">
            <c:ext xmlns:c16="http://schemas.microsoft.com/office/drawing/2014/chart" uri="{C3380CC4-5D6E-409C-BE32-E72D297353CC}">
              <c16:uniqueId val="{00000001-4402-41C4-B018-C048956AF032}"/>
            </c:ext>
          </c:extLst>
        </c:ser>
        <c:dLbls>
          <c:showLegendKey val="0"/>
          <c:showVal val="0"/>
          <c:showCatName val="0"/>
          <c:showSerName val="0"/>
          <c:showPercent val="0"/>
          <c:showBubbleSize val="0"/>
        </c:dLbls>
        <c:marker val="1"/>
        <c:smooth val="0"/>
        <c:axId val="44833792"/>
        <c:axId val="46400256"/>
      </c:lineChart>
      <c:catAx>
        <c:axId val="44833792"/>
        <c:scaling>
          <c:orientation val="minMax"/>
        </c:scaling>
        <c:delete val="0"/>
        <c:axPos val="b"/>
        <c:numFmt formatCode="[$-409]mmm\-yy;@" sourceLinked="0"/>
        <c:majorTickMark val="out"/>
        <c:minorTickMark val="none"/>
        <c:tickLblPos val="low"/>
        <c:spPr>
          <a:ln w="25400">
            <a:solidFill>
              <a:schemeClr val="tx1"/>
            </a:solidFill>
            <a:prstDash val="solid"/>
          </a:ln>
        </c:spPr>
        <c:txPr>
          <a:bodyPr/>
          <a:lstStyle/>
          <a:p>
            <a:pPr>
              <a:defRPr sz="2400" b="0" i="0" baseline="0">
                <a:solidFill>
                  <a:srgbClr val="000000"/>
                </a:solidFill>
              </a:defRPr>
            </a:pPr>
            <a:endParaRPr lang="en-US"/>
          </a:p>
        </c:txPr>
        <c:crossAx val="46400256"/>
        <c:crosses val="autoZero"/>
        <c:auto val="0"/>
        <c:lblAlgn val="ctr"/>
        <c:lblOffset val="0"/>
        <c:tickLblSkip val="60"/>
        <c:tickMarkSkip val="12"/>
        <c:noMultiLvlLbl val="0"/>
      </c:catAx>
      <c:valAx>
        <c:axId val="46400256"/>
        <c:scaling>
          <c:orientation val="minMax"/>
        </c:scaling>
        <c:delete val="0"/>
        <c:axPos val="l"/>
        <c:majorGridlines>
          <c:spPr>
            <a:ln w="25400">
              <a:solidFill>
                <a:schemeClr val="tx1"/>
              </a:solidFill>
              <a:prstDash val="sysDot"/>
            </a:ln>
          </c:spPr>
        </c:majorGridlines>
        <c:numFmt formatCode="#,##0" sourceLinked="0"/>
        <c:majorTickMark val="out"/>
        <c:minorTickMark val="none"/>
        <c:tickLblPos val="nextTo"/>
        <c:spPr>
          <a:ln w="25400">
            <a:noFill/>
          </a:ln>
        </c:spPr>
        <c:txPr>
          <a:bodyPr/>
          <a:lstStyle/>
          <a:p>
            <a:pPr>
              <a:defRPr sz="2400" b="0" baseline="0">
                <a:solidFill>
                  <a:srgbClr val="000000"/>
                </a:solidFill>
              </a:defRPr>
            </a:pPr>
            <a:endParaRPr lang="en-US"/>
          </a:p>
        </c:txPr>
        <c:crossAx val="44833792"/>
        <c:crosses val="autoZero"/>
        <c:crossBetween val="between"/>
      </c:valAx>
      <c:spPr>
        <a:ln w="25400">
          <a:noFill/>
        </a:ln>
      </c:spPr>
    </c:plotArea>
    <c:legend>
      <c:legendPos val="r"/>
      <c:layout>
        <c:manualLayout>
          <c:xMode val="edge"/>
          <c:yMode val="edge"/>
          <c:x val="0.84775858538457605"/>
          <c:y val="0.32112261925848584"/>
          <c:w val="0.13936729512020185"/>
          <c:h val="0.30329253171991383"/>
        </c:manualLayout>
      </c:layout>
      <c:overlay val="0"/>
      <c:txPr>
        <a:bodyPr/>
        <a:lstStyle/>
        <a:p>
          <a:pPr>
            <a:defRPr sz="2400" b="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85603877523397E-2"/>
          <c:y val="3.3598903956245089E-2"/>
          <c:w val="0.69687343604723739"/>
          <c:h val="0.87594156722652339"/>
        </c:manualLayout>
      </c:layout>
      <c:lineChart>
        <c:grouping val="standard"/>
        <c:varyColors val="0"/>
        <c:ser>
          <c:idx val="0"/>
          <c:order val="0"/>
          <c:tx>
            <c:strRef>
              <c:f>Sheet1!$B$1</c:f>
              <c:strCache>
                <c:ptCount val="1"/>
                <c:pt idx="0">
                  <c:v>Saskatchewan</c:v>
                </c:pt>
              </c:strCache>
            </c:strRef>
          </c:tx>
          <c:spPr>
            <a:ln w="50800">
              <a:solidFill>
                <a:srgbClr val="3208E6"/>
              </a:solidFill>
            </a:ln>
          </c:spPr>
          <c:marker>
            <c:symbol val="none"/>
          </c:marker>
          <c:cat>
            <c:numRef>
              <c:f>Sheet1!$A$2:$A$123</c:f>
              <c:numCache>
                <c:formatCode>mmm\-yy</c:formatCode>
                <c:ptCount val="12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numCache>
            </c:numRef>
          </c:cat>
          <c:val>
            <c:numRef>
              <c:f>Sheet1!$B$2:$B$123</c:f>
              <c:numCache>
                <c:formatCode>0.00%_;</c:formatCode>
                <c:ptCount val="122"/>
                <c:pt idx="0">
                  <c:v>4.5999999999999999E-3</c:v>
                </c:pt>
                <c:pt idx="1">
                  <c:v>4.4999999999999997E-3</c:v>
                </c:pt>
                <c:pt idx="2">
                  <c:v>4.1000000000000003E-3</c:v>
                </c:pt>
                <c:pt idx="3">
                  <c:v>4.1000000000000003E-3</c:v>
                </c:pt>
                <c:pt idx="4">
                  <c:v>3.8E-3</c:v>
                </c:pt>
                <c:pt idx="5">
                  <c:v>3.5999999999999999E-3</c:v>
                </c:pt>
                <c:pt idx="6">
                  <c:v>3.4208796229232364E-3</c:v>
                </c:pt>
                <c:pt idx="7">
                  <c:v>3.4921093897705663E-3</c:v>
                </c:pt>
                <c:pt idx="8">
                  <c:v>3.41429347404361E-3</c:v>
                </c:pt>
                <c:pt idx="9">
                  <c:v>3.4080005293981403E-3</c:v>
                </c:pt>
                <c:pt idx="10">
                  <c:v>3.026183062146397E-3</c:v>
                </c:pt>
                <c:pt idx="11">
                  <c:v>3.0718439809348901E-3</c:v>
                </c:pt>
                <c:pt idx="12">
                  <c:v>2.8613865711414966E-3</c:v>
                </c:pt>
                <c:pt idx="13">
                  <c:v>2.7257165908917452E-3</c:v>
                </c:pt>
                <c:pt idx="14">
                  <c:v>2.6372052136353278E-3</c:v>
                </c:pt>
                <c:pt idx="15">
                  <c:v>2.4326691245634712E-3</c:v>
                </c:pt>
                <c:pt idx="16">
                  <c:v>2.2940967397977316E-3</c:v>
                </c:pt>
                <c:pt idx="17">
                  <c:v>2.1664754019240875E-3</c:v>
                </c:pt>
                <c:pt idx="18">
                  <c:v>2.0492240698443869E-3</c:v>
                </c:pt>
                <c:pt idx="19">
                  <c:v>2.137797536746719E-3</c:v>
                </c:pt>
                <c:pt idx="20">
                  <c:v>2.1889011081972758E-3</c:v>
                </c:pt>
                <c:pt idx="21">
                  <c:v>2.1284890888591508E-3</c:v>
                </c:pt>
                <c:pt idx="22">
                  <c:v>2.278947313651831E-3</c:v>
                </c:pt>
                <c:pt idx="23">
                  <c:v>2.3266200650207216E-3</c:v>
                </c:pt>
                <c:pt idx="24">
                  <c:v>2.3786523739781663E-3</c:v>
                </c:pt>
                <c:pt idx="25">
                  <c:v>2.474581184899878E-3</c:v>
                </c:pt>
                <c:pt idx="26">
                  <c:v>2.2401249537588887E-3</c:v>
                </c:pt>
                <c:pt idx="27">
                  <c:v>2.1255505482489757E-3</c:v>
                </c:pt>
                <c:pt idx="28">
                  <c:v>2.2620515380931518E-3</c:v>
                </c:pt>
                <c:pt idx="29">
                  <c:v>2.228931531275962E-3</c:v>
                </c:pt>
                <c:pt idx="30">
                  <c:v>2.289275701405837E-3</c:v>
                </c:pt>
                <c:pt idx="31">
                  <c:v>2.4904849416041534E-3</c:v>
                </c:pt>
                <c:pt idx="32">
                  <c:v>2.7693353595137169E-3</c:v>
                </c:pt>
                <c:pt idx="33">
                  <c:v>2.7774735940906512E-3</c:v>
                </c:pt>
                <c:pt idx="34">
                  <c:v>2.6573937783397712E-3</c:v>
                </c:pt>
                <c:pt idx="35">
                  <c:v>2.9056310144099599E-3</c:v>
                </c:pt>
                <c:pt idx="36">
                  <c:v>3.0211183058119623E-3</c:v>
                </c:pt>
                <c:pt idx="37">
                  <c:v>3.1282893766047238E-3</c:v>
                </c:pt>
                <c:pt idx="38">
                  <c:v>3.0000000000000001E-3</c:v>
                </c:pt>
                <c:pt idx="39">
                  <c:v>2.8999999999999998E-3</c:v>
                </c:pt>
                <c:pt idx="40">
                  <c:v>2.8999999999999998E-3</c:v>
                </c:pt>
                <c:pt idx="41">
                  <c:v>2.7000000000000001E-3</c:v>
                </c:pt>
                <c:pt idx="42">
                  <c:v>2.8999999999999998E-3</c:v>
                </c:pt>
                <c:pt idx="43">
                  <c:v>3.0000000000000001E-3</c:v>
                </c:pt>
                <c:pt idx="44">
                  <c:v>3.0000000000000001E-3</c:v>
                </c:pt>
                <c:pt idx="45">
                  <c:v>3.0760118837229295E-3</c:v>
                </c:pt>
                <c:pt idx="46">
                  <c:v>3.0615058425321126E-3</c:v>
                </c:pt>
                <c:pt idx="47">
                  <c:v>3.3157313029595972E-3</c:v>
                </c:pt>
                <c:pt idx="48">
                  <c:v>3.5120535969918498E-3</c:v>
                </c:pt>
                <c:pt idx="49">
                  <c:v>3.5871701425327709E-3</c:v>
                </c:pt>
                <c:pt idx="50">
                  <c:v>3.3329218614985803E-3</c:v>
                </c:pt>
                <c:pt idx="51">
                  <c:v>3.3491962875010642E-3</c:v>
                </c:pt>
                <c:pt idx="52">
                  <c:v>3.3831143343115082E-3</c:v>
                </c:pt>
                <c:pt idx="53">
                  <c:v>3.3002994372804051E-3</c:v>
                </c:pt>
                <c:pt idx="54">
                  <c:v>3.2842237331291457E-3</c:v>
                </c:pt>
                <c:pt idx="55">
                  <c:v>3.4360431641314239E-3</c:v>
                </c:pt>
                <c:pt idx="56">
                  <c:v>3.3715938611198113E-3</c:v>
                </c:pt>
                <c:pt idx="57">
                  <c:v>3.4903854081735483E-3</c:v>
                </c:pt>
                <c:pt idx="58">
                  <c:v>3.3936239901011717E-3</c:v>
                </c:pt>
                <c:pt idx="59">
                  <c:v>3.460426454644019E-3</c:v>
                </c:pt>
                <c:pt idx="60">
                  <c:v>3.4443272291198933E-3</c:v>
                </c:pt>
                <c:pt idx="61">
                  <c:v>3.3697869396044321E-3</c:v>
                </c:pt>
                <c:pt idx="62">
                  <c:v>3.2696963470523598E-3</c:v>
                </c:pt>
                <c:pt idx="63">
                  <c:v>3.035644339992166E-3</c:v>
                </c:pt>
                <c:pt idx="64">
                  <c:v>2.9907968654318906E-3</c:v>
                </c:pt>
                <c:pt idx="65">
                  <c:v>2.9475286786574142E-3</c:v>
                </c:pt>
                <c:pt idx="66">
                  <c:v>3.155405939897867E-3</c:v>
                </c:pt>
                <c:pt idx="67">
                  <c:v>3.1520054634761366E-3</c:v>
                </c:pt>
                <c:pt idx="68">
                  <c:v>3.3275109170305675E-3</c:v>
                </c:pt>
                <c:pt idx="69">
                  <c:v>3.0820665517421512E-3</c:v>
                </c:pt>
                <c:pt idx="70">
                  <c:v>3.0777233516840782E-3</c:v>
                </c:pt>
                <c:pt idx="71">
                  <c:v>3.3240997229916896E-3</c:v>
                </c:pt>
                <c:pt idx="72">
                  <c:v>3.120070721603023E-3</c:v>
                </c:pt>
                <c:pt idx="73">
                  <c:v>3.0999999999999999E-3</c:v>
                </c:pt>
                <c:pt idx="74">
                  <c:v>2.8999999999999998E-3</c:v>
                </c:pt>
                <c:pt idx="75">
                  <c:v>2.9602299540949849E-3</c:v>
                </c:pt>
                <c:pt idx="76">
                  <c:v>2.9059083955112262E-3</c:v>
                </c:pt>
                <c:pt idx="77">
                  <c:v>2.8999999999999998E-3</c:v>
                </c:pt>
                <c:pt idx="78">
                  <c:v>3.0138841855739925E-3</c:v>
                </c:pt>
                <c:pt idx="79">
                  <c:v>3.1615155040720321E-3</c:v>
                </c:pt>
                <c:pt idx="80">
                  <c:v>3.1526911371546752E-3</c:v>
                </c:pt>
                <c:pt idx="81">
                  <c:v>3.0765886651116518E-3</c:v>
                </c:pt>
                <c:pt idx="82">
                  <c:v>2.9383279436628966E-3</c:v>
                </c:pt>
                <c:pt idx="83">
                  <c:v>3.1109291854277527E-3</c:v>
                </c:pt>
                <c:pt idx="84">
                  <c:v>3.1043469025970314E-3</c:v>
                </c:pt>
                <c:pt idx="85">
                  <c:v>3.199399296458624E-3</c:v>
                </c:pt>
                <c:pt idx="86">
                  <c:v>3.103844367866657E-3</c:v>
                </c:pt>
                <c:pt idx="87">
                  <c:v>3.0170696203046347E-3</c:v>
                </c:pt>
                <c:pt idx="88">
                  <c:v>3.0995172217939877E-3</c:v>
                </c:pt>
                <c:pt idx="89">
                  <c:v>2.9475656338073665E-3</c:v>
                </c:pt>
                <c:pt idx="90">
                  <c:v>3.0402959864875732E-3</c:v>
                </c:pt>
                <c:pt idx="91">
                  <c:v>3.3194621509152573E-3</c:v>
                </c:pt>
                <c:pt idx="92">
                  <c:v>3.48791629000904E-3</c:v>
                </c:pt>
                <c:pt idx="93">
                  <c:v>3.4784138432874608E-3</c:v>
                </c:pt>
                <c:pt idx="94">
                  <c:v>3.7438832610899569E-3</c:v>
                </c:pt>
                <c:pt idx="95">
                  <c:v>3.7873955476175288E-3</c:v>
                </c:pt>
                <c:pt idx="96">
                  <c:v>4.0428590718103903E-3</c:v>
                </c:pt>
                <c:pt idx="97">
                  <c:v>4.0523292916400762E-3</c:v>
                </c:pt>
                <c:pt idx="98">
                  <c:v>4.009405763022598E-3</c:v>
                </c:pt>
                <c:pt idx="99">
                  <c:v>4.0447147998343893E-3</c:v>
                </c:pt>
                <c:pt idx="100">
                  <c:v>4.1687179405739336E-3</c:v>
                </c:pt>
                <c:pt idx="101">
                  <c:v>4.0889605972887896E-3</c:v>
                </c:pt>
                <c:pt idx="102">
                  <c:v>4.1487230451311662E-3</c:v>
                </c:pt>
                <c:pt idx="103">
                  <c:v>4.378655430476071E-3</c:v>
                </c:pt>
                <c:pt idx="104">
                  <c:v>4.5043631113064224E-3</c:v>
                </c:pt>
                <c:pt idx="105">
                  <c:v>4.6505437378158102E-3</c:v>
                </c:pt>
                <c:pt idx="106">
                  <c:v>5.043791054113231E-3</c:v>
                </c:pt>
                <c:pt idx="107">
                  <c:v>5.1431161969078777E-3</c:v>
                </c:pt>
                <c:pt idx="108">
                  <c:v>5.4321489424895659E-3</c:v>
                </c:pt>
                <c:pt idx="109">
                  <c:v>5.5363105338473448E-3</c:v>
                </c:pt>
                <c:pt idx="110">
                  <c:v>5.8337308507393822E-3</c:v>
                </c:pt>
                <c:pt idx="111">
                  <c:v>5.7550356561991744E-3</c:v>
                </c:pt>
                <c:pt idx="112">
                  <c:v>6.0757991081539101E-3</c:v>
                </c:pt>
                <c:pt idx="113">
                  <c:v>5.8741956091556431E-3</c:v>
                </c:pt>
                <c:pt idx="114">
                  <c:v>6.1326297930626569E-3</c:v>
                </c:pt>
                <c:pt idx="115">
                  <c:v>5.9202982769513976E-3</c:v>
                </c:pt>
                <c:pt idx="116">
                  <c:v>6.2294407096280587E-3</c:v>
                </c:pt>
                <c:pt idx="117">
                  <c:v>6.4767741486175916E-3</c:v>
                </c:pt>
                <c:pt idx="118">
                  <c:v>6.5016389387098769E-3</c:v>
                </c:pt>
                <c:pt idx="119">
                  <c:v>6.4951653983417587E-3</c:v>
                </c:pt>
                <c:pt idx="120">
                  <c:v>6.8250934387792212E-3</c:v>
                </c:pt>
                <c:pt idx="121">
                  <c:v>6.9812210565378396E-3</c:v>
                </c:pt>
              </c:numCache>
            </c:numRef>
          </c:val>
          <c:smooth val="0"/>
          <c:extLst xmlns:c16r2="http://schemas.microsoft.com/office/drawing/2015/06/chart">
            <c:ext xmlns:c16="http://schemas.microsoft.com/office/drawing/2014/chart" uri="{C3380CC4-5D6E-409C-BE32-E72D297353CC}">
              <c16:uniqueId val="{00000000-7C5E-4946-ACB8-7D5E316B64F3}"/>
            </c:ext>
          </c:extLst>
        </c:ser>
        <c:ser>
          <c:idx val="1"/>
          <c:order val="1"/>
          <c:tx>
            <c:strRef>
              <c:f>Sheet1!$C$1</c:f>
              <c:strCache>
                <c:ptCount val="1"/>
                <c:pt idx="0">
                  <c:v>Alberta</c:v>
                </c:pt>
              </c:strCache>
            </c:strRef>
          </c:tx>
          <c:spPr>
            <a:ln w="50800">
              <a:solidFill>
                <a:srgbClr val="FF0000"/>
              </a:solidFill>
            </a:ln>
          </c:spPr>
          <c:marker>
            <c:symbol val="none"/>
          </c:marker>
          <c:cat>
            <c:numRef>
              <c:f>Sheet1!$A$2:$A$123</c:f>
              <c:numCache>
                <c:formatCode>mmm\-yy</c:formatCode>
                <c:ptCount val="12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numCache>
            </c:numRef>
          </c:cat>
          <c:val>
            <c:numRef>
              <c:f>Sheet1!$C$2:$C$123</c:f>
              <c:numCache>
                <c:formatCode>0.00%_;</c:formatCode>
                <c:ptCount val="122"/>
                <c:pt idx="0">
                  <c:v>1.6999999999999999E-3</c:v>
                </c:pt>
                <c:pt idx="1">
                  <c:v>1.6999999999999999E-3</c:v>
                </c:pt>
                <c:pt idx="2">
                  <c:v>1.6000000000000001E-3</c:v>
                </c:pt>
                <c:pt idx="3">
                  <c:v>1.5E-3</c:v>
                </c:pt>
                <c:pt idx="4">
                  <c:v>1.4E-3</c:v>
                </c:pt>
                <c:pt idx="5">
                  <c:v>1.4E-3</c:v>
                </c:pt>
                <c:pt idx="6">
                  <c:v>1.5284527355384856E-3</c:v>
                </c:pt>
                <c:pt idx="7">
                  <c:v>1.5440570207572878E-3</c:v>
                </c:pt>
                <c:pt idx="8">
                  <c:v>1.5245819869445468E-3</c:v>
                </c:pt>
                <c:pt idx="9">
                  <c:v>1.6044969220075915E-3</c:v>
                </c:pt>
                <c:pt idx="10">
                  <c:v>1.6780586285213889E-3</c:v>
                </c:pt>
                <c:pt idx="11">
                  <c:v>1.7713320373770477E-3</c:v>
                </c:pt>
                <c:pt idx="12">
                  <c:v>2.0288217741518187E-3</c:v>
                </c:pt>
                <c:pt idx="13">
                  <c:v>2.2149823123985249E-3</c:v>
                </c:pt>
                <c:pt idx="14">
                  <c:v>2.2601486894783004E-3</c:v>
                </c:pt>
                <c:pt idx="15">
                  <c:v>2.3573301845220525E-3</c:v>
                </c:pt>
                <c:pt idx="16">
                  <c:v>2.4889469003333527E-3</c:v>
                </c:pt>
                <c:pt idx="17">
                  <c:v>2.5701471451792719E-3</c:v>
                </c:pt>
                <c:pt idx="18">
                  <c:v>2.7568640829983494E-3</c:v>
                </c:pt>
                <c:pt idx="19">
                  <c:v>3.020681841241925E-3</c:v>
                </c:pt>
                <c:pt idx="20">
                  <c:v>3.3664951976086566E-3</c:v>
                </c:pt>
                <c:pt idx="21">
                  <c:v>3.4621124746987398E-3</c:v>
                </c:pt>
                <c:pt idx="22">
                  <c:v>3.7052224597990684E-3</c:v>
                </c:pt>
                <c:pt idx="23">
                  <c:v>4.0435693023430945E-3</c:v>
                </c:pt>
                <c:pt idx="24">
                  <c:v>4.5404282411285728E-3</c:v>
                </c:pt>
                <c:pt idx="25">
                  <c:v>4.7667474377163137E-3</c:v>
                </c:pt>
                <c:pt idx="26">
                  <c:v>5.0440519437137251E-3</c:v>
                </c:pt>
                <c:pt idx="27">
                  <c:v>5.3588496862402857E-3</c:v>
                </c:pt>
                <c:pt idx="28">
                  <c:v>5.7582370170009044E-3</c:v>
                </c:pt>
                <c:pt idx="29">
                  <c:v>5.9870967741935486E-3</c:v>
                </c:pt>
                <c:pt idx="30">
                  <c:v>6.2208013710481434E-3</c:v>
                </c:pt>
                <c:pt idx="31">
                  <c:v>6.4958023960466054E-3</c:v>
                </c:pt>
                <c:pt idx="32">
                  <c:v>6.7177478298718046E-3</c:v>
                </c:pt>
                <c:pt idx="33">
                  <c:v>6.9235135140672923E-3</c:v>
                </c:pt>
                <c:pt idx="34">
                  <c:v>7.1682252126030431E-3</c:v>
                </c:pt>
                <c:pt idx="35">
                  <c:v>7.4547499120518456E-3</c:v>
                </c:pt>
                <c:pt idx="36">
                  <c:v>7.2720033963099657E-3</c:v>
                </c:pt>
                <c:pt idx="37">
                  <c:v>7.2673888093567627E-3</c:v>
                </c:pt>
                <c:pt idx="38">
                  <c:v>7.1999999999999998E-3</c:v>
                </c:pt>
                <c:pt idx="39">
                  <c:v>7.1000000000000004E-3</c:v>
                </c:pt>
                <c:pt idx="40">
                  <c:v>7.3000000000000001E-3</c:v>
                </c:pt>
                <c:pt idx="41">
                  <c:v>7.3000000000000001E-3</c:v>
                </c:pt>
                <c:pt idx="42">
                  <c:v>7.6E-3</c:v>
                </c:pt>
                <c:pt idx="43">
                  <c:v>7.7999999999999996E-3</c:v>
                </c:pt>
                <c:pt idx="44">
                  <c:v>7.7999999999999996E-3</c:v>
                </c:pt>
                <c:pt idx="45">
                  <c:v>8.0256726381846798E-3</c:v>
                </c:pt>
                <c:pt idx="46">
                  <c:v>8.1274761704139293E-3</c:v>
                </c:pt>
                <c:pt idx="47">
                  <c:v>8.2817166242672279E-3</c:v>
                </c:pt>
                <c:pt idx="48">
                  <c:v>8.3735573120190636E-3</c:v>
                </c:pt>
                <c:pt idx="49">
                  <c:v>8.3075528581843978E-3</c:v>
                </c:pt>
                <c:pt idx="50">
                  <c:v>8.156125938445816E-3</c:v>
                </c:pt>
                <c:pt idx="51">
                  <c:v>8.124710881820249E-3</c:v>
                </c:pt>
                <c:pt idx="52">
                  <c:v>8.0577976263640216E-3</c:v>
                </c:pt>
                <c:pt idx="53">
                  <c:v>7.9503775411047511E-3</c:v>
                </c:pt>
                <c:pt idx="54">
                  <c:v>7.7959948245563213E-3</c:v>
                </c:pt>
                <c:pt idx="55">
                  <c:v>7.7756146237905636E-3</c:v>
                </c:pt>
                <c:pt idx="56">
                  <c:v>7.6746823160823464E-3</c:v>
                </c:pt>
                <c:pt idx="57">
                  <c:v>7.4938651259590598E-3</c:v>
                </c:pt>
                <c:pt idx="58">
                  <c:v>7.2863480614560701E-3</c:v>
                </c:pt>
                <c:pt idx="59">
                  <c:v>7.2502183161989656E-3</c:v>
                </c:pt>
                <c:pt idx="60">
                  <c:v>7.0864111042252872E-3</c:v>
                </c:pt>
                <c:pt idx="61">
                  <c:v>6.8413956293430951E-3</c:v>
                </c:pt>
                <c:pt idx="62">
                  <c:v>6.9005868080053694E-3</c:v>
                </c:pt>
                <c:pt idx="63">
                  <c:v>6.5212455617181132E-3</c:v>
                </c:pt>
                <c:pt idx="64">
                  <c:v>6.2857099266921453E-3</c:v>
                </c:pt>
                <c:pt idx="65">
                  <c:v>6.093395164214423E-3</c:v>
                </c:pt>
                <c:pt idx="66">
                  <c:v>5.9130289618906521E-3</c:v>
                </c:pt>
                <c:pt idx="67">
                  <c:v>5.6800312231202656E-3</c:v>
                </c:pt>
                <c:pt idx="68">
                  <c:v>5.5890769789837076E-3</c:v>
                </c:pt>
                <c:pt idx="69">
                  <c:v>5.3112064566125461E-3</c:v>
                </c:pt>
                <c:pt idx="70">
                  <c:v>5.0549251569290202E-3</c:v>
                </c:pt>
                <c:pt idx="71">
                  <c:v>4.9381131348901477E-3</c:v>
                </c:pt>
                <c:pt idx="72">
                  <c:v>4.9298251585599695E-3</c:v>
                </c:pt>
                <c:pt idx="73">
                  <c:v>4.7999999999999996E-3</c:v>
                </c:pt>
                <c:pt idx="74">
                  <c:v>4.5999999999999999E-3</c:v>
                </c:pt>
                <c:pt idx="75">
                  <c:v>4.3251669123792174E-3</c:v>
                </c:pt>
                <c:pt idx="76">
                  <c:v>4.1937870515185854E-3</c:v>
                </c:pt>
                <c:pt idx="77">
                  <c:v>4.1999999999999997E-3</c:v>
                </c:pt>
                <c:pt idx="78">
                  <c:v>4.098864843706313E-3</c:v>
                </c:pt>
                <c:pt idx="79">
                  <c:v>4.0589637463696168E-3</c:v>
                </c:pt>
                <c:pt idx="80">
                  <c:v>4.0594972383173498E-3</c:v>
                </c:pt>
                <c:pt idx="81">
                  <c:v>3.9603045535186281E-3</c:v>
                </c:pt>
                <c:pt idx="82">
                  <c:v>3.7927854546498403E-3</c:v>
                </c:pt>
                <c:pt idx="83">
                  <c:v>3.8760523786985643E-3</c:v>
                </c:pt>
                <c:pt idx="84">
                  <c:v>3.8367906185550415E-3</c:v>
                </c:pt>
                <c:pt idx="85">
                  <c:v>3.6815429596745945E-3</c:v>
                </c:pt>
                <c:pt idx="86">
                  <c:v>3.5611848708579346E-3</c:v>
                </c:pt>
                <c:pt idx="87">
                  <c:v>3.4612874348668092E-3</c:v>
                </c:pt>
                <c:pt idx="88">
                  <c:v>3.3731437913851262E-3</c:v>
                </c:pt>
                <c:pt idx="89">
                  <c:v>3.1927550386220368E-3</c:v>
                </c:pt>
                <c:pt idx="90">
                  <c:v>3.0737450793504565E-3</c:v>
                </c:pt>
                <c:pt idx="91">
                  <c:v>3.0537293692024232E-3</c:v>
                </c:pt>
                <c:pt idx="92">
                  <c:v>2.8518654555214941E-3</c:v>
                </c:pt>
                <c:pt idx="93">
                  <c:v>2.7452993805433083E-3</c:v>
                </c:pt>
                <c:pt idx="94">
                  <c:v>2.6873246679146468E-3</c:v>
                </c:pt>
                <c:pt idx="95">
                  <c:v>2.6619718309859155E-3</c:v>
                </c:pt>
                <c:pt idx="96">
                  <c:v>2.7060049718659993E-3</c:v>
                </c:pt>
                <c:pt idx="97">
                  <c:v>2.695541176988424E-3</c:v>
                </c:pt>
                <c:pt idx="98">
                  <c:v>2.6227558814113277E-3</c:v>
                </c:pt>
                <c:pt idx="99">
                  <c:v>2.6156106958790067E-3</c:v>
                </c:pt>
                <c:pt idx="100">
                  <c:v>2.7008611848667484E-3</c:v>
                </c:pt>
                <c:pt idx="101">
                  <c:v>2.6879602146865945E-3</c:v>
                </c:pt>
                <c:pt idx="102">
                  <c:v>2.6942019584977506E-3</c:v>
                </c:pt>
                <c:pt idx="103">
                  <c:v>2.7409640656296018E-3</c:v>
                </c:pt>
                <c:pt idx="104">
                  <c:v>2.74264579121413E-3</c:v>
                </c:pt>
                <c:pt idx="105">
                  <c:v>2.7589108299853797E-3</c:v>
                </c:pt>
                <c:pt idx="106">
                  <c:v>2.8524037226991652E-3</c:v>
                </c:pt>
                <c:pt idx="107">
                  <c:v>2.9284432208362119E-3</c:v>
                </c:pt>
                <c:pt idx="108">
                  <c:v>3.1906809214977982E-3</c:v>
                </c:pt>
                <c:pt idx="109">
                  <c:v>3.3424607108936437E-3</c:v>
                </c:pt>
                <c:pt idx="110">
                  <c:v>3.447898518880067E-3</c:v>
                </c:pt>
                <c:pt idx="111">
                  <c:v>3.5543563003439757E-3</c:v>
                </c:pt>
                <c:pt idx="112">
                  <c:v>3.7650432485258354E-3</c:v>
                </c:pt>
                <c:pt idx="113">
                  <c:v>3.8971863666058437E-3</c:v>
                </c:pt>
                <c:pt idx="114">
                  <c:v>4.0887901024274807E-3</c:v>
                </c:pt>
                <c:pt idx="115">
                  <c:v>4.3809144962733441E-3</c:v>
                </c:pt>
                <c:pt idx="116">
                  <c:v>4.3461857038158136E-3</c:v>
                </c:pt>
                <c:pt idx="117">
                  <c:v>4.4167325150876275E-3</c:v>
                </c:pt>
                <c:pt idx="118">
                  <c:v>4.5099518685808981E-3</c:v>
                </c:pt>
                <c:pt idx="119">
                  <c:v>4.5951723923562306E-3</c:v>
                </c:pt>
                <c:pt idx="120">
                  <c:v>4.7893158170495423E-3</c:v>
                </c:pt>
                <c:pt idx="121">
                  <c:v>4.7122691229254648E-3</c:v>
                </c:pt>
              </c:numCache>
            </c:numRef>
          </c:val>
          <c:smooth val="0"/>
          <c:extLst xmlns:c16r2="http://schemas.microsoft.com/office/drawing/2015/06/chart">
            <c:ext xmlns:c16="http://schemas.microsoft.com/office/drawing/2014/chart" uri="{C3380CC4-5D6E-409C-BE32-E72D297353CC}">
              <c16:uniqueId val="{00000001-7C5E-4946-ACB8-7D5E316B64F3}"/>
            </c:ext>
          </c:extLst>
        </c:ser>
        <c:ser>
          <c:idx val="2"/>
          <c:order val="2"/>
          <c:tx>
            <c:strRef>
              <c:f>Sheet1!$D$1</c:f>
              <c:strCache>
                <c:ptCount val="1"/>
                <c:pt idx="0">
                  <c:v>Canada</c:v>
                </c:pt>
              </c:strCache>
            </c:strRef>
          </c:tx>
          <c:spPr>
            <a:ln w="50800">
              <a:solidFill>
                <a:srgbClr val="00A249"/>
              </a:solidFill>
            </a:ln>
          </c:spPr>
          <c:marker>
            <c:symbol val="none"/>
          </c:marker>
          <c:cat>
            <c:numRef>
              <c:f>Sheet1!$A$2:$A$123</c:f>
              <c:numCache>
                <c:formatCode>mmm\-yy</c:formatCode>
                <c:ptCount val="12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numCache>
            </c:numRef>
          </c:cat>
          <c:val>
            <c:numRef>
              <c:f>Sheet1!$D$2:$D$123</c:f>
              <c:numCache>
                <c:formatCode>0.00%_;</c:formatCode>
                <c:ptCount val="122"/>
                <c:pt idx="0">
                  <c:v>2.5999999999999999E-3</c:v>
                </c:pt>
                <c:pt idx="1">
                  <c:v>2.5999999999999999E-3</c:v>
                </c:pt>
                <c:pt idx="2">
                  <c:v>2.5999999999999999E-3</c:v>
                </c:pt>
                <c:pt idx="3">
                  <c:v>2.5000000000000001E-3</c:v>
                </c:pt>
                <c:pt idx="4">
                  <c:v>2.5000000000000001E-3</c:v>
                </c:pt>
                <c:pt idx="5">
                  <c:v>2.3999999999999998E-3</c:v>
                </c:pt>
                <c:pt idx="6">
                  <c:v>2.4598003809435595E-3</c:v>
                </c:pt>
                <c:pt idx="7">
                  <c:v>2.4878229713067536E-3</c:v>
                </c:pt>
                <c:pt idx="8">
                  <c:v>2.5620553893986246E-3</c:v>
                </c:pt>
                <c:pt idx="9">
                  <c:v>2.5648995513205316E-3</c:v>
                </c:pt>
                <c:pt idx="10">
                  <c:v>2.5899259611546926E-3</c:v>
                </c:pt>
                <c:pt idx="11">
                  <c:v>2.5514494566508503E-3</c:v>
                </c:pt>
                <c:pt idx="12">
                  <c:v>2.650161245518689E-3</c:v>
                </c:pt>
                <c:pt idx="13">
                  <c:v>2.7239744404248729E-3</c:v>
                </c:pt>
                <c:pt idx="14">
                  <c:v>2.7304957767303058E-3</c:v>
                </c:pt>
                <c:pt idx="15">
                  <c:v>2.6286142466819228E-3</c:v>
                </c:pt>
                <c:pt idx="16">
                  <c:v>2.667680742774764E-3</c:v>
                </c:pt>
                <c:pt idx="17">
                  <c:v>2.678724170326257E-3</c:v>
                </c:pt>
                <c:pt idx="18">
                  <c:v>2.6966699232018427E-3</c:v>
                </c:pt>
                <c:pt idx="19">
                  <c:v>2.8069990529671885E-3</c:v>
                </c:pt>
                <c:pt idx="20">
                  <c:v>2.8930600202732499E-3</c:v>
                </c:pt>
                <c:pt idx="21">
                  <c:v>2.9395098183321879E-3</c:v>
                </c:pt>
                <c:pt idx="22">
                  <c:v>3.0884396535349021E-3</c:v>
                </c:pt>
                <c:pt idx="23">
                  <c:v>3.3119784159746407E-3</c:v>
                </c:pt>
                <c:pt idx="24">
                  <c:v>3.5997565595321549E-3</c:v>
                </c:pt>
                <c:pt idx="25">
                  <c:v>3.7663275534730745E-3</c:v>
                </c:pt>
                <c:pt idx="26">
                  <c:v>3.8580916839735272E-3</c:v>
                </c:pt>
                <c:pt idx="27">
                  <c:v>3.9851213297065705E-3</c:v>
                </c:pt>
                <c:pt idx="28">
                  <c:v>4.1001209120924307E-3</c:v>
                </c:pt>
                <c:pt idx="29">
                  <c:v>4.1664353529492432E-3</c:v>
                </c:pt>
                <c:pt idx="30">
                  <c:v>4.2255953598608646E-3</c:v>
                </c:pt>
                <c:pt idx="31">
                  <c:v>4.2981091850895969E-3</c:v>
                </c:pt>
                <c:pt idx="32">
                  <c:v>4.3445990108332989E-3</c:v>
                </c:pt>
                <c:pt idx="33">
                  <c:v>4.3859836433131896E-3</c:v>
                </c:pt>
                <c:pt idx="34">
                  <c:v>4.4445446201275491E-3</c:v>
                </c:pt>
                <c:pt idx="35">
                  <c:v>4.5195203537333655E-3</c:v>
                </c:pt>
                <c:pt idx="36">
                  <c:v>4.5003676754634576E-3</c:v>
                </c:pt>
                <c:pt idx="37">
                  <c:v>4.5321666650009491E-3</c:v>
                </c:pt>
                <c:pt idx="38">
                  <c:v>4.4000000000000003E-3</c:v>
                </c:pt>
                <c:pt idx="39">
                  <c:v>4.3E-3</c:v>
                </c:pt>
                <c:pt idx="40">
                  <c:v>4.1999999999999997E-3</c:v>
                </c:pt>
                <c:pt idx="41">
                  <c:v>4.1999999999999997E-3</c:v>
                </c:pt>
                <c:pt idx="42">
                  <c:v>4.1999999999999997E-3</c:v>
                </c:pt>
                <c:pt idx="43">
                  <c:v>4.1999999999999997E-3</c:v>
                </c:pt>
                <c:pt idx="44">
                  <c:v>4.1999999999999997E-3</c:v>
                </c:pt>
                <c:pt idx="45">
                  <c:v>4.2496836450414731E-3</c:v>
                </c:pt>
                <c:pt idx="46">
                  <c:v>4.2267634955424922E-3</c:v>
                </c:pt>
                <c:pt idx="47">
                  <c:v>4.3388540718081901E-3</c:v>
                </c:pt>
                <c:pt idx="48">
                  <c:v>4.4610282596193457E-3</c:v>
                </c:pt>
                <c:pt idx="49">
                  <c:v>4.4419660851691663E-3</c:v>
                </c:pt>
                <c:pt idx="50">
                  <c:v>4.278065193010383E-3</c:v>
                </c:pt>
                <c:pt idx="51">
                  <c:v>4.2271091924075367E-3</c:v>
                </c:pt>
                <c:pt idx="52">
                  <c:v>4.0953894562610806E-3</c:v>
                </c:pt>
                <c:pt idx="53">
                  <c:v>4.0527048546425016E-3</c:v>
                </c:pt>
                <c:pt idx="54">
                  <c:v>4.006098857906943E-3</c:v>
                </c:pt>
                <c:pt idx="55">
                  <c:v>4.0147335817229627E-3</c:v>
                </c:pt>
                <c:pt idx="56">
                  <c:v>3.9758229394700091E-3</c:v>
                </c:pt>
                <c:pt idx="57">
                  <c:v>3.9361941893207471E-3</c:v>
                </c:pt>
                <c:pt idx="58">
                  <c:v>3.852053392226453E-3</c:v>
                </c:pt>
                <c:pt idx="59">
                  <c:v>3.8390119297829041E-3</c:v>
                </c:pt>
                <c:pt idx="60">
                  <c:v>3.8170518748692158E-3</c:v>
                </c:pt>
                <c:pt idx="61">
                  <c:v>3.7355370984170529E-3</c:v>
                </c:pt>
                <c:pt idx="62">
                  <c:v>3.6938491413867213E-3</c:v>
                </c:pt>
                <c:pt idx="63">
                  <c:v>3.5305740313149761E-3</c:v>
                </c:pt>
                <c:pt idx="64">
                  <c:v>3.4067551362908567E-3</c:v>
                </c:pt>
                <c:pt idx="65">
                  <c:v>3.315418624975924E-3</c:v>
                </c:pt>
                <c:pt idx="66">
                  <c:v>3.2811341639356248E-3</c:v>
                </c:pt>
                <c:pt idx="67">
                  <c:v>3.2521456950317545E-3</c:v>
                </c:pt>
                <c:pt idx="68">
                  <c:v>3.2911174252095447E-3</c:v>
                </c:pt>
                <c:pt idx="69">
                  <c:v>3.2198201919777084E-3</c:v>
                </c:pt>
                <c:pt idx="70">
                  <c:v>3.1833297374423645E-3</c:v>
                </c:pt>
                <c:pt idx="71">
                  <c:v>3.2716892810181705E-3</c:v>
                </c:pt>
                <c:pt idx="72">
                  <c:v>3.2797436740149032E-3</c:v>
                </c:pt>
                <c:pt idx="73">
                  <c:v>3.3E-3</c:v>
                </c:pt>
                <c:pt idx="74">
                  <c:v>3.2000000000000002E-3</c:v>
                </c:pt>
                <c:pt idx="75">
                  <c:v>3.100022045910325E-3</c:v>
                </c:pt>
                <c:pt idx="76">
                  <c:v>3.064656805864267E-3</c:v>
                </c:pt>
                <c:pt idx="77">
                  <c:v>3.0999999999999999E-3</c:v>
                </c:pt>
                <c:pt idx="78">
                  <c:v>3.0200143360799587E-3</c:v>
                </c:pt>
                <c:pt idx="79">
                  <c:v>3.0886170150765933E-3</c:v>
                </c:pt>
                <c:pt idx="80">
                  <c:v>3.1188154277373308E-3</c:v>
                </c:pt>
                <c:pt idx="81">
                  <c:v>3.100854448245018E-3</c:v>
                </c:pt>
                <c:pt idx="82">
                  <c:v>3.0957836503627415E-3</c:v>
                </c:pt>
                <c:pt idx="83">
                  <c:v>3.1528578065905628E-3</c:v>
                </c:pt>
                <c:pt idx="84">
                  <c:v>3.1893801510895947E-3</c:v>
                </c:pt>
                <c:pt idx="85">
                  <c:v>3.1415185501977513E-3</c:v>
                </c:pt>
                <c:pt idx="86">
                  <c:v>3.0535247594859036E-3</c:v>
                </c:pt>
                <c:pt idx="87">
                  <c:v>2.9543082146433696E-3</c:v>
                </c:pt>
                <c:pt idx="88">
                  <c:v>2.9253081407424426E-3</c:v>
                </c:pt>
                <c:pt idx="89">
                  <c:v>2.8602544748759975E-3</c:v>
                </c:pt>
                <c:pt idx="90">
                  <c:v>2.8326823908184041E-3</c:v>
                </c:pt>
                <c:pt idx="91">
                  <c:v>2.8626091738169148E-3</c:v>
                </c:pt>
                <c:pt idx="92">
                  <c:v>2.8457289883249662E-3</c:v>
                </c:pt>
                <c:pt idx="93">
                  <c:v>2.7854015640290932E-3</c:v>
                </c:pt>
                <c:pt idx="94">
                  <c:v>2.79879853310573E-3</c:v>
                </c:pt>
                <c:pt idx="95">
                  <c:v>2.8507528101474684E-3</c:v>
                </c:pt>
                <c:pt idx="96">
                  <c:v>2.9188935573808456E-3</c:v>
                </c:pt>
                <c:pt idx="97">
                  <c:v>2.9145739660194204E-3</c:v>
                </c:pt>
                <c:pt idx="98">
                  <c:v>2.8125384765964523E-3</c:v>
                </c:pt>
                <c:pt idx="99">
                  <c:v>2.7760401131031801E-3</c:v>
                </c:pt>
                <c:pt idx="100">
                  <c:v>2.7697704973744033E-3</c:v>
                </c:pt>
                <c:pt idx="101">
                  <c:v>2.7107683430407084E-3</c:v>
                </c:pt>
                <c:pt idx="102">
                  <c:v>2.6833443944802951E-3</c:v>
                </c:pt>
                <c:pt idx="103">
                  <c:v>2.7005889398228908E-3</c:v>
                </c:pt>
                <c:pt idx="104">
                  <c:v>2.7192384681459722E-3</c:v>
                </c:pt>
                <c:pt idx="105">
                  <c:v>2.6980431674118841E-3</c:v>
                </c:pt>
                <c:pt idx="106">
                  <c:v>2.6357112482978764E-3</c:v>
                </c:pt>
                <c:pt idx="107">
                  <c:v>2.717889930252973E-3</c:v>
                </c:pt>
                <c:pt idx="108">
                  <c:v>2.8153454219641679E-3</c:v>
                </c:pt>
                <c:pt idx="109">
                  <c:v>2.8434925822766787E-3</c:v>
                </c:pt>
                <c:pt idx="110">
                  <c:v>2.822415188918832E-3</c:v>
                </c:pt>
                <c:pt idx="111">
                  <c:v>2.7724524720910146E-3</c:v>
                </c:pt>
                <c:pt idx="112">
                  <c:v>2.8031862777479215E-3</c:v>
                </c:pt>
                <c:pt idx="113">
                  <c:v>2.7529128310924923E-3</c:v>
                </c:pt>
                <c:pt idx="114">
                  <c:v>2.7589079055228781E-3</c:v>
                </c:pt>
                <c:pt idx="115">
                  <c:v>2.8601001642410548E-3</c:v>
                </c:pt>
                <c:pt idx="116">
                  <c:v>2.848530332494392E-3</c:v>
                </c:pt>
                <c:pt idx="117">
                  <c:v>2.7966353802808771E-3</c:v>
                </c:pt>
                <c:pt idx="118">
                  <c:v>2.7387984583744796E-3</c:v>
                </c:pt>
                <c:pt idx="119">
                  <c:v>2.7606868502180223E-3</c:v>
                </c:pt>
                <c:pt idx="120">
                  <c:v>2.7853019408627306E-3</c:v>
                </c:pt>
                <c:pt idx="121">
                  <c:v>2.7661477076692223E-3</c:v>
                </c:pt>
              </c:numCache>
            </c:numRef>
          </c:val>
          <c:smooth val="0"/>
          <c:extLst xmlns:c16r2="http://schemas.microsoft.com/office/drawing/2015/06/chart">
            <c:ext xmlns:c16="http://schemas.microsoft.com/office/drawing/2014/chart" uri="{C3380CC4-5D6E-409C-BE32-E72D297353CC}">
              <c16:uniqueId val="{00000000-B9C6-4F1A-9E9B-3A13FB486E98}"/>
            </c:ext>
          </c:extLst>
        </c:ser>
        <c:ser>
          <c:idx val="3"/>
          <c:order val="3"/>
          <c:tx>
            <c:strRef>
              <c:f>Sheet1!$E$1</c:f>
              <c:strCache>
                <c:ptCount val="1"/>
                <c:pt idx="0">
                  <c:v>B.C.</c:v>
                </c:pt>
              </c:strCache>
            </c:strRef>
          </c:tx>
          <c:spPr>
            <a:ln w="50800">
              <a:solidFill>
                <a:srgbClr val="000000"/>
              </a:solidFill>
            </a:ln>
          </c:spPr>
          <c:marker>
            <c:symbol val="none"/>
          </c:marker>
          <c:cat>
            <c:numRef>
              <c:f>Sheet1!$A$2:$A$123</c:f>
              <c:numCache>
                <c:formatCode>mmm\-yy</c:formatCode>
                <c:ptCount val="12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numCache>
            </c:numRef>
          </c:cat>
          <c:val>
            <c:numRef>
              <c:f>Sheet1!$E$2:$E$123</c:f>
              <c:numCache>
                <c:formatCode>0.00%_;</c:formatCode>
                <c:ptCount val="122"/>
                <c:pt idx="0">
                  <c:v>1.5E-3</c:v>
                </c:pt>
                <c:pt idx="1">
                  <c:v>1.5E-3</c:v>
                </c:pt>
                <c:pt idx="2">
                  <c:v>1.4E-3</c:v>
                </c:pt>
                <c:pt idx="3">
                  <c:v>1.2999999999999999E-3</c:v>
                </c:pt>
                <c:pt idx="4">
                  <c:v>1.4E-3</c:v>
                </c:pt>
                <c:pt idx="5">
                  <c:v>1.2999999999999999E-3</c:v>
                </c:pt>
                <c:pt idx="6">
                  <c:v>1.4042546161428704E-3</c:v>
                </c:pt>
                <c:pt idx="7">
                  <c:v>1.3797759524235543E-3</c:v>
                </c:pt>
                <c:pt idx="8">
                  <c:v>1.401104464378561E-3</c:v>
                </c:pt>
                <c:pt idx="9">
                  <c:v>1.3551591674514083E-3</c:v>
                </c:pt>
                <c:pt idx="10">
                  <c:v>1.3775552744053855E-3</c:v>
                </c:pt>
                <c:pt idx="11">
                  <c:v>1.417154455337888E-3</c:v>
                </c:pt>
                <c:pt idx="12">
                  <c:v>1.480339356034283E-3</c:v>
                </c:pt>
                <c:pt idx="13">
                  <c:v>1.5562319688320317E-3</c:v>
                </c:pt>
                <c:pt idx="14">
                  <c:v>1.5705583209042391E-3</c:v>
                </c:pt>
                <c:pt idx="15">
                  <c:v>1.4563775560410147E-3</c:v>
                </c:pt>
                <c:pt idx="16">
                  <c:v>1.5443423987004012E-3</c:v>
                </c:pt>
                <c:pt idx="17">
                  <c:v>1.6476509888566295E-3</c:v>
                </c:pt>
                <c:pt idx="18">
                  <c:v>1.6950800258062235E-3</c:v>
                </c:pt>
                <c:pt idx="19">
                  <c:v>1.7850112026667466E-3</c:v>
                </c:pt>
                <c:pt idx="20">
                  <c:v>1.830609045733664E-3</c:v>
                </c:pt>
                <c:pt idx="21">
                  <c:v>1.8944339392834798E-3</c:v>
                </c:pt>
                <c:pt idx="22">
                  <c:v>2.0588920149654838E-3</c:v>
                </c:pt>
                <c:pt idx="23">
                  <c:v>2.2545822458649948E-3</c:v>
                </c:pt>
                <c:pt idx="24">
                  <c:v>2.5354338710836134E-3</c:v>
                </c:pt>
                <c:pt idx="25">
                  <c:v>2.7135069230338022E-3</c:v>
                </c:pt>
                <c:pt idx="26">
                  <c:v>2.8759344601634999E-3</c:v>
                </c:pt>
                <c:pt idx="27">
                  <c:v>3.1091243388318129E-3</c:v>
                </c:pt>
                <c:pt idx="28">
                  <c:v>3.2767403556809576E-3</c:v>
                </c:pt>
                <c:pt idx="29">
                  <c:v>3.4070842422353797E-3</c:v>
                </c:pt>
                <c:pt idx="30">
                  <c:v>3.5061007188283305E-3</c:v>
                </c:pt>
                <c:pt idx="31">
                  <c:v>3.5956563233511311E-3</c:v>
                </c:pt>
                <c:pt idx="32">
                  <c:v>3.6801967344684892E-3</c:v>
                </c:pt>
                <c:pt idx="33">
                  <c:v>3.8236797958880052E-3</c:v>
                </c:pt>
                <c:pt idx="34">
                  <c:v>3.8504730143605797E-3</c:v>
                </c:pt>
                <c:pt idx="35">
                  <c:v>4.0000272110694629E-3</c:v>
                </c:pt>
                <c:pt idx="36">
                  <c:v>4.0454875228737404E-3</c:v>
                </c:pt>
                <c:pt idx="37">
                  <c:v>4.0954924103442187E-3</c:v>
                </c:pt>
                <c:pt idx="38">
                  <c:v>4.1000000000000003E-3</c:v>
                </c:pt>
                <c:pt idx="39">
                  <c:v>4.0000000000000001E-3</c:v>
                </c:pt>
                <c:pt idx="40">
                  <c:v>4.1999999999999997E-3</c:v>
                </c:pt>
                <c:pt idx="41">
                  <c:v>4.1999999999999997E-3</c:v>
                </c:pt>
                <c:pt idx="42">
                  <c:v>4.3E-3</c:v>
                </c:pt>
                <c:pt idx="43" formatCode="0.00%">
                  <c:v>4.4999999999999997E-3</c:v>
                </c:pt>
                <c:pt idx="44">
                  <c:v>4.4999999999999997E-3</c:v>
                </c:pt>
                <c:pt idx="45">
                  <c:v>4.5544922637283857E-3</c:v>
                </c:pt>
                <c:pt idx="46">
                  <c:v>4.5477979083812046E-3</c:v>
                </c:pt>
                <c:pt idx="47">
                  <c:v>4.6525800138288269E-3</c:v>
                </c:pt>
                <c:pt idx="48">
                  <c:v>4.8549780254526654E-3</c:v>
                </c:pt>
                <c:pt idx="49">
                  <c:v>4.9134953883718403E-3</c:v>
                </c:pt>
                <c:pt idx="50">
                  <c:v>4.759202069944078E-3</c:v>
                </c:pt>
                <c:pt idx="51">
                  <c:v>4.7149457114819757E-3</c:v>
                </c:pt>
                <c:pt idx="52">
                  <c:v>4.6885099189578876E-3</c:v>
                </c:pt>
                <c:pt idx="53">
                  <c:v>4.6818935438370738E-3</c:v>
                </c:pt>
                <c:pt idx="54">
                  <c:v>4.7186330103727719E-3</c:v>
                </c:pt>
                <c:pt idx="55">
                  <c:v>4.7797062750333779E-3</c:v>
                </c:pt>
                <c:pt idx="56">
                  <c:v>4.7693801801322391E-3</c:v>
                </c:pt>
                <c:pt idx="57">
                  <c:v>4.6911312754241083E-3</c:v>
                </c:pt>
                <c:pt idx="58">
                  <c:v>4.6460198930969171E-3</c:v>
                </c:pt>
                <c:pt idx="59">
                  <c:v>4.6919873517473776E-3</c:v>
                </c:pt>
                <c:pt idx="60">
                  <c:v>4.707013911877716E-3</c:v>
                </c:pt>
                <c:pt idx="61">
                  <c:v>4.6367470424295235E-3</c:v>
                </c:pt>
                <c:pt idx="62">
                  <c:v>4.7187273256760962E-3</c:v>
                </c:pt>
                <c:pt idx="63">
                  <c:v>4.5537669535069261E-3</c:v>
                </c:pt>
                <c:pt idx="64">
                  <c:v>4.4418653204077573E-3</c:v>
                </c:pt>
                <c:pt idx="65">
                  <c:v>4.3344235365135597E-3</c:v>
                </c:pt>
                <c:pt idx="66">
                  <c:v>4.2537810017498172E-3</c:v>
                </c:pt>
                <c:pt idx="67">
                  <c:v>4.3E-3</c:v>
                </c:pt>
                <c:pt idx="68">
                  <c:v>4.3196757284521652E-3</c:v>
                </c:pt>
                <c:pt idx="69">
                  <c:v>4.3720249595106753E-3</c:v>
                </c:pt>
                <c:pt idx="70">
                  <c:v>4.3876881700101759E-3</c:v>
                </c:pt>
                <c:pt idx="71">
                  <c:v>4.5443764371034586E-3</c:v>
                </c:pt>
                <c:pt idx="72">
                  <c:v>4.5133098100153908E-3</c:v>
                </c:pt>
                <c:pt idx="73">
                  <c:v>4.4999999999999997E-3</c:v>
                </c:pt>
                <c:pt idx="74">
                  <c:v>4.4999999999999997E-3</c:v>
                </c:pt>
                <c:pt idx="75">
                  <c:v>4.5390843718307637E-3</c:v>
                </c:pt>
                <c:pt idx="76">
                  <c:v>4.530033598295501E-3</c:v>
                </c:pt>
                <c:pt idx="77">
                  <c:v>4.5999999999999999E-3</c:v>
                </c:pt>
                <c:pt idx="78">
                  <c:v>4.538451997832771E-3</c:v>
                </c:pt>
                <c:pt idx="79">
                  <c:v>4.5896073173036503E-3</c:v>
                </c:pt>
                <c:pt idx="80">
                  <c:v>4.6720531159225717E-3</c:v>
                </c:pt>
                <c:pt idx="81">
                  <c:v>4.609401102233986E-3</c:v>
                </c:pt>
                <c:pt idx="82">
                  <c:v>4.5990481997355229E-3</c:v>
                </c:pt>
                <c:pt idx="83">
                  <c:v>4.547945899878658E-3</c:v>
                </c:pt>
                <c:pt idx="84">
                  <c:v>4.5372898120672606E-3</c:v>
                </c:pt>
                <c:pt idx="85">
                  <c:v>4.5252091662788818E-3</c:v>
                </c:pt>
                <c:pt idx="86">
                  <c:v>4.4046167730086606E-3</c:v>
                </c:pt>
                <c:pt idx="87">
                  <c:v>4.2122319290977877E-3</c:v>
                </c:pt>
                <c:pt idx="88">
                  <c:v>4.0747823803625859E-3</c:v>
                </c:pt>
                <c:pt idx="89">
                  <c:v>3.94765918489756E-3</c:v>
                </c:pt>
                <c:pt idx="90">
                  <c:v>3.8501075255254875E-3</c:v>
                </c:pt>
                <c:pt idx="91">
                  <c:v>3.9055607370623376E-3</c:v>
                </c:pt>
                <c:pt idx="92">
                  <c:v>3.9102731679354448E-3</c:v>
                </c:pt>
                <c:pt idx="93">
                  <c:v>3.7650495513329094E-3</c:v>
                </c:pt>
                <c:pt idx="94">
                  <c:v>3.7017426083338851E-3</c:v>
                </c:pt>
                <c:pt idx="95">
                  <c:v>3.7434344039597779E-3</c:v>
                </c:pt>
                <c:pt idx="96">
                  <c:v>3.7587171506244829E-3</c:v>
                </c:pt>
                <c:pt idx="97">
                  <c:v>3.7218611199676746E-3</c:v>
                </c:pt>
                <c:pt idx="98">
                  <c:v>3.6112255902782712E-3</c:v>
                </c:pt>
                <c:pt idx="99">
                  <c:v>3.4759620092039557E-3</c:v>
                </c:pt>
                <c:pt idx="100">
                  <c:v>3.4582414581751661E-3</c:v>
                </c:pt>
                <c:pt idx="101">
                  <c:v>3.2942800894657119E-3</c:v>
                </c:pt>
                <c:pt idx="102">
                  <c:v>3.0949419895156087E-3</c:v>
                </c:pt>
                <c:pt idx="103">
                  <c:v>3.0538528552423424E-3</c:v>
                </c:pt>
                <c:pt idx="104">
                  <c:v>3.0291413452655526E-3</c:v>
                </c:pt>
                <c:pt idx="105">
                  <c:v>2.9389046928279421E-3</c:v>
                </c:pt>
                <c:pt idx="106">
                  <c:v>2.8244866209353897E-3</c:v>
                </c:pt>
                <c:pt idx="107">
                  <c:v>2.7922119755567532E-3</c:v>
                </c:pt>
                <c:pt idx="108">
                  <c:v>2.8126834444071234E-3</c:v>
                </c:pt>
                <c:pt idx="109">
                  <c:v>2.765495416505608E-3</c:v>
                </c:pt>
                <c:pt idx="110">
                  <c:v>2.6997135094230383E-3</c:v>
                </c:pt>
                <c:pt idx="111">
                  <c:v>2.6421077658758713E-3</c:v>
                </c:pt>
                <c:pt idx="112">
                  <c:v>2.5818789588679431E-3</c:v>
                </c:pt>
                <c:pt idx="113">
                  <c:v>2.4453650648187074E-3</c:v>
                </c:pt>
                <c:pt idx="114">
                  <c:v>2.3941746472488242E-3</c:v>
                </c:pt>
                <c:pt idx="115">
                  <c:v>2.5235788535741778E-3</c:v>
                </c:pt>
                <c:pt idx="116">
                  <c:v>2.4369675777014712E-3</c:v>
                </c:pt>
                <c:pt idx="117">
                  <c:v>2.236470534500708E-3</c:v>
                </c:pt>
                <c:pt idx="118">
                  <c:v>2.1757906710025156E-3</c:v>
                </c:pt>
                <c:pt idx="119">
                  <c:v>2.1409222215736175E-3</c:v>
                </c:pt>
                <c:pt idx="120">
                  <c:v>2.0850853404641993E-3</c:v>
                </c:pt>
                <c:pt idx="121">
                  <c:v>2.0261115320169632E-3</c:v>
                </c:pt>
              </c:numCache>
            </c:numRef>
          </c:val>
          <c:smooth val="0"/>
          <c:extLst xmlns:c16r2="http://schemas.microsoft.com/office/drawing/2015/06/chart">
            <c:ext xmlns:c16="http://schemas.microsoft.com/office/drawing/2014/chart" uri="{C3380CC4-5D6E-409C-BE32-E72D297353CC}">
              <c16:uniqueId val="{00000001-B9C6-4F1A-9E9B-3A13FB486E98}"/>
            </c:ext>
          </c:extLst>
        </c:ser>
        <c:ser>
          <c:idx val="4"/>
          <c:order val="4"/>
          <c:tx>
            <c:strRef>
              <c:f>Sheet1!$F$1</c:f>
              <c:strCache>
                <c:ptCount val="1"/>
                <c:pt idx="0">
                  <c:v>Ontario</c:v>
                </c:pt>
              </c:strCache>
            </c:strRef>
          </c:tx>
          <c:spPr>
            <a:ln w="50800">
              <a:solidFill>
                <a:srgbClr val="F7921E"/>
              </a:solidFill>
            </a:ln>
          </c:spPr>
          <c:marker>
            <c:symbol val="none"/>
          </c:marker>
          <c:cat>
            <c:numRef>
              <c:f>Sheet1!$A$2:$A$123</c:f>
              <c:numCache>
                <c:formatCode>mmm\-yy</c:formatCode>
                <c:ptCount val="122"/>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numCache>
            </c:numRef>
          </c:cat>
          <c:val>
            <c:numRef>
              <c:f>Sheet1!$F$2:$F$123</c:f>
              <c:numCache>
                <c:formatCode>0.00%_;</c:formatCode>
                <c:ptCount val="122"/>
                <c:pt idx="0">
                  <c:v>2.8999999999999998E-3</c:v>
                </c:pt>
                <c:pt idx="1">
                  <c:v>3.0000000000000001E-3</c:v>
                </c:pt>
                <c:pt idx="2">
                  <c:v>3.0000000000000001E-3</c:v>
                </c:pt>
                <c:pt idx="3">
                  <c:v>3.0000000000000001E-3</c:v>
                </c:pt>
                <c:pt idx="4">
                  <c:v>2.8999999999999998E-3</c:v>
                </c:pt>
                <c:pt idx="5">
                  <c:v>2.8999999999999998E-3</c:v>
                </c:pt>
                <c:pt idx="6">
                  <c:v>2.9584661850977851E-3</c:v>
                </c:pt>
                <c:pt idx="7">
                  <c:v>2.9889743139918119E-3</c:v>
                </c:pt>
                <c:pt idx="8">
                  <c:v>3.1587078676896915E-3</c:v>
                </c:pt>
                <c:pt idx="9">
                  <c:v>3.2065972481587165E-3</c:v>
                </c:pt>
                <c:pt idx="10">
                  <c:v>3.2350306929190558E-3</c:v>
                </c:pt>
                <c:pt idx="11">
                  <c:v>3.0041593301201545E-3</c:v>
                </c:pt>
                <c:pt idx="12">
                  <c:v>3.0612869650401028E-3</c:v>
                </c:pt>
                <c:pt idx="13">
                  <c:v>3.1149696131049223E-3</c:v>
                </c:pt>
                <c:pt idx="14">
                  <c:v>3.1048332935125389E-3</c:v>
                </c:pt>
                <c:pt idx="15">
                  <c:v>2.9798492148809634E-3</c:v>
                </c:pt>
                <c:pt idx="16">
                  <c:v>3.0066533603407145E-3</c:v>
                </c:pt>
                <c:pt idx="17">
                  <c:v>2.9924804035654584E-3</c:v>
                </c:pt>
                <c:pt idx="18">
                  <c:v>3.0002767131191454E-3</c:v>
                </c:pt>
                <c:pt idx="19">
                  <c:v>3.0966281942974103E-3</c:v>
                </c:pt>
                <c:pt idx="20">
                  <c:v>3.1450490304031141E-3</c:v>
                </c:pt>
                <c:pt idx="21">
                  <c:v>3.2375221230678411E-3</c:v>
                </c:pt>
                <c:pt idx="22">
                  <c:v>3.3832222508694298E-3</c:v>
                </c:pt>
                <c:pt idx="23">
                  <c:v>3.6045734996707191E-3</c:v>
                </c:pt>
                <c:pt idx="24">
                  <c:v>3.8609677660608782E-3</c:v>
                </c:pt>
                <c:pt idx="25">
                  <c:v>4.0656370949780762E-3</c:v>
                </c:pt>
                <c:pt idx="26">
                  <c:v>4.1328244506388841E-3</c:v>
                </c:pt>
                <c:pt idx="27">
                  <c:v>4.2304223099419282E-3</c:v>
                </c:pt>
                <c:pt idx="28">
                  <c:v>4.2747543975121104E-3</c:v>
                </c:pt>
                <c:pt idx="29">
                  <c:v>4.3163444070119473E-3</c:v>
                </c:pt>
                <c:pt idx="30">
                  <c:v>4.3208717973891126E-3</c:v>
                </c:pt>
                <c:pt idx="31">
                  <c:v>4.328203354660211E-3</c:v>
                </c:pt>
                <c:pt idx="32">
                  <c:v>4.3043944315171246E-3</c:v>
                </c:pt>
                <c:pt idx="33">
                  <c:v>4.2366038666193893E-3</c:v>
                </c:pt>
                <c:pt idx="34">
                  <c:v>4.2431151211749004E-3</c:v>
                </c:pt>
                <c:pt idx="35">
                  <c:v>4.2101423131347838E-3</c:v>
                </c:pt>
                <c:pt idx="36">
                  <c:v>4.2458453907283479E-3</c:v>
                </c:pt>
                <c:pt idx="37">
                  <c:v>4.2411857221241554E-3</c:v>
                </c:pt>
                <c:pt idx="38">
                  <c:v>4.0000000000000001E-3</c:v>
                </c:pt>
                <c:pt idx="39">
                  <c:v>3.8999999999999998E-3</c:v>
                </c:pt>
                <c:pt idx="40">
                  <c:v>3.5000000000000001E-3</c:v>
                </c:pt>
                <c:pt idx="41">
                  <c:v>3.7000000000000002E-3</c:v>
                </c:pt>
                <c:pt idx="42">
                  <c:v>3.7000000000000002E-3</c:v>
                </c:pt>
                <c:pt idx="43">
                  <c:v>3.5999999999999999E-3</c:v>
                </c:pt>
                <c:pt idx="44">
                  <c:v>3.5000000000000001E-3</c:v>
                </c:pt>
                <c:pt idx="45">
                  <c:v>3.5428147881494021E-3</c:v>
                </c:pt>
                <c:pt idx="46">
                  <c:v>3.4984466227435855E-3</c:v>
                </c:pt>
                <c:pt idx="47">
                  <c:v>3.6138398581670996E-3</c:v>
                </c:pt>
                <c:pt idx="48">
                  <c:v>3.689952634932517E-3</c:v>
                </c:pt>
                <c:pt idx="49">
                  <c:v>3.6255214858003661E-3</c:v>
                </c:pt>
                <c:pt idx="50">
                  <c:v>3.4360416444016956E-3</c:v>
                </c:pt>
                <c:pt idx="51">
                  <c:v>3.3676709145747845E-3</c:v>
                </c:pt>
                <c:pt idx="52">
                  <c:v>3.1654983226762838E-3</c:v>
                </c:pt>
                <c:pt idx="53">
                  <c:v>3.1031477357008797E-3</c:v>
                </c:pt>
                <c:pt idx="54">
                  <c:v>3.0861015271508559E-3</c:v>
                </c:pt>
                <c:pt idx="55">
                  <c:v>3.0212958273875602E-3</c:v>
                </c:pt>
                <c:pt idx="56">
                  <c:v>3.028917874871423E-3</c:v>
                </c:pt>
                <c:pt idx="57">
                  <c:v>2.915959390051581E-3</c:v>
                </c:pt>
                <c:pt idx="58">
                  <c:v>2.8385411414020879E-3</c:v>
                </c:pt>
                <c:pt idx="59">
                  <c:v>2.8168448951396276E-3</c:v>
                </c:pt>
                <c:pt idx="60">
                  <c:v>2.7628866648528689E-3</c:v>
                </c:pt>
                <c:pt idx="61">
                  <c:v>2.6622650263498884E-3</c:v>
                </c:pt>
                <c:pt idx="62">
                  <c:v>2.5571594005742845E-3</c:v>
                </c:pt>
                <c:pt idx="63">
                  <c:v>2.4359455934534163E-3</c:v>
                </c:pt>
                <c:pt idx="64">
                  <c:v>2.307717507879913E-3</c:v>
                </c:pt>
                <c:pt idx="65">
                  <c:v>2.2213146114394475E-3</c:v>
                </c:pt>
                <c:pt idx="66">
                  <c:v>2.1814029639873026E-3</c:v>
                </c:pt>
                <c:pt idx="67">
                  <c:v>2.1465752222053305E-3</c:v>
                </c:pt>
                <c:pt idx="68">
                  <c:v>2.2054628689106267E-3</c:v>
                </c:pt>
                <c:pt idx="69">
                  <c:v>2.1213334218114174E-3</c:v>
                </c:pt>
                <c:pt idx="70">
                  <c:v>2.0738992298778322E-3</c:v>
                </c:pt>
                <c:pt idx="71">
                  <c:v>2.1758500469085621E-3</c:v>
                </c:pt>
                <c:pt idx="72">
                  <c:v>2.1773638973095919E-3</c:v>
                </c:pt>
                <c:pt idx="73">
                  <c:v>2.2000000000000001E-3</c:v>
                </c:pt>
                <c:pt idx="74">
                  <c:v>2.0999999999999999E-3</c:v>
                </c:pt>
                <c:pt idx="75">
                  <c:v>2.0398481719719301E-3</c:v>
                </c:pt>
                <c:pt idx="76">
                  <c:v>2.0111029531037898E-3</c:v>
                </c:pt>
                <c:pt idx="77">
                  <c:v>2E-3</c:v>
                </c:pt>
                <c:pt idx="78">
                  <c:v>1.9459288127228326E-3</c:v>
                </c:pt>
                <c:pt idx="79">
                  <c:v>2.0182609106261648E-3</c:v>
                </c:pt>
                <c:pt idx="80">
                  <c:v>2.0325936361572524E-3</c:v>
                </c:pt>
                <c:pt idx="81">
                  <c:v>2.0135329747130331E-3</c:v>
                </c:pt>
                <c:pt idx="82">
                  <c:v>2.0410254833535743E-3</c:v>
                </c:pt>
                <c:pt idx="83">
                  <c:v>2.0620279324569243E-3</c:v>
                </c:pt>
                <c:pt idx="84">
                  <c:v>2.1067131845858393E-3</c:v>
                </c:pt>
                <c:pt idx="85">
                  <c:v>2.0578637930610943E-3</c:v>
                </c:pt>
                <c:pt idx="86">
                  <c:v>1.948185531536861E-3</c:v>
                </c:pt>
                <c:pt idx="87">
                  <c:v>1.8772519608615211E-3</c:v>
                </c:pt>
                <c:pt idx="88">
                  <c:v>1.8352036197245561E-3</c:v>
                </c:pt>
                <c:pt idx="89">
                  <c:v>1.8121013083942509E-3</c:v>
                </c:pt>
                <c:pt idx="90">
                  <c:v>1.8030166129278024E-3</c:v>
                </c:pt>
                <c:pt idx="91">
                  <c:v>1.8062279472909381E-3</c:v>
                </c:pt>
                <c:pt idx="92">
                  <c:v>1.766815038396404E-3</c:v>
                </c:pt>
                <c:pt idx="93">
                  <c:v>1.7219838924984962E-3</c:v>
                </c:pt>
                <c:pt idx="94">
                  <c:v>1.7107646812631553E-3</c:v>
                </c:pt>
                <c:pt idx="95">
                  <c:v>1.7496381464946079E-3</c:v>
                </c:pt>
                <c:pt idx="96">
                  <c:v>1.7984080852432183E-3</c:v>
                </c:pt>
                <c:pt idx="97">
                  <c:v>1.7734122808672941E-3</c:v>
                </c:pt>
                <c:pt idx="98">
                  <c:v>1.6533124658535626E-3</c:v>
                </c:pt>
                <c:pt idx="99">
                  <c:v>1.6246642913071534E-3</c:v>
                </c:pt>
                <c:pt idx="100">
                  <c:v>1.602119711934492E-3</c:v>
                </c:pt>
                <c:pt idx="101">
                  <c:v>1.5434785486007389E-3</c:v>
                </c:pt>
                <c:pt idx="102">
                  <c:v>1.5293979470069714E-3</c:v>
                </c:pt>
                <c:pt idx="103">
                  <c:v>1.517735680493797E-3</c:v>
                </c:pt>
                <c:pt idx="104">
                  <c:v>1.5056642500620174E-3</c:v>
                </c:pt>
                <c:pt idx="105">
                  <c:v>1.4665350688429987E-3</c:v>
                </c:pt>
                <c:pt idx="106">
                  <c:v>1.2854953610824883E-3</c:v>
                </c:pt>
                <c:pt idx="107">
                  <c:v>1.4373354215440047E-3</c:v>
                </c:pt>
                <c:pt idx="108">
                  <c:v>1.5130538876066302E-3</c:v>
                </c:pt>
                <c:pt idx="109">
                  <c:v>1.5076848852436419E-3</c:v>
                </c:pt>
                <c:pt idx="110">
                  <c:v>1.4419899562838148E-3</c:v>
                </c:pt>
                <c:pt idx="111">
                  <c:v>1.3861950594040123E-3</c:v>
                </c:pt>
                <c:pt idx="112">
                  <c:v>1.3779134222054526E-3</c:v>
                </c:pt>
                <c:pt idx="113">
                  <c:v>1.3242423966204726E-3</c:v>
                </c:pt>
                <c:pt idx="114">
                  <c:v>1.3339658069379385E-3</c:v>
                </c:pt>
                <c:pt idx="115">
                  <c:v>1.3755583141003337E-3</c:v>
                </c:pt>
                <c:pt idx="116">
                  <c:v>1.3489591774863644E-3</c:v>
                </c:pt>
                <c:pt idx="117">
                  <c:v>1.2904138162662848E-3</c:v>
                </c:pt>
                <c:pt idx="118">
                  <c:v>1.2165008535167613E-3</c:v>
                </c:pt>
                <c:pt idx="119">
                  <c:v>1.2401707982061328E-3</c:v>
                </c:pt>
                <c:pt idx="120">
                  <c:v>1.2229859045096224E-3</c:v>
                </c:pt>
                <c:pt idx="121">
                  <c:v>1.2064757446950108E-3</c:v>
                </c:pt>
              </c:numCache>
            </c:numRef>
          </c:val>
          <c:smooth val="0"/>
          <c:extLst xmlns:c16r2="http://schemas.microsoft.com/office/drawing/2015/06/chart">
            <c:ext xmlns:c16="http://schemas.microsoft.com/office/drawing/2014/chart" uri="{C3380CC4-5D6E-409C-BE32-E72D297353CC}">
              <c16:uniqueId val="{00000002-B9C6-4F1A-9E9B-3A13FB486E98}"/>
            </c:ext>
          </c:extLst>
        </c:ser>
        <c:dLbls>
          <c:showLegendKey val="0"/>
          <c:showVal val="0"/>
          <c:showCatName val="0"/>
          <c:showSerName val="0"/>
          <c:showPercent val="0"/>
          <c:showBubbleSize val="0"/>
        </c:dLbls>
        <c:marker val="1"/>
        <c:smooth val="0"/>
        <c:axId val="48665344"/>
        <c:axId val="48666880"/>
      </c:lineChart>
      <c:catAx>
        <c:axId val="48665344"/>
        <c:scaling>
          <c:orientation val="minMax"/>
        </c:scaling>
        <c:delete val="0"/>
        <c:axPos val="b"/>
        <c:numFmt formatCode="[$-409]mmm\-yy;@"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8666880"/>
        <c:crosses val="autoZero"/>
        <c:auto val="0"/>
        <c:lblAlgn val="ctr"/>
        <c:lblOffset val="0"/>
        <c:tickLblSkip val="24"/>
        <c:tickMarkSkip val="1"/>
        <c:noMultiLvlLbl val="0"/>
      </c:catAx>
      <c:valAx>
        <c:axId val="48666880"/>
        <c:scaling>
          <c:orientation val="minMax"/>
        </c:scaling>
        <c:delete val="0"/>
        <c:axPos val="l"/>
        <c:majorGridlines>
          <c:spPr>
            <a:ln w="25400">
              <a:solidFill>
                <a:srgbClr val="000000"/>
              </a:solidFill>
              <a:prstDash val="sysDot"/>
            </a:ln>
          </c:spPr>
        </c:majorGridlines>
        <c:numFmt formatCode="0.00%_;" sourceLinked="1"/>
        <c:majorTickMark val="out"/>
        <c:minorTickMark val="none"/>
        <c:tickLblPos val="nextTo"/>
        <c:spPr>
          <a:ln>
            <a:noFill/>
          </a:ln>
        </c:spPr>
        <c:txPr>
          <a:bodyPr/>
          <a:lstStyle/>
          <a:p>
            <a:pPr>
              <a:defRPr sz="2400" b="0" baseline="0">
                <a:solidFill>
                  <a:srgbClr val="000000"/>
                </a:solidFill>
              </a:defRPr>
            </a:pPr>
            <a:endParaRPr lang="en-US"/>
          </a:p>
        </c:txPr>
        <c:crossAx val="48665344"/>
        <c:crosses val="autoZero"/>
        <c:crossBetween val="between"/>
      </c:valAx>
    </c:plotArea>
    <c:legend>
      <c:legendPos val="r"/>
      <c:layout>
        <c:manualLayout>
          <c:xMode val="edge"/>
          <c:yMode val="edge"/>
          <c:x val="0.81124891070143246"/>
          <c:y val="0.18068301824904168"/>
          <c:w val="0.18019753391748122"/>
          <c:h val="0.66271140273133666"/>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Residential Sales</a:t>
            </a:r>
          </a:p>
        </c:rich>
      </c:tx>
      <c:layout>
        <c:manualLayout>
          <c:xMode val="edge"/>
          <c:yMode val="edge"/>
          <c:x val="0.25773165306522311"/>
          <c:y val="1.6339869281045753E-2"/>
        </c:manualLayout>
      </c:layout>
      <c:overlay val="0"/>
    </c:title>
    <c:autoTitleDeleted val="0"/>
    <c:plotArea>
      <c:layout>
        <c:manualLayout>
          <c:layoutTarget val="inner"/>
          <c:xMode val="edge"/>
          <c:yMode val="edge"/>
          <c:x val="7.4166335261645622E-2"/>
          <c:y val="0.19971437393855179"/>
          <c:w val="0.8640398737006274"/>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formatCode="[$-409]mmm\-yy;@">
                  <c:v>42506</c:v>
                </c:pt>
                <c:pt idx="30" formatCode="[$-409]mmm\-yy;@">
                  <c:v>42567</c:v>
                </c:pt>
                <c:pt idx="31" formatCode="[$-409]mmm\-yy;@">
                  <c:v>42598</c:v>
                </c:pt>
                <c:pt idx="35" formatCode="[$-409]mmm\-yy;@">
                  <c:v>42720</c:v>
                </c:pt>
                <c:pt idx="36" formatCode="[$-409]mmm\-yy;@">
                  <c:v>42752</c:v>
                </c:pt>
                <c:pt idx="38" formatCode="[$-409]mmm\-yy;@">
                  <c:v>42811</c:v>
                </c:pt>
              </c:numCache>
            </c:numRef>
          </c:cat>
          <c:val>
            <c:numRef>
              <c:f>Sheet1!$B$2:$B$42</c:f>
              <c:numCache>
                <c:formatCode>General</c:formatCode>
                <c:ptCount val="41"/>
                <c:pt idx="0">
                  <c:v>4028.4364895375702</c:v>
                </c:pt>
                <c:pt idx="1">
                  <c:v>3764.9098070451701</c:v>
                </c:pt>
                <c:pt idx="2">
                  <c:v>3232.5515830671702</c:v>
                </c:pt>
                <c:pt idx="3">
                  <c:v>3666.3737757634299</c:v>
                </c:pt>
                <c:pt idx="4">
                  <c:v>3865.09159147631</c:v>
                </c:pt>
                <c:pt idx="5">
                  <c:v>3984.1867131539798</c:v>
                </c:pt>
                <c:pt idx="6">
                  <c:v>4135.2440708219301</c:v>
                </c:pt>
                <c:pt idx="7">
                  <c:v>4312.0370101321396</c:v>
                </c:pt>
                <c:pt idx="8">
                  <c:v>4869.4488503532102</c:v>
                </c:pt>
                <c:pt idx="9">
                  <c:v>4677.9044889377901</c:v>
                </c:pt>
                <c:pt idx="10">
                  <c:v>4234.0929617881302</c:v>
                </c:pt>
                <c:pt idx="11">
                  <c:v>4619.3122251626801</c:v>
                </c:pt>
                <c:pt idx="12">
                  <c:v>4431.0126251330803</c:v>
                </c:pt>
                <c:pt idx="13">
                  <c:v>4594.0682740933598</c:v>
                </c:pt>
                <c:pt idx="14">
                  <c:v>4767.4220348516201</c:v>
                </c:pt>
                <c:pt idx="15">
                  <c:v>4999.9739974276699</c:v>
                </c:pt>
                <c:pt idx="16">
                  <c:v>4762.8708933869502</c:v>
                </c:pt>
                <c:pt idx="17">
                  <c:v>5255.1154849423001</c:v>
                </c:pt>
                <c:pt idx="18">
                  <c:v>5496.1056201152696</c:v>
                </c:pt>
                <c:pt idx="19">
                  <c:v>5446.5440885347398</c:v>
                </c:pt>
                <c:pt idx="20">
                  <c:v>5740.0074332862796</c:v>
                </c:pt>
                <c:pt idx="21">
                  <c:v>5669.9140342432302</c:v>
                </c:pt>
                <c:pt idx="22">
                  <c:v>6262.1779330366098</c:v>
                </c:pt>
                <c:pt idx="23">
                  <c:v>6366.4627798663296</c:v>
                </c:pt>
                <c:pt idx="24">
                  <c:v>6261.9773318180796</c:v>
                </c:pt>
                <c:pt idx="25">
                  <c:v>6941.4068646207497</c:v>
                </c:pt>
                <c:pt idx="26">
                  <c:v>6522.2489340329203</c:v>
                </c:pt>
                <c:pt idx="27">
                  <c:v>6236.3135604194604</c:v>
                </c:pt>
                <c:pt idx="28">
                  <c:v>6080.9827782701896</c:v>
                </c:pt>
                <c:pt idx="29">
                  <c:v>5622.6446364592302</c:v>
                </c:pt>
                <c:pt idx="30">
                  <c:v>4668.7090520841602</c:v>
                </c:pt>
                <c:pt idx="31">
                  <c:v>4491.2713718889499</c:v>
                </c:pt>
                <c:pt idx="32">
                  <c:v>4042.5547661722699</c:v>
                </c:pt>
                <c:pt idx="33">
                  <c:v>3911.8353543493799</c:v>
                </c:pt>
                <c:pt idx="34">
                  <c:v>4103.5910638002197</c:v>
                </c:pt>
                <c:pt idx="35">
                  <c:v>3862.3017485189398</c:v>
                </c:pt>
                <c:pt idx="36">
                  <c:v>4057.8369040565599</c:v>
                </c:pt>
                <c:pt idx="37">
                  <c:v>3996.52331871556</c:v>
                </c:pt>
                <c:pt idx="38">
                  <c:v>4532.5106920173503</c:v>
                </c:pt>
                <c:pt idx="39">
                  <c:v>4592.9539071188301</c:v>
                </c:pt>
                <c:pt idx="40">
                  <c:v>5529.7176315583101</c:v>
                </c:pt>
              </c:numCache>
            </c:numRef>
          </c:val>
          <c:smooth val="0"/>
          <c:extLst xmlns:c16r2="http://schemas.microsoft.com/office/drawing/2015/06/chart">
            <c:ext xmlns:c16="http://schemas.microsoft.com/office/drawing/2014/chart" uri="{C3380CC4-5D6E-409C-BE32-E72D297353CC}">
              <c16:uniqueId val="{00000000-9CF6-4B53-AB11-27F718381341}"/>
            </c:ext>
          </c:extLst>
        </c:ser>
        <c:dLbls>
          <c:showLegendKey val="0"/>
          <c:showVal val="0"/>
          <c:showCatName val="0"/>
          <c:showSerName val="0"/>
          <c:showPercent val="0"/>
          <c:showBubbleSize val="0"/>
        </c:dLbls>
        <c:marker val="1"/>
        <c:smooth val="0"/>
        <c:axId val="48961792"/>
        <c:axId val="48967680"/>
      </c:lineChart>
      <c:catAx>
        <c:axId val="48961792"/>
        <c:scaling>
          <c:orientation val="minMax"/>
          <c:max val="41"/>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48967680"/>
        <c:crosses val="autoZero"/>
        <c:auto val="0"/>
        <c:lblAlgn val="ctr"/>
        <c:lblOffset val="100"/>
        <c:tickLblSkip val="12"/>
        <c:tickMarkSkip val="1"/>
        <c:noMultiLvlLbl val="1"/>
      </c:catAx>
      <c:valAx>
        <c:axId val="48967680"/>
        <c:scaling>
          <c:orientation val="minMax"/>
          <c:min val="3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48961792"/>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Residential Active Listings</a:t>
            </a:r>
          </a:p>
        </c:rich>
      </c:tx>
      <c:layout>
        <c:manualLayout>
          <c:xMode val="edge"/>
          <c:yMode val="edge"/>
          <c:x val="0.22391053167312938"/>
          <c:y val="2.042483660130719E-2"/>
        </c:manualLayout>
      </c:layout>
      <c:overlay val="0"/>
    </c:title>
    <c:autoTitleDeleted val="0"/>
    <c:plotArea>
      <c:layout>
        <c:manualLayout>
          <c:layoutTarget val="inner"/>
          <c:xMode val="edge"/>
          <c:yMode val="edge"/>
          <c:x val="8.9523957501441861E-2"/>
          <c:y val="0.18745947197776749"/>
          <c:w val="0.85958650384678514"/>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formatCode="[$-409]mmm\-yy;@">
                  <c:v>42506</c:v>
                </c:pt>
                <c:pt idx="30">
                  <c:v>42567</c:v>
                </c:pt>
                <c:pt idx="31">
                  <c:v>42598</c:v>
                </c:pt>
                <c:pt idx="35">
                  <c:v>42720</c:v>
                </c:pt>
                <c:pt idx="36">
                  <c:v>42752</c:v>
                </c:pt>
                <c:pt idx="38">
                  <c:v>42811</c:v>
                </c:pt>
              </c:numCache>
            </c:numRef>
          </c:cat>
          <c:val>
            <c:numRef>
              <c:f>Sheet1!$B$2:$B$42</c:f>
              <c:numCache>
                <c:formatCode>General</c:formatCode>
                <c:ptCount val="41"/>
                <c:pt idx="0">
                  <c:v>23384.346036395</c:v>
                </c:pt>
                <c:pt idx="1">
                  <c:v>22802.551654424002</c:v>
                </c:pt>
                <c:pt idx="2">
                  <c:v>22943.695328527901</c:v>
                </c:pt>
                <c:pt idx="3">
                  <c:v>23180.898968390698</c:v>
                </c:pt>
                <c:pt idx="4">
                  <c:v>23158.896668925099</c:v>
                </c:pt>
                <c:pt idx="5">
                  <c:v>22822.3309885784</c:v>
                </c:pt>
                <c:pt idx="6">
                  <c:v>22548.329658751201</c:v>
                </c:pt>
                <c:pt idx="7">
                  <c:v>22029.326551739501</c:v>
                </c:pt>
                <c:pt idx="8">
                  <c:v>21476.172694495501</c:v>
                </c:pt>
                <c:pt idx="9">
                  <c:v>21270.904099760599</c:v>
                </c:pt>
                <c:pt idx="10">
                  <c:v>21406.307587632298</c:v>
                </c:pt>
                <c:pt idx="11">
                  <c:v>21084.025256704499</c:v>
                </c:pt>
                <c:pt idx="12">
                  <c:v>20853.954127361802</c:v>
                </c:pt>
                <c:pt idx="13">
                  <c:v>20582.6385571998</c:v>
                </c:pt>
                <c:pt idx="14">
                  <c:v>20183.637493026901</c:v>
                </c:pt>
                <c:pt idx="15">
                  <c:v>19224.9570057169</c:v>
                </c:pt>
                <c:pt idx="16">
                  <c:v>18453.275794874</c:v>
                </c:pt>
                <c:pt idx="17">
                  <c:v>17780.652183425202</c:v>
                </c:pt>
                <c:pt idx="18">
                  <c:v>17056.0208065693</c:v>
                </c:pt>
                <c:pt idx="19">
                  <c:v>16541.628389056299</c:v>
                </c:pt>
                <c:pt idx="20">
                  <c:v>15853.245075614701</c:v>
                </c:pt>
                <c:pt idx="21">
                  <c:v>14939.9284351977</c:v>
                </c:pt>
                <c:pt idx="22">
                  <c:v>14089.4840091551</c:v>
                </c:pt>
                <c:pt idx="23">
                  <c:v>12848.226268689599</c:v>
                </c:pt>
                <c:pt idx="24">
                  <c:v>13144.880470718501</c:v>
                </c:pt>
                <c:pt idx="25">
                  <c:v>12936.996224398001</c:v>
                </c:pt>
                <c:pt idx="26">
                  <c:v>12474.4437375907</c:v>
                </c:pt>
                <c:pt idx="27">
                  <c:v>12140.796409502</c:v>
                </c:pt>
                <c:pt idx="28">
                  <c:v>11846.219056428299</c:v>
                </c:pt>
                <c:pt idx="29">
                  <c:v>11615.295891482299</c:v>
                </c:pt>
                <c:pt idx="30">
                  <c:v>12620.250101780401</c:v>
                </c:pt>
                <c:pt idx="31">
                  <c:v>13054.106657971201</c:v>
                </c:pt>
                <c:pt idx="32">
                  <c:v>13810.9141765282</c:v>
                </c:pt>
                <c:pt idx="33">
                  <c:v>13985.402104720801</c:v>
                </c:pt>
                <c:pt idx="34">
                  <c:v>14093.4076166786</c:v>
                </c:pt>
                <c:pt idx="35">
                  <c:v>12700.156171402599</c:v>
                </c:pt>
                <c:pt idx="36">
                  <c:v>13296.445436042901</c:v>
                </c:pt>
                <c:pt idx="37">
                  <c:v>12530.031060128</c:v>
                </c:pt>
                <c:pt idx="38">
                  <c:v>11958.6781299708</c:v>
                </c:pt>
                <c:pt idx="39">
                  <c:v>11668.8405379664</c:v>
                </c:pt>
                <c:pt idx="40">
                  <c:v>11894.9717428473</c:v>
                </c:pt>
              </c:numCache>
            </c:numRef>
          </c:val>
          <c:smooth val="0"/>
          <c:extLst xmlns:c16r2="http://schemas.microsoft.com/office/drawing/2015/06/chart">
            <c:ext xmlns:c16="http://schemas.microsoft.com/office/drawing/2014/chart" uri="{C3380CC4-5D6E-409C-BE32-E72D297353CC}">
              <c16:uniqueId val="{00000000-2982-4609-9C56-22FDB9FEAA5A}"/>
            </c:ext>
          </c:extLst>
        </c:ser>
        <c:dLbls>
          <c:showLegendKey val="0"/>
          <c:showVal val="0"/>
          <c:showCatName val="0"/>
          <c:showSerName val="0"/>
          <c:showPercent val="0"/>
          <c:showBubbleSize val="0"/>
        </c:dLbls>
        <c:marker val="1"/>
        <c:smooth val="0"/>
        <c:axId val="48993408"/>
        <c:axId val="48994944"/>
      </c:lineChart>
      <c:catAx>
        <c:axId val="48993408"/>
        <c:scaling>
          <c:orientation val="minMax"/>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48994944"/>
        <c:crosses val="autoZero"/>
        <c:auto val="0"/>
        <c:lblAlgn val="ctr"/>
        <c:lblOffset val="100"/>
        <c:tickLblSkip val="12"/>
        <c:tickMarkSkip val="1"/>
        <c:noMultiLvlLbl val="1"/>
      </c:catAx>
      <c:valAx>
        <c:axId val="48994944"/>
        <c:scaling>
          <c:orientation val="minMax"/>
          <c:min val="10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48993408"/>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Sales-to-Active Listings Ratio</a:t>
            </a:r>
          </a:p>
        </c:rich>
      </c:tx>
      <c:layout>
        <c:manualLayout>
          <c:xMode val="edge"/>
          <c:yMode val="edge"/>
          <c:x val="0.24406927630599745"/>
          <c:y val="2.042483660130719E-2"/>
        </c:manualLayout>
      </c:layout>
      <c:overlay val="0"/>
    </c:title>
    <c:autoTitleDeleted val="0"/>
    <c:plotArea>
      <c:layout>
        <c:manualLayout>
          <c:layoutTarget val="inner"/>
          <c:xMode val="edge"/>
          <c:yMode val="edge"/>
          <c:x val="9.9625026422004118E-2"/>
          <c:y val="0.19562940661829037"/>
          <c:w val="0.85718390840538672"/>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formatCode="[$-409]mmm\-yy;@">
                  <c:v>42506</c:v>
                </c:pt>
                <c:pt idx="30">
                  <c:v>42567</c:v>
                </c:pt>
                <c:pt idx="31">
                  <c:v>42598</c:v>
                </c:pt>
                <c:pt idx="35">
                  <c:v>42720</c:v>
                </c:pt>
                <c:pt idx="36">
                  <c:v>42752</c:v>
                </c:pt>
                <c:pt idx="38">
                  <c:v>42811</c:v>
                </c:pt>
              </c:numCache>
            </c:numRef>
          </c:cat>
          <c:val>
            <c:numRef>
              <c:f>Sheet1!$B$2:$B$42</c:f>
              <c:numCache>
                <c:formatCode>General</c:formatCode>
                <c:ptCount val="41"/>
                <c:pt idx="0">
                  <c:v>17.227064991545099</c:v>
                </c:pt>
                <c:pt idx="1">
                  <c:v>16.5109144980918</c:v>
                </c:pt>
                <c:pt idx="2">
                  <c:v>14.0890625367041</c:v>
                </c:pt>
                <c:pt idx="3">
                  <c:v>15.816357168731299</c:v>
                </c:pt>
                <c:pt idx="4">
                  <c:v>16.6894461628758</c:v>
                </c:pt>
                <c:pt idx="5">
                  <c:v>17.45740483366</c:v>
                </c:pt>
                <c:pt idx="6">
                  <c:v>18.3394696343594</c:v>
                </c:pt>
                <c:pt idx="7">
                  <c:v>19.574075494339802</c:v>
                </c:pt>
                <c:pt idx="8">
                  <c:v>22.673727389057898</c:v>
                </c:pt>
                <c:pt idx="9">
                  <c:v>21.9920341279261</c:v>
                </c:pt>
                <c:pt idx="10">
                  <c:v>19.779651135324301</c:v>
                </c:pt>
                <c:pt idx="11">
                  <c:v>21.9090622825629</c:v>
                </c:pt>
                <c:pt idx="12">
                  <c:v>21.247829539047899</c:v>
                </c:pt>
                <c:pt idx="13">
                  <c:v>22.320113436021799</c:v>
                </c:pt>
                <c:pt idx="14">
                  <c:v>23.620232163299001</c:v>
                </c:pt>
                <c:pt idx="15">
                  <c:v>26.007725249740901</c:v>
                </c:pt>
                <c:pt idx="16">
                  <c:v>25.810435753146798</c:v>
                </c:pt>
                <c:pt idx="17">
                  <c:v>29.555245953469701</c:v>
                </c:pt>
                <c:pt idx="18">
                  <c:v>32.223844485452197</c:v>
                </c:pt>
                <c:pt idx="19">
                  <c:v>32.926287306382001</c:v>
                </c:pt>
                <c:pt idx="20">
                  <c:v>36.207145009796697</c:v>
                </c:pt>
                <c:pt idx="21">
                  <c:v>37.951413615109402</c:v>
                </c:pt>
                <c:pt idx="22">
                  <c:v>44.445757764922803</c:v>
                </c:pt>
                <c:pt idx="23">
                  <c:v>49.551297173066096</c:v>
                </c:pt>
                <c:pt idx="24">
                  <c:v>47.638145860414902</c:v>
                </c:pt>
                <c:pt idx="25">
                  <c:v>53.655475693267</c:v>
                </c:pt>
                <c:pt idx="26">
                  <c:v>52.284887977639102</c:v>
                </c:pt>
                <c:pt idx="27">
                  <c:v>51.3665936736951</c:v>
                </c:pt>
                <c:pt idx="28">
                  <c:v>51.332688930569503</c:v>
                </c:pt>
                <c:pt idx="29">
                  <c:v>48.4072441114687</c:v>
                </c:pt>
                <c:pt idx="30">
                  <c:v>36.993791837972502</c:v>
                </c:pt>
                <c:pt idx="31">
                  <c:v>34.405045780336501</c:v>
                </c:pt>
                <c:pt idx="32">
                  <c:v>29.270725416878101</c:v>
                </c:pt>
                <c:pt idx="33">
                  <c:v>27.970846494495301</c:v>
                </c:pt>
                <c:pt idx="34">
                  <c:v>29.117096272330102</c:v>
                </c:pt>
                <c:pt idx="35">
                  <c:v>30.411450823068002</c:v>
                </c:pt>
                <c:pt idx="36">
                  <c:v>30.518208220197799</c:v>
                </c:pt>
                <c:pt idx="37">
                  <c:v>31.8955579562205</c:v>
                </c:pt>
                <c:pt idx="38">
                  <c:v>37.9014356165167</c:v>
                </c:pt>
                <c:pt idx="39">
                  <c:v>39.3608421691507</c:v>
                </c:pt>
                <c:pt idx="40">
                  <c:v>46.487858492673098</c:v>
                </c:pt>
              </c:numCache>
            </c:numRef>
          </c:val>
          <c:smooth val="0"/>
          <c:extLst xmlns:c16r2="http://schemas.microsoft.com/office/drawing/2015/06/chart">
            <c:ext xmlns:c16="http://schemas.microsoft.com/office/drawing/2014/chart" uri="{C3380CC4-5D6E-409C-BE32-E72D297353CC}">
              <c16:uniqueId val="{00000000-4A3A-416D-8A9A-12D7E477ACE1}"/>
            </c:ext>
          </c:extLst>
        </c:ser>
        <c:dLbls>
          <c:showLegendKey val="0"/>
          <c:showVal val="0"/>
          <c:showCatName val="0"/>
          <c:showSerName val="0"/>
          <c:showPercent val="0"/>
          <c:showBubbleSize val="0"/>
        </c:dLbls>
        <c:marker val="1"/>
        <c:smooth val="0"/>
        <c:axId val="49066368"/>
        <c:axId val="49067904"/>
      </c:lineChart>
      <c:catAx>
        <c:axId val="49066368"/>
        <c:scaling>
          <c:orientation val="minMax"/>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49067904"/>
        <c:crosses val="autoZero"/>
        <c:auto val="0"/>
        <c:lblAlgn val="ctr"/>
        <c:lblOffset val="100"/>
        <c:tickLblSkip val="12"/>
        <c:tickMarkSkip val="1"/>
        <c:noMultiLvlLbl val="1"/>
      </c:catAx>
      <c:valAx>
        <c:axId val="49067904"/>
        <c:scaling>
          <c:orientation val="minMax"/>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490663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Residential New Listings</a:t>
            </a:r>
          </a:p>
        </c:rich>
      </c:tx>
      <c:layout>
        <c:manualLayout>
          <c:xMode val="edge"/>
          <c:yMode val="edge"/>
          <c:x val="0.25569765251719195"/>
          <c:y val="2.0398146668796933E-2"/>
        </c:manualLayout>
      </c:layout>
      <c:overlay val="0"/>
    </c:title>
    <c:autoTitleDeleted val="0"/>
    <c:plotArea>
      <c:layout>
        <c:manualLayout>
          <c:layoutTarget val="inner"/>
          <c:xMode val="edge"/>
          <c:yMode val="edge"/>
          <c:x val="8.7775465018393159E-2"/>
          <c:y val="0.20788430857907464"/>
          <c:w val="0.8653293343737547"/>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formatCode="[$-409]mmm\-yy;@">
                  <c:v>42506</c:v>
                </c:pt>
                <c:pt idx="30" formatCode="[$-409]mmm\-yy;@">
                  <c:v>42567</c:v>
                </c:pt>
                <c:pt idx="31" formatCode="[$-409]mmm\-yy;@">
                  <c:v>42598</c:v>
                </c:pt>
                <c:pt idx="35" formatCode="[$-409]mmm\-yy;@">
                  <c:v>42720</c:v>
                </c:pt>
                <c:pt idx="36" formatCode="[$-409]mmm\-yy;@">
                  <c:v>42752</c:v>
                </c:pt>
                <c:pt idx="38" formatCode="[$-409]mmm\-yy;@">
                  <c:v>42811</c:v>
                </c:pt>
              </c:numCache>
            </c:numRef>
          </c:cat>
          <c:val>
            <c:numRef>
              <c:f>Sheet1!$B$2:$B$42</c:f>
              <c:numCache>
                <c:formatCode>General</c:formatCode>
                <c:ptCount val="41"/>
                <c:pt idx="0">
                  <c:v>7419.1735111239204</c:v>
                </c:pt>
                <c:pt idx="1">
                  <c:v>6647.5663927498299</c:v>
                </c:pt>
                <c:pt idx="2">
                  <c:v>6704.8381317022704</c:v>
                </c:pt>
                <c:pt idx="3">
                  <c:v>7159.3166093230602</c:v>
                </c:pt>
                <c:pt idx="4">
                  <c:v>7125.2923353528304</c:v>
                </c:pt>
                <c:pt idx="5">
                  <c:v>7045.90556074299</c:v>
                </c:pt>
                <c:pt idx="6">
                  <c:v>7002.1076992575599</c:v>
                </c:pt>
                <c:pt idx="7">
                  <c:v>6831.8909885883004</c:v>
                </c:pt>
                <c:pt idx="8">
                  <c:v>7531.6968141059197</c:v>
                </c:pt>
                <c:pt idx="9">
                  <c:v>7511.8412350647204</c:v>
                </c:pt>
                <c:pt idx="10">
                  <c:v>6895.6175519578001</c:v>
                </c:pt>
                <c:pt idx="11">
                  <c:v>7418.7388401854396</c:v>
                </c:pt>
                <c:pt idx="12">
                  <c:v>6868.8659555701797</c:v>
                </c:pt>
                <c:pt idx="13">
                  <c:v>7341.9027287378003</c:v>
                </c:pt>
                <c:pt idx="14">
                  <c:v>7443.4753795121796</c:v>
                </c:pt>
                <c:pt idx="15">
                  <c:v>7112.8928355673197</c:v>
                </c:pt>
                <c:pt idx="16">
                  <c:v>6746.9539097008901</c:v>
                </c:pt>
                <c:pt idx="17">
                  <c:v>7657.6162538448298</c:v>
                </c:pt>
                <c:pt idx="18">
                  <c:v>7284.2610469155197</c:v>
                </c:pt>
                <c:pt idx="19">
                  <c:v>7289.0777499037904</c:v>
                </c:pt>
                <c:pt idx="20">
                  <c:v>6952.8011624720302</c:v>
                </c:pt>
                <c:pt idx="21">
                  <c:v>6971.2199300678503</c:v>
                </c:pt>
                <c:pt idx="22">
                  <c:v>7670.3026318155999</c:v>
                </c:pt>
                <c:pt idx="23">
                  <c:v>8027.2603016517996</c:v>
                </c:pt>
                <c:pt idx="24">
                  <c:v>6608.3584547707696</c:v>
                </c:pt>
                <c:pt idx="25">
                  <c:v>8371.5891615325709</c:v>
                </c:pt>
                <c:pt idx="26">
                  <c:v>8297.5113858919394</c:v>
                </c:pt>
                <c:pt idx="27">
                  <c:v>7920.3027069887803</c:v>
                </c:pt>
                <c:pt idx="28">
                  <c:v>7921.7070667514399</c:v>
                </c:pt>
                <c:pt idx="29">
                  <c:v>8001.6193257513196</c:v>
                </c:pt>
                <c:pt idx="30">
                  <c:v>7798.5340043244596</c:v>
                </c:pt>
                <c:pt idx="31">
                  <c:v>7777.9516110171699</c:v>
                </c:pt>
                <c:pt idx="32">
                  <c:v>7182.7680479922601</c:v>
                </c:pt>
                <c:pt idx="33">
                  <c:v>6874.56084615081</c:v>
                </c:pt>
                <c:pt idx="34">
                  <c:v>7023.1002872024001</c:v>
                </c:pt>
                <c:pt idx="35">
                  <c:v>5105.4106631681298</c:v>
                </c:pt>
                <c:pt idx="36">
                  <c:v>6026.6744666735403</c:v>
                </c:pt>
                <c:pt idx="37">
                  <c:v>5246.5437789012203</c:v>
                </c:pt>
                <c:pt idx="38">
                  <c:v>6239.2466692711796</c:v>
                </c:pt>
                <c:pt idx="39">
                  <c:v>6199.9607045482599</c:v>
                </c:pt>
                <c:pt idx="40">
                  <c:v>7784.7112954919003</c:v>
                </c:pt>
              </c:numCache>
            </c:numRef>
          </c:val>
          <c:smooth val="0"/>
          <c:extLst xmlns:c16r2="http://schemas.microsoft.com/office/drawing/2015/06/chart">
            <c:ext xmlns:c16="http://schemas.microsoft.com/office/drawing/2014/chart" uri="{C3380CC4-5D6E-409C-BE32-E72D297353CC}">
              <c16:uniqueId val="{00000000-4FCA-4DD6-8BCB-D30A7277912E}"/>
            </c:ext>
          </c:extLst>
        </c:ser>
        <c:dLbls>
          <c:showLegendKey val="0"/>
          <c:showVal val="0"/>
          <c:showCatName val="0"/>
          <c:showSerName val="0"/>
          <c:showPercent val="0"/>
          <c:showBubbleSize val="0"/>
        </c:dLbls>
        <c:marker val="1"/>
        <c:smooth val="0"/>
        <c:axId val="49105920"/>
        <c:axId val="49107712"/>
      </c:lineChart>
      <c:catAx>
        <c:axId val="49105920"/>
        <c:scaling>
          <c:orientation val="minMax"/>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49107712"/>
        <c:crosses val="autoZero"/>
        <c:auto val="0"/>
        <c:lblAlgn val="ctr"/>
        <c:lblOffset val="100"/>
        <c:tickLblSkip val="12"/>
        <c:tickMarkSkip val="1"/>
        <c:noMultiLvlLbl val="1"/>
      </c:catAx>
      <c:valAx>
        <c:axId val="49107712"/>
        <c:scaling>
          <c:orientation val="minMax"/>
          <c:min val="4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49105920"/>
        <c:crosses val="autoZero"/>
        <c:crossBetween val="between"/>
        <c:majorUnit val="1000"/>
        <c:dispUnits>
          <c:builtInUnit val="thousan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Residential Sales</a:t>
            </a:r>
          </a:p>
        </c:rich>
      </c:tx>
      <c:layout>
        <c:manualLayout>
          <c:xMode val="edge"/>
          <c:yMode val="edge"/>
          <c:x val="0.25773165306522311"/>
          <c:y val="1.6339869281045753E-2"/>
        </c:manualLayout>
      </c:layout>
      <c:overlay val="0"/>
    </c:title>
    <c:autoTitleDeleted val="0"/>
    <c:plotArea>
      <c:layout>
        <c:manualLayout>
          <c:layoutTarget val="inner"/>
          <c:xMode val="edge"/>
          <c:yMode val="edge"/>
          <c:x val="9.2766266364001412E-2"/>
          <c:y val="0.19971437393855179"/>
          <c:w val="0.87221725204795331"/>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formatCode="[$-409]mmm\-yy;@">
                  <c:v>42752</c:v>
                </c:pt>
                <c:pt idx="37" formatCode="[$-409]mmm\-yy;@">
                  <c:v>42783</c:v>
                </c:pt>
                <c:pt idx="38" formatCode="[$-409]mmm\-yy;@">
                  <c:v>42811</c:v>
                </c:pt>
              </c:numCache>
            </c:numRef>
          </c:cat>
          <c:val>
            <c:numRef>
              <c:f>Sheet1!$B$2:$B$42</c:f>
              <c:numCache>
                <c:formatCode>General</c:formatCode>
                <c:ptCount val="41"/>
                <c:pt idx="0">
                  <c:v>7145</c:v>
                </c:pt>
                <c:pt idx="1">
                  <c:v>7251</c:v>
                </c:pt>
                <c:pt idx="2">
                  <c:v>7326</c:v>
                </c:pt>
                <c:pt idx="3">
                  <c:v>7572</c:v>
                </c:pt>
                <c:pt idx="4">
                  <c:v>8094</c:v>
                </c:pt>
                <c:pt idx="5">
                  <c:v>7828</c:v>
                </c:pt>
                <c:pt idx="6">
                  <c:v>8026</c:v>
                </c:pt>
                <c:pt idx="7">
                  <c:v>8015</c:v>
                </c:pt>
                <c:pt idx="8">
                  <c:v>8125</c:v>
                </c:pt>
                <c:pt idx="9">
                  <c:v>8037</c:v>
                </c:pt>
                <c:pt idx="10">
                  <c:v>7985</c:v>
                </c:pt>
                <c:pt idx="11">
                  <c:v>7875</c:v>
                </c:pt>
                <c:pt idx="12">
                  <c:v>8033</c:v>
                </c:pt>
                <c:pt idx="13">
                  <c:v>8170</c:v>
                </c:pt>
                <c:pt idx="14">
                  <c:v>8144</c:v>
                </c:pt>
                <c:pt idx="15">
                  <c:v>8558</c:v>
                </c:pt>
                <c:pt idx="16">
                  <c:v>8808</c:v>
                </c:pt>
                <c:pt idx="17">
                  <c:v>8813</c:v>
                </c:pt>
                <c:pt idx="18">
                  <c:v>8590</c:v>
                </c:pt>
                <c:pt idx="19">
                  <c:v>8413</c:v>
                </c:pt>
                <c:pt idx="20">
                  <c:v>8239</c:v>
                </c:pt>
                <c:pt idx="21">
                  <c:v>8542</c:v>
                </c:pt>
                <c:pt idx="22">
                  <c:v>8739</c:v>
                </c:pt>
                <c:pt idx="23">
                  <c:v>8797</c:v>
                </c:pt>
                <c:pt idx="24">
                  <c:v>9029</c:v>
                </c:pt>
                <c:pt idx="25">
                  <c:v>9426</c:v>
                </c:pt>
                <c:pt idx="26">
                  <c:v>9342</c:v>
                </c:pt>
                <c:pt idx="27">
                  <c:v>9206</c:v>
                </c:pt>
                <c:pt idx="28">
                  <c:v>9297</c:v>
                </c:pt>
                <c:pt idx="29">
                  <c:v>9316</c:v>
                </c:pt>
                <c:pt idx="30">
                  <c:v>9339</c:v>
                </c:pt>
                <c:pt idx="31">
                  <c:v>9574</c:v>
                </c:pt>
                <c:pt idx="32">
                  <c:v>9886</c:v>
                </c:pt>
                <c:pt idx="33">
                  <c:v>9735</c:v>
                </c:pt>
                <c:pt idx="34">
                  <c:v>9761</c:v>
                </c:pt>
                <c:pt idx="35">
                  <c:v>9813</c:v>
                </c:pt>
                <c:pt idx="36">
                  <c:v>9708</c:v>
                </c:pt>
                <c:pt idx="37">
                  <c:v>10226</c:v>
                </c:pt>
                <c:pt idx="38">
                  <c:v>10257</c:v>
                </c:pt>
                <c:pt idx="39">
                  <c:v>9568</c:v>
                </c:pt>
                <c:pt idx="40">
                  <c:v>8000</c:v>
                </c:pt>
              </c:numCache>
            </c:numRef>
          </c:val>
          <c:smooth val="0"/>
          <c:extLst xmlns:c16r2="http://schemas.microsoft.com/office/drawing/2015/06/chart">
            <c:ext xmlns:c16="http://schemas.microsoft.com/office/drawing/2014/chart" uri="{C3380CC4-5D6E-409C-BE32-E72D297353CC}">
              <c16:uniqueId val="{00000000-9CF6-4B53-AB11-27F718381341}"/>
            </c:ext>
          </c:extLst>
        </c:ser>
        <c:dLbls>
          <c:showLegendKey val="0"/>
          <c:showVal val="0"/>
          <c:showCatName val="0"/>
          <c:showSerName val="0"/>
          <c:showPercent val="0"/>
          <c:showBubbleSize val="0"/>
        </c:dLbls>
        <c:marker val="1"/>
        <c:smooth val="0"/>
        <c:axId val="83399808"/>
        <c:axId val="83401344"/>
      </c:lineChart>
      <c:catAx>
        <c:axId val="83399808"/>
        <c:scaling>
          <c:orientation val="minMax"/>
          <c:max val="41"/>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83401344"/>
        <c:crosses val="autoZero"/>
        <c:auto val="0"/>
        <c:lblAlgn val="ctr"/>
        <c:lblOffset val="100"/>
        <c:tickLblSkip val="12"/>
        <c:tickMarkSkip val="1"/>
        <c:noMultiLvlLbl val="1"/>
      </c:catAx>
      <c:valAx>
        <c:axId val="83401344"/>
        <c:scaling>
          <c:orientation val="minMax"/>
          <c:min val="6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83399808"/>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 Active Listings</a:t>
            </a:r>
          </a:p>
        </c:rich>
      </c:tx>
      <c:layout>
        <c:manualLayout>
          <c:xMode val="edge"/>
          <c:yMode val="edge"/>
          <c:x val="0.29188370181462897"/>
          <c:y val="2.4509803921568627E-2"/>
        </c:manualLayout>
      </c:layout>
      <c:overlay val="0"/>
    </c:title>
    <c:autoTitleDeleted val="0"/>
    <c:plotArea>
      <c:layout>
        <c:manualLayout>
          <c:layoutTarget val="inner"/>
          <c:xMode val="edge"/>
          <c:yMode val="edge"/>
          <c:x val="8.5404371432260082E-2"/>
          <c:y val="0.19971437393855179"/>
          <c:w val="0.90078236453860316"/>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formatCode="[$-409]mmm\-yy;@">
                  <c:v>42752</c:v>
                </c:pt>
                <c:pt idx="37" formatCode="[$-409]mmm\-yy;@">
                  <c:v>42783</c:v>
                </c:pt>
                <c:pt idx="38">
                  <c:v>42811</c:v>
                </c:pt>
              </c:numCache>
            </c:numRef>
          </c:cat>
          <c:val>
            <c:numRef>
              <c:f>Sheet1!$B$2:$B$42</c:f>
              <c:numCache>
                <c:formatCode>General</c:formatCode>
                <c:ptCount val="41"/>
                <c:pt idx="0">
                  <c:v>16354.4999175426</c:v>
                </c:pt>
                <c:pt idx="1">
                  <c:v>16824.088368574401</c:v>
                </c:pt>
                <c:pt idx="2">
                  <c:v>16787.961821138098</c:v>
                </c:pt>
                <c:pt idx="3">
                  <c:v>17362.307675503402</c:v>
                </c:pt>
                <c:pt idx="4">
                  <c:v>17311.354792956201</c:v>
                </c:pt>
                <c:pt idx="5">
                  <c:v>17508.825934851899</c:v>
                </c:pt>
                <c:pt idx="6">
                  <c:v>17456.470998688499</c:v>
                </c:pt>
                <c:pt idx="7">
                  <c:v>17106.072390789301</c:v>
                </c:pt>
                <c:pt idx="8">
                  <c:v>16523.449271093599</c:v>
                </c:pt>
                <c:pt idx="9">
                  <c:v>16297.936640502599</c:v>
                </c:pt>
                <c:pt idx="10">
                  <c:v>15907.724500680901</c:v>
                </c:pt>
                <c:pt idx="11">
                  <c:v>15664.206341003601</c:v>
                </c:pt>
                <c:pt idx="12">
                  <c:v>15980.5401447895</c:v>
                </c:pt>
                <c:pt idx="13">
                  <c:v>15419.5451622496</c:v>
                </c:pt>
                <c:pt idx="14">
                  <c:v>15583.3063222284</c:v>
                </c:pt>
                <c:pt idx="15">
                  <c:v>15573.6664119126</c:v>
                </c:pt>
                <c:pt idx="16">
                  <c:v>15517.5384803699</c:v>
                </c:pt>
                <c:pt idx="17">
                  <c:v>15171.360191625699</c:v>
                </c:pt>
                <c:pt idx="18">
                  <c:v>14858.0711698375</c:v>
                </c:pt>
                <c:pt idx="19">
                  <c:v>15333.332047497301</c:v>
                </c:pt>
                <c:pt idx="20">
                  <c:v>15228.0526723276</c:v>
                </c:pt>
                <c:pt idx="21">
                  <c:v>15053.348275702499</c:v>
                </c:pt>
                <c:pt idx="22">
                  <c:v>14575.5128502105</c:v>
                </c:pt>
                <c:pt idx="23">
                  <c:v>14183.778277633</c:v>
                </c:pt>
                <c:pt idx="24">
                  <c:v>13721.6095459436</c:v>
                </c:pt>
                <c:pt idx="25">
                  <c:v>13173.596894398899</c:v>
                </c:pt>
                <c:pt idx="26">
                  <c:v>12367.0853960021</c:v>
                </c:pt>
                <c:pt idx="27">
                  <c:v>11346.227426968</c:v>
                </c:pt>
                <c:pt idx="28">
                  <c:v>10766.1664151444</c:v>
                </c:pt>
                <c:pt idx="29">
                  <c:v>10396.691484153</c:v>
                </c:pt>
                <c:pt idx="30">
                  <c:v>10116.7014949569</c:v>
                </c:pt>
                <c:pt idx="31">
                  <c:v>9536.0598157015302</c:v>
                </c:pt>
                <c:pt idx="32">
                  <c:v>9631.2700577864798</c:v>
                </c:pt>
                <c:pt idx="33">
                  <c:v>9830.3877816645909</c:v>
                </c:pt>
                <c:pt idx="34">
                  <c:v>9381.19492422027</c:v>
                </c:pt>
                <c:pt idx="35">
                  <c:v>7413.2687995545703</c:v>
                </c:pt>
                <c:pt idx="36">
                  <c:v>6921.47330578539</c:v>
                </c:pt>
                <c:pt idx="37">
                  <c:v>6524.5651976789704</c:v>
                </c:pt>
                <c:pt idx="38">
                  <c:v>8011.1745591835497</c:v>
                </c:pt>
                <c:pt idx="39">
                  <c:v>10499.581682046801</c:v>
                </c:pt>
                <c:pt idx="40">
                  <c:v>15367.689572711601</c:v>
                </c:pt>
              </c:numCache>
            </c:numRef>
          </c:val>
          <c:smooth val="0"/>
          <c:extLst xmlns:c16r2="http://schemas.microsoft.com/office/drawing/2015/06/chart">
            <c:ext xmlns:c16="http://schemas.microsoft.com/office/drawing/2014/chart" uri="{C3380CC4-5D6E-409C-BE32-E72D297353CC}">
              <c16:uniqueId val="{00000000-2982-4609-9C56-22FDB9FEAA5A}"/>
            </c:ext>
          </c:extLst>
        </c:ser>
        <c:dLbls>
          <c:showLegendKey val="0"/>
          <c:showVal val="0"/>
          <c:showCatName val="0"/>
          <c:showSerName val="0"/>
          <c:showPercent val="0"/>
          <c:showBubbleSize val="0"/>
        </c:dLbls>
        <c:marker val="1"/>
        <c:smooth val="0"/>
        <c:axId val="83308544"/>
        <c:axId val="83310080"/>
      </c:lineChart>
      <c:catAx>
        <c:axId val="83308544"/>
        <c:scaling>
          <c:orientation val="minMax"/>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83310080"/>
        <c:crosses val="autoZero"/>
        <c:auto val="0"/>
        <c:lblAlgn val="ctr"/>
        <c:lblOffset val="100"/>
        <c:tickLblSkip val="12"/>
        <c:tickMarkSkip val="1"/>
        <c:noMultiLvlLbl val="1"/>
      </c:catAx>
      <c:valAx>
        <c:axId val="83310080"/>
        <c:scaling>
          <c:orientation val="minMax"/>
          <c:min val="5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83308544"/>
        <c:crosses val="autoZero"/>
        <c:crossBetween val="between"/>
        <c:majorUnit val="3000"/>
        <c:dispUnits>
          <c:builtInUnit val="thousan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36952199156925E-2"/>
          <c:y val="3.1893799739220359E-2"/>
          <c:w val="0.85955782333735087"/>
          <c:h val="0.88173043778007587"/>
        </c:manualLayout>
      </c:layout>
      <c:lineChart>
        <c:grouping val="standard"/>
        <c:varyColors val="0"/>
        <c:ser>
          <c:idx val="0"/>
          <c:order val="0"/>
          <c:tx>
            <c:strRef>
              <c:f>Sheet1!$B$1</c:f>
              <c:strCache>
                <c:ptCount val="1"/>
                <c:pt idx="0">
                  <c:v>Debt to disposable income (left)</c:v>
                </c:pt>
              </c:strCache>
            </c:strRef>
          </c:tx>
          <c:spPr>
            <a:ln w="50800">
              <a:solidFill>
                <a:srgbClr val="4D25F7"/>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Sheet1!$B$2:$B$110</c:f>
              <c:numCache>
                <c:formatCode>General</c:formatCode>
                <c:ptCount val="109"/>
                <c:pt idx="0">
                  <c:v>85.94</c:v>
                </c:pt>
                <c:pt idx="1">
                  <c:v>88</c:v>
                </c:pt>
                <c:pt idx="2">
                  <c:v>87.93</c:v>
                </c:pt>
                <c:pt idx="3">
                  <c:v>87.76</c:v>
                </c:pt>
                <c:pt idx="4">
                  <c:v>87.07</c:v>
                </c:pt>
                <c:pt idx="5">
                  <c:v>88.11</c:v>
                </c:pt>
                <c:pt idx="6">
                  <c:v>88.77</c:v>
                </c:pt>
                <c:pt idx="7">
                  <c:v>88.5</c:v>
                </c:pt>
                <c:pt idx="8">
                  <c:v>88.68</c:v>
                </c:pt>
                <c:pt idx="9">
                  <c:v>89.29</c:v>
                </c:pt>
                <c:pt idx="10">
                  <c:v>89.25</c:v>
                </c:pt>
                <c:pt idx="11">
                  <c:v>90.55</c:v>
                </c:pt>
                <c:pt idx="12">
                  <c:v>89.49</c:v>
                </c:pt>
                <c:pt idx="13">
                  <c:v>90.21</c:v>
                </c:pt>
                <c:pt idx="14">
                  <c:v>91.04</c:v>
                </c:pt>
                <c:pt idx="15">
                  <c:v>91.26</c:v>
                </c:pt>
                <c:pt idx="16">
                  <c:v>91.35</c:v>
                </c:pt>
                <c:pt idx="17">
                  <c:v>92.85</c:v>
                </c:pt>
                <c:pt idx="18">
                  <c:v>93.74</c:v>
                </c:pt>
                <c:pt idx="19">
                  <c:v>94.56</c:v>
                </c:pt>
                <c:pt idx="20">
                  <c:v>93.95</c:v>
                </c:pt>
                <c:pt idx="21">
                  <c:v>94.24</c:v>
                </c:pt>
                <c:pt idx="22">
                  <c:v>95.42</c:v>
                </c:pt>
                <c:pt idx="23">
                  <c:v>95.57</c:v>
                </c:pt>
                <c:pt idx="24">
                  <c:v>95.86</c:v>
                </c:pt>
                <c:pt idx="25">
                  <c:v>97.23</c:v>
                </c:pt>
                <c:pt idx="26">
                  <c:v>97.84</c:v>
                </c:pt>
                <c:pt idx="27">
                  <c:v>98.45</c:v>
                </c:pt>
                <c:pt idx="28">
                  <c:v>99.25</c:v>
                </c:pt>
                <c:pt idx="29">
                  <c:v>99.87</c:v>
                </c:pt>
                <c:pt idx="30">
                  <c:v>101.78</c:v>
                </c:pt>
                <c:pt idx="31">
                  <c:v>102.26</c:v>
                </c:pt>
                <c:pt idx="32">
                  <c:v>103.47</c:v>
                </c:pt>
                <c:pt idx="33">
                  <c:v>103.8</c:v>
                </c:pt>
                <c:pt idx="34">
                  <c:v>105.38</c:v>
                </c:pt>
                <c:pt idx="35">
                  <c:v>105.17</c:v>
                </c:pt>
                <c:pt idx="36">
                  <c:v>105.6</c:v>
                </c:pt>
                <c:pt idx="37">
                  <c:v>106.29</c:v>
                </c:pt>
                <c:pt idx="38">
                  <c:v>106.89</c:v>
                </c:pt>
                <c:pt idx="39">
                  <c:v>107.08</c:v>
                </c:pt>
                <c:pt idx="40">
                  <c:v>107.16</c:v>
                </c:pt>
                <c:pt idx="41">
                  <c:v>107.52</c:v>
                </c:pt>
                <c:pt idx="42">
                  <c:v>107.86</c:v>
                </c:pt>
                <c:pt idx="43">
                  <c:v>107.18</c:v>
                </c:pt>
                <c:pt idx="44">
                  <c:v>105.94</c:v>
                </c:pt>
                <c:pt idx="45">
                  <c:v>107</c:v>
                </c:pt>
                <c:pt idx="46">
                  <c:v>108.14</c:v>
                </c:pt>
                <c:pt idx="47">
                  <c:v>109.06</c:v>
                </c:pt>
                <c:pt idx="48">
                  <c:v>109.81</c:v>
                </c:pt>
                <c:pt idx="49">
                  <c:v>111.14</c:v>
                </c:pt>
                <c:pt idx="50">
                  <c:v>112.52</c:v>
                </c:pt>
                <c:pt idx="51">
                  <c:v>113.31</c:v>
                </c:pt>
                <c:pt idx="52">
                  <c:v>113.51</c:v>
                </c:pt>
                <c:pt idx="53">
                  <c:v>114.45</c:v>
                </c:pt>
                <c:pt idx="54">
                  <c:v>116.69</c:v>
                </c:pt>
                <c:pt idx="55">
                  <c:v>118.48</c:v>
                </c:pt>
                <c:pt idx="56">
                  <c:v>118.97</c:v>
                </c:pt>
                <c:pt idx="57">
                  <c:v>121.63</c:v>
                </c:pt>
                <c:pt idx="58">
                  <c:v>123.15</c:v>
                </c:pt>
                <c:pt idx="59">
                  <c:v>124.45</c:v>
                </c:pt>
                <c:pt idx="60">
                  <c:v>126.04</c:v>
                </c:pt>
                <c:pt idx="61">
                  <c:v>128.55000000000001</c:v>
                </c:pt>
                <c:pt idx="62">
                  <c:v>130.80000000000001</c:v>
                </c:pt>
                <c:pt idx="63">
                  <c:v>132.34</c:v>
                </c:pt>
                <c:pt idx="64">
                  <c:v>132.13999999999999</c:v>
                </c:pt>
                <c:pt idx="65">
                  <c:v>134</c:v>
                </c:pt>
                <c:pt idx="66">
                  <c:v>135.97999999999999</c:v>
                </c:pt>
                <c:pt idx="67">
                  <c:v>137.19999999999999</c:v>
                </c:pt>
                <c:pt idx="68">
                  <c:v>138.29</c:v>
                </c:pt>
                <c:pt idx="69">
                  <c:v>141.5</c:v>
                </c:pt>
                <c:pt idx="70">
                  <c:v>143.74</c:v>
                </c:pt>
                <c:pt idx="71">
                  <c:v>145.24</c:v>
                </c:pt>
                <c:pt idx="72">
                  <c:v>147.05000000000001</c:v>
                </c:pt>
                <c:pt idx="73">
                  <c:v>149.31</c:v>
                </c:pt>
                <c:pt idx="74">
                  <c:v>150.16999999999999</c:v>
                </c:pt>
                <c:pt idx="75">
                  <c:v>150.33000000000001</c:v>
                </c:pt>
                <c:pt idx="76">
                  <c:v>150.46</c:v>
                </c:pt>
                <c:pt idx="77">
                  <c:v>153.71</c:v>
                </c:pt>
                <c:pt idx="78">
                  <c:v>156.44</c:v>
                </c:pt>
                <c:pt idx="79">
                  <c:v>158.59</c:v>
                </c:pt>
                <c:pt idx="80">
                  <c:v>157.25</c:v>
                </c:pt>
                <c:pt idx="81">
                  <c:v>159.24</c:v>
                </c:pt>
                <c:pt idx="82">
                  <c:v>160.16</c:v>
                </c:pt>
                <c:pt idx="83">
                  <c:v>160.56</c:v>
                </c:pt>
                <c:pt idx="84">
                  <c:v>160.02000000000001</c:v>
                </c:pt>
                <c:pt idx="85">
                  <c:v>161.34</c:v>
                </c:pt>
                <c:pt idx="86">
                  <c:v>161.85</c:v>
                </c:pt>
                <c:pt idx="87">
                  <c:v>162.34</c:v>
                </c:pt>
                <c:pt idx="88">
                  <c:v>161.46</c:v>
                </c:pt>
                <c:pt idx="89">
                  <c:v>162.72999999999999</c:v>
                </c:pt>
                <c:pt idx="90">
                  <c:v>163.27000000000001</c:v>
                </c:pt>
                <c:pt idx="91">
                  <c:v>163.11000000000001</c:v>
                </c:pt>
                <c:pt idx="92">
                  <c:v>162.07</c:v>
                </c:pt>
                <c:pt idx="93">
                  <c:v>162.88</c:v>
                </c:pt>
                <c:pt idx="94">
                  <c:v>163.46</c:v>
                </c:pt>
                <c:pt idx="95">
                  <c:v>163.15</c:v>
                </c:pt>
                <c:pt idx="96">
                  <c:v>162.79</c:v>
                </c:pt>
                <c:pt idx="97">
                  <c:v>163.69</c:v>
                </c:pt>
                <c:pt idx="98">
                  <c:v>165</c:v>
                </c:pt>
                <c:pt idx="99">
                  <c:v>164.99</c:v>
                </c:pt>
                <c:pt idx="100">
                  <c:v>164.2</c:v>
                </c:pt>
                <c:pt idx="101">
                  <c:v>165.64</c:v>
                </c:pt>
                <c:pt idx="102">
                  <c:v>166.67</c:v>
                </c:pt>
                <c:pt idx="103">
                  <c:v>166.66</c:v>
                </c:pt>
                <c:pt idx="104">
                  <c:v>166.39</c:v>
                </c:pt>
                <c:pt idx="105">
                  <c:v>168.4</c:v>
                </c:pt>
                <c:pt idx="106">
                  <c:v>168.96</c:v>
                </c:pt>
                <c:pt idx="107">
                  <c:v>169.39</c:v>
                </c:pt>
                <c:pt idx="108">
                  <c:v>169.04</c:v>
                </c:pt>
              </c:numCache>
            </c:numRef>
          </c:val>
          <c:smooth val="0"/>
          <c:extLst xmlns:c16r2="http://schemas.microsoft.com/office/drawing/2015/06/chart">
            <c:ext xmlns:c16="http://schemas.microsoft.com/office/drawing/2014/chart" uri="{C3380CC4-5D6E-409C-BE32-E72D297353CC}">
              <c16:uniqueId val="{00000000-ED31-4876-B150-C8BDF7DE2D44}"/>
            </c:ext>
          </c:extLst>
        </c:ser>
        <c:dLbls>
          <c:showLegendKey val="0"/>
          <c:showVal val="0"/>
          <c:showCatName val="0"/>
          <c:showSerName val="0"/>
          <c:showPercent val="0"/>
          <c:showBubbleSize val="0"/>
        </c:dLbls>
        <c:marker val="1"/>
        <c:smooth val="0"/>
        <c:axId val="43259008"/>
        <c:axId val="43260544"/>
      </c:lineChart>
      <c:lineChart>
        <c:grouping val="standard"/>
        <c:varyColors val="0"/>
        <c:ser>
          <c:idx val="1"/>
          <c:order val="1"/>
          <c:tx>
            <c:strRef>
              <c:f>Sheet1!$C$1</c:f>
              <c:strCache>
                <c:ptCount val="1"/>
                <c:pt idx="0">
                  <c:v>Debt to net worth (right)</c:v>
                </c:pt>
              </c:strCache>
            </c:strRef>
          </c:tx>
          <c:spPr>
            <a:ln w="50800">
              <a:solidFill>
                <a:srgbClr val="FF0000"/>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Sheet1!$C$2:$C$110</c:f>
              <c:numCache>
                <c:formatCode>General</c:formatCode>
                <c:ptCount val="109"/>
                <c:pt idx="0">
                  <c:v>19.55</c:v>
                </c:pt>
                <c:pt idx="1">
                  <c:v>20.2</c:v>
                </c:pt>
                <c:pt idx="2">
                  <c:v>20.260000000000002</c:v>
                </c:pt>
                <c:pt idx="3">
                  <c:v>20.010000000000002</c:v>
                </c:pt>
                <c:pt idx="4">
                  <c:v>19.510000000000002</c:v>
                </c:pt>
                <c:pt idx="5">
                  <c:v>19.82</c:v>
                </c:pt>
                <c:pt idx="6">
                  <c:v>19.82</c:v>
                </c:pt>
                <c:pt idx="7">
                  <c:v>19.48</c:v>
                </c:pt>
                <c:pt idx="8">
                  <c:v>19.170000000000002</c:v>
                </c:pt>
                <c:pt idx="9">
                  <c:v>19.16</c:v>
                </c:pt>
                <c:pt idx="10">
                  <c:v>18.899999999999999</c:v>
                </c:pt>
                <c:pt idx="11">
                  <c:v>18.96</c:v>
                </c:pt>
                <c:pt idx="12">
                  <c:v>18.43</c:v>
                </c:pt>
                <c:pt idx="13">
                  <c:v>18.32</c:v>
                </c:pt>
                <c:pt idx="14">
                  <c:v>18.13</c:v>
                </c:pt>
                <c:pt idx="15">
                  <c:v>17.68</c:v>
                </c:pt>
                <c:pt idx="16">
                  <c:v>17.32</c:v>
                </c:pt>
                <c:pt idx="17">
                  <c:v>17.57</c:v>
                </c:pt>
                <c:pt idx="18">
                  <c:v>17.34</c:v>
                </c:pt>
                <c:pt idx="19">
                  <c:v>17.43</c:v>
                </c:pt>
                <c:pt idx="20">
                  <c:v>17.16</c:v>
                </c:pt>
                <c:pt idx="21">
                  <c:v>17.059999999999999</c:v>
                </c:pt>
                <c:pt idx="22">
                  <c:v>17.16</c:v>
                </c:pt>
                <c:pt idx="23">
                  <c:v>16.95</c:v>
                </c:pt>
                <c:pt idx="24">
                  <c:v>16.649999999999999</c:v>
                </c:pt>
                <c:pt idx="25">
                  <c:v>16.63</c:v>
                </c:pt>
                <c:pt idx="26">
                  <c:v>16.5</c:v>
                </c:pt>
                <c:pt idx="27">
                  <c:v>16.149999999999999</c:v>
                </c:pt>
                <c:pt idx="28">
                  <c:v>16.239999999999998</c:v>
                </c:pt>
                <c:pt idx="29">
                  <c:v>16</c:v>
                </c:pt>
                <c:pt idx="30">
                  <c:v>16.100000000000001</c:v>
                </c:pt>
                <c:pt idx="31">
                  <c:v>16.12</c:v>
                </c:pt>
                <c:pt idx="32">
                  <c:v>16.07</c:v>
                </c:pt>
                <c:pt idx="33">
                  <c:v>16.13</c:v>
                </c:pt>
                <c:pt idx="34">
                  <c:v>17.100000000000001</c:v>
                </c:pt>
                <c:pt idx="35">
                  <c:v>16.559999999999999</c:v>
                </c:pt>
                <c:pt idx="36">
                  <c:v>16.98</c:v>
                </c:pt>
                <c:pt idx="37">
                  <c:v>16.93</c:v>
                </c:pt>
                <c:pt idx="38">
                  <c:v>17</c:v>
                </c:pt>
                <c:pt idx="39">
                  <c:v>16.48</c:v>
                </c:pt>
                <c:pt idx="40">
                  <c:v>16.27</c:v>
                </c:pt>
                <c:pt idx="41">
                  <c:v>16.16</c:v>
                </c:pt>
                <c:pt idx="42">
                  <c:v>16.32</c:v>
                </c:pt>
                <c:pt idx="43">
                  <c:v>16.8</c:v>
                </c:pt>
                <c:pt idx="44">
                  <c:v>17.16</c:v>
                </c:pt>
                <c:pt idx="45">
                  <c:v>17.32</c:v>
                </c:pt>
                <c:pt idx="46">
                  <c:v>17.97</c:v>
                </c:pt>
                <c:pt idx="47">
                  <c:v>17.670000000000002</c:v>
                </c:pt>
                <c:pt idx="48">
                  <c:v>17.53</c:v>
                </c:pt>
                <c:pt idx="49">
                  <c:v>18.21</c:v>
                </c:pt>
                <c:pt idx="50">
                  <c:v>18.77</c:v>
                </c:pt>
                <c:pt idx="51">
                  <c:v>18.739999999999998</c:v>
                </c:pt>
                <c:pt idx="52">
                  <c:v>19.07</c:v>
                </c:pt>
                <c:pt idx="53">
                  <c:v>18.920000000000002</c:v>
                </c:pt>
                <c:pt idx="54">
                  <c:v>19.13</c:v>
                </c:pt>
                <c:pt idx="55">
                  <c:v>18.739999999999998</c:v>
                </c:pt>
                <c:pt idx="56">
                  <c:v>18.809999999999999</c:v>
                </c:pt>
                <c:pt idx="57">
                  <c:v>19.190000000000001</c:v>
                </c:pt>
                <c:pt idx="58">
                  <c:v>19.55</c:v>
                </c:pt>
                <c:pt idx="59">
                  <c:v>19.63</c:v>
                </c:pt>
                <c:pt idx="60">
                  <c:v>19.559999999999999</c:v>
                </c:pt>
                <c:pt idx="61">
                  <c:v>19.600000000000001</c:v>
                </c:pt>
                <c:pt idx="62">
                  <c:v>19.64</c:v>
                </c:pt>
                <c:pt idx="63">
                  <c:v>19.760000000000002</c:v>
                </c:pt>
                <c:pt idx="64">
                  <c:v>19.37</c:v>
                </c:pt>
                <c:pt idx="65">
                  <c:v>19.670000000000002</c:v>
                </c:pt>
                <c:pt idx="66">
                  <c:v>19.87</c:v>
                </c:pt>
                <c:pt idx="67">
                  <c:v>19.73</c:v>
                </c:pt>
                <c:pt idx="68">
                  <c:v>19.54</c:v>
                </c:pt>
                <c:pt idx="69">
                  <c:v>19.78</c:v>
                </c:pt>
                <c:pt idx="70">
                  <c:v>20.18</c:v>
                </c:pt>
                <c:pt idx="71">
                  <c:v>20.7</c:v>
                </c:pt>
                <c:pt idx="72">
                  <c:v>20.75</c:v>
                </c:pt>
                <c:pt idx="73">
                  <c:v>20.87</c:v>
                </c:pt>
                <c:pt idx="74">
                  <c:v>22.39</c:v>
                </c:pt>
                <c:pt idx="75">
                  <c:v>23.54</c:v>
                </c:pt>
                <c:pt idx="76">
                  <c:v>23.92</c:v>
                </c:pt>
                <c:pt idx="77">
                  <c:v>23.5</c:v>
                </c:pt>
                <c:pt idx="78">
                  <c:v>23.1</c:v>
                </c:pt>
                <c:pt idx="79">
                  <c:v>23.23</c:v>
                </c:pt>
                <c:pt idx="80">
                  <c:v>22.91</c:v>
                </c:pt>
                <c:pt idx="81">
                  <c:v>23.44</c:v>
                </c:pt>
                <c:pt idx="82">
                  <c:v>22.97</c:v>
                </c:pt>
                <c:pt idx="83">
                  <c:v>22.73</c:v>
                </c:pt>
                <c:pt idx="84">
                  <c:v>22.21</c:v>
                </c:pt>
                <c:pt idx="85">
                  <c:v>22.41</c:v>
                </c:pt>
                <c:pt idx="86">
                  <c:v>22.94</c:v>
                </c:pt>
                <c:pt idx="87">
                  <c:v>22.81</c:v>
                </c:pt>
                <c:pt idx="88">
                  <c:v>22.15</c:v>
                </c:pt>
                <c:pt idx="89">
                  <c:v>22.29</c:v>
                </c:pt>
                <c:pt idx="90">
                  <c:v>22.1</c:v>
                </c:pt>
                <c:pt idx="91">
                  <c:v>21.95</c:v>
                </c:pt>
                <c:pt idx="92">
                  <c:v>21.4</c:v>
                </c:pt>
                <c:pt idx="93">
                  <c:v>21.75</c:v>
                </c:pt>
                <c:pt idx="94">
                  <c:v>21.62</c:v>
                </c:pt>
                <c:pt idx="95">
                  <c:v>21.12</c:v>
                </c:pt>
                <c:pt idx="96">
                  <c:v>20.62</c:v>
                </c:pt>
                <c:pt idx="97">
                  <c:v>20.43</c:v>
                </c:pt>
                <c:pt idx="98">
                  <c:v>20.51</c:v>
                </c:pt>
                <c:pt idx="99">
                  <c:v>20.37</c:v>
                </c:pt>
                <c:pt idx="100">
                  <c:v>19.84</c:v>
                </c:pt>
                <c:pt idx="101">
                  <c:v>20.170000000000002</c:v>
                </c:pt>
                <c:pt idx="102">
                  <c:v>20.53</c:v>
                </c:pt>
                <c:pt idx="103">
                  <c:v>20.53</c:v>
                </c:pt>
                <c:pt idx="104">
                  <c:v>20.399999999999999</c:v>
                </c:pt>
                <c:pt idx="105">
                  <c:v>20.32</c:v>
                </c:pt>
                <c:pt idx="106">
                  <c:v>19.97</c:v>
                </c:pt>
                <c:pt idx="107">
                  <c:v>19.940000000000001</c:v>
                </c:pt>
                <c:pt idx="108">
                  <c:v>19.63</c:v>
                </c:pt>
              </c:numCache>
            </c:numRef>
          </c:val>
          <c:smooth val="0"/>
          <c:extLst xmlns:c16r2="http://schemas.microsoft.com/office/drawing/2015/06/chart">
            <c:ext xmlns:c16="http://schemas.microsoft.com/office/drawing/2014/chart" uri="{C3380CC4-5D6E-409C-BE32-E72D297353CC}">
              <c16:uniqueId val="{00000001-ED31-4876-B150-C8BDF7DE2D44}"/>
            </c:ext>
          </c:extLst>
        </c:ser>
        <c:ser>
          <c:idx val="2"/>
          <c:order val="2"/>
          <c:tx>
            <c:strRef>
              <c:f>Sheet1!$D$1</c:f>
              <c:strCache>
                <c:ptCount val="1"/>
                <c:pt idx="0">
                  <c:v>Debt to total assets (right)</c:v>
                </c:pt>
              </c:strCache>
            </c:strRef>
          </c:tx>
          <c:spPr>
            <a:ln w="50800">
              <a:solidFill>
                <a:srgbClr val="00A249"/>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Sheet1!$D$2:$D$110</c:f>
              <c:numCache>
                <c:formatCode>General</c:formatCode>
                <c:ptCount val="109"/>
                <c:pt idx="0">
                  <c:v>16.350000000000001</c:v>
                </c:pt>
                <c:pt idx="1">
                  <c:v>16.809999999999999</c:v>
                </c:pt>
                <c:pt idx="2">
                  <c:v>16.850000000000001</c:v>
                </c:pt>
                <c:pt idx="3">
                  <c:v>16.68</c:v>
                </c:pt>
                <c:pt idx="4">
                  <c:v>16.32</c:v>
                </c:pt>
                <c:pt idx="5">
                  <c:v>16.54</c:v>
                </c:pt>
                <c:pt idx="6">
                  <c:v>16.54</c:v>
                </c:pt>
                <c:pt idx="7">
                  <c:v>16.3</c:v>
                </c:pt>
                <c:pt idx="8">
                  <c:v>16.079999999999998</c:v>
                </c:pt>
                <c:pt idx="9">
                  <c:v>16.079999999999998</c:v>
                </c:pt>
                <c:pt idx="10">
                  <c:v>15.89</c:v>
                </c:pt>
                <c:pt idx="11">
                  <c:v>15.94</c:v>
                </c:pt>
                <c:pt idx="12">
                  <c:v>15.56</c:v>
                </c:pt>
                <c:pt idx="13">
                  <c:v>15.48</c:v>
                </c:pt>
                <c:pt idx="14">
                  <c:v>15.35</c:v>
                </c:pt>
                <c:pt idx="15">
                  <c:v>15.02</c:v>
                </c:pt>
                <c:pt idx="16">
                  <c:v>14.76</c:v>
                </c:pt>
                <c:pt idx="17">
                  <c:v>14.94</c:v>
                </c:pt>
                <c:pt idx="18">
                  <c:v>14.78</c:v>
                </c:pt>
                <c:pt idx="19">
                  <c:v>14.85</c:v>
                </c:pt>
                <c:pt idx="20">
                  <c:v>14.65</c:v>
                </c:pt>
                <c:pt idx="21">
                  <c:v>14.58</c:v>
                </c:pt>
                <c:pt idx="22">
                  <c:v>14.65</c:v>
                </c:pt>
                <c:pt idx="23">
                  <c:v>14.49</c:v>
                </c:pt>
                <c:pt idx="24">
                  <c:v>14.27</c:v>
                </c:pt>
                <c:pt idx="25">
                  <c:v>14.26</c:v>
                </c:pt>
                <c:pt idx="26">
                  <c:v>14.17</c:v>
                </c:pt>
                <c:pt idx="27">
                  <c:v>13.91</c:v>
                </c:pt>
                <c:pt idx="28">
                  <c:v>13.97</c:v>
                </c:pt>
                <c:pt idx="29">
                  <c:v>13.79</c:v>
                </c:pt>
                <c:pt idx="30">
                  <c:v>13.87</c:v>
                </c:pt>
                <c:pt idx="31">
                  <c:v>13.88</c:v>
                </c:pt>
                <c:pt idx="32">
                  <c:v>13.84</c:v>
                </c:pt>
                <c:pt idx="33">
                  <c:v>13.89</c:v>
                </c:pt>
                <c:pt idx="34">
                  <c:v>14.6</c:v>
                </c:pt>
                <c:pt idx="35">
                  <c:v>14.21</c:v>
                </c:pt>
                <c:pt idx="36">
                  <c:v>14.51</c:v>
                </c:pt>
                <c:pt idx="37">
                  <c:v>14.48</c:v>
                </c:pt>
                <c:pt idx="38">
                  <c:v>14.53</c:v>
                </c:pt>
                <c:pt idx="39">
                  <c:v>14.15</c:v>
                </c:pt>
                <c:pt idx="40">
                  <c:v>14</c:v>
                </c:pt>
                <c:pt idx="41">
                  <c:v>13.91</c:v>
                </c:pt>
                <c:pt idx="42">
                  <c:v>14.03</c:v>
                </c:pt>
                <c:pt idx="43">
                  <c:v>14.39</c:v>
                </c:pt>
                <c:pt idx="44">
                  <c:v>14.65</c:v>
                </c:pt>
                <c:pt idx="45">
                  <c:v>14.76</c:v>
                </c:pt>
                <c:pt idx="46">
                  <c:v>15.23</c:v>
                </c:pt>
                <c:pt idx="47">
                  <c:v>15.02</c:v>
                </c:pt>
                <c:pt idx="48">
                  <c:v>14.91</c:v>
                </c:pt>
                <c:pt idx="49">
                  <c:v>15.41</c:v>
                </c:pt>
                <c:pt idx="50">
                  <c:v>15.8</c:v>
                </c:pt>
                <c:pt idx="51">
                  <c:v>15.78</c:v>
                </c:pt>
                <c:pt idx="52">
                  <c:v>16.02</c:v>
                </c:pt>
                <c:pt idx="53">
                  <c:v>15.91</c:v>
                </c:pt>
                <c:pt idx="54">
                  <c:v>16.059999999999999</c:v>
                </c:pt>
                <c:pt idx="55">
                  <c:v>15.79</c:v>
                </c:pt>
                <c:pt idx="56">
                  <c:v>15.83</c:v>
                </c:pt>
                <c:pt idx="57">
                  <c:v>16.100000000000001</c:v>
                </c:pt>
                <c:pt idx="58">
                  <c:v>16.350000000000001</c:v>
                </c:pt>
                <c:pt idx="59">
                  <c:v>16.41</c:v>
                </c:pt>
                <c:pt idx="60">
                  <c:v>16.36</c:v>
                </c:pt>
                <c:pt idx="61">
                  <c:v>16.39</c:v>
                </c:pt>
                <c:pt idx="62">
                  <c:v>16.41</c:v>
                </c:pt>
                <c:pt idx="63">
                  <c:v>16.5</c:v>
                </c:pt>
                <c:pt idx="64">
                  <c:v>16.23</c:v>
                </c:pt>
                <c:pt idx="65">
                  <c:v>16.440000000000001</c:v>
                </c:pt>
                <c:pt idx="66">
                  <c:v>16.579999999999998</c:v>
                </c:pt>
                <c:pt idx="67">
                  <c:v>16.48</c:v>
                </c:pt>
                <c:pt idx="68">
                  <c:v>16.350000000000001</c:v>
                </c:pt>
                <c:pt idx="69">
                  <c:v>16.510000000000002</c:v>
                </c:pt>
                <c:pt idx="70">
                  <c:v>16.79</c:v>
                </c:pt>
                <c:pt idx="71">
                  <c:v>17.149999999999999</c:v>
                </c:pt>
                <c:pt idx="72">
                  <c:v>17.190000000000001</c:v>
                </c:pt>
                <c:pt idx="73">
                  <c:v>17.27</c:v>
                </c:pt>
                <c:pt idx="74">
                  <c:v>18.29</c:v>
                </c:pt>
                <c:pt idx="75">
                  <c:v>19.05</c:v>
                </c:pt>
                <c:pt idx="76">
                  <c:v>19.3</c:v>
                </c:pt>
                <c:pt idx="77">
                  <c:v>19.03</c:v>
                </c:pt>
                <c:pt idx="78">
                  <c:v>18.77</c:v>
                </c:pt>
                <c:pt idx="79">
                  <c:v>18.850000000000001</c:v>
                </c:pt>
                <c:pt idx="80">
                  <c:v>18.64</c:v>
                </c:pt>
                <c:pt idx="81">
                  <c:v>18.989999999999998</c:v>
                </c:pt>
                <c:pt idx="82">
                  <c:v>18.68</c:v>
                </c:pt>
                <c:pt idx="83">
                  <c:v>18.52</c:v>
                </c:pt>
                <c:pt idx="84">
                  <c:v>18.18</c:v>
                </c:pt>
                <c:pt idx="85">
                  <c:v>18.3</c:v>
                </c:pt>
                <c:pt idx="86">
                  <c:v>18.66</c:v>
                </c:pt>
                <c:pt idx="87">
                  <c:v>18.57</c:v>
                </c:pt>
                <c:pt idx="88">
                  <c:v>18.13</c:v>
                </c:pt>
                <c:pt idx="89">
                  <c:v>18.23</c:v>
                </c:pt>
                <c:pt idx="90">
                  <c:v>18.100000000000001</c:v>
                </c:pt>
                <c:pt idx="91">
                  <c:v>18</c:v>
                </c:pt>
                <c:pt idx="92">
                  <c:v>17.63</c:v>
                </c:pt>
                <c:pt idx="93">
                  <c:v>17.86</c:v>
                </c:pt>
                <c:pt idx="94">
                  <c:v>17.78</c:v>
                </c:pt>
                <c:pt idx="95">
                  <c:v>17.440000000000001</c:v>
                </c:pt>
                <c:pt idx="96">
                  <c:v>17.09</c:v>
                </c:pt>
                <c:pt idx="97">
                  <c:v>16.97</c:v>
                </c:pt>
                <c:pt idx="98">
                  <c:v>17.02</c:v>
                </c:pt>
                <c:pt idx="99">
                  <c:v>16.920000000000002</c:v>
                </c:pt>
                <c:pt idx="100">
                  <c:v>16.559999999999999</c:v>
                </c:pt>
                <c:pt idx="101">
                  <c:v>16.78</c:v>
                </c:pt>
                <c:pt idx="102">
                  <c:v>17.03</c:v>
                </c:pt>
                <c:pt idx="103">
                  <c:v>17.03</c:v>
                </c:pt>
                <c:pt idx="104">
                  <c:v>16.940000000000001</c:v>
                </c:pt>
                <c:pt idx="105">
                  <c:v>16.89</c:v>
                </c:pt>
                <c:pt idx="106">
                  <c:v>16.64</c:v>
                </c:pt>
                <c:pt idx="107">
                  <c:v>16.62</c:v>
                </c:pt>
                <c:pt idx="108">
                  <c:v>16.41</c:v>
                </c:pt>
              </c:numCache>
            </c:numRef>
          </c:val>
          <c:smooth val="0"/>
          <c:extLst xmlns:c16r2="http://schemas.microsoft.com/office/drawing/2015/06/chart">
            <c:ext xmlns:c16="http://schemas.microsoft.com/office/drawing/2014/chart" uri="{C3380CC4-5D6E-409C-BE32-E72D297353CC}">
              <c16:uniqueId val="{00000000-7D08-428E-9B61-5C1F0A9C1BB1}"/>
            </c:ext>
          </c:extLst>
        </c:ser>
        <c:dLbls>
          <c:showLegendKey val="0"/>
          <c:showVal val="0"/>
          <c:showCatName val="0"/>
          <c:showSerName val="0"/>
          <c:showPercent val="0"/>
          <c:showBubbleSize val="0"/>
        </c:dLbls>
        <c:marker val="1"/>
        <c:smooth val="0"/>
        <c:axId val="43272064"/>
        <c:axId val="43270528"/>
      </c:lineChart>
      <c:catAx>
        <c:axId val="4325900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3260544"/>
        <c:crosses val="autoZero"/>
        <c:auto val="0"/>
        <c:lblAlgn val="ctr"/>
        <c:lblOffset val="0"/>
        <c:tickLblSkip val="20"/>
        <c:tickMarkSkip val="4"/>
        <c:noMultiLvlLbl val="0"/>
      </c:catAx>
      <c:valAx>
        <c:axId val="43260544"/>
        <c:scaling>
          <c:orientation val="minMax"/>
          <c:min val="70"/>
        </c:scaling>
        <c:delete val="0"/>
        <c:axPos val="l"/>
        <c:majorGridlines>
          <c:spPr>
            <a:ln w="25400">
              <a:noFill/>
              <a:prstDash val="sysDot"/>
            </a:ln>
          </c:spPr>
        </c:majorGridlines>
        <c:numFmt formatCode="General" sourceLinked="1"/>
        <c:majorTickMark val="out"/>
        <c:minorTickMark val="none"/>
        <c:tickLblPos val="nextTo"/>
        <c:spPr>
          <a:ln w="25400">
            <a:solidFill>
              <a:srgbClr val="000000"/>
            </a:solidFill>
          </a:ln>
        </c:spPr>
        <c:txPr>
          <a:bodyPr/>
          <a:lstStyle/>
          <a:p>
            <a:pPr>
              <a:defRPr sz="2400" b="0" baseline="0">
                <a:solidFill>
                  <a:srgbClr val="000000"/>
                </a:solidFill>
              </a:defRPr>
            </a:pPr>
            <a:endParaRPr lang="en-US"/>
          </a:p>
        </c:txPr>
        <c:crossAx val="43259008"/>
        <c:crosses val="autoZero"/>
        <c:crossBetween val="between"/>
      </c:valAx>
      <c:valAx>
        <c:axId val="43270528"/>
        <c:scaling>
          <c:orientation val="minMax"/>
          <c:min val="13"/>
        </c:scaling>
        <c:delete val="0"/>
        <c:axPos val="r"/>
        <c:numFmt formatCode="General" sourceLinked="1"/>
        <c:majorTickMark val="out"/>
        <c:minorTickMark val="none"/>
        <c:tickLblPos val="nextTo"/>
        <c:spPr>
          <a:ln w="25400">
            <a:solidFill>
              <a:srgbClr val="000000"/>
            </a:solidFill>
          </a:ln>
        </c:spPr>
        <c:txPr>
          <a:bodyPr/>
          <a:lstStyle/>
          <a:p>
            <a:pPr>
              <a:defRPr sz="2400">
                <a:solidFill>
                  <a:srgbClr val="000000"/>
                </a:solidFill>
              </a:defRPr>
            </a:pPr>
            <a:endParaRPr lang="en-US"/>
          </a:p>
        </c:txPr>
        <c:crossAx val="43272064"/>
        <c:crosses val="max"/>
        <c:crossBetween val="between"/>
      </c:valAx>
      <c:catAx>
        <c:axId val="43272064"/>
        <c:scaling>
          <c:orientation val="minMax"/>
        </c:scaling>
        <c:delete val="1"/>
        <c:axPos val="b"/>
        <c:numFmt formatCode="General" sourceLinked="1"/>
        <c:majorTickMark val="out"/>
        <c:minorTickMark val="none"/>
        <c:tickLblPos val="nextTo"/>
        <c:crossAx val="43270528"/>
        <c:crosses val="autoZero"/>
        <c:auto val="1"/>
        <c:lblAlgn val="ctr"/>
        <c:lblOffset val="100"/>
        <c:noMultiLvlLbl val="0"/>
      </c:catAx>
    </c:plotArea>
    <c:legend>
      <c:legendPos val="r"/>
      <c:layout>
        <c:manualLayout>
          <c:xMode val="edge"/>
          <c:yMode val="edge"/>
          <c:x val="0.15353535353535352"/>
          <c:y val="6.0497253138281158E-2"/>
          <c:w val="0.38440818440818442"/>
          <c:h val="0.26271212831870666"/>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Sales-to-Active Listings Ratio</a:t>
            </a:r>
          </a:p>
        </c:rich>
      </c:tx>
      <c:layout>
        <c:manualLayout>
          <c:xMode val="edge"/>
          <c:yMode val="edge"/>
          <c:x val="0.21627145185316746"/>
          <c:y val="1.6339869281045753E-2"/>
        </c:manualLayout>
      </c:layout>
      <c:overlay val="0"/>
    </c:title>
    <c:autoTitleDeleted val="0"/>
    <c:plotArea>
      <c:layout>
        <c:manualLayout>
          <c:layoutTarget val="inner"/>
          <c:xMode val="edge"/>
          <c:yMode val="edge"/>
          <c:x val="9.7639545658615101E-2"/>
          <c:y val="0.19971437393855179"/>
          <c:w val="0.85519840419369519"/>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formatCode="[$-409]mmm\-yy;@">
                  <c:v>42752</c:v>
                </c:pt>
                <c:pt idx="37" formatCode="[$-409]mmm\-yy;@">
                  <c:v>42783</c:v>
                </c:pt>
                <c:pt idx="38">
                  <c:v>42811</c:v>
                </c:pt>
              </c:numCache>
            </c:numRef>
          </c:cat>
          <c:val>
            <c:numRef>
              <c:f>Sheet1!$B$2:$B$42</c:f>
              <c:numCache>
                <c:formatCode>General</c:formatCode>
                <c:ptCount val="41"/>
                <c:pt idx="0">
                  <c:v>45.889904287211003</c:v>
                </c:pt>
                <c:pt idx="1">
                  <c:v>41.8911840034799</c:v>
                </c:pt>
                <c:pt idx="2">
                  <c:v>43.435214294503503</c:v>
                </c:pt>
                <c:pt idx="3">
                  <c:v>42.7072179806623</c:v>
                </c:pt>
                <c:pt idx="4">
                  <c:v>45.893169284896402</c:v>
                </c:pt>
                <c:pt idx="5">
                  <c:v>44.3928394678533</c:v>
                </c:pt>
                <c:pt idx="6">
                  <c:v>46.446444389569798</c:v>
                </c:pt>
                <c:pt idx="7">
                  <c:v>45.835874907024198</c:v>
                </c:pt>
                <c:pt idx="8">
                  <c:v>49.692954065207502</c:v>
                </c:pt>
                <c:pt idx="9">
                  <c:v>50.674728442530203</c:v>
                </c:pt>
                <c:pt idx="10">
                  <c:v>48.224030009649297</c:v>
                </c:pt>
                <c:pt idx="11">
                  <c:v>51.3843918583799</c:v>
                </c:pt>
                <c:pt idx="12">
                  <c:v>50.351384829367802</c:v>
                </c:pt>
                <c:pt idx="13">
                  <c:v>50.978897494542998</c:v>
                </c:pt>
                <c:pt idx="14">
                  <c:v>52.197648441516002</c:v>
                </c:pt>
                <c:pt idx="15">
                  <c:v>55.635412928438498</c:v>
                </c:pt>
                <c:pt idx="16">
                  <c:v>54.121200438948399</c:v>
                </c:pt>
                <c:pt idx="17">
                  <c:v>60.006571365029799</c:v>
                </c:pt>
                <c:pt idx="18">
                  <c:v>57.804281514441698</c:v>
                </c:pt>
                <c:pt idx="19">
                  <c:v>53.535850303988603</c:v>
                </c:pt>
                <c:pt idx="20">
                  <c:v>54.481382216736797</c:v>
                </c:pt>
                <c:pt idx="21">
                  <c:v>56.467019375428997</c:v>
                </c:pt>
                <c:pt idx="22">
                  <c:v>59.910118827924599</c:v>
                </c:pt>
                <c:pt idx="23">
                  <c:v>63.479452876311399</c:v>
                </c:pt>
                <c:pt idx="24">
                  <c:v>63.5948367388918</c:v>
                </c:pt>
                <c:pt idx="25">
                  <c:v>71.967709861105703</c:v>
                </c:pt>
                <c:pt idx="26">
                  <c:v>76.3699668741842</c:v>
                </c:pt>
                <c:pt idx="27">
                  <c:v>82.077753714085802</c:v>
                </c:pt>
                <c:pt idx="28">
                  <c:v>86.011715377495705</c:v>
                </c:pt>
                <c:pt idx="29">
                  <c:v>92.7816347557429</c:v>
                </c:pt>
                <c:pt idx="30">
                  <c:v>85.191866155852196</c:v>
                </c:pt>
                <c:pt idx="31">
                  <c:v>105.34452514127101</c:v>
                </c:pt>
                <c:pt idx="32">
                  <c:v>103.42599773830899</c:v>
                </c:pt>
                <c:pt idx="33">
                  <c:v>96.070592364979404</c:v>
                </c:pt>
                <c:pt idx="34">
                  <c:v>108.069067602193</c:v>
                </c:pt>
                <c:pt idx="35">
                  <c:v>131.16480871183799</c:v>
                </c:pt>
                <c:pt idx="36">
                  <c:v>140.92345950658</c:v>
                </c:pt>
                <c:pt idx="37">
                  <c:v>152.79551249067299</c:v>
                </c:pt>
                <c:pt idx="38">
                  <c:v>137.785572523643</c:v>
                </c:pt>
                <c:pt idx="39">
                  <c:v>85.572978032186299</c:v>
                </c:pt>
                <c:pt idx="40">
                  <c:v>47.814363832210098</c:v>
                </c:pt>
              </c:numCache>
            </c:numRef>
          </c:val>
          <c:smooth val="0"/>
          <c:extLst xmlns:c16r2="http://schemas.microsoft.com/office/drawing/2015/06/chart">
            <c:ext xmlns:c16="http://schemas.microsoft.com/office/drawing/2014/chart" uri="{C3380CC4-5D6E-409C-BE32-E72D297353CC}">
              <c16:uniqueId val="{00000000-4A3A-416D-8A9A-12D7E477ACE1}"/>
            </c:ext>
          </c:extLst>
        </c:ser>
        <c:dLbls>
          <c:showLegendKey val="0"/>
          <c:showVal val="0"/>
          <c:showCatName val="0"/>
          <c:showSerName val="0"/>
          <c:showPercent val="0"/>
          <c:showBubbleSize val="0"/>
        </c:dLbls>
        <c:marker val="1"/>
        <c:smooth val="0"/>
        <c:axId val="83299328"/>
        <c:axId val="86733568"/>
      </c:lineChart>
      <c:catAx>
        <c:axId val="83299328"/>
        <c:scaling>
          <c:orientation val="minMax"/>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86733568"/>
        <c:crosses val="autoZero"/>
        <c:auto val="0"/>
        <c:lblAlgn val="ctr"/>
        <c:lblOffset val="100"/>
        <c:tickLblSkip val="12"/>
        <c:tickMarkSkip val="1"/>
        <c:noMultiLvlLbl val="1"/>
      </c:catAx>
      <c:valAx>
        <c:axId val="86733568"/>
        <c:scaling>
          <c:orientation val="minMax"/>
          <c:min val="2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832993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000000"/>
                </a:solidFill>
              </a:defRPr>
            </a:pPr>
            <a:r>
              <a:rPr lang="en-US" dirty="0"/>
              <a:t>MLS Residential New Listings</a:t>
            </a:r>
          </a:p>
        </c:rich>
      </c:tx>
      <c:layout>
        <c:manualLayout>
          <c:xMode val="edge"/>
          <c:yMode val="edge"/>
          <c:x val="0.21705022595851384"/>
          <c:y val="2.0398146668796933E-2"/>
        </c:manualLayout>
      </c:layout>
      <c:overlay val="0"/>
    </c:title>
    <c:autoTitleDeleted val="0"/>
    <c:plotArea>
      <c:layout>
        <c:manualLayout>
          <c:layoutTarget val="inner"/>
          <c:xMode val="edge"/>
          <c:yMode val="edge"/>
          <c:x val="8.8697260741717243E-2"/>
          <c:y val="0.20788432656973962"/>
          <c:w val="0.86222785335756447"/>
          <c:h val="0.6472080695795378"/>
        </c:manualLayout>
      </c:layout>
      <c:lineChart>
        <c:grouping val="standard"/>
        <c:varyColors val="0"/>
        <c:ser>
          <c:idx val="0"/>
          <c:order val="0"/>
          <c:tx>
            <c:strRef>
              <c:f>Sheet1!$B$1</c:f>
              <c:strCache>
                <c:ptCount val="1"/>
                <c:pt idx="0">
                  <c:v>Column1</c:v>
                </c:pt>
              </c:strCache>
            </c:strRef>
          </c:tx>
          <c:spPr>
            <a:ln w="4445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formatCode="[$-409]mmm\-yy;@">
                  <c:v>42752</c:v>
                </c:pt>
                <c:pt idx="37" formatCode="[$-409]mmm\-yy;@">
                  <c:v>42783</c:v>
                </c:pt>
                <c:pt idx="38">
                  <c:v>42811</c:v>
                </c:pt>
              </c:numCache>
            </c:numRef>
          </c:cat>
          <c:val>
            <c:numRef>
              <c:f>Sheet1!$B$2:$B$42</c:f>
              <c:numCache>
                <c:formatCode>General</c:formatCode>
                <c:ptCount val="41"/>
                <c:pt idx="0">
                  <c:v>11715</c:v>
                </c:pt>
                <c:pt idx="1">
                  <c:v>12989</c:v>
                </c:pt>
                <c:pt idx="2">
                  <c:v>12826</c:v>
                </c:pt>
                <c:pt idx="3">
                  <c:v>13638</c:v>
                </c:pt>
                <c:pt idx="4">
                  <c:v>13482</c:v>
                </c:pt>
                <c:pt idx="5">
                  <c:v>13445</c:v>
                </c:pt>
                <c:pt idx="6">
                  <c:v>13794</c:v>
                </c:pt>
                <c:pt idx="7">
                  <c:v>13028</c:v>
                </c:pt>
                <c:pt idx="8">
                  <c:v>13185</c:v>
                </c:pt>
                <c:pt idx="9">
                  <c:v>13237</c:v>
                </c:pt>
                <c:pt idx="10">
                  <c:v>12577</c:v>
                </c:pt>
                <c:pt idx="11">
                  <c:v>12974</c:v>
                </c:pt>
                <c:pt idx="12">
                  <c:v>13321</c:v>
                </c:pt>
                <c:pt idx="13">
                  <c:v>12621</c:v>
                </c:pt>
                <c:pt idx="14">
                  <c:v>13545</c:v>
                </c:pt>
                <c:pt idx="15">
                  <c:v>13596</c:v>
                </c:pt>
                <c:pt idx="16">
                  <c:v>13705</c:v>
                </c:pt>
                <c:pt idx="17">
                  <c:v>13516</c:v>
                </c:pt>
                <c:pt idx="18">
                  <c:v>13231</c:v>
                </c:pt>
                <c:pt idx="19">
                  <c:v>13897</c:v>
                </c:pt>
                <c:pt idx="20">
                  <c:v>13580</c:v>
                </c:pt>
                <c:pt idx="21">
                  <c:v>13420</c:v>
                </c:pt>
                <c:pt idx="22">
                  <c:v>13097</c:v>
                </c:pt>
                <c:pt idx="23">
                  <c:v>13796</c:v>
                </c:pt>
                <c:pt idx="24">
                  <c:v>12965</c:v>
                </c:pt>
                <c:pt idx="25">
                  <c:v>12938</c:v>
                </c:pt>
                <c:pt idx="26">
                  <c:v>12699</c:v>
                </c:pt>
                <c:pt idx="27">
                  <c:v>12379</c:v>
                </c:pt>
                <c:pt idx="28">
                  <c:v>12349</c:v>
                </c:pt>
                <c:pt idx="29">
                  <c:v>12782</c:v>
                </c:pt>
                <c:pt idx="30">
                  <c:v>13020</c:v>
                </c:pt>
                <c:pt idx="31">
                  <c:v>12720</c:v>
                </c:pt>
                <c:pt idx="32">
                  <c:v>12850</c:v>
                </c:pt>
                <c:pt idx="33">
                  <c:v>13884</c:v>
                </c:pt>
                <c:pt idx="34">
                  <c:v>13809</c:v>
                </c:pt>
                <c:pt idx="35">
                  <c:v>12490</c:v>
                </c:pt>
                <c:pt idx="36">
                  <c:v>10288</c:v>
                </c:pt>
                <c:pt idx="37">
                  <c:v>12242</c:v>
                </c:pt>
                <c:pt idx="38">
                  <c:v>13474</c:v>
                </c:pt>
                <c:pt idx="39">
                  <c:v>18318</c:v>
                </c:pt>
                <c:pt idx="40">
                  <c:v>20500</c:v>
                </c:pt>
              </c:numCache>
            </c:numRef>
          </c:val>
          <c:smooth val="0"/>
          <c:extLst xmlns:c16r2="http://schemas.microsoft.com/office/drawing/2015/06/chart">
            <c:ext xmlns:c16="http://schemas.microsoft.com/office/drawing/2014/chart" uri="{C3380CC4-5D6E-409C-BE32-E72D297353CC}">
              <c16:uniqueId val="{00000000-4FCA-4DD6-8BCB-D30A7277912E}"/>
            </c:ext>
          </c:extLst>
        </c:ser>
        <c:dLbls>
          <c:showLegendKey val="0"/>
          <c:showVal val="0"/>
          <c:showCatName val="0"/>
          <c:showSerName val="0"/>
          <c:showPercent val="0"/>
          <c:showBubbleSize val="0"/>
        </c:dLbls>
        <c:marker val="1"/>
        <c:smooth val="0"/>
        <c:axId val="86763392"/>
        <c:axId val="86764928"/>
      </c:lineChart>
      <c:catAx>
        <c:axId val="86763392"/>
        <c:scaling>
          <c:orientation val="minMax"/>
          <c:max val="41"/>
        </c:scaling>
        <c:delete val="0"/>
        <c:axPos val="b"/>
        <c:numFmt formatCode="mmm\-yy" sourceLinked="1"/>
        <c:majorTickMark val="out"/>
        <c:minorTickMark val="none"/>
        <c:tickLblPos val="nextTo"/>
        <c:spPr>
          <a:ln w="25400">
            <a:solidFill>
              <a:srgbClr val="000000"/>
            </a:solidFill>
          </a:ln>
        </c:spPr>
        <c:txPr>
          <a:bodyPr/>
          <a:lstStyle/>
          <a:p>
            <a:pPr>
              <a:defRPr>
                <a:solidFill>
                  <a:srgbClr val="000000"/>
                </a:solidFill>
              </a:defRPr>
            </a:pPr>
            <a:endParaRPr lang="en-US"/>
          </a:p>
        </c:txPr>
        <c:crossAx val="86764928"/>
        <c:crosses val="autoZero"/>
        <c:auto val="0"/>
        <c:lblAlgn val="ctr"/>
        <c:lblOffset val="100"/>
        <c:tickLblSkip val="12"/>
        <c:tickMarkSkip val="1"/>
        <c:noMultiLvlLbl val="1"/>
      </c:catAx>
      <c:valAx>
        <c:axId val="86764928"/>
        <c:scaling>
          <c:orientation val="minMax"/>
          <c:min val="8000"/>
        </c:scaling>
        <c:delete val="0"/>
        <c:axPos val="l"/>
        <c:majorGridlines>
          <c:spPr>
            <a:ln w="25400">
              <a:solidFill>
                <a:srgbClr val="000000"/>
              </a:solidFill>
              <a:prstDash val="sysDot"/>
            </a:ln>
          </c:spPr>
        </c:majorGridlines>
        <c:numFmt formatCode="#,##0" sourceLinked="0"/>
        <c:majorTickMark val="out"/>
        <c:minorTickMark val="none"/>
        <c:tickLblPos val="nextTo"/>
        <c:spPr>
          <a:ln>
            <a:noFill/>
          </a:ln>
        </c:spPr>
        <c:txPr>
          <a:bodyPr/>
          <a:lstStyle/>
          <a:p>
            <a:pPr>
              <a:defRPr>
                <a:solidFill>
                  <a:srgbClr val="000000"/>
                </a:solidFill>
              </a:defRPr>
            </a:pPr>
            <a:endParaRPr lang="en-US"/>
          </a:p>
        </c:txPr>
        <c:crossAx val="86763392"/>
        <c:crosses val="autoZero"/>
        <c:crossBetween val="between"/>
        <c:majorUnit val="4000"/>
        <c:dispUnits>
          <c:builtInUnit val="thousands"/>
        </c:dispUnits>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48716471416688E-2"/>
          <c:y val="3.3544723440854282E-2"/>
          <c:w val="0.82137057101583055"/>
          <c:h val="0.88150581216066171"/>
        </c:manualLayout>
      </c:layout>
      <c:lineChart>
        <c:grouping val="standard"/>
        <c:varyColors val="0"/>
        <c:ser>
          <c:idx val="0"/>
          <c:order val="0"/>
          <c:tx>
            <c:strRef>
              <c:f>Sheet1!$B$1</c:f>
              <c:strCache>
                <c:ptCount val="1"/>
                <c:pt idx="0">
                  <c:v>Toronto</c:v>
                </c:pt>
              </c:strCache>
            </c:strRef>
          </c:tx>
          <c:spPr>
            <a:ln w="5080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numCache>
            </c:numRef>
          </c:cat>
          <c:val>
            <c:numRef>
              <c:f>Sheet1!$B$2:$B$42</c:f>
              <c:numCache>
                <c:formatCode>General</c:formatCode>
                <c:ptCount val="41"/>
                <c:pt idx="0">
                  <c:v>161.57023905902801</c:v>
                </c:pt>
                <c:pt idx="1">
                  <c:v>162.267899384076</c:v>
                </c:pt>
                <c:pt idx="2">
                  <c:v>163.11429151468101</c:v>
                </c:pt>
                <c:pt idx="3">
                  <c:v>163.57442439831601</c:v>
                </c:pt>
                <c:pt idx="4">
                  <c:v>164.32050953099301</c:v>
                </c:pt>
                <c:pt idx="5">
                  <c:v>165.56302047669101</c:v>
                </c:pt>
                <c:pt idx="6">
                  <c:v>166.54119562488799</c:v>
                </c:pt>
                <c:pt idx="7">
                  <c:v>167.318321175455</c:v>
                </c:pt>
                <c:pt idx="8">
                  <c:v>168.26483213728599</c:v>
                </c:pt>
                <c:pt idx="9">
                  <c:v>169.63476025708101</c:v>
                </c:pt>
                <c:pt idx="10">
                  <c:v>170.91965086554799</c:v>
                </c:pt>
                <c:pt idx="11">
                  <c:v>172.359608029936</c:v>
                </c:pt>
                <c:pt idx="12">
                  <c:v>173.70859767640999</c:v>
                </c:pt>
                <c:pt idx="13">
                  <c:v>175.064522539976</c:v>
                </c:pt>
                <c:pt idx="14">
                  <c:v>176.218944408119</c:v>
                </c:pt>
                <c:pt idx="15">
                  <c:v>177.571348075678</c:v>
                </c:pt>
                <c:pt idx="16">
                  <c:v>178.95171208489899</c:v>
                </c:pt>
                <c:pt idx="17">
                  <c:v>180.112785320103</c:v>
                </c:pt>
                <c:pt idx="18">
                  <c:v>181.933300852749</c:v>
                </c:pt>
                <c:pt idx="19">
                  <c:v>183.924882218112</c:v>
                </c:pt>
                <c:pt idx="20">
                  <c:v>185.81334097738599</c:v>
                </c:pt>
                <c:pt idx="21">
                  <c:v>186.96441500542701</c:v>
                </c:pt>
                <c:pt idx="22">
                  <c:v>188.55746365870701</c:v>
                </c:pt>
                <c:pt idx="23">
                  <c:v>190.26462093263399</c:v>
                </c:pt>
                <c:pt idx="24">
                  <c:v>191.59620897373199</c:v>
                </c:pt>
                <c:pt idx="25">
                  <c:v>194.29119260965101</c:v>
                </c:pt>
                <c:pt idx="26">
                  <c:v>197.25615613057701</c:v>
                </c:pt>
                <c:pt idx="27">
                  <c:v>200.33090705133401</c:v>
                </c:pt>
                <c:pt idx="28">
                  <c:v>205.904336678497</c:v>
                </c:pt>
                <c:pt idx="29">
                  <c:v>208.74343988872599</c:v>
                </c:pt>
                <c:pt idx="30">
                  <c:v>212.029556660525</c:v>
                </c:pt>
                <c:pt idx="31">
                  <c:v>215.45184827025099</c:v>
                </c:pt>
                <c:pt idx="32">
                  <c:v>219.21021671948799</c:v>
                </c:pt>
                <c:pt idx="33">
                  <c:v>223.81442877862801</c:v>
                </c:pt>
                <c:pt idx="34">
                  <c:v>226.94743943724001</c:v>
                </c:pt>
                <c:pt idx="35" formatCode="0.0">
                  <c:v>230.76246351432201</c:v>
                </c:pt>
                <c:pt idx="36" formatCode="0.0">
                  <c:v>235.14282635812799</c:v>
                </c:pt>
                <c:pt idx="37" formatCode="0.0">
                  <c:v>240.66835488957199</c:v>
                </c:pt>
                <c:pt idx="38" formatCode="0.0">
                  <c:v>253.71137854285999</c:v>
                </c:pt>
                <c:pt idx="39" formatCode="0.0">
                  <c:v>263.73609544256101</c:v>
                </c:pt>
                <c:pt idx="40" formatCode="0.0">
                  <c:v>265.401622360945</c:v>
                </c:pt>
              </c:numCache>
            </c:numRef>
          </c:val>
          <c:smooth val="0"/>
          <c:extLst xmlns:c16r2="http://schemas.microsoft.com/office/drawing/2015/06/chart">
            <c:ext xmlns:c16="http://schemas.microsoft.com/office/drawing/2014/chart" uri="{C3380CC4-5D6E-409C-BE32-E72D297353CC}">
              <c16:uniqueId val="{00000000-F368-46E3-B83B-96B5FC246576}"/>
            </c:ext>
          </c:extLst>
        </c:ser>
        <c:ser>
          <c:idx val="1"/>
          <c:order val="1"/>
          <c:tx>
            <c:strRef>
              <c:f>Sheet1!$C$1</c:f>
              <c:strCache>
                <c:ptCount val="1"/>
                <c:pt idx="0">
                  <c:v>Lower Mainland</c:v>
                </c:pt>
              </c:strCache>
            </c:strRef>
          </c:tx>
          <c:spPr>
            <a:ln w="50800">
              <a:solidFill>
                <a:srgbClr val="3208E6"/>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numCache>
            </c:numRef>
          </c:cat>
          <c:val>
            <c:numRef>
              <c:f>Sheet1!$C$2:$C$42</c:f>
              <c:numCache>
                <c:formatCode>General</c:formatCode>
                <c:ptCount val="41"/>
                <c:pt idx="0">
                  <c:v>155.942309393643</c:v>
                </c:pt>
                <c:pt idx="1">
                  <c:v>156.02670185394999</c:v>
                </c:pt>
                <c:pt idx="2">
                  <c:v>156.16749909303201</c:v>
                </c:pt>
                <c:pt idx="3">
                  <c:v>156.138829381417</c:v>
                </c:pt>
                <c:pt idx="4">
                  <c:v>155.85797115886399</c:v>
                </c:pt>
                <c:pt idx="5">
                  <c:v>156.587791243867</c:v>
                </c:pt>
                <c:pt idx="6">
                  <c:v>156.962250025602</c:v>
                </c:pt>
                <c:pt idx="7">
                  <c:v>158.07612371417099</c:v>
                </c:pt>
                <c:pt idx="8">
                  <c:v>158.763232201986</c:v>
                </c:pt>
                <c:pt idx="9">
                  <c:v>160.25462819558001</c:v>
                </c:pt>
                <c:pt idx="10">
                  <c:v>161.095933423997</c:v>
                </c:pt>
                <c:pt idx="11">
                  <c:v>162.37463534901701</c:v>
                </c:pt>
                <c:pt idx="12">
                  <c:v>163.37240152485299</c:v>
                </c:pt>
                <c:pt idx="13">
                  <c:v>164.69171430297999</c:v>
                </c:pt>
                <c:pt idx="14">
                  <c:v>165.758100091194</c:v>
                </c:pt>
                <c:pt idx="15">
                  <c:v>167.255111605434</c:v>
                </c:pt>
                <c:pt idx="16">
                  <c:v>168.30857894773399</c:v>
                </c:pt>
                <c:pt idx="17">
                  <c:v>170.29371439914399</c:v>
                </c:pt>
                <c:pt idx="18">
                  <c:v>172.448954279887</c:v>
                </c:pt>
                <c:pt idx="19">
                  <c:v>174.84154457497601</c:v>
                </c:pt>
                <c:pt idx="20">
                  <c:v>178.46406865605201</c:v>
                </c:pt>
                <c:pt idx="21">
                  <c:v>182.77524863404901</c:v>
                </c:pt>
                <c:pt idx="22">
                  <c:v>187.562649848218</c:v>
                </c:pt>
                <c:pt idx="23">
                  <c:v>191.48741642134101</c:v>
                </c:pt>
                <c:pt idx="24">
                  <c:v>195.60430018499801</c:v>
                </c:pt>
                <c:pt idx="25">
                  <c:v>200.16709507780499</c:v>
                </c:pt>
                <c:pt idx="26">
                  <c:v>203.737214559481</c:v>
                </c:pt>
                <c:pt idx="27">
                  <c:v>209.856865922152</c:v>
                </c:pt>
                <c:pt idx="28">
                  <c:v>218.91473904854499</c:v>
                </c:pt>
                <c:pt idx="29">
                  <c:v>225.960036880817</c:v>
                </c:pt>
                <c:pt idx="30">
                  <c:v>230.69688701850899</c:v>
                </c:pt>
                <c:pt idx="31">
                  <c:v>232.50140476583201</c:v>
                </c:pt>
                <c:pt idx="32">
                  <c:v>232.55062010529801</c:v>
                </c:pt>
                <c:pt idx="33">
                  <c:v>231.53085637770101</c:v>
                </c:pt>
                <c:pt idx="34">
                  <c:v>230.41109295079801</c:v>
                </c:pt>
                <c:pt idx="35">
                  <c:v>229.98217397519699</c:v>
                </c:pt>
                <c:pt idx="36">
                  <c:v>230.84696369429199</c:v>
                </c:pt>
                <c:pt idx="37">
                  <c:v>232.03718905431299</c:v>
                </c:pt>
                <c:pt idx="38">
                  <c:v>233.327193213084</c:v>
                </c:pt>
                <c:pt idx="39">
                  <c:v>237.33020197511601</c:v>
                </c:pt>
                <c:pt idx="40">
                  <c:v>241.27727820756601</c:v>
                </c:pt>
              </c:numCache>
            </c:numRef>
          </c:val>
          <c:smooth val="0"/>
          <c:extLst xmlns:c16r2="http://schemas.microsoft.com/office/drawing/2015/06/chart">
            <c:ext xmlns:c16="http://schemas.microsoft.com/office/drawing/2014/chart" uri="{C3380CC4-5D6E-409C-BE32-E72D297353CC}">
              <c16:uniqueId val="{00000000-90CB-438E-AFBF-EA14AAE30D57}"/>
            </c:ext>
          </c:extLst>
        </c:ser>
        <c:dLbls>
          <c:showLegendKey val="0"/>
          <c:showVal val="0"/>
          <c:showCatName val="0"/>
          <c:showSerName val="0"/>
          <c:showPercent val="0"/>
          <c:showBubbleSize val="0"/>
        </c:dLbls>
        <c:marker val="1"/>
        <c:smooth val="0"/>
        <c:axId val="86804352"/>
        <c:axId val="86805888"/>
      </c:lineChart>
      <c:catAx>
        <c:axId val="86804352"/>
        <c:scaling>
          <c:orientation val="minMax"/>
        </c:scaling>
        <c:delete val="0"/>
        <c:axPos val="b"/>
        <c:numFmt formatCode="[$-409]mmm\-yy;@" sourceLinked="0"/>
        <c:majorTickMark val="out"/>
        <c:minorTickMark val="none"/>
        <c:tickLblPos val="low"/>
        <c:spPr>
          <a:ln w="25400">
            <a:solidFill>
              <a:srgbClr val="000000"/>
            </a:solidFill>
          </a:ln>
        </c:spPr>
        <c:txPr>
          <a:bodyPr/>
          <a:lstStyle/>
          <a:p>
            <a:pPr>
              <a:defRPr sz="2400" b="0" i="0" baseline="0">
                <a:solidFill>
                  <a:srgbClr val="000000"/>
                </a:solidFill>
              </a:defRPr>
            </a:pPr>
            <a:endParaRPr lang="en-US"/>
          </a:p>
        </c:txPr>
        <c:crossAx val="86805888"/>
        <c:crosses val="autoZero"/>
        <c:auto val="0"/>
        <c:lblAlgn val="ctr"/>
        <c:lblOffset val="0"/>
        <c:tickLblSkip val="12"/>
        <c:tickMarkSkip val="1"/>
        <c:noMultiLvlLbl val="0"/>
      </c:catAx>
      <c:valAx>
        <c:axId val="86805888"/>
        <c:scaling>
          <c:orientation val="minMax"/>
          <c:min val="140"/>
        </c:scaling>
        <c:delete val="0"/>
        <c:axPos val="l"/>
        <c:majorGridlines>
          <c:spPr>
            <a:ln w="25400">
              <a:solidFill>
                <a:srgbClr val="424143"/>
              </a:solidFill>
              <a:prstDash val="sysDot"/>
            </a:ln>
          </c:spPr>
        </c:majorGridlines>
        <c:numFmt formatCode="#,##0" sourceLinked="0"/>
        <c:majorTickMark val="out"/>
        <c:minorTickMark val="none"/>
        <c:tickLblPos val="nextTo"/>
        <c:spPr>
          <a:ln>
            <a:noFill/>
          </a:ln>
        </c:spPr>
        <c:txPr>
          <a:bodyPr/>
          <a:lstStyle/>
          <a:p>
            <a:pPr algn="ctr">
              <a:defRPr lang="en-US" sz="2400" b="0" i="0" u="none" strike="noStrike" kern="1200" baseline="0">
                <a:solidFill>
                  <a:srgbClr val="000000"/>
                </a:solidFill>
                <a:latin typeface="+mn-lt"/>
                <a:ea typeface="+mn-ea"/>
                <a:cs typeface="+mn-cs"/>
              </a:defRPr>
            </a:pPr>
            <a:endParaRPr lang="en-US"/>
          </a:p>
        </c:txPr>
        <c:crossAx val="86804352"/>
        <c:crosses val="autoZero"/>
        <c:crossBetween val="between"/>
      </c:valAx>
    </c:plotArea>
    <c:legend>
      <c:legendPos val="r"/>
      <c:layout>
        <c:manualLayout>
          <c:xMode val="edge"/>
          <c:yMode val="edge"/>
          <c:x val="0.26779481747106149"/>
          <c:y val="5.5618511142414361E-2"/>
          <c:w val="0.42523114708489845"/>
          <c:h val="0.19615691873776275"/>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7942075270518"/>
          <c:y val="3.5102912376331327E-2"/>
          <c:w val="0.82305048007019943"/>
          <c:h val="0.88045227753247834"/>
        </c:manualLayout>
      </c:layout>
      <c:lineChart>
        <c:grouping val="standard"/>
        <c:varyColors val="0"/>
        <c:ser>
          <c:idx val="0"/>
          <c:order val="0"/>
          <c:tx>
            <c:strRef>
              <c:f>Sheet1!$B$1</c:f>
              <c:strCache>
                <c:ptCount val="1"/>
                <c:pt idx="0">
                  <c:v>Toronto</c:v>
                </c:pt>
              </c:strCache>
            </c:strRef>
          </c:tx>
          <c:spPr>
            <a:ln w="50800">
              <a:solidFill>
                <a:srgbClr val="FF0000"/>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numCache>
            </c:numRef>
          </c:cat>
          <c:val>
            <c:numRef>
              <c:f>Sheet1!$B$2:$B$42</c:f>
              <c:numCache>
                <c:formatCode>General</c:formatCode>
                <c:ptCount val="41"/>
                <c:pt idx="0">
                  <c:v>9.9989564160851199</c:v>
                </c:pt>
                <c:pt idx="1">
                  <c:v>8.8833897189306104</c:v>
                </c:pt>
                <c:pt idx="2">
                  <c:v>8.1906035212710506</c:v>
                </c:pt>
                <c:pt idx="3">
                  <c:v>6.6633362857971603</c:v>
                </c:pt>
                <c:pt idx="4">
                  <c:v>5.8751933843408803</c:v>
                </c:pt>
                <c:pt idx="5">
                  <c:v>6.5505584495098397</c:v>
                </c:pt>
                <c:pt idx="6">
                  <c:v>6.6324923207083497</c:v>
                </c:pt>
                <c:pt idx="7">
                  <c:v>6.4901215448252403</c:v>
                </c:pt>
                <c:pt idx="8">
                  <c:v>6.6773747857528702</c:v>
                </c:pt>
                <c:pt idx="9">
                  <c:v>7.71514661079493</c:v>
                </c:pt>
                <c:pt idx="10">
                  <c:v>8.2417965149109396</c:v>
                </c:pt>
                <c:pt idx="11">
                  <c:v>8.8935138317556195</c:v>
                </c:pt>
                <c:pt idx="12">
                  <c:v>9.2798057023307106</c:v>
                </c:pt>
                <c:pt idx="13">
                  <c:v>9.5451148780899704</c:v>
                </c:pt>
                <c:pt idx="14">
                  <c:v>9.1945431797899104</c:v>
                </c:pt>
                <c:pt idx="15">
                  <c:v>9.1773781665947798</c:v>
                </c:pt>
                <c:pt idx="16">
                  <c:v>9.22251990538747</c:v>
                </c:pt>
                <c:pt idx="17">
                  <c:v>8.7984984200630798</c:v>
                </c:pt>
                <c:pt idx="18">
                  <c:v>9.7768871311017396</c:v>
                </c:pt>
                <c:pt idx="19">
                  <c:v>10.919936144194599</c:v>
                </c:pt>
                <c:pt idx="20">
                  <c:v>11.632524498951501</c:v>
                </c:pt>
                <c:pt idx="21">
                  <c:v>10.6627067544068</c:v>
                </c:pt>
                <c:pt idx="22">
                  <c:v>10.623216876544999</c:v>
                </c:pt>
                <c:pt idx="23">
                  <c:v>10.731676797617</c:v>
                </c:pt>
                <c:pt idx="24">
                  <c:v>9.9556746368458704</c:v>
                </c:pt>
                <c:pt idx="25">
                  <c:v>11.892994591573601</c:v>
                </c:pt>
                <c:pt idx="26">
                  <c:v>14.080050301591999</c:v>
                </c:pt>
                <c:pt idx="27">
                  <c:v>16.0924680305679</c:v>
                </c:pt>
                <c:pt idx="28">
                  <c:v>22.053807455981602</c:v>
                </c:pt>
                <c:pt idx="29">
                  <c:v>21.627829468619201</c:v>
                </c:pt>
                <c:pt idx="30">
                  <c:v>21.656866520462099</c:v>
                </c:pt>
                <c:pt idx="31">
                  <c:v>21.315554231452602</c:v>
                </c:pt>
                <c:pt idx="32">
                  <c:v>21.344927608571801</c:v>
                </c:pt>
                <c:pt idx="33">
                  <c:v>22.574761838660699</c:v>
                </c:pt>
                <c:pt idx="34">
                  <c:v>20.848930564562899</c:v>
                </c:pt>
                <c:pt idx="35">
                  <c:v>21.0114284882943</c:v>
                </c:pt>
                <c:pt idx="36">
                  <c:v>21.803701564604001</c:v>
                </c:pt>
                <c:pt idx="37">
                  <c:v>24.087165289734799</c:v>
                </c:pt>
                <c:pt idx="38">
                  <c:v>37.654061107070497</c:v>
                </c:pt>
                <c:pt idx="39">
                  <c:v>43.425507180250698</c:v>
                </c:pt>
                <c:pt idx="40">
                  <c:v>34.574987721953498</c:v>
                </c:pt>
              </c:numCache>
            </c:numRef>
          </c:val>
          <c:smooth val="0"/>
          <c:extLst xmlns:c16r2="http://schemas.microsoft.com/office/drawing/2015/06/chart">
            <c:ext xmlns:c16="http://schemas.microsoft.com/office/drawing/2014/chart" uri="{C3380CC4-5D6E-409C-BE32-E72D297353CC}">
              <c16:uniqueId val="{00000000-ED59-4791-8402-5711E27EAED3}"/>
            </c:ext>
          </c:extLst>
        </c:ser>
        <c:ser>
          <c:idx val="1"/>
          <c:order val="1"/>
          <c:tx>
            <c:strRef>
              <c:f>Sheet1!$C$1</c:f>
              <c:strCache>
                <c:ptCount val="1"/>
                <c:pt idx="0">
                  <c:v>Lower Mainland</c:v>
                </c:pt>
              </c:strCache>
            </c:strRef>
          </c:tx>
          <c:spPr>
            <a:ln w="50800">
              <a:solidFill>
                <a:srgbClr val="3208E6"/>
              </a:solidFill>
            </a:ln>
          </c:spPr>
          <c:marker>
            <c:symbol val="none"/>
          </c:marker>
          <c:cat>
            <c:numRef>
              <c:f>Sheet1!$A$2:$A$42</c:f>
              <c:numCache>
                <c:formatCode>mmm\-yy</c:formatCode>
                <c:ptCount val="41"/>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numCache>
            </c:numRef>
          </c:cat>
          <c:val>
            <c:numRef>
              <c:f>Sheet1!$C$2:$C$42</c:f>
              <c:numCache>
                <c:formatCode>General</c:formatCode>
                <c:ptCount val="41"/>
                <c:pt idx="0">
                  <c:v>6.65221916666491</c:v>
                </c:pt>
                <c:pt idx="1">
                  <c:v>5.2419982771606701</c:v>
                </c:pt>
                <c:pt idx="2">
                  <c:v>4.1086962863368504</c:v>
                </c:pt>
                <c:pt idx="3">
                  <c:v>2.73507159705985</c:v>
                </c:pt>
                <c:pt idx="4">
                  <c:v>0.92567104232408304</c:v>
                </c:pt>
                <c:pt idx="5">
                  <c:v>1.72927484454215</c:v>
                </c:pt>
                <c:pt idx="6">
                  <c:v>1.85283133217564</c:v>
                </c:pt>
                <c:pt idx="7">
                  <c:v>3.93384972314536</c:v>
                </c:pt>
                <c:pt idx="8">
                  <c:v>4.6883421043246196</c:v>
                </c:pt>
                <c:pt idx="9">
                  <c:v>7.0144727252908901</c:v>
                </c:pt>
                <c:pt idx="10">
                  <c:v>7.3263497905761801</c:v>
                </c:pt>
                <c:pt idx="11">
                  <c:v>8.1766163355422901</c:v>
                </c:pt>
                <c:pt idx="12">
                  <c:v>8.1995179641405294</c:v>
                </c:pt>
                <c:pt idx="13">
                  <c:v>8.6893796784515498</c:v>
                </c:pt>
                <c:pt idx="14">
                  <c:v>8.5515178707112192</c:v>
                </c:pt>
                <c:pt idx="15">
                  <c:v>9.1994536649150493</c:v>
                </c:pt>
                <c:pt idx="16">
                  <c:v>8.8923570423202705</c:v>
                </c:pt>
                <c:pt idx="17">
                  <c:v>10.483508093426501</c:v>
                </c:pt>
                <c:pt idx="18">
                  <c:v>12.1584069790873</c:v>
                </c:pt>
                <c:pt idx="19">
                  <c:v>13.8894927781849</c:v>
                </c:pt>
                <c:pt idx="20">
                  <c:v>17.772770959892402</c:v>
                </c:pt>
                <c:pt idx="21">
                  <c:v>22.0997978473671</c:v>
                </c:pt>
                <c:pt idx="22">
                  <c:v>26.297897161723899</c:v>
                </c:pt>
                <c:pt idx="23">
                  <c:v>27.265442122740399</c:v>
                </c:pt>
                <c:pt idx="24">
                  <c:v>27.886623122607499</c:v>
                </c:pt>
                <c:pt idx="25">
                  <c:v>28.665967018986802</c:v>
                </c:pt>
                <c:pt idx="26">
                  <c:v>26.7663755179214</c:v>
                </c:pt>
                <c:pt idx="27">
                  <c:v>29.737095532922101</c:v>
                </c:pt>
                <c:pt idx="28">
                  <c:v>37.426569172585701</c:v>
                </c:pt>
                <c:pt idx="29">
                  <c:v>39.731794737750498</c:v>
                </c:pt>
                <c:pt idx="30">
                  <c:v>36.822214131021902</c:v>
                </c:pt>
                <c:pt idx="31">
                  <c:v>28.917389216409099</c:v>
                </c:pt>
                <c:pt idx="32">
                  <c:v>19.4803784278485</c:v>
                </c:pt>
                <c:pt idx="33">
                  <c:v>9.9265456858821306</c:v>
                </c:pt>
                <c:pt idx="34">
                  <c:v>2.5835506138185802</c:v>
                </c:pt>
                <c:pt idx="35">
                  <c:v>-0.93026163974152498</c:v>
                </c:pt>
                <c:pt idx="36">
                  <c:v>-0.63980284273117405</c:v>
                </c:pt>
                <c:pt idx="37">
                  <c:v>1.0882417372068001</c:v>
                </c:pt>
                <c:pt idx="38">
                  <c:v>3.12498229837969</c:v>
                </c:pt>
                <c:pt idx="39">
                  <c:v>8.9350346537910408</c:v>
                </c:pt>
                <c:pt idx="40">
                  <c:v>13.3966039622119</c:v>
                </c:pt>
              </c:numCache>
            </c:numRef>
          </c:val>
          <c:smooth val="0"/>
          <c:extLst xmlns:c16r2="http://schemas.microsoft.com/office/drawing/2015/06/chart">
            <c:ext xmlns:c16="http://schemas.microsoft.com/office/drawing/2014/chart" uri="{C3380CC4-5D6E-409C-BE32-E72D297353CC}">
              <c16:uniqueId val="{00000000-E2C3-48B3-9E49-CC7FBE93AC0F}"/>
            </c:ext>
          </c:extLst>
        </c:ser>
        <c:dLbls>
          <c:showLegendKey val="0"/>
          <c:showVal val="0"/>
          <c:showCatName val="0"/>
          <c:showSerName val="0"/>
          <c:showPercent val="0"/>
          <c:showBubbleSize val="0"/>
        </c:dLbls>
        <c:marker val="1"/>
        <c:smooth val="0"/>
        <c:axId val="87173760"/>
        <c:axId val="87179648"/>
      </c:lineChart>
      <c:catAx>
        <c:axId val="87173760"/>
        <c:scaling>
          <c:orientation val="minMax"/>
        </c:scaling>
        <c:delete val="0"/>
        <c:axPos val="b"/>
        <c:numFmt formatCode="[$-409]mmm\-yy;@" sourceLinked="0"/>
        <c:majorTickMark val="cross"/>
        <c:minorTickMark val="none"/>
        <c:tickLblPos val="low"/>
        <c:spPr>
          <a:ln w="25400">
            <a:solidFill>
              <a:srgbClr val="000000"/>
            </a:solidFill>
          </a:ln>
        </c:spPr>
        <c:txPr>
          <a:bodyPr/>
          <a:lstStyle/>
          <a:p>
            <a:pPr>
              <a:defRPr sz="2400" b="0" i="0" baseline="0">
                <a:solidFill>
                  <a:srgbClr val="000000"/>
                </a:solidFill>
              </a:defRPr>
            </a:pPr>
            <a:endParaRPr lang="en-US"/>
          </a:p>
        </c:txPr>
        <c:crossAx val="87179648"/>
        <c:crosses val="autoZero"/>
        <c:auto val="0"/>
        <c:lblAlgn val="ctr"/>
        <c:lblOffset val="0"/>
        <c:tickLblSkip val="12"/>
        <c:tickMarkSkip val="1"/>
        <c:noMultiLvlLbl val="0"/>
      </c:catAx>
      <c:valAx>
        <c:axId val="87179648"/>
        <c:scaling>
          <c:orientation val="minMax"/>
          <c:min val="-10"/>
        </c:scaling>
        <c:delete val="0"/>
        <c:axPos val="l"/>
        <c:majorGridlines>
          <c:spPr>
            <a:ln w="25400">
              <a:solidFill>
                <a:srgbClr val="424143"/>
              </a:solidFill>
              <a:prstDash val="sysDot"/>
            </a:ln>
          </c:spPr>
        </c:majorGridlines>
        <c:numFmt formatCode="#,##0" sourceLinked="0"/>
        <c:majorTickMark val="out"/>
        <c:minorTickMark val="none"/>
        <c:tickLblPos val="nextTo"/>
        <c:spPr>
          <a:ln>
            <a:noFill/>
          </a:ln>
        </c:spPr>
        <c:txPr>
          <a:bodyPr/>
          <a:lstStyle/>
          <a:p>
            <a:pPr algn="ctr">
              <a:defRPr lang="en-US" sz="2400" b="0" i="0" u="none" strike="noStrike" kern="1200" baseline="0">
                <a:solidFill>
                  <a:srgbClr val="000000"/>
                </a:solidFill>
                <a:latin typeface="+mn-lt"/>
                <a:ea typeface="+mn-ea"/>
                <a:cs typeface="+mn-cs"/>
              </a:defRPr>
            </a:pPr>
            <a:endParaRPr lang="en-US"/>
          </a:p>
        </c:txPr>
        <c:crossAx val="87173760"/>
        <c:crosses val="autoZero"/>
        <c:crossBetween val="between"/>
      </c:valAx>
    </c:plotArea>
    <c:legend>
      <c:legendPos val="r"/>
      <c:layout>
        <c:manualLayout>
          <c:xMode val="edge"/>
          <c:yMode val="edge"/>
          <c:x val="0.20211127578272869"/>
          <c:y val="8.5346091122179502E-2"/>
          <c:w val="0.40913899843377738"/>
          <c:h val="0.19151888711998025"/>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5137058824538E-2"/>
          <c:y val="4.4996489005212748E-2"/>
          <c:w val="0.78268050261061084"/>
          <c:h val="0.86536317787584105"/>
        </c:manualLayout>
      </c:layout>
      <c:lineChart>
        <c:grouping val="standard"/>
        <c:varyColors val="0"/>
        <c:ser>
          <c:idx val="0"/>
          <c:order val="0"/>
          <c:tx>
            <c:strRef>
              <c:f>Sheet1!$B$1</c:f>
              <c:strCache>
                <c:ptCount val="1"/>
                <c:pt idx="0">
                  <c:v>Average</c:v>
                </c:pt>
              </c:strCache>
            </c:strRef>
          </c:tx>
          <c:spPr>
            <a:ln w="44450">
              <a:solidFill>
                <a:srgbClr val="3208E6"/>
              </a:solidFill>
            </a:ln>
          </c:spPr>
          <c:marker>
            <c:symbol val="circle"/>
            <c:size val="9"/>
            <c:spPr>
              <a:solidFill>
                <a:srgbClr val="3208E6"/>
              </a:solidFill>
              <a:ln>
                <a:solidFill>
                  <a:srgbClr val="000000"/>
                </a:solidFill>
              </a:ln>
            </c:spPr>
          </c:marker>
          <c:cat>
            <c:numRef>
              <c:f>Sheet1!$A$2:$A$42</c:f>
              <c:numCache>
                <c:formatCode>General</c:formatCod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numCache>
            </c:numRef>
          </c:cat>
          <c:val>
            <c:numRef>
              <c:f>Sheet1!$B$2:$B$42</c:f>
              <c:numCache>
                <c:formatCode>General</c:formatCode>
                <c:ptCount val="41"/>
                <c:pt idx="0">
                  <c:v>75794.58</c:v>
                </c:pt>
                <c:pt idx="1">
                  <c:v>86058.7</c:v>
                </c:pt>
                <c:pt idx="2">
                  <c:v>62578.66</c:v>
                </c:pt>
                <c:pt idx="3">
                  <c:v>71066.149999999994</c:v>
                </c:pt>
                <c:pt idx="4">
                  <c:v>93721.77</c:v>
                </c:pt>
                <c:pt idx="5">
                  <c:v>141870.35</c:v>
                </c:pt>
                <c:pt idx="6">
                  <c:v>105651.84</c:v>
                </c:pt>
                <c:pt idx="7">
                  <c:v>107383.06</c:v>
                </c:pt>
                <c:pt idx="8">
                  <c:v>108266.79</c:v>
                </c:pt>
                <c:pt idx="9">
                  <c:v>107814.21</c:v>
                </c:pt>
                <c:pt idx="10">
                  <c:v>114815.53</c:v>
                </c:pt>
                <c:pt idx="11">
                  <c:v>123357.6</c:v>
                </c:pt>
                <c:pt idx="12">
                  <c:v>141296.64000000001</c:v>
                </c:pt>
                <c:pt idx="13">
                  <c:v>179756.29</c:v>
                </c:pt>
                <c:pt idx="14">
                  <c:v>203121.6</c:v>
                </c:pt>
                <c:pt idx="15">
                  <c:v>200442.82</c:v>
                </c:pt>
                <c:pt idx="16">
                  <c:v>221844.06</c:v>
                </c:pt>
                <c:pt idx="17">
                  <c:v>252793.75</c:v>
                </c:pt>
                <c:pt idx="18">
                  <c:v>262773.3</c:v>
                </c:pt>
                <c:pt idx="19">
                  <c:v>265078.45</c:v>
                </c:pt>
                <c:pt idx="20">
                  <c:v>262208.40000000002</c:v>
                </c:pt>
                <c:pt idx="21">
                  <c:v>257753.1</c:v>
                </c:pt>
                <c:pt idx="22">
                  <c:v>252818.83</c:v>
                </c:pt>
                <c:pt idx="23">
                  <c:v>255306.23999999999</c:v>
                </c:pt>
                <c:pt idx="24">
                  <c:v>271648.69</c:v>
                </c:pt>
                <c:pt idx="25">
                  <c:v>266700.75</c:v>
                </c:pt>
                <c:pt idx="26">
                  <c:v>280328.78999999998</c:v>
                </c:pt>
                <c:pt idx="27">
                  <c:v>305344.59000000003</c:v>
                </c:pt>
                <c:pt idx="28">
                  <c:v>343099.33</c:v>
                </c:pt>
                <c:pt idx="29">
                  <c:v>380463.97</c:v>
                </c:pt>
                <c:pt idx="30">
                  <c:v>442539.35</c:v>
                </c:pt>
                <c:pt idx="31">
                  <c:v>496313.78</c:v>
                </c:pt>
                <c:pt idx="32">
                  <c:v>522010.32</c:v>
                </c:pt>
                <c:pt idx="33">
                  <c:v>516044.22</c:v>
                </c:pt>
                <c:pt idx="34">
                  <c:v>601612.14</c:v>
                </c:pt>
                <c:pt idx="35">
                  <c:v>677855.97</c:v>
                </c:pt>
                <c:pt idx="36">
                  <c:v>635319.1</c:v>
                </c:pt>
                <c:pt idx="37">
                  <c:v>653742.80000000005</c:v>
                </c:pt>
                <c:pt idx="38">
                  <c:v>709128.19</c:v>
                </c:pt>
                <c:pt idx="39" formatCode="#,##0.00">
                  <c:v>766004.42</c:v>
                </c:pt>
                <c:pt idx="40">
                  <c:v>896947.67</c:v>
                </c:pt>
              </c:numCache>
            </c:numRef>
          </c:val>
          <c:smooth val="0"/>
          <c:extLst xmlns:c16r2="http://schemas.microsoft.com/office/drawing/2015/06/chart">
            <c:ext xmlns:c16="http://schemas.microsoft.com/office/drawing/2014/chart" uri="{C3380CC4-5D6E-409C-BE32-E72D297353CC}">
              <c16:uniqueId val="{00000000-EC32-47CC-8FB5-E1784F83A001}"/>
            </c:ext>
          </c:extLst>
        </c:ser>
        <c:ser>
          <c:idx val="1"/>
          <c:order val="1"/>
          <c:tx>
            <c:strRef>
              <c:f>Sheet1!$C$1</c:f>
              <c:strCache>
                <c:ptCount val="1"/>
                <c:pt idx="0">
                  <c:v>Median</c:v>
                </c:pt>
              </c:strCache>
            </c:strRef>
          </c:tx>
          <c:spPr>
            <a:ln w="44450">
              <a:solidFill>
                <a:srgbClr val="FF0000"/>
              </a:solidFill>
            </a:ln>
          </c:spPr>
          <c:marker>
            <c:symbol val="circle"/>
            <c:size val="9"/>
            <c:spPr>
              <a:solidFill>
                <a:srgbClr val="FF0000"/>
              </a:solidFill>
              <a:ln>
                <a:solidFill>
                  <a:srgbClr val="000000"/>
                </a:solidFill>
              </a:ln>
            </c:spPr>
          </c:marker>
          <c:cat>
            <c:numRef>
              <c:f>Sheet1!$A$2:$A$42</c:f>
              <c:numCache>
                <c:formatCode>General</c:formatCode>
                <c:ptCount val="41"/>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numCache>
            </c:numRef>
          </c:cat>
          <c:val>
            <c:numRef>
              <c:f>Sheet1!$C$2:$C$42</c:f>
              <c:numCache>
                <c:formatCode>General</c:formatCode>
                <c:ptCount val="41"/>
                <c:pt idx="0">
                  <c:v>53225</c:v>
                </c:pt>
                <c:pt idx="1">
                  <c:v>54800</c:v>
                </c:pt>
                <c:pt idx="2">
                  <c:v>57500</c:v>
                </c:pt>
                <c:pt idx="3">
                  <c:v>61000</c:v>
                </c:pt>
                <c:pt idx="4">
                  <c:v>83000</c:v>
                </c:pt>
                <c:pt idx="5">
                  <c:v>125000</c:v>
                </c:pt>
                <c:pt idx="6">
                  <c:v>92000</c:v>
                </c:pt>
                <c:pt idx="7">
                  <c:v>94000</c:v>
                </c:pt>
                <c:pt idx="8">
                  <c:v>94987.5</c:v>
                </c:pt>
                <c:pt idx="9">
                  <c:v>93500</c:v>
                </c:pt>
                <c:pt idx="10">
                  <c:v>98000</c:v>
                </c:pt>
                <c:pt idx="11">
                  <c:v>107000</c:v>
                </c:pt>
                <c:pt idx="12">
                  <c:v>120000</c:v>
                </c:pt>
                <c:pt idx="13">
                  <c:v>149500</c:v>
                </c:pt>
                <c:pt idx="14">
                  <c:v>172500</c:v>
                </c:pt>
                <c:pt idx="15">
                  <c:v>173000</c:v>
                </c:pt>
                <c:pt idx="16">
                  <c:v>193000</c:v>
                </c:pt>
                <c:pt idx="17">
                  <c:v>220000</c:v>
                </c:pt>
                <c:pt idx="18">
                  <c:v>225000</c:v>
                </c:pt>
                <c:pt idx="19">
                  <c:v>218500</c:v>
                </c:pt>
                <c:pt idx="20">
                  <c:v>219500</c:v>
                </c:pt>
                <c:pt idx="21">
                  <c:v>222000</c:v>
                </c:pt>
                <c:pt idx="22">
                  <c:v>219500</c:v>
                </c:pt>
                <c:pt idx="23">
                  <c:v>223000</c:v>
                </c:pt>
                <c:pt idx="24">
                  <c:v>230000</c:v>
                </c:pt>
                <c:pt idx="25">
                  <c:v>233000</c:v>
                </c:pt>
                <c:pt idx="26">
                  <c:v>245000</c:v>
                </c:pt>
                <c:pt idx="27">
                  <c:v>265000</c:v>
                </c:pt>
                <c:pt idx="28">
                  <c:v>293900</c:v>
                </c:pt>
                <c:pt idx="29">
                  <c:v>325000</c:v>
                </c:pt>
                <c:pt idx="30">
                  <c:v>369900</c:v>
                </c:pt>
                <c:pt idx="31">
                  <c:v>405000</c:v>
                </c:pt>
                <c:pt idx="32">
                  <c:v>420000</c:v>
                </c:pt>
                <c:pt idx="33">
                  <c:v>423500</c:v>
                </c:pt>
                <c:pt idx="34">
                  <c:v>470000</c:v>
                </c:pt>
                <c:pt idx="35">
                  <c:v>499000</c:v>
                </c:pt>
                <c:pt idx="36">
                  <c:v>470025</c:v>
                </c:pt>
                <c:pt idx="37">
                  <c:v>474000</c:v>
                </c:pt>
                <c:pt idx="38">
                  <c:v>515000</c:v>
                </c:pt>
                <c:pt idx="39" formatCode="#,##0.00">
                  <c:v>542900</c:v>
                </c:pt>
                <c:pt idx="40">
                  <c:v>619900</c:v>
                </c:pt>
              </c:numCache>
            </c:numRef>
          </c:val>
          <c:smooth val="0"/>
          <c:extLst xmlns:c16r2="http://schemas.microsoft.com/office/drawing/2015/06/chart">
            <c:ext xmlns:c16="http://schemas.microsoft.com/office/drawing/2014/chart" uri="{C3380CC4-5D6E-409C-BE32-E72D297353CC}">
              <c16:uniqueId val="{00000001-EC32-47CC-8FB5-E1784F83A001}"/>
            </c:ext>
          </c:extLst>
        </c:ser>
        <c:dLbls>
          <c:showLegendKey val="0"/>
          <c:showVal val="0"/>
          <c:showCatName val="0"/>
          <c:showSerName val="0"/>
          <c:showPercent val="0"/>
          <c:showBubbleSize val="0"/>
        </c:dLbls>
        <c:marker val="1"/>
        <c:smooth val="0"/>
        <c:axId val="82777984"/>
        <c:axId val="82785024"/>
      </c:lineChart>
      <c:catAx>
        <c:axId val="82777984"/>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82785024"/>
        <c:crosses val="autoZero"/>
        <c:auto val="0"/>
        <c:lblAlgn val="ctr"/>
        <c:lblOffset val="0"/>
        <c:tickLblSkip val="5"/>
        <c:tickMarkSkip val="1"/>
        <c:noMultiLvlLbl val="0"/>
      </c:catAx>
      <c:valAx>
        <c:axId val="82785024"/>
        <c:scaling>
          <c:orientation val="minMax"/>
        </c:scaling>
        <c:delete val="0"/>
        <c:axPos val="l"/>
        <c:majorGridlines>
          <c:spPr>
            <a:ln w="25400">
              <a:solidFill>
                <a:srgbClr val="000000"/>
              </a:solidFill>
              <a:prstDash val="sysDot"/>
            </a:ln>
          </c:spPr>
        </c:majorGridlines>
        <c:numFmt formatCode="#,##0" sourceLinked="0"/>
        <c:majorTickMark val="out"/>
        <c:minorTickMark val="none"/>
        <c:tickLblPos val="nextTo"/>
        <c:spPr>
          <a:ln w="25400">
            <a:noFill/>
          </a:ln>
        </c:spPr>
        <c:txPr>
          <a:bodyPr/>
          <a:lstStyle/>
          <a:p>
            <a:pPr>
              <a:defRPr sz="2400" b="0" baseline="0">
                <a:solidFill>
                  <a:srgbClr val="000000"/>
                </a:solidFill>
              </a:defRPr>
            </a:pPr>
            <a:endParaRPr lang="en-US"/>
          </a:p>
        </c:txPr>
        <c:crossAx val="82777984"/>
        <c:crosses val="autoZero"/>
        <c:crossBetween val="between"/>
        <c:majorUnit val="200000"/>
        <c:dispUnits>
          <c:builtInUnit val="thousands"/>
        </c:dispUnits>
      </c:valAx>
      <c:spPr>
        <a:ln w="25400">
          <a:noFill/>
        </a:ln>
      </c:spPr>
    </c:plotArea>
    <c:legend>
      <c:legendPos val="r"/>
      <c:layout>
        <c:manualLayout>
          <c:xMode val="edge"/>
          <c:yMode val="edge"/>
          <c:x val="0.87485408036287704"/>
          <c:y val="8.5236532004641388E-2"/>
          <c:w val="0.11821537029013042"/>
          <c:h val="0.43310593538209308"/>
        </c:manualLayout>
      </c:layout>
      <c:overlay val="0"/>
      <c:txPr>
        <a:bodyPr/>
        <a:lstStyle/>
        <a:p>
          <a:pPr>
            <a:defRPr sz="2400" b="0">
              <a:solidFill>
                <a:srgbClr val="000000"/>
              </a:solidFill>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47966025362777E-2"/>
          <c:y val="3.3647951948438254E-2"/>
          <c:w val="0.75130946419686617"/>
          <c:h val="0.87576046557362142"/>
        </c:manualLayout>
      </c:layout>
      <c:lineChart>
        <c:grouping val="standard"/>
        <c:varyColors val="0"/>
        <c:ser>
          <c:idx val="0"/>
          <c:order val="0"/>
          <c:tx>
            <c:strRef>
              <c:f>Sheet1!$B$1</c:f>
              <c:strCache>
                <c:ptCount val="1"/>
                <c:pt idx="0">
                  <c:v>Current $</c:v>
                </c:pt>
              </c:strCache>
            </c:strRef>
          </c:tx>
          <c:spPr>
            <a:ln w="47625">
              <a:solidFill>
                <a:srgbClr val="3208E6"/>
              </a:solidFill>
            </a:ln>
          </c:spPr>
          <c:marker>
            <c:symbol val="none"/>
          </c:marker>
          <c:cat>
            <c:numRef>
              <c:f>Sheet1!$A$2:$A$57</c:f>
              <c:numCache>
                <c:formatCode>General</c:formatCode>
                <c:ptCount val="56"/>
                <c:pt idx="0">
                  <c:v>1961</c:v>
                </c:pt>
                <c:pt idx="10">
                  <c:v>1971</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numCache>
            </c:numRef>
          </c:cat>
          <c:val>
            <c:numRef>
              <c:f>Sheet1!$B$2:$B$57</c:f>
              <c:numCache>
                <c:formatCode>General</c:formatCode>
                <c:ptCount val="56"/>
                <c:pt idx="0">
                  <c:v>11332</c:v>
                </c:pt>
                <c:pt idx="1">
                  <c:v>11508</c:v>
                </c:pt>
                <c:pt idx="2">
                  <c:v>11832</c:v>
                </c:pt>
                <c:pt idx="3">
                  <c:v>12410</c:v>
                </c:pt>
                <c:pt idx="4">
                  <c:v>12932</c:v>
                </c:pt>
                <c:pt idx="5">
                  <c:v>13990</c:v>
                </c:pt>
                <c:pt idx="6">
                  <c:v>16170</c:v>
                </c:pt>
                <c:pt idx="7">
                  <c:v>18405</c:v>
                </c:pt>
                <c:pt idx="8">
                  <c:v>20922</c:v>
                </c:pt>
                <c:pt idx="9">
                  <c:v>21112</c:v>
                </c:pt>
                <c:pt idx="10">
                  <c:v>22500</c:v>
                </c:pt>
                <c:pt idx="11">
                  <c:v>26000</c:v>
                </c:pt>
                <c:pt idx="12">
                  <c:v>31822</c:v>
                </c:pt>
                <c:pt idx="13">
                  <c:v>43445</c:v>
                </c:pt>
                <c:pt idx="14">
                  <c:v>50565</c:v>
                </c:pt>
                <c:pt idx="15">
                  <c:v>55698</c:v>
                </c:pt>
                <c:pt idx="16">
                  <c:v>57180</c:v>
                </c:pt>
                <c:pt idx="17">
                  <c:v>62500</c:v>
                </c:pt>
                <c:pt idx="18">
                  <c:v>69000</c:v>
                </c:pt>
                <c:pt idx="19">
                  <c:v>83172</c:v>
                </c:pt>
                <c:pt idx="20">
                  <c:v>117575</c:v>
                </c:pt>
                <c:pt idx="21">
                  <c:v>93951</c:v>
                </c:pt>
                <c:pt idx="22">
                  <c:v>95620</c:v>
                </c:pt>
                <c:pt idx="23">
                  <c:v>90923</c:v>
                </c:pt>
                <c:pt idx="24">
                  <c:v>87962</c:v>
                </c:pt>
                <c:pt idx="25">
                  <c:v>92852</c:v>
                </c:pt>
                <c:pt idx="26">
                  <c:v>101916</c:v>
                </c:pt>
                <c:pt idx="27">
                  <c:v>121040</c:v>
                </c:pt>
                <c:pt idx="28">
                  <c:v>151400</c:v>
                </c:pt>
                <c:pt idx="29">
                  <c:v>157616</c:v>
                </c:pt>
                <c:pt idx="30">
                  <c:v>168235</c:v>
                </c:pt>
                <c:pt idx="31">
                  <c:v>189999</c:v>
                </c:pt>
                <c:pt idx="32">
                  <c:v>211992</c:v>
                </c:pt>
                <c:pt idx="33">
                  <c:v>228154</c:v>
                </c:pt>
                <c:pt idx="34">
                  <c:v>221860</c:v>
                </c:pt>
                <c:pt idx="35">
                  <c:v>218687</c:v>
                </c:pt>
                <c:pt idx="36">
                  <c:v>220512</c:v>
                </c:pt>
                <c:pt idx="37">
                  <c:v>212046</c:v>
                </c:pt>
                <c:pt idx="38">
                  <c:v>215283</c:v>
                </c:pt>
                <c:pt idx="39">
                  <c:v>221371</c:v>
                </c:pt>
                <c:pt idx="40">
                  <c:v>222822</c:v>
                </c:pt>
                <c:pt idx="41">
                  <c:v>238877</c:v>
                </c:pt>
                <c:pt idx="42">
                  <c:v>259968</c:v>
                </c:pt>
                <c:pt idx="43">
                  <c:v>289107</c:v>
                </c:pt>
                <c:pt idx="44">
                  <c:v>332224</c:v>
                </c:pt>
                <c:pt idx="45">
                  <c:v>390963</c:v>
                </c:pt>
                <c:pt idx="46">
                  <c:v>439119</c:v>
                </c:pt>
                <c:pt idx="47">
                  <c:v>454599</c:v>
                </c:pt>
                <c:pt idx="48">
                  <c:v>465725</c:v>
                </c:pt>
                <c:pt idx="49">
                  <c:v>505178</c:v>
                </c:pt>
                <c:pt idx="50">
                  <c:v>561304</c:v>
                </c:pt>
                <c:pt idx="51">
                  <c:v>514836</c:v>
                </c:pt>
                <c:pt idx="52">
                  <c:v>537414</c:v>
                </c:pt>
                <c:pt idx="53">
                  <c:v>568405</c:v>
                </c:pt>
                <c:pt idx="54">
                  <c:v>636627</c:v>
                </c:pt>
                <c:pt idx="55">
                  <c:v>691144</c:v>
                </c:pt>
              </c:numCache>
            </c:numRef>
          </c:val>
          <c:smooth val="0"/>
          <c:extLst xmlns:c16r2="http://schemas.microsoft.com/office/drawing/2015/06/chart">
            <c:ext xmlns:c16="http://schemas.microsoft.com/office/drawing/2014/chart" uri="{C3380CC4-5D6E-409C-BE32-E72D297353CC}">
              <c16:uniqueId val="{00000000-44FA-486D-97AF-B555337A0385}"/>
            </c:ext>
          </c:extLst>
        </c:ser>
        <c:ser>
          <c:idx val="1"/>
          <c:order val="1"/>
          <c:tx>
            <c:strRef>
              <c:f>Sheet1!$C$1</c:f>
              <c:strCache>
                <c:ptCount val="1"/>
                <c:pt idx="0">
                  <c:v>2002 $</c:v>
                </c:pt>
              </c:strCache>
            </c:strRef>
          </c:tx>
          <c:spPr>
            <a:ln w="47625">
              <a:solidFill>
                <a:srgbClr val="FF0000"/>
              </a:solidFill>
            </a:ln>
          </c:spPr>
          <c:marker>
            <c:symbol val="none"/>
          </c:marker>
          <c:cat>
            <c:numRef>
              <c:f>Sheet1!$A$2:$A$57</c:f>
              <c:numCache>
                <c:formatCode>General</c:formatCode>
                <c:ptCount val="56"/>
                <c:pt idx="0">
                  <c:v>1961</c:v>
                </c:pt>
                <c:pt idx="10">
                  <c:v>1971</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numCache>
            </c:numRef>
          </c:cat>
          <c:val>
            <c:numRef>
              <c:f>Sheet1!$C$2:$C$57</c:f>
              <c:numCache>
                <c:formatCode>General</c:formatCode>
                <c:ptCount val="56"/>
                <c:pt idx="10">
                  <c:v>104976.671850699</c:v>
                </c:pt>
                <c:pt idx="11">
                  <c:v>115171.65005537101</c:v>
                </c:pt>
                <c:pt idx="12">
                  <c:v>131495.867768595</c:v>
                </c:pt>
                <c:pt idx="13">
                  <c:v>160758.556891766</c:v>
                </c:pt>
                <c:pt idx="14">
                  <c:v>168550</c:v>
                </c:pt>
                <c:pt idx="15">
                  <c:v>169337.72485431901</c:v>
                </c:pt>
                <c:pt idx="16">
                  <c:v>162136.10586011299</c:v>
                </c:pt>
                <c:pt idx="17">
                  <c:v>163541.21238552101</c:v>
                </c:pt>
                <c:pt idx="18">
                  <c:v>166231.68038546399</c:v>
                </c:pt>
                <c:pt idx="19">
                  <c:v>183198.237885462</c:v>
                </c:pt>
                <c:pt idx="20">
                  <c:v>226978.764478764</c:v>
                </c:pt>
                <c:pt idx="21">
                  <c:v>163963.35078534001</c:v>
                </c:pt>
                <c:pt idx="22">
                  <c:v>158311.25827814499</c:v>
                </c:pt>
                <c:pt idx="23">
                  <c:v>144781.84713375801</c:v>
                </c:pt>
                <c:pt idx="24">
                  <c:v>135743.82716049301</c:v>
                </c:pt>
                <c:pt idx="25">
                  <c:v>139208.39580209801</c:v>
                </c:pt>
                <c:pt idx="26">
                  <c:v>148349.344978165</c:v>
                </c:pt>
                <c:pt idx="27">
                  <c:v>170000</c:v>
                </c:pt>
                <c:pt idx="28">
                  <c:v>203494.62365591299</c:v>
                </c:pt>
                <c:pt idx="29">
                  <c:v>201040.81632653001</c:v>
                </c:pt>
                <c:pt idx="30">
                  <c:v>203674.33414043501</c:v>
                </c:pt>
                <c:pt idx="31">
                  <c:v>224055.424528301</c:v>
                </c:pt>
                <c:pt idx="32">
                  <c:v>241448.74715261901</c:v>
                </c:pt>
                <c:pt idx="33">
                  <c:v>254920.67039106099</c:v>
                </c:pt>
                <c:pt idx="34">
                  <c:v>242205.24017467201</c:v>
                </c:pt>
                <c:pt idx="35">
                  <c:v>236674.24242424199</c:v>
                </c:pt>
                <c:pt idx="36">
                  <c:v>236854.99462943</c:v>
                </c:pt>
                <c:pt idx="37">
                  <c:v>227029.97858672301</c:v>
                </c:pt>
                <c:pt idx="38">
                  <c:v>228054.02542372799</c:v>
                </c:pt>
                <c:pt idx="39">
                  <c:v>230354.83870967699</c:v>
                </c:pt>
                <c:pt idx="40">
                  <c:v>228067.55373592599</c:v>
                </c:pt>
                <c:pt idx="41">
                  <c:v>238877</c:v>
                </c:pt>
                <c:pt idx="42">
                  <c:v>254371.819960861</c:v>
                </c:pt>
                <c:pt idx="43">
                  <c:v>277453.93474088202</c:v>
                </c:pt>
                <c:pt idx="44">
                  <c:v>312534.33678269002</c:v>
                </c:pt>
                <c:pt idx="45">
                  <c:v>361667.90009250701</c:v>
                </c:pt>
                <c:pt idx="46">
                  <c:v>399199.09090909001</c:v>
                </c:pt>
                <c:pt idx="47">
                  <c:v>404807.65805877099</c:v>
                </c:pt>
                <c:pt idx="48">
                  <c:v>414715.04897595698</c:v>
                </c:pt>
                <c:pt idx="49">
                  <c:v>443917.39894551801</c:v>
                </c:pt>
                <c:pt idx="50">
                  <c:v>481806.00858369097</c:v>
                </c:pt>
                <c:pt idx="51">
                  <c:v>437042.44482173101</c:v>
                </c:pt>
                <c:pt idx="52">
                  <c:v>456596.431605777</c:v>
                </c:pt>
                <c:pt idx="53">
                  <c:v>478052.98570227</c:v>
                </c:pt>
                <c:pt idx="54">
                  <c:v>529640</c:v>
                </c:pt>
                <c:pt idx="55">
                  <c:v>564468</c:v>
                </c:pt>
              </c:numCache>
            </c:numRef>
          </c:val>
          <c:smooth val="0"/>
          <c:extLst xmlns:c16r2="http://schemas.microsoft.com/office/drawing/2015/06/chart">
            <c:ext xmlns:c16="http://schemas.microsoft.com/office/drawing/2014/chart" uri="{C3380CC4-5D6E-409C-BE32-E72D297353CC}">
              <c16:uniqueId val="{00000001-44FA-486D-97AF-B555337A0385}"/>
            </c:ext>
          </c:extLst>
        </c:ser>
        <c:dLbls>
          <c:showLegendKey val="0"/>
          <c:showVal val="0"/>
          <c:showCatName val="0"/>
          <c:showSerName val="0"/>
          <c:showPercent val="0"/>
          <c:showBubbleSize val="0"/>
        </c:dLbls>
        <c:marker val="1"/>
        <c:smooth val="0"/>
        <c:axId val="82853248"/>
        <c:axId val="82859136"/>
      </c:lineChart>
      <c:catAx>
        <c:axId val="8285324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82859136"/>
        <c:crosses val="autoZero"/>
        <c:auto val="0"/>
        <c:lblAlgn val="ctr"/>
        <c:lblOffset val="0"/>
        <c:tickLblSkip val="10"/>
        <c:tickMarkSkip val="1"/>
        <c:noMultiLvlLbl val="0"/>
      </c:catAx>
      <c:valAx>
        <c:axId val="82859136"/>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a:noFill/>
          </a:ln>
        </c:spPr>
        <c:txPr>
          <a:bodyPr/>
          <a:lstStyle/>
          <a:p>
            <a:pPr>
              <a:defRPr sz="2400" b="0" baseline="0">
                <a:solidFill>
                  <a:srgbClr val="000000"/>
                </a:solidFill>
              </a:defRPr>
            </a:pPr>
            <a:endParaRPr lang="en-US"/>
          </a:p>
        </c:txPr>
        <c:crossAx val="82853248"/>
        <c:crosses val="autoZero"/>
        <c:crossBetween val="between"/>
        <c:dispUnits>
          <c:builtInUnit val="thousands"/>
        </c:dispUnits>
      </c:valAx>
    </c:plotArea>
    <c:legend>
      <c:legendPos val="r"/>
      <c:layout>
        <c:manualLayout>
          <c:xMode val="edge"/>
          <c:yMode val="edge"/>
          <c:x val="0.86848958422528055"/>
          <c:y val="0.35350670262214168"/>
          <c:w val="0.12571061794562485"/>
          <c:h val="0.22151719155185512"/>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36952199156925E-2"/>
          <c:y val="0.13011739346150936"/>
          <c:w val="0.74959332880592711"/>
          <c:h val="0.77942317287504659"/>
        </c:manualLayout>
      </c:layout>
      <c:lineChart>
        <c:grouping val="standard"/>
        <c:varyColors val="0"/>
        <c:ser>
          <c:idx val="0"/>
          <c:order val="0"/>
          <c:tx>
            <c:strRef>
              <c:f>Sheet1!$B$1</c:f>
              <c:strCache>
                <c:ptCount val="1"/>
                <c:pt idx="0">
                  <c:v>Current $</c:v>
                </c:pt>
              </c:strCache>
            </c:strRef>
          </c:tx>
          <c:spPr>
            <a:ln w="50800">
              <a:solidFill>
                <a:srgbClr val="4D25F7"/>
              </a:solidFill>
            </a:ln>
          </c:spPr>
          <c:marker>
            <c:symbol val="none"/>
          </c:marker>
          <c:cat>
            <c:numRef>
              <c:f>Sheet1!$A$2:$A$52</c:f>
              <c:numCache>
                <c:formatCode>General</c:formatCode>
                <c:ptCount val="51"/>
                <c:pt idx="0">
                  <c:v>1966</c:v>
                </c:pt>
                <c:pt idx="5">
                  <c:v>1971</c:v>
                </c:pt>
                <c:pt idx="10">
                  <c:v>1976</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numCache>
            </c:numRef>
          </c:cat>
          <c:val>
            <c:numRef>
              <c:f>Sheet1!$B$2:$B$52</c:f>
              <c:numCache>
                <c:formatCode>General</c:formatCode>
                <c:ptCount val="51"/>
                <c:pt idx="0">
                  <c:v>21360</c:v>
                </c:pt>
                <c:pt idx="1">
                  <c:v>24078</c:v>
                </c:pt>
                <c:pt idx="2">
                  <c:v>26732</c:v>
                </c:pt>
                <c:pt idx="3">
                  <c:v>28929</c:v>
                </c:pt>
                <c:pt idx="4">
                  <c:v>29429</c:v>
                </c:pt>
                <c:pt idx="5">
                  <c:v>30426</c:v>
                </c:pt>
                <c:pt idx="6">
                  <c:v>32513</c:v>
                </c:pt>
                <c:pt idx="7">
                  <c:v>40605</c:v>
                </c:pt>
                <c:pt idx="8">
                  <c:v>52806</c:v>
                </c:pt>
                <c:pt idx="9">
                  <c:v>57581</c:v>
                </c:pt>
                <c:pt idx="10">
                  <c:v>61389</c:v>
                </c:pt>
                <c:pt idx="11">
                  <c:v>64559</c:v>
                </c:pt>
                <c:pt idx="12">
                  <c:v>67333</c:v>
                </c:pt>
                <c:pt idx="13">
                  <c:v>70830</c:v>
                </c:pt>
                <c:pt idx="14">
                  <c:v>73656</c:v>
                </c:pt>
                <c:pt idx="15">
                  <c:v>85733</c:v>
                </c:pt>
                <c:pt idx="16">
                  <c:v>89452</c:v>
                </c:pt>
                <c:pt idx="17">
                  <c:v>94406</c:v>
                </c:pt>
                <c:pt idx="18">
                  <c:v>95423</c:v>
                </c:pt>
                <c:pt idx="19">
                  <c:v>103111</c:v>
                </c:pt>
                <c:pt idx="20">
                  <c:v>131959</c:v>
                </c:pt>
                <c:pt idx="21">
                  <c:v>177695</c:v>
                </c:pt>
                <c:pt idx="22">
                  <c:v>212373</c:v>
                </c:pt>
                <c:pt idx="23">
                  <c:v>254197</c:v>
                </c:pt>
                <c:pt idx="24">
                  <c:v>235983</c:v>
                </c:pt>
                <c:pt idx="25">
                  <c:v>217946</c:v>
                </c:pt>
                <c:pt idx="26">
                  <c:v>203323</c:v>
                </c:pt>
                <c:pt idx="27">
                  <c:v>195916</c:v>
                </c:pt>
                <c:pt idx="28">
                  <c:v>199559</c:v>
                </c:pt>
                <c:pt idx="29">
                  <c:v>195311</c:v>
                </c:pt>
                <c:pt idx="30">
                  <c:v>196476</c:v>
                </c:pt>
                <c:pt idx="31">
                  <c:v>210453</c:v>
                </c:pt>
                <c:pt idx="32">
                  <c:v>216795</c:v>
                </c:pt>
                <c:pt idx="33">
                  <c:v>228372</c:v>
                </c:pt>
                <c:pt idx="34">
                  <c:v>243249</c:v>
                </c:pt>
                <c:pt idx="35">
                  <c:v>251508</c:v>
                </c:pt>
                <c:pt idx="36">
                  <c:v>275887</c:v>
                </c:pt>
                <c:pt idx="37">
                  <c:v>293308</c:v>
                </c:pt>
                <c:pt idx="38">
                  <c:v>315266</c:v>
                </c:pt>
                <c:pt idx="39">
                  <c:v>336176</c:v>
                </c:pt>
                <c:pt idx="40">
                  <c:v>352388</c:v>
                </c:pt>
                <c:pt idx="41">
                  <c:v>377029</c:v>
                </c:pt>
                <c:pt idx="42">
                  <c:v>379943</c:v>
                </c:pt>
                <c:pt idx="43">
                  <c:v>396154</c:v>
                </c:pt>
                <c:pt idx="44">
                  <c:v>432264</c:v>
                </c:pt>
                <c:pt idx="45">
                  <c:v>466352</c:v>
                </c:pt>
                <c:pt idx="46">
                  <c:v>498973</c:v>
                </c:pt>
                <c:pt idx="47">
                  <c:v>524089</c:v>
                </c:pt>
                <c:pt idx="48">
                  <c:v>566491</c:v>
                </c:pt>
                <c:pt idx="49">
                  <c:v>622046</c:v>
                </c:pt>
                <c:pt idx="50">
                  <c:v>735000</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2002 $</c:v>
                </c:pt>
              </c:strCache>
            </c:strRef>
          </c:tx>
          <c:spPr>
            <a:ln w="50800">
              <a:solidFill>
                <a:srgbClr val="FF0000"/>
              </a:solidFill>
            </a:ln>
          </c:spPr>
          <c:marker>
            <c:symbol val="none"/>
          </c:marker>
          <c:cat>
            <c:numRef>
              <c:f>Sheet1!$A$2:$A$52</c:f>
              <c:numCache>
                <c:formatCode>General</c:formatCode>
                <c:ptCount val="51"/>
                <c:pt idx="0">
                  <c:v>1966</c:v>
                </c:pt>
                <c:pt idx="5">
                  <c:v>1971</c:v>
                </c:pt>
                <c:pt idx="10">
                  <c:v>1976</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numCache>
            </c:numRef>
          </c:cat>
          <c:val>
            <c:numRef>
              <c:f>Sheet1!$C$2:$C$52</c:f>
              <c:numCache>
                <c:formatCode>General</c:formatCode>
                <c:ptCount val="51"/>
                <c:pt idx="0">
                  <c:v>126236.65827499999</c:v>
                </c:pt>
                <c:pt idx="1">
                  <c:v>137488.00877099999</c:v>
                </c:pt>
                <c:pt idx="2">
                  <c:v>146856.52756700001</c:v>
                </c:pt>
                <c:pt idx="3">
                  <c:v>151878.99660799999</c:v>
                </c:pt>
                <c:pt idx="4">
                  <c:v>148919.37434499999</c:v>
                </c:pt>
                <c:pt idx="5">
                  <c:v>150623.76237623699</c:v>
                </c:pt>
                <c:pt idx="6">
                  <c:v>153363.207547169</c:v>
                </c:pt>
                <c:pt idx="7">
                  <c:v>177314.410480349</c:v>
                </c:pt>
                <c:pt idx="8">
                  <c:v>208719.36758893199</c:v>
                </c:pt>
                <c:pt idx="9">
                  <c:v>205646.428571428</c:v>
                </c:pt>
                <c:pt idx="10">
                  <c:v>204630</c:v>
                </c:pt>
                <c:pt idx="11">
                  <c:v>199873.06501547899</c:v>
                </c:pt>
                <c:pt idx="12">
                  <c:v>191831.90883190799</c:v>
                </c:pt>
                <c:pt idx="13">
                  <c:v>184453.125</c:v>
                </c:pt>
                <c:pt idx="14">
                  <c:v>174436.944937833</c:v>
                </c:pt>
                <c:pt idx="15">
                  <c:v>180395.58127301399</c:v>
                </c:pt>
                <c:pt idx="16">
                  <c:v>169229.70203373799</c:v>
                </c:pt>
                <c:pt idx="17">
                  <c:v>168356.66518056099</c:v>
                </c:pt>
                <c:pt idx="18">
                  <c:v>162445.16952759199</c:v>
                </c:pt>
                <c:pt idx="19">
                  <c:v>168919.04436860001</c:v>
                </c:pt>
                <c:pt idx="20">
                  <c:v>206374.03883748199</c:v>
                </c:pt>
                <c:pt idx="21">
                  <c:v>263186.86744013801</c:v>
                </c:pt>
                <c:pt idx="22">
                  <c:v>299398.02631578897</c:v>
                </c:pt>
                <c:pt idx="23">
                  <c:v>337131.29973474803</c:v>
                </c:pt>
                <c:pt idx="24">
                  <c:v>298964.94932432403</c:v>
                </c:pt>
                <c:pt idx="25">
                  <c:v>265033.64410214801</c:v>
                </c:pt>
                <c:pt idx="26">
                  <c:v>245065.88991562801</c:v>
                </c:pt>
                <c:pt idx="27">
                  <c:v>232426.29757785401</c:v>
                </c:pt>
                <c:pt idx="28">
                  <c:v>236491.01323325999</c:v>
                </c:pt>
                <c:pt idx="29">
                  <c:v>225901.879518072</c:v>
                </c:pt>
                <c:pt idx="30">
                  <c:v>223522.184300341</c:v>
                </c:pt>
                <c:pt idx="31">
                  <c:v>235164.91293416501</c:v>
                </c:pt>
                <c:pt idx="32">
                  <c:v>239751.17500691101</c:v>
                </c:pt>
                <c:pt idx="33">
                  <c:v>247669.58879349299</c:v>
                </c:pt>
                <c:pt idx="34">
                  <c:v>256029.12025260899</c:v>
                </c:pt>
                <c:pt idx="35">
                  <c:v>256749.97873245401</c:v>
                </c:pt>
                <c:pt idx="36">
                  <c:v>275887</c:v>
                </c:pt>
                <c:pt idx="37">
                  <c:v>284649.89890820801</c:v>
                </c:pt>
                <c:pt idx="38">
                  <c:v>301137.62636312901</c:v>
                </c:pt>
                <c:pt idx="39">
                  <c:v>315214.25222690997</c:v>
                </c:pt>
                <c:pt idx="40">
                  <c:v>325156.17070357502</c:v>
                </c:pt>
                <c:pt idx="41">
                  <c:v>341357.175192394</c:v>
                </c:pt>
                <c:pt idx="42">
                  <c:v>335861.21546961297</c:v>
                </c:pt>
                <c:pt idx="43">
                  <c:v>348599.25203490502</c:v>
                </c:pt>
                <c:pt idx="44">
                  <c:v>371121.69993560802</c:v>
                </c:pt>
                <c:pt idx="45">
                  <c:v>388653.656503923</c:v>
                </c:pt>
                <c:pt idx="46">
                  <c:v>409581.77713933901</c:v>
                </c:pt>
                <c:pt idx="47">
                  <c:v>425166.846944294</c:v>
                </c:pt>
                <c:pt idx="48">
                  <c:v>448261.91889218602</c:v>
                </c:pt>
                <c:pt idx="49">
                  <c:v>485831</c:v>
                </c:pt>
                <c:pt idx="50">
                  <c:v>554822</c:v>
                </c:pt>
              </c:numCache>
            </c:numRef>
          </c:val>
          <c:smooth val="0"/>
          <c:extLst xmlns:c16r2="http://schemas.microsoft.com/office/drawing/2015/06/chart">
            <c:ext xmlns:c16="http://schemas.microsoft.com/office/drawing/2014/chart" uri="{C3380CC4-5D6E-409C-BE32-E72D297353CC}">
              <c16:uniqueId val="{00000001-ED31-4876-B150-C8BDF7DE2D44}"/>
            </c:ext>
          </c:extLst>
        </c:ser>
        <c:dLbls>
          <c:showLegendKey val="0"/>
          <c:showVal val="0"/>
          <c:showCatName val="0"/>
          <c:showSerName val="0"/>
          <c:showPercent val="0"/>
          <c:showBubbleSize val="0"/>
        </c:dLbls>
        <c:marker val="1"/>
        <c:smooth val="0"/>
        <c:axId val="82954112"/>
        <c:axId val="82955648"/>
      </c:lineChart>
      <c:catAx>
        <c:axId val="8295411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82955648"/>
        <c:crosses val="autoZero"/>
        <c:auto val="0"/>
        <c:lblAlgn val="ctr"/>
        <c:lblOffset val="0"/>
        <c:tickLblSkip val="10"/>
        <c:tickMarkSkip val="1"/>
        <c:noMultiLvlLbl val="0"/>
      </c:catAx>
      <c:valAx>
        <c:axId val="82955648"/>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82954112"/>
        <c:crosses val="autoZero"/>
        <c:crossBetween val="between"/>
        <c:dispUnits>
          <c:builtInUnit val="thousands"/>
        </c:dispUnits>
      </c:valAx>
    </c:plotArea>
    <c:legend>
      <c:legendPos val="r"/>
      <c:layout>
        <c:manualLayout>
          <c:xMode val="edge"/>
          <c:yMode val="edge"/>
          <c:x val="0.85905205905205906"/>
          <c:y val="0.19175071268595006"/>
          <c:w val="0.13473193473193473"/>
          <c:h val="0.22045681978085432"/>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3322450547339"/>
          <c:y val="3.676583286477908E-2"/>
          <c:w val="0.85435055374175795"/>
          <c:h val="0.86290292641254329"/>
        </c:manualLayout>
      </c:layout>
      <c:lineChart>
        <c:grouping val="standard"/>
        <c:varyColors val="0"/>
        <c:ser>
          <c:idx val="0"/>
          <c:order val="0"/>
          <c:tx>
            <c:strRef>
              <c:f>Sheet1!$B$1</c:f>
              <c:strCache>
                <c:ptCount val="1"/>
                <c:pt idx="0">
                  <c:v>Column2</c:v>
                </c:pt>
              </c:strCache>
            </c:strRef>
          </c:tx>
          <c:spPr>
            <a:ln w="38100">
              <a:solidFill>
                <a:srgbClr val="FF0000"/>
              </a:solidFill>
            </a:ln>
          </c:spPr>
          <c:marker>
            <c:symbol val="circle"/>
            <c:size val="9"/>
            <c:spPr>
              <a:solidFill>
                <a:srgbClr val="FF0000"/>
              </a:solidFill>
              <a:ln>
                <a:solidFill>
                  <a:srgbClr val="000000"/>
                </a:solidFill>
              </a:ln>
            </c:spPr>
          </c:marker>
          <c:cat>
            <c:numRef>
              <c:f>Sheet1!$A$2:$A$15</c:f>
              <c:numCache>
                <c:formatCode>General</c:formatCode>
                <c:ptCount val="14"/>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pt idx="13">
                  <c:v>2041</c:v>
                </c:pt>
              </c:numCache>
            </c:numRef>
          </c:cat>
          <c:val>
            <c:numRef>
              <c:f>Sheet1!$B$2:$B$15</c:f>
              <c:numCache>
                <c:formatCode>General</c:formatCode>
                <c:ptCount val="14"/>
                <c:pt idx="0">
                  <c:v>1166348</c:v>
                </c:pt>
                <c:pt idx="1">
                  <c:v>1268183</c:v>
                </c:pt>
                <c:pt idx="2">
                  <c:v>1380721</c:v>
                </c:pt>
                <c:pt idx="3">
                  <c:v>1602590</c:v>
                </c:pt>
                <c:pt idx="4">
                  <c:v>1831665</c:v>
                </c:pt>
                <c:pt idx="5">
                  <c:v>1986965</c:v>
                </c:pt>
                <c:pt idx="6">
                  <c:v>2116581</c:v>
                </c:pt>
                <c:pt idx="7">
                  <c:v>2313328</c:v>
                </c:pt>
                <c:pt idx="8">
                  <c:v>2463431</c:v>
                </c:pt>
                <c:pt idx="9">
                  <c:v>2642296</c:v>
                </c:pt>
                <c:pt idx="10">
                  <c:v>2816081</c:v>
                </c:pt>
                <c:pt idx="11">
                  <c:v>2980703</c:v>
                </c:pt>
                <c:pt idx="12">
                  <c:v>3128168</c:v>
                </c:pt>
                <c:pt idx="13">
                  <c:v>3256647</c:v>
                </c:pt>
              </c:numCache>
            </c:numRef>
          </c:val>
          <c:smooth val="0"/>
          <c:extLst xmlns:c16r2="http://schemas.microsoft.com/office/drawing/2015/06/chart">
            <c:ext xmlns:c16="http://schemas.microsoft.com/office/drawing/2014/chart" uri="{C3380CC4-5D6E-409C-BE32-E72D297353CC}">
              <c16:uniqueId val="{00000000-06D7-4C18-817A-E54FE852B599}"/>
            </c:ext>
          </c:extLst>
        </c:ser>
        <c:dLbls>
          <c:showLegendKey val="0"/>
          <c:showVal val="0"/>
          <c:showCatName val="0"/>
          <c:showSerName val="0"/>
          <c:showPercent val="0"/>
          <c:showBubbleSize val="0"/>
        </c:dLbls>
        <c:marker val="1"/>
        <c:smooth val="0"/>
        <c:axId val="87364736"/>
        <c:axId val="87366656"/>
      </c:lineChart>
      <c:catAx>
        <c:axId val="87364736"/>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87366656"/>
        <c:crosses val="autoZero"/>
        <c:auto val="0"/>
        <c:lblAlgn val="ctr"/>
        <c:lblOffset val="0"/>
        <c:tickLblSkip val="2"/>
        <c:tickMarkSkip val="1"/>
        <c:noMultiLvlLbl val="0"/>
      </c:catAx>
      <c:valAx>
        <c:axId val="87366656"/>
        <c:scaling>
          <c:orientation val="minMax"/>
          <c:min val="500000"/>
        </c:scaling>
        <c:delete val="0"/>
        <c:axPos val="l"/>
        <c:majorGridlines>
          <c:spPr>
            <a:ln w="25400">
              <a:solidFill>
                <a:srgbClr val="000000"/>
              </a:solidFill>
              <a:prstDash val="sysDot"/>
            </a:ln>
          </c:spPr>
        </c:majorGridlines>
        <c:numFmt formatCode="#,##0" sourceLinked="0"/>
        <c:majorTickMark val="out"/>
        <c:minorTickMark val="none"/>
        <c:tickLblPos val="nextTo"/>
        <c:spPr>
          <a:ln w="25400">
            <a:solidFill>
              <a:srgbClr val="000000"/>
            </a:solidFill>
          </a:ln>
        </c:spPr>
        <c:txPr>
          <a:bodyPr/>
          <a:lstStyle/>
          <a:p>
            <a:pPr>
              <a:defRPr sz="2400" b="0" baseline="0">
                <a:solidFill>
                  <a:srgbClr val="000000"/>
                </a:solidFill>
              </a:defRPr>
            </a:pPr>
            <a:endParaRPr lang="en-US"/>
          </a:p>
        </c:txPr>
        <c:crossAx val="87364736"/>
        <c:crosses val="autoZero"/>
        <c:crossBetween val="between"/>
      </c:valAx>
      <c:spPr>
        <a:noFill/>
        <a:ln w="25400">
          <a:noFill/>
          <a:prstDash val="solid"/>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48716471416688E-2"/>
          <c:y val="4.2033827577703443E-2"/>
          <c:w val="0.65521397477754306"/>
          <c:h val="0.86290292641254329"/>
        </c:manualLayout>
      </c:layout>
      <c:lineChart>
        <c:grouping val="standard"/>
        <c:varyColors val="0"/>
        <c:ser>
          <c:idx val="0"/>
          <c:order val="0"/>
          <c:tx>
            <c:strRef>
              <c:f>Sheet1!$B$1</c:f>
              <c:strCache>
                <c:ptCount val="1"/>
                <c:pt idx="0">
                  <c:v>Density (L)</c:v>
                </c:pt>
              </c:strCache>
            </c:strRef>
          </c:tx>
          <c:spPr>
            <a:ln w="38100">
              <a:solidFill>
                <a:srgbClr val="3208E6"/>
              </a:solidFill>
            </a:ln>
          </c:spPr>
          <c:marker>
            <c:symbol val="circle"/>
            <c:size val="9"/>
            <c:spPr>
              <a:solidFill>
                <a:srgbClr val="3208E6"/>
              </a:solidFill>
              <a:ln>
                <a:solidFill>
                  <a:srgbClr val="000000"/>
                </a:solidFill>
              </a:ln>
            </c:spPr>
          </c:marker>
          <c:cat>
            <c:numRef>
              <c:f>Sheet1!$A$2:$A$15</c:f>
              <c:numCache>
                <c:formatCode>General</c:formatCode>
                <c:ptCount val="14"/>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pt idx="13">
                  <c:v>2041</c:v>
                </c:pt>
              </c:numCache>
            </c:numRef>
          </c:cat>
          <c:val>
            <c:numRef>
              <c:f>Sheet1!$B$2:$B$15</c:f>
              <c:numCache>
                <c:formatCode>General</c:formatCode>
                <c:ptCount val="14"/>
                <c:pt idx="0">
                  <c:v>405.34788350600002</c:v>
                </c:pt>
                <c:pt idx="1">
                  <c:v>440.73920900799999</c:v>
                </c:pt>
                <c:pt idx="2">
                  <c:v>479.85021199699997</c:v>
                </c:pt>
                <c:pt idx="3">
                  <c:v>556.957670119</c:v>
                </c:pt>
                <c:pt idx="4">
                  <c:v>636.56947244000003</c:v>
                </c:pt>
                <c:pt idx="5">
                  <c:v>690.54180857699998</c:v>
                </c:pt>
                <c:pt idx="6">
                  <c:v>735.58803086099999</c:v>
                </c:pt>
                <c:pt idx="7">
                  <c:v>803.96469034500001</c:v>
                </c:pt>
                <c:pt idx="8">
                  <c:v>867.80496281399996</c:v>
                </c:pt>
                <c:pt idx="9">
                  <c:v>938.32348648100003</c:v>
                </c:pt>
                <c:pt idx="10">
                  <c:v>1006.69111003</c:v>
                </c:pt>
                <c:pt idx="11">
                  <c:v>1071.26503093</c:v>
                </c:pt>
                <c:pt idx="12">
                  <c:v>1130.6891638300001</c:v>
                </c:pt>
                <c:pt idx="13">
                  <c:v>1175</c:v>
                </c:pt>
              </c:numCache>
            </c:numRef>
          </c:val>
          <c:smooth val="0"/>
          <c:extLst xmlns:c16r2="http://schemas.microsoft.com/office/drawing/2015/06/chart">
            <c:ext xmlns:c16="http://schemas.microsoft.com/office/drawing/2014/chart" uri="{C3380CC4-5D6E-409C-BE32-E72D297353CC}">
              <c16:uniqueId val="{00000000-06D7-4C18-817A-E54FE852B599}"/>
            </c:ext>
          </c:extLst>
        </c:ser>
        <c:dLbls>
          <c:showLegendKey val="0"/>
          <c:showVal val="0"/>
          <c:showCatName val="0"/>
          <c:showSerName val="0"/>
          <c:showPercent val="0"/>
          <c:showBubbleSize val="0"/>
        </c:dLbls>
        <c:marker val="1"/>
        <c:smooth val="0"/>
        <c:axId val="87250432"/>
        <c:axId val="87252352"/>
      </c:lineChart>
      <c:lineChart>
        <c:grouping val="standard"/>
        <c:varyColors val="0"/>
        <c:ser>
          <c:idx val="1"/>
          <c:order val="1"/>
          <c:tx>
            <c:strRef>
              <c:f>Sheet1!$C$1</c:f>
              <c:strCache>
                <c:ptCount val="1"/>
                <c:pt idx="0">
                  <c:v>Actual price </c:v>
                </c:pt>
              </c:strCache>
            </c:strRef>
          </c:tx>
          <c:spPr>
            <a:ln w="38100">
              <a:solidFill>
                <a:srgbClr val="00A249"/>
              </a:solidFill>
            </a:ln>
          </c:spPr>
          <c:marker>
            <c:symbol val="circle"/>
            <c:size val="9"/>
            <c:spPr>
              <a:solidFill>
                <a:srgbClr val="00A249"/>
              </a:solidFill>
              <a:ln>
                <a:solidFill>
                  <a:srgbClr val="000000"/>
                </a:solidFill>
              </a:ln>
            </c:spPr>
          </c:marker>
          <c:cat>
            <c:numRef>
              <c:f>Sheet1!$A$2:$A$15</c:f>
              <c:numCache>
                <c:formatCode>General</c:formatCode>
                <c:ptCount val="14"/>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pt idx="13">
                  <c:v>2041</c:v>
                </c:pt>
              </c:numCache>
            </c:numRef>
          </c:cat>
          <c:val>
            <c:numRef>
              <c:f>Sheet1!$C$2:$C$15</c:f>
              <c:numCache>
                <c:formatCode>General</c:formatCode>
                <c:ptCount val="14"/>
                <c:pt idx="0">
                  <c:v>53200</c:v>
                </c:pt>
                <c:pt idx="1">
                  <c:v>125000</c:v>
                </c:pt>
                <c:pt idx="2">
                  <c:v>98000</c:v>
                </c:pt>
                <c:pt idx="3">
                  <c:v>173633.5</c:v>
                </c:pt>
                <c:pt idx="4">
                  <c:v>220000</c:v>
                </c:pt>
                <c:pt idx="5">
                  <c:v>233000</c:v>
                </c:pt>
                <c:pt idx="6">
                  <c:v>370000</c:v>
                </c:pt>
                <c:pt idx="7">
                  <c:v>500000</c:v>
                </c:pt>
              </c:numCache>
            </c:numRef>
          </c:val>
          <c:smooth val="0"/>
          <c:extLst xmlns:c16r2="http://schemas.microsoft.com/office/drawing/2015/06/chart">
            <c:ext xmlns:c16="http://schemas.microsoft.com/office/drawing/2014/chart" uri="{C3380CC4-5D6E-409C-BE32-E72D297353CC}">
              <c16:uniqueId val="{00000001-06D7-4C18-817A-E54FE852B599}"/>
            </c:ext>
          </c:extLst>
        </c:ser>
        <c:ser>
          <c:idx val="2"/>
          <c:order val="2"/>
          <c:tx>
            <c:strRef>
              <c:f>Sheet1!$D$1</c:f>
              <c:strCache>
                <c:ptCount val="1"/>
                <c:pt idx="0">
                  <c:v>Projected price </c:v>
                </c:pt>
              </c:strCache>
            </c:strRef>
          </c:tx>
          <c:spPr>
            <a:ln w="38100">
              <a:solidFill>
                <a:srgbClr val="FF0000"/>
              </a:solidFill>
            </a:ln>
          </c:spPr>
          <c:marker>
            <c:symbol val="circle"/>
            <c:size val="9"/>
            <c:spPr>
              <a:solidFill>
                <a:srgbClr val="FF0000"/>
              </a:solidFill>
              <a:ln>
                <a:solidFill>
                  <a:srgbClr val="000000"/>
                </a:solidFill>
              </a:ln>
            </c:spPr>
          </c:marker>
          <c:cat>
            <c:numRef>
              <c:f>Sheet1!$A$2:$A$15</c:f>
              <c:numCache>
                <c:formatCode>General</c:formatCode>
                <c:ptCount val="14"/>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pt idx="13">
                  <c:v>2041</c:v>
                </c:pt>
              </c:numCache>
            </c:numRef>
          </c:cat>
          <c:val>
            <c:numRef>
              <c:f>Sheet1!$D$2:$D$15</c:f>
              <c:numCache>
                <c:formatCode>General</c:formatCode>
                <c:ptCount val="14"/>
                <c:pt idx="0">
                  <c:v>40584.755953200001</c:v>
                </c:pt>
                <c:pt idx="1">
                  <c:v>74599.197445900005</c:v>
                </c:pt>
                <c:pt idx="2">
                  <c:v>112188.604003</c:v>
                </c:pt>
                <c:pt idx="3">
                  <c:v>186296.23025600001</c:v>
                </c:pt>
                <c:pt idx="4">
                  <c:v>262810.770296</c:v>
                </c:pt>
                <c:pt idx="5">
                  <c:v>314683.33634699997</c:v>
                </c:pt>
                <c:pt idx="6">
                  <c:v>357977.05509400001</c:v>
                </c:pt>
                <c:pt idx="7">
                  <c:v>423693.550605</c:v>
                </c:pt>
                <c:pt idx="8">
                  <c:v>485050.14524899999</c:v>
                </c:pt>
                <c:pt idx="9">
                  <c:v>552825.17665499996</c:v>
                </c:pt>
                <c:pt idx="10">
                  <c:v>618532.98777000001</c:v>
                </c:pt>
                <c:pt idx="11">
                  <c:v>680594.68857600004</c:v>
                </c:pt>
                <c:pt idx="12">
                  <c:v>737706.95162399998</c:v>
                </c:pt>
                <c:pt idx="13">
                  <c:v>780000</c:v>
                </c:pt>
              </c:numCache>
            </c:numRef>
          </c:val>
          <c:smooth val="0"/>
          <c:extLst xmlns:c16r2="http://schemas.microsoft.com/office/drawing/2015/06/chart">
            <c:ext xmlns:c16="http://schemas.microsoft.com/office/drawing/2014/chart" uri="{C3380CC4-5D6E-409C-BE32-E72D297353CC}">
              <c16:uniqueId val="{00000002-06D7-4C18-817A-E54FE852B599}"/>
            </c:ext>
          </c:extLst>
        </c:ser>
        <c:dLbls>
          <c:showLegendKey val="0"/>
          <c:showVal val="0"/>
          <c:showCatName val="0"/>
          <c:showSerName val="0"/>
          <c:showPercent val="0"/>
          <c:showBubbleSize val="0"/>
        </c:dLbls>
        <c:marker val="1"/>
        <c:smooth val="0"/>
        <c:axId val="87268352"/>
        <c:axId val="87266432"/>
      </c:lineChart>
      <c:catAx>
        <c:axId val="8725043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87252352"/>
        <c:crosses val="autoZero"/>
        <c:auto val="0"/>
        <c:lblAlgn val="ctr"/>
        <c:lblOffset val="0"/>
        <c:tickLblSkip val="2"/>
        <c:tickMarkSkip val="1"/>
        <c:noMultiLvlLbl val="0"/>
      </c:catAx>
      <c:valAx>
        <c:axId val="87252352"/>
        <c:scaling>
          <c:orientation val="minMax"/>
          <c:max val="1400"/>
          <c:min val="200"/>
        </c:scaling>
        <c:delete val="0"/>
        <c:axPos val="l"/>
        <c:majorGridlines>
          <c:spPr>
            <a:ln w="25400">
              <a:solidFill>
                <a:srgbClr val="000000"/>
              </a:solidFill>
              <a:prstDash val="sysDot"/>
            </a:ln>
          </c:spPr>
        </c:majorGridlines>
        <c:numFmt formatCode="#,##0" sourceLinked="0"/>
        <c:majorTickMark val="out"/>
        <c:minorTickMark val="none"/>
        <c:tickLblPos val="nextTo"/>
        <c:spPr>
          <a:ln w="25400">
            <a:solidFill>
              <a:srgbClr val="000000"/>
            </a:solidFill>
          </a:ln>
        </c:spPr>
        <c:txPr>
          <a:bodyPr/>
          <a:lstStyle/>
          <a:p>
            <a:pPr>
              <a:defRPr sz="2400" b="0" baseline="0">
                <a:solidFill>
                  <a:srgbClr val="000000"/>
                </a:solidFill>
              </a:defRPr>
            </a:pPr>
            <a:endParaRPr lang="en-US"/>
          </a:p>
        </c:txPr>
        <c:crossAx val="87250432"/>
        <c:crosses val="autoZero"/>
        <c:crossBetween val="between"/>
        <c:majorUnit val="200"/>
      </c:valAx>
      <c:valAx>
        <c:axId val="87266432"/>
        <c:scaling>
          <c:orientation val="minMax"/>
          <c:max val="1200000"/>
          <c:min val="0"/>
        </c:scaling>
        <c:delete val="0"/>
        <c:axPos val="r"/>
        <c:numFmt formatCode="#,##0" sourceLinked="0"/>
        <c:majorTickMark val="out"/>
        <c:minorTickMark val="none"/>
        <c:tickLblPos val="nextTo"/>
        <c:spPr>
          <a:ln w="25400">
            <a:solidFill>
              <a:srgbClr val="000000"/>
            </a:solidFill>
          </a:ln>
        </c:spPr>
        <c:txPr>
          <a:bodyPr/>
          <a:lstStyle/>
          <a:p>
            <a:pPr>
              <a:defRPr sz="2400" b="0">
                <a:solidFill>
                  <a:srgbClr val="000000"/>
                </a:solidFill>
              </a:defRPr>
            </a:pPr>
            <a:endParaRPr lang="en-US"/>
          </a:p>
        </c:txPr>
        <c:crossAx val="87268352"/>
        <c:crosses val="max"/>
        <c:crossBetween val="between"/>
        <c:majorUnit val="200000"/>
        <c:dispUnits>
          <c:builtInUnit val="thousands"/>
        </c:dispUnits>
      </c:valAx>
      <c:catAx>
        <c:axId val="87268352"/>
        <c:scaling>
          <c:orientation val="minMax"/>
        </c:scaling>
        <c:delete val="1"/>
        <c:axPos val="b"/>
        <c:numFmt formatCode="General" sourceLinked="1"/>
        <c:majorTickMark val="out"/>
        <c:minorTickMark val="none"/>
        <c:tickLblPos val="nextTo"/>
        <c:crossAx val="87266432"/>
        <c:crosses val="autoZero"/>
        <c:auto val="1"/>
        <c:lblAlgn val="ctr"/>
        <c:lblOffset val="100"/>
        <c:noMultiLvlLbl val="0"/>
      </c:catAx>
      <c:spPr>
        <a:noFill/>
        <a:ln w="25400">
          <a:solidFill>
            <a:srgbClr val="000000"/>
          </a:solidFill>
          <a:prstDash val="solid"/>
        </a:ln>
      </c:spPr>
    </c:plotArea>
    <c:legend>
      <c:legendPos val="r"/>
      <c:layout>
        <c:manualLayout>
          <c:xMode val="edge"/>
          <c:yMode val="edge"/>
          <c:x val="0.8332418699186992"/>
          <c:y val="0.23182515898870265"/>
          <c:w val="0.16066056910569107"/>
          <c:h val="0.39674761472873243"/>
        </c:manualLayout>
      </c:layout>
      <c:overlay val="0"/>
      <c:txPr>
        <a:bodyPr/>
        <a:lstStyle/>
        <a:p>
          <a:pPr>
            <a:defRPr sz="2400" b="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48716471416688E-2"/>
          <c:y val="3.3483498101551504E-2"/>
          <c:w val="0.68148687860270274"/>
          <c:h val="0.87636768438453583"/>
        </c:manualLayout>
      </c:layout>
      <c:lineChart>
        <c:grouping val="standard"/>
        <c:varyColors val="0"/>
        <c:ser>
          <c:idx val="0"/>
          <c:order val="0"/>
          <c:tx>
            <c:strRef>
              <c:f>Sheet1!$B$1</c:f>
              <c:strCache>
                <c:ptCount val="1"/>
                <c:pt idx="0">
                  <c:v>Density (L)</c:v>
                </c:pt>
              </c:strCache>
            </c:strRef>
          </c:tx>
          <c:spPr>
            <a:ln w="44450">
              <a:solidFill>
                <a:srgbClr val="3208E6"/>
              </a:solidFill>
            </a:ln>
          </c:spPr>
          <c:marker>
            <c:symbol val="circle"/>
            <c:size val="9"/>
            <c:spPr>
              <a:solidFill>
                <a:srgbClr val="3208E6"/>
              </a:solidFill>
              <a:ln>
                <a:solidFill>
                  <a:srgbClr val="000000"/>
                </a:solidFill>
              </a:ln>
            </c:spPr>
          </c:marker>
          <c:cat>
            <c:numRef>
              <c:f>Sheet1!$A$2:$A$14</c:f>
              <c:numCache>
                <c:formatCode>General</c:formatCode>
                <c:ptCount val="13"/>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numCache>
            </c:numRef>
          </c:cat>
          <c:val>
            <c:numRef>
              <c:f>Sheet1!$B$2:$B$14</c:f>
              <c:numCache>
                <c:formatCode>General</c:formatCode>
                <c:ptCount val="13"/>
                <c:pt idx="0">
                  <c:v>160.21961400000001</c:v>
                </c:pt>
                <c:pt idx="1">
                  <c:v>183.57922429999999</c:v>
                </c:pt>
                <c:pt idx="2">
                  <c:v>205.004773</c:v>
                </c:pt>
                <c:pt idx="3">
                  <c:v>232.80449569999999</c:v>
                </c:pt>
                <c:pt idx="4">
                  <c:v>253.05998959999999</c:v>
                </c:pt>
                <c:pt idx="5">
                  <c:v>276.80939239999998</c:v>
                </c:pt>
                <c:pt idx="6">
                  <c:v>304.97113769999999</c:v>
                </c:pt>
                <c:pt idx="7">
                  <c:v>336.91227859999998</c:v>
                </c:pt>
                <c:pt idx="8">
                  <c:v>365.94586859999998</c:v>
                </c:pt>
                <c:pt idx="9">
                  <c:v>396.00531840000002</c:v>
                </c:pt>
                <c:pt idx="10">
                  <c:v>427.0188339</c:v>
                </c:pt>
                <c:pt idx="11">
                  <c:v>458.1248842</c:v>
                </c:pt>
                <c:pt idx="12">
                  <c:v>489.00810639999997</c:v>
                </c:pt>
              </c:numCache>
            </c:numRef>
          </c:val>
          <c:smooth val="0"/>
          <c:extLst xmlns:c16r2="http://schemas.microsoft.com/office/drawing/2015/06/chart">
            <c:ext xmlns:c16="http://schemas.microsoft.com/office/drawing/2014/chart" uri="{C3380CC4-5D6E-409C-BE32-E72D297353CC}">
              <c16:uniqueId val="{00000000-5887-4491-95B7-E281AA20E039}"/>
            </c:ext>
          </c:extLst>
        </c:ser>
        <c:dLbls>
          <c:showLegendKey val="0"/>
          <c:showVal val="0"/>
          <c:showCatName val="0"/>
          <c:showSerName val="0"/>
          <c:showPercent val="0"/>
          <c:showBubbleSize val="0"/>
        </c:dLbls>
        <c:marker val="1"/>
        <c:smooth val="0"/>
        <c:axId val="90675072"/>
        <c:axId val="90677248"/>
      </c:lineChart>
      <c:lineChart>
        <c:grouping val="standard"/>
        <c:varyColors val="0"/>
        <c:ser>
          <c:idx val="1"/>
          <c:order val="1"/>
          <c:tx>
            <c:strRef>
              <c:f>Sheet1!$C$1</c:f>
              <c:strCache>
                <c:ptCount val="1"/>
                <c:pt idx="0">
                  <c:v>Actual $ </c:v>
                </c:pt>
              </c:strCache>
            </c:strRef>
          </c:tx>
          <c:spPr>
            <a:ln w="44450">
              <a:solidFill>
                <a:srgbClr val="FF0000"/>
              </a:solidFill>
            </a:ln>
          </c:spPr>
          <c:marker>
            <c:symbol val="circle"/>
            <c:size val="9"/>
            <c:spPr>
              <a:solidFill>
                <a:srgbClr val="FF0000"/>
              </a:solidFill>
              <a:ln>
                <a:solidFill>
                  <a:srgbClr val="000000"/>
                </a:solidFill>
              </a:ln>
            </c:spPr>
          </c:marker>
          <c:cat>
            <c:numRef>
              <c:f>Sheet1!$A$2:$A$14</c:f>
              <c:numCache>
                <c:formatCode>General</c:formatCode>
                <c:ptCount val="13"/>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numCache>
            </c:numRef>
          </c:cat>
          <c:val>
            <c:numRef>
              <c:f>Sheet1!$C$2:$C$14</c:f>
              <c:numCache>
                <c:formatCode>General</c:formatCode>
                <c:ptCount val="13"/>
                <c:pt idx="0">
                  <c:v>61389</c:v>
                </c:pt>
                <c:pt idx="1">
                  <c:v>90203</c:v>
                </c:pt>
                <c:pt idx="2">
                  <c:v>138925</c:v>
                </c:pt>
                <c:pt idx="3">
                  <c:v>234313</c:v>
                </c:pt>
                <c:pt idx="4">
                  <c:v>198150</c:v>
                </c:pt>
                <c:pt idx="5">
                  <c:v>251508</c:v>
                </c:pt>
                <c:pt idx="6">
                  <c:v>351941</c:v>
                </c:pt>
                <c:pt idx="7">
                  <c:v>465412</c:v>
                </c:pt>
              </c:numCache>
            </c:numRef>
          </c:val>
          <c:smooth val="0"/>
          <c:extLst xmlns:c16r2="http://schemas.microsoft.com/office/drawing/2015/06/chart">
            <c:ext xmlns:c16="http://schemas.microsoft.com/office/drawing/2014/chart" uri="{C3380CC4-5D6E-409C-BE32-E72D297353CC}">
              <c16:uniqueId val="{00000001-5887-4491-95B7-E281AA20E039}"/>
            </c:ext>
          </c:extLst>
        </c:ser>
        <c:ser>
          <c:idx val="2"/>
          <c:order val="2"/>
          <c:tx>
            <c:strRef>
              <c:f>Sheet1!$D$1</c:f>
              <c:strCache>
                <c:ptCount val="1"/>
                <c:pt idx="0">
                  <c:v>Projected $ </c:v>
                </c:pt>
              </c:strCache>
            </c:strRef>
          </c:tx>
          <c:spPr>
            <a:ln w="44450">
              <a:solidFill>
                <a:srgbClr val="00A249"/>
              </a:solidFill>
            </a:ln>
          </c:spPr>
          <c:marker>
            <c:symbol val="circle"/>
            <c:size val="9"/>
            <c:spPr>
              <a:solidFill>
                <a:srgbClr val="00A249"/>
              </a:solidFill>
              <a:ln>
                <a:solidFill>
                  <a:srgbClr val="00A249"/>
                </a:solidFill>
              </a:ln>
            </c:spPr>
          </c:marker>
          <c:cat>
            <c:numRef>
              <c:f>Sheet1!$A$2:$A$14</c:f>
              <c:numCache>
                <c:formatCode>General</c:formatCode>
                <c:ptCount val="13"/>
                <c:pt idx="0">
                  <c:v>1976</c:v>
                </c:pt>
                <c:pt idx="1">
                  <c:v>1981</c:v>
                </c:pt>
                <c:pt idx="2">
                  <c:v>1986</c:v>
                </c:pt>
                <c:pt idx="3">
                  <c:v>1991</c:v>
                </c:pt>
                <c:pt idx="4">
                  <c:v>1996</c:v>
                </c:pt>
                <c:pt idx="5">
                  <c:v>2001</c:v>
                </c:pt>
                <c:pt idx="6">
                  <c:v>2006</c:v>
                </c:pt>
                <c:pt idx="7">
                  <c:v>2011</c:v>
                </c:pt>
                <c:pt idx="8">
                  <c:v>2016</c:v>
                </c:pt>
                <c:pt idx="9">
                  <c:v>2021</c:v>
                </c:pt>
                <c:pt idx="10">
                  <c:v>2026</c:v>
                </c:pt>
                <c:pt idx="11">
                  <c:v>2031</c:v>
                </c:pt>
                <c:pt idx="12">
                  <c:v>2036</c:v>
                </c:pt>
              </c:numCache>
            </c:numRef>
          </c:cat>
          <c:val>
            <c:numRef>
              <c:f>Sheet1!$D$2:$D$14</c:f>
              <c:numCache>
                <c:formatCode>General</c:formatCode>
                <c:ptCount val="13"/>
                <c:pt idx="0">
                  <c:v>42554.1938534</c:v>
                </c:pt>
                <c:pt idx="1">
                  <c:v>93036.788860899993</c:v>
                </c:pt>
                <c:pt idx="2">
                  <c:v>139339.67165500001</c:v>
                </c:pt>
                <c:pt idx="3">
                  <c:v>199417.82040699999</c:v>
                </c:pt>
                <c:pt idx="4">
                  <c:v>243192.09070100001</c:v>
                </c:pt>
                <c:pt idx="5">
                  <c:v>294517.06863599998</c:v>
                </c:pt>
                <c:pt idx="6">
                  <c:v>355377.58661599999</c:v>
                </c:pt>
                <c:pt idx="7">
                  <c:v>424405.77927100001</c:v>
                </c:pt>
                <c:pt idx="8">
                  <c:v>487150.44610300002</c:v>
                </c:pt>
                <c:pt idx="9">
                  <c:v>552112.10474800004</c:v>
                </c:pt>
                <c:pt idx="10">
                  <c:v>619135.60054500005</c:v>
                </c:pt>
                <c:pt idx="11">
                  <c:v>686359.07385699998</c:v>
                </c:pt>
                <c:pt idx="12">
                  <c:v>753100.99201499997</c:v>
                </c:pt>
              </c:numCache>
            </c:numRef>
          </c:val>
          <c:smooth val="0"/>
          <c:extLst xmlns:c16r2="http://schemas.microsoft.com/office/drawing/2015/06/chart">
            <c:ext xmlns:c16="http://schemas.microsoft.com/office/drawing/2014/chart" uri="{C3380CC4-5D6E-409C-BE32-E72D297353CC}">
              <c16:uniqueId val="{00000002-5887-4491-95B7-E281AA20E039}"/>
            </c:ext>
          </c:extLst>
        </c:ser>
        <c:dLbls>
          <c:showLegendKey val="0"/>
          <c:showVal val="0"/>
          <c:showCatName val="0"/>
          <c:showSerName val="0"/>
          <c:showPercent val="0"/>
          <c:showBubbleSize val="0"/>
        </c:dLbls>
        <c:marker val="1"/>
        <c:smooth val="0"/>
        <c:axId val="90680704"/>
        <c:axId val="90678784"/>
      </c:lineChart>
      <c:catAx>
        <c:axId val="9067507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90677248"/>
        <c:crosses val="autoZero"/>
        <c:auto val="0"/>
        <c:lblAlgn val="ctr"/>
        <c:lblOffset val="0"/>
        <c:tickLblSkip val="2"/>
        <c:tickMarkSkip val="1"/>
        <c:noMultiLvlLbl val="0"/>
      </c:catAx>
      <c:valAx>
        <c:axId val="90677248"/>
        <c:scaling>
          <c:orientation val="minMax"/>
          <c:min val="100"/>
        </c:scaling>
        <c:delete val="0"/>
        <c:axPos val="l"/>
        <c:majorGridlines>
          <c:spPr>
            <a:ln w="22225">
              <a:solidFill>
                <a:srgbClr val="000000"/>
              </a:solidFill>
              <a:prstDash val="dash"/>
            </a:ln>
          </c:spPr>
        </c:majorGridlines>
        <c:numFmt formatCode="#,##0" sourceLinked="0"/>
        <c:majorTickMark val="out"/>
        <c:minorTickMark val="none"/>
        <c:tickLblPos val="nextTo"/>
        <c:spPr>
          <a:ln w="25400">
            <a:solidFill>
              <a:srgbClr val="000000"/>
            </a:solidFill>
          </a:ln>
        </c:spPr>
        <c:txPr>
          <a:bodyPr/>
          <a:lstStyle/>
          <a:p>
            <a:pPr>
              <a:defRPr sz="2400" b="0" baseline="0">
                <a:solidFill>
                  <a:srgbClr val="000000"/>
                </a:solidFill>
              </a:defRPr>
            </a:pPr>
            <a:endParaRPr lang="en-US"/>
          </a:p>
        </c:txPr>
        <c:crossAx val="90675072"/>
        <c:crosses val="autoZero"/>
        <c:crossBetween val="between"/>
        <c:majorUnit val="100"/>
      </c:valAx>
      <c:valAx>
        <c:axId val="90678784"/>
        <c:scaling>
          <c:orientation val="minMax"/>
          <c:max val="1000000"/>
        </c:scaling>
        <c:delete val="0"/>
        <c:axPos val="r"/>
        <c:numFmt formatCode="#,##0" sourceLinked="0"/>
        <c:majorTickMark val="out"/>
        <c:minorTickMark val="none"/>
        <c:tickLblPos val="nextTo"/>
        <c:spPr>
          <a:ln w="25400">
            <a:solidFill>
              <a:srgbClr val="000000"/>
            </a:solidFill>
          </a:ln>
        </c:spPr>
        <c:txPr>
          <a:bodyPr/>
          <a:lstStyle/>
          <a:p>
            <a:pPr>
              <a:defRPr sz="2400" b="0">
                <a:solidFill>
                  <a:srgbClr val="000000"/>
                </a:solidFill>
              </a:defRPr>
            </a:pPr>
            <a:endParaRPr lang="en-US"/>
          </a:p>
        </c:txPr>
        <c:crossAx val="90680704"/>
        <c:crosses val="max"/>
        <c:crossBetween val="between"/>
        <c:majorUnit val="200000"/>
        <c:dispUnits>
          <c:builtInUnit val="thousands"/>
        </c:dispUnits>
      </c:valAx>
      <c:catAx>
        <c:axId val="90680704"/>
        <c:scaling>
          <c:orientation val="minMax"/>
        </c:scaling>
        <c:delete val="1"/>
        <c:axPos val="b"/>
        <c:numFmt formatCode="General" sourceLinked="1"/>
        <c:majorTickMark val="out"/>
        <c:minorTickMark val="none"/>
        <c:tickLblPos val="nextTo"/>
        <c:crossAx val="90678784"/>
        <c:crosses val="autoZero"/>
        <c:auto val="1"/>
        <c:lblAlgn val="ctr"/>
        <c:lblOffset val="100"/>
        <c:noMultiLvlLbl val="0"/>
      </c:catAx>
      <c:spPr>
        <a:noFill/>
        <a:ln w="25400">
          <a:solidFill>
            <a:srgbClr val="000000"/>
          </a:solidFill>
          <a:prstDash val="solid"/>
        </a:ln>
      </c:spPr>
    </c:plotArea>
    <c:legend>
      <c:legendPos val="r"/>
      <c:layout>
        <c:manualLayout>
          <c:xMode val="edge"/>
          <c:yMode val="edge"/>
          <c:x val="0.83347394674984032"/>
          <c:y val="0.23200429588825963"/>
          <c:w val="0.16043697823339473"/>
          <c:h val="0.37903297019011062"/>
        </c:manualLayout>
      </c:layout>
      <c:overlay val="0"/>
      <c:txPr>
        <a:bodyPr/>
        <a:lstStyle/>
        <a:p>
          <a:pPr>
            <a:defRPr sz="2400" b="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6936659141388E-2"/>
          <c:y val="3.1893799739220359E-2"/>
          <c:w val="0.76542018285783275"/>
          <c:h val="0.88173043778007587"/>
        </c:manualLayout>
      </c:layout>
      <c:lineChart>
        <c:grouping val="standard"/>
        <c:varyColors val="0"/>
        <c:ser>
          <c:idx val="0"/>
          <c:order val="0"/>
          <c:tx>
            <c:strRef>
              <c:f>Sheet1!$B$1</c:f>
              <c:strCache>
                <c:ptCount val="1"/>
                <c:pt idx="0">
                  <c:v>Loans</c:v>
                </c:pt>
              </c:strCache>
            </c:strRef>
          </c:tx>
          <c:spPr>
            <a:ln w="50800">
              <a:solidFill>
                <a:srgbClr val="FF0000"/>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Sheet1!$B$2:$B$110</c:f>
              <c:numCache>
                <c:formatCode>General</c:formatCode>
                <c:ptCount val="109"/>
                <c:pt idx="4">
                  <c:v>5.7359639291539199</c:v>
                </c:pt>
                <c:pt idx="5">
                  <c:v>4.9152419386348098</c:v>
                </c:pt>
                <c:pt idx="6">
                  <c:v>5.6928256499764096</c:v>
                </c:pt>
                <c:pt idx="7">
                  <c:v>5.2619687330714502</c:v>
                </c:pt>
                <c:pt idx="8">
                  <c:v>5.5158859249620296</c:v>
                </c:pt>
                <c:pt idx="9">
                  <c:v>5.2212403504945097</c:v>
                </c:pt>
                <c:pt idx="10">
                  <c:v>4.4637150318408203</c:v>
                </c:pt>
                <c:pt idx="11">
                  <c:v>5.4706309819671404</c:v>
                </c:pt>
                <c:pt idx="12">
                  <c:v>4.7802439193581101</c:v>
                </c:pt>
                <c:pt idx="13">
                  <c:v>5.2847398838085304</c:v>
                </c:pt>
                <c:pt idx="14">
                  <c:v>5.0791288212714996</c:v>
                </c:pt>
                <c:pt idx="15">
                  <c:v>4.2497370272927597</c:v>
                </c:pt>
                <c:pt idx="16">
                  <c:v>4.9667388367297303</c:v>
                </c:pt>
                <c:pt idx="17">
                  <c:v>4.1471168761315598</c:v>
                </c:pt>
                <c:pt idx="18">
                  <c:v>4.5534163099717002</c:v>
                </c:pt>
                <c:pt idx="19">
                  <c:v>5.6203533183275303</c:v>
                </c:pt>
                <c:pt idx="20">
                  <c:v>5.1323439752014099</c:v>
                </c:pt>
                <c:pt idx="21">
                  <c:v>4.6321551014573501</c:v>
                </c:pt>
                <c:pt idx="22">
                  <c:v>5.2468630660119997</c:v>
                </c:pt>
                <c:pt idx="23">
                  <c:v>4.0085511006201697</c:v>
                </c:pt>
                <c:pt idx="24">
                  <c:v>4.6642669866240096</c:v>
                </c:pt>
                <c:pt idx="25">
                  <c:v>5.4900621391741096</c:v>
                </c:pt>
                <c:pt idx="26">
                  <c:v>4.7047312970570401</c:v>
                </c:pt>
                <c:pt idx="27">
                  <c:v>5.2765562040482497</c:v>
                </c:pt>
                <c:pt idx="28">
                  <c:v>5.9040190891876003</c:v>
                </c:pt>
                <c:pt idx="29">
                  <c:v>5.6235704512935101</c:v>
                </c:pt>
                <c:pt idx="30">
                  <c:v>7.3172643543014004</c:v>
                </c:pt>
                <c:pt idx="31">
                  <c:v>7.6941536797020902</c:v>
                </c:pt>
                <c:pt idx="32">
                  <c:v>8.0001924376031006</c:v>
                </c:pt>
                <c:pt idx="33">
                  <c:v>8.1035168108025601</c:v>
                </c:pt>
                <c:pt idx="34">
                  <c:v>7.3515448104594299</c:v>
                </c:pt>
                <c:pt idx="35">
                  <c:v>7.1943030229782501</c:v>
                </c:pt>
                <c:pt idx="36">
                  <c:v>6.48436354457258</c:v>
                </c:pt>
                <c:pt idx="37">
                  <c:v>6.9615262891190302</c:v>
                </c:pt>
                <c:pt idx="38">
                  <c:v>6.6504328519887803</c:v>
                </c:pt>
                <c:pt idx="39">
                  <c:v>6.8235028829841404</c:v>
                </c:pt>
                <c:pt idx="40">
                  <c:v>7.3716814622047</c:v>
                </c:pt>
                <c:pt idx="41">
                  <c:v>7.0949071896587501</c:v>
                </c:pt>
                <c:pt idx="42">
                  <c:v>7.2319557859675498</c:v>
                </c:pt>
                <c:pt idx="43">
                  <c:v>6.6477124678828403</c:v>
                </c:pt>
                <c:pt idx="44">
                  <c:v>5.3723938759839598</c:v>
                </c:pt>
                <c:pt idx="45">
                  <c:v>5.4646501748726299</c:v>
                </c:pt>
                <c:pt idx="46">
                  <c:v>5.3520685741124998</c:v>
                </c:pt>
                <c:pt idx="47">
                  <c:v>5.6608791929288502</c:v>
                </c:pt>
                <c:pt idx="48">
                  <c:v>6.8117918024326096</c:v>
                </c:pt>
                <c:pt idx="49">
                  <c:v>7.7066815266176798</c:v>
                </c:pt>
                <c:pt idx="50">
                  <c:v>8.1163900075790192</c:v>
                </c:pt>
                <c:pt idx="51">
                  <c:v>8.3719698167108607</c:v>
                </c:pt>
                <c:pt idx="52">
                  <c:v>7.6922300269720498</c:v>
                </c:pt>
                <c:pt idx="53">
                  <c:v>7.2539442865136401</c:v>
                </c:pt>
                <c:pt idx="54">
                  <c:v>7.8305105247097702</c:v>
                </c:pt>
                <c:pt idx="55">
                  <c:v>8.4417627620368503</c:v>
                </c:pt>
                <c:pt idx="56">
                  <c:v>9.0980806036636093</c:v>
                </c:pt>
                <c:pt idx="57">
                  <c:v>10.957191058072199</c:v>
                </c:pt>
                <c:pt idx="58">
                  <c:v>10.8448109930592</c:v>
                </c:pt>
                <c:pt idx="59">
                  <c:v>11.141109428548599</c:v>
                </c:pt>
                <c:pt idx="60">
                  <c:v>12.0896766518817</c:v>
                </c:pt>
                <c:pt idx="61">
                  <c:v>11.1114655249814</c:v>
                </c:pt>
                <c:pt idx="62">
                  <c:v>11.308666792399</c:v>
                </c:pt>
                <c:pt idx="63">
                  <c:v>10.919894405650799</c:v>
                </c:pt>
                <c:pt idx="64">
                  <c:v>10.4728109084935</c:v>
                </c:pt>
                <c:pt idx="65">
                  <c:v>10.2051730792335</c:v>
                </c:pt>
                <c:pt idx="66">
                  <c:v>10.2291641053032</c:v>
                </c:pt>
                <c:pt idx="67">
                  <c:v>10.769762275880399</c:v>
                </c:pt>
                <c:pt idx="68">
                  <c:v>10.897893467846799</c:v>
                </c:pt>
                <c:pt idx="69">
                  <c:v>11.803416288392199</c:v>
                </c:pt>
                <c:pt idx="70">
                  <c:v>12.239928466855</c:v>
                </c:pt>
                <c:pt idx="71">
                  <c:v>11.799912816836899</c:v>
                </c:pt>
                <c:pt idx="72">
                  <c:v>11.9051918655171</c:v>
                </c:pt>
                <c:pt idx="73">
                  <c:v>11.2711071684983</c:v>
                </c:pt>
                <c:pt idx="74">
                  <c:v>10.3207661243181</c:v>
                </c:pt>
                <c:pt idx="75">
                  <c:v>9.2415327754453003</c:v>
                </c:pt>
                <c:pt idx="76">
                  <c:v>7.6396805475779503</c:v>
                </c:pt>
                <c:pt idx="77">
                  <c:v>6.9645270938367396</c:v>
                </c:pt>
                <c:pt idx="78">
                  <c:v>6.6459768374839099</c:v>
                </c:pt>
                <c:pt idx="79">
                  <c:v>7.3593144707249296</c:v>
                </c:pt>
                <c:pt idx="80">
                  <c:v>7.5391235551782003</c:v>
                </c:pt>
                <c:pt idx="81">
                  <c:v>7.2748733386114903</c:v>
                </c:pt>
                <c:pt idx="82">
                  <c:v>6.6338987862871699</c:v>
                </c:pt>
                <c:pt idx="83">
                  <c:v>5.9599968284570899</c:v>
                </c:pt>
                <c:pt idx="84">
                  <c:v>5.6219547543789403</c:v>
                </c:pt>
                <c:pt idx="85">
                  <c:v>5.6134462641456304</c:v>
                </c:pt>
                <c:pt idx="86">
                  <c:v>5.6922252581762702</c:v>
                </c:pt>
                <c:pt idx="87">
                  <c:v>5.5748753838256802</c:v>
                </c:pt>
                <c:pt idx="88">
                  <c:v>5.48129591405353</c:v>
                </c:pt>
                <c:pt idx="89">
                  <c:v>4.9493653470193504</c:v>
                </c:pt>
                <c:pt idx="90">
                  <c:v>4.8950709844490996</c:v>
                </c:pt>
                <c:pt idx="91">
                  <c:v>4.5255252081247903</c:v>
                </c:pt>
                <c:pt idx="92">
                  <c:v>4.3507859921986203</c:v>
                </c:pt>
                <c:pt idx="93">
                  <c:v>4.3210791173452199</c:v>
                </c:pt>
                <c:pt idx="94">
                  <c:v>4.2328610942170704</c:v>
                </c:pt>
                <c:pt idx="95">
                  <c:v>4.0712015650735003</c:v>
                </c:pt>
                <c:pt idx="96">
                  <c:v>4.2532641958012896</c:v>
                </c:pt>
                <c:pt idx="97">
                  <c:v>4.2266141320834496</c:v>
                </c:pt>
                <c:pt idx="98">
                  <c:v>4.3031160396149</c:v>
                </c:pt>
                <c:pt idx="99">
                  <c:v>4.4961146381778203</c:v>
                </c:pt>
                <c:pt idx="100">
                  <c:v>4.5399934176586703</c:v>
                </c:pt>
                <c:pt idx="101">
                  <c:v>5.0484386084449904</c:v>
                </c:pt>
                <c:pt idx="102">
                  <c:v>5.2633584434905503</c:v>
                </c:pt>
                <c:pt idx="103">
                  <c:v>5.4890035059699898</c:v>
                </c:pt>
                <c:pt idx="104">
                  <c:v>5.8229381474182702</c:v>
                </c:pt>
                <c:pt idx="105">
                  <c:v>5.6502000845608</c:v>
                </c:pt>
                <c:pt idx="106">
                  <c:v>5.1203721045405501</c:v>
                </c:pt>
                <c:pt idx="107">
                  <c:v>5.1380591559139797</c:v>
                </c:pt>
                <c:pt idx="108">
                  <c:v>5.05797662405576</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Income</c:v>
                </c:pt>
              </c:strCache>
            </c:strRef>
          </c:tx>
          <c:spPr>
            <a:ln w="50800">
              <a:solidFill>
                <a:srgbClr val="3208E6"/>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Sheet1!$C$2:$C$110</c:f>
              <c:numCache>
                <c:formatCode>General</c:formatCode>
                <c:ptCount val="109"/>
                <c:pt idx="4">
                  <c:v>4.1324902609478604</c:v>
                </c:pt>
                <c:pt idx="5">
                  <c:v>3.4860985569680198</c:v>
                </c:pt>
                <c:pt idx="6">
                  <c:v>3.29380512976944</c:v>
                </c:pt>
                <c:pt idx="7">
                  <c:v>2.42139728386217</c:v>
                </c:pt>
                <c:pt idx="8">
                  <c:v>2.7948014187063599</c:v>
                </c:pt>
                <c:pt idx="9">
                  <c:v>2.5026482230578102</c:v>
                </c:pt>
                <c:pt idx="10">
                  <c:v>2.34589852281605</c:v>
                </c:pt>
                <c:pt idx="11">
                  <c:v>2.2843854309837002</c:v>
                </c:pt>
                <c:pt idx="12">
                  <c:v>2.7261311127638002</c:v>
                </c:pt>
                <c:pt idx="13">
                  <c:v>2.34847614961111</c:v>
                </c:pt>
                <c:pt idx="14">
                  <c:v>2.0685053380782898</c:v>
                </c:pt>
                <c:pt idx="15">
                  <c:v>1.98141560537255</c:v>
                </c:pt>
                <c:pt idx="16">
                  <c:v>1.3595309588520801</c:v>
                </c:pt>
                <c:pt idx="17">
                  <c:v>1.90546485193823</c:v>
                </c:pt>
                <c:pt idx="18">
                  <c:v>2.8929343376935499</c:v>
                </c:pt>
                <c:pt idx="19">
                  <c:v>3.7758379313184598</c:v>
                </c:pt>
                <c:pt idx="20">
                  <c:v>4.3757501244108701</c:v>
                </c:pt>
                <c:pt idx="21">
                  <c:v>4.2802841547785899</c:v>
                </c:pt>
                <c:pt idx="22">
                  <c:v>3.7388741020577498</c:v>
                </c:pt>
                <c:pt idx="23">
                  <c:v>3.1175426961642798</c:v>
                </c:pt>
                <c:pt idx="24">
                  <c:v>2.54488750778274</c:v>
                </c:pt>
                <c:pt idx="25">
                  <c:v>2.0097905750434899</c:v>
                </c:pt>
                <c:pt idx="26">
                  <c:v>2.0779421420570698</c:v>
                </c:pt>
                <c:pt idx="27">
                  <c:v>2.78527492702875</c:v>
                </c:pt>
                <c:pt idx="28">
                  <c:v>2.8908848240854099</c:v>
                </c:pt>
                <c:pt idx="29">
                  <c:v>3.68710032355408</c:v>
                </c:pt>
                <c:pt idx="30">
                  <c:v>4.5550612692767096</c:v>
                </c:pt>
                <c:pt idx="31">
                  <c:v>4.27407106338375</c:v>
                </c:pt>
                <c:pt idx="32">
                  <c:v>5.3258621697917601</c:v>
                </c:pt>
                <c:pt idx="33">
                  <c:v>5.22760106117516</c:v>
                </c:pt>
                <c:pt idx="34">
                  <c:v>4.3049165072636102</c:v>
                </c:pt>
                <c:pt idx="35">
                  <c:v>5.2441276028310604</c:v>
                </c:pt>
                <c:pt idx="36">
                  <c:v>4.0596813026514402</c:v>
                </c:pt>
                <c:pt idx="37">
                  <c:v>4.57150559643744</c:v>
                </c:pt>
                <c:pt idx="38">
                  <c:v>5.0481519848134102</c:v>
                </c:pt>
                <c:pt idx="39">
                  <c:v>4.6938427426232296</c:v>
                </c:pt>
                <c:pt idx="40">
                  <c:v>6.4090375529923103</c:v>
                </c:pt>
                <c:pt idx="41">
                  <c:v>6.6665711844096496</c:v>
                </c:pt>
                <c:pt idx="42">
                  <c:v>7.1293089618857897</c:v>
                </c:pt>
                <c:pt idx="43">
                  <c:v>6.8349492871339699</c:v>
                </c:pt>
                <c:pt idx="44">
                  <c:v>6.7377777777777696</c:v>
                </c:pt>
                <c:pt idx="45">
                  <c:v>5.1632076696191502</c:v>
                </c:pt>
                <c:pt idx="46">
                  <c:v>3.6137096347973201</c:v>
                </c:pt>
                <c:pt idx="47">
                  <c:v>2.8772966308093699</c:v>
                </c:pt>
                <c:pt idx="48">
                  <c:v>1.3533712567689899</c:v>
                </c:pt>
                <c:pt idx="49">
                  <c:v>1.4291611870805101</c:v>
                </c:pt>
                <c:pt idx="50">
                  <c:v>2.40715472865844</c:v>
                </c:pt>
                <c:pt idx="51">
                  <c:v>3.6086818422445601</c:v>
                </c:pt>
                <c:pt idx="52">
                  <c:v>3.7109449067734102</c:v>
                </c:pt>
                <c:pt idx="53">
                  <c:v>3.6232644206762998</c:v>
                </c:pt>
                <c:pt idx="54">
                  <c:v>3.46214511041009</c:v>
                </c:pt>
                <c:pt idx="55">
                  <c:v>3.0971280952887001</c:v>
                </c:pt>
                <c:pt idx="56">
                  <c:v>4.3610745453658897</c:v>
                </c:pt>
                <c:pt idx="57">
                  <c:v>5.4746594535058897</c:v>
                </c:pt>
                <c:pt idx="58">
                  <c:v>5.8448774577651603</c:v>
                </c:pt>
                <c:pt idx="59">
                  <c:v>5.8238146402191697</c:v>
                </c:pt>
                <c:pt idx="60">
                  <c:v>4.7094594068502502</c:v>
                </c:pt>
                <c:pt idx="61">
                  <c:v>5.2880111795328499</c:v>
                </c:pt>
                <c:pt idx="62">
                  <c:v>5.3424553689875998</c:v>
                </c:pt>
                <c:pt idx="63">
                  <c:v>5.3564470686968004</c:v>
                </c:pt>
                <c:pt idx="64">
                  <c:v>7.93901019842877</c:v>
                </c:pt>
                <c:pt idx="65">
                  <c:v>6.4164083865086496</c:v>
                </c:pt>
                <c:pt idx="66">
                  <c:v>7.3160025186651101</c:v>
                </c:pt>
                <c:pt idx="67">
                  <c:v>7.8980402476449996</c:v>
                </c:pt>
                <c:pt idx="68">
                  <c:v>6.3189765634687802</c:v>
                </c:pt>
                <c:pt idx="69">
                  <c:v>8.2001870843284301</c:v>
                </c:pt>
                <c:pt idx="70">
                  <c:v>6.8038409698985403</c:v>
                </c:pt>
                <c:pt idx="71">
                  <c:v>6.2880043767858904</c:v>
                </c:pt>
                <c:pt idx="72">
                  <c:v>6.69893507764181</c:v>
                </c:pt>
                <c:pt idx="73">
                  <c:v>4.2779918867309004</c:v>
                </c:pt>
                <c:pt idx="74">
                  <c:v>4.3572300824671704</c:v>
                </c:pt>
                <c:pt idx="75">
                  <c:v>2.6521094704463102</c:v>
                </c:pt>
                <c:pt idx="76">
                  <c:v>9.6253696809966899E-2</c:v>
                </c:pt>
                <c:pt idx="77">
                  <c:v>-0.33769830664950301</c:v>
                </c:pt>
                <c:pt idx="78">
                  <c:v>-0.49544115921800203</c:v>
                </c:pt>
                <c:pt idx="79">
                  <c:v>0.59598067971400304</c:v>
                </c:pt>
                <c:pt idx="80">
                  <c:v>1.75152811272389</c:v>
                </c:pt>
                <c:pt idx="81">
                  <c:v>3.59288918141484</c:v>
                </c:pt>
                <c:pt idx="82">
                  <c:v>3.7039276385798501</c:v>
                </c:pt>
                <c:pt idx="83">
                  <c:v>4.9894301912174397</c:v>
                </c:pt>
                <c:pt idx="84">
                  <c:v>5.3728210739083302</c:v>
                </c:pt>
                <c:pt idx="85">
                  <c:v>4.9731297449458296</c:v>
                </c:pt>
                <c:pt idx="86">
                  <c:v>5.0394127730034102</c:v>
                </c:pt>
                <c:pt idx="87">
                  <c:v>3.8422377302368198</c:v>
                </c:pt>
                <c:pt idx="88">
                  <c:v>4.3522298706185598</c:v>
                </c:pt>
                <c:pt idx="89">
                  <c:v>4.26649181503835</c:v>
                </c:pt>
                <c:pt idx="90">
                  <c:v>4.3485983409329902</c:v>
                </c:pt>
                <c:pt idx="91">
                  <c:v>4.5235957408131497</c:v>
                </c:pt>
                <c:pt idx="92">
                  <c:v>4.2046015280586797</c:v>
                </c:pt>
                <c:pt idx="93">
                  <c:v>3.92125772641762</c:v>
                </c:pt>
                <c:pt idx="94">
                  <c:v>3.79210195961616</c:v>
                </c:pt>
                <c:pt idx="95">
                  <c:v>4.0229461024827504</c:v>
                </c:pt>
                <c:pt idx="96">
                  <c:v>3.3134552039589802</c:v>
                </c:pt>
                <c:pt idx="97">
                  <c:v>3.5914981212389101</c:v>
                </c:pt>
                <c:pt idx="98">
                  <c:v>3.7742472773862801</c:v>
                </c:pt>
                <c:pt idx="99">
                  <c:v>3.4435676921712899</c:v>
                </c:pt>
                <c:pt idx="100">
                  <c:v>3.9881433575855501</c:v>
                </c:pt>
                <c:pt idx="101">
                  <c:v>4.2331225551014802</c:v>
                </c:pt>
                <c:pt idx="102">
                  <c:v>4.0369994493541599</c:v>
                </c:pt>
                <c:pt idx="103">
                  <c:v>4.1830840020668099</c:v>
                </c:pt>
                <c:pt idx="104">
                  <c:v>3.3140153010440399</c:v>
                </c:pt>
                <c:pt idx="105">
                  <c:v>3.0538684089515602</c:v>
                </c:pt>
                <c:pt idx="106">
                  <c:v>3.0444214483727499</c:v>
                </c:pt>
                <c:pt idx="107">
                  <c:v>3.1059535869838601</c:v>
                </c:pt>
                <c:pt idx="108">
                  <c:v>3.5274509666031402</c:v>
                </c:pt>
              </c:numCache>
            </c:numRef>
          </c:val>
          <c:smooth val="0"/>
          <c:extLst xmlns:c16r2="http://schemas.microsoft.com/office/drawing/2015/06/chart">
            <c:ext xmlns:c16="http://schemas.microsoft.com/office/drawing/2014/chart" uri="{C3380CC4-5D6E-409C-BE32-E72D297353CC}">
              <c16:uniqueId val="{00000001-ED31-4876-B150-C8BDF7DE2D44}"/>
            </c:ext>
          </c:extLst>
        </c:ser>
        <c:dLbls>
          <c:showLegendKey val="0"/>
          <c:showVal val="0"/>
          <c:showCatName val="0"/>
          <c:showSerName val="0"/>
          <c:showPercent val="0"/>
          <c:showBubbleSize val="0"/>
        </c:dLbls>
        <c:marker val="1"/>
        <c:smooth val="0"/>
        <c:axId val="43310464"/>
        <c:axId val="43324544"/>
      </c:lineChart>
      <c:catAx>
        <c:axId val="43310464"/>
        <c:scaling>
          <c:orientation val="minMax"/>
        </c:scaling>
        <c:delete val="0"/>
        <c:axPos val="b"/>
        <c:numFmt formatCode="General" sourceLinked="0"/>
        <c:majorTickMark val="cross"/>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3324544"/>
        <c:crosses val="autoZero"/>
        <c:auto val="0"/>
        <c:lblAlgn val="ctr"/>
        <c:lblOffset val="0"/>
        <c:tickLblSkip val="20"/>
        <c:tickMarkSkip val="4"/>
        <c:noMultiLvlLbl val="0"/>
      </c:catAx>
      <c:valAx>
        <c:axId val="43324544"/>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3310464"/>
        <c:crosses val="autoZero"/>
        <c:crossBetween val="between"/>
      </c:valAx>
    </c:plotArea>
    <c:legend>
      <c:legendPos val="r"/>
      <c:layout>
        <c:manualLayout>
          <c:xMode val="edge"/>
          <c:yMode val="edge"/>
          <c:x val="0.83947365704396504"/>
          <c:y val="0.29828157553607026"/>
          <c:w val="0.15337995337995339"/>
          <c:h val="0.29668131723267649"/>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7150685111733E-2"/>
          <c:y val="4.3488158876959532E-2"/>
          <c:w val="0.81760680560009635"/>
          <c:h val="0.86465779229562978"/>
        </c:manualLayout>
      </c:layout>
      <c:lineChart>
        <c:grouping val="standard"/>
        <c:varyColors val="0"/>
        <c:ser>
          <c:idx val="0"/>
          <c:order val="0"/>
          <c:tx>
            <c:strRef>
              <c:f>Sheet1!$B$1</c:f>
              <c:strCache>
                <c:ptCount val="1"/>
                <c:pt idx="0">
                  <c:v>Actual</c:v>
                </c:pt>
              </c:strCache>
            </c:strRef>
          </c:tx>
          <c:spPr>
            <a:ln w="44450">
              <a:solidFill>
                <a:srgbClr val="3208E6"/>
              </a:solidFill>
            </a:ln>
          </c:spPr>
          <c:marker>
            <c:symbol val="circle"/>
            <c:size val="10"/>
            <c:spPr>
              <a:solidFill>
                <a:srgbClr val="3208E6"/>
              </a:solidFill>
              <a:ln w="9525">
                <a:solidFill>
                  <a:srgbClr val="000000"/>
                </a:solidFill>
              </a:ln>
            </c:spPr>
          </c:marker>
          <c:cat>
            <c:numRef>
              <c:f>Sheet1!$A$2:$A$67</c:f>
              <c:numCache>
                <c:formatCode>General</c:formatCode>
                <c:ptCount val="6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9">
                  <c:v>2015</c:v>
                </c:pt>
                <c:pt idx="40">
                  <c:v>2016</c:v>
                </c:pt>
                <c:pt idx="50">
                  <c:v>2026</c:v>
                </c:pt>
                <c:pt idx="60">
                  <c:v>2036</c:v>
                </c:pt>
              </c:numCache>
            </c:numRef>
          </c:cat>
          <c:val>
            <c:numRef>
              <c:f>Sheet1!$B$2:$B$67</c:f>
              <c:numCache>
                <c:formatCode>General</c:formatCode>
                <c:ptCount val="66"/>
                <c:pt idx="0">
                  <c:v>2.2588948919968868</c:v>
                </c:pt>
                <c:pt idx="1">
                  <c:v>2.208561461716239</c:v>
                </c:pt>
                <c:pt idx="2">
                  <c:v>2.0958106473079252</c:v>
                </c:pt>
                <c:pt idx="3">
                  <c:v>2.0559688968449317</c:v>
                </c:pt>
                <c:pt idx="4">
                  <c:v>2.4292466578579202</c:v>
                </c:pt>
                <c:pt idx="5">
                  <c:v>3.2222284022453445</c:v>
                </c:pt>
                <c:pt idx="6">
                  <c:v>2.3428914399715959</c:v>
                </c:pt>
                <c:pt idx="7">
                  <c:v>2.2914491944424213</c:v>
                </c:pt>
                <c:pt idx="8">
                  <c:v>2.2755002385638456</c:v>
                </c:pt>
                <c:pt idx="9">
                  <c:v>2.1494867979242982</c:v>
                </c:pt>
                <c:pt idx="10">
                  <c:v>2.2381892823162386</c:v>
                </c:pt>
                <c:pt idx="11">
                  <c:v>2.2999300754186556</c:v>
                </c:pt>
                <c:pt idx="12">
                  <c:v>2.3650792612316738</c:v>
                </c:pt>
                <c:pt idx="13">
                  <c:v>2.9025244176341887</c:v>
                </c:pt>
                <c:pt idx="14">
                  <c:v>3.106691277575178</c:v>
                </c:pt>
                <c:pt idx="15">
                  <c:v>2.9426129426129424</c:v>
                </c:pt>
                <c:pt idx="16">
                  <c:v>3.3725894537787102</c:v>
                </c:pt>
                <c:pt idx="17">
                  <c:v>3.9851118266574068</c:v>
                </c:pt>
                <c:pt idx="18">
                  <c:v>3.7941761757223111</c:v>
                </c:pt>
                <c:pt idx="19">
                  <c:v>3.6689784815876973</c:v>
                </c:pt>
                <c:pt idx="20">
                  <c:v>3.6960762530795104</c:v>
                </c:pt>
                <c:pt idx="21">
                  <c:v>3.5273222098276098</c:v>
                </c:pt>
                <c:pt idx="22">
                  <c:v>3.3070455113778441</c:v>
                </c:pt>
                <c:pt idx="23">
                  <c:v>3.4814046106926404</c:v>
                </c:pt>
                <c:pt idx="24">
                  <c:v>3.3687038117464025</c:v>
                </c:pt>
                <c:pt idx="25">
                  <c:v>3.3655425216426087</c:v>
                </c:pt>
                <c:pt idx="26">
                  <c:v>3.6492583436341164</c:v>
                </c:pt>
                <c:pt idx="27">
                  <c:v>3.8986765316338241</c:v>
                </c:pt>
                <c:pt idx="28">
                  <c:v>4.2941786303230183</c:v>
                </c:pt>
                <c:pt idx="29">
                  <c:v>4.4782732990280163</c:v>
                </c:pt>
                <c:pt idx="30">
                  <c:v>4.5303238199780465</c:v>
                </c:pt>
                <c:pt idx="31">
                  <c:v>5.0438941001864492</c:v>
                </c:pt>
                <c:pt idx="32">
                  <c:v>4.9142411036797089</c:v>
                </c:pt>
                <c:pt idx="33">
                  <c:v>5.0447367692648362</c:v>
                </c:pt>
                <c:pt idx="34">
                  <c:v>5.2943810477330961</c:v>
                </c:pt>
                <c:pt idx="35">
                  <c:v>5.2975199330425973</c:v>
                </c:pt>
                <c:pt idx="36">
                  <c:v>5.1232474152201242</c:v>
                </c:pt>
                <c:pt idx="37">
                  <c:v>4.9500977591657875</c:v>
                </c:pt>
                <c:pt idx="38">
                  <c:v>5.0939663699307616</c:v>
                </c:pt>
                <c:pt idx="39">
                  <c:v>5.0554838608966746</c:v>
                </c:pt>
                <c:pt idx="40">
                  <c:v>5.2730743926268113</c:v>
                </c:pt>
              </c:numCache>
            </c:numRef>
          </c:val>
          <c:smooth val="0"/>
          <c:extLst xmlns:c16r2="http://schemas.microsoft.com/office/drawing/2015/06/chart">
            <c:ext xmlns:c16="http://schemas.microsoft.com/office/drawing/2014/chart" uri="{C3380CC4-5D6E-409C-BE32-E72D297353CC}">
              <c16:uniqueId val="{00000000-5891-4928-A913-F48AB8A31994}"/>
            </c:ext>
          </c:extLst>
        </c:ser>
        <c:ser>
          <c:idx val="1"/>
          <c:order val="1"/>
          <c:tx>
            <c:strRef>
              <c:f>Sheet1!$C$1</c:f>
              <c:strCache>
                <c:ptCount val="1"/>
                <c:pt idx="0">
                  <c:v>Forecast</c:v>
                </c:pt>
              </c:strCache>
            </c:strRef>
          </c:tx>
          <c:spPr>
            <a:ln w="47625">
              <a:solidFill>
                <a:srgbClr val="FF0000"/>
              </a:solidFill>
            </a:ln>
          </c:spPr>
          <c:marker>
            <c:symbol val="circle"/>
            <c:size val="11"/>
            <c:spPr>
              <a:solidFill>
                <a:srgbClr val="FF0000"/>
              </a:solidFill>
              <a:ln>
                <a:solidFill>
                  <a:srgbClr val="000000"/>
                </a:solidFill>
              </a:ln>
            </c:spPr>
          </c:marker>
          <c:cat>
            <c:numRef>
              <c:f>Sheet1!$A$2:$A$67</c:f>
              <c:numCache>
                <c:formatCode>General</c:formatCode>
                <c:ptCount val="6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9">
                  <c:v>2015</c:v>
                </c:pt>
                <c:pt idx="40">
                  <c:v>2016</c:v>
                </c:pt>
                <c:pt idx="50">
                  <c:v>2026</c:v>
                </c:pt>
                <c:pt idx="60">
                  <c:v>2036</c:v>
                </c:pt>
              </c:numCache>
            </c:numRef>
          </c:cat>
          <c:val>
            <c:numRef>
              <c:f>Sheet1!$C$2:$C$67</c:f>
              <c:numCache>
                <c:formatCode>General</c:formatCode>
                <c:ptCount val="66"/>
                <c:pt idx="45">
                  <c:v>5.5</c:v>
                </c:pt>
                <c:pt idx="50">
                  <c:v>5.8</c:v>
                </c:pt>
                <c:pt idx="55">
                  <c:v>6.4</c:v>
                </c:pt>
                <c:pt idx="60">
                  <c:v>6.9</c:v>
                </c:pt>
                <c:pt idx="65">
                  <c:v>7.5</c:v>
                </c:pt>
              </c:numCache>
            </c:numRef>
          </c:val>
          <c:smooth val="0"/>
          <c:extLst xmlns:c16r2="http://schemas.microsoft.com/office/drawing/2015/06/chart">
            <c:ext xmlns:c16="http://schemas.microsoft.com/office/drawing/2014/chart" uri="{C3380CC4-5D6E-409C-BE32-E72D297353CC}">
              <c16:uniqueId val="{00000001-5891-4928-A913-F48AB8A31994}"/>
            </c:ext>
          </c:extLst>
        </c:ser>
        <c:dLbls>
          <c:showLegendKey val="0"/>
          <c:showVal val="0"/>
          <c:showCatName val="0"/>
          <c:showSerName val="0"/>
          <c:showPercent val="0"/>
          <c:showBubbleSize val="0"/>
        </c:dLbls>
        <c:marker val="1"/>
        <c:smooth val="0"/>
        <c:axId val="90775552"/>
        <c:axId val="90777472"/>
      </c:lineChart>
      <c:catAx>
        <c:axId val="9077555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90777472"/>
        <c:crosses val="autoZero"/>
        <c:auto val="0"/>
        <c:lblAlgn val="ctr"/>
        <c:lblOffset val="0"/>
        <c:tickLblSkip val="10"/>
        <c:tickMarkSkip val="1"/>
        <c:noMultiLvlLbl val="0"/>
      </c:catAx>
      <c:valAx>
        <c:axId val="90777472"/>
        <c:scaling>
          <c:orientation val="minMax"/>
          <c:min val="1"/>
        </c:scaling>
        <c:delete val="0"/>
        <c:axPos val="l"/>
        <c:majorGridlines>
          <c:spPr>
            <a:ln w="25400">
              <a:solidFill>
                <a:srgbClr val="000000"/>
              </a:solidFill>
              <a:prstDash val="sysDot"/>
            </a:ln>
          </c:spPr>
        </c:majorGridlines>
        <c:numFmt formatCode="General" sourceLinked="1"/>
        <c:majorTickMark val="out"/>
        <c:minorTickMark val="none"/>
        <c:tickLblPos val="nextTo"/>
        <c:spPr>
          <a:ln>
            <a:noFill/>
          </a:ln>
        </c:spPr>
        <c:txPr>
          <a:bodyPr/>
          <a:lstStyle/>
          <a:p>
            <a:pPr>
              <a:defRPr sz="2400" b="0" baseline="0">
                <a:solidFill>
                  <a:srgbClr val="000000"/>
                </a:solidFill>
              </a:defRPr>
            </a:pPr>
            <a:endParaRPr lang="en-US"/>
          </a:p>
        </c:txPr>
        <c:crossAx val="90775552"/>
        <c:crosses val="autoZero"/>
        <c:crossBetween val="between"/>
        <c:majorUnit val="1"/>
      </c:valAx>
    </c:plotArea>
    <c:legend>
      <c:legendPos val="r"/>
      <c:layout>
        <c:manualLayout>
          <c:xMode val="edge"/>
          <c:yMode val="edge"/>
          <c:x val="0.87687572680004366"/>
          <c:y val="0.21102699886273116"/>
          <c:w val="0.12213428949649117"/>
          <c:h val="0.29544220720337078"/>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6936659141388E-2"/>
          <c:y val="3.1893799739220359E-2"/>
          <c:w val="0.75230321734496097"/>
          <c:h val="0.88173043778007587"/>
        </c:manualLayout>
      </c:layout>
      <c:lineChart>
        <c:grouping val="standard"/>
        <c:varyColors val="0"/>
        <c:ser>
          <c:idx val="0"/>
          <c:order val="0"/>
          <c:tx>
            <c:strRef>
              <c:f>Sheet1!$B$1</c:f>
              <c:strCache>
                <c:ptCount val="1"/>
                <c:pt idx="0">
                  <c:v>Mortgages</c:v>
                </c:pt>
              </c:strCache>
            </c:strRef>
          </c:tx>
          <c:spPr>
            <a:ln w="50800">
              <a:solidFill>
                <a:srgbClr val="FF0000"/>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Sheet1!$B$2:$B$110</c:f>
              <c:numCache>
                <c:formatCode>General</c:formatCode>
                <c:ptCount val="109"/>
                <c:pt idx="4">
                  <c:v>7.1816741052705897</c:v>
                </c:pt>
                <c:pt idx="5">
                  <c:v>5.6766992737069897</c:v>
                </c:pt>
                <c:pt idx="6">
                  <c:v>7.3964022521800104</c:v>
                </c:pt>
                <c:pt idx="7">
                  <c:v>7.2705274843151502</c:v>
                </c:pt>
                <c:pt idx="8">
                  <c:v>7.45956365403703</c:v>
                </c:pt>
                <c:pt idx="9">
                  <c:v>7.7754163670009397</c:v>
                </c:pt>
                <c:pt idx="10">
                  <c:v>6.3226567105521596</c:v>
                </c:pt>
                <c:pt idx="11">
                  <c:v>7.7761757478508304</c:v>
                </c:pt>
                <c:pt idx="12">
                  <c:v>6.5986968187044797</c:v>
                </c:pt>
                <c:pt idx="13">
                  <c:v>6.9674067076050896</c:v>
                </c:pt>
                <c:pt idx="14">
                  <c:v>6.3602894972240396</c:v>
                </c:pt>
                <c:pt idx="15">
                  <c:v>4.1522068263632299</c:v>
                </c:pt>
                <c:pt idx="16">
                  <c:v>4.8842928849832399</c:v>
                </c:pt>
                <c:pt idx="17">
                  <c:v>3.9568635285128999</c:v>
                </c:pt>
                <c:pt idx="18">
                  <c:v>4.3503796764496396</c:v>
                </c:pt>
                <c:pt idx="19">
                  <c:v>5.5970857863025101</c:v>
                </c:pt>
                <c:pt idx="20">
                  <c:v>4.9948577305450801</c:v>
                </c:pt>
                <c:pt idx="21">
                  <c:v>3.7732159653694799</c:v>
                </c:pt>
                <c:pt idx="22">
                  <c:v>4.5283634680263596</c:v>
                </c:pt>
                <c:pt idx="23">
                  <c:v>2.8647102100874702</c:v>
                </c:pt>
                <c:pt idx="24">
                  <c:v>3.0930224964900099</c:v>
                </c:pt>
                <c:pt idx="25">
                  <c:v>3.9131409412980198</c:v>
                </c:pt>
                <c:pt idx="26">
                  <c:v>2.9102147454278899</c:v>
                </c:pt>
                <c:pt idx="27">
                  <c:v>3.8870134080982699</c:v>
                </c:pt>
                <c:pt idx="28">
                  <c:v>4.3351713260468099</c:v>
                </c:pt>
                <c:pt idx="29">
                  <c:v>4.1556460134936497</c:v>
                </c:pt>
                <c:pt idx="30">
                  <c:v>5.5632612370508401</c:v>
                </c:pt>
                <c:pt idx="31">
                  <c:v>5.2295801281462904</c:v>
                </c:pt>
                <c:pt idx="32">
                  <c:v>5.7805731701023797</c:v>
                </c:pt>
                <c:pt idx="33">
                  <c:v>5.4480618107376202</c:v>
                </c:pt>
                <c:pt idx="34">
                  <c:v>5.1304687018825996</c:v>
                </c:pt>
                <c:pt idx="35">
                  <c:v>5.8542330003925596</c:v>
                </c:pt>
                <c:pt idx="36">
                  <c:v>5.1117156516698499</c:v>
                </c:pt>
                <c:pt idx="37">
                  <c:v>6.2485766988522604</c:v>
                </c:pt>
                <c:pt idx="38">
                  <c:v>5.79708527685405</c:v>
                </c:pt>
                <c:pt idx="39">
                  <c:v>5.1881946390211997</c:v>
                </c:pt>
                <c:pt idx="40">
                  <c:v>5.6057135524875301</c:v>
                </c:pt>
                <c:pt idx="41">
                  <c:v>5.3128357361211096</c:v>
                </c:pt>
                <c:pt idx="42">
                  <c:v>4.6670147348880402</c:v>
                </c:pt>
                <c:pt idx="43">
                  <c:v>4.3883266958281597</c:v>
                </c:pt>
                <c:pt idx="44">
                  <c:v>3.6352825603639798</c:v>
                </c:pt>
                <c:pt idx="45">
                  <c:v>3.7366724585768201</c:v>
                </c:pt>
                <c:pt idx="46">
                  <c:v>4.4317079622608198</c:v>
                </c:pt>
                <c:pt idx="47">
                  <c:v>5.3538772518381101</c:v>
                </c:pt>
                <c:pt idx="48">
                  <c:v>6.7421335954220796</c:v>
                </c:pt>
                <c:pt idx="49">
                  <c:v>8.0004414307260205</c:v>
                </c:pt>
                <c:pt idx="50">
                  <c:v>8.0909279514433194</c:v>
                </c:pt>
                <c:pt idx="51">
                  <c:v>8.2513713105216908</c:v>
                </c:pt>
                <c:pt idx="52">
                  <c:v>7.8182328059638699</c:v>
                </c:pt>
                <c:pt idx="53">
                  <c:v>6.3146588917045898</c:v>
                </c:pt>
                <c:pt idx="54">
                  <c:v>7.5716692890540296</c:v>
                </c:pt>
                <c:pt idx="55">
                  <c:v>8.1923054143752996</c:v>
                </c:pt>
                <c:pt idx="56">
                  <c:v>8.2951676004898491</c:v>
                </c:pt>
                <c:pt idx="57">
                  <c:v>10.899258218228599</c:v>
                </c:pt>
                <c:pt idx="58">
                  <c:v>10.739204673946199</c:v>
                </c:pt>
                <c:pt idx="59">
                  <c:v>10.702598808659699</c:v>
                </c:pt>
                <c:pt idx="60">
                  <c:v>10.6015179050348</c:v>
                </c:pt>
                <c:pt idx="61">
                  <c:v>9.7250335595028705</c:v>
                </c:pt>
                <c:pt idx="62">
                  <c:v>10.131652655816399</c:v>
                </c:pt>
                <c:pt idx="63">
                  <c:v>10.3455222759856</c:v>
                </c:pt>
                <c:pt idx="64">
                  <c:v>11.1177061372951</c:v>
                </c:pt>
                <c:pt idx="65">
                  <c:v>10.6444897686942</c:v>
                </c:pt>
                <c:pt idx="66">
                  <c:v>10.1029037257307</c:v>
                </c:pt>
                <c:pt idx="67">
                  <c:v>10.721458186030899</c:v>
                </c:pt>
                <c:pt idx="68">
                  <c:v>10.8440464984479</c:v>
                </c:pt>
                <c:pt idx="69">
                  <c:v>11.9833557012909</c:v>
                </c:pt>
                <c:pt idx="70">
                  <c:v>13.161850934536799</c:v>
                </c:pt>
                <c:pt idx="71">
                  <c:v>12.953699525857401</c:v>
                </c:pt>
                <c:pt idx="72">
                  <c:v>12.887343912763001</c:v>
                </c:pt>
                <c:pt idx="73">
                  <c:v>12.3105800355571</c:v>
                </c:pt>
                <c:pt idx="74">
                  <c:v>11.0847140584785</c:v>
                </c:pt>
                <c:pt idx="75">
                  <c:v>9.72484880818247</c:v>
                </c:pt>
                <c:pt idx="76">
                  <c:v>7.9016690440740103</c:v>
                </c:pt>
                <c:pt idx="77">
                  <c:v>6.92905956816674</c:v>
                </c:pt>
                <c:pt idx="78">
                  <c:v>6.5756707924138702</c:v>
                </c:pt>
                <c:pt idx="79">
                  <c:v>6.9628237365912202</c:v>
                </c:pt>
                <c:pt idx="80">
                  <c:v>8.0772589547630105</c:v>
                </c:pt>
                <c:pt idx="81">
                  <c:v>8.8811428032179602</c:v>
                </c:pt>
                <c:pt idx="82">
                  <c:v>8.1510663841889404</c:v>
                </c:pt>
                <c:pt idx="83">
                  <c:v>7.7237863808702096</c:v>
                </c:pt>
                <c:pt idx="84">
                  <c:v>7.0039653088487901</c:v>
                </c:pt>
                <c:pt idx="85">
                  <c:v>6.4957872396208503</c:v>
                </c:pt>
                <c:pt idx="86">
                  <c:v>6.9460824981925002</c:v>
                </c:pt>
                <c:pt idx="87">
                  <c:v>6.8233849254459802</c:v>
                </c:pt>
                <c:pt idx="88">
                  <c:v>7.1881081960579003</c:v>
                </c:pt>
                <c:pt idx="89">
                  <c:v>6.2707848628720404</c:v>
                </c:pt>
                <c:pt idx="90">
                  <c:v>5.9546078188939404</c:v>
                </c:pt>
                <c:pt idx="91">
                  <c:v>5.6496758769305</c:v>
                </c:pt>
                <c:pt idx="92">
                  <c:v>4.7816669520947803</c:v>
                </c:pt>
                <c:pt idx="93">
                  <c:v>4.8615392273613196</c:v>
                </c:pt>
                <c:pt idx="94">
                  <c:v>4.7281114750951101</c:v>
                </c:pt>
                <c:pt idx="95">
                  <c:v>4.4028631911038696</c:v>
                </c:pt>
                <c:pt idx="96">
                  <c:v>4.7798320451470397</c:v>
                </c:pt>
                <c:pt idx="97">
                  <c:v>4.6637204415138402</c:v>
                </c:pt>
                <c:pt idx="98">
                  <c:v>4.8396705799894804</c:v>
                </c:pt>
                <c:pt idx="99">
                  <c:v>5.0618172617955297</c:v>
                </c:pt>
                <c:pt idx="100">
                  <c:v>5.18741336585399</c:v>
                </c:pt>
                <c:pt idx="101">
                  <c:v>5.5303968600087101</c:v>
                </c:pt>
                <c:pt idx="102">
                  <c:v>5.9287372163425003</c:v>
                </c:pt>
                <c:pt idx="103">
                  <c:v>6.4188630576407801</c:v>
                </c:pt>
                <c:pt idx="104">
                  <c:v>6.5749495718876396</c:v>
                </c:pt>
                <c:pt idx="105">
                  <c:v>6.6493595370218799</c:v>
                </c:pt>
                <c:pt idx="106">
                  <c:v>6.2695404791341698</c:v>
                </c:pt>
                <c:pt idx="107">
                  <c:v>5.92229605902694</c:v>
                </c:pt>
                <c:pt idx="108">
                  <c:v>6.0556325066884096</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Consumer credit</c:v>
                </c:pt>
              </c:strCache>
            </c:strRef>
          </c:tx>
          <c:spPr>
            <a:ln w="50800">
              <a:solidFill>
                <a:srgbClr val="3208E6"/>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Sheet1!$C$2:$C$110</c:f>
              <c:numCache>
                <c:formatCode>General</c:formatCode>
                <c:ptCount val="109"/>
                <c:pt idx="4">
                  <c:v>4.0073393698564601</c:v>
                </c:pt>
                <c:pt idx="5">
                  <c:v>3.5888861673464501</c:v>
                </c:pt>
                <c:pt idx="6">
                  <c:v>3.3560071689846902</c:v>
                </c:pt>
                <c:pt idx="7">
                  <c:v>2.1371068138434701</c:v>
                </c:pt>
                <c:pt idx="8">
                  <c:v>1.9280353246969999</c:v>
                </c:pt>
                <c:pt idx="9">
                  <c:v>1.23263871040699</c:v>
                </c:pt>
                <c:pt idx="10">
                  <c:v>0.95727743806597299</c:v>
                </c:pt>
                <c:pt idx="11">
                  <c:v>0.94157559013530101</c:v>
                </c:pt>
                <c:pt idx="12">
                  <c:v>1.7481872926139901</c:v>
                </c:pt>
                <c:pt idx="13">
                  <c:v>2.2473849903523901</c:v>
                </c:pt>
                <c:pt idx="14">
                  <c:v>3.10977630904909</c:v>
                </c:pt>
                <c:pt idx="15">
                  <c:v>5.0986626953380503</c:v>
                </c:pt>
                <c:pt idx="16">
                  <c:v>4.3512395446447298</c:v>
                </c:pt>
                <c:pt idx="17">
                  <c:v>4.2618912825402404</c:v>
                </c:pt>
                <c:pt idx="18">
                  <c:v>5.5117726710373702</c:v>
                </c:pt>
                <c:pt idx="19">
                  <c:v>6.4310744308063503</c:v>
                </c:pt>
                <c:pt idx="20">
                  <c:v>6.6323282597372497</c:v>
                </c:pt>
                <c:pt idx="21">
                  <c:v>7.1970202145293003</c:v>
                </c:pt>
                <c:pt idx="22">
                  <c:v>6.5635069383534299</c:v>
                </c:pt>
                <c:pt idx="23">
                  <c:v>6.3546323866754104</c:v>
                </c:pt>
                <c:pt idx="24">
                  <c:v>8.3500678426051405</c:v>
                </c:pt>
                <c:pt idx="25">
                  <c:v>8.8812661625003297</c:v>
                </c:pt>
                <c:pt idx="26">
                  <c:v>9.5581355051117693</c:v>
                </c:pt>
                <c:pt idx="27">
                  <c:v>9.2220897087805493</c:v>
                </c:pt>
                <c:pt idx="28">
                  <c:v>9.5891668962523298</c:v>
                </c:pt>
                <c:pt idx="29">
                  <c:v>9.9262995519208594</c:v>
                </c:pt>
                <c:pt idx="30">
                  <c:v>12.815930155315799</c:v>
                </c:pt>
                <c:pt idx="31">
                  <c:v>14.2848292418493</c:v>
                </c:pt>
                <c:pt idx="32">
                  <c:v>13.643185263623</c:v>
                </c:pt>
                <c:pt idx="33">
                  <c:v>14.7744737721349</c:v>
                </c:pt>
                <c:pt idx="34">
                  <c:v>11.848616972059</c:v>
                </c:pt>
                <c:pt idx="35">
                  <c:v>10.419715942971701</c:v>
                </c:pt>
                <c:pt idx="36">
                  <c:v>11.647315922132201</c:v>
                </c:pt>
                <c:pt idx="37">
                  <c:v>10.4208715002846</c:v>
                </c:pt>
                <c:pt idx="38">
                  <c:v>10.735706093594199</c:v>
                </c:pt>
                <c:pt idx="39">
                  <c:v>12.5987247856743</c:v>
                </c:pt>
                <c:pt idx="40">
                  <c:v>12.220881291616299</c:v>
                </c:pt>
                <c:pt idx="41">
                  <c:v>12.052046656863499</c:v>
                </c:pt>
                <c:pt idx="42">
                  <c:v>13.3560849166058</c:v>
                </c:pt>
                <c:pt idx="43">
                  <c:v>12.141179291814501</c:v>
                </c:pt>
                <c:pt idx="44">
                  <c:v>9.0136700462801898</c:v>
                </c:pt>
                <c:pt idx="45">
                  <c:v>9.2259430632891402</c:v>
                </c:pt>
                <c:pt idx="46">
                  <c:v>7.3158919566628402</c:v>
                </c:pt>
                <c:pt idx="47">
                  <c:v>6.4307931570761898</c:v>
                </c:pt>
                <c:pt idx="48">
                  <c:v>8.5196709725548594</c:v>
                </c:pt>
                <c:pt idx="49">
                  <c:v>8.7822086917395303</c:v>
                </c:pt>
                <c:pt idx="50">
                  <c:v>9.3601559483211805</c:v>
                </c:pt>
                <c:pt idx="51">
                  <c:v>9.7181632205742599</c:v>
                </c:pt>
                <c:pt idx="52">
                  <c:v>8.9461854000931709</c:v>
                </c:pt>
                <c:pt idx="53">
                  <c:v>10.0788531096815</c:v>
                </c:pt>
                <c:pt idx="54">
                  <c:v>9.6434132271485797</c:v>
                </c:pt>
                <c:pt idx="55">
                  <c:v>10.291583775189901</c:v>
                </c:pt>
                <c:pt idx="56">
                  <c:v>11.527157398336101</c:v>
                </c:pt>
                <c:pt idx="57">
                  <c:v>12.335557216694699</c:v>
                </c:pt>
                <c:pt idx="58">
                  <c:v>12.1751445310984</c:v>
                </c:pt>
                <c:pt idx="59">
                  <c:v>13.0949955094678</c:v>
                </c:pt>
                <c:pt idx="60">
                  <c:v>15.081515670364</c:v>
                </c:pt>
                <c:pt idx="61">
                  <c:v>13.765470319049699</c:v>
                </c:pt>
                <c:pt idx="62">
                  <c:v>13.497677346606199</c:v>
                </c:pt>
                <c:pt idx="63">
                  <c:v>11.765608733950801</c:v>
                </c:pt>
                <c:pt idx="64">
                  <c:v>9.8703659380680406</c:v>
                </c:pt>
                <c:pt idx="65">
                  <c:v>9.27946300663735</c:v>
                </c:pt>
                <c:pt idx="66">
                  <c:v>9.8637133836382898</c:v>
                </c:pt>
                <c:pt idx="67">
                  <c:v>9.7908444439137092</c:v>
                </c:pt>
                <c:pt idx="68">
                  <c:v>10.0684437510119</c:v>
                </c:pt>
                <c:pt idx="69">
                  <c:v>10.658808780300699</c:v>
                </c:pt>
                <c:pt idx="70">
                  <c:v>10.4388928648702</c:v>
                </c:pt>
                <c:pt idx="71">
                  <c:v>9.8664353576497899</c:v>
                </c:pt>
                <c:pt idx="72">
                  <c:v>10.502892507829699</c:v>
                </c:pt>
                <c:pt idx="73">
                  <c:v>9.8276825344272698</c:v>
                </c:pt>
                <c:pt idx="74">
                  <c:v>9.1726320548564502</c:v>
                </c:pt>
                <c:pt idx="75">
                  <c:v>8.6383514789120994</c:v>
                </c:pt>
                <c:pt idx="76">
                  <c:v>7.6562261748881202</c:v>
                </c:pt>
                <c:pt idx="77">
                  <c:v>7.8453723089821903</c:v>
                </c:pt>
                <c:pt idx="78">
                  <c:v>7.6049870125089303</c:v>
                </c:pt>
                <c:pt idx="79">
                  <c:v>9.42111857842578</c:v>
                </c:pt>
                <c:pt idx="80">
                  <c:v>7.4327787769784104</c:v>
                </c:pt>
                <c:pt idx="81">
                  <c:v>5.1375898357569802</c:v>
                </c:pt>
                <c:pt idx="82">
                  <c:v>4.5554453243932</c:v>
                </c:pt>
                <c:pt idx="83">
                  <c:v>3.3116526200073202</c:v>
                </c:pt>
                <c:pt idx="84">
                  <c:v>3.68014966695335</c:v>
                </c:pt>
                <c:pt idx="85">
                  <c:v>4.5882707266665799</c:v>
                </c:pt>
                <c:pt idx="86">
                  <c:v>4.2712827958528399</c:v>
                </c:pt>
                <c:pt idx="87">
                  <c:v>3.6458354325789402</c:v>
                </c:pt>
                <c:pt idx="88">
                  <c:v>2.4349728628894698</c:v>
                </c:pt>
                <c:pt idx="89">
                  <c:v>2.2612132225167998</c:v>
                </c:pt>
                <c:pt idx="90">
                  <c:v>2.6236671327738601</c:v>
                </c:pt>
                <c:pt idx="91">
                  <c:v>2.4927036890848</c:v>
                </c:pt>
                <c:pt idx="92">
                  <c:v>3.7963709160983599</c:v>
                </c:pt>
                <c:pt idx="93">
                  <c:v>3.7487303877682101</c:v>
                </c:pt>
                <c:pt idx="94">
                  <c:v>3.2996034589842802</c:v>
                </c:pt>
                <c:pt idx="95">
                  <c:v>3.3170752066413498</c:v>
                </c:pt>
                <c:pt idx="96">
                  <c:v>3.2353287343055399</c:v>
                </c:pt>
                <c:pt idx="97">
                  <c:v>3.4133621851507998</c:v>
                </c:pt>
                <c:pt idx="98">
                  <c:v>3.1771872993908001</c:v>
                </c:pt>
                <c:pt idx="99">
                  <c:v>3.0822282530857001</c:v>
                </c:pt>
                <c:pt idx="100">
                  <c:v>2.78933693255685</c:v>
                </c:pt>
                <c:pt idx="101">
                  <c:v>2.6789318302353702</c:v>
                </c:pt>
                <c:pt idx="102">
                  <c:v>2.7714872291403299</c:v>
                </c:pt>
                <c:pt idx="103">
                  <c:v>2.5324550403283301</c:v>
                </c:pt>
                <c:pt idx="104">
                  <c:v>3.0954042111665601</c:v>
                </c:pt>
                <c:pt idx="105">
                  <c:v>3.3430937190947998</c:v>
                </c:pt>
                <c:pt idx="106">
                  <c:v>2.6948280795293602</c:v>
                </c:pt>
                <c:pt idx="107">
                  <c:v>3.4308011167302799</c:v>
                </c:pt>
                <c:pt idx="108">
                  <c:v>3.2925959537943399</c:v>
                </c:pt>
              </c:numCache>
            </c:numRef>
          </c:val>
          <c:smooth val="0"/>
          <c:extLst xmlns:c16r2="http://schemas.microsoft.com/office/drawing/2015/06/chart">
            <c:ext xmlns:c16="http://schemas.microsoft.com/office/drawing/2014/chart" uri="{C3380CC4-5D6E-409C-BE32-E72D297353CC}">
              <c16:uniqueId val="{00000001-ED31-4876-B150-C8BDF7DE2D44}"/>
            </c:ext>
          </c:extLst>
        </c:ser>
        <c:dLbls>
          <c:showLegendKey val="0"/>
          <c:showVal val="0"/>
          <c:showCatName val="0"/>
          <c:showSerName val="0"/>
          <c:showPercent val="0"/>
          <c:showBubbleSize val="0"/>
        </c:dLbls>
        <c:marker val="1"/>
        <c:smooth val="0"/>
        <c:axId val="43866368"/>
        <c:axId val="43868160"/>
      </c:lineChart>
      <c:catAx>
        <c:axId val="4386636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3868160"/>
        <c:crosses val="autoZero"/>
        <c:auto val="0"/>
        <c:lblAlgn val="ctr"/>
        <c:lblOffset val="0"/>
        <c:tickLblSkip val="20"/>
        <c:tickMarkSkip val="4"/>
        <c:noMultiLvlLbl val="0"/>
      </c:catAx>
      <c:valAx>
        <c:axId val="43868160"/>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3866368"/>
        <c:crosses val="autoZero"/>
        <c:crossBetween val="between"/>
      </c:valAx>
    </c:plotArea>
    <c:legend>
      <c:legendPos val="r"/>
      <c:layout>
        <c:manualLayout>
          <c:xMode val="edge"/>
          <c:yMode val="edge"/>
          <c:x val="0.83947365704396504"/>
          <c:y val="0.27401786916894894"/>
          <c:w val="0.15337995337995339"/>
          <c:h val="0.32094502359979787"/>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000000"/>
                </a:solidFill>
                <a:latin typeface="+mn-lt"/>
                <a:ea typeface="+mn-ea"/>
                <a:cs typeface="+mn-cs"/>
              </a:defRPr>
            </a:pPr>
            <a:r>
              <a:rPr lang="en-US" sz="2800" dirty="0">
                <a:solidFill>
                  <a:srgbClr val="000000"/>
                </a:solidFill>
              </a:rPr>
              <a:t>Total mortgage credit: </a:t>
            </a:r>
          </a:p>
          <a:p>
            <a:pPr>
              <a:defRPr sz="2800" b="0" i="0" u="none" strike="noStrike" kern="1200" spc="0" baseline="0">
                <a:solidFill>
                  <a:srgbClr val="000000"/>
                </a:solidFill>
                <a:latin typeface="+mn-lt"/>
                <a:ea typeface="+mn-ea"/>
                <a:cs typeface="+mn-cs"/>
              </a:defRPr>
            </a:pPr>
            <a:r>
              <a:rPr lang="en-US" sz="2800" dirty="0">
                <a:solidFill>
                  <a:srgbClr val="000000"/>
                </a:solidFill>
              </a:rPr>
              <a:t>$1,459 billion</a:t>
            </a:r>
          </a:p>
        </c:rich>
      </c:tx>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E7CE-45F4-822E-4C85DAE8BD14}"/>
              </c:ext>
            </c:extLst>
          </c:dPt>
          <c:dPt>
            <c:idx val="1"/>
            <c:bubble3D val="0"/>
            <c:spPr>
              <a:solidFill>
                <a:srgbClr val="00A249"/>
              </a:solidFill>
              <a:ln w="19050">
                <a:solidFill>
                  <a:schemeClr val="lt1"/>
                </a:solidFill>
              </a:ln>
              <a:effectLst/>
            </c:spPr>
            <c:extLst xmlns:c16r2="http://schemas.microsoft.com/office/drawing/2015/06/chart">
              <c:ext xmlns:c16="http://schemas.microsoft.com/office/drawing/2014/chart" uri="{C3380CC4-5D6E-409C-BE32-E72D297353CC}">
                <c16:uniqueId val="{00000002-E7CE-45F4-822E-4C85DAE8BD14}"/>
              </c:ext>
            </c:extLst>
          </c:dPt>
          <c:dPt>
            <c:idx val="2"/>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E7CE-45F4-822E-4C85DAE8BD14}"/>
              </c:ext>
            </c:extLst>
          </c:dPt>
          <c:dLbls>
            <c:dLbl>
              <c:idx val="0"/>
              <c:layout>
                <c:manualLayout>
                  <c:x val="-0.17983795413154288"/>
                  <c:y val="1.288493479330708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7CE-45F4-822E-4C85DAE8BD14}"/>
                </c:ext>
              </c:extLst>
            </c:dLbl>
            <c:dLbl>
              <c:idx val="1"/>
              <c:layout>
                <c:manualLayout>
                  <c:x val="9.1056668968451618E-2"/>
                  <c:y val="-0.1334201218011811"/>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7CE-45F4-822E-4C85DAE8BD14}"/>
                </c:ext>
              </c:extLst>
            </c:dLbl>
            <c:dLbl>
              <c:idx val="2"/>
              <c:layout>
                <c:manualLayout>
                  <c:x val="0.16363773282965352"/>
                  <c:y val="8.79326094980315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7CE-45F4-822E-4C85DAE8BD1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Uninsured</c:v>
                </c:pt>
                <c:pt idx="1">
                  <c:v>Low-ratio portfolio insured</c:v>
                </c:pt>
                <c:pt idx="2">
                  <c:v>High-ratio insured</c:v>
                </c:pt>
              </c:strCache>
            </c:strRef>
          </c:cat>
          <c:val>
            <c:numRef>
              <c:f>Sheet1!$B$2:$B$4</c:f>
              <c:numCache>
                <c:formatCode>General</c:formatCode>
                <c:ptCount val="3"/>
                <c:pt idx="0">
                  <c:v>46</c:v>
                </c:pt>
                <c:pt idx="1">
                  <c:v>22</c:v>
                </c:pt>
                <c:pt idx="2">
                  <c:v>32</c:v>
                </c:pt>
              </c:numCache>
            </c:numRef>
          </c:val>
          <c:extLst xmlns:c16r2="http://schemas.microsoft.com/office/drawing/2015/06/chart">
            <c:ext xmlns:c16="http://schemas.microsoft.com/office/drawing/2014/chart" uri="{C3380CC4-5D6E-409C-BE32-E72D297353CC}">
              <c16:uniqueId val="{00000000-E7CE-45F4-822E-4C85DAE8BD1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000000"/>
                </a:solidFill>
                <a:latin typeface="+mn-lt"/>
                <a:ea typeface="+mn-ea"/>
                <a:cs typeface="+mn-cs"/>
              </a:defRPr>
            </a:pPr>
            <a:r>
              <a:rPr lang="en-US" sz="2800" dirty="0">
                <a:solidFill>
                  <a:srgbClr val="000000"/>
                </a:solidFill>
              </a:rPr>
              <a:t>Uninsured</a:t>
            </a:r>
            <a:r>
              <a:rPr lang="en-US" sz="2800" baseline="0" dirty="0">
                <a:solidFill>
                  <a:srgbClr val="000000"/>
                </a:solidFill>
              </a:rPr>
              <a:t> mortgage credit:</a:t>
            </a:r>
          </a:p>
          <a:p>
            <a:pPr>
              <a:defRPr sz="2800" b="0" i="0" u="none" strike="noStrike" kern="1200" spc="0" baseline="0">
                <a:solidFill>
                  <a:srgbClr val="000000"/>
                </a:solidFill>
                <a:latin typeface="+mn-lt"/>
                <a:ea typeface="+mn-ea"/>
                <a:cs typeface="+mn-cs"/>
              </a:defRPr>
            </a:pPr>
            <a:r>
              <a:rPr lang="en-US" sz="2800" baseline="0" dirty="0">
                <a:solidFill>
                  <a:srgbClr val="000000"/>
                </a:solidFill>
              </a:rPr>
              <a:t>$666 billion</a:t>
            </a:r>
            <a:endParaRPr lang="en-US" sz="2800" dirty="0">
              <a:solidFill>
                <a:srgbClr val="000000"/>
              </a:solidFill>
            </a:endParaRPr>
          </a:p>
        </c:rich>
      </c:tx>
      <c:layout>
        <c:manualLayout>
          <c:xMode val="edge"/>
          <c:yMode val="edge"/>
          <c:x val="0.20512254423389131"/>
          <c:y val="0"/>
        </c:manualLayout>
      </c:layout>
      <c:overlay val="0"/>
      <c:spPr>
        <a:noFill/>
        <a:ln>
          <a:noFill/>
        </a:ln>
        <a:effectLst/>
      </c:spPr>
    </c:title>
    <c:autoTitleDeleted val="0"/>
    <c:plotArea>
      <c:layout>
        <c:manualLayout>
          <c:layoutTarget val="inner"/>
          <c:xMode val="edge"/>
          <c:yMode val="edge"/>
          <c:x val="2.1069160509912276E-2"/>
          <c:y val="0.20047923322683708"/>
          <c:w val="0.53396417820924924"/>
          <c:h val="0.50557218686322358"/>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EAAA-402C-9863-53074C62AE2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148-41B3-B9E8-7E0CACB70BD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AAA-402C-9863-53074C62AE2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2-EAAA-402C-9863-53074C62AE24}"/>
              </c:ext>
            </c:extLst>
          </c:dPt>
          <c:dPt>
            <c:idx val="4"/>
            <c:bubble3D val="0"/>
            <c:explosion val="23"/>
            <c:spPr>
              <a:noFill/>
              <a:ln w="19050">
                <a:solidFill>
                  <a:schemeClr val="lt1"/>
                </a:solidFill>
              </a:ln>
              <a:effectLst/>
            </c:spPr>
            <c:extLst xmlns:c16r2="http://schemas.microsoft.com/office/drawing/2015/06/chart">
              <c:ext xmlns:c16="http://schemas.microsoft.com/office/drawing/2014/chart" uri="{C3380CC4-5D6E-409C-BE32-E72D297353CC}">
                <c16:uniqueId val="{00000001-EAAA-402C-9863-53074C62AE24}"/>
              </c:ext>
            </c:extLst>
          </c:dPt>
          <c:dLbls>
            <c:dLbl>
              <c:idx val="0"/>
              <c:layout>
                <c:manualLayout>
                  <c:x val="-0.151768264807388"/>
                  <c:y val="8.697438429221907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AAA-402C-9863-53074C62AE24}"/>
                </c:ext>
              </c:extLst>
            </c:dLbl>
            <c:dLbl>
              <c:idx val="2"/>
              <c:layout>
                <c:manualLayout>
                  <c:x val="-3.0027514219997851E-3"/>
                  <c:y val="-1.5213453749591205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mn-lt"/>
                      <a:ea typeface="+mn-ea"/>
                      <a:cs typeface="+mn-cs"/>
                    </a:defRPr>
                  </a:pPr>
                  <a:endParaRPr lang="en-US"/>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AAA-402C-9863-53074C62AE24}"/>
                </c:ext>
              </c:extLst>
            </c:dLbl>
            <c:dLbl>
              <c:idx val="3"/>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mn-lt"/>
                      <a:ea typeface="+mn-ea"/>
                      <a:cs typeface="+mn-cs"/>
                    </a:defRPr>
                  </a:pPr>
                  <a:endParaRPr lang="en-US"/>
                </a:p>
              </c:txPr>
              <c:showLegendKey val="0"/>
              <c:showVal val="0"/>
              <c:showCatName val="0"/>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15875" cap="flat" cmpd="sng" algn="ctr">
                  <a:no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Big Six Canadian banks</c:v>
                </c:pt>
                <c:pt idx="1">
                  <c:v>Credit unions &amp; caisses populaires</c:v>
                </c:pt>
                <c:pt idx="2">
                  <c:v>Small &amp; medium banks</c:v>
                </c:pt>
                <c:pt idx="3">
                  <c:v>Others</c:v>
                </c:pt>
                <c:pt idx="4">
                  <c:v>4th Qtr</c:v>
                </c:pt>
              </c:strCache>
            </c:strRef>
          </c:cat>
          <c:val>
            <c:numRef>
              <c:f>Sheet1!$B$2:$B$6</c:f>
              <c:numCache>
                <c:formatCode>General</c:formatCode>
                <c:ptCount val="5"/>
                <c:pt idx="0">
                  <c:v>32</c:v>
                </c:pt>
                <c:pt idx="1">
                  <c:v>8</c:v>
                </c:pt>
                <c:pt idx="2">
                  <c:v>4</c:v>
                </c:pt>
                <c:pt idx="3">
                  <c:v>1</c:v>
                </c:pt>
                <c:pt idx="4">
                  <c:v>55</c:v>
                </c:pt>
              </c:numCache>
            </c:numRef>
          </c:val>
          <c:extLst xmlns:c16r2="http://schemas.microsoft.com/office/drawing/2015/06/chart">
            <c:ext xmlns:c16="http://schemas.microsoft.com/office/drawing/2014/chart" uri="{C3380CC4-5D6E-409C-BE32-E72D297353CC}">
              <c16:uniqueId val="{00000000-EAAA-402C-9863-53074C62AE2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7609205415430847E-2"/>
          <c:y val="0.80254364670071188"/>
          <c:w val="0.97239085394702196"/>
          <c:h val="0.19572157972440946"/>
        </c:manualLayout>
      </c:layout>
      <c:overlay val="0"/>
      <c:spPr>
        <a:noFill/>
        <a:ln>
          <a:noFill/>
        </a:ln>
        <a:effectLst/>
      </c:spPr>
      <c:txPr>
        <a:bodyPr rot="0" spcFirstLastPara="1" vertOverflow="ellipsis" vert="horz" wrap="square" anchor="ctr" anchorCtr="1"/>
        <a:lstStyle/>
        <a:p>
          <a:pPr>
            <a:defRPr sz="24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6936659141388E-2"/>
          <c:y val="3.1893799739220359E-2"/>
          <c:w val="0.70321469715437224"/>
          <c:h val="0.88173043778007587"/>
        </c:manualLayout>
      </c:layout>
      <c:lineChart>
        <c:grouping val="standard"/>
        <c:varyColors val="0"/>
        <c:ser>
          <c:idx val="0"/>
          <c:order val="0"/>
          <c:tx>
            <c:strRef>
              <c:f>Sheet1!$B$1</c:f>
              <c:strCache>
                <c:ptCount val="1"/>
                <c:pt idx="0">
                  <c:v>Total</c:v>
                </c:pt>
              </c:strCache>
            </c:strRef>
          </c:tx>
          <c:spPr>
            <a:ln w="50800">
              <a:solidFill>
                <a:srgbClr val="3208E6"/>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Sheet1!$B$2:$B$110</c:f>
              <c:numCache>
                <c:formatCode>General</c:formatCode>
                <c:ptCount val="109"/>
                <c:pt idx="0">
                  <c:v>12.21</c:v>
                </c:pt>
                <c:pt idx="1">
                  <c:v>12.7</c:v>
                </c:pt>
                <c:pt idx="2">
                  <c:v>12.48</c:v>
                </c:pt>
                <c:pt idx="3">
                  <c:v>12.3</c:v>
                </c:pt>
                <c:pt idx="4">
                  <c:v>12.18</c:v>
                </c:pt>
                <c:pt idx="5">
                  <c:v>12.13</c:v>
                </c:pt>
                <c:pt idx="6">
                  <c:v>11.95</c:v>
                </c:pt>
                <c:pt idx="7">
                  <c:v>11.8</c:v>
                </c:pt>
                <c:pt idx="8">
                  <c:v>11.77</c:v>
                </c:pt>
                <c:pt idx="9">
                  <c:v>11.54</c:v>
                </c:pt>
                <c:pt idx="10">
                  <c:v>11.18</c:v>
                </c:pt>
                <c:pt idx="11">
                  <c:v>11.54</c:v>
                </c:pt>
                <c:pt idx="12">
                  <c:v>11.19</c:v>
                </c:pt>
                <c:pt idx="13">
                  <c:v>10.64</c:v>
                </c:pt>
                <c:pt idx="14">
                  <c:v>10.93</c:v>
                </c:pt>
                <c:pt idx="15">
                  <c:v>11.07</c:v>
                </c:pt>
                <c:pt idx="16">
                  <c:v>11.06</c:v>
                </c:pt>
                <c:pt idx="17">
                  <c:v>11.06</c:v>
                </c:pt>
                <c:pt idx="18">
                  <c:v>11.32</c:v>
                </c:pt>
                <c:pt idx="19">
                  <c:v>11.41</c:v>
                </c:pt>
                <c:pt idx="20">
                  <c:v>11.89</c:v>
                </c:pt>
                <c:pt idx="21">
                  <c:v>11.82</c:v>
                </c:pt>
                <c:pt idx="22">
                  <c:v>11.85</c:v>
                </c:pt>
                <c:pt idx="23">
                  <c:v>11.84</c:v>
                </c:pt>
                <c:pt idx="24">
                  <c:v>11.83</c:v>
                </c:pt>
                <c:pt idx="25">
                  <c:v>11.9</c:v>
                </c:pt>
                <c:pt idx="26">
                  <c:v>11.96</c:v>
                </c:pt>
                <c:pt idx="27">
                  <c:v>11.8</c:v>
                </c:pt>
                <c:pt idx="28">
                  <c:v>11.81</c:v>
                </c:pt>
                <c:pt idx="29">
                  <c:v>11.84</c:v>
                </c:pt>
                <c:pt idx="30">
                  <c:v>11.69</c:v>
                </c:pt>
                <c:pt idx="31">
                  <c:v>11.86</c:v>
                </c:pt>
                <c:pt idx="32">
                  <c:v>12.15</c:v>
                </c:pt>
                <c:pt idx="33">
                  <c:v>12.25</c:v>
                </c:pt>
                <c:pt idx="34">
                  <c:v>12.31</c:v>
                </c:pt>
                <c:pt idx="35">
                  <c:v>12.21</c:v>
                </c:pt>
                <c:pt idx="36">
                  <c:v>12.23</c:v>
                </c:pt>
                <c:pt idx="37">
                  <c:v>12</c:v>
                </c:pt>
                <c:pt idx="38">
                  <c:v>11.91</c:v>
                </c:pt>
                <c:pt idx="39">
                  <c:v>12.05</c:v>
                </c:pt>
                <c:pt idx="40">
                  <c:v>12.17</c:v>
                </c:pt>
                <c:pt idx="41">
                  <c:v>12.29</c:v>
                </c:pt>
                <c:pt idx="42">
                  <c:v>12.28</c:v>
                </c:pt>
                <c:pt idx="43">
                  <c:v>12.28</c:v>
                </c:pt>
                <c:pt idx="44">
                  <c:v>12.01</c:v>
                </c:pt>
                <c:pt idx="45">
                  <c:v>12.24</c:v>
                </c:pt>
                <c:pt idx="46">
                  <c:v>11.95</c:v>
                </c:pt>
                <c:pt idx="47">
                  <c:v>11.73</c:v>
                </c:pt>
                <c:pt idx="48">
                  <c:v>11.66</c:v>
                </c:pt>
                <c:pt idx="49">
                  <c:v>11.78</c:v>
                </c:pt>
                <c:pt idx="50">
                  <c:v>11.86</c:v>
                </c:pt>
                <c:pt idx="51">
                  <c:v>11.92</c:v>
                </c:pt>
                <c:pt idx="52">
                  <c:v>12.02</c:v>
                </c:pt>
                <c:pt idx="53">
                  <c:v>12.31</c:v>
                </c:pt>
                <c:pt idx="54">
                  <c:v>12.4</c:v>
                </c:pt>
                <c:pt idx="55">
                  <c:v>12.43</c:v>
                </c:pt>
                <c:pt idx="56">
                  <c:v>12.43</c:v>
                </c:pt>
                <c:pt idx="57">
                  <c:v>12.31</c:v>
                </c:pt>
                <c:pt idx="58">
                  <c:v>12.37</c:v>
                </c:pt>
                <c:pt idx="59">
                  <c:v>12.62</c:v>
                </c:pt>
                <c:pt idx="60">
                  <c:v>13.06</c:v>
                </c:pt>
                <c:pt idx="61">
                  <c:v>13.12</c:v>
                </c:pt>
                <c:pt idx="62">
                  <c:v>13.3</c:v>
                </c:pt>
                <c:pt idx="63">
                  <c:v>13.5</c:v>
                </c:pt>
                <c:pt idx="64">
                  <c:v>13.43</c:v>
                </c:pt>
                <c:pt idx="65">
                  <c:v>13.88</c:v>
                </c:pt>
                <c:pt idx="66">
                  <c:v>13.93</c:v>
                </c:pt>
                <c:pt idx="67">
                  <c:v>14.01</c:v>
                </c:pt>
                <c:pt idx="68">
                  <c:v>14.11</c:v>
                </c:pt>
                <c:pt idx="69">
                  <c:v>14.48</c:v>
                </c:pt>
                <c:pt idx="70">
                  <c:v>14.8</c:v>
                </c:pt>
                <c:pt idx="71">
                  <c:v>14.94</c:v>
                </c:pt>
                <c:pt idx="72">
                  <c:v>14.76</c:v>
                </c:pt>
                <c:pt idx="73">
                  <c:v>14.62</c:v>
                </c:pt>
                <c:pt idx="74">
                  <c:v>14.42</c:v>
                </c:pt>
                <c:pt idx="75">
                  <c:v>14.32</c:v>
                </c:pt>
                <c:pt idx="76">
                  <c:v>14.12</c:v>
                </c:pt>
                <c:pt idx="77">
                  <c:v>14.02</c:v>
                </c:pt>
                <c:pt idx="78">
                  <c:v>13.77</c:v>
                </c:pt>
                <c:pt idx="79">
                  <c:v>13.73</c:v>
                </c:pt>
                <c:pt idx="80">
                  <c:v>13.74</c:v>
                </c:pt>
                <c:pt idx="81">
                  <c:v>14.06</c:v>
                </c:pt>
                <c:pt idx="82">
                  <c:v>13.97</c:v>
                </c:pt>
                <c:pt idx="83">
                  <c:v>13.94</c:v>
                </c:pt>
                <c:pt idx="84">
                  <c:v>13.95</c:v>
                </c:pt>
                <c:pt idx="85">
                  <c:v>14.03</c:v>
                </c:pt>
                <c:pt idx="86">
                  <c:v>13.99</c:v>
                </c:pt>
                <c:pt idx="87">
                  <c:v>13.86</c:v>
                </c:pt>
                <c:pt idx="88">
                  <c:v>13.81</c:v>
                </c:pt>
                <c:pt idx="89">
                  <c:v>13.87</c:v>
                </c:pt>
                <c:pt idx="90">
                  <c:v>13.84</c:v>
                </c:pt>
                <c:pt idx="91">
                  <c:v>13.93</c:v>
                </c:pt>
                <c:pt idx="92">
                  <c:v>13.87</c:v>
                </c:pt>
                <c:pt idx="93">
                  <c:v>13.9</c:v>
                </c:pt>
                <c:pt idx="94">
                  <c:v>13.99</c:v>
                </c:pt>
                <c:pt idx="95">
                  <c:v>13.92</c:v>
                </c:pt>
                <c:pt idx="96">
                  <c:v>14.1</c:v>
                </c:pt>
                <c:pt idx="97">
                  <c:v>14.11</c:v>
                </c:pt>
                <c:pt idx="98">
                  <c:v>14.05</c:v>
                </c:pt>
                <c:pt idx="99">
                  <c:v>14.1</c:v>
                </c:pt>
                <c:pt idx="100">
                  <c:v>14.11</c:v>
                </c:pt>
                <c:pt idx="101">
                  <c:v>13.98</c:v>
                </c:pt>
                <c:pt idx="102">
                  <c:v>13.99</c:v>
                </c:pt>
                <c:pt idx="103">
                  <c:v>13.91</c:v>
                </c:pt>
                <c:pt idx="104">
                  <c:v>14.12</c:v>
                </c:pt>
                <c:pt idx="105">
                  <c:v>14.26</c:v>
                </c:pt>
                <c:pt idx="106">
                  <c:v>14.19</c:v>
                </c:pt>
                <c:pt idx="107">
                  <c:v>14.13</c:v>
                </c:pt>
                <c:pt idx="108">
                  <c:v>14.17</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Non-mortgage</c:v>
                </c:pt>
              </c:strCache>
            </c:strRef>
          </c:tx>
          <c:spPr>
            <a:ln w="50800">
              <a:solidFill>
                <a:srgbClr val="FF0000"/>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Sheet1!$C$2:$C$110</c:f>
              <c:numCache>
                <c:formatCode>General</c:formatCode>
                <c:ptCount val="109"/>
                <c:pt idx="0">
                  <c:v>5.76</c:v>
                </c:pt>
                <c:pt idx="1">
                  <c:v>6.02</c:v>
                </c:pt>
                <c:pt idx="2">
                  <c:v>5.88</c:v>
                </c:pt>
                <c:pt idx="3">
                  <c:v>5.68</c:v>
                </c:pt>
                <c:pt idx="4">
                  <c:v>5.41</c:v>
                </c:pt>
                <c:pt idx="5">
                  <c:v>5.21</c:v>
                </c:pt>
                <c:pt idx="6">
                  <c:v>5.0999999999999996</c:v>
                </c:pt>
                <c:pt idx="7">
                  <c:v>4.9400000000000004</c:v>
                </c:pt>
                <c:pt idx="8">
                  <c:v>4.91</c:v>
                </c:pt>
                <c:pt idx="9">
                  <c:v>4.74</c:v>
                </c:pt>
                <c:pt idx="10">
                  <c:v>4.5199999999999996</c:v>
                </c:pt>
                <c:pt idx="11">
                  <c:v>4.8099999999999996</c:v>
                </c:pt>
                <c:pt idx="12">
                  <c:v>4.62</c:v>
                </c:pt>
                <c:pt idx="13">
                  <c:v>4.3600000000000003</c:v>
                </c:pt>
                <c:pt idx="14">
                  <c:v>4.5599999999999996</c:v>
                </c:pt>
                <c:pt idx="15">
                  <c:v>4.68</c:v>
                </c:pt>
                <c:pt idx="16">
                  <c:v>4.68</c:v>
                </c:pt>
                <c:pt idx="17">
                  <c:v>4.83</c:v>
                </c:pt>
                <c:pt idx="18">
                  <c:v>4.99</c:v>
                </c:pt>
                <c:pt idx="19">
                  <c:v>5.07</c:v>
                </c:pt>
                <c:pt idx="20">
                  <c:v>5.39</c:v>
                </c:pt>
                <c:pt idx="21">
                  <c:v>5.4</c:v>
                </c:pt>
                <c:pt idx="22">
                  <c:v>5.4</c:v>
                </c:pt>
                <c:pt idx="23">
                  <c:v>5.44</c:v>
                </c:pt>
                <c:pt idx="24">
                  <c:v>5.47</c:v>
                </c:pt>
                <c:pt idx="25">
                  <c:v>5.57</c:v>
                </c:pt>
                <c:pt idx="26">
                  <c:v>5.67</c:v>
                </c:pt>
                <c:pt idx="27">
                  <c:v>5.64</c:v>
                </c:pt>
                <c:pt idx="28">
                  <c:v>5.74</c:v>
                </c:pt>
                <c:pt idx="29">
                  <c:v>5.84</c:v>
                </c:pt>
                <c:pt idx="30">
                  <c:v>5.87</c:v>
                </c:pt>
                <c:pt idx="31">
                  <c:v>6.08</c:v>
                </c:pt>
                <c:pt idx="32">
                  <c:v>6.32</c:v>
                </c:pt>
                <c:pt idx="33">
                  <c:v>6.52</c:v>
                </c:pt>
                <c:pt idx="34">
                  <c:v>6.57</c:v>
                </c:pt>
                <c:pt idx="35">
                  <c:v>6.55</c:v>
                </c:pt>
                <c:pt idx="36">
                  <c:v>6.7</c:v>
                </c:pt>
                <c:pt idx="37">
                  <c:v>6.64</c:v>
                </c:pt>
                <c:pt idx="38">
                  <c:v>6.63</c:v>
                </c:pt>
                <c:pt idx="39">
                  <c:v>6.71</c:v>
                </c:pt>
                <c:pt idx="40">
                  <c:v>6.75</c:v>
                </c:pt>
                <c:pt idx="41">
                  <c:v>6.83</c:v>
                </c:pt>
                <c:pt idx="42">
                  <c:v>6.88</c:v>
                </c:pt>
                <c:pt idx="43">
                  <c:v>6.94</c:v>
                </c:pt>
                <c:pt idx="44">
                  <c:v>6.81</c:v>
                </c:pt>
                <c:pt idx="45">
                  <c:v>6.92</c:v>
                </c:pt>
                <c:pt idx="46">
                  <c:v>6.77</c:v>
                </c:pt>
                <c:pt idx="47">
                  <c:v>6.61</c:v>
                </c:pt>
                <c:pt idx="48">
                  <c:v>6.52</c:v>
                </c:pt>
                <c:pt idx="49">
                  <c:v>6.62</c:v>
                </c:pt>
                <c:pt idx="50">
                  <c:v>6.71</c:v>
                </c:pt>
                <c:pt idx="51">
                  <c:v>6.81</c:v>
                </c:pt>
                <c:pt idx="52">
                  <c:v>6.86</c:v>
                </c:pt>
                <c:pt idx="53">
                  <c:v>7.08</c:v>
                </c:pt>
                <c:pt idx="54">
                  <c:v>7.17</c:v>
                </c:pt>
                <c:pt idx="55">
                  <c:v>7.17</c:v>
                </c:pt>
                <c:pt idx="56">
                  <c:v>7.19</c:v>
                </c:pt>
                <c:pt idx="57">
                  <c:v>7.12</c:v>
                </c:pt>
                <c:pt idx="58">
                  <c:v>7.16</c:v>
                </c:pt>
                <c:pt idx="59">
                  <c:v>7.35</c:v>
                </c:pt>
                <c:pt idx="60">
                  <c:v>7.67</c:v>
                </c:pt>
                <c:pt idx="61">
                  <c:v>7.72</c:v>
                </c:pt>
                <c:pt idx="62">
                  <c:v>7.83</c:v>
                </c:pt>
                <c:pt idx="63">
                  <c:v>7.97</c:v>
                </c:pt>
                <c:pt idx="64">
                  <c:v>7.97</c:v>
                </c:pt>
                <c:pt idx="65">
                  <c:v>8.26</c:v>
                </c:pt>
                <c:pt idx="66">
                  <c:v>8.3000000000000007</c:v>
                </c:pt>
                <c:pt idx="67">
                  <c:v>8.35</c:v>
                </c:pt>
                <c:pt idx="68">
                  <c:v>8.39</c:v>
                </c:pt>
                <c:pt idx="69">
                  <c:v>8.61</c:v>
                </c:pt>
                <c:pt idx="70">
                  <c:v>8.8000000000000007</c:v>
                </c:pt>
                <c:pt idx="71">
                  <c:v>8.7799999999999994</c:v>
                </c:pt>
                <c:pt idx="72">
                  <c:v>8.66</c:v>
                </c:pt>
                <c:pt idx="73">
                  <c:v>8.5</c:v>
                </c:pt>
                <c:pt idx="74">
                  <c:v>8.36</c:v>
                </c:pt>
                <c:pt idx="75">
                  <c:v>8.31</c:v>
                </c:pt>
                <c:pt idx="76">
                  <c:v>8.0500000000000007</c:v>
                </c:pt>
                <c:pt idx="77">
                  <c:v>7.94</c:v>
                </c:pt>
                <c:pt idx="78">
                  <c:v>7.74</c:v>
                </c:pt>
                <c:pt idx="79">
                  <c:v>7.74</c:v>
                </c:pt>
                <c:pt idx="80">
                  <c:v>7.78</c:v>
                </c:pt>
                <c:pt idx="81">
                  <c:v>7.99</c:v>
                </c:pt>
                <c:pt idx="82">
                  <c:v>7.95</c:v>
                </c:pt>
                <c:pt idx="83">
                  <c:v>7.89</c:v>
                </c:pt>
                <c:pt idx="84">
                  <c:v>7.9</c:v>
                </c:pt>
                <c:pt idx="85">
                  <c:v>7.96</c:v>
                </c:pt>
                <c:pt idx="86">
                  <c:v>7.94</c:v>
                </c:pt>
                <c:pt idx="87">
                  <c:v>7.83</c:v>
                </c:pt>
                <c:pt idx="88">
                  <c:v>7.78</c:v>
                </c:pt>
                <c:pt idx="89">
                  <c:v>7.8</c:v>
                </c:pt>
                <c:pt idx="90">
                  <c:v>7.77</c:v>
                </c:pt>
                <c:pt idx="91">
                  <c:v>7.81</c:v>
                </c:pt>
                <c:pt idx="92">
                  <c:v>7.81</c:v>
                </c:pt>
                <c:pt idx="93">
                  <c:v>7.84</c:v>
                </c:pt>
                <c:pt idx="94">
                  <c:v>7.85</c:v>
                </c:pt>
                <c:pt idx="95">
                  <c:v>7.82</c:v>
                </c:pt>
                <c:pt idx="96">
                  <c:v>7.93</c:v>
                </c:pt>
                <c:pt idx="97">
                  <c:v>7.97</c:v>
                </c:pt>
                <c:pt idx="98">
                  <c:v>7.93</c:v>
                </c:pt>
                <c:pt idx="99">
                  <c:v>7.95</c:v>
                </c:pt>
                <c:pt idx="100">
                  <c:v>7.96</c:v>
                </c:pt>
                <c:pt idx="101">
                  <c:v>7.89</c:v>
                </c:pt>
                <c:pt idx="102">
                  <c:v>7.91</c:v>
                </c:pt>
                <c:pt idx="103">
                  <c:v>7.84</c:v>
                </c:pt>
                <c:pt idx="104">
                  <c:v>8.06</c:v>
                </c:pt>
                <c:pt idx="105">
                  <c:v>8.1</c:v>
                </c:pt>
                <c:pt idx="106">
                  <c:v>8.06</c:v>
                </c:pt>
                <c:pt idx="107">
                  <c:v>8.01</c:v>
                </c:pt>
                <c:pt idx="108">
                  <c:v>8.0399999999999991</c:v>
                </c:pt>
              </c:numCache>
            </c:numRef>
          </c:val>
          <c:smooth val="0"/>
          <c:extLst xmlns:c16r2="http://schemas.microsoft.com/office/drawing/2015/06/chart">
            <c:ext xmlns:c16="http://schemas.microsoft.com/office/drawing/2014/chart" uri="{C3380CC4-5D6E-409C-BE32-E72D297353CC}">
              <c16:uniqueId val="{00000001-ED31-4876-B150-C8BDF7DE2D44}"/>
            </c:ext>
          </c:extLst>
        </c:ser>
        <c:ser>
          <c:idx val="2"/>
          <c:order val="2"/>
          <c:tx>
            <c:strRef>
              <c:f>Sheet1!$D$1</c:f>
              <c:strCache>
                <c:ptCount val="1"/>
                <c:pt idx="0">
                  <c:v>Mortgage</c:v>
                </c:pt>
              </c:strCache>
            </c:strRef>
          </c:tx>
          <c:spPr>
            <a:ln w="50800">
              <a:solidFill>
                <a:srgbClr val="00A249"/>
              </a:solidFill>
            </a:ln>
          </c:spPr>
          <c:marker>
            <c:symbol val="none"/>
          </c:marker>
          <c:cat>
            <c:strRef>
              <c:f>Sheet1!$A$2:$A$110</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Sheet1!$D$2:$D$110</c:f>
              <c:numCache>
                <c:formatCode>General</c:formatCode>
                <c:ptCount val="109"/>
                <c:pt idx="0">
                  <c:v>6.44</c:v>
                </c:pt>
                <c:pt idx="1">
                  <c:v>6.67</c:v>
                </c:pt>
                <c:pt idx="2">
                  <c:v>6.6</c:v>
                </c:pt>
                <c:pt idx="3">
                  <c:v>6.62</c:v>
                </c:pt>
                <c:pt idx="4">
                  <c:v>6.77</c:v>
                </c:pt>
                <c:pt idx="5">
                  <c:v>6.92</c:v>
                </c:pt>
                <c:pt idx="6">
                  <c:v>6.85</c:v>
                </c:pt>
                <c:pt idx="7">
                  <c:v>6.86</c:v>
                </c:pt>
                <c:pt idx="8">
                  <c:v>6.87</c:v>
                </c:pt>
                <c:pt idx="9">
                  <c:v>6.8</c:v>
                </c:pt>
                <c:pt idx="10">
                  <c:v>6.66</c:v>
                </c:pt>
                <c:pt idx="11">
                  <c:v>6.74</c:v>
                </c:pt>
                <c:pt idx="12">
                  <c:v>6.57</c:v>
                </c:pt>
                <c:pt idx="13">
                  <c:v>6.28</c:v>
                </c:pt>
                <c:pt idx="14">
                  <c:v>6.37</c:v>
                </c:pt>
                <c:pt idx="15">
                  <c:v>6.39</c:v>
                </c:pt>
                <c:pt idx="16">
                  <c:v>6.37</c:v>
                </c:pt>
                <c:pt idx="17">
                  <c:v>6.23</c:v>
                </c:pt>
                <c:pt idx="18">
                  <c:v>6.33</c:v>
                </c:pt>
                <c:pt idx="19">
                  <c:v>6.34</c:v>
                </c:pt>
                <c:pt idx="20">
                  <c:v>6.5</c:v>
                </c:pt>
                <c:pt idx="21">
                  <c:v>6.42</c:v>
                </c:pt>
                <c:pt idx="22">
                  <c:v>6.45</c:v>
                </c:pt>
                <c:pt idx="23">
                  <c:v>6.39</c:v>
                </c:pt>
                <c:pt idx="24">
                  <c:v>6.36</c:v>
                </c:pt>
                <c:pt idx="25">
                  <c:v>6.33</c:v>
                </c:pt>
                <c:pt idx="26">
                  <c:v>6.29</c:v>
                </c:pt>
                <c:pt idx="27">
                  <c:v>6.16</c:v>
                </c:pt>
                <c:pt idx="28">
                  <c:v>6.08</c:v>
                </c:pt>
                <c:pt idx="29">
                  <c:v>6</c:v>
                </c:pt>
                <c:pt idx="30">
                  <c:v>5.83</c:v>
                </c:pt>
                <c:pt idx="31">
                  <c:v>5.78</c:v>
                </c:pt>
                <c:pt idx="32">
                  <c:v>5.83</c:v>
                </c:pt>
                <c:pt idx="33">
                  <c:v>5.74</c:v>
                </c:pt>
                <c:pt idx="34">
                  <c:v>5.74</c:v>
                </c:pt>
                <c:pt idx="35">
                  <c:v>5.65</c:v>
                </c:pt>
                <c:pt idx="36">
                  <c:v>5.52</c:v>
                </c:pt>
                <c:pt idx="37">
                  <c:v>5.36</c:v>
                </c:pt>
                <c:pt idx="38">
                  <c:v>5.29</c:v>
                </c:pt>
                <c:pt idx="39">
                  <c:v>5.34</c:v>
                </c:pt>
                <c:pt idx="40">
                  <c:v>5.42</c:v>
                </c:pt>
                <c:pt idx="41">
                  <c:v>5.47</c:v>
                </c:pt>
                <c:pt idx="42">
                  <c:v>5.4</c:v>
                </c:pt>
                <c:pt idx="43">
                  <c:v>5.35</c:v>
                </c:pt>
                <c:pt idx="44">
                  <c:v>5.21</c:v>
                </c:pt>
                <c:pt idx="45">
                  <c:v>5.31</c:v>
                </c:pt>
                <c:pt idx="46">
                  <c:v>5.19</c:v>
                </c:pt>
                <c:pt idx="47">
                  <c:v>5.12</c:v>
                </c:pt>
                <c:pt idx="48">
                  <c:v>5.15</c:v>
                </c:pt>
                <c:pt idx="49">
                  <c:v>5.16</c:v>
                </c:pt>
                <c:pt idx="50">
                  <c:v>5.15</c:v>
                </c:pt>
                <c:pt idx="51">
                  <c:v>5.0999999999999996</c:v>
                </c:pt>
                <c:pt idx="52">
                  <c:v>5.16</c:v>
                </c:pt>
                <c:pt idx="53">
                  <c:v>5.23</c:v>
                </c:pt>
                <c:pt idx="54">
                  <c:v>5.24</c:v>
                </c:pt>
                <c:pt idx="55">
                  <c:v>5.26</c:v>
                </c:pt>
                <c:pt idx="56">
                  <c:v>5.24</c:v>
                </c:pt>
                <c:pt idx="57">
                  <c:v>5.2</c:v>
                </c:pt>
                <c:pt idx="58">
                  <c:v>5.2</c:v>
                </c:pt>
                <c:pt idx="59">
                  <c:v>5.27</c:v>
                </c:pt>
                <c:pt idx="60">
                  <c:v>5.39</c:v>
                </c:pt>
                <c:pt idx="61">
                  <c:v>5.4</c:v>
                </c:pt>
                <c:pt idx="62">
                  <c:v>5.47</c:v>
                </c:pt>
                <c:pt idx="63">
                  <c:v>5.53</c:v>
                </c:pt>
                <c:pt idx="64">
                  <c:v>5.46</c:v>
                </c:pt>
                <c:pt idx="65">
                  <c:v>5.62</c:v>
                </c:pt>
                <c:pt idx="66">
                  <c:v>5.64</c:v>
                </c:pt>
                <c:pt idx="67">
                  <c:v>5.65</c:v>
                </c:pt>
                <c:pt idx="68">
                  <c:v>5.71</c:v>
                </c:pt>
                <c:pt idx="69">
                  <c:v>5.87</c:v>
                </c:pt>
                <c:pt idx="70">
                  <c:v>6.01</c:v>
                </c:pt>
                <c:pt idx="71">
                  <c:v>6.16</c:v>
                </c:pt>
                <c:pt idx="72">
                  <c:v>6.1</c:v>
                </c:pt>
                <c:pt idx="73">
                  <c:v>6.12</c:v>
                </c:pt>
                <c:pt idx="74">
                  <c:v>6.06</c:v>
                </c:pt>
                <c:pt idx="75">
                  <c:v>6.02</c:v>
                </c:pt>
                <c:pt idx="76">
                  <c:v>6.07</c:v>
                </c:pt>
                <c:pt idx="77">
                  <c:v>6.08</c:v>
                </c:pt>
                <c:pt idx="78">
                  <c:v>6.03</c:v>
                </c:pt>
                <c:pt idx="79">
                  <c:v>5.99</c:v>
                </c:pt>
                <c:pt idx="80">
                  <c:v>5.95</c:v>
                </c:pt>
                <c:pt idx="81">
                  <c:v>6.07</c:v>
                </c:pt>
                <c:pt idx="82">
                  <c:v>6.01</c:v>
                </c:pt>
                <c:pt idx="83">
                  <c:v>6.05</c:v>
                </c:pt>
                <c:pt idx="84">
                  <c:v>6.05</c:v>
                </c:pt>
                <c:pt idx="85">
                  <c:v>6.07</c:v>
                </c:pt>
                <c:pt idx="86">
                  <c:v>6.05</c:v>
                </c:pt>
                <c:pt idx="87">
                  <c:v>6.03</c:v>
                </c:pt>
                <c:pt idx="88">
                  <c:v>6.03</c:v>
                </c:pt>
                <c:pt idx="89">
                  <c:v>6.07</c:v>
                </c:pt>
                <c:pt idx="90">
                  <c:v>6.07</c:v>
                </c:pt>
                <c:pt idx="91">
                  <c:v>6.11</c:v>
                </c:pt>
                <c:pt idx="92">
                  <c:v>6.07</c:v>
                </c:pt>
                <c:pt idx="93">
                  <c:v>6.05</c:v>
                </c:pt>
                <c:pt idx="94">
                  <c:v>6.14</c:v>
                </c:pt>
                <c:pt idx="95">
                  <c:v>6.1</c:v>
                </c:pt>
                <c:pt idx="96">
                  <c:v>6.17</c:v>
                </c:pt>
                <c:pt idx="97">
                  <c:v>6.14</c:v>
                </c:pt>
                <c:pt idx="98">
                  <c:v>6.12</c:v>
                </c:pt>
                <c:pt idx="99">
                  <c:v>6.15</c:v>
                </c:pt>
                <c:pt idx="100">
                  <c:v>6.16</c:v>
                </c:pt>
                <c:pt idx="101">
                  <c:v>6.09</c:v>
                </c:pt>
                <c:pt idx="102">
                  <c:v>6.08</c:v>
                </c:pt>
                <c:pt idx="103">
                  <c:v>6.06</c:v>
                </c:pt>
                <c:pt idx="104">
                  <c:v>6.06</c:v>
                </c:pt>
                <c:pt idx="105">
                  <c:v>6.17</c:v>
                </c:pt>
                <c:pt idx="106">
                  <c:v>6.14</c:v>
                </c:pt>
                <c:pt idx="107">
                  <c:v>6.11</c:v>
                </c:pt>
                <c:pt idx="108">
                  <c:v>6.13</c:v>
                </c:pt>
              </c:numCache>
            </c:numRef>
          </c:val>
          <c:smooth val="0"/>
          <c:extLst xmlns:c16r2="http://schemas.microsoft.com/office/drawing/2015/06/chart">
            <c:ext xmlns:c16="http://schemas.microsoft.com/office/drawing/2014/chart" uri="{C3380CC4-5D6E-409C-BE32-E72D297353CC}">
              <c16:uniqueId val="{00000000-18F0-40EE-A5B7-7FFA52424B8E}"/>
            </c:ext>
          </c:extLst>
        </c:ser>
        <c:dLbls>
          <c:showLegendKey val="0"/>
          <c:showVal val="0"/>
          <c:showCatName val="0"/>
          <c:showSerName val="0"/>
          <c:showPercent val="0"/>
          <c:showBubbleSize val="0"/>
        </c:dLbls>
        <c:marker val="1"/>
        <c:smooth val="0"/>
        <c:axId val="44122112"/>
        <c:axId val="44123648"/>
      </c:lineChart>
      <c:catAx>
        <c:axId val="4412211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4123648"/>
        <c:crosses val="autoZero"/>
        <c:auto val="0"/>
        <c:lblAlgn val="ctr"/>
        <c:lblOffset val="0"/>
        <c:tickLblSkip val="20"/>
        <c:tickMarkSkip val="4"/>
        <c:noMultiLvlLbl val="0"/>
      </c:catAx>
      <c:valAx>
        <c:axId val="44123648"/>
        <c:scaling>
          <c:orientation val="minMax"/>
          <c:min val="2"/>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4122112"/>
        <c:crosses val="autoZero"/>
        <c:crossBetween val="between"/>
      </c:valAx>
    </c:plotArea>
    <c:legend>
      <c:legendPos val="r"/>
      <c:layout>
        <c:manualLayout>
          <c:xMode val="edge"/>
          <c:yMode val="edge"/>
          <c:x val="0.80444538343508609"/>
          <c:y val="0.15755207860676654"/>
          <c:w val="0.1884082183185814"/>
          <c:h val="0.4374108141619803"/>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6936659141388E-2"/>
          <c:y val="3.1893799739220359E-2"/>
          <c:w val="0.70321469715437224"/>
          <c:h val="0.88173043778007587"/>
        </c:manualLayout>
      </c:layout>
      <c:lineChart>
        <c:grouping val="standard"/>
        <c:varyColors val="0"/>
        <c:ser>
          <c:idx val="0"/>
          <c:order val="0"/>
          <c:tx>
            <c:strRef>
              <c:f>Sheet1!$B$1</c:f>
              <c:strCache>
                <c:ptCount val="1"/>
                <c:pt idx="0">
                  <c:v>Conventional 5-year mortgage rate</c:v>
                </c:pt>
              </c:strCache>
            </c:strRef>
          </c:tx>
          <c:spPr>
            <a:ln w="50800">
              <a:solidFill>
                <a:srgbClr val="3208E6"/>
              </a:solidFill>
            </a:ln>
          </c:spPr>
          <c:marker>
            <c:symbol val="none"/>
          </c:marker>
          <c:cat>
            <c:strRef>
              <c:f>Sheet1!$A$2:$A$111</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Sheet1!$B$2:$B$111</c:f>
              <c:numCache>
                <c:formatCode>General</c:formatCode>
                <c:ptCount val="110"/>
                <c:pt idx="0">
                  <c:v>12.4230769230769</c:v>
                </c:pt>
                <c:pt idx="1">
                  <c:v>14.096153846153801</c:v>
                </c:pt>
                <c:pt idx="2">
                  <c:v>13.769230769230701</c:v>
                </c:pt>
                <c:pt idx="3">
                  <c:v>12.9807692307692</c:v>
                </c:pt>
                <c:pt idx="4">
                  <c:v>11.865384615384601</c:v>
                </c:pt>
                <c:pt idx="5">
                  <c:v>11.269230769230701</c:v>
                </c:pt>
                <c:pt idx="6">
                  <c:v>11.3846153846153</c:v>
                </c:pt>
                <c:pt idx="7">
                  <c:v>10.292307692307601</c:v>
                </c:pt>
                <c:pt idx="8">
                  <c:v>9.9038461538461497</c:v>
                </c:pt>
                <c:pt idx="9">
                  <c:v>10.119999999999999</c:v>
                </c:pt>
                <c:pt idx="10">
                  <c:v>8.8671428571428503</c:v>
                </c:pt>
                <c:pt idx="11">
                  <c:v>9.3269230769230695</c:v>
                </c:pt>
                <c:pt idx="12">
                  <c:v>9.2884615384615294</c:v>
                </c:pt>
                <c:pt idx="13">
                  <c:v>8.9499999999999904</c:v>
                </c:pt>
                <c:pt idx="14">
                  <c:v>8.75</c:v>
                </c:pt>
                <c:pt idx="15">
                  <c:v>8.1346153846153797</c:v>
                </c:pt>
                <c:pt idx="16">
                  <c:v>7.5807692307692296</c:v>
                </c:pt>
                <c:pt idx="17">
                  <c:v>9.6346153846153797</c:v>
                </c:pt>
                <c:pt idx="18">
                  <c:v>10.388461538461501</c:v>
                </c:pt>
                <c:pt idx="19">
                  <c:v>10.038461538461499</c:v>
                </c:pt>
                <c:pt idx="20">
                  <c:v>10.32</c:v>
                </c:pt>
                <c:pt idx="21">
                  <c:v>9.0723076923076906</c:v>
                </c:pt>
                <c:pt idx="22">
                  <c:v>8.8215384615384593</c:v>
                </c:pt>
                <c:pt idx="23">
                  <c:v>8.6038461538461508</c:v>
                </c:pt>
                <c:pt idx="24">
                  <c:v>8.0461538461538407</c:v>
                </c:pt>
                <c:pt idx="25">
                  <c:v>8.5</c:v>
                </c:pt>
                <c:pt idx="26">
                  <c:v>8.1730769230769198</c:v>
                </c:pt>
                <c:pt idx="27">
                  <c:v>7.1846153846153804</c:v>
                </c:pt>
                <c:pt idx="28">
                  <c:v>7.1115384615384603</c:v>
                </c:pt>
                <c:pt idx="29">
                  <c:v>7.4576923076922998</c:v>
                </c:pt>
                <c:pt idx="30">
                  <c:v>6.9884615384615296</c:v>
                </c:pt>
                <c:pt idx="31">
                  <c:v>6.7857142857142803</c:v>
                </c:pt>
                <c:pt idx="32">
                  <c:v>6.86666666666666</c:v>
                </c:pt>
                <c:pt idx="33">
                  <c:v>6.8961538461538403</c:v>
                </c:pt>
                <c:pt idx="34">
                  <c:v>7.1571428571428504</c:v>
                </c:pt>
                <c:pt idx="35">
                  <c:v>6.8307692307692296</c:v>
                </c:pt>
                <c:pt idx="36">
                  <c:v>6.9576923076922998</c:v>
                </c:pt>
                <c:pt idx="37">
                  <c:v>7.1884615384615298</c:v>
                </c:pt>
                <c:pt idx="38">
                  <c:v>7.7538461538461503</c:v>
                </c:pt>
                <c:pt idx="39">
                  <c:v>8.1884615384615298</c:v>
                </c:pt>
                <c:pt idx="40">
                  <c:v>8.4499999999999993</c:v>
                </c:pt>
                <c:pt idx="41">
                  <c:v>8.4884615384615305</c:v>
                </c:pt>
                <c:pt idx="42">
                  <c:v>8.26538461538461</c:v>
                </c:pt>
                <c:pt idx="43">
                  <c:v>8.1692307692307597</c:v>
                </c:pt>
                <c:pt idx="44">
                  <c:v>7.65</c:v>
                </c:pt>
                <c:pt idx="45">
                  <c:v>7.5961538461538396</c:v>
                </c:pt>
                <c:pt idx="46">
                  <c:v>7.5769230769230704</c:v>
                </c:pt>
                <c:pt idx="47">
                  <c:v>6.8807692307692303</c:v>
                </c:pt>
                <c:pt idx="48">
                  <c:v>6.9538461538461496</c:v>
                </c:pt>
                <c:pt idx="49">
                  <c:v>7.3576923076923002</c:v>
                </c:pt>
                <c:pt idx="50">
                  <c:v>6.95</c:v>
                </c:pt>
                <c:pt idx="51">
                  <c:v>6.7538461538461503</c:v>
                </c:pt>
                <c:pt idx="52">
                  <c:v>6.6</c:v>
                </c:pt>
                <c:pt idx="53">
                  <c:v>6.3692307692307599</c:v>
                </c:pt>
                <c:pt idx="54">
                  <c:v>6.3</c:v>
                </c:pt>
                <c:pt idx="55">
                  <c:v>6.4321428571428498</c:v>
                </c:pt>
                <c:pt idx="56">
                  <c:v>5.9384615384615298</c:v>
                </c:pt>
                <c:pt idx="57">
                  <c:v>6.3807692307692303</c:v>
                </c:pt>
                <c:pt idx="58">
                  <c:v>6.4423076923076898</c:v>
                </c:pt>
                <c:pt idx="59">
                  <c:v>6.2615384615384597</c:v>
                </c:pt>
                <c:pt idx="60">
                  <c:v>6.0653846153846098</c:v>
                </c:pt>
                <c:pt idx="61">
                  <c:v>5.95</c:v>
                </c:pt>
                <c:pt idx="62">
                  <c:v>5.7923076923076904</c:v>
                </c:pt>
                <c:pt idx="63">
                  <c:v>6.1038461538461499</c:v>
                </c:pt>
                <c:pt idx="64">
                  <c:v>6.39230769230769</c:v>
                </c:pt>
                <c:pt idx="65">
                  <c:v>6.7192307692307596</c:v>
                </c:pt>
                <c:pt idx="66">
                  <c:v>6.8692307692307697</c:v>
                </c:pt>
                <c:pt idx="67">
                  <c:v>6.5653846153846098</c:v>
                </c:pt>
                <c:pt idx="68">
                  <c:v>6.57</c:v>
                </c:pt>
                <c:pt idx="69">
                  <c:v>6.8592307692307601</c:v>
                </c:pt>
                <c:pt idx="70">
                  <c:v>7.2323076923076899</c:v>
                </c:pt>
                <c:pt idx="71">
                  <c:v>7.3861538461538396</c:v>
                </c:pt>
                <c:pt idx="72">
                  <c:v>7.3746153846153799</c:v>
                </c:pt>
                <c:pt idx="73">
                  <c:v>6.9669230769230701</c:v>
                </c:pt>
                <c:pt idx="74">
                  <c:v>6.9884615384615296</c:v>
                </c:pt>
                <c:pt idx="75">
                  <c:v>7.0678571428571404</c:v>
                </c:pt>
                <c:pt idx="76">
                  <c:v>5.93</c:v>
                </c:pt>
                <c:pt idx="77">
                  <c:v>5.4423076923076898</c:v>
                </c:pt>
                <c:pt idx="78">
                  <c:v>5.7471428571428502</c:v>
                </c:pt>
                <c:pt idx="79">
                  <c:v>5.6746153846153797</c:v>
                </c:pt>
                <c:pt idx="80">
                  <c:v>5.4346153846153804</c:v>
                </c:pt>
                <c:pt idx="81">
                  <c:v>6.0261538461538402</c:v>
                </c:pt>
                <c:pt idx="82">
                  <c:v>5.5669230769230698</c:v>
                </c:pt>
                <c:pt idx="83">
                  <c:v>5.2553846153846102</c:v>
                </c:pt>
                <c:pt idx="84">
                  <c:v>5.3284615384615304</c:v>
                </c:pt>
                <c:pt idx="85">
                  <c:v>5.5746153846153801</c:v>
                </c:pt>
                <c:pt idx="86">
                  <c:v>5.3823076923076902</c:v>
                </c:pt>
                <c:pt idx="87">
                  <c:v>5.2823076923076897</c:v>
                </c:pt>
                <c:pt idx="88">
                  <c:v>5.24</c:v>
                </c:pt>
                <c:pt idx="89">
                  <c:v>5.3707692307692296</c:v>
                </c:pt>
                <c:pt idx="90">
                  <c:v>5.24</c:v>
                </c:pt>
                <c:pt idx="91">
                  <c:v>5.24</c:v>
                </c:pt>
                <c:pt idx="92">
                  <c:v>5.2169230769230701</c:v>
                </c:pt>
                <c:pt idx="93">
                  <c:v>5.14</c:v>
                </c:pt>
                <c:pt idx="94">
                  <c:v>5.2169230769230701</c:v>
                </c:pt>
                <c:pt idx="95">
                  <c:v>5.34</c:v>
                </c:pt>
                <c:pt idx="96">
                  <c:v>5.1861538461538403</c:v>
                </c:pt>
                <c:pt idx="97">
                  <c:v>4.80538461538461</c:v>
                </c:pt>
                <c:pt idx="98">
                  <c:v>4.79</c:v>
                </c:pt>
                <c:pt idx="99">
                  <c:v>4.79</c:v>
                </c:pt>
                <c:pt idx="100">
                  <c:v>4.7691666666666599</c:v>
                </c:pt>
                <c:pt idx="101">
                  <c:v>4.6476923076923002</c:v>
                </c:pt>
                <c:pt idx="102">
                  <c:v>4.6399999999999997</c:v>
                </c:pt>
                <c:pt idx="103">
                  <c:v>4.6399999999999997</c:v>
                </c:pt>
                <c:pt idx="104">
                  <c:v>4.6399999999999997</c:v>
                </c:pt>
                <c:pt idx="105">
                  <c:v>4.6399999999999997</c:v>
                </c:pt>
                <c:pt idx="106">
                  <c:v>4.7092307692307704</c:v>
                </c:pt>
                <c:pt idx="107">
                  <c:v>4.6399999999999997</c:v>
                </c:pt>
                <c:pt idx="108">
                  <c:v>4.6399999999999997</c:v>
                </c:pt>
                <c:pt idx="109">
                  <c:v>4.6399999999999997</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Effective household interest rate</c:v>
                </c:pt>
              </c:strCache>
            </c:strRef>
          </c:tx>
          <c:spPr>
            <a:ln w="50800">
              <a:solidFill>
                <a:srgbClr val="FF0000"/>
              </a:solidFill>
            </a:ln>
          </c:spPr>
          <c:marker>
            <c:symbol val="none"/>
          </c:marker>
          <c:cat>
            <c:strRef>
              <c:f>Sheet1!$A$2:$A$111</c:f>
              <c:strCache>
                <c:ptCount val="109"/>
                <c:pt idx="0">
                  <c:v>Q1 1990</c:v>
                </c:pt>
                <c:pt idx="1">
                  <c:v>Q2 1990</c:v>
                </c:pt>
                <c:pt idx="2">
                  <c:v>Q3 1990</c:v>
                </c:pt>
                <c:pt idx="3">
                  <c:v>Q4 1990</c:v>
                </c:pt>
                <c:pt idx="4">
                  <c:v>Q1 1991</c:v>
                </c:pt>
                <c:pt idx="5">
                  <c:v>Q2 1991</c:v>
                </c:pt>
                <c:pt idx="6">
                  <c:v>Q3 1991</c:v>
                </c:pt>
                <c:pt idx="7">
                  <c:v>Q4 1991</c:v>
                </c:pt>
                <c:pt idx="8">
                  <c:v>Q1 1992</c:v>
                </c:pt>
                <c:pt idx="9">
                  <c:v>Q2 1992</c:v>
                </c:pt>
                <c:pt idx="10">
                  <c:v>Q3 1992</c:v>
                </c:pt>
                <c:pt idx="11">
                  <c:v>Q4 1992</c:v>
                </c:pt>
                <c:pt idx="12">
                  <c:v>Q1 1993</c:v>
                </c:pt>
                <c:pt idx="13">
                  <c:v>Q2 1993</c:v>
                </c:pt>
                <c:pt idx="14">
                  <c:v>Q3 1993</c:v>
                </c:pt>
                <c:pt idx="15">
                  <c:v>Q4 1993</c:v>
                </c:pt>
                <c:pt idx="16">
                  <c:v>Q1 1994</c:v>
                </c:pt>
                <c:pt idx="17">
                  <c:v>Q2 1994</c:v>
                </c:pt>
                <c:pt idx="18">
                  <c:v>Q3 1994</c:v>
                </c:pt>
                <c:pt idx="19">
                  <c:v>Q4 1994</c:v>
                </c:pt>
                <c:pt idx="20">
                  <c:v>Q1 1995</c:v>
                </c:pt>
                <c:pt idx="21">
                  <c:v>Q2 1995</c:v>
                </c:pt>
                <c:pt idx="22">
                  <c:v>Q3 1995</c:v>
                </c:pt>
                <c:pt idx="23">
                  <c:v>Q4 1995</c:v>
                </c:pt>
                <c:pt idx="24">
                  <c:v>Q1 1996</c:v>
                </c:pt>
                <c:pt idx="25">
                  <c:v>Q2 1996</c:v>
                </c:pt>
                <c:pt idx="26">
                  <c:v>Q3 1996</c:v>
                </c:pt>
                <c:pt idx="27">
                  <c:v>Q4 1996</c:v>
                </c:pt>
                <c:pt idx="28">
                  <c:v>Q1 1997</c:v>
                </c:pt>
                <c:pt idx="29">
                  <c:v>Q2 1997</c:v>
                </c:pt>
                <c:pt idx="30">
                  <c:v>Q3 1997</c:v>
                </c:pt>
                <c:pt idx="31">
                  <c:v>Q4 1997</c:v>
                </c:pt>
                <c:pt idx="32">
                  <c:v>Q1 1998</c:v>
                </c:pt>
                <c:pt idx="33">
                  <c:v>Q2 1998</c:v>
                </c:pt>
                <c:pt idx="34">
                  <c:v>Q3 1998</c:v>
                </c:pt>
                <c:pt idx="35">
                  <c:v>Q4 1998</c:v>
                </c:pt>
                <c:pt idx="36">
                  <c:v>Q1 1999</c:v>
                </c:pt>
                <c:pt idx="37">
                  <c:v>Q2 1999</c:v>
                </c:pt>
                <c:pt idx="38">
                  <c:v>Q3 1999</c:v>
                </c:pt>
                <c:pt idx="39">
                  <c:v>Q4 1999</c:v>
                </c:pt>
                <c:pt idx="40">
                  <c:v>Q1 2000</c:v>
                </c:pt>
                <c:pt idx="41">
                  <c:v>Q2 2000</c:v>
                </c:pt>
                <c:pt idx="42">
                  <c:v>Q3 2000</c:v>
                </c:pt>
                <c:pt idx="43">
                  <c:v>Q4 2000</c:v>
                </c:pt>
                <c:pt idx="44">
                  <c:v>Q1 2001</c:v>
                </c:pt>
                <c:pt idx="45">
                  <c:v>Q2 2001</c:v>
                </c:pt>
                <c:pt idx="46">
                  <c:v>Q3 2001</c:v>
                </c:pt>
                <c:pt idx="47">
                  <c:v>Q4 2001</c:v>
                </c:pt>
                <c:pt idx="48">
                  <c:v>Q1 2002</c:v>
                </c:pt>
                <c:pt idx="49">
                  <c:v>Q2 2002</c:v>
                </c:pt>
                <c:pt idx="50">
                  <c:v>Q3 2002</c:v>
                </c:pt>
                <c:pt idx="51">
                  <c:v>Q4 2002</c:v>
                </c:pt>
                <c:pt idx="52">
                  <c:v>Q1 2003</c:v>
                </c:pt>
                <c:pt idx="53">
                  <c:v>Q2 2003</c:v>
                </c:pt>
                <c:pt idx="54">
                  <c:v>Q3 2003</c:v>
                </c:pt>
                <c:pt idx="55">
                  <c:v>Q4 2003</c:v>
                </c:pt>
                <c:pt idx="56">
                  <c:v>Q1 2004</c:v>
                </c:pt>
                <c:pt idx="57">
                  <c:v>Q2 2004</c:v>
                </c:pt>
                <c:pt idx="58">
                  <c:v>Q3 2004</c:v>
                </c:pt>
                <c:pt idx="59">
                  <c:v>Q4 2004</c:v>
                </c:pt>
                <c:pt idx="60">
                  <c:v>Q1 2005</c:v>
                </c:pt>
                <c:pt idx="61">
                  <c:v>Q2 2005</c:v>
                </c:pt>
                <c:pt idx="62">
                  <c:v>Q3 2005</c:v>
                </c:pt>
                <c:pt idx="63">
                  <c:v>Q4 2005</c:v>
                </c:pt>
                <c:pt idx="64">
                  <c:v>Q1 2006</c:v>
                </c:pt>
                <c:pt idx="65">
                  <c:v>Q2 2006</c:v>
                </c:pt>
                <c:pt idx="66">
                  <c:v>Q3 2006</c:v>
                </c:pt>
                <c:pt idx="67">
                  <c:v>Q4 2006</c:v>
                </c:pt>
                <c:pt idx="68">
                  <c:v>Q1 2007</c:v>
                </c:pt>
                <c:pt idx="69">
                  <c:v>Q2 2007</c:v>
                </c:pt>
                <c:pt idx="70">
                  <c:v>Q3 2007</c:v>
                </c:pt>
                <c:pt idx="71">
                  <c:v>Q4 2007</c:v>
                </c:pt>
                <c:pt idx="72">
                  <c:v>Q1 2008</c:v>
                </c:pt>
                <c:pt idx="73">
                  <c:v>Q2 2008</c:v>
                </c:pt>
                <c:pt idx="74">
                  <c:v>Q3 2008</c:v>
                </c:pt>
                <c:pt idx="75">
                  <c:v>Q4 2008</c:v>
                </c:pt>
                <c:pt idx="76">
                  <c:v>Q1 2009</c:v>
                </c:pt>
                <c:pt idx="77">
                  <c:v>Q2 2009</c:v>
                </c:pt>
                <c:pt idx="78">
                  <c:v>Q3 2009</c:v>
                </c:pt>
                <c:pt idx="79">
                  <c:v>Q4 2009</c:v>
                </c:pt>
                <c:pt idx="80">
                  <c:v>Q1 2010</c:v>
                </c:pt>
                <c:pt idx="81">
                  <c:v>Q2 2010</c:v>
                </c:pt>
                <c:pt idx="82">
                  <c:v>Q3 2010</c:v>
                </c:pt>
                <c:pt idx="83">
                  <c:v>Q4 2010</c:v>
                </c:pt>
                <c:pt idx="84">
                  <c:v>Q1 2011</c:v>
                </c:pt>
                <c:pt idx="85">
                  <c:v>Q2 2011</c:v>
                </c:pt>
                <c:pt idx="86">
                  <c:v>Q3 2011</c:v>
                </c:pt>
                <c:pt idx="87">
                  <c:v>Q4 2011</c:v>
                </c:pt>
                <c:pt idx="88">
                  <c:v>Q1 2012</c:v>
                </c:pt>
                <c:pt idx="89">
                  <c:v>Q2 2012</c:v>
                </c:pt>
                <c:pt idx="90">
                  <c:v>Q3 2012</c:v>
                </c:pt>
                <c:pt idx="91">
                  <c:v>Q4 2012</c:v>
                </c:pt>
                <c:pt idx="92">
                  <c:v>Q1 2013</c:v>
                </c:pt>
                <c:pt idx="93">
                  <c:v>Q2 2013</c:v>
                </c:pt>
                <c:pt idx="94">
                  <c:v>Q3 2013</c:v>
                </c:pt>
                <c:pt idx="95">
                  <c:v>Q4 2013</c:v>
                </c:pt>
                <c:pt idx="96">
                  <c:v>Q1 2014</c:v>
                </c:pt>
                <c:pt idx="97">
                  <c:v>Q2 2014</c:v>
                </c:pt>
                <c:pt idx="98">
                  <c:v>Q3 2014</c:v>
                </c:pt>
                <c:pt idx="99">
                  <c:v>Q4 2014</c:v>
                </c:pt>
                <c:pt idx="100">
                  <c:v>Q1 2015</c:v>
                </c:pt>
                <c:pt idx="101">
                  <c:v>Q2 2015</c:v>
                </c:pt>
                <c:pt idx="102">
                  <c:v>Q3 2015</c:v>
                </c:pt>
                <c:pt idx="103">
                  <c:v>Q4 2015</c:v>
                </c:pt>
                <c:pt idx="104">
                  <c:v>Q1 2016</c:v>
                </c:pt>
                <c:pt idx="105">
                  <c:v>Q2 2016</c:v>
                </c:pt>
                <c:pt idx="106">
                  <c:v>Q3 2016</c:v>
                </c:pt>
                <c:pt idx="107">
                  <c:v>Q4 2016</c:v>
                </c:pt>
                <c:pt idx="108">
                  <c:v>Q1 2017</c:v>
                </c:pt>
              </c:strCache>
            </c:strRef>
          </c:cat>
          <c:val>
            <c:numRef>
              <c:f>Sheet1!$C$2:$C$111</c:f>
              <c:numCache>
                <c:formatCode>General</c:formatCode>
                <c:ptCount val="110"/>
                <c:pt idx="36">
                  <c:v>6.7784615384615297</c:v>
                </c:pt>
                <c:pt idx="37">
                  <c:v>6.73923076923076</c:v>
                </c:pt>
                <c:pt idx="38">
                  <c:v>7.0484615384615301</c:v>
                </c:pt>
                <c:pt idx="39">
                  <c:v>7.2430769230769201</c:v>
                </c:pt>
                <c:pt idx="40">
                  <c:v>7.4869230769230697</c:v>
                </c:pt>
                <c:pt idx="41">
                  <c:v>7.6338461538461502</c:v>
                </c:pt>
                <c:pt idx="42">
                  <c:v>7.5823076923076904</c:v>
                </c:pt>
                <c:pt idx="43">
                  <c:v>7.4607692307692304</c:v>
                </c:pt>
                <c:pt idx="44">
                  <c:v>7.0923076923076902</c:v>
                </c:pt>
                <c:pt idx="45">
                  <c:v>6.7969230769230702</c:v>
                </c:pt>
                <c:pt idx="46">
                  <c:v>6.6346153846153797</c:v>
                </c:pt>
                <c:pt idx="47">
                  <c:v>5.9084615384615304</c:v>
                </c:pt>
                <c:pt idx="48">
                  <c:v>5.6930769230769203</c:v>
                </c:pt>
                <c:pt idx="49">
                  <c:v>5.8576923076923002</c:v>
                </c:pt>
                <c:pt idx="50">
                  <c:v>5.8038461538461501</c:v>
                </c:pt>
                <c:pt idx="51">
                  <c:v>5.5876923076922997</c:v>
                </c:pt>
                <c:pt idx="52">
                  <c:v>5.4015384615384603</c:v>
                </c:pt>
                <c:pt idx="53">
                  <c:v>5.4423076923076898</c:v>
                </c:pt>
                <c:pt idx="54">
                  <c:v>5.2092307692307704</c:v>
                </c:pt>
                <c:pt idx="55">
                  <c:v>5.2</c:v>
                </c:pt>
                <c:pt idx="56">
                  <c:v>4.8492307692307701</c:v>
                </c:pt>
                <c:pt idx="57">
                  <c:v>4.7684615384615299</c:v>
                </c:pt>
                <c:pt idx="58">
                  <c:v>4.83</c:v>
                </c:pt>
                <c:pt idx="59">
                  <c:v>4.9646153846153798</c:v>
                </c:pt>
                <c:pt idx="60">
                  <c:v>4.8584615384615297</c:v>
                </c:pt>
                <c:pt idx="61">
                  <c:v>4.82615384615384</c:v>
                </c:pt>
                <c:pt idx="62">
                  <c:v>4.7207692307692302</c:v>
                </c:pt>
                <c:pt idx="63">
                  <c:v>5.1330769230769198</c:v>
                </c:pt>
                <c:pt idx="64">
                  <c:v>5.3969230769230698</c:v>
                </c:pt>
                <c:pt idx="65">
                  <c:v>5.7438461538461496</c:v>
                </c:pt>
                <c:pt idx="66">
                  <c:v>5.9215384615384599</c:v>
                </c:pt>
                <c:pt idx="67">
                  <c:v>5.81076923076923</c:v>
                </c:pt>
                <c:pt idx="68">
                  <c:v>5.88692307692307</c:v>
                </c:pt>
                <c:pt idx="69">
                  <c:v>6.0046153846153798</c:v>
                </c:pt>
                <c:pt idx="70">
                  <c:v>6.2984615384615301</c:v>
                </c:pt>
                <c:pt idx="71">
                  <c:v>6.3530769230769204</c:v>
                </c:pt>
                <c:pt idx="72">
                  <c:v>6.1</c:v>
                </c:pt>
                <c:pt idx="73">
                  <c:v>5.5015384615384599</c:v>
                </c:pt>
                <c:pt idx="74">
                  <c:v>5.4115384615384601</c:v>
                </c:pt>
                <c:pt idx="75">
                  <c:v>5.29714285714285</c:v>
                </c:pt>
                <c:pt idx="76">
                  <c:v>4.2783333333333298</c:v>
                </c:pt>
                <c:pt idx="77">
                  <c:v>3.7</c:v>
                </c:pt>
                <c:pt idx="78">
                  <c:v>3.6892857142857101</c:v>
                </c:pt>
                <c:pt idx="79">
                  <c:v>3.5346153846153801</c:v>
                </c:pt>
                <c:pt idx="80">
                  <c:v>3.42</c:v>
                </c:pt>
                <c:pt idx="81">
                  <c:v>3.6576923076923</c:v>
                </c:pt>
                <c:pt idx="82">
                  <c:v>3.6669230769230698</c:v>
                </c:pt>
                <c:pt idx="83">
                  <c:v>3.6669230769230698</c:v>
                </c:pt>
                <c:pt idx="84">
                  <c:v>3.74615384615384</c:v>
                </c:pt>
                <c:pt idx="85">
                  <c:v>3.7415384615384601</c:v>
                </c:pt>
                <c:pt idx="86">
                  <c:v>3.6353846153846101</c:v>
                </c:pt>
                <c:pt idx="87">
                  <c:v>3.6915384615384599</c:v>
                </c:pt>
                <c:pt idx="88">
                  <c:v>3.6507692307692299</c:v>
                </c:pt>
                <c:pt idx="89">
                  <c:v>3.64307692307692</c:v>
                </c:pt>
                <c:pt idx="90">
                  <c:v>3.5953846153846101</c:v>
                </c:pt>
                <c:pt idx="91">
                  <c:v>3.5838461538461499</c:v>
                </c:pt>
                <c:pt idx="92">
                  <c:v>3.5330769230769201</c:v>
                </c:pt>
                <c:pt idx="93">
                  <c:v>3.5453846153846098</c:v>
                </c:pt>
                <c:pt idx="94">
                  <c:v>3.64230769230769</c:v>
                </c:pt>
                <c:pt idx="95">
                  <c:v>3.6823076923076901</c:v>
                </c:pt>
                <c:pt idx="96">
                  <c:v>3.56230769230769</c:v>
                </c:pt>
                <c:pt idx="97">
                  <c:v>3.4515384615384601</c:v>
                </c:pt>
                <c:pt idx="98">
                  <c:v>3.3992307692307602</c:v>
                </c:pt>
                <c:pt idx="99">
                  <c:v>3.3650000000000002</c:v>
                </c:pt>
                <c:pt idx="100">
                  <c:v>3.2491666666666599</c:v>
                </c:pt>
                <c:pt idx="101">
                  <c:v>3.1353846153846101</c:v>
                </c:pt>
                <c:pt idx="102">
                  <c:v>3.0628571428571401</c:v>
                </c:pt>
                <c:pt idx="103">
                  <c:v>3.0838461538461499</c:v>
                </c:pt>
                <c:pt idx="104">
                  <c:v>3.1069230769230698</c:v>
                </c:pt>
                <c:pt idx="105">
                  <c:v>3.0523076923076902</c:v>
                </c:pt>
                <c:pt idx="106">
                  <c:v>3.0138461538461501</c:v>
                </c:pt>
                <c:pt idx="107">
                  <c:v>3.0292307692307601</c:v>
                </c:pt>
                <c:pt idx="108">
                  <c:v>3.0846153846153799</c:v>
                </c:pt>
                <c:pt idx="109">
                  <c:v>3.0466666666666602</c:v>
                </c:pt>
              </c:numCache>
            </c:numRef>
          </c:val>
          <c:smooth val="0"/>
          <c:extLst xmlns:c16r2="http://schemas.microsoft.com/office/drawing/2015/06/chart">
            <c:ext xmlns:c16="http://schemas.microsoft.com/office/drawing/2014/chart" uri="{C3380CC4-5D6E-409C-BE32-E72D297353CC}">
              <c16:uniqueId val="{00000001-ED31-4876-B150-C8BDF7DE2D44}"/>
            </c:ext>
          </c:extLst>
        </c:ser>
        <c:dLbls>
          <c:showLegendKey val="0"/>
          <c:showVal val="0"/>
          <c:showCatName val="0"/>
          <c:showSerName val="0"/>
          <c:showPercent val="0"/>
          <c:showBubbleSize val="0"/>
        </c:dLbls>
        <c:marker val="1"/>
        <c:smooth val="0"/>
        <c:axId val="44087552"/>
        <c:axId val="44089344"/>
      </c:lineChart>
      <c:catAx>
        <c:axId val="44087552"/>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4089344"/>
        <c:crosses val="autoZero"/>
        <c:auto val="0"/>
        <c:lblAlgn val="ctr"/>
        <c:lblOffset val="0"/>
        <c:tickLblSkip val="20"/>
        <c:tickMarkSkip val="4"/>
        <c:noMultiLvlLbl val="0"/>
      </c:catAx>
      <c:valAx>
        <c:axId val="44089344"/>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4087552"/>
        <c:crosses val="autoZero"/>
        <c:crossBetween val="between"/>
      </c:valAx>
    </c:plotArea>
    <c:legend>
      <c:legendPos val="r"/>
      <c:layout>
        <c:manualLayout>
          <c:xMode val="edge"/>
          <c:yMode val="edge"/>
          <c:x val="0.80444538343508609"/>
          <c:y val="0.15755207860676654"/>
          <c:w val="0.1884082183185814"/>
          <c:h val="0.55997360853980382"/>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36952199156925E-2"/>
          <c:y val="0.13011739346150936"/>
          <c:w val="0.74959332880592711"/>
          <c:h val="0.77942317287504659"/>
        </c:manualLayout>
      </c:layout>
      <c:lineChart>
        <c:grouping val="standard"/>
        <c:varyColors val="0"/>
        <c:ser>
          <c:idx val="0"/>
          <c:order val="0"/>
          <c:tx>
            <c:strRef>
              <c:f>Sheet1!$B$1</c:f>
              <c:strCache>
                <c:ptCount val="1"/>
                <c:pt idx="0">
                  <c:v>Current $</c:v>
                </c:pt>
              </c:strCache>
            </c:strRef>
          </c:tx>
          <c:spPr>
            <a:ln w="50800">
              <a:solidFill>
                <a:srgbClr val="4D25F7"/>
              </a:solidFill>
            </a:ln>
          </c:spPr>
          <c:marker>
            <c:symbol val="none"/>
          </c:marker>
          <c:cat>
            <c:numRef>
              <c:f>Sheet1!$A$2:$A$38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Sheet1!$B$2:$B$38</c:f>
              <c:numCache>
                <c:formatCode>General</c:formatCode>
                <c:ptCount val="37"/>
                <c:pt idx="0">
                  <c:v>67024</c:v>
                </c:pt>
                <c:pt idx="1">
                  <c:v>76022</c:v>
                </c:pt>
                <c:pt idx="2">
                  <c:v>72436</c:v>
                </c:pt>
                <c:pt idx="3">
                  <c:v>76773</c:v>
                </c:pt>
                <c:pt idx="4">
                  <c:v>76351</c:v>
                </c:pt>
                <c:pt idx="5">
                  <c:v>80294</c:v>
                </c:pt>
                <c:pt idx="6">
                  <c:v>94020</c:v>
                </c:pt>
                <c:pt idx="7">
                  <c:v>110040</c:v>
                </c:pt>
                <c:pt idx="8">
                  <c:v>129702</c:v>
                </c:pt>
                <c:pt idx="9">
                  <c:v>146981</c:v>
                </c:pt>
                <c:pt idx="10">
                  <c:v>142000</c:v>
                </c:pt>
                <c:pt idx="11">
                  <c:v>148530</c:v>
                </c:pt>
                <c:pt idx="12">
                  <c:v>149864</c:v>
                </c:pt>
                <c:pt idx="13">
                  <c:v>152907</c:v>
                </c:pt>
                <c:pt idx="14">
                  <c:v>157905</c:v>
                </c:pt>
                <c:pt idx="15">
                  <c:v>150727</c:v>
                </c:pt>
                <c:pt idx="16">
                  <c:v>150886</c:v>
                </c:pt>
                <c:pt idx="17">
                  <c:v>154615</c:v>
                </c:pt>
                <c:pt idx="18">
                  <c:v>152366</c:v>
                </c:pt>
                <c:pt idx="19">
                  <c:v>158147</c:v>
                </c:pt>
                <c:pt idx="20">
                  <c:v>164357</c:v>
                </c:pt>
                <c:pt idx="21">
                  <c:v>172118</c:v>
                </c:pt>
                <c:pt idx="22">
                  <c:v>188983</c:v>
                </c:pt>
                <c:pt idx="23">
                  <c:v>207310</c:v>
                </c:pt>
                <c:pt idx="24">
                  <c:v>226209</c:v>
                </c:pt>
                <c:pt idx="25">
                  <c:v>249222</c:v>
                </c:pt>
                <c:pt idx="26">
                  <c:v>277129</c:v>
                </c:pt>
                <c:pt idx="27">
                  <c:v>307034</c:v>
                </c:pt>
                <c:pt idx="28">
                  <c:v>304626</c:v>
                </c:pt>
                <c:pt idx="29">
                  <c:v>320802</c:v>
                </c:pt>
                <c:pt idx="30">
                  <c:v>339624</c:v>
                </c:pt>
                <c:pt idx="31">
                  <c:v>362106</c:v>
                </c:pt>
                <c:pt idx="32">
                  <c:v>363020</c:v>
                </c:pt>
                <c:pt idx="33">
                  <c:v>382142</c:v>
                </c:pt>
                <c:pt idx="34">
                  <c:v>407365</c:v>
                </c:pt>
                <c:pt idx="35">
                  <c:v>442030</c:v>
                </c:pt>
                <c:pt idx="36">
                  <c:v>489841</c:v>
                </c:pt>
              </c:numCache>
            </c:numRef>
          </c:val>
          <c:smooth val="0"/>
          <c:extLst xmlns:c16r2="http://schemas.microsoft.com/office/drawing/2015/06/chart">
            <c:ext xmlns:c16="http://schemas.microsoft.com/office/drawing/2014/chart" uri="{C3380CC4-5D6E-409C-BE32-E72D297353CC}">
              <c16:uniqueId val="{00000000-ED31-4876-B150-C8BDF7DE2D44}"/>
            </c:ext>
          </c:extLst>
        </c:ser>
        <c:ser>
          <c:idx val="1"/>
          <c:order val="1"/>
          <c:tx>
            <c:strRef>
              <c:f>Sheet1!$C$1</c:f>
              <c:strCache>
                <c:ptCount val="1"/>
                <c:pt idx="0">
                  <c:v>2002 $</c:v>
                </c:pt>
              </c:strCache>
            </c:strRef>
          </c:tx>
          <c:spPr>
            <a:ln w="50800">
              <a:solidFill>
                <a:srgbClr val="FF0000"/>
              </a:solidFill>
            </a:ln>
          </c:spPr>
          <c:marker>
            <c:symbol val="none"/>
          </c:marker>
          <c:cat>
            <c:numRef>
              <c:f>Sheet1!$A$2:$A$38</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Sheet1!$C$2:$C$38</c:f>
              <c:numCache>
                <c:formatCode>General</c:formatCode>
                <c:ptCount val="37"/>
                <c:pt idx="0">
                  <c:v>152211.960635881</c:v>
                </c:pt>
                <c:pt idx="1">
                  <c:v>153502.27158001001</c:v>
                </c:pt>
                <c:pt idx="2">
                  <c:v>132041.926173477</c:v>
                </c:pt>
                <c:pt idx="3">
                  <c:v>132196.297890658</c:v>
                </c:pt>
                <c:pt idx="4">
                  <c:v>126043.747420553</c:v>
                </c:pt>
                <c:pt idx="5">
                  <c:v>127501.389440254</c:v>
                </c:pt>
                <c:pt idx="6">
                  <c:v>143286.76657353301</c:v>
                </c:pt>
                <c:pt idx="7">
                  <c:v>160700.98576122601</c:v>
                </c:pt>
                <c:pt idx="8">
                  <c:v>182080.486663547</c:v>
                </c:pt>
                <c:pt idx="9">
                  <c:v>196542.455983953</c:v>
                </c:pt>
                <c:pt idx="10">
                  <c:v>181218.75997022199</c:v>
                </c:pt>
                <c:pt idx="11">
                  <c:v>179456.302859444</c:v>
                </c:pt>
                <c:pt idx="12">
                  <c:v>178409.523809523</c:v>
                </c:pt>
                <c:pt idx="13">
                  <c:v>178699.25983638401</c:v>
                </c:pt>
                <c:pt idx="14">
                  <c:v>184235.29411764699</c:v>
                </c:pt>
                <c:pt idx="15">
                  <c:v>172161.050828098</c:v>
                </c:pt>
                <c:pt idx="16">
                  <c:v>169677.81838628001</c:v>
                </c:pt>
                <c:pt idx="17">
                  <c:v>171097.381040206</c:v>
                </c:pt>
                <c:pt idx="18">
                  <c:v>166945.94594594499</c:v>
                </c:pt>
                <c:pt idx="19">
                  <c:v>170325.25578890601</c:v>
                </c:pt>
                <c:pt idx="20">
                  <c:v>172327.129750983</c:v>
                </c:pt>
                <c:pt idx="21">
                  <c:v>176019.77160388601</c:v>
                </c:pt>
                <c:pt idx="22">
                  <c:v>188998.749895824</c:v>
                </c:pt>
                <c:pt idx="23">
                  <c:v>201761.557177615</c:v>
                </c:pt>
                <c:pt idx="24">
                  <c:v>216140.457042758</c:v>
                </c:pt>
                <c:pt idx="25">
                  <c:v>232972.18976396299</c:v>
                </c:pt>
                <c:pt idx="26">
                  <c:v>253974.950358943</c:v>
                </c:pt>
                <c:pt idx="27">
                  <c:v>275490.35441902198</c:v>
                </c:pt>
                <c:pt idx="28">
                  <c:v>267001.09561025398</c:v>
                </c:pt>
                <c:pt idx="29">
                  <c:v>280339.644625691</c:v>
                </c:pt>
                <c:pt idx="30">
                  <c:v>291606.18202632997</c:v>
                </c:pt>
                <c:pt idx="31">
                  <c:v>302111.65959813597</c:v>
                </c:pt>
                <c:pt idx="32">
                  <c:v>298352.16765974899</c:v>
                </c:pt>
                <c:pt idx="33">
                  <c:v>311148.32406025199</c:v>
                </c:pt>
                <c:pt idx="34">
                  <c:v>325479.725680804</c:v>
                </c:pt>
                <c:pt idx="35">
                  <c:v>349246.77376876399</c:v>
                </c:pt>
                <c:pt idx="36">
                  <c:v>381570.39922103198</c:v>
                </c:pt>
              </c:numCache>
            </c:numRef>
          </c:val>
          <c:smooth val="0"/>
          <c:extLst xmlns:c16r2="http://schemas.microsoft.com/office/drawing/2015/06/chart">
            <c:ext xmlns:c16="http://schemas.microsoft.com/office/drawing/2014/chart" uri="{C3380CC4-5D6E-409C-BE32-E72D297353CC}">
              <c16:uniqueId val="{00000001-ED31-4876-B150-C8BDF7DE2D44}"/>
            </c:ext>
          </c:extLst>
        </c:ser>
        <c:dLbls>
          <c:showLegendKey val="0"/>
          <c:showVal val="0"/>
          <c:showCatName val="0"/>
          <c:showSerName val="0"/>
          <c:showPercent val="0"/>
          <c:showBubbleSize val="0"/>
        </c:dLbls>
        <c:marker val="1"/>
        <c:smooth val="0"/>
        <c:axId val="44217088"/>
        <c:axId val="44218624"/>
      </c:lineChart>
      <c:catAx>
        <c:axId val="44217088"/>
        <c:scaling>
          <c:orientation val="minMax"/>
        </c:scaling>
        <c:delete val="0"/>
        <c:axPos val="b"/>
        <c:numFmt formatCode="General" sourceLinked="0"/>
        <c:majorTickMark val="out"/>
        <c:minorTickMark val="none"/>
        <c:tickLblPos val="low"/>
        <c:spPr>
          <a:ln w="25400">
            <a:solidFill>
              <a:srgbClr val="000000"/>
            </a:solidFill>
            <a:prstDash val="solid"/>
          </a:ln>
        </c:spPr>
        <c:txPr>
          <a:bodyPr/>
          <a:lstStyle/>
          <a:p>
            <a:pPr>
              <a:defRPr sz="2400" b="0" i="0" baseline="0">
                <a:solidFill>
                  <a:srgbClr val="000000"/>
                </a:solidFill>
              </a:defRPr>
            </a:pPr>
            <a:endParaRPr lang="en-US"/>
          </a:p>
        </c:txPr>
        <c:crossAx val="44218624"/>
        <c:crosses val="autoZero"/>
        <c:auto val="0"/>
        <c:lblAlgn val="ctr"/>
        <c:lblOffset val="0"/>
        <c:tickLblSkip val="10"/>
        <c:tickMarkSkip val="1"/>
        <c:noMultiLvlLbl val="0"/>
      </c:catAx>
      <c:valAx>
        <c:axId val="44218624"/>
        <c:scaling>
          <c:orientation val="minMax"/>
        </c:scaling>
        <c:delete val="0"/>
        <c:axPos val="l"/>
        <c:majorGridlines>
          <c:spPr>
            <a:ln w="25400">
              <a:solidFill>
                <a:srgbClr val="000000"/>
              </a:solidFill>
              <a:prstDash val="sysDot"/>
            </a:ln>
          </c:spPr>
        </c:majorGridlines>
        <c:numFmt formatCode="General" sourceLinked="1"/>
        <c:majorTickMark val="out"/>
        <c:minorTickMark val="none"/>
        <c:tickLblPos val="nextTo"/>
        <c:spPr>
          <a:ln w="25400">
            <a:noFill/>
          </a:ln>
        </c:spPr>
        <c:txPr>
          <a:bodyPr/>
          <a:lstStyle/>
          <a:p>
            <a:pPr>
              <a:defRPr sz="2400" b="0" baseline="0">
                <a:solidFill>
                  <a:srgbClr val="000000"/>
                </a:solidFill>
              </a:defRPr>
            </a:pPr>
            <a:endParaRPr lang="en-US"/>
          </a:p>
        </c:txPr>
        <c:crossAx val="44217088"/>
        <c:crosses val="autoZero"/>
        <c:crossBetween val="between"/>
        <c:dispUnits>
          <c:builtInUnit val="thousands"/>
        </c:dispUnits>
      </c:valAx>
    </c:plotArea>
    <c:legend>
      <c:legendPos val="r"/>
      <c:layout>
        <c:manualLayout>
          <c:xMode val="edge"/>
          <c:yMode val="edge"/>
          <c:x val="0.86008806008806027"/>
          <c:y val="0.22290006419078956"/>
          <c:w val="0.13473193473193473"/>
          <c:h val="0.22045681978085432"/>
        </c:manualLayout>
      </c:layout>
      <c:overlay val="0"/>
      <c:txPr>
        <a:bodyPr/>
        <a:lstStyle/>
        <a:p>
          <a:pPr>
            <a:defRPr sz="2400">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0.05231</cdr:y>
    </cdr:from>
    <cdr:to>
      <cdr:x>0.42778</cdr:x>
      <cdr:y>0.1612</cdr:y>
    </cdr:to>
    <cdr:sp macro="" textlink="">
      <cdr:nvSpPr>
        <cdr:cNvPr id="2" name="TextBox 1"/>
        <cdr:cNvSpPr txBox="1"/>
      </cdr:nvSpPr>
      <cdr:spPr>
        <a:xfrm xmlns:a="http://schemas.openxmlformats.org/drawingml/2006/main">
          <a:off x="0" y="162630"/>
          <a:ext cx="2637549" cy="3385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a:lstStyle>
        <a:p xmlns:a="http://schemas.openxmlformats.org/drawingml/2006/main">
          <a:r>
            <a:rPr lang="en-US" sz="1600" dirty="0">
              <a:solidFill>
                <a:srgbClr val="000000"/>
              </a:solidFill>
            </a:rPr>
            <a:t>Units – </a:t>
          </a:r>
          <a:r>
            <a:rPr lang="en-US" sz="1600" dirty="0" err="1">
              <a:solidFill>
                <a:srgbClr val="000000"/>
              </a:solidFill>
            </a:rPr>
            <a:t>thous</a:t>
          </a:r>
          <a:r>
            <a:rPr lang="en-US" sz="1600" dirty="0">
              <a:solidFill>
                <a:srgbClr val="000000"/>
              </a:solidFill>
            </a:rPr>
            <a:t>.</a:t>
          </a:r>
        </a:p>
      </cdr:txBody>
    </cdr:sp>
  </cdr:relSizeAnchor>
</c:userShapes>
</file>

<file path=ppt/drawings/drawing13.xml><?xml version="1.0" encoding="utf-8"?>
<c:userShapes xmlns:c="http://schemas.openxmlformats.org/drawingml/2006/chart">
  <cdr:relSizeAnchor xmlns:cdr="http://schemas.openxmlformats.org/drawingml/2006/chartDrawing">
    <cdr:from>
      <cdr:x>0.0093</cdr:x>
      <cdr:y>0.07627</cdr:y>
    </cdr:from>
    <cdr:to>
      <cdr:x>0.41852</cdr:x>
      <cdr:y>0.18516</cdr:y>
    </cdr:to>
    <cdr:sp macro="" textlink="">
      <cdr:nvSpPr>
        <cdr:cNvPr id="2" name="TextBox 1"/>
        <cdr:cNvSpPr txBox="1"/>
      </cdr:nvSpPr>
      <cdr:spPr>
        <a:xfrm xmlns:a="http://schemas.openxmlformats.org/drawingml/2006/main">
          <a:off x="50800" y="237132"/>
          <a:ext cx="2235910" cy="3385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rPr>
            <a:t>Per cent</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0.06253</cdr:y>
    </cdr:from>
    <cdr:to>
      <cdr:x>0.35884</cdr:x>
      <cdr:y>0.17071</cdr:y>
    </cdr:to>
    <cdr:sp macro="" textlink="">
      <cdr:nvSpPr>
        <cdr:cNvPr id="2" name="TextBox 1"/>
        <cdr:cNvSpPr txBox="1"/>
      </cdr:nvSpPr>
      <cdr:spPr>
        <a:xfrm xmlns:a="http://schemas.openxmlformats.org/drawingml/2006/main">
          <a:off x="0" y="195688"/>
          <a:ext cx="2240462"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a:lstStyle>
        <a:p xmlns:a="http://schemas.openxmlformats.org/drawingml/2006/main">
          <a:r>
            <a:rPr lang="en-US" sz="1600" dirty="0">
              <a:solidFill>
                <a:srgbClr val="000000"/>
              </a:solidFill>
            </a:rPr>
            <a:t> Units – </a:t>
          </a:r>
          <a:r>
            <a:rPr lang="en-US" sz="1600" dirty="0" err="1">
              <a:solidFill>
                <a:srgbClr val="000000"/>
              </a:solidFill>
            </a:rPr>
            <a:t>thous</a:t>
          </a:r>
          <a:r>
            <a:rPr lang="en-US" sz="1600" dirty="0">
              <a:solidFill>
                <a:srgbClr val="000000"/>
              </a:solidFill>
            </a:rPr>
            <a:t>.</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0.05231</cdr:y>
    </cdr:from>
    <cdr:to>
      <cdr:x>0.23949</cdr:x>
      <cdr:y>0.1612</cdr:y>
    </cdr:to>
    <cdr:sp macro="" textlink="">
      <cdr:nvSpPr>
        <cdr:cNvPr id="2" name="TextBox 1"/>
        <cdr:cNvSpPr txBox="1"/>
      </cdr:nvSpPr>
      <cdr:spPr>
        <a:xfrm xmlns:a="http://schemas.openxmlformats.org/drawingml/2006/main">
          <a:off x="0" y="162616"/>
          <a:ext cx="1451593" cy="33853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a:lstStyle>
        <a:p xmlns:a="http://schemas.openxmlformats.org/drawingml/2006/main">
          <a:r>
            <a:rPr lang="en-US" sz="1600" dirty="0">
              <a:solidFill>
                <a:srgbClr val="000000"/>
              </a:solidFill>
            </a:rPr>
            <a:t>Units – </a:t>
          </a:r>
          <a:r>
            <a:rPr lang="en-US" sz="1600" dirty="0" err="1">
              <a:solidFill>
                <a:srgbClr val="000000"/>
              </a:solidFill>
            </a:rPr>
            <a:t>thous</a:t>
          </a:r>
          <a:r>
            <a:rPr lang="en-US" sz="1600" dirty="0">
              <a:solidFill>
                <a:srgbClr val="000000"/>
              </a:solidFill>
            </a:rPr>
            <a:t>.</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0.06787</cdr:y>
    </cdr:from>
    <cdr:to>
      <cdr:x>0.16364</cdr:x>
      <cdr:y>0.17676</cdr:y>
    </cdr:to>
    <cdr:sp macro="" textlink="">
      <cdr:nvSpPr>
        <cdr:cNvPr id="2" name="TextBox 1"/>
        <cdr:cNvSpPr txBox="1"/>
      </cdr:nvSpPr>
      <cdr:spPr>
        <a:xfrm xmlns:a="http://schemas.openxmlformats.org/drawingml/2006/main">
          <a:off x="0" y="210994"/>
          <a:ext cx="1046664" cy="3385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rPr>
            <a:t>Per cent</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0.06253</cdr:y>
    </cdr:from>
    <cdr:to>
      <cdr:x>0.35884</cdr:x>
      <cdr:y>0.17071</cdr:y>
    </cdr:to>
    <cdr:sp macro="" textlink="">
      <cdr:nvSpPr>
        <cdr:cNvPr id="2" name="TextBox 1"/>
        <cdr:cNvSpPr txBox="1"/>
      </cdr:nvSpPr>
      <cdr:spPr>
        <a:xfrm xmlns:a="http://schemas.openxmlformats.org/drawingml/2006/main">
          <a:off x="0" y="195688"/>
          <a:ext cx="229520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a:lstStyle>
        <a:p xmlns:a="http://schemas.openxmlformats.org/drawingml/2006/main">
          <a:r>
            <a:rPr lang="en-US" sz="1600" dirty="0">
              <a:solidFill>
                <a:srgbClr val="000000"/>
              </a:solidFill>
            </a:rPr>
            <a:t>Units – </a:t>
          </a:r>
          <a:r>
            <a:rPr lang="en-US" sz="1600" dirty="0" err="1">
              <a:solidFill>
                <a:srgbClr val="000000"/>
              </a:solidFill>
            </a:rPr>
            <a:t>thous</a:t>
          </a:r>
          <a:r>
            <a:rPr lang="en-US" sz="1600" dirty="0">
              <a:solidFill>
                <a:srgbClr val="000000"/>
              </a:solidFill>
            </a:rPr>
            <a:t>.</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H="1">
          <a:off x="-665163" y="-1458410"/>
          <a:ext cx="0" cy="0"/>
        </a:xfrm>
        <a:prstGeom xmlns:a="http://schemas.openxmlformats.org/drawingml/2006/main" prst="line">
          <a:avLst/>
        </a:prstGeom>
        <a:ln xmlns:a="http://schemas.openxmlformats.org/drawingml/2006/main" w="28575">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4450063-6137-4C27-940E-67C2CD3F134D}" type="datetimeFigureOut">
              <a:rPr lang="en-US" smtClean="0"/>
              <a:t>6/15/2017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09B34EC2-E792-4EAF-9A20-6A29FCAF3D98}" type="slidenum">
              <a:rPr lang="en-US" smtClean="0"/>
              <a:t>‹#›</a:t>
            </a:fld>
            <a:endParaRPr lang="en-US"/>
          </a:p>
        </p:txBody>
      </p:sp>
    </p:spTree>
    <p:extLst>
      <p:ext uri="{BB962C8B-B14F-4D97-AF65-F5344CB8AC3E}">
        <p14:creationId xmlns:p14="http://schemas.microsoft.com/office/powerpoint/2010/main" val="248686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1330949"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defTabSz="1330949" fontAlgn="auto">
              <a:spcBef>
                <a:spcPts val="0"/>
              </a:spcBef>
              <a:spcAft>
                <a:spcPts val="0"/>
              </a:spcAft>
              <a:defRPr sz="1200" smtClean="0">
                <a:latin typeface="+mn-lt"/>
                <a:ea typeface="+mn-ea"/>
                <a:cs typeface="+mn-cs"/>
              </a:defRPr>
            </a:lvl1pPr>
          </a:lstStyle>
          <a:p>
            <a:pPr>
              <a:defRPr/>
            </a:pPr>
            <a:fld id="{BC115969-FE6A-9546-8C4C-F6A9B264F159}" type="datetimeFigureOut">
              <a:rPr lang="en-US"/>
              <a:pPr>
                <a:defRPr/>
              </a:pPr>
              <a:t>6/15/2017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1330949"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defTabSz="1330949" fontAlgn="auto">
              <a:spcBef>
                <a:spcPts val="0"/>
              </a:spcBef>
              <a:spcAft>
                <a:spcPts val="0"/>
              </a:spcAft>
              <a:defRPr sz="1200" smtClean="0">
                <a:latin typeface="+mn-lt"/>
                <a:ea typeface="+mn-ea"/>
                <a:cs typeface="+mn-cs"/>
              </a:defRPr>
            </a:lvl1pPr>
          </a:lstStyle>
          <a:p>
            <a:pPr>
              <a:defRPr/>
            </a:pPr>
            <a:fld id="{5CE036A1-6A0A-C84A-8D9B-F055F92D0557}" type="slidenum">
              <a:rPr lang="en-US"/>
              <a:pPr>
                <a:defRPr/>
              </a:pPr>
              <a:t>‹#›</a:t>
            </a:fld>
            <a:endParaRPr lang="en-US"/>
          </a:p>
        </p:txBody>
      </p:sp>
    </p:spTree>
    <p:extLst>
      <p:ext uri="{BB962C8B-B14F-4D97-AF65-F5344CB8AC3E}">
        <p14:creationId xmlns:p14="http://schemas.microsoft.com/office/powerpoint/2010/main" val="2924476039"/>
      </p:ext>
    </p:extLst>
  </p:cSld>
  <p:clrMap bg1="lt1" tx1="dk1" bg2="lt2" tx2="dk2" accent1="accent1" accent2="accent2" accent3="accent3" accent4="accent4" accent5="accent5" accent6="accent6" hlink="hlink" folHlink="folHlink"/>
  <p:notesStyle>
    <a:lvl1pPr algn="l" defTabSz="1171575" rtl="0" fontAlgn="base">
      <a:spcBef>
        <a:spcPct val="30000"/>
      </a:spcBef>
      <a:spcAft>
        <a:spcPct val="0"/>
      </a:spcAft>
      <a:defRPr sz="1500" kern="1200">
        <a:solidFill>
          <a:schemeClr val="tx1"/>
        </a:solidFill>
        <a:latin typeface="+mn-lt"/>
        <a:ea typeface="ＭＳ Ｐゴシック" charset="0"/>
        <a:cs typeface="ＭＳ Ｐゴシック" charset="0"/>
      </a:defRPr>
    </a:lvl1pPr>
    <a:lvl2pPr marL="585788" algn="l" defTabSz="1171575" rtl="0" fontAlgn="base">
      <a:spcBef>
        <a:spcPct val="30000"/>
      </a:spcBef>
      <a:spcAft>
        <a:spcPct val="0"/>
      </a:spcAft>
      <a:defRPr sz="1500" kern="1200">
        <a:solidFill>
          <a:schemeClr val="tx1"/>
        </a:solidFill>
        <a:latin typeface="+mn-lt"/>
        <a:ea typeface="ＭＳ Ｐゴシック" charset="0"/>
        <a:cs typeface="+mn-cs"/>
      </a:defRPr>
    </a:lvl2pPr>
    <a:lvl3pPr marL="1171575" algn="l" defTabSz="1171575" rtl="0" fontAlgn="base">
      <a:spcBef>
        <a:spcPct val="30000"/>
      </a:spcBef>
      <a:spcAft>
        <a:spcPct val="0"/>
      </a:spcAft>
      <a:defRPr sz="1500" kern="1200">
        <a:solidFill>
          <a:schemeClr val="tx1"/>
        </a:solidFill>
        <a:latin typeface="+mn-lt"/>
        <a:ea typeface="ＭＳ Ｐゴシック" charset="0"/>
        <a:cs typeface="+mn-cs"/>
      </a:defRPr>
    </a:lvl3pPr>
    <a:lvl4pPr marL="1757363" algn="l" defTabSz="1171575" rtl="0" fontAlgn="base">
      <a:spcBef>
        <a:spcPct val="30000"/>
      </a:spcBef>
      <a:spcAft>
        <a:spcPct val="0"/>
      </a:spcAft>
      <a:defRPr sz="1500" kern="1200">
        <a:solidFill>
          <a:schemeClr val="tx1"/>
        </a:solidFill>
        <a:latin typeface="+mn-lt"/>
        <a:ea typeface="ＭＳ Ｐゴシック" charset="0"/>
        <a:cs typeface="+mn-cs"/>
      </a:defRPr>
    </a:lvl4pPr>
    <a:lvl5pPr marL="2343150" algn="l" defTabSz="1171575" rtl="0" fontAlgn="base">
      <a:spcBef>
        <a:spcPct val="30000"/>
      </a:spcBef>
      <a:spcAft>
        <a:spcPct val="0"/>
      </a:spcAft>
      <a:defRPr sz="1500" kern="1200">
        <a:solidFill>
          <a:schemeClr val="tx1"/>
        </a:solidFill>
        <a:latin typeface="+mn-lt"/>
        <a:ea typeface="ＭＳ Ｐゴシック" charset="0"/>
        <a:cs typeface="+mn-cs"/>
      </a:defRPr>
    </a:lvl5pPr>
    <a:lvl6pPr marL="2930652" algn="l" defTabSz="1172261" rtl="0" eaLnBrk="1" latinLnBrk="0" hangingPunct="1">
      <a:defRPr sz="1500" kern="1200">
        <a:solidFill>
          <a:schemeClr val="tx1"/>
        </a:solidFill>
        <a:latin typeface="+mn-lt"/>
        <a:ea typeface="+mn-ea"/>
        <a:cs typeface="+mn-cs"/>
      </a:defRPr>
    </a:lvl6pPr>
    <a:lvl7pPr marL="3516782" algn="l" defTabSz="1172261" rtl="0" eaLnBrk="1" latinLnBrk="0" hangingPunct="1">
      <a:defRPr sz="1500" kern="1200">
        <a:solidFill>
          <a:schemeClr val="tx1"/>
        </a:solidFill>
        <a:latin typeface="+mn-lt"/>
        <a:ea typeface="+mn-ea"/>
        <a:cs typeface="+mn-cs"/>
      </a:defRPr>
    </a:lvl7pPr>
    <a:lvl8pPr marL="4102913" algn="l" defTabSz="1172261" rtl="0" eaLnBrk="1" latinLnBrk="0" hangingPunct="1">
      <a:defRPr sz="1500" kern="1200">
        <a:solidFill>
          <a:schemeClr val="tx1"/>
        </a:solidFill>
        <a:latin typeface="+mn-lt"/>
        <a:ea typeface="+mn-ea"/>
        <a:cs typeface="+mn-cs"/>
      </a:defRPr>
    </a:lvl8pPr>
    <a:lvl9pPr marL="4689043" algn="l" defTabSz="117226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11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4645" indent="-174645">
              <a:buFontTx/>
              <a:buChar char="-"/>
            </a:pPr>
            <a:r>
              <a:rPr lang="en-US" dirty="0"/>
              <a:t>The house price relative to income is frequently used to</a:t>
            </a:r>
            <a:r>
              <a:rPr lang="en-US" baseline="0" dirty="0"/>
              <a:t> gauge overvaluation.  When this ratio is at or near record highs and well above its long-term average, it is presented </a:t>
            </a:r>
            <a:r>
              <a:rPr lang="en-US" dirty="0"/>
              <a:t>as evidence by some that house prices are out of line with fundamentals.  Accordingly, prices will have to fall and send the price-income ratio to its long-term average.  There are</a:t>
            </a:r>
            <a:r>
              <a:rPr lang="en-US" baseline="0" dirty="0"/>
              <a:t> several conceptual problems with this approach that negates its validity.</a:t>
            </a:r>
          </a:p>
          <a:p>
            <a:pPr marL="174645" indent="-174645">
              <a:buFontTx/>
              <a:buChar char="-"/>
            </a:pPr>
            <a:r>
              <a:rPr lang="en-US" baseline="0" dirty="0"/>
              <a:t>First and most important, a price-income ratio is an affordability measure and not a valuation metric.  The only information this ratio imparts is that housing in Metro Vancouver has become less affordable. </a:t>
            </a:r>
          </a:p>
          <a:p>
            <a:pPr marL="174645" indent="-174645">
              <a:buFontTx/>
              <a:buChar char="-"/>
            </a:pPr>
            <a:r>
              <a:rPr lang="en-US" baseline="0" dirty="0"/>
              <a:t>Secondly, there is nothing in housing economic theory to support the price-income ratio reverting to a long-term average.  Using this long-term average as the benchmark is incorrect in theory and inappropriate in practice under a rising long-term uptrend in housing prices.  The long-term average will almost always be lower than recent values by arithmetical construction.  The Economist magazine, among others, uses the long-term average price-income and price-rent ratios to assess housing valuation and to conclude overvaluation prevails.   </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66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9" indent="-174619">
              <a:buFontTx/>
              <a:buChar char="-"/>
            </a:pPr>
            <a:r>
              <a:rPr lang="en-US" baseline="0" dirty="0"/>
              <a:t>An asset bubble or overvaluation exists when fundamentals do not justify the high price.  What those fundamentals are and how they are incorporated into an assessment of housing prices is a nontrivial exercise.  Most often, analyses presented by the overvaluation view are simplistic and incomplete. </a:t>
            </a:r>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01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9" indent="-174619">
              <a:buFontTx/>
              <a:buChar char="-"/>
            </a:pPr>
            <a:r>
              <a:rPr lang="en-US" baseline="0" dirty="0"/>
              <a:t>An asset bubble or overvaluation exists when fundamentals do not justify the high price.  What those fundamentals are and how they are incorporated into an assessment of housing prices is a nontrivial exercise.  Most often, analyses presented by the overvaluation view are simplistic and incomplete. </a:t>
            </a:r>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14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5E2B4598-0B29-4D18-80BE-34CB1E408DB3}" type="slidenum">
              <a:rPr lang="en-US" smtClean="0"/>
              <a:t>15</a:t>
            </a:fld>
            <a:endParaRPr lang="en-US" dirty="0"/>
          </a:p>
        </p:txBody>
      </p:sp>
    </p:spTree>
    <p:extLst>
      <p:ext uri="{BB962C8B-B14F-4D97-AF65-F5344CB8AC3E}">
        <p14:creationId xmlns:p14="http://schemas.microsoft.com/office/powerpoint/2010/main" val="31440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9" indent="-174619">
              <a:buFontTx/>
              <a:buChar char="-"/>
            </a:pPr>
            <a:r>
              <a:rPr lang="en-US" baseline="0" dirty="0"/>
              <a:t>Fundamental determinants of housing prices are many, which an economist identifies as demand and supply factors.  The above list is not exhaustive but it contains most of the main key factors influencing housing prices. </a:t>
            </a:r>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084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CE036A1-6A0A-C84A-8D9B-F055F92D05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61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CE036A1-6A0A-C84A-8D9B-F055F92D05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71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CE036A1-6A0A-C84A-8D9B-F055F92D05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38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5E2B4598-0B29-4D18-80BE-34CB1E408DB3}" type="slidenum">
              <a:rPr lang="en-US" smtClean="0"/>
              <a:t>20</a:t>
            </a:fld>
            <a:endParaRPr lang="en-US" dirty="0"/>
          </a:p>
        </p:txBody>
      </p:sp>
    </p:spTree>
    <p:extLst>
      <p:ext uri="{BB962C8B-B14F-4D97-AF65-F5344CB8AC3E}">
        <p14:creationId xmlns:p14="http://schemas.microsoft.com/office/powerpoint/2010/main" val="205813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CE036A1-6A0A-C84A-8D9B-F055F92D05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25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265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CE036A1-6A0A-C84A-8D9B-F055F92D05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39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4635" indent="-174635">
              <a:buFontTx/>
              <a:buChar char="-"/>
            </a:pPr>
            <a:r>
              <a:rPr lang="en-US" baseline="0" dirty="0"/>
              <a:t>On the dollar-side, we expect the CAD to hold below 80 cent</a:t>
            </a:r>
          </a:p>
          <a:p>
            <a:pPr marL="174635" indent="-174635">
              <a:buFontTx/>
              <a:buChar char="-"/>
            </a:pPr>
            <a:r>
              <a:rPr lang="en-US" baseline="0" dirty="0"/>
              <a:t>Low oil prices, Canadian growth</a:t>
            </a:r>
          </a:p>
          <a:p>
            <a:pPr marL="174635" indent="-174635">
              <a:buFontTx/>
              <a:buChar char="-"/>
            </a:pPr>
            <a:r>
              <a:rPr lang="en-US" baseline="0" dirty="0"/>
              <a:t>Low interest rates, and relatively stronger US economy and rate upcycle will put pressure on Canada currency</a:t>
            </a:r>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15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9" indent="-174619">
              <a:buFontTx/>
              <a:buChar char="-"/>
            </a:pPr>
            <a:r>
              <a:rPr lang="en-US" baseline="0" dirty="0"/>
              <a:t>Fundamental determinants of housing prices are many, which an economist identifies as demand and supply factors.  The above list is not exhaustive but it contains most of the main key factors influencing housing prices. </a:t>
            </a:r>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98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197600" cy="3486150"/>
          </a:xfrm>
        </p:spPr>
      </p:sp>
      <p:sp>
        <p:nvSpPr>
          <p:cNvPr id="3" name="Notes Placeholder 2"/>
          <p:cNvSpPr>
            <a:spLocks noGrp="1"/>
          </p:cNvSpPr>
          <p:nvPr>
            <p:ph type="body" idx="1"/>
          </p:nvPr>
        </p:nvSpPr>
        <p:spPr/>
        <p:txBody>
          <a:bodyPr>
            <a:normAutofit lnSpcReduction="10000"/>
          </a:bodyPr>
          <a:lstStyle/>
          <a:p>
            <a:pPr marL="174619" indent="-174619">
              <a:buFontTx/>
              <a:buChar char="-"/>
            </a:pPr>
            <a:r>
              <a:rPr lang="en-US" dirty="0"/>
              <a:t>Much of</a:t>
            </a:r>
            <a:r>
              <a:rPr lang="en-US" baseline="0" dirty="0"/>
              <a:t> the remaining housing price analysis will focus on Metro Vancouver because of data availability, its high profile in bubble talk, and it demonstrates important supply-demand information.  </a:t>
            </a:r>
            <a:endParaRPr lang="en-US" dirty="0"/>
          </a:p>
          <a:p>
            <a:pPr marL="174619" indent="-174619">
              <a:buFontTx/>
              <a:buChar char="-"/>
            </a:pPr>
            <a:r>
              <a:rPr lang="en-US" dirty="0"/>
              <a:t>There is a growing divergence between the average and median sale prices in Metro Vancouver to the extent that the gap approached $200,00</a:t>
            </a:r>
            <a:r>
              <a:rPr lang="en-US" baseline="0" dirty="0"/>
              <a:t>0 in 2013.  This divergence</a:t>
            </a:r>
            <a:r>
              <a:rPr lang="en-US" dirty="0"/>
              <a:t> probably reflects a changing composition</a:t>
            </a:r>
            <a:r>
              <a:rPr lang="en-US" baseline="0" dirty="0"/>
              <a:t> of properties sold because the average price is unduly influenced by high-end sales in high-priced areas.  The median price is also influenced by shifts in product composition but less than the average price, which makes the median price is more representative of the market than the average price.  Most analysis of affordability and overvaluation use the average price because the median price is not readily available.  However, use of the average price will overstate the ‘price effect’ analyzed. </a:t>
            </a:r>
          </a:p>
          <a:p>
            <a:pPr marL="174619" indent="-174619">
              <a:buFontTx/>
              <a:buChar char="-"/>
            </a:pPr>
            <a:r>
              <a:rPr lang="en-US" baseline="0" dirty="0"/>
              <a:t>The average and median price trends understate the actual price trend.  In 1976, about 80% of sales were single family homes compared to less than 40% in 2013.  the same dwelling type compositional shift occurred, in varying degrees, in most other Canadian markets. </a:t>
            </a:r>
            <a:endParaRPr lang="en-US" dirty="0"/>
          </a:p>
          <a:p>
            <a:pPr marL="174619" indent="-174619">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27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86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15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5261" indent="-165261">
              <a:buFont typeface="Arial" pitchFamily="34" charset="0"/>
              <a:buChar char="•"/>
            </a:pPr>
            <a:r>
              <a:rPr lang="en-US" dirty="0"/>
              <a:t>The geographic situation in Metro Vancouver is critically constrained in three directions with only an easterly path of development possible due to mountains to the north, water to the west, and the Canada-U.S. border to the south.  </a:t>
            </a:r>
          </a:p>
          <a:p>
            <a:pPr marL="165261" indent="-165261">
              <a:buFont typeface="Arial" pitchFamily="34" charset="0"/>
              <a:buChar char="•"/>
            </a:pPr>
            <a:r>
              <a:rPr lang="en-US" dirty="0"/>
              <a:t>In addition, land available</a:t>
            </a:r>
            <a:r>
              <a:rPr lang="en-US" baseline="0" dirty="0"/>
              <a:t> for urban development is considerably less than the total area of 2,900 sq. km.</a:t>
            </a:r>
            <a:r>
              <a:rPr lang="en-US" dirty="0"/>
              <a:t>  More than 800 sq. km. is located in Electoral</a:t>
            </a:r>
            <a:r>
              <a:rPr lang="en-US" baseline="0" dirty="0"/>
              <a:t> Area ‘A’, which is comprised of Bowen Island, Cypress, Grouse, Seymour, and Golden Ears mountains, and the Capilano and Coquitlam watersheds.  Another 600 plus sq. km. is located in the Agricultural Land Reserve (shaded area).  When combined with other areas such as public parks, Burns Bog, and other land not available for development, this leaves an effective land area for urban development less than one-half of 2,900 sq. km. or about 1,400 sq. km. </a:t>
            </a:r>
          </a:p>
          <a:p>
            <a:pPr marL="165261" indent="-16526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092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174645" indent="-174645">
              <a:buFontTx/>
              <a:buChar char="-"/>
            </a:pPr>
            <a:r>
              <a:rPr lang="en-US" dirty="0"/>
              <a:t>This shows the relationship between the price of housing and population density at five-year intervals.  The residential median sale price (all housing types) and population density 1976 to 2011 are placed in a simple regression equation to estimate future</a:t>
            </a:r>
            <a:r>
              <a:rPr lang="en-US" baseline="0" dirty="0"/>
              <a:t> prices </a:t>
            </a:r>
            <a:r>
              <a:rPr lang="en-US" dirty="0"/>
              <a:t>using</a:t>
            </a:r>
            <a:r>
              <a:rPr lang="en-US" baseline="0" dirty="0"/>
              <a:t> the projected population density to 2036.  The statistical fit is not perfect but is it significantly positive (adjusted R-squared = .868).  While factors other than population density determine the sale price, this highlights the role population and land supply have on housing prices.</a:t>
            </a:r>
          </a:p>
          <a:p>
            <a:pPr marL="174645" indent="-174645">
              <a:buFontTx/>
              <a:buChar char="-"/>
            </a:pPr>
            <a:r>
              <a:rPr lang="en-US" baseline="0" dirty="0"/>
              <a:t>This regression predicts about a 75% increase in the median sale price from 2011 to 2036.  The actual price will vary from the projected price but the projected direction is unambiguous and statistically significant.  </a:t>
            </a:r>
          </a:p>
          <a:p>
            <a:pPr marL="174645" indent="-174645">
              <a:buFontTx/>
              <a:buChar char="-"/>
            </a:pPr>
            <a:r>
              <a:rPr lang="en-US" baseline="0" dirty="0"/>
              <a:t>In this opinion, the regression equation will underestimate the actual price in 2036.  An increase more than 100% in 25 years would not surprise.</a:t>
            </a:r>
          </a:p>
          <a:p>
            <a:pPr marL="174645" indent="-174645">
              <a:buFontTx/>
              <a:buChar char="-"/>
            </a:pPr>
            <a:r>
              <a:rPr lang="en-US" baseline="0" dirty="0"/>
              <a:t>From this longer term perspective, today’s price will appear inexpensive in 25 years just as 1991’s price appears inexpensive today but expensive then.  Today’s overvaluation will be considered undervalued in 25 years by the price-income and price-rent method because the 2014 price-income and price-rent ratios will be below the then long-term average.   </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80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10000"/>
          </a:bodyPr>
          <a:lstStyle/>
          <a:p>
            <a:pPr marL="174645" indent="-174645">
              <a:buFontTx/>
              <a:buChar char="-"/>
            </a:pPr>
            <a:r>
              <a:rPr lang="en-US" dirty="0"/>
              <a:t>This shows the relationship between the price of housing and population density at five-year intervals.  The residential median sale price (all housing types) and population density 1976 to 2011 are placed in a simple regression equation to estimate future</a:t>
            </a:r>
            <a:r>
              <a:rPr lang="en-US" baseline="0" dirty="0"/>
              <a:t> prices </a:t>
            </a:r>
            <a:r>
              <a:rPr lang="en-US" dirty="0"/>
              <a:t>using</a:t>
            </a:r>
            <a:r>
              <a:rPr lang="en-US" baseline="0" dirty="0"/>
              <a:t> the projected population density to 2036.  The statistical fit is not perfect but is it significantly positive (adjusted R-squared = .868).  While factors other than population density determine the sale price, this highlights the role population and land supply have on housing prices.</a:t>
            </a:r>
          </a:p>
          <a:p>
            <a:pPr marL="174645" indent="-174645">
              <a:buFontTx/>
              <a:buChar char="-"/>
            </a:pPr>
            <a:r>
              <a:rPr lang="en-US" baseline="0" dirty="0"/>
              <a:t>This regression predicts about a 75% increase in the median sale price from 2011 to 2036.  The actual price will vary from the projected price but the projected direction is unambiguous and statistically significant.  </a:t>
            </a:r>
          </a:p>
          <a:p>
            <a:pPr marL="174645" indent="-174645">
              <a:buFontTx/>
              <a:buChar char="-"/>
            </a:pPr>
            <a:r>
              <a:rPr lang="en-US" baseline="0" dirty="0"/>
              <a:t>In this opinion, the regression equation will underestimate the actual price in 2036.  An increase more than 100% in 25 years would not surprise.</a:t>
            </a:r>
          </a:p>
          <a:p>
            <a:pPr marL="174645" indent="-174645">
              <a:buFontTx/>
              <a:buChar char="-"/>
            </a:pPr>
            <a:r>
              <a:rPr lang="en-US" baseline="0" dirty="0"/>
              <a:t>From this longer term perspective, today’s price will appear inexpensive in 25 years just as 1991’s price appears inexpensive today but expensive then.  Today’s overvaluation will be considered undervalued in 25 years by the price-income and price-rent method because the 2014 price-income and price-rent ratios will be below the then long-term average.   </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980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4645" indent="-174645">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2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48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4645" indent="-174645">
              <a:buFontTx/>
              <a:buChar char="-"/>
            </a:pPr>
            <a:r>
              <a:rPr lang="en-US" dirty="0"/>
              <a:t>The house price relative to income is frequently used to</a:t>
            </a:r>
            <a:r>
              <a:rPr lang="en-US" baseline="0" dirty="0"/>
              <a:t> gauge overvaluation.  When this ratio is at or near record highs and well above its long-term average, it is presented </a:t>
            </a:r>
            <a:r>
              <a:rPr lang="en-US" dirty="0"/>
              <a:t>as evidence by some that house prices are out of line with fundamentals.  Accordingly, prices will have to fall and send the price-income ratio to its long-term average.  There are</a:t>
            </a:r>
            <a:r>
              <a:rPr lang="en-US" baseline="0" dirty="0"/>
              <a:t> several conceptual problems with this approach that negates its validity.</a:t>
            </a:r>
          </a:p>
          <a:p>
            <a:pPr marL="174645" indent="-174645">
              <a:buFontTx/>
              <a:buChar char="-"/>
            </a:pPr>
            <a:r>
              <a:rPr lang="en-US" baseline="0" dirty="0"/>
              <a:t>First and most important, a price-income ratio is an affordability measure and not a valuation metric.  The only information this ratio imparts is that housing in Metro Vancouver has become less affordable. </a:t>
            </a:r>
          </a:p>
          <a:p>
            <a:pPr marL="174645" indent="-174645">
              <a:buFontTx/>
              <a:buChar char="-"/>
            </a:pPr>
            <a:r>
              <a:rPr lang="en-US" baseline="0" dirty="0"/>
              <a:t>Secondly, there is nothing in housing economic theory to support the price-income ratio reverting to a long-term average.  Using this long-term average as the benchmark is incorrect in theory and inappropriate in practice under a rising long-term uptrend in housing prices.  The long-term average will almost always be lower than recent values by arithmetical construction.  The Economist magazine, among others, uses the long-term average price-income and price-rent ratios to assess housing valuation and to conclude overvaluation prevails.   </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0606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74645" indent="-174645">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0260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74645" indent="-174645">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616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174697" indent="-174697">
              <a:buFontTx/>
              <a:buChar char="-"/>
            </a:pPr>
            <a:endParaRPr lang="en-US" dirty="0"/>
          </a:p>
        </p:txBody>
      </p:sp>
      <p:sp>
        <p:nvSpPr>
          <p:cNvPr id="4" name="Slide Number Placeholder 3"/>
          <p:cNvSpPr>
            <a:spLocks noGrp="1"/>
          </p:cNvSpPr>
          <p:nvPr>
            <p:ph type="sldNum" sz="quarter" idx="10"/>
          </p:nvPr>
        </p:nvSpPr>
        <p:spPr/>
        <p:txBody>
          <a:bodyPr/>
          <a:lstStyle/>
          <a:p>
            <a:fld id="{5E2B4598-0B29-4D18-80BE-34CB1E408DB3}" type="slidenum">
              <a:rPr lang="en-US" smtClean="0"/>
              <a:t>38</a:t>
            </a:fld>
            <a:endParaRPr lang="en-US" dirty="0"/>
          </a:p>
        </p:txBody>
      </p:sp>
    </p:spTree>
    <p:extLst>
      <p:ext uri="{BB962C8B-B14F-4D97-AF65-F5344CB8AC3E}">
        <p14:creationId xmlns:p14="http://schemas.microsoft.com/office/powerpoint/2010/main" val="404478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89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255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29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83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4593" indent="-174593">
              <a:buFontTx/>
              <a:buChar char="-"/>
            </a:pPr>
            <a:r>
              <a:rPr lang="en-US" dirty="0"/>
              <a:t>There is a long-term</a:t>
            </a:r>
            <a:r>
              <a:rPr lang="en-US" baseline="0" dirty="0"/>
              <a:t> uptrend in B.C. housing prices.  This graph begins in 1961 when the average price of a property sold via MLS was about $12,000 and in 2013 the average annual price was about $540,000.   After adjusting for CPI inflation, the long-term uptrend in the housing price remains.  This is likely the case for Ontario as well, though data are not available to examine a comparable long-term price history.  </a:t>
            </a:r>
          </a:p>
          <a:p>
            <a:pPr marL="174593" indent="-174593">
              <a:buFontTx/>
              <a:buChar char="-"/>
            </a:pPr>
            <a:r>
              <a:rPr lang="en-US" dirty="0"/>
              <a:t>However, data from 1980 onwards</a:t>
            </a:r>
            <a:r>
              <a:rPr lang="en-US" baseline="0" dirty="0"/>
              <a:t> shows Ontario’s average sale price increased to $402,547 in 2013 from $63,417 in 1980 for a gain of 535%.  B.C.’s gain was 546% over the same period. </a:t>
            </a:r>
          </a:p>
          <a:p>
            <a:pPr marL="174593" indent="-174593">
              <a:buFontTx/>
              <a:buChar char="-"/>
            </a:pPr>
            <a:r>
              <a:rPr lang="en-US" baseline="0" dirty="0"/>
              <a:t>All provinces exhibit a long-term upward price trend, including markets not considered overvalued such as New Brunswick and Manitoba.  A long-term price uptrend exists in most U.S. markets as well as in many other global markets.</a:t>
            </a:r>
          </a:p>
          <a:p>
            <a:pPr marL="174593" indent="-174593">
              <a:buFontTx/>
              <a:buChar char="-"/>
            </a:pPr>
            <a:r>
              <a:rPr lang="en-US" baseline="0" dirty="0"/>
              <a:t>The long-term uptrend in housing prices across all provinces and in other countries is likely due to some basic demand and supply factors.</a:t>
            </a:r>
            <a:endParaRPr lang="en-US"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60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325" indent="-171325">
              <a:buFontTx/>
              <a:buChar char="-"/>
            </a:pPr>
            <a:r>
              <a:rPr lang="en-US" baseline="0" dirty="0"/>
              <a:t>Updated May 17</a:t>
            </a:r>
          </a:p>
          <a:p>
            <a:pPr marL="171325" indent="-171325">
              <a:buFontTx/>
              <a:buChar char="-"/>
            </a:pPr>
            <a:r>
              <a:rPr lang="en-US" baseline="0" dirty="0"/>
              <a:t>While the Canadian growth profile is sluggish, the oil sector malaise does not cross over the AB/BC border</a:t>
            </a:r>
          </a:p>
          <a:p>
            <a:pPr marL="171325" indent="-171325">
              <a:buFontTx/>
              <a:buChar char="-"/>
            </a:pPr>
            <a:r>
              <a:rPr lang="en-US" baseline="0" dirty="0"/>
              <a:t>BC does not produce commercial oil</a:t>
            </a:r>
          </a:p>
          <a:p>
            <a:pPr marL="171325" indent="-171325">
              <a:buFontTx/>
              <a:buChar char="-"/>
            </a:pPr>
            <a:r>
              <a:rPr lang="en-US" baseline="0" dirty="0"/>
              <a:t>Combination of lower oil prices, low interest rates is a boon to consumer spending and businesses</a:t>
            </a:r>
          </a:p>
          <a:p>
            <a:pPr marL="171325" indent="-171325">
              <a:buFontTx/>
              <a:buChar char="-"/>
            </a:pPr>
            <a:r>
              <a:rPr lang="en-US" baseline="0" dirty="0"/>
              <a:t>Low Canadian dollar, US growth in housing will prove positive for exports</a:t>
            </a:r>
          </a:p>
          <a:p>
            <a:pPr marL="171325" indent="-171325">
              <a:buFontTx/>
              <a:buChar char="-"/>
            </a:pPr>
            <a:r>
              <a:rPr lang="en-US" baseline="0" dirty="0"/>
              <a:t>Expectations of one LNG project, other major infrastructure lifting future economic growth</a:t>
            </a:r>
          </a:p>
          <a:p>
            <a:pPr marL="171325" indent="-171325">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1330949" rtl="0" eaLnBrk="1" fontAlgn="auto" latinLnBrk="0" hangingPunct="1">
              <a:lnSpc>
                <a:spcPct val="100000"/>
              </a:lnSpc>
              <a:spcBef>
                <a:spcPts val="0"/>
              </a:spcBef>
              <a:spcAft>
                <a:spcPts val="0"/>
              </a:spcAft>
              <a:buClrTx/>
              <a:buSzTx/>
              <a:buFontTx/>
              <a:buNone/>
              <a:tabLst/>
              <a:defRPr/>
            </a:pPr>
            <a:fld id="{5E2B4598-0B29-4D18-80BE-34CB1E408D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3094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685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 descr="C:\Users\USER\Documents\central1\Central 1 Elecrontic Stationery Assets\images\Presentation\C1_Pattern_Presentation_Cover_Green1.png"/>
          <p:cNvPicPr>
            <a:picLocks noChangeAspect="1" noChangeArrowheads="1"/>
          </p:cNvPicPr>
          <p:nvPr/>
        </p:nvPicPr>
        <p:blipFill>
          <a:blip r:embed="rId2" cstate="email">
            <a:extLst>
              <a:ext uri="{28A0092B-C50C-407E-A947-70E740481C1C}">
                <a14:useLocalDpi xmlns:a14="http://schemas.microsoft.com/office/drawing/2010/main" val="0"/>
              </a:ext>
            </a:extLst>
          </a:blip>
          <a:srcRect t="27420"/>
          <a:stretch>
            <a:fillRect/>
          </a:stretch>
        </p:blipFill>
        <p:spPr bwMode="auto">
          <a:xfrm>
            <a:off x="10679113" y="-71438"/>
            <a:ext cx="403542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4825" y="7019925"/>
            <a:ext cx="13633450" cy="1306513"/>
          </a:xfrm>
          <a:prstGeom prst="roundRect">
            <a:avLst>
              <a:gd name="adj" fmla="val 7436"/>
            </a:avLst>
          </a:prstGeom>
          <a:solidFill>
            <a:schemeClr val="bg1"/>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13" tIns="65306" rIns="130613" bIns="65306" anchor="ctr"/>
          <a:lstStyle/>
          <a:p>
            <a:pPr algn="ctr" defTabSz="1306132" fontAlgn="auto">
              <a:spcBef>
                <a:spcPts val="0"/>
              </a:spcBef>
              <a:spcAft>
                <a:spcPts val="0"/>
              </a:spcAft>
              <a:defRPr/>
            </a:pPr>
            <a:endParaRPr lang="en-US" dirty="0"/>
          </a:p>
        </p:txBody>
      </p:sp>
      <p:pic>
        <p:nvPicPr>
          <p:cNvPr id="6" name="Picture 3" descr="C:\Users\USER\Documents\central1\Central 1 Elecrontic Stationery Assets\images\Presentation\C1_Logomark_Colour_RGB.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68125" y="7396163"/>
            <a:ext cx="2109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7527" y="2919490"/>
            <a:ext cx="10972800" cy="2082815"/>
          </a:xfrm>
        </p:spPr>
        <p:txBody>
          <a:bodyPr lIns="0" tIns="0" rIns="0" bIns="0" anchor="t">
            <a:noAutofit/>
          </a:bodyPr>
          <a:lstStyle>
            <a:lvl1pPr algn="l">
              <a:lnSpc>
                <a:spcPts val="4800"/>
              </a:lnSpc>
              <a:defRPr sz="4200" b="1" i="0"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97527" y="5327859"/>
            <a:ext cx="10972800" cy="1278008"/>
          </a:xfrm>
        </p:spPr>
        <p:txBody>
          <a:bodyPr lIns="0" tIns="0" rIns="0" bIns="0">
            <a:normAutofit/>
          </a:bodyPr>
          <a:lstStyle>
            <a:lvl1pPr marL="0" indent="0" algn="l">
              <a:lnSpc>
                <a:spcPts val="2600"/>
              </a:lnSpc>
              <a:spcBef>
                <a:spcPts val="0"/>
              </a:spcBef>
              <a:buNone/>
              <a:defRPr sz="2000" b="0" i="0" baseline="0">
                <a:solidFill>
                  <a:schemeClr val="bg1"/>
                </a:solidFill>
                <a:latin typeface="Arial" pitchFamily="34" charset="0"/>
              </a:defRPr>
            </a:lvl1pPr>
            <a:lvl2pPr marL="653066" indent="0" algn="ctr">
              <a:buNone/>
              <a:defRPr>
                <a:solidFill>
                  <a:schemeClr val="tx1">
                    <a:tint val="75000"/>
                  </a:schemeClr>
                </a:solidFill>
              </a:defRPr>
            </a:lvl2pPr>
            <a:lvl3pPr marL="1306132" indent="0" algn="ctr">
              <a:buNone/>
              <a:defRPr>
                <a:solidFill>
                  <a:schemeClr val="tx1">
                    <a:tint val="75000"/>
                  </a:schemeClr>
                </a:solidFill>
              </a:defRPr>
            </a:lvl3pPr>
            <a:lvl4pPr marL="1959200" indent="0" algn="ctr">
              <a:buNone/>
              <a:defRPr>
                <a:solidFill>
                  <a:schemeClr val="tx1">
                    <a:tint val="75000"/>
                  </a:schemeClr>
                </a:solidFill>
              </a:defRPr>
            </a:lvl4pPr>
            <a:lvl5pPr marL="2612266" indent="0" algn="ctr">
              <a:buNone/>
              <a:defRPr>
                <a:solidFill>
                  <a:schemeClr val="tx1">
                    <a:tint val="75000"/>
                  </a:schemeClr>
                </a:solidFill>
              </a:defRPr>
            </a:lvl5pPr>
            <a:lvl6pPr marL="3265332" indent="0" algn="ctr">
              <a:buNone/>
              <a:defRPr>
                <a:solidFill>
                  <a:schemeClr val="tx1">
                    <a:tint val="75000"/>
                  </a:schemeClr>
                </a:solidFill>
              </a:defRPr>
            </a:lvl6pPr>
            <a:lvl7pPr marL="3918398" indent="0" algn="ctr">
              <a:buNone/>
              <a:defRPr>
                <a:solidFill>
                  <a:schemeClr val="tx1">
                    <a:tint val="75000"/>
                  </a:schemeClr>
                </a:solidFill>
              </a:defRPr>
            </a:lvl7pPr>
            <a:lvl8pPr marL="4571466" indent="0" algn="ctr">
              <a:buNone/>
              <a:defRPr>
                <a:solidFill>
                  <a:schemeClr val="tx1">
                    <a:tint val="75000"/>
                  </a:schemeClr>
                </a:solidFill>
              </a:defRPr>
            </a:lvl8pPr>
            <a:lvl9pPr marL="52245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110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Slide">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12901613" y="174625"/>
            <a:ext cx="665162" cy="269875"/>
          </a:xfrm>
          <a:prstGeom prst="rect">
            <a:avLst/>
          </a:prstGeom>
        </p:spPr>
        <p:txBody>
          <a:bodyPr lIns="0" tIns="0" rIns="0" bIns="0"/>
          <a:lstStyle>
            <a:lvl1pPr>
              <a:lnSpc>
                <a:spcPts val="1200"/>
              </a:lnSpc>
              <a:defRPr sz="900" baseline="0">
                <a:solidFill>
                  <a:schemeClr val="bg1"/>
                </a:solidFill>
                <a:latin typeface="Arial" pitchFamily="34" charset="0"/>
              </a:defRPr>
            </a:lvl1pPr>
          </a:lstStyle>
          <a:p>
            <a:pPr algn="r" defTabSz="1306000" fontAlgn="auto">
              <a:lnSpc>
                <a:spcPts val="1538"/>
              </a:lnSpc>
              <a:spcBef>
                <a:spcPts val="0"/>
              </a:spcBef>
              <a:spcAft>
                <a:spcPts val="0"/>
              </a:spcAft>
              <a:defRPr/>
            </a:pPr>
            <a:r>
              <a:rPr lang="en-US" sz="1100" dirty="0">
                <a:ea typeface="+mn-ea"/>
                <a:cs typeface="+mn-cs"/>
              </a:rPr>
              <a:t>|</a:t>
            </a:r>
          </a:p>
        </p:txBody>
      </p:sp>
      <p:pic>
        <p:nvPicPr>
          <p:cNvPr id="6" name="Picture 8" descr="C1_Pattern_Presentation_Content_1.png"/>
          <p:cNvPicPr>
            <a:picLocks noChangeAspect="1"/>
          </p:cNvPicPr>
          <p:nvPr/>
        </p:nvPicPr>
        <p:blipFill>
          <a:blip r:embed="rId2" cstate="email">
            <a:extLst>
              <a:ext uri="{28A0092B-C50C-407E-A947-70E740481C1C}">
                <a14:useLocalDpi xmlns:a14="http://schemas.microsoft.com/office/drawing/2010/main" val="0"/>
              </a:ext>
            </a:extLst>
          </a:blip>
          <a:srcRect l="4730" b="43535"/>
          <a:stretch>
            <a:fillRect/>
          </a:stretch>
        </p:blipFill>
        <p:spPr bwMode="auto">
          <a:xfrm>
            <a:off x="2" y="6778626"/>
            <a:ext cx="29876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7530" y="1084372"/>
            <a:ext cx="12635346" cy="1371600"/>
          </a:xfrm>
        </p:spPr>
        <p:txBody>
          <a:bodyPr lIns="0" tIns="0" rIns="0" bIns="0" anchor="t">
            <a:noAutofit/>
          </a:bodyPr>
          <a:lstStyle>
            <a:lvl1pPr algn="l">
              <a:lnSpc>
                <a:spcPct val="90000"/>
              </a:lnSpc>
              <a:defRPr sz="3900" baseline="0">
                <a:solidFill>
                  <a:schemeClr val="accent1"/>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97530" y="2420473"/>
            <a:ext cx="12635346" cy="5325035"/>
          </a:xfrm>
        </p:spPr>
        <p:txBody>
          <a:bodyPr lIns="0" tIns="0" rIns="0" bIns="0">
            <a:normAutofit/>
          </a:bodyPr>
          <a:lstStyle>
            <a:lvl1pPr marL="952367" indent="-366295">
              <a:lnSpc>
                <a:spcPct val="100000"/>
              </a:lnSpc>
              <a:spcBef>
                <a:spcPts val="300"/>
              </a:spcBef>
              <a:spcAft>
                <a:spcPts val="600"/>
              </a:spcAft>
              <a:buClr>
                <a:schemeClr val="tx2"/>
              </a:buClr>
              <a:buSzPct val="130000"/>
              <a:buFont typeface="Wingdings" pitchFamily="2" charset="2"/>
              <a:buChar char="§"/>
              <a:defRPr sz="2000" baseline="0">
                <a:solidFill>
                  <a:schemeClr val="tx1"/>
                </a:solidFill>
              </a:defRPr>
            </a:lvl1pPr>
            <a:lvl2pPr marL="1538437" indent="-366295">
              <a:lnSpc>
                <a:spcPct val="100000"/>
              </a:lnSpc>
              <a:spcBef>
                <a:spcPts val="300"/>
              </a:spcBef>
              <a:spcAft>
                <a:spcPts val="600"/>
              </a:spcAft>
              <a:buClr>
                <a:schemeClr val="tx2"/>
              </a:buClr>
              <a:buSzPct val="120000"/>
              <a:buFont typeface="Wingdings" pitchFamily="2" charset="2"/>
              <a:buChar char="§"/>
              <a:defRPr sz="2000">
                <a:solidFill>
                  <a:schemeClr val="tx1"/>
                </a:solidFill>
              </a:defRPr>
            </a:lvl2pPr>
            <a:lvl3pPr marL="2124511" indent="-366295">
              <a:lnSpc>
                <a:spcPct val="100000"/>
              </a:lnSpc>
              <a:spcBef>
                <a:spcPts val="300"/>
              </a:spcBef>
              <a:spcAft>
                <a:spcPts val="600"/>
              </a:spcAft>
              <a:buClr>
                <a:schemeClr val="tx2"/>
              </a:buClr>
              <a:buSzPct val="120000"/>
              <a:buFont typeface="Wingdings" pitchFamily="2" charset="2"/>
              <a:buChar char="§"/>
              <a:defRPr sz="2000">
                <a:solidFill>
                  <a:schemeClr val="tx1"/>
                </a:solidFill>
              </a:defRPr>
            </a:lvl3pPr>
            <a:lvl4pPr marL="2710582" indent="-366295">
              <a:lnSpc>
                <a:spcPct val="100000"/>
              </a:lnSpc>
              <a:spcBef>
                <a:spcPts val="300"/>
              </a:spcBef>
              <a:spcAft>
                <a:spcPts val="600"/>
              </a:spcAft>
              <a:buClr>
                <a:schemeClr val="tx2"/>
              </a:buClr>
              <a:buSzPct val="120000"/>
              <a:buFont typeface="Wingdings" pitchFamily="2" charset="2"/>
              <a:buChar char="§"/>
              <a:defRPr sz="2000">
                <a:solidFill>
                  <a:schemeClr val="tx1"/>
                </a:solidFill>
              </a:defRPr>
            </a:lvl4pPr>
            <a:lvl5pPr marL="3296654" indent="-366295">
              <a:lnSpc>
                <a:spcPct val="100000"/>
              </a:lnSpc>
              <a:spcBef>
                <a:spcPts val="300"/>
              </a:spcBef>
              <a:spcAft>
                <a:spcPts val="600"/>
              </a:spcAft>
              <a:buClr>
                <a:schemeClr val="tx2"/>
              </a:buClr>
              <a:buSzPct val="120000"/>
              <a:buFont typeface="Wingdings" pitchFamily="2" charset="2"/>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8"/>
          <p:cNvSpPr txBox="1">
            <a:spLocks/>
          </p:cNvSpPr>
          <p:nvPr userDrawn="1"/>
        </p:nvSpPr>
        <p:spPr bwMode="auto">
          <a:xfrm>
            <a:off x="694649"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sp>
        <p:nvSpPr>
          <p:cNvPr id="8" name="TextBox 7"/>
          <p:cNvSpPr txBox="1"/>
          <p:nvPr userDrawn="1"/>
        </p:nvSpPr>
        <p:spPr>
          <a:xfrm>
            <a:off x="13190686" y="7761451"/>
            <a:ext cx="1350031" cy="353935"/>
          </a:xfrm>
          <a:prstGeom prst="rect">
            <a:avLst/>
          </a:prstGeom>
          <a:noFill/>
        </p:spPr>
        <p:txBody>
          <a:bodyPr wrap="none" lIns="91431" tIns="45716" rIns="91431" bIns="45716" rtlCol="0">
            <a:spAutoFit/>
          </a:bodyPr>
          <a:lstStyle/>
          <a:p>
            <a:r>
              <a:rPr lang="en-US" sz="1700" b="1" baseline="0" dirty="0">
                <a:solidFill>
                  <a:srgbClr val="000000"/>
                </a:solidFill>
              </a:rPr>
              <a:t>Economics</a:t>
            </a:r>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1919856" y="7696202"/>
            <a:ext cx="1270829" cy="43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9448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B5B317"/>
        </a:solidFill>
        <a:effectLst/>
      </p:bgPr>
    </p:bg>
    <p:spTree>
      <p:nvGrpSpPr>
        <p:cNvPr id="1" name=""/>
        <p:cNvGrpSpPr/>
        <p:nvPr/>
      </p:nvGrpSpPr>
      <p:grpSpPr>
        <a:xfrm>
          <a:off x="0" y="0"/>
          <a:ext cx="0" cy="0"/>
          <a:chOff x="0" y="0"/>
          <a:chExt cx="0" cy="0"/>
        </a:xfrm>
      </p:grpSpPr>
      <p:pic>
        <p:nvPicPr>
          <p:cNvPr id="3" name="Picture 6" descr="C1_Pattern_Presentation_Divider_SCREEN.png"/>
          <p:cNvPicPr>
            <a:picLocks noChangeAspect="1"/>
          </p:cNvPicPr>
          <p:nvPr/>
        </p:nvPicPr>
        <p:blipFill rotWithShape="1">
          <a:blip r:embed="rId2" cstate="email">
            <a:extLst>
              <a:ext uri="{28A0092B-C50C-407E-A947-70E740481C1C}">
                <a14:useLocalDpi xmlns:a14="http://schemas.microsoft.com/office/drawing/2010/main" val="0"/>
              </a:ext>
            </a:extLst>
          </a:blip>
          <a:srcRect l="6920" t="15921" b="12741"/>
          <a:stretch/>
        </p:blipFill>
        <p:spPr bwMode="auto">
          <a:xfrm>
            <a:off x="0" y="-116785"/>
            <a:ext cx="3929062" cy="8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7871" y="3030429"/>
            <a:ext cx="10085832" cy="3746888"/>
          </a:xfrm>
        </p:spPr>
        <p:txBody>
          <a:bodyPr lIns="0" tIns="0" rIns="0" bIns="0" anchor="t">
            <a:noAutofit/>
          </a:bodyPr>
          <a:lstStyle>
            <a:lvl1pPr algn="l">
              <a:lnSpc>
                <a:spcPts val="6154"/>
              </a:lnSpc>
              <a:defRPr sz="5400" b="1" cap="none" baseline="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100" baseline="0" dirty="0" smtClean="0">
                <a:solidFill>
                  <a:schemeClr val="bg1"/>
                </a:solidFill>
                <a:latin typeface="Arial" pitchFamily="34" charset="0"/>
              </a:defRPr>
            </a:lvl1pPr>
          </a:lstStyle>
          <a:p>
            <a:pPr>
              <a:defRPr/>
            </a:pPr>
            <a:endParaRPr lang="en-US" dirty="0"/>
          </a:p>
        </p:txBody>
      </p:sp>
      <p:sp>
        <p:nvSpPr>
          <p:cNvPr id="6" name="Title 8"/>
          <p:cNvSpPr txBox="1">
            <a:spLocks/>
          </p:cNvSpPr>
          <p:nvPr userDrawn="1"/>
        </p:nvSpPr>
        <p:spPr bwMode="auto">
          <a:xfrm>
            <a:off x="694649"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pic>
        <p:nvPicPr>
          <p:cNvPr id="7" name="Picture 3" descr="C:\Users\USER\Documents\central1\Central 1 Elecrontic Stationery Assets\images\Presentation\C1_Logomark_Colour_RGB.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668126" y="7396166"/>
            <a:ext cx="210978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35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p:nvSpPr>
        <p:spPr>
          <a:xfrm>
            <a:off x="504825" y="-96838"/>
            <a:ext cx="13633450" cy="581026"/>
          </a:xfrm>
          <a:prstGeom prst="roundRect">
            <a:avLst/>
          </a:prstGeom>
          <a:solidFill>
            <a:schemeClr val="tx2"/>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599" tIns="65298" rIns="130599" bIns="65298" anchor="ctr"/>
          <a:lstStyle/>
          <a:p>
            <a:pPr algn="ctr" defTabSz="1306000" fontAlgn="auto">
              <a:spcBef>
                <a:spcPts val="0"/>
              </a:spcBef>
              <a:spcAft>
                <a:spcPts val="0"/>
              </a:spcAft>
              <a:defRPr/>
            </a:pPr>
            <a:endParaRPr lang="en-US" dirty="0"/>
          </a:p>
        </p:txBody>
      </p:sp>
      <p:sp>
        <p:nvSpPr>
          <p:cNvPr id="2" name="Title 1"/>
          <p:cNvSpPr>
            <a:spLocks noGrp="1"/>
          </p:cNvSpPr>
          <p:nvPr>
            <p:ph type="title"/>
          </p:nvPr>
        </p:nvSpPr>
        <p:spPr>
          <a:xfrm>
            <a:off x="959258" y="1258645"/>
            <a:ext cx="12727080" cy="5518673"/>
          </a:xfrm>
        </p:spPr>
        <p:txBody>
          <a:bodyPr lIns="0" tIns="0" rIns="0" bIns="0">
            <a:noAutofit/>
          </a:bodyPr>
          <a:lstStyle>
            <a:lvl1pPr algn="l">
              <a:lnSpc>
                <a:spcPts val="6154"/>
              </a:lnSpc>
              <a:defRPr sz="5400" b="1" cap="none" baseline="0">
                <a:solidFill>
                  <a:schemeClr val="bg1"/>
                </a:solidFill>
                <a:latin typeface="Arial" pitchFamily="34" charset="0"/>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100" baseline="0" dirty="0" smtClean="0">
                <a:solidFill>
                  <a:schemeClr val="bg1"/>
                </a:solidFill>
                <a:latin typeface="Arial" pitchFamily="34" charset="0"/>
              </a:defRPr>
            </a:lvl1pPr>
          </a:lstStyle>
          <a:p>
            <a:pPr>
              <a:defRPr/>
            </a:pPr>
            <a:r>
              <a:rPr lang="en-US" dirty="0"/>
              <a:t>|</a:t>
            </a:r>
          </a:p>
        </p:txBody>
      </p:sp>
      <p:sp>
        <p:nvSpPr>
          <p:cNvPr id="5" name="Title 8"/>
          <p:cNvSpPr txBox="1">
            <a:spLocks/>
          </p:cNvSpPr>
          <p:nvPr userDrawn="1"/>
        </p:nvSpPr>
        <p:spPr bwMode="auto">
          <a:xfrm>
            <a:off x="694649"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spTree>
    <p:extLst>
      <p:ext uri="{BB962C8B-B14F-4D97-AF65-F5344CB8AC3E}">
        <p14:creationId xmlns:p14="http://schemas.microsoft.com/office/powerpoint/2010/main" val="122498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12901613" y="174625"/>
            <a:ext cx="665162" cy="269875"/>
          </a:xfrm>
          <a:prstGeom prst="rect">
            <a:avLst/>
          </a:prstGeom>
        </p:spPr>
        <p:txBody>
          <a:bodyPr lIns="0" tIns="0" rIns="0" bIns="0"/>
          <a:lstStyle>
            <a:lvl1pPr>
              <a:lnSpc>
                <a:spcPts val="1200"/>
              </a:lnSpc>
              <a:defRPr sz="900" baseline="0">
                <a:solidFill>
                  <a:schemeClr val="bg1"/>
                </a:solidFill>
                <a:latin typeface="Arial" pitchFamily="34" charset="0"/>
              </a:defRPr>
            </a:lvl1pPr>
          </a:lstStyle>
          <a:p>
            <a:pPr algn="r" defTabSz="1306132" fontAlgn="auto">
              <a:lnSpc>
                <a:spcPts val="1538"/>
              </a:lnSpc>
              <a:spcBef>
                <a:spcPts val="0"/>
              </a:spcBef>
              <a:spcAft>
                <a:spcPts val="0"/>
              </a:spcAft>
              <a:defRPr/>
            </a:pPr>
            <a:r>
              <a:rPr lang="en-US" sz="1200" dirty="0">
                <a:ea typeface="+mn-ea"/>
                <a:cs typeface="+mn-cs"/>
              </a:rPr>
              <a:t>|</a:t>
            </a:r>
          </a:p>
        </p:txBody>
      </p:sp>
      <p:pic>
        <p:nvPicPr>
          <p:cNvPr id="6" name="Picture 8" descr="C1_Pattern_Presentation_Content_1.png"/>
          <p:cNvPicPr>
            <a:picLocks noChangeAspect="1"/>
          </p:cNvPicPr>
          <p:nvPr/>
        </p:nvPicPr>
        <p:blipFill>
          <a:blip r:embed="rId2" cstate="email">
            <a:extLst>
              <a:ext uri="{28A0092B-C50C-407E-A947-70E740481C1C}">
                <a14:useLocalDpi xmlns:a14="http://schemas.microsoft.com/office/drawing/2010/main" val="0"/>
              </a:ext>
            </a:extLst>
          </a:blip>
          <a:srcRect l="4730" b="43535"/>
          <a:stretch>
            <a:fillRect/>
          </a:stretch>
        </p:blipFill>
        <p:spPr bwMode="auto">
          <a:xfrm>
            <a:off x="0" y="6778625"/>
            <a:ext cx="29876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7528" y="1084371"/>
            <a:ext cx="12635345" cy="1371600"/>
          </a:xfrm>
        </p:spPr>
        <p:txBody>
          <a:bodyPr lIns="0" tIns="0" rIns="0" bIns="0" anchor="t">
            <a:noAutofit/>
          </a:bodyPr>
          <a:lstStyle>
            <a:lvl1pPr algn="l">
              <a:lnSpc>
                <a:spcPct val="90000"/>
              </a:lnSpc>
              <a:defRPr sz="3800" baseline="0">
                <a:solidFill>
                  <a:schemeClr val="accent1"/>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97528" y="2420470"/>
            <a:ext cx="12635345" cy="5325035"/>
          </a:xfrm>
        </p:spPr>
        <p:txBody>
          <a:bodyPr lIns="0" tIns="0" rIns="0" bIns="0">
            <a:normAutofit/>
          </a:bodyPr>
          <a:lstStyle>
            <a:lvl1pPr marL="952462" indent="-366332">
              <a:lnSpc>
                <a:spcPct val="100000"/>
              </a:lnSpc>
              <a:spcBef>
                <a:spcPts val="300"/>
              </a:spcBef>
              <a:spcAft>
                <a:spcPts val="600"/>
              </a:spcAft>
              <a:buClr>
                <a:schemeClr val="tx2"/>
              </a:buClr>
              <a:buSzPct val="130000"/>
              <a:buFont typeface="Wingdings" pitchFamily="2" charset="2"/>
              <a:buChar char="§"/>
              <a:defRPr sz="2000" baseline="0">
                <a:solidFill>
                  <a:schemeClr val="tx1"/>
                </a:solidFill>
              </a:defRPr>
            </a:lvl1pPr>
            <a:lvl2pPr marL="1538592" indent="-366332">
              <a:lnSpc>
                <a:spcPct val="100000"/>
              </a:lnSpc>
              <a:spcBef>
                <a:spcPts val="300"/>
              </a:spcBef>
              <a:spcAft>
                <a:spcPts val="600"/>
              </a:spcAft>
              <a:buClr>
                <a:schemeClr val="tx2"/>
              </a:buClr>
              <a:buSzPct val="120000"/>
              <a:buFont typeface="Wingdings" pitchFamily="2" charset="2"/>
              <a:buChar char="§"/>
              <a:defRPr sz="2000">
                <a:solidFill>
                  <a:schemeClr val="tx1"/>
                </a:solidFill>
              </a:defRPr>
            </a:lvl2pPr>
            <a:lvl3pPr marL="2124723" indent="-366332">
              <a:lnSpc>
                <a:spcPct val="100000"/>
              </a:lnSpc>
              <a:spcBef>
                <a:spcPts val="300"/>
              </a:spcBef>
              <a:spcAft>
                <a:spcPts val="600"/>
              </a:spcAft>
              <a:buClr>
                <a:schemeClr val="tx2"/>
              </a:buClr>
              <a:buSzPct val="120000"/>
              <a:buFont typeface="Wingdings" pitchFamily="2" charset="2"/>
              <a:buChar char="§"/>
              <a:defRPr sz="2000">
                <a:solidFill>
                  <a:schemeClr val="tx1"/>
                </a:solidFill>
              </a:defRPr>
            </a:lvl3pPr>
            <a:lvl4pPr marL="2710853" indent="-366332">
              <a:lnSpc>
                <a:spcPct val="100000"/>
              </a:lnSpc>
              <a:spcBef>
                <a:spcPts val="300"/>
              </a:spcBef>
              <a:spcAft>
                <a:spcPts val="600"/>
              </a:spcAft>
              <a:buClr>
                <a:schemeClr val="tx2"/>
              </a:buClr>
              <a:buSzPct val="120000"/>
              <a:buFont typeface="Wingdings" pitchFamily="2" charset="2"/>
              <a:buChar char="§"/>
              <a:defRPr sz="2000">
                <a:solidFill>
                  <a:schemeClr val="tx1"/>
                </a:solidFill>
              </a:defRPr>
            </a:lvl4pPr>
            <a:lvl5pPr marL="3296984" indent="-366332">
              <a:lnSpc>
                <a:spcPct val="100000"/>
              </a:lnSpc>
              <a:spcBef>
                <a:spcPts val="300"/>
              </a:spcBef>
              <a:spcAft>
                <a:spcPts val="600"/>
              </a:spcAft>
              <a:buClr>
                <a:schemeClr val="tx2"/>
              </a:buClr>
              <a:buSzPct val="120000"/>
              <a:buFont typeface="Wingdings" pitchFamily="2" charset="2"/>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8"/>
          <p:cNvSpPr txBox="1">
            <a:spLocks/>
          </p:cNvSpPr>
          <p:nvPr userDrawn="1"/>
        </p:nvSpPr>
        <p:spPr bwMode="auto">
          <a:xfrm>
            <a:off x="694646"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800" dirty="0">
              <a:latin typeface="Arial" charset="0"/>
            </a:endParaRPr>
          </a:p>
        </p:txBody>
      </p:sp>
      <p:sp>
        <p:nvSpPr>
          <p:cNvPr id="8" name="TextBox 7"/>
          <p:cNvSpPr txBox="1"/>
          <p:nvPr userDrawn="1"/>
        </p:nvSpPr>
        <p:spPr>
          <a:xfrm>
            <a:off x="13190685" y="7761449"/>
            <a:ext cx="1350050" cy="353943"/>
          </a:xfrm>
          <a:prstGeom prst="rect">
            <a:avLst/>
          </a:prstGeom>
          <a:noFill/>
        </p:spPr>
        <p:txBody>
          <a:bodyPr wrap="none" rtlCol="0">
            <a:spAutoFit/>
          </a:bodyPr>
          <a:lstStyle/>
          <a:p>
            <a:r>
              <a:rPr lang="en-US" sz="1700" b="1" baseline="0" dirty="0">
                <a:solidFill>
                  <a:srgbClr val="000000"/>
                </a:solidFill>
              </a:rPr>
              <a:t>Economics</a:t>
            </a:r>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1919857" y="7696200"/>
            <a:ext cx="1270828" cy="43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612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B5B317"/>
        </a:solidFill>
        <a:effectLst/>
      </p:bgPr>
    </p:bg>
    <p:spTree>
      <p:nvGrpSpPr>
        <p:cNvPr id="1" name=""/>
        <p:cNvGrpSpPr/>
        <p:nvPr/>
      </p:nvGrpSpPr>
      <p:grpSpPr>
        <a:xfrm>
          <a:off x="0" y="0"/>
          <a:ext cx="0" cy="0"/>
          <a:chOff x="0" y="0"/>
          <a:chExt cx="0" cy="0"/>
        </a:xfrm>
      </p:grpSpPr>
      <p:pic>
        <p:nvPicPr>
          <p:cNvPr id="3" name="Picture 6" descr="C1_Pattern_Presentation_Divider_SCREEN.png"/>
          <p:cNvPicPr>
            <a:picLocks noChangeAspect="1"/>
          </p:cNvPicPr>
          <p:nvPr/>
        </p:nvPicPr>
        <p:blipFill rotWithShape="1">
          <a:blip r:embed="rId2" cstate="email">
            <a:extLst>
              <a:ext uri="{28A0092B-C50C-407E-A947-70E740481C1C}">
                <a14:useLocalDpi xmlns:a14="http://schemas.microsoft.com/office/drawing/2010/main" val="0"/>
              </a:ext>
            </a:extLst>
          </a:blip>
          <a:srcRect l="6920" t="15921" b="12741"/>
          <a:stretch/>
        </p:blipFill>
        <p:spPr bwMode="auto">
          <a:xfrm>
            <a:off x="0" y="-116785"/>
            <a:ext cx="3929063" cy="8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7871" y="3030428"/>
            <a:ext cx="10085832" cy="3746888"/>
          </a:xfrm>
        </p:spPr>
        <p:txBody>
          <a:bodyPr lIns="0" tIns="0" rIns="0" bIns="0" anchor="t">
            <a:noAutofit/>
          </a:bodyPr>
          <a:lstStyle>
            <a:lvl1pPr algn="l">
              <a:lnSpc>
                <a:spcPts val="6154"/>
              </a:lnSpc>
              <a:defRPr sz="5400" b="1" cap="none" baseline="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200" baseline="0" dirty="0" smtClean="0">
                <a:solidFill>
                  <a:schemeClr val="bg1"/>
                </a:solidFill>
                <a:latin typeface="Arial" pitchFamily="34" charset="0"/>
              </a:defRPr>
            </a:lvl1pPr>
          </a:lstStyle>
          <a:p>
            <a:pPr>
              <a:defRPr/>
            </a:pPr>
            <a:endParaRPr lang="en-US" dirty="0"/>
          </a:p>
        </p:txBody>
      </p:sp>
      <p:sp>
        <p:nvSpPr>
          <p:cNvPr id="6" name="Title 8"/>
          <p:cNvSpPr txBox="1">
            <a:spLocks/>
          </p:cNvSpPr>
          <p:nvPr userDrawn="1"/>
        </p:nvSpPr>
        <p:spPr bwMode="auto">
          <a:xfrm>
            <a:off x="694646"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800" dirty="0">
              <a:latin typeface="Arial" charset="0"/>
            </a:endParaRPr>
          </a:p>
        </p:txBody>
      </p:sp>
      <p:pic>
        <p:nvPicPr>
          <p:cNvPr id="7" name="Picture 3" descr="C:\Users\USER\Documents\central1\Central 1 Elecrontic Stationery Assets\images\Presentation\C1_Logomark_Colour_RGB.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668125" y="7396163"/>
            <a:ext cx="2109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73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p:nvSpPr>
        <p:spPr>
          <a:xfrm>
            <a:off x="504825" y="-96838"/>
            <a:ext cx="13633450" cy="581026"/>
          </a:xfrm>
          <a:prstGeom prst="roundRect">
            <a:avLst/>
          </a:prstGeom>
          <a:solidFill>
            <a:schemeClr val="tx2"/>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13" tIns="65306" rIns="130613" bIns="65306" anchor="ctr"/>
          <a:lstStyle/>
          <a:p>
            <a:pPr algn="ctr" defTabSz="1306132" fontAlgn="auto">
              <a:spcBef>
                <a:spcPts val="0"/>
              </a:spcBef>
              <a:spcAft>
                <a:spcPts val="0"/>
              </a:spcAft>
              <a:defRPr/>
            </a:pPr>
            <a:endParaRPr lang="en-US" dirty="0"/>
          </a:p>
        </p:txBody>
      </p:sp>
      <p:sp>
        <p:nvSpPr>
          <p:cNvPr id="2" name="Title 1"/>
          <p:cNvSpPr>
            <a:spLocks noGrp="1"/>
          </p:cNvSpPr>
          <p:nvPr>
            <p:ph type="title"/>
          </p:nvPr>
        </p:nvSpPr>
        <p:spPr>
          <a:xfrm>
            <a:off x="959257" y="1258645"/>
            <a:ext cx="12727080" cy="5518673"/>
          </a:xfrm>
        </p:spPr>
        <p:txBody>
          <a:bodyPr lIns="0" tIns="0" rIns="0" bIns="0">
            <a:noAutofit/>
          </a:bodyPr>
          <a:lstStyle>
            <a:lvl1pPr algn="l">
              <a:lnSpc>
                <a:spcPts val="6154"/>
              </a:lnSpc>
              <a:defRPr sz="5400" b="1" cap="none" baseline="0">
                <a:solidFill>
                  <a:schemeClr val="bg1"/>
                </a:solidFill>
                <a:latin typeface="Arial" pitchFamily="34" charset="0"/>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200" baseline="0" dirty="0" smtClean="0">
                <a:solidFill>
                  <a:schemeClr val="bg1"/>
                </a:solidFill>
                <a:latin typeface="Arial" pitchFamily="34" charset="0"/>
              </a:defRPr>
            </a:lvl1pPr>
          </a:lstStyle>
          <a:p>
            <a:pPr>
              <a:defRPr/>
            </a:pPr>
            <a:r>
              <a:rPr lang="en-US" dirty="0"/>
              <a:t>|</a:t>
            </a:r>
          </a:p>
        </p:txBody>
      </p:sp>
      <p:sp>
        <p:nvSpPr>
          <p:cNvPr id="5" name="Title 8"/>
          <p:cNvSpPr txBox="1">
            <a:spLocks/>
          </p:cNvSpPr>
          <p:nvPr userDrawn="1"/>
        </p:nvSpPr>
        <p:spPr bwMode="auto">
          <a:xfrm>
            <a:off x="694646"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800" dirty="0">
              <a:latin typeface="Arial" charset="0"/>
            </a:endParaRPr>
          </a:p>
        </p:txBody>
      </p:sp>
    </p:spTree>
    <p:extLst>
      <p:ext uri="{BB962C8B-B14F-4D97-AF65-F5344CB8AC3E}">
        <p14:creationId xmlns:p14="http://schemas.microsoft.com/office/powerpoint/2010/main" val="76000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 descr="C:\Users\USER\Documents\central1\Central 1 Elecrontic Stationery Assets\images\Presentation\C1_Pattern_Presentation_Cover_Green1.png"/>
          <p:cNvPicPr>
            <a:picLocks noChangeAspect="1" noChangeArrowheads="1"/>
          </p:cNvPicPr>
          <p:nvPr/>
        </p:nvPicPr>
        <p:blipFill>
          <a:blip r:embed="rId2" cstate="email">
            <a:extLst>
              <a:ext uri="{28A0092B-C50C-407E-A947-70E740481C1C}">
                <a14:useLocalDpi xmlns:a14="http://schemas.microsoft.com/office/drawing/2010/main" val="0"/>
              </a:ext>
            </a:extLst>
          </a:blip>
          <a:srcRect t="27420"/>
          <a:stretch>
            <a:fillRect/>
          </a:stretch>
        </p:blipFill>
        <p:spPr bwMode="auto">
          <a:xfrm>
            <a:off x="10679114" y="-71438"/>
            <a:ext cx="4035426"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4825" y="7019926"/>
            <a:ext cx="13633450" cy="1306513"/>
          </a:xfrm>
          <a:prstGeom prst="roundRect">
            <a:avLst>
              <a:gd name="adj" fmla="val 7436"/>
            </a:avLst>
          </a:prstGeom>
          <a:solidFill>
            <a:schemeClr val="bg1"/>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06" tIns="65302" rIns="130606" bIns="65302" anchor="ctr"/>
          <a:lstStyle/>
          <a:p>
            <a:pPr algn="ctr" defTabSz="1306066" fontAlgn="auto">
              <a:spcBef>
                <a:spcPts val="0"/>
              </a:spcBef>
              <a:spcAft>
                <a:spcPts val="0"/>
              </a:spcAft>
              <a:defRPr/>
            </a:pPr>
            <a:endParaRPr lang="en-US" dirty="0"/>
          </a:p>
        </p:txBody>
      </p:sp>
      <p:pic>
        <p:nvPicPr>
          <p:cNvPr id="6" name="Picture 3" descr="C:\Users\USER\Documents\central1\Central 1 Elecrontic Stationery Assets\images\Presentation\C1_Logomark_Colour_RGB.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68125" y="7396165"/>
            <a:ext cx="210978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7526" y="2919491"/>
            <a:ext cx="10972800" cy="2082815"/>
          </a:xfrm>
        </p:spPr>
        <p:txBody>
          <a:bodyPr lIns="0" tIns="0" rIns="0" bIns="0" anchor="t">
            <a:noAutofit/>
          </a:bodyPr>
          <a:lstStyle>
            <a:lvl1pPr algn="l">
              <a:lnSpc>
                <a:spcPts val="4800"/>
              </a:lnSpc>
              <a:defRPr sz="4100" b="1" i="0"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97526" y="5327859"/>
            <a:ext cx="10972800" cy="1278008"/>
          </a:xfrm>
        </p:spPr>
        <p:txBody>
          <a:bodyPr lIns="0" tIns="0" rIns="0" bIns="0">
            <a:normAutofit/>
          </a:bodyPr>
          <a:lstStyle>
            <a:lvl1pPr marL="0" indent="0" algn="l">
              <a:lnSpc>
                <a:spcPts val="2600"/>
              </a:lnSpc>
              <a:spcBef>
                <a:spcPts val="0"/>
              </a:spcBef>
              <a:buNone/>
              <a:defRPr sz="2000" b="0" i="0" baseline="0">
                <a:solidFill>
                  <a:schemeClr val="bg1"/>
                </a:solidFill>
                <a:latin typeface="Arial" pitchFamily="34" charset="0"/>
              </a:defRPr>
            </a:lvl1pPr>
            <a:lvl2pPr marL="653033" indent="0" algn="ctr">
              <a:buNone/>
              <a:defRPr>
                <a:solidFill>
                  <a:schemeClr val="tx1">
                    <a:tint val="75000"/>
                  </a:schemeClr>
                </a:solidFill>
              </a:defRPr>
            </a:lvl2pPr>
            <a:lvl3pPr marL="1306066" indent="0" algn="ctr">
              <a:buNone/>
              <a:defRPr>
                <a:solidFill>
                  <a:schemeClr val="tx1">
                    <a:tint val="75000"/>
                  </a:schemeClr>
                </a:solidFill>
              </a:defRPr>
            </a:lvl3pPr>
            <a:lvl4pPr marL="1959102" indent="0" algn="ctr">
              <a:buNone/>
              <a:defRPr>
                <a:solidFill>
                  <a:schemeClr val="tx1">
                    <a:tint val="75000"/>
                  </a:schemeClr>
                </a:solidFill>
              </a:defRPr>
            </a:lvl4pPr>
            <a:lvl5pPr marL="2612135" indent="0" algn="ctr">
              <a:buNone/>
              <a:defRPr>
                <a:solidFill>
                  <a:schemeClr val="tx1">
                    <a:tint val="75000"/>
                  </a:schemeClr>
                </a:solidFill>
              </a:defRPr>
            </a:lvl5pPr>
            <a:lvl6pPr marL="3265168" indent="0" algn="ctr">
              <a:buNone/>
              <a:defRPr>
                <a:solidFill>
                  <a:schemeClr val="tx1">
                    <a:tint val="75000"/>
                  </a:schemeClr>
                </a:solidFill>
              </a:defRPr>
            </a:lvl6pPr>
            <a:lvl7pPr marL="3918203" indent="0" algn="ctr">
              <a:buNone/>
              <a:defRPr>
                <a:solidFill>
                  <a:schemeClr val="tx1">
                    <a:tint val="75000"/>
                  </a:schemeClr>
                </a:solidFill>
              </a:defRPr>
            </a:lvl7pPr>
            <a:lvl8pPr marL="4571237" indent="0" algn="ctr">
              <a:buNone/>
              <a:defRPr>
                <a:solidFill>
                  <a:schemeClr val="tx1">
                    <a:tint val="75000"/>
                  </a:schemeClr>
                </a:solidFill>
              </a:defRPr>
            </a:lvl8pPr>
            <a:lvl9pPr marL="522427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643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12901613" y="174625"/>
            <a:ext cx="665162" cy="269875"/>
          </a:xfrm>
          <a:prstGeom prst="rect">
            <a:avLst/>
          </a:prstGeom>
        </p:spPr>
        <p:txBody>
          <a:bodyPr lIns="0" tIns="0" rIns="0" bIns="0"/>
          <a:lstStyle>
            <a:lvl1pPr>
              <a:lnSpc>
                <a:spcPts val="1200"/>
              </a:lnSpc>
              <a:defRPr sz="900" baseline="0">
                <a:solidFill>
                  <a:schemeClr val="bg1"/>
                </a:solidFill>
                <a:latin typeface="Arial" pitchFamily="34" charset="0"/>
              </a:defRPr>
            </a:lvl1pPr>
          </a:lstStyle>
          <a:p>
            <a:pPr algn="r" defTabSz="1306066" fontAlgn="auto">
              <a:lnSpc>
                <a:spcPts val="1538"/>
              </a:lnSpc>
              <a:spcBef>
                <a:spcPts val="0"/>
              </a:spcBef>
              <a:spcAft>
                <a:spcPts val="0"/>
              </a:spcAft>
              <a:defRPr/>
            </a:pPr>
            <a:r>
              <a:rPr lang="en-US" sz="1100" dirty="0">
                <a:ea typeface="+mn-ea"/>
                <a:cs typeface="+mn-cs"/>
              </a:rPr>
              <a:t>|</a:t>
            </a:r>
          </a:p>
        </p:txBody>
      </p:sp>
      <p:pic>
        <p:nvPicPr>
          <p:cNvPr id="6" name="Picture 8" descr="C1_Pattern_Presentation_Content_1.png"/>
          <p:cNvPicPr>
            <a:picLocks noChangeAspect="1"/>
          </p:cNvPicPr>
          <p:nvPr/>
        </p:nvPicPr>
        <p:blipFill>
          <a:blip r:embed="rId2" cstate="email">
            <a:extLst>
              <a:ext uri="{28A0092B-C50C-407E-A947-70E740481C1C}">
                <a14:useLocalDpi xmlns:a14="http://schemas.microsoft.com/office/drawing/2010/main" val="0"/>
              </a:ext>
            </a:extLst>
          </a:blip>
          <a:srcRect l="4730" b="43535"/>
          <a:stretch>
            <a:fillRect/>
          </a:stretch>
        </p:blipFill>
        <p:spPr bwMode="auto">
          <a:xfrm>
            <a:off x="1" y="6778626"/>
            <a:ext cx="29876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7529" y="1084372"/>
            <a:ext cx="12635346" cy="1371600"/>
          </a:xfrm>
        </p:spPr>
        <p:txBody>
          <a:bodyPr lIns="0" tIns="0" rIns="0" bIns="0" anchor="t">
            <a:noAutofit/>
          </a:bodyPr>
          <a:lstStyle>
            <a:lvl1pPr algn="l">
              <a:lnSpc>
                <a:spcPct val="90000"/>
              </a:lnSpc>
              <a:defRPr sz="3900" baseline="0">
                <a:solidFill>
                  <a:schemeClr val="accent1"/>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97529" y="2420471"/>
            <a:ext cx="12635346" cy="5325035"/>
          </a:xfrm>
        </p:spPr>
        <p:txBody>
          <a:bodyPr lIns="0" tIns="0" rIns="0" bIns="0">
            <a:normAutofit/>
          </a:bodyPr>
          <a:lstStyle>
            <a:lvl1pPr marL="952414" indent="-366313">
              <a:lnSpc>
                <a:spcPct val="100000"/>
              </a:lnSpc>
              <a:spcBef>
                <a:spcPts val="300"/>
              </a:spcBef>
              <a:spcAft>
                <a:spcPts val="600"/>
              </a:spcAft>
              <a:buClr>
                <a:schemeClr val="tx2"/>
              </a:buClr>
              <a:buSzPct val="130000"/>
              <a:buFont typeface="Wingdings" pitchFamily="2" charset="2"/>
              <a:buChar char="§"/>
              <a:defRPr sz="2000" baseline="0">
                <a:solidFill>
                  <a:schemeClr val="tx1"/>
                </a:solidFill>
              </a:defRPr>
            </a:lvl1pPr>
            <a:lvl2pPr marL="1538514" indent="-366313">
              <a:lnSpc>
                <a:spcPct val="100000"/>
              </a:lnSpc>
              <a:spcBef>
                <a:spcPts val="300"/>
              </a:spcBef>
              <a:spcAft>
                <a:spcPts val="600"/>
              </a:spcAft>
              <a:buClr>
                <a:schemeClr val="tx2"/>
              </a:buClr>
              <a:buSzPct val="120000"/>
              <a:buFont typeface="Wingdings" pitchFamily="2" charset="2"/>
              <a:buChar char="§"/>
              <a:defRPr sz="2000">
                <a:solidFill>
                  <a:schemeClr val="tx1"/>
                </a:solidFill>
              </a:defRPr>
            </a:lvl2pPr>
            <a:lvl3pPr marL="2124617" indent="-366313">
              <a:lnSpc>
                <a:spcPct val="100000"/>
              </a:lnSpc>
              <a:spcBef>
                <a:spcPts val="300"/>
              </a:spcBef>
              <a:spcAft>
                <a:spcPts val="600"/>
              </a:spcAft>
              <a:buClr>
                <a:schemeClr val="tx2"/>
              </a:buClr>
              <a:buSzPct val="120000"/>
              <a:buFont typeface="Wingdings" pitchFamily="2" charset="2"/>
              <a:buChar char="§"/>
              <a:defRPr sz="2000">
                <a:solidFill>
                  <a:schemeClr val="tx1"/>
                </a:solidFill>
              </a:defRPr>
            </a:lvl3pPr>
            <a:lvl4pPr marL="2710717" indent="-366313">
              <a:lnSpc>
                <a:spcPct val="100000"/>
              </a:lnSpc>
              <a:spcBef>
                <a:spcPts val="300"/>
              </a:spcBef>
              <a:spcAft>
                <a:spcPts val="600"/>
              </a:spcAft>
              <a:buClr>
                <a:schemeClr val="tx2"/>
              </a:buClr>
              <a:buSzPct val="120000"/>
              <a:buFont typeface="Wingdings" pitchFamily="2" charset="2"/>
              <a:buChar char="§"/>
              <a:defRPr sz="2000">
                <a:solidFill>
                  <a:schemeClr val="tx1"/>
                </a:solidFill>
              </a:defRPr>
            </a:lvl4pPr>
            <a:lvl5pPr marL="3296819" indent="-366313">
              <a:lnSpc>
                <a:spcPct val="100000"/>
              </a:lnSpc>
              <a:spcBef>
                <a:spcPts val="300"/>
              </a:spcBef>
              <a:spcAft>
                <a:spcPts val="600"/>
              </a:spcAft>
              <a:buClr>
                <a:schemeClr val="tx2"/>
              </a:buClr>
              <a:buSzPct val="120000"/>
              <a:buFont typeface="Wingdings" pitchFamily="2" charset="2"/>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8"/>
          <p:cNvSpPr txBox="1">
            <a:spLocks/>
          </p:cNvSpPr>
          <p:nvPr userDrawn="1"/>
        </p:nvSpPr>
        <p:spPr bwMode="auto">
          <a:xfrm>
            <a:off x="694647"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sp>
        <p:nvSpPr>
          <p:cNvPr id="8" name="TextBox 7"/>
          <p:cNvSpPr txBox="1"/>
          <p:nvPr userDrawn="1"/>
        </p:nvSpPr>
        <p:spPr>
          <a:xfrm>
            <a:off x="13190685" y="7761449"/>
            <a:ext cx="1350039" cy="353939"/>
          </a:xfrm>
          <a:prstGeom prst="rect">
            <a:avLst/>
          </a:prstGeom>
          <a:noFill/>
        </p:spPr>
        <p:txBody>
          <a:bodyPr wrap="none" lIns="91435" tIns="45718" rIns="91435" bIns="45718" rtlCol="0">
            <a:spAutoFit/>
          </a:bodyPr>
          <a:lstStyle/>
          <a:p>
            <a:r>
              <a:rPr lang="en-US" sz="1700" b="1" baseline="0" dirty="0">
                <a:solidFill>
                  <a:srgbClr val="000000"/>
                </a:solidFill>
              </a:rPr>
              <a:t>Economics</a:t>
            </a:r>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1919856" y="7696201"/>
            <a:ext cx="1270829" cy="43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586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B5B317"/>
        </a:solidFill>
        <a:effectLst/>
      </p:bgPr>
    </p:bg>
    <p:spTree>
      <p:nvGrpSpPr>
        <p:cNvPr id="1" name=""/>
        <p:cNvGrpSpPr/>
        <p:nvPr/>
      </p:nvGrpSpPr>
      <p:grpSpPr>
        <a:xfrm>
          <a:off x="0" y="0"/>
          <a:ext cx="0" cy="0"/>
          <a:chOff x="0" y="0"/>
          <a:chExt cx="0" cy="0"/>
        </a:xfrm>
      </p:grpSpPr>
      <p:pic>
        <p:nvPicPr>
          <p:cNvPr id="3" name="Picture 6" descr="C1_Pattern_Presentation_Divider_SCREEN.png"/>
          <p:cNvPicPr>
            <a:picLocks noChangeAspect="1"/>
          </p:cNvPicPr>
          <p:nvPr/>
        </p:nvPicPr>
        <p:blipFill rotWithShape="1">
          <a:blip r:embed="rId2" cstate="email">
            <a:extLst>
              <a:ext uri="{28A0092B-C50C-407E-A947-70E740481C1C}">
                <a14:useLocalDpi xmlns:a14="http://schemas.microsoft.com/office/drawing/2010/main" val="0"/>
              </a:ext>
            </a:extLst>
          </a:blip>
          <a:srcRect l="6920" t="15921" b="12741"/>
          <a:stretch/>
        </p:blipFill>
        <p:spPr bwMode="auto">
          <a:xfrm>
            <a:off x="0" y="-116785"/>
            <a:ext cx="3929062" cy="8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7871" y="3030429"/>
            <a:ext cx="10085832" cy="3746888"/>
          </a:xfrm>
        </p:spPr>
        <p:txBody>
          <a:bodyPr lIns="0" tIns="0" rIns="0" bIns="0" anchor="t">
            <a:noAutofit/>
          </a:bodyPr>
          <a:lstStyle>
            <a:lvl1pPr algn="l">
              <a:lnSpc>
                <a:spcPts val="6154"/>
              </a:lnSpc>
              <a:defRPr sz="5400" b="1" cap="none" baseline="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100" baseline="0" dirty="0" smtClean="0">
                <a:solidFill>
                  <a:schemeClr val="bg1"/>
                </a:solidFill>
                <a:latin typeface="Arial" pitchFamily="34" charset="0"/>
              </a:defRPr>
            </a:lvl1pPr>
          </a:lstStyle>
          <a:p>
            <a:pPr>
              <a:defRPr/>
            </a:pPr>
            <a:endParaRPr lang="en-US" dirty="0"/>
          </a:p>
        </p:txBody>
      </p:sp>
      <p:sp>
        <p:nvSpPr>
          <p:cNvPr id="6" name="Title 8"/>
          <p:cNvSpPr txBox="1">
            <a:spLocks/>
          </p:cNvSpPr>
          <p:nvPr userDrawn="1"/>
        </p:nvSpPr>
        <p:spPr bwMode="auto">
          <a:xfrm>
            <a:off x="694647"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pic>
        <p:nvPicPr>
          <p:cNvPr id="7" name="Picture 3" descr="C:\Users\USER\Documents\central1\Central 1 Elecrontic Stationery Assets\images\Presentation\C1_Logomark_Colour_RGB.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668125" y="7396165"/>
            <a:ext cx="210978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97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p:nvSpPr>
        <p:spPr>
          <a:xfrm>
            <a:off x="504825" y="-96838"/>
            <a:ext cx="13633450" cy="581026"/>
          </a:xfrm>
          <a:prstGeom prst="roundRect">
            <a:avLst/>
          </a:prstGeom>
          <a:solidFill>
            <a:schemeClr val="tx2"/>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06" tIns="65302" rIns="130606" bIns="65302" anchor="ctr"/>
          <a:lstStyle/>
          <a:p>
            <a:pPr algn="ctr" defTabSz="1306066" fontAlgn="auto">
              <a:spcBef>
                <a:spcPts val="0"/>
              </a:spcBef>
              <a:spcAft>
                <a:spcPts val="0"/>
              </a:spcAft>
              <a:defRPr/>
            </a:pPr>
            <a:endParaRPr lang="en-US" dirty="0"/>
          </a:p>
        </p:txBody>
      </p:sp>
      <p:sp>
        <p:nvSpPr>
          <p:cNvPr id="2" name="Title 1"/>
          <p:cNvSpPr>
            <a:spLocks noGrp="1"/>
          </p:cNvSpPr>
          <p:nvPr>
            <p:ph type="title"/>
          </p:nvPr>
        </p:nvSpPr>
        <p:spPr>
          <a:xfrm>
            <a:off x="959258" y="1258645"/>
            <a:ext cx="12727080" cy="5518673"/>
          </a:xfrm>
        </p:spPr>
        <p:txBody>
          <a:bodyPr lIns="0" tIns="0" rIns="0" bIns="0">
            <a:noAutofit/>
          </a:bodyPr>
          <a:lstStyle>
            <a:lvl1pPr algn="l">
              <a:lnSpc>
                <a:spcPts val="6154"/>
              </a:lnSpc>
              <a:defRPr sz="5400" b="1" cap="none" baseline="0">
                <a:solidFill>
                  <a:schemeClr val="bg1"/>
                </a:solidFill>
                <a:latin typeface="Arial" pitchFamily="34" charset="0"/>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2901613" y="174625"/>
            <a:ext cx="665162" cy="269875"/>
          </a:xfrm>
        </p:spPr>
        <p:txBody>
          <a:bodyPr lIns="0" tIns="0" rIns="0" bIns="0" anchor="t" anchorCtr="0"/>
          <a:lstStyle>
            <a:lvl1pPr>
              <a:lnSpc>
                <a:spcPts val="1538"/>
              </a:lnSpc>
              <a:defRPr sz="1100" baseline="0" dirty="0" smtClean="0">
                <a:solidFill>
                  <a:schemeClr val="bg1"/>
                </a:solidFill>
                <a:latin typeface="Arial" pitchFamily="34" charset="0"/>
              </a:defRPr>
            </a:lvl1pPr>
          </a:lstStyle>
          <a:p>
            <a:pPr>
              <a:defRPr/>
            </a:pPr>
            <a:r>
              <a:rPr lang="en-US" dirty="0"/>
              <a:t>|</a:t>
            </a:r>
          </a:p>
        </p:txBody>
      </p:sp>
      <p:sp>
        <p:nvSpPr>
          <p:cNvPr id="5" name="Title 8"/>
          <p:cNvSpPr txBox="1">
            <a:spLocks/>
          </p:cNvSpPr>
          <p:nvPr userDrawn="1"/>
        </p:nvSpPr>
        <p:spPr bwMode="auto">
          <a:xfrm>
            <a:off x="694647" y="-365375"/>
            <a:ext cx="10085387" cy="5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ts val="6154"/>
              </a:lnSpc>
              <a:spcBef>
                <a:spcPct val="0"/>
              </a:spcBef>
              <a:spcAft>
                <a:spcPct val="0"/>
              </a:spcAft>
              <a:defRPr sz="5400" b="1" kern="1200" cap="none" baseline="0">
                <a:solidFill>
                  <a:schemeClr val="bg1"/>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a:lstStyle>
          <a:p>
            <a:pPr>
              <a:lnSpc>
                <a:spcPts val="6150"/>
              </a:lnSpc>
            </a:pPr>
            <a:endParaRPr lang="en-US" sz="1900" dirty="0">
              <a:latin typeface="Arial" charset="0"/>
            </a:endParaRPr>
          </a:p>
        </p:txBody>
      </p:sp>
    </p:spTree>
    <p:extLst>
      <p:ext uri="{BB962C8B-B14F-4D97-AF65-F5344CB8AC3E}">
        <p14:creationId xmlns:p14="http://schemas.microsoft.com/office/powerpoint/2010/main" val="46522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 descr="C:\Users\USER\Documents\central1\Central 1 Elecrontic Stationery Assets\images\Presentation\C1_Pattern_Presentation_Cover_Green1.png"/>
          <p:cNvPicPr>
            <a:picLocks noChangeAspect="1" noChangeArrowheads="1"/>
          </p:cNvPicPr>
          <p:nvPr/>
        </p:nvPicPr>
        <p:blipFill>
          <a:blip r:embed="rId2" cstate="email">
            <a:extLst>
              <a:ext uri="{28A0092B-C50C-407E-A947-70E740481C1C}">
                <a14:useLocalDpi xmlns:a14="http://schemas.microsoft.com/office/drawing/2010/main" val="0"/>
              </a:ext>
            </a:extLst>
          </a:blip>
          <a:srcRect t="27420"/>
          <a:stretch>
            <a:fillRect/>
          </a:stretch>
        </p:blipFill>
        <p:spPr bwMode="auto">
          <a:xfrm>
            <a:off x="10679114" y="-71438"/>
            <a:ext cx="4035426"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4825" y="7019928"/>
            <a:ext cx="13633450" cy="1306513"/>
          </a:xfrm>
          <a:prstGeom prst="roundRect">
            <a:avLst>
              <a:gd name="adj" fmla="val 7436"/>
            </a:avLst>
          </a:prstGeom>
          <a:solidFill>
            <a:schemeClr val="bg1"/>
          </a:solidFill>
          <a:ln cap="rnd">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599" tIns="65298" rIns="130599" bIns="65298" anchor="ctr"/>
          <a:lstStyle/>
          <a:p>
            <a:pPr algn="ctr" defTabSz="1306000" fontAlgn="auto">
              <a:spcBef>
                <a:spcPts val="0"/>
              </a:spcBef>
              <a:spcAft>
                <a:spcPts val="0"/>
              </a:spcAft>
              <a:defRPr/>
            </a:pPr>
            <a:endParaRPr lang="en-US" dirty="0"/>
          </a:p>
        </p:txBody>
      </p:sp>
      <p:pic>
        <p:nvPicPr>
          <p:cNvPr id="6" name="Picture 3" descr="C:\Users\USER\Documents\central1\Central 1 Elecrontic Stationery Assets\images\Presentation\C1_Logomark_Colour_RGB.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68126" y="7396166"/>
            <a:ext cx="2109789"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7526" y="2919493"/>
            <a:ext cx="10972800" cy="2082815"/>
          </a:xfrm>
        </p:spPr>
        <p:txBody>
          <a:bodyPr lIns="0" tIns="0" rIns="0" bIns="0" anchor="t">
            <a:noAutofit/>
          </a:bodyPr>
          <a:lstStyle>
            <a:lvl1pPr algn="l">
              <a:lnSpc>
                <a:spcPts val="4800"/>
              </a:lnSpc>
              <a:defRPr sz="4100" b="1" i="0"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97526" y="5327859"/>
            <a:ext cx="10972800" cy="1278008"/>
          </a:xfrm>
        </p:spPr>
        <p:txBody>
          <a:bodyPr lIns="0" tIns="0" rIns="0" bIns="0">
            <a:normAutofit/>
          </a:bodyPr>
          <a:lstStyle>
            <a:lvl1pPr marL="0" indent="0" algn="l">
              <a:lnSpc>
                <a:spcPts val="2600"/>
              </a:lnSpc>
              <a:spcBef>
                <a:spcPts val="0"/>
              </a:spcBef>
              <a:buNone/>
              <a:defRPr sz="2000" b="0" i="0" baseline="0">
                <a:solidFill>
                  <a:schemeClr val="bg1"/>
                </a:solidFill>
                <a:latin typeface="Arial" pitchFamily="34" charset="0"/>
              </a:defRPr>
            </a:lvl1pPr>
            <a:lvl2pPr marL="653000" indent="0" algn="ctr">
              <a:buNone/>
              <a:defRPr>
                <a:solidFill>
                  <a:schemeClr val="tx1">
                    <a:tint val="75000"/>
                  </a:schemeClr>
                </a:solidFill>
              </a:defRPr>
            </a:lvl2pPr>
            <a:lvl3pPr marL="1306000" indent="0" algn="ctr">
              <a:buNone/>
              <a:defRPr>
                <a:solidFill>
                  <a:schemeClr val="tx1">
                    <a:tint val="75000"/>
                  </a:schemeClr>
                </a:solidFill>
              </a:defRPr>
            </a:lvl3pPr>
            <a:lvl4pPr marL="1959003" indent="0" algn="ctr">
              <a:buNone/>
              <a:defRPr>
                <a:solidFill>
                  <a:schemeClr val="tx1">
                    <a:tint val="75000"/>
                  </a:schemeClr>
                </a:solidFill>
              </a:defRPr>
            </a:lvl4pPr>
            <a:lvl5pPr marL="2612005" indent="0" algn="ctr">
              <a:buNone/>
              <a:defRPr>
                <a:solidFill>
                  <a:schemeClr val="tx1">
                    <a:tint val="75000"/>
                  </a:schemeClr>
                </a:solidFill>
              </a:defRPr>
            </a:lvl5pPr>
            <a:lvl6pPr marL="3265005" indent="0" algn="ctr">
              <a:buNone/>
              <a:defRPr>
                <a:solidFill>
                  <a:schemeClr val="tx1">
                    <a:tint val="75000"/>
                  </a:schemeClr>
                </a:solidFill>
              </a:defRPr>
            </a:lvl6pPr>
            <a:lvl7pPr marL="3918007" indent="0" algn="ctr">
              <a:buNone/>
              <a:defRPr>
                <a:solidFill>
                  <a:schemeClr val="tx1">
                    <a:tint val="75000"/>
                  </a:schemeClr>
                </a:solidFill>
              </a:defRPr>
            </a:lvl7pPr>
            <a:lvl8pPr marL="4571009" indent="0" algn="ctr">
              <a:buNone/>
              <a:defRPr>
                <a:solidFill>
                  <a:schemeClr val="tx1">
                    <a:tint val="75000"/>
                  </a:schemeClr>
                </a:solidFill>
              </a:defRPr>
            </a:lvl8pPr>
            <a:lvl9pPr marL="52240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3981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981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13" tIns="65306" rIns="130613" bIns="653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613" tIns="65306" rIns="130613" bIns="653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8" y="7627938"/>
            <a:ext cx="3413125" cy="438150"/>
          </a:xfrm>
          <a:prstGeom prst="rect">
            <a:avLst/>
          </a:prstGeom>
        </p:spPr>
        <p:txBody>
          <a:bodyPr vert="horz" lIns="130613" tIns="65306" rIns="130613" bIns="65306" rtlCol="0" anchor="ctr"/>
          <a:lstStyle>
            <a:lvl1pPr algn="l" defTabSz="1306132" fontAlgn="auto">
              <a:spcBef>
                <a:spcPts val="0"/>
              </a:spcBef>
              <a:spcAft>
                <a:spcPts val="0"/>
              </a:spcAft>
              <a:defRPr sz="1700" smtClean="0">
                <a:solidFill>
                  <a:schemeClr val="tx1">
                    <a:tint val="75000"/>
                  </a:schemeClr>
                </a:solidFill>
                <a:latin typeface="+mn-lt"/>
                <a:ea typeface="+mn-ea"/>
                <a:cs typeface="+mn-cs"/>
              </a:defRPr>
            </a:lvl1pPr>
          </a:lstStyle>
          <a:p>
            <a:pPr>
              <a:defRPr/>
            </a:pPr>
            <a:fld id="{D2C25DFF-D9E5-E240-9351-40B8DB708D4B}" type="datetime1">
              <a:rPr lang="en-US"/>
              <a:pPr>
                <a:defRPr/>
              </a:pPr>
              <a:t>6/15/2017</a:t>
            </a:fld>
            <a:endParaRPr lang="en-US" dirty="0"/>
          </a:p>
        </p:txBody>
      </p:sp>
      <p:sp>
        <p:nvSpPr>
          <p:cNvPr id="5" name="Footer Placeholder 4"/>
          <p:cNvSpPr>
            <a:spLocks noGrp="1"/>
          </p:cNvSpPr>
          <p:nvPr>
            <p:ph type="ftr" sz="quarter" idx="3"/>
          </p:nvPr>
        </p:nvSpPr>
        <p:spPr>
          <a:xfrm>
            <a:off x="4999038" y="7627938"/>
            <a:ext cx="4632325" cy="438150"/>
          </a:xfrm>
          <a:prstGeom prst="rect">
            <a:avLst/>
          </a:prstGeom>
        </p:spPr>
        <p:txBody>
          <a:bodyPr vert="horz" lIns="130613" tIns="65306" rIns="130613" bIns="65306" rtlCol="0" anchor="ctr"/>
          <a:lstStyle>
            <a:lvl1pPr algn="ctr" defTabSz="1306132" fontAlgn="auto">
              <a:spcBef>
                <a:spcPts val="0"/>
              </a:spcBef>
              <a:spcAft>
                <a:spcPts val="0"/>
              </a:spcAft>
              <a:defRPr sz="17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485438" y="7627938"/>
            <a:ext cx="3413125" cy="438150"/>
          </a:xfrm>
          <a:prstGeom prst="rect">
            <a:avLst/>
          </a:prstGeom>
        </p:spPr>
        <p:txBody>
          <a:bodyPr vert="horz" lIns="130613" tIns="65306" rIns="130613" bIns="65306" rtlCol="0" anchor="ctr"/>
          <a:lstStyle>
            <a:lvl1pPr algn="r" defTabSz="1306132" fontAlgn="auto">
              <a:spcBef>
                <a:spcPts val="0"/>
              </a:spcBef>
              <a:spcAft>
                <a:spcPts val="0"/>
              </a:spcAft>
              <a:defRPr sz="1700" smtClean="0">
                <a:solidFill>
                  <a:schemeClr val="tx1">
                    <a:tint val="75000"/>
                  </a:schemeClr>
                </a:solidFill>
                <a:latin typeface="+mn-lt"/>
                <a:ea typeface="+mn-ea"/>
                <a:cs typeface="+mn-cs"/>
              </a:defRPr>
            </a:lvl1pPr>
          </a:lstStyle>
          <a:p>
            <a:pPr>
              <a:defRPr/>
            </a:pPr>
            <a:fld id="{68B2933B-2E5D-4644-8878-AA6D1F63D6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ftr="0" dt="0"/>
  <p:txStyles>
    <p:titleStyle>
      <a:lvl1pPr algn="ctr" defTabSz="1304925" rtl="0" eaLnBrk="1" fontAlgn="base" hangingPunct="1">
        <a:lnSpc>
          <a:spcPct val="90000"/>
        </a:lnSpc>
        <a:spcBef>
          <a:spcPct val="0"/>
        </a:spcBef>
        <a:spcAft>
          <a:spcPct val="0"/>
        </a:spcAft>
        <a:defRPr sz="6300" kern="1200">
          <a:solidFill>
            <a:srgbClr val="424143"/>
          </a:solidFill>
          <a:latin typeface="+mj-lt"/>
          <a:ea typeface="ＭＳ Ｐゴシック" charset="0"/>
          <a:cs typeface="ＭＳ Ｐゴシック" charset="0"/>
        </a:defRPr>
      </a:lvl1pPr>
      <a:lvl2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2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4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6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800" algn="ctr" defTabSz="130492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p:titleStyle>
    <p:bodyStyle>
      <a:lvl1pPr marL="488950" indent="-488950" algn="l" defTabSz="1304925" rtl="0" eaLnBrk="1" fontAlgn="base" hangingPunct="1">
        <a:spcBef>
          <a:spcPts val="504"/>
        </a:spcBef>
        <a:spcAft>
          <a:spcPct val="0"/>
        </a:spcAft>
        <a:buFont typeface="Arial" charset="0"/>
        <a:buChar char="•"/>
        <a:defRPr sz="4600" kern="1200">
          <a:solidFill>
            <a:srgbClr val="424143"/>
          </a:solidFill>
          <a:latin typeface="+mn-lt"/>
          <a:ea typeface="ＭＳ Ｐゴシック" charset="0"/>
          <a:cs typeface="ＭＳ Ｐゴシック" charset="0"/>
        </a:defRPr>
      </a:lvl1pPr>
      <a:lvl2pPr marL="1060450" indent="-407988" algn="l" defTabSz="1304925" rtl="0" eaLnBrk="1" fontAlgn="base" hangingPunct="1">
        <a:spcBef>
          <a:spcPts val="504"/>
        </a:spcBef>
        <a:spcAft>
          <a:spcPct val="0"/>
        </a:spcAft>
        <a:buFont typeface="Arial" charset="0"/>
        <a:buChar char="–"/>
        <a:defRPr sz="4000" kern="1200">
          <a:solidFill>
            <a:srgbClr val="424143"/>
          </a:solidFill>
          <a:latin typeface="+mn-lt"/>
          <a:ea typeface="ＭＳ Ｐゴシック" charset="0"/>
          <a:cs typeface="+mn-cs"/>
        </a:defRPr>
      </a:lvl2pPr>
      <a:lvl3pPr marL="1631950" indent="-325438" algn="l" defTabSz="1304925" rtl="0" eaLnBrk="1" fontAlgn="base" hangingPunct="1">
        <a:spcBef>
          <a:spcPts val="504"/>
        </a:spcBef>
        <a:spcAft>
          <a:spcPct val="0"/>
        </a:spcAft>
        <a:buFont typeface="Arial" charset="0"/>
        <a:buChar char="•"/>
        <a:defRPr sz="3500" kern="1200">
          <a:solidFill>
            <a:srgbClr val="424143"/>
          </a:solidFill>
          <a:latin typeface="+mn-lt"/>
          <a:ea typeface="ＭＳ Ｐゴシック" charset="0"/>
          <a:cs typeface="+mn-cs"/>
        </a:defRPr>
      </a:lvl3pPr>
      <a:lvl4pPr marL="2284413" indent="-325438" algn="l" defTabSz="1304925" rtl="0" eaLnBrk="1" fontAlgn="base" hangingPunct="1">
        <a:spcBef>
          <a:spcPts val="504"/>
        </a:spcBef>
        <a:spcAft>
          <a:spcPct val="0"/>
        </a:spcAft>
        <a:buFont typeface="Arial" charset="0"/>
        <a:buChar char="–"/>
        <a:defRPr sz="2800" kern="1200">
          <a:solidFill>
            <a:srgbClr val="424143"/>
          </a:solidFill>
          <a:latin typeface="+mn-lt"/>
          <a:ea typeface="ＭＳ Ｐゴシック" charset="0"/>
          <a:cs typeface="+mn-cs"/>
        </a:defRPr>
      </a:lvl4pPr>
      <a:lvl5pPr marL="2938463" indent="-325438" algn="l" defTabSz="1304925" rtl="0" eaLnBrk="1" fontAlgn="base" hangingPunct="1">
        <a:spcBef>
          <a:spcPts val="504"/>
        </a:spcBef>
        <a:spcAft>
          <a:spcPct val="0"/>
        </a:spcAft>
        <a:buFont typeface="Arial" charset="0"/>
        <a:buChar char="»"/>
        <a:defRPr sz="2800" kern="1200">
          <a:solidFill>
            <a:srgbClr val="424143"/>
          </a:solidFill>
          <a:latin typeface="+mn-lt"/>
          <a:ea typeface="ＭＳ Ｐゴシック" charset="0"/>
          <a:cs typeface="+mn-cs"/>
        </a:defRPr>
      </a:lvl5pPr>
      <a:lvl6pPr marL="3591865" indent="-326533" algn="l" defTabSz="130613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44933" indent="-326533" algn="l" defTabSz="130613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97999" indent="-326533" algn="l" defTabSz="130613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51065" indent="-326533" algn="l" defTabSz="130613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6132" rtl="0" eaLnBrk="1" latinLnBrk="0" hangingPunct="1">
        <a:defRPr sz="2600" kern="1200">
          <a:solidFill>
            <a:schemeClr val="tx1"/>
          </a:solidFill>
          <a:latin typeface="+mn-lt"/>
          <a:ea typeface="+mn-ea"/>
          <a:cs typeface="+mn-cs"/>
        </a:defRPr>
      </a:lvl1pPr>
      <a:lvl2pPr marL="653066" algn="l" defTabSz="1306132" rtl="0" eaLnBrk="1" latinLnBrk="0" hangingPunct="1">
        <a:defRPr sz="2600" kern="1200">
          <a:solidFill>
            <a:schemeClr val="tx1"/>
          </a:solidFill>
          <a:latin typeface="+mn-lt"/>
          <a:ea typeface="+mn-ea"/>
          <a:cs typeface="+mn-cs"/>
        </a:defRPr>
      </a:lvl2pPr>
      <a:lvl3pPr marL="1306132" algn="l" defTabSz="1306132" rtl="0" eaLnBrk="1" latinLnBrk="0" hangingPunct="1">
        <a:defRPr sz="2600" kern="1200">
          <a:solidFill>
            <a:schemeClr val="tx1"/>
          </a:solidFill>
          <a:latin typeface="+mn-lt"/>
          <a:ea typeface="+mn-ea"/>
          <a:cs typeface="+mn-cs"/>
        </a:defRPr>
      </a:lvl3pPr>
      <a:lvl4pPr marL="1959200" algn="l" defTabSz="1306132" rtl="0" eaLnBrk="1" latinLnBrk="0" hangingPunct="1">
        <a:defRPr sz="2600" kern="1200">
          <a:solidFill>
            <a:schemeClr val="tx1"/>
          </a:solidFill>
          <a:latin typeface="+mn-lt"/>
          <a:ea typeface="+mn-ea"/>
          <a:cs typeface="+mn-cs"/>
        </a:defRPr>
      </a:lvl4pPr>
      <a:lvl5pPr marL="2612266" algn="l" defTabSz="1306132" rtl="0" eaLnBrk="1" latinLnBrk="0" hangingPunct="1">
        <a:defRPr sz="2600" kern="1200">
          <a:solidFill>
            <a:schemeClr val="tx1"/>
          </a:solidFill>
          <a:latin typeface="+mn-lt"/>
          <a:ea typeface="+mn-ea"/>
          <a:cs typeface="+mn-cs"/>
        </a:defRPr>
      </a:lvl5pPr>
      <a:lvl6pPr marL="3265332" algn="l" defTabSz="1306132" rtl="0" eaLnBrk="1" latinLnBrk="0" hangingPunct="1">
        <a:defRPr sz="2600" kern="1200">
          <a:solidFill>
            <a:schemeClr val="tx1"/>
          </a:solidFill>
          <a:latin typeface="+mn-lt"/>
          <a:ea typeface="+mn-ea"/>
          <a:cs typeface="+mn-cs"/>
        </a:defRPr>
      </a:lvl6pPr>
      <a:lvl7pPr marL="3918398" algn="l" defTabSz="1306132" rtl="0" eaLnBrk="1" latinLnBrk="0" hangingPunct="1">
        <a:defRPr sz="2600" kern="1200">
          <a:solidFill>
            <a:schemeClr val="tx1"/>
          </a:solidFill>
          <a:latin typeface="+mn-lt"/>
          <a:ea typeface="+mn-ea"/>
          <a:cs typeface="+mn-cs"/>
        </a:defRPr>
      </a:lvl7pPr>
      <a:lvl8pPr marL="4571466" algn="l" defTabSz="1306132" rtl="0" eaLnBrk="1" latinLnBrk="0" hangingPunct="1">
        <a:defRPr sz="2600" kern="1200">
          <a:solidFill>
            <a:schemeClr val="tx1"/>
          </a:solidFill>
          <a:latin typeface="+mn-lt"/>
          <a:ea typeface="+mn-ea"/>
          <a:cs typeface="+mn-cs"/>
        </a:defRPr>
      </a:lvl8pPr>
      <a:lvl9pPr marL="5224532" algn="l" defTabSz="1306132"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981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9"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30606" tIns="65302" rIns="130606" bIns="6530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1839"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30606" tIns="65302" rIns="130606" bIns="653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9" y="7627939"/>
            <a:ext cx="3413125" cy="438150"/>
          </a:xfrm>
          <a:prstGeom prst="rect">
            <a:avLst/>
          </a:prstGeom>
        </p:spPr>
        <p:txBody>
          <a:bodyPr vert="horz" lIns="130606" tIns="65302" rIns="130606" bIns="65302" rtlCol="0" anchor="ctr"/>
          <a:lstStyle>
            <a:lvl1pPr algn="l" defTabSz="1306066" fontAlgn="auto">
              <a:spcBef>
                <a:spcPts val="0"/>
              </a:spcBef>
              <a:spcAft>
                <a:spcPts val="0"/>
              </a:spcAft>
              <a:defRPr sz="1700" smtClean="0">
                <a:solidFill>
                  <a:schemeClr val="tx1">
                    <a:tint val="75000"/>
                  </a:schemeClr>
                </a:solidFill>
                <a:latin typeface="+mn-lt"/>
                <a:ea typeface="+mn-ea"/>
                <a:cs typeface="+mn-cs"/>
              </a:defRPr>
            </a:lvl1pPr>
          </a:lstStyle>
          <a:p>
            <a:pPr>
              <a:defRPr/>
            </a:pPr>
            <a:fld id="{D2C25DFF-D9E5-E240-9351-40B8DB708D4B}" type="datetime1">
              <a:rPr lang="en-US"/>
              <a:pPr>
                <a:defRPr/>
              </a:pPr>
              <a:t>6/15/2017</a:t>
            </a:fld>
            <a:endParaRPr lang="en-US" dirty="0"/>
          </a:p>
        </p:txBody>
      </p:sp>
      <p:sp>
        <p:nvSpPr>
          <p:cNvPr id="5" name="Footer Placeholder 4"/>
          <p:cNvSpPr>
            <a:spLocks noGrp="1"/>
          </p:cNvSpPr>
          <p:nvPr>
            <p:ph type="ftr" sz="quarter" idx="3"/>
          </p:nvPr>
        </p:nvSpPr>
        <p:spPr>
          <a:xfrm>
            <a:off x="4999039" y="7627939"/>
            <a:ext cx="4632325" cy="438150"/>
          </a:xfrm>
          <a:prstGeom prst="rect">
            <a:avLst/>
          </a:prstGeom>
        </p:spPr>
        <p:txBody>
          <a:bodyPr vert="horz" lIns="130606" tIns="65302" rIns="130606" bIns="65302" rtlCol="0" anchor="ctr"/>
          <a:lstStyle>
            <a:lvl1pPr algn="ctr" defTabSz="1306066" fontAlgn="auto">
              <a:spcBef>
                <a:spcPts val="0"/>
              </a:spcBef>
              <a:spcAft>
                <a:spcPts val="0"/>
              </a:spcAft>
              <a:defRPr sz="17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485439" y="7627939"/>
            <a:ext cx="3413125" cy="438150"/>
          </a:xfrm>
          <a:prstGeom prst="rect">
            <a:avLst/>
          </a:prstGeom>
        </p:spPr>
        <p:txBody>
          <a:bodyPr vert="horz" lIns="130606" tIns="65302" rIns="130606" bIns="65302" rtlCol="0" anchor="ctr"/>
          <a:lstStyle>
            <a:lvl1pPr algn="r" defTabSz="1306066" fontAlgn="auto">
              <a:spcBef>
                <a:spcPts val="0"/>
              </a:spcBef>
              <a:spcAft>
                <a:spcPts val="0"/>
              </a:spcAft>
              <a:defRPr sz="1700" smtClean="0">
                <a:solidFill>
                  <a:schemeClr val="tx1">
                    <a:tint val="75000"/>
                  </a:schemeClr>
                </a:solidFill>
                <a:latin typeface="+mn-lt"/>
                <a:ea typeface="+mn-ea"/>
                <a:cs typeface="+mn-cs"/>
              </a:defRPr>
            </a:lvl1pPr>
          </a:lstStyle>
          <a:p>
            <a:pPr>
              <a:defRPr/>
            </a:pPr>
            <a:fld id="{68B2933B-2E5D-4644-8878-AA6D1F63D604}" type="slidenum">
              <a:rPr lang="en-US"/>
              <a:pPr>
                <a:defRPr/>
              </a:pPr>
              <a:t>‹#›</a:t>
            </a:fld>
            <a:endParaRPr lang="en-US" dirty="0"/>
          </a:p>
        </p:txBody>
      </p:sp>
    </p:spTree>
    <p:extLst>
      <p:ext uri="{BB962C8B-B14F-4D97-AF65-F5344CB8AC3E}">
        <p14:creationId xmlns:p14="http://schemas.microsoft.com/office/powerpoint/2010/main" val="363164669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ctr" defTabSz="1304860" rtl="0" eaLnBrk="1" fontAlgn="base" hangingPunct="1">
        <a:lnSpc>
          <a:spcPct val="90000"/>
        </a:lnSpc>
        <a:spcBef>
          <a:spcPct val="0"/>
        </a:spcBef>
        <a:spcAft>
          <a:spcPct val="0"/>
        </a:spcAft>
        <a:defRPr sz="6300" kern="1200">
          <a:solidFill>
            <a:srgbClr val="424143"/>
          </a:solidFill>
          <a:latin typeface="+mj-lt"/>
          <a:ea typeface="ＭＳ Ｐゴシック" charset="0"/>
          <a:cs typeface="ＭＳ Ｐゴシック" charset="0"/>
        </a:defRPr>
      </a:lvl1pPr>
      <a:lvl2pPr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177"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354"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531"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709" algn="ctr" defTabSz="1304860"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p:titleStyle>
    <p:bodyStyle>
      <a:lvl1pPr marL="488926" indent="-488926" algn="l" defTabSz="1304860" rtl="0" eaLnBrk="1" fontAlgn="base" hangingPunct="1">
        <a:spcBef>
          <a:spcPts val="504"/>
        </a:spcBef>
        <a:spcAft>
          <a:spcPct val="0"/>
        </a:spcAft>
        <a:buFont typeface="Arial" charset="0"/>
        <a:buChar char="•"/>
        <a:defRPr sz="4600" kern="1200">
          <a:solidFill>
            <a:srgbClr val="424143"/>
          </a:solidFill>
          <a:latin typeface="+mn-lt"/>
          <a:ea typeface="ＭＳ Ｐゴシック" charset="0"/>
          <a:cs typeface="ＭＳ Ｐゴシック" charset="0"/>
        </a:defRPr>
      </a:lvl1pPr>
      <a:lvl2pPr marL="1060397" indent="-407968" algn="l" defTabSz="1304860" rtl="0" eaLnBrk="1" fontAlgn="base" hangingPunct="1">
        <a:spcBef>
          <a:spcPts val="504"/>
        </a:spcBef>
        <a:spcAft>
          <a:spcPct val="0"/>
        </a:spcAft>
        <a:buFont typeface="Arial" charset="0"/>
        <a:buChar char="–"/>
        <a:defRPr sz="4000" kern="1200">
          <a:solidFill>
            <a:srgbClr val="424143"/>
          </a:solidFill>
          <a:latin typeface="+mn-lt"/>
          <a:ea typeface="ＭＳ Ｐゴシック" charset="0"/>
          <a:cs typeface="+mn-cs"/>
        </a:defRPr>
      </a:lvl2pPr>
      <a:lvl3pPr marL="1631868" indent="-325422" algn="l" defTabSz="1304860" rtl="0" eaLnBrk="1" fontAlgn="base" hangingPunct="1">
        <a:spcBef>
          <a:spcPts val="504"/>
        </a:spcBef>
        <a:spcAft>
          <a:spcPct val="0"/>
        </a:spcAft>
        <a:buFont typeface="Arial" charset="0"/>
        <a:buChar char="•"/>
        <a:defRPr sz="3600" kern="1200">
          <a:solidFill>
            <a:srgbClr val="424143"/>
          </a:solidFill>
          <a:latin typeface="+mn-lt"/>
          <a:ea typeface="ＭＳ Ｐゴシック" charset="0"/>
          <a:cs typeface="+mn-cs"/>
        </a:defRPr>
      </a:lvl3pPr>
      <a:lvl4pPr marL="2284299" indent="-325422" algn="l" defTabSz="1304860" rtl="0" eaLnBrk="1" fontAlgn="base" hangingPunct="1">
        <a:spcBef>
          <a:spcPts val="504"/>
        </a:spcBef>
        <a:spcAft>
          <a:spcPct val="0"/>
        </a:spcAft>
        <a:buFont typeface="Arial" charset="0"/>
        <a:buChar char="–"/>
        <a:defRPr sz="2900" kern="1200">
          <a:solidFill>
            <a:srgbClr val="424143"/>
          </a:solidFill>
          <a:latin typeface="+mn-lt"/>
          <a:ea typeface="ＭＳ Ｐゴシック" charset="0"/>
          <a:cs typeface="+mn-cs"/>
        </a:defRPr>
      </a:lvl4pPr>
      <a:lvl5pPr marL="2938316" indent="-325422" algn="l" defTabSz="1304860" rtl="0" eaLnBrk="1" fontAlgn="base" hangingPunct="1">
        <a:spcBef>
          <a:spcPts val="504"/>
        </a:spcBef>
        <a:spcAft>
          <a:spcPct val="0"/>
        </a:spcAft>
        <a:buFont typeface="Arial" charset="0"/>
        <a:buChar char="»"/>
        <a:defRPr sz="2900" kern="1200">
          <a:solidFill>
            <a:srgbClr val="424143"/>
          </a:solidFill>
          <a:latin typeface="+mn-lt"/>
          <a:ea typeface="ＭＳ Ｐゴシック" charset="0"/>
          <a:cs typeface="+mn-cs"/>
        </a:defRPr>
      </a:lvl5pPr>
      <a:lvl6pPr marL="3591686" indent="-326517" algn="l" defTabSz="1306066"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721" indent="-326517" algn="l" defTabSz="1306066"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754" indent="-326517" algn="l" defTabSz="1306066"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788" indent="-326517" algn="l" defTabSz="1306066"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066" rtl="0" eaLnBrk="1" latinLnBrk="0" hangingPunct="1">
        <a:defRPr sz="2600" kern="1200">
          <a:solidFill>
            <a:schemeClr val="tx1"/>
          </a:solidFill>
          <a:latin typeface="+mn-lt"/>
          <a:ea typeface="+mn-ea"/>
          <a:cs typeface="+mn-cs"/>
        </a:defRPr>
      </a:lvl1pPr>
      <a:lvl2pPr marL="653033" algn="l" defTabSz="1306066" rtl="0" eaLnBrk="1" latinLnBrk="0" hangingPunct="1">
        <a:defRPr sz="2600" kern="1200">
          <a:solidFill>
            <a:schemeClr val="tx1"/>
          </a:solidFill>
          <a:latin typeface="+mn-lt"/>
          <a:ea typeface="+mn-ea"/>
          <a:cs typeface="+mn-cs"/>
        </a:defRPr>
      </a:lvl2pPr>
      <a:lvl3pPr marL="1306066" algn="l" defTabSz="1306066" rtl="0" eaLnBrk="1" latinLnBrk="0" hangingPunct="1">
        <a:defRPr sz="2600" kern="1200">
          <a:solidFill>
            <a:schemeClr val="tx1"/>
          </a:solidFill>
          <a:latin typeface="+mn-lt"/>
          <a:ea typeface="+mn-ea"/>
          <a:cs typeface="+mn-cs"/>
        </a:defRPr>
      </a:lvl3pPr>
      <a:lvl4pPr marL="1959102" algn="l" defTabSz="1306066" rtl="0" eaLnBrk="1" latinLnBrk="0" hangingPunct="1">
        <a:defRPr sz="2600" kern="1200">
          <a:solidFill>
            <a:schemeClr val="tx1"/>
          </a:solidFill>
          <a:latin typeface="+mn-lt"/>
          <a:ea typeface="+mn-ea"/>
          <a:cs typeface="+mn-cs"/>
        </a:defRPr>
      </a:lvl4pPr>
      <a:lvl5pPr marL="2612135" algn="l" defTabSz="1306066" rtl="0" eaLnBrk="1" latinLnBrk="0" hangingPunct="1">
        <a:defRPr sz="2600" kern="1200">
          <a:solidFill>
            <a:schemeClr val="tx1"/>
          </a:solidFill>
          <a:latin typeface="+mn-lt"/>
          <a:ea typeface="+mn-ea"/>
          <a:cs typeface="+mn-cs"/>
        </a:defRPr>
      </a:lvl5pPr>
      <a:lvl6pPr marL="3265168" algn="l" defTabSz="1306066" rtl="0" eaLnBrk="1" latinLnBrk="0" hangingPunct="1">
        <a:defRPr sz="2600" kern="1200">
          <a:solidFill>
            <a:schemeClr val="tx1"/>
          </a:solidFill>
          <a:latin typeface="+mn-lt"/>
          <a:ea typeface="+mn-ea"/>
          <a:cs typeface="+mn-cs"/>
        </a:defRPr>
      </a:lvl6pPr>
      <a:lvl7pPr marL="3918203" algn="l" defTabSz="1306066" rtl="0" eaLnBrk="1" latinLnBrk="0" hangingPunct="1">
        <a:defRPr sz="2600" kern="1200">
          <a:solidFill>
            <a:schemeClr val="tx1"/>
          </a:solidFill>
          <a:latin typeface="+mn-lt"/>
          <a:ea typeface="+mn-ea"/>
          <a:cs typeface="+mn-cs"/>
        </a:defRPr>
      </a:lvl7pPr>
      <a:lvl8pPr marL="4571237" algn="l" defTabSz="1306066" rtl="0" eaLnBrk="1" latinLnBrk="0" hangingPunct="1">
        <a:defRPr sz="2600" kern="1200">
          <a:solidFill>
            <a:schemeClr val="tx1"/>
          </a:solidFill>
          <a:latin typeface="+mn-lt"/>
          <a:ea typeface="+mn-ea"/>
          <a:cs typeface="+mn-cs"/>
        </a:defRPr>
      </a:lvl8pPr>
      <a:lvl9pPr marL="5224270" algn="l" defTabSz="1306066"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2981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41"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599" tIns="65298" rIns="130599" bIns="6529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1841"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30599" tIns="65298" rIns="130599" bIns="652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41" y="7627940"/>
            <a:ext cx="3413125" cy="438150"/>
          </a:xfrm>
          <a:prstGeom prst="rect">
            <a:avLst/>
          </a:prstGeom>
        </p:spPr>
        <p:txBody>
          <a:bodyPr vert="horz" lIns="130599" tIns="65298" rIns="130599" bIns="65298" rtlCol="0" anchor="ctr"/>
          <a:lstStyle>
            <a:lvl1pPr algn="l" defTabSz="1306000" fontAlgn="auto">
              <a:spcBef>
                <a:spcPts val="0"/>
              </a:spcBef>
              <a:spcAft>
                <a:spcPts val="0"/>
              </a:spcAft>
              <a:defRPr sz="1700" smtClean="0">
                <a:solidFill>
                  <a:schemeClr val="tx1">
                    <a:tint val="75000"/>
                  </a:schemeClr>
                </a:solidFill>
                <a:latin typeface="+mn-lt"/>
                <a:ea typeface="+mn-ea"/>
                <a:cs typeface="+mn-cs"/>
              </a:defRPr>
            </a:lvl1pPr>
          </a:lstStyle>
          <a:p>
            <a:pPr>
              <a:defRPr/>
            </a:pPr>
            <a:fld id="{D2C25DFF-D9E5-E240-9351-40B8DB708D4B}" type="datetime1">
              <a:rPr lang="en-US"/>
              <a:pPr>
                <a:defRPr/>
              </a:pPr>
              <a:t>6/15/2017</a:t>
            </a:fld>
            <a:endParaRPr lang="en-US" dirty="0"/>
          </a:p>
        </p:txBody>
      </p:sp>
      <p:sp>
        <p:nvSpPr>
          <p:cNvPr id="5" name="Footer Placeholder 4"/>
          <p:cNvSpPr>
            <a:spLocks noGrp="1"/>
          </p:cNvSpPr>
          <p:nvPr>
            <p:ph type="ftr" sz="quarter" idx="3"/>
          </p:nvPr>
        </p:nvSpPr>
        <p:spPr>
          <a:xfrm>
            <a:off x="4999041" y="7627940"/>
            <a:ext cx="4632325" cy="438150"/>
          </a:xfrm>
          <a:prstGeom prst="rect">
            <a:avLst/>
          </a:prstGeom>
        </p:spPr>
        <p:txBody>
          <a:bodyPr vert="horz" lIns="130599" tIns="65298" rIns="130599" bIns="65298" rtlCol="0" anchor="ctr"/>
          <a:lstStyle>
            <a:lvl1pPr algn="ctr" defTabSz="1306000" fontAlgn="auto">
              <a:spcBef>
                <a:spcPts val="0"/>
              </a:spcBef>
              <a:spcAft>
                <a:spcPts val="0"/>
              </a:spcAft>
              <a:defRPr sz="17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485441" y="7627940"/>
            <a:ext cx="3413125" cy="438150"/>
          </a:xfrm>
          <a:prstGeom prst="rect">
            <a:avLst/>
          </a:prstGeom>
        </p:spPr>
        <p:txBody>
          <a:bodyPr vert="horz" lIns="130599" tIns="65298" rIns="130599" bIns="65298" rtlCol="0" anchor="ctr"/>
          <a:lstStyle>
            <a:lvl1pPr algn="r" defTabSz="1306000" fontAlgn="auto">
              <a:spcBef>
                <a:spcPts val="0"/>
              </a:spcBef>
              <a:spcAft>
                <a:spcPts val="0"/>
              </a:spcAft>
              <a:defRPr sz="1700" smtClean="0">
                <a:solidFill>
                  <a:schemeClr val="tx1">
                    <a:tint val="75000"/>
                  </a:schemeClr>
                </a:solidFill>
                <a:latin typeface="+mn-lt"/>
                <a:ea typeface="+mn-ea"/>
                <a:cs typeface="+mn-cs"/>
              </a:defRPr>
            </a:lvl1pPr>
          </a:lstStyle>
          <a:p>
            <a:pPr>
              <a:defRPr/>
            </a:pPr>
            <a:fld id="{68B2933B-2E5D-4644-8878-AA6D1F63D604}" type="slidenum">
              <a:rPr lang="en-US"/>
              <a:pPr>
                <a:defRPr/>
              </a:pPr>
              <a:t>‹#›</a:t>
            </a:fld>
            <a:endParaRPr lang="en-US" dirty="0"/>
          </a:p>
        </p:txBody>
      </p:sp>
    </p:spTree>
    <p:extLst>
      <p:ext uri="{BB962C8B-B14F-4D97-AF65-F5344CB8AC3E}">
        <p14:creationId xmlns:p14="http://schemas.microsoft.com/office/powerpoint/2010/main" val="556626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1304795" rtl="0" eaLnBrk="1" fontAlgn="base" hangingPunct="1">
        <a:lnSpc>
          <a:spcPct val="90000"/>
        </a:lnSpc>
        <a:spcBef>
          <a:spcPct val="0"/>
        </a:spcBef>
        <a:spcAft>
          <a:spcPct val="0"/>
        </a:spcAft>
        <a:defRPr sz="6300" kern="1200">
          <a:solidFill>
            <a:srgbClr val="424143"/>
          </a:solidFill>
          <a:latin typeface="+mj-lt"/>
          <a:ea typeface="ＭＳ Ｐゴシック" charset="0"/>
          <a:cs typeface="ＭＳ Ｐゴシック" charset="0"/>
        </a:defRPr>
      </a:lvl1pPr>
      <a:lvl2pPr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2pPr>
      <a:lvl3pPr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3pPr>
      <a:lvl4pPr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4pPr>
      <a:lvl5pPr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5pPr>
      <a:lvl6pPr marL="457154"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6pPr>
      <a:lvl7pPr marL="914309"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7pPr>
      <a:lvl8pPr marL="1371463"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8pPr>
      <a:lvl9pPr marL="1828617" algn="ctr" defTabSz="1304795" rtl="0" eaLnBrk="1" fontAlgn="base" hangingPunct="1">
        <a:spcBef>
          <a:spcPct val="0"/>
        </a:spcBef>
        <a:spcAft>
          <a:spcPct val="0"/>
        </a:spcAft>
        <a:defRPr sz="6300">
          <a:solidFill>
            <a:srgbClr val="424143"/>
          </a:solidFill>
          <a:latin typeface="Arial" charset="0"/>
          <a:ea typeface="ＭＳ Ｐゴシック" charset="0"/>
          <a:cs typeface="ＭＳ Ｐゴシック" charset="0"/>
        </a:defRPr>
      </a:lvl9pPr>
    </p:titleStyle>
    <p:bodyStyle>
      <a:lvl1pPr marL="488901" indent="-488901" algn="l" defTabSz="1304795" rtl="0" eaLnBrk="1" fontAlgn="base" hangingPunct="1">
        <a:spcBef>
          <a:spcPts val="504"/>
        </a:spcBef>
        <a:spcAft>
          <a:spcPct val="0"/>
        </a:spcAft>
        <a:buFont typeface="Arial" charset="0"/>
        <a:buChar char="•"/>
        <a:defRPr sz="4600" kern="1200">
          <a:solidFill>
            <a:srgbClr val="424143"/>
          </a:solidFill>
          <a:latin typeface="+mn-lt"/>
          <a:ea typeface="ＭＳ Ｐゴシック" charset="0"/>
          <a:cs typeface="ＭＳ Ｐゴシック" charset="0"/>
        </a:defRPr>
      </a:lvl1pPr>
      <a:lvl2pPr marL="1060344" indent="-407948" algn="l" defTabSz="1304795" rtl="0" eaLnBrk="1" fontAlgn="base" hangingPunct="1">
        <a:spcBef>
          <a:spcPts val="504"/>
        </a:spcBef>
        <a:spcAft>
          <a:spcPct val="0"/>
        </a:spcAft>
        <a:buFont typeface="Arial" charset="0"/>
        <a:buChar char="–"/>
        <a:defRPr sz="4000" kern="1200">
          <a:solidFill>
            <a:srgbClr val="424143"/>
          </a:solidFill>
          <a:latin typeface="+mn-lt"/>
          <a:ea typeface="ＭＳ Ｐゴシック" charset="0"/>
          <a:cs typeface="+mn-cs"/>
        </a:defRPr>
      </a:lvl2pPr>
      <a:lvl3pPr marL="1631787" indent="-325405" algn="l" defTabSz="1304795" rtl="0" eaLnBrk="1" fontAlgn="base" hangingPunct="1">
        <a:spcBef>
          <a:spcPts val="504"/>
        </a:spcBef>
        <a:spcAft>
          <a:spcPct val="0"/>
        </a:spcAft>
        <a:buFont typeface="Arial" charset="0"/>
        <a:buChar char="•"/>
        <a:defRPr sz="3600" kern="1200">
          <a:solidFill>
            <a:srgbClr val="424143"/>
          </a:solidFill>
          <a:latin typeface="+mn-lt"/>
          <a:ea typeface="ＭＳ Ｐゴシック" charset="0"/>
          <a:cs typeface="+mn-cs"/>
        </a:defRPr>
      </a:lvl3pPr>
      <a:lvl4pPr marL="2284184" indent="-325405" algn="l" defTabSz="1304795" rtl="0" eaLnBrk="1" fontAlgn="base" hangingPunct="1">
        <a:spcBef>
          <a:spcPts val="504"/>
        </a:spcBef>
        <a:spcAft>
          <a:spcPct val="0"/>
        </a:spcAft>
        <a:buFont typeface="Arial" charset="0"/>
        <a:buChar char="–"/>
        <a:defRPr sz="2900" kern="1200">
          <a:solidFill>
            <a:srgbClr val="424143"/>
          </a:solidFill>
          <a:latin typeface="+mn-lt"/>
          <a:ea typeface="ＭＳ Ｐゴシック" charset="0"/>
          <a:cs typeface="+mn-cs"/>
        </a:defRPr>
      </a:lvl4pPr>
      <a:lvl5pPr marL="2938169" indent="-325405" algn="l" defTabSz="1304795" rtl="0" eaLnBrk="1" fontAlgn="base" hangingPunct="1">
        <a:spcBef>
          <a:spcPts val="504"/>
        </a:spcBef>
        <a:spcAft>
          <a:spcPct val="0"/>
        </a:spcAft>
        <a:buFont typeface="Arial" charset="0"/>
        <a:buChar char="»"/>
        <a:defRPr sz="2900" kern="1200">
          <a:solidFill>
            <a:srgbClr val="424143"/>
          </a:solidFill>
          <a:latin typeface="+mn-lt"/>
          <a:ea typeface="ＭＳ Ｐゴシック" charset="0"/>
          <a:cs typeface="+mn-cs"/>
        </a:defRPr>
      </a:lvl5pPr>
      <a:lvl6pPr marL="3591506" indent="-326501" algn="l" defTabSz="130600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509" indent="-326501" algn="l" defTabSz="130600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509" indent="-326501" algn="l" defTabSz="130600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511" indent="-326501" algn="l" defTabSz="130600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000" rtl="0" eaLnBrk="1" latinLnBrk="0" hangingPunct="1">
        <a:defRPr sz="2600" kern="1200">
          <a:solidFill>
            <a:schemeClr val="tx1"/>
          </a:solidFill>
          <a:latin typeface="+mn-lt"/>
          <a:ea typeface="+mn-ea"/>
          <a:cs typeface="+mn-cs"/>
        </a:defRPr>
      </a:lvl1pPr>
      <a:lvl2pPr marL="653000" algn="l" defTabSz="1306000" rtl="0" eaLnBrk="1" latinLnBrk="0" hangingPunct="1">
        <a:defRPr sz="2600" kern="1200">
          <a:solidFill>
            <a:schemeClr val="tx1"/>
          </a:solidFill>
          <a:latin typeface="+mn-lt"/>
          <a:ea typeface="+mn-ea"/>
          <a:cs typeface="+mn-cs"/>
        </a:defRPr>
      </a:lvl2pPr>
      <a:lvl3pPr marL="1306000" algn="l" defTabSz="1306000" rtl="0" eaLnBrk="1" latinLnBrk="0" hangingPunct="1">
        <a:defRPr sz="2600" kern="1200">
          <a:solidFill>
            <a:schemeClr val="tx1"/>
          </a:solidFill>
          <a:latin typeface="+mn-lt"/>
          <a:ea typeface="+mn-ea"/>
          <a:cs typeface="+mn-cs"/>
        </a:defRPr>
      </a:lvl3pPr>
      <a:lvl4pPr marL="1959003" algn="l" defTabSz="1306000" rtl="0" eaLnBrk="1" latinLnBrk="0" hangingPunct="1">
        <a:defRPr sz="2600" kern="1200">
          <a:solidFill>
            <a:schemeClr val="tx1"/>
          </a:solidFill>
          <a:latin typeface="+mn-lt"/>
          <a:ea typeface="+mn-ea"/>
          <a:cs typeface="+mn-cs"/>
        </a:defRPr>
      </a:lvl4pPr>
      <a:lvl5pPr marL="2612005" algn="l" defTabSz="1306000" rtl="0" eaLnBrk="1" latinLnBrk="0" hangingPunct="1">
        <a:defRPr sz="2600" kern="1200">
          <a:solidFill>
            <a:schemeClr val="tx1"/>
          </a:solidFill>
          <a:latin typeface="+mn-lt"/>
          <a:ea typeface="+mn-ea"/>
          <a:cs typeface="+mn-cs"/>
        </a:defRPr>
      </a:lvl5pPr>
      <a:lvl6pPr marL="3265005" algn="l" defTabSz="1306000" rtl="0" eaLnBrk="1" latinLnBrk="0" hangingPunct="1">
        <a:defRPr sz="2600" kern="1200">
          <a:solidFill>
            <a:schemeClr val="tx1"/>
          </a:solidFill>
          <a:latin typeface="+mn-lt"/>
          <a:ea typeface="+mn-ea"/>
          <a:cs typeface="+mn-cs"/>
        </a:defRPr>
      </a:lvl6pPr>
      <a:lvl7pPr marL="3918007" algn="l" defTabSz="1306000" rtl="0" eaLnBrk="1" latinLnBrk="0" hangingPunct="1">
        <a:defRPr sz="2600" kern="1200">
          <a:solidFill>
            <a:schemeClr val="tx1"/>
          </a:solidFill>
          <a:latin typeface="+mn-lt"/>
          <a:ea typeface="+mn-ea"/>
          <a:cs typeface="+mn-cs"/>
        </a:defRPr>
      </a:lvl7pPr>
      <a:lvl8pPr marL="4571009" algn="l" defTabSz="1306000" rtl="0" eaLnBrk="1" latinLnBrk="0" hangingPunct="1">
        <a:defRPr sz="2600" kern="1200">
          <a:solidFill>
            <a:schemeClr val="tx1"/>
          </a:solidFill>
          <a:latin typeface="+mn-lt"/>
          <a:ea typeface="+mn-ea"/>
          <a:cs typeface="+mn-cs"/>
        </a:defRPr>
      </a:lvl8pPr>
      <a:lvl9pPr marL="5224009" algn="l" defTabSz="130600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98549" y="988070"/>
            <a:ext cx="10972800" cy="4323517"/>
          </a:xfrm>
        </p:spPr>
        <p:txBody>
          <a:bodyPr tIns="0" bIns="0">
            <a:noAutofit/>
          </a:bodyPr>
          <a:lstStyle/>
          <a:p>
            <a:r>
              <a:rPr lang="en-US" sz="5100" b="0" dirty="0"/>
              <a:t>Household Debt and Housing</a:t>
            </a:r>
            <a:br>
              <a:rPr lang="en-US" sz="5100" b="0" dirty="0"/>
            </a:br>
            <a:r>
              <a:rPr lang="en-US" sz="5100" b="0" dirty="0"/>
              <a:t/>
            </a:r>
            <a:br>
              <a:rPr lang="en-US" sz="5100" b="0" dirty="0"/>
            </a:br>
            <a:r>
              <a:rPr lang="en-US" sz="5100" b="0" dirty="0"/>
              <a:t/>
            </a:r>
            <a:br>
              <a:rPr lang="en-US" sz="5100" b="0" dirty="0"/>
            </a:br>
            <a:r>
              <a:rPr lang="en-US" sz="4000" b="0" dirty="0"/>
              <a:t>FEI Canada National Conference 2017 –</a:t>
            </a:r>
            <a:br>
              <a:rPr lang="en-US" sz="4000" b="0" dirty="0"/>
            </a:br>
            <a:r>
              <a:rPr lang="en-US" sz="4000" b="0" dirty="0"/>
              <a:t/>
            </a:r>
            <a:br>
              <a:rPr lang="en-US" sz="4000" b="0" dirty="0"/>
            </a:br>
            <a:r>
              <a:rPr lang="en-US" sz="4000" b="0" dirty="0"/>
              <a:t>Whistler, B.C.</a:t>
            </a:r>
            <a:br>
              <a:rPr lang="en-US" sz="4000" b="0" dirty="0"/>
            </a:br>
            <a:endParaRPr lang="en-US" sz="4000" b="0" dirty="0"/>
          </a:p>
        </p:txBody>
      </p:sp>
      <p:sp>
        <p:nvSpPr>
          <p:cNvPr id="8" name="Subtitle 7"/>
          <p:cNvSpPr>
            <a:spLocks noGrp="1"/>
          </p:cNvSpPr>
          <p:nvPr>
            <p:ph type="subTitle" idx="1"/>
          </p:nvPr>
        </p:nvSpPr>
        <p:spPr>
          <a:xfrm>
            <a:off x="1223950" y="5327864"/>
            <a:ext cx="10972800" cy="1278008"/>
          </a:xfrm>
        </p:spPr>
        <p:txBody>
          <a:bodyPr>
            <a:noAutofit/>
          </a:bodyPr>
          <a:lstStyle/>
          <a:p>
            <a:r>
              <a:rPr lang="en-US" sz="1800" dirty="0"/>
              <a:t>June 16, 2017</a:t>
            </a:r>
          </a:p>
          <a:p>
            <a:endParaRPr lang="en-US" sz="1800" dirty="0"/>
          </a:p>
          <a:p>
            <a:r>
              <a:rPr lang="en-US" sz="1800" dirty="0"/>
              <a:t>Helmut Pastrick</a:t>
            </a:r>
          </a:p>
          <a:p>
            <a:r>
              <a:rPr lang="en-US" sz="1800" dirty="0"/>
              <a:t>Chief Economist</a:t>
            </a:r>
          </a:p>
          <a:p>
            <a:r>
              <a:rPr lang="en-US" sz="1800" dirty="0"/>
              <a:t>Central 1 Credit Union</a:t>
            </a:r>
          </a:p>
        </p:txBody>
      </p:sp>
    </p:spTree>
    <p:extLst>
      <p:ext uri="{BB962C8B-B14F-4D97-AF65-F5344CB8AC3E}">
        <p14:creationId xmlns:p14="http://schemas.microsoft.com/office/powerpoint/2010/main" val="150397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85726"/>
            <a:ext cx="10685222" cy="714437"/>
          </a:xfrm>
        </p:spPr>
        <p:txBody>
          <a:bodyPr/>
          <a:lstStyle/>
          <a:p>
            <a:r>
              <a:rPr lang="en-US" sz="3600" dirty="0"/>
              <a:t>Regional price divergence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6132299"/>
              </p:ext>
            </p:extLst>
          </p:nvPr>
        </p:nvGraphicFramePr>
        <p:xfrm>
          <a:off x="1000125" y="2211515"/>
          <a:ext cx="12258675" cy="52465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934517"/>
            <a:ext cx="1160574"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2010= 100 </a:t>
            </a:r>
          </a:p>
        </p:txBody>
      </p:sp>
      <p:sp>
        <p:nvSpPr>
          <p:cNvPr id="12" name="TextBox 11"/>
          <p:cNvSpPr txBox="1"/>
          <p:nvPr/>
        </p:nvSpPr>
        <p:spPr>
          <a:xfrm>
            <a:off x="1256063" y="7530628"/>
            <a:ext cx="10830141"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CREA, Central 1 Credit Union.               </a:t>
            </a:r>
          </a:p>
        </p:txBody>
      </p:sp>
      <p:sp>
        <p:nvSpPr>
          <p:cNvPr id="3" name="TextBox 2"/>
          <p:cNvSpPr txBox="1"/>
          <p:nvPr/>
        </p:nvSpPr>
        <p:spPr>
          <a:xfrm>
            <a:off x="1200150" y="140053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MLS Residential Average Sale Prices: Canada</a:t>
            </a:r>
          </a:p>
        </p:txBody>
      </p:sp>
    </p:spTree>
    <p:extLst>
      <p:ext uri="{BB962C8B-B14F-4D97-AF65-F5344CB8AC3E}">
        <p14:creationId xmlns:p14="http://schemas.microsoft.com/office/powerpoint/2010/main" val="267443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7888"/>
            <a:ext cx="12847568" cy="814813"/>
          </a:xfrm>
        </p:spPr>
        <p:txBody>
          <a:bodyPr vert="horz" lIns="0" tIns="0" rIns="0" bIns="0" rtlCol="0" anchor="t" anchorCtr="0">
            <a:noAutofit/>
          </a:bodyPr>
          <a:lstStyle/>
          <a:p>
            <a:r>
              <a:rPr lang="en-US" sz="4000" dirty="0"/>
              <a:t>Some recent housing commentary:</a:t>
            </a:r>
          </a:p>
        </p:txBody>
      </p:sp>
      <p:sp>
        <p:nvSpPr>
          <p:cNvPr id="7" name="TextBox 6"/>
          <p:cNvSpPr txBox="1"/>
          <p:nvPr/>
        </p:nvSpPr>
        <p:spPr>
          <a:xfrm>
            <a:off x="914400" y="1467731"/>
            <a:ext cx="12375188" cy="6155531"/>
          </a:xfrm>
          <a:prstGeom prst="rect">
            <a:avLst/>
          </a:prstGeom>
          <a:noFill/>
        </p:spPr>
        <p:txBody>
          <a:bodyPr wrap="square" rtlCol="0">
            <a:spAutoFit/>
          </a:bodyPr>
          <a:lstStyle/>
          <a:p>
            <a:pPr lvl="0" defTabSz="1304860"/>
            <a:r>
              <a:rPr kumimoji="0" lang="en-US" sz="3200" b="0" i="0" u="none" strike="noStrike" kern="1200" cap="none" spc="0" normalizeH="0" baseline="0" noProof="0" dirty="0">
                <a:ln>
                  <a:noFill/>
                </a:ln>
                <a:solidFill>
                  <a:srgbClr val="424143"/>
                </a:solidFill>
                <a:effectLst/>
                <a:uLnTx/>
                <a:uFillTx/>
                <a:latin typeface="Arial" charset="0"/>
                <a:ea typeface="ＭＳ Ｐゴシック" charset="0"/>
              </a:rPr>
              <a:t>“…</a:t>
            </a:r>
            <a:r>
              <a:rPr lang="en-US" sz="3600" dirty="0">
                <a:solidFill>
                  <a:srgbClr val="424143"/>
                </a:solidFill>
              </a:rPr>
              <a:t> correction of between 20 to 40 per cent in the Canadian housing market – over five years</a:t>
            </a:r>
            <a:r>
              <a:rPr kumimoji="0" lang="en-US" sz="3600" b="0" i="0" u="none" strike="noStrike" kern="1200" cap="none" spc="0" normalizeH="0" baseline="0" noProof="0" dirty="0">
                <a:ln>
                  <a:noFill/>
                </a:ln>
                <a:solidFill>
                  <a:srgbClr val="424143"/>
                </a:solidFill>
                <a:effectLst/>
                <a:uLnTx/>
                <a:uFillTx/>
                <a:latin typeface="Arial" charset="0"/>
                <a:ea typeface="ＭＳ Ｐゴシック" charset="0"/>
              </a:rPr>
              <a:t>”, </a:t>
            </a: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Capital Economics, BNN,      June 9, 2017. </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424143"/>
                </a:solidFill>
                <a:effectLst/>
                <a:uLnTx/>
                <a:uFillTx/>
                <a:latin typeface="Arial" charset="0"/>
                <a:ea typeface="ＭＳ Ｐゴシック" charset="0"/>
              </a:rPr>
              <a:t>“Fitch views current home prices as unsustainable in the long-term and not supported by fundamentals.” </a:t>
            </a: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Global Housing and Mortgage Outlook – 2017, Feb. 16, 2017, pp. 12, </a:t>
            </a:r>
            <a:r>
              <a:rPr kumimoji="0" lang="en-US" sz="2800" b="0" i="0" u="none" strike="noStrike" kern="1200" cap="none" spc="0" normalizeH="0" baseline="0" noProof="0" dirty="0" err="1">
                <a:ln>
                  <a:noFill/>
                </a:ln>
                <a:solidFill>
                  <a:srgbClr val="424143"/>
                </a:solidFill>
                <a:effectLst/>
                <a:uLnTx/>
                <a:uFillTx/>
                <a:latin typeface="Arial" charset="0"/>
                <a:ea typeface="ＭＳ Ｐゴシック" charset="0"/>
              </a:rPr>
              <a:t>FitchRatings</a:t>
            </a: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424143"/>
                </a:solidFill>
                <a:effectLst/>
                <a:uLnTx/>
                <a:uFillTx/>
                <a:latin typeface="Arial" charset="0"/>
                <a:ea typeface="ＭＳ Ｐゴシック" charset="0"/>
              </a:rPr>
              <a:t>“Vancouver housing ranked third least affordable in the world”, </a:t>
            </a: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CTV News Jan. 23, 2017. </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424143"/>
              </a:solidFill>
              <a:effectLst/>
              <a:uLnTx/>
              <a:uFillTx/>
              <a:latin typeface="Arial" charset="0"/>
              <a:ea typeface="ＭＳ Ｐゴシック" charset="0"/>
            </a:endParaRPr>
          </a:p>
        </p:txBody>
      </p:sp>
    </p:spTree>
    <p:extLst>
      <p:ext uri="{BB962C8B-B14F-4D97-AF65-F5344CB8AC3E}">
        <p14:creationId xmlns:p14="http://schemas.microsoft.com/office/powerpoint/2010/main" val="95794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66" y="405149"/>
            <a:ext cx="12796782" cy="825677"/>
          </a:xfrm>
        </p:spPr>
        <p:txBody>
          <a:bodyPr/>
          <a:lstStyle/>
          <a:p>
            <a:r>
              <a:rPr lang="en-US" sz="4000" dirty="0"/>
              <a:t>Ratio above long-term average, sign of overvaluation and a bubble? </a:t>
            </a:r>
          </a:p>
        </p:txBody>
      </p:sp>
      <p:graphicFrame>
        <p:nvGraphicFramePr>
          <p:cNvPr id="4" name="Content Placeholder 3"/>
          <p:cNvGraphicFramePr>
            <a:graphicFrameLocks noGrp="1"/>
          </p:cNvGraphicFramePr>
          <p:nvPr>
            <p:ph idx="1"/>
            <p:extLst/>
          </p:nvPr>
        </p:nvGraphicFramePr>
        <p:xfrm>
          <a:off x="900953" y="2407375"/>
          <a:ext cx="12828494" cy="4990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32666" y="2112211"/>
            <a:ext cx="5028621" cy="295466"/>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920" b="0" i="0" u="none" strike="noStrike" kern="1200" cap="none" spc="0" normalizeH="0" baseline="0" noProof="0" dirty="0">
                <a:ln>
                  <a:noFill/>
                </a:ln>
                <a:solidFill>
                  <a:srgbClr val="000000"/>
                </a:solidFill>
                <a:effectLst/>
                <a:uLnTx/>
                <a:uFillTx/>
                <a:latin typeface="Arial" charset="0"/>
                <a:ea typeface="ＭＳ Ｐゴシック" charset="0"/>
              </a:rPr>
              <a:t>Ratio – sale price to non-elderly family income</a:t>
            </a:r>
          </a:p>
        </p:txBody>
      </p:sp>
      <p:sp>
        <p:nvSpPr>
          <p:cNvPr id="12" name="TextBox 11"/>
          <p:cNvSpPr txBox="1"/>
          <p:nvPr/>
        </p:nvSpPr>
        <p:spPr>
          <a:xfrm>
            <a:off x="934270" y="7477766"/>
            <a:ext cx="11240257" cy="258532"/>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68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Landcor Data Corp, Central 1 Credit Union.                                                                            </a:t>
            </a:r>
          </a:p>
        </p:txBody>
      </p:sp>
      <p:sp>
        <p:nvSpPr>
          <p:cNvPr id="3" name="TextBox 2"/>
          <p:cNvSpPr txBox="1"/>
          <p:nvPr/>
        </p:nvSpPr>
        <p:spPr>
          <a:xfrm>
            <a:off x="900953" y="1545257"/>
            <a:ext cx="11338944" cy="523220"/>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Residential Median Price-to-Income Ratio, Metro Vancouver</a:t>
            </a:r>
          </a:p>
        </p:txBody>
      </p:sp>
    </p:spTree>
    <p:extLst>
      <p:ext uri="{BB962C8B-B14F-4D97-AF65-F5344CB8AC3E}">
        <p14:creationId xmlns:p14="http://schemas.microsoft.com/office/powerpoint/2010/main" val="251759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9" y="642047"/>
            <a:ext cx="10720450" cy="658368"/>
          </a:xfrm>
        </p:spPr>
        <p:txBody>
          <a:bodyPr/>
          <a:lstStyle/>
          <a:p>
            <a:r>
              <a:rPr lang="en-US" sz="4000" dirty="0"/>
              <a:t>Technical definition of an asset bubble:</a:t>
            </a:r>
          </a:p>
        </p:txBody>
      </p:sp>
      <p:sp>
        <p:nvSpPr>
          <p:cNvPr id="3" name="Content Placeholder 2"/>
          <p:cNvSpPr>
            <a:spLocks noGrp="1"/>
          </p:cNvSpPr>
          <p:nvPr>
            <p:ph idx="1"/>
          </p:nvPr>
        </p:nvSpPr>
        <p:spPr>
          <a:xfrm>
            <a:off x="1385889" y="1614488"/>
            <a:ext cx="11401424" cy="5483537"/>
          </a:xfrm>
        </p:spPr>
        <p:txBody>
          <a:bodyPr/>
          <a:lstStyle/>
          <a:p>
            <a:pPr marL="109728" indent="0">
              <a:lnSpc>
                <a:spcPts val="3600"/>
              </a:lnSpc>
              <a:spcAft>
                <a:spcPts val="2160"/>
              </a:spcAft>
              <a:buNone/>
            </a:pPr>
            <a:r>
              <a:rPr lang="en-US" sz="3200" dirty="0">
                <a:solidFill>
                  <a:srgbClr val="000000"/>
                </a:solidFill>
              </a:rPr>
              <a:t>“[I]f the reason that the price is high today is only because investors believe that the selling price is high tomorrow – when ‘fundamental’ factors do not seem to justify such a price -- then a bubble exists.” </a:t>
            </a:r>
          </a:p>
          <a:p>
            <a:pPr marL="109728" indent="0">
              <a:lnSpc>
                <a:spcPts val="3600"/>
              </a:lnSpc>
              <a:spcAft>
                <a:spcPts val="2160"/>
              </a:spcAft>
              <a:buNone/>
            </a:pPr>
            <a:r>
              <a:rPr lang="en-US" sz="3200" dirty="0">
                <a:solidFill>
                  <a:srgbClr val="000000"/>
                </a:solidFill>
              </a:rPr>
              <a:t>Joseph Stigliz (1990). “Symposium on Bubbles,” Journal of Economic Perspectives 4(2), Spring, pp. 13-18. </a:t>
            </a:r>
          </a:p>
          <a:p>
            <a:pPr marL="109728" indent="0">
              <a:lnSpc>
                <a:spcPts val="3600"/>
              </a:lnSpc>
              <a:spcAft>
                <a:spcPts val="2160"/>
              </a:spcAft>
              <a:buNone/>
            </a:pPr>
            <a:endParaRPr lang="en-US" sz="3200" dirty="0">
              <a:solidFill>
                <a:srgbClr val="000000"/>
              </a:solidFill>
            </a:endParaRPr>
          </a:p>
          <a:p>
            <a:pPr marL="109728" indent="0">
              <a:lnSpc>
                <a:spcPts val="3600"/>
              </a:lnSpc>
              <a:spcAft>
                <a:spcPts val="2160"/>
              </a:spcAft>
              <a:buNone/>
            </a:pPr>
            <a:endParaRPr lang="en-US" sz="2880" dirty="0"/>
          </a:p>
          <a:p>
            <a:pPr marL="109728" indent="0">
              <a:lnSpc>
                <a:spcPts val="3600"/>
              </a:lnSpc>
              <a:spcAft>
                <a:spcPts val="2160"/>
              </a:spcAft>
              <a:buNone/>
            </a:pPr>
            <a:endParaRPr lang="en-US" sz="3120" dirty="0"/>
          </a:p>
          <a:p>
            <a:pPr marL="548640" indent="-438912">
              <a:lnSpc>
                <a:spcPts val="3600"/>
              </a:lnSpc>
              <a:spcAft>
                <a:spcPts val="2160"/>
              </a:spcAft>
              <a:buFont typeface="Wingdings" pitchFamily="2" charset="2"/>
              <a:buChar char="Ø"/>
            </a:pPr>
            <a:endParaRPr lang="en-US" sz="3120" dirty="0"/>
          </a:p>
        </p:txBody>
      </p:sp>
    </p:spTree>
    <p:extLst>
      <p:ext uri="{BB962C8B-B14F-4D97-AF65-F5344CB8AC3E}">
        <p14:creationId xmlns:p14="http://schemas.microsoft.com/office/powerpoint/2010/main" val="273809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89" y="642047"/>
            <a:ext cx="10720450" cy="658368"/>
          </a:xfrm>
        </p:spPr>
        <p:txBody>
          <a:bodyPr/>
          <a:lstStyle/>
          <a:p>
            <a:r>
              <a:rPr lang="en-US" sz="4000" dirty="0"/>
              <a:t>Non-technical definition of an asset bubble:</a:t>
            </a:r>
          </a:p>
        </p:txBody>
      </p:sp>
      <p:sp>
        <p:nvSpPr>
          <p:cNvPr id="3" name="Content Placeholder 2"/>
          <p:cNvSpPr>
            <a:spLocks noGrp="1"/>
          </p:cNvSpPr>
          <p:nvPr>
            <p:ph idx="1"/>
          </p:nvPr>
        </p:nvSpPr>
        <p:spPr>
          <a:xfrm>
            <a:off x="1385889" y="1614488"/>
            <a:ext cx="11401424" cy="5483537"/>
          </a:xfrm>
        </p:spPr>
        <p:txBody>
          <a:bodyPr/>
          <a:lstStyle/>
          <a:p>
            <a:pPr marL="109728" indent="0">
              <a:lnSpc>
                <a:spcPts val="3600"/>
              </a:lnSpc>
              <a:spcAft>
                <a:spcPts val="2160"/>
              </a:spcAft>
              <a:buNone/>
            </a:pPr>
            <a:r>
              <a:rPr lang="en-US" sz="3200" dirty="0">
                <a:solidFill>
                  <a:srgbClr val="000000"/>
                </a:solidFill>
              </a:rPr>
              <a:t>“A bubble exists when the taxicab driver tells you how much money he or she has made in real estate.”  Source unknown </a:t>
            </a:r>
          </a:p>
          <a:p>
            <a:pPr marL="109728" indent="0">
              <a:lnSpc>
                <a:spcPts val="3600"/>
              </a:lnSpc>
              <a:spcAft>
                <a:spcPts val="2160"/>
              </a:spcAft>
              <a:buNone/>
            </a:pPr>
            <a:endParaRPr lang="en-US" sz="3200" dirty="0">
              <a:solidFill>
                <a:srgbClr val="000000"/>
              </a:solidFill>
            </a:endParaRPr>
          </a:p>
          <a:p>
            <a:pPr marL="109728" indent="0">
              <a:lnSpc>
                <a:spcPts val="3600"/>
              </a:lnSpc>
              <a:spcAft>
                <a:spcPts val="2160"/>
              </a:spcAft>
              <a:buNone/>
            </a:pPr>
            <a:endParaRPr lang="en-US" sz="2880" dirty="0"/>
          </a:p>
          <a:p>
            <a:pPr marL="109728" indent="0">
              <a:lnSpc>
                <a:spcPts val="3600"/>
              </a:lnSpc>
              <a:spcAft>
                <a:spcPts val="2160"/>
              </a:spcAft>
              <a:buNone/>
            </a:pPr>
            <a:endParaRPr lang="en-US" sz="2880" dirty="0"/>
          </a:p>
          <a:p>
            <a:pPr marL="109728" indent="0">
              <a:lnSpc>
                <a:spcPts val="3600"/>
              </a:lnSpc>
              <a:spcAft>
                <a:spcPts val="2160"/>
              </a:spcAft>
              <a:buNone/>
            </a:pPr>
            <a:endParaRPr lang="en-US" sz="2880" dirty="0"/>
          </a:p>
          <a:p>
            <a:pPr marL="109728" indent="0">
              <a:lnSpc>
                <a:spcPts val="3600"/>
              </a:lnSpc>
              <a:spcAft>
                <a:spcPts val="2160"/>
              </a:spcAft>
              <a:buNone/>
            </a:pPr>
            <a:endParaRPr lang="en-US" sz="2880" dirty="0"/>
          </a:p>
          <a:p>
            <a:pPr marL="109728" indent="0">
              <a:lnSpc>
                <a:spcPts val="3600"/>
              </a:lnSpc>
              <a:spcAft>
                <a:spcPts val="2160"/>
              </a:spcAft>
              <a:buNone/>
            </a:pPr>
            <a:endParaRPr lang="en-US" sz="3120" dirty="0"/>
          </a:p>
          <a:p>
            <a:pPr marL="548640" indent="-438912">
              <a:lnSpc>
                <a:spcPts val="3600"/>
              </a:lnSpc>
              <a:spcAft>
                <a:spcPts val="2160"/>
              </a:spcAft>
              <a:buFont typeface="Wingdings" pitchFamily="2" charset="2"/>
              <a:buChar char="Ø"/>
            </a:pPr>
            <a:endParaRPr lang="en-US" sz="3120" dirty="0"/>
          </a:p>
        </p:txBody>
      </p:sp>
    </p:spTree>
    <p:extLst>
      <p:ext uri="{BB962C8B-B14F-4D97-AF65-F5344CB8AC3E}">
        <p14:creationId xmlns:p14="http://schemas.microsoft.com/office/powerpoint/2010/main" val="84763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2181"/>
            <a:ext cx="12622291" cy="650263"/>
          </a:xfrm>
        </p:spPr>
        <p:txBody>
          <a:bodyPr vert="horz" lIns="0" tIns="0" rIns="0" bIns="0" rtlCol="0" anchor="t" anchorCtr="0">
            <a:noAutofit/>
          </a:bodyPr>
          <a:lstStyle/>
          <a:p>
            <a:r>
              <a:rPr lang="en-US" sz="4000" dirty="0"/>
              <a:t>Speculation low, edging higher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573976"/>
              </p:ext>
            </p:extLst>
          </p:nvPr>
        </p:nvGraphicFramePr>
        <p:xfrm>
          <a:off x="880534" y="2043290"/>
          <a:ext cx="12824178" cy="5363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14400" y="1844084"/>
            <a:ext cx="13085466" cy="276999"/>
          </a:xfrm>
          <a:prstGeom prst="rect">
            <a:avLst/>
          </a:prstGeom>
          <a:noFill/>
        </p:spPr>
        <p:txBody>
          <a:bodyPr wrap="square" lIns="0" tIns="0" rIns="0" bIns="0" rtlCol="0">
            <a:spAutoFit/>
          </a:bodyPr>
          <a:lstStyle/>
          <a:p>
            <a:r>
              <a:rPr lang="en-US" sz="1800" dirty="0">
                <a:solidFill>
                  <a:srgbClr val="000000"/>
                </a:solidFill>
              </a:rPr>
              <a:t>Per cent of sales held for less than one year </a:t>
            </a:r>
          </a:p>
        </p:txBody>
      </p:sp>
      <p:sp>
        <p:nvSpPr>
          <p:cNvPr id="12" name="TextBox 11"/>
          <p:cNvSpPr txBox="1"/>
          <p:nvPr/>
        </p:nvSpPr>
        <p:spPr>
          <a:xfrm>
            <a:off x="1012679" y="7271931"/>
            <a:ext cx="12888908" cy="276999"/>
          </a:xfrm>
          <a:prstGeom prst="rect">
            <a:avLst/>
          </a:prstGeom>
          <a:noFill/>
        </p:spPr>
        <p:txBody>
          <a:bodyPr wrap="square" lIns="0" tIns="0" rIns="0" bIns="0" rtlCol="0">
            <a:spAutoFit/>
          </a:bodyPr>
          <a:lstStyle/>
          <a:p>
            <a:r>
              <a:rPr lang="en-US" sz="1800" dirty="0">
                <a:solidFill>
                  <a:srgbClr val="000000"/>
                </a:solidFill>
              </a:rPr>
              <a:t>Source: Landcor Data Corp, Central 1 Credit Union.                                                        Latest: Apr. 2017  </a:t>
            </a:r>
          </a:p>
        </p:txBody>
      </p:sp>
      <p:sp>
        <p:nvSpPr>
          <p:cNvPr id="3" name="TextBox 2"/>
          <p:cNvSpPr txBox="1"/>
          <p:nvPr/>
        </p:nvSpPr>
        <p:spPr>
          <a:xfrm>
            <a:off x="801511" y="1294744"/>
            <a:ext cx="9064977" cy="523220"/>
          </a:xfrm>
          <a:prstGeom prst="rect">
            <a:avLst/>
          </a:prstGeom>
          <a:noFill/>
        </p:spPr>
        <p:txBody>
          <a:bodyPr wrap="square" rtlCol="0">
            <a:spAutoFit/>
          </a:bodyPr>
          <a:lstStyle/>
          <a:p>
            <a:r>
              <a:rPr lang="en-US" sz="2800" dirty="0">
                <a:solidFill>
                  <a:srgbClr val="000000"/>
                </a:solidFill>
              </a:rPr>
              <a:t>Holding Period Flipping Indicator: Metro Vancouver</a:t>
            </a:r>
          </a:p>
        </p:txBody>
      </p:sp>
    </p:spTree>
    <p:extLst>
      <p:ext uri="{BB962C8B-B14F-4D97-AF65-F5344CB8AC3E}">
        <p14:creationId xmlns:p14="http://schemas.microsoft.com/office/powerpoint/2010/main" val="23326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9" y="420268"/>
            <a:ext cx="11051552" cy="658368"/>
          </a:xfrm>
        </p:spPr>
        <p:txBody>
          <a:bodyPr/>
          <a:lstStyle/>
          <a:p>
            <a:r>
              <a:rPr lang="en-US" sz="3600" dirty="0"/>
              <a:t>Determinants of housing prices:</a:t>
            </a:r>
          </a:p>
        </p:txBody>
      </p:sp>
      <p:sp>
        <p:nvSpPr>
          <p:cNvPr id="3" name="Content Placeholder 2"/>
          <p:cNvSpPr>
            <a:spLocks noGrp="1"/>
          </p:cNvSpPr>
          <p:nvPr>
            <p:ph idx="1"/>
          </p:nvPr>
        </p:nvSpPr>
        <p:spPr>
          <a:xfrm>
            <a:off x="914400" y="1340820"/>
            <a:ext cx="12801599" cy="5848645"/>
          </a:xfrm>
        </p:spPr>
        <p:txBody>
          <a:bodyPr>
            <a:normAutofit/>
          </a:bodyPr>
          <a:lstStyle/>
          <a:p>
            <a:pPr marL="109728" indent="0">
              <a:lnSpc>
                <a:spcPts val="3600"/>
              </a:lnSpc>
              <a:spcAft>
                <a:spcPts val="2160"/>
              </a:spcAft>
              <a:buNone/>
            </a:pPr>
            <a:r>
              <a:rPr lang="en-US" sz="2880" dirty="0">
                <a:solidFill>
                  <a:srgbClr val="000000"/>
                </a:solidFill>
              </a:rPr>
              <a:t>Demand and supply factors or “fundamentals”:</a:t>
            </a:r>
          </a:p>
          <a:p>
            <a:pPr marL="109728" indent="0">
              <a:lnSpc>
                <a:spcPct val="150000"/>
              </a:lnSpc>
              <a:spcAft>
                <a:spcPts val="1440"/>
              </a:spcAft>
              <a:buNone/>
            </a:pPr>
            <a:r>
              <a:rPr lang="en-US" sz="2880" dirty="0">
                <a:solidFill>
                  <a:srgbClr val="000000"/>
                </a:solidFill>
              </a:rPr>
              <a:t>Interest rates, financing conditions, household income, taxes, operating costs, population growth, demographics, consumer  and builder confidence, new construction and development costs, regulations, land supply, density, geographic constraints, information and search costs, investment demand, expected price appreciation, opportunity cost, quality of life, non-monetary value of homeownership.</a:t>
            </a:r>
          </a:p>
          <a:p>
            <a:pPr marL="109728" indent="0">
              <a:lnSpc>
                <a:spcPts val="3600"/>
              </a:lnSpc>
              <a:spcAft>
                <a:spcPts val="2160"/>
              </a:spcAft>
              <a:buNone/>
            </a:pPr>
            <a:endParaRPr lang="en-US" sz="2880" dirty="0"/>
          </a:p>
          <a:p>
            <a:pPr marL="109728" indent="0">
              <a:lnSpc>
                <a:spcPts val="3600"/>
              </a:lnSpc>
              <a:spcAft>
                <a:spcPts val="2160"/>
              </a:spcAft>
              <a:buNone/>
            </a:pPr>
            <a:endParaRPr lang="en-US" sz="2880" dirty="0"/>
          </a:p>
          <a:p>
            <a:pPr marL="109728" indent="0">
              <a:lnSpc>
                <a:spcPts val="3600"/>
              </a:lnSpc>
              <a:spcAft>
                <a:spcPts val="2160"/>
              </a:spcAft>
              <a:buNone/>
            </a:pPr>
            <a:endParaRPr lang="en-US" sz="3120" dirty="0"/>
          </a:p>
          <a:p>
            <a:pPr marL="548640" indent="-438912">
              <a:lnSpc>
                <a:spcPts val="3600"/>
              </a:lnSpc>
              <a:spcAft>
                <a:spcPts val="2160"/>
              </a:spcAft>
              <a:buFont typeface="Wingdings" pitchFamily="2" charset="2"/>
              <a:buChar char="Ø"/>
            </a:pPr>
            <a:endParaRPr lang="en-US" sz="3120" dirty="0"/>
          </a:p>
        </p:txBody>
      </p:sp>
    </p:spTree>
    <p:extLst>
      <p:ext uri="{BB962C8B-B14F-4D97-AF65-F5344CB8AC3E}">
        <p14:creationId xmlns:p14="http://schemas.microsoft.com/office/powerpoint/2010/main" val="231634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58734" y="264823"/>
            <a:ext cx="10618462" cy="7406640"/>
          </a:xfrm>
          <a:prstGeom prst="rect">
            <a:avLst/>
          </a:prstGeom>
        </p:spPr>
      </p:pic>
    </p:spTree>
    <p:extLst>
      <p:ext uri="{BB962C8B-B14F-4D97-AF65-F5344CB8AC3E}">
        <p14:creationId xmlns:p14="http://schemas.microsoft.com/office/powerpoint/2010/main" val="189705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28262" y="153941"/>
            <a:ext cx="9923971" cy="7498080"/>
          </a:xfrm>
          <a:prstGeom prst="rect">
            <a:avLst/>
          </a:prstGeom>
        </p:spPr>
      </p:pic>
    </p:spTree>
    <p:extLst>
      <p:ext uri="{BB962C8B-B14F-4D97-AF65-F5344CB8AC3E}">
        <p14:creationId xmlns:p14="http://schemas.microsoft.com/office/powerpoint/2010/main" val="309108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97922" y="408514"/>
            <a:ext cx="10487370" cy="7315200"/>
          </a:xfrm>
          <a:prstGeom prst="rect">
            <a:avLst/>
          </a:prstGeom>
        </p:spPr>
      </p:pic>
    </p:spTree>
    <p:extLst>
      <p:ext uri="{BB962C8B-B14F-4D97-AF65-F5344CB8AC3E}">
        <p14:creationId xmlns:p14="http://schemas.microsoft.com/office/powerpoint/2010/main" val="64806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At record highs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236419"/>
              </p:ext>
            </p:extLst>
          </p:nvPr>
        </p:nvGraphicFramePr>
        <p:xfrm>
          <a:off x="1000125" y="2120234"/>
          <a:ext cx="12689749" cy="5234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1705595"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Dollars - trillions</a:t>
            </a:r>
          </a:p>
        </p:txBody>
      </p:sp>
      <p:sp>
        <p:nvSpPr>
          <p:cNvPr id="12" name="TextBox 11"/>
          <p:cNvSpPr txBox="1"/>
          <p:nvPr/>
        </p:nvSpPr>
        <p:spPr>
          <a:xfrm>
            <a:off x="1328523" y="7364315"/>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Household Balance Sheet: Canada</a:t>
            </a:r>
          </a:p>
        </p:txBody>
      </p:sp>
    </p:spTree>
    <p:extLst>
      <p:ext uri="{BB962C8B-B14F-4D97-AF65-F5344CB8AC3E}">
        <p14:creationId xmlns:p14="http://schemas.microsoft.com/office/powerpoint/2010/main" val="113369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288" y="485147"/>
            <a:ext cx="12578474" cy="814812"/>
          </a:xfrm>
        </p:spPr>
        <p:txBody>
          <a:bodyPr vert="horz" lIns="0" tIns="0" rIns="0" bIns="0" rtlCol="0" anchor="t" anchorCtr="0">
            <a:noAutofit/>
          </a:bodyPr>
          <a:lstStyle/>
          <a:p>
            <a:r>
              <a:rPr lang="en-US" sz="4000" dirty="0"/>
              <a:t>Arrears rise during recessions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0295293"/>
              </p:ext>
            </p:extLst>
          </p:nvPr>
        </p:nvGraphicFramePr>
        <p:xfrm>
          <a:off x="914400" y="1891595"/>
          <a:ext cx="12858045" cy="526347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27288" y="7291114"/>
            <a:ext cx="12154141" cy="276999"/>
          </a:xfrm>
          <a:prstGeom prst="rect">
            <a:avLst/>
          </a:prstGeom>
          <a:noFill/>
        </p:spPr>
        <p:txBody>
          <a:bodyPr wrap="square" lIns="0" tIns="0" rIns="0" bIns="0" rtlCol="0">
            <a:spAutoFit/>
          </a:bodyPr>
          <a:lstStyle/>
          <a:p>
            <a:r>
              <a:rPr lang="en-US" sz="1800" dirty="0">
                <a:solidFill>
                  <a:srgbClr val="000000"/>
                </a:solidFill>
              </a:rPr>
              <a:t>Source: Canadian Bankers Association.                                                                 Latest: Feb-17</a:t>
            </a:r>
          </a:p>
        </p:txBody>
      </p:sp>
      <p:sp>
        <p:nvSpPr>
          <p:cNvPr id="3" name="TextBox 2"/>
          <p:cNvSpPr txBox="1"/>
          <p:nvPr/>
        </p:nvSpPr>
        <p:spPr>
          <a:xfrm>
            <a:off x="809897" y="1306696"/>
            <a:ext cx="11434757" cy="578162"/>
          </a:xfrm>
          <a:prstGeom prst="rect">
            <a:avLst/>
          </a:prstGeom>
          <a:noFill/>
        </p:spPr>
        <p:txBody>
          <a:bodyPr wrap="square" lIns="130609" tIns="65305" rIns="130609" bIns="65305" rtlCol="0">
            <a:spAutoFit/>
          </a:bodyPr>
          <a:lstStyle/>
          <a:p>
            <a:r>
              <a:rPr lang="en-US" sz="2800" dirty="0">
                <a:solidFill>
                  <a:srgbClr val="000000"/>
                </a:solidFill>
              </a:rPr>
              <a:t>Residential Mortgages in Arrears</a:t>
            </a:r>
          </a:p>
        </p:txBody>
      </p:sp>
    </p:spTree>
    <p:extLst>
      <p:ext uri="{BB962C8B-B14F-4D97-AF65-F5344CB8AC3E}">
        <p14:creationId xmlns:p14="http://schemas.microsoft.com/office/powerpoint/2010/main" val="74446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41721" y="500561"/>
            <a:ext cx="12726108" cy="651850"/>
          </a:xfrm>
        </p:spPr>
        <p:txBody>
          <a:bodyPr/>
          <a:lstStyle/>
          <a:p>
            <a:r>
              <a:rPr lang="en-US" sz="4000" dirty="0"/>
              <a:t>Recent housing market trends: Lower Mainland</a:t>
            </a:r>
          </a:p>
        </p:txBody>
      </p:sp>
      <p:graphicFrame>
        <p:nvGraphicFramePr>
          <p:cNvPr id="6" name="Chart 5"/>
          <p:cNvGraphicFramePr>
            <a:graphicFrameLocks noChangeAspect="1"/>
          </p:cNvGraphicFramePr>
          <p:nvPr>
            <p:extLst>
              <p:ext uri="{D42A27DB-BD31-4B8C-83A1-F6EECF244321}">
                <p14:modId xmlns:p14="http://schemas.microsoft.com/office/powerpoint/2010/main" val="2107825973"/>
              </p:ext>
            </p:extLst>
          </p:nvPr>
        </p:nvGraphicFramePr>
        <p:xfrm>
          <a:off x="927463" y="1303867"/>
          <a:ext cx="6165668"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3677115602"/>
              </p:ext>
            </p:extLst>
          </p:nvPr>
        </p:nvGraphicFramePr>
        <p:xfrm>
          <a:off x="927463" y="4436533"/>
          <a:ext cx="6165668" cy="310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1361379218"/>
              </p:ext>
            </p:extLst>
          </p:nvPr>
        </p:nvGraphicFramePr>
        <p:xfrm>
          <a:off x="7371645" y="4436533"/>
          <a:ext cx="6396184" cy="310896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123821" y="7642704"/>
            <a:ext cx="9183283" cy="246221"/>
          </a:xfrm>
          <a:prstGeom prst="rect">
            <a:avLst/>
          </a:prstGeom>
          <a:noFill/>
        </p:spPr>
        <p:txBody>
          <a:bodyPr wrap="squar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Source: CREA, BCREA, Central 1 Credit Union.  Note: Seasonally adjusted.  Latest: May-17       </a:t>
            </a:r>
          </a:p>
        </p:txBody>
      </p:sp>
      <p:sp>
        <p:nvSpPr>
          <p:cNvPr id="2" name="TextBox 1"/>
          <p:cNvSpPr txBox="1"/>
          <p:nvPr/>
        </p:nvSpPr>
        <p:spPr>
          <a:xfrm>
            <a:off x="927464" y="1490189"/>
            <a:ext cx="2753440" cy="338554"/>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Units –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0"/>
              </a:rPr>
              <a:t>thous</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a:t>
            </a:r>
          </a:p>
        </p:txBody>
      </p:sp>
      <p:graphicFrame>
        <p:nvGraphicFramePr>
          <p:cNvPr id="11" name="Chart 10"/>
          <p:cNvGraphicFramePr>
            <a:graphicFrameLocks noChangeAspect="1"/>
          </p:cNvGraphicFramePr>
          <p:nvPr>
            <p:extLst>
              <p:ext uri="{D42A27DB-BD31-4B8C-83A1-F6EECF244321}">
                <p14:modId xmlns:p14="http://schemas.microsoft.com/office/powerpoint/2010/main" val="2035693573"/>
              </p:ext>
            </p:extLst>
          </p:nvPr>
        </p:nvGraphicFramePr>
        <p:xfrm>
          <a:off x="7524205" y="1283327"/>
          <a:ext cx="6243624" cy="3129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8561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18572" y="500561"/>
            <a:ext cx="12749258" cy="651850"/>
          </a:xfrm>
        </p:spPr>
        <p:txBody>
          <a:bodyPr/>
          <a:lstStyle/>
          <a:p>
            <a:r>
              <a:rPr lang="en-US" sz="4000" dirty="0"/>
              <a:t>Housing market indicators: Toronto REB</a:t>
            </a:r>
          </a:p>
        </p:txBody>
      </p:sp>
      <p:graphicFrame>
        <p:nvGraphicFramePr>
          <p:cNvPr id="6" name="Chart 5"/>
          <p:cNvGraphicFramePr>
            <a:graphicFrameLocks noChangeAspect="1"/>
          </p:cNvGraphicFramePr>
          <p:nvPr>
            <p:extLst>
              <p:ext uri="{D42A27DB-BD31-4B8C-83A1-F6EECF244321}">
                <p14:modId xmlns:p14="http://schemas.microsoft.com/office/powerpoint/2010/main" val="611379246"/>
              </p:ext>
            </p:extLst>
          </p:nvPr>
        </p:nvGraphicFramePr>
        <p:xfrm>
          <a:off x="927463" y="1303867"/>
          <a:ext cx="6165668" cy="3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4064153067"/>
              </p:ext>
            </p:extLst>
          </p:nvPr>
        </p:nvGraphicFramePr>
        <p:xfrm>
          <a:off x="927463" y="4436533"/>
          <a:ext cx="6061166" cy="310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348855327"/>
              </p:ext>
            </p:extLst>
          </p:nvPr>
        </p:nvGraphicFramePr>
        <p:xfrm>
          <a:off x="7371645" y="4436533"/>
          <a:ext cx="6396184" cy="310896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123821" y="7642704"/>
            <a:ext cx="9183283" cy="246221"/>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Source: TREB, CREA, Central 1 Credit Union.  Note: Seasonally adjusted.  Latest: May-17       </a:t>
            </a:r>
          </a:p>
        </p:txBody>
      </p:sp>
      <p:sp>
        <p:nvSpPr>
          <p:cNvPr id="2" name="TextBox 1"/>
          <p:cNvSpPr txBox="1"/>
          <p:nvPr/>
        </p:nvSpPr>
        <p:spPr>
          <a:xfrm>
            <a:off x="1018572" y="1490189"/>
            <a:ext cx="1633188" cy="338554"/>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Units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0"/>
              </a:rPr>
              <a:t>thous</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a:t>
            </a:r>
          </a:p>
        </p:txBody>
      </p:sp>
      <p:graphicFrame>
        <p:nvGraphicFramePr>
          <p:cNvPr id="11" name="Chart 10"/>
          <p:cNvGraphicFramePr>
            <a:graphicFrameLocks noChangeAspect="1"/>
          </p:cNvGraphicFramePr>
          <p:nvPr>
            <p:extLst>
              <p:ext uri="{D42A27DB-BD31-4B8C-83A1-F6EECF244321}">
                <p14:modId xmlns:p14="http://schemas.microsoft.com/office/powerpoint/2010/main" val="1986841892"/>
              </p:ext>
            </p:extLst>
          </p:nvPr>
        </p:nvGraphicFramePr>
        <p:xfrm>
          <a:off x="7371645" y="1283327"/>
          <a:ext cx="6396184" cy="3129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7983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62" y="497467"/>
            <a:ext cx="12674316" cy="658368"/>
          </a:xfrm>
        </p:spPr>
        <p:txBody>
          <a:bodyPr vert="horz" lIns="0" tIns="0" rIns="0" bIns="0" rtlCol="0" anchor="t" anchorCtr="0">
            <a:noAutofit/>
          </a:bodyPr>
          <a:lstStyle/>
          <a:p>
            <a:r>
              <a:rPr lang="en-US" sz="4000" dirty="0"/>
              <a:t>Divergent directions</a:t>
            </a:r>
          </a:p>
        </p:txBody>
      </p:sp>
      <p:cxnSp>
        <p:nvCxnSpPr>
          <p:cNvPr id="9" name="Straight Connector 8"/>
          <p:cNvCxnSpPr/>
          <p:nvPr/>
        </p:nvCxnSpPr>
        <p:spPr>
          <a:xfrm>
            <a:off x="1944547" y="6471674"/>
            <a:ext cx="52103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4262" y="7311610"/>
            <a:ext cx="7322517" cy="276999"/>
          </a:xfrm>
          <a:prstGeom prst="rect">
            <a:avLst/>
          </a:prstGeom>
          <a:noFill/>
        </p:spPr>
        <p:txBody>
          <a:bodyPr wrap="none" lIns="0" tIns="0" rIns="0" bIns="0" rtlCol="0">
            <a:spAutoFit/>
          </a:bodyPr>
          <a:lstStyle>
            <a:defPPr>
              <a:defRPr lang="en-US"/>
            </a:defPPr>
            <a:lvl1pPr>
              <a:defRPr sz="2000" b="1"/>
            </a:lvl1p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CREA, C1CU.  Note seasonally adjusted. Latest: May-17          </a:t>
            </a:r>
          </a:p>
        </p:txBody>
      </p:sp>
      <p:graphicFrame>
        <p:nvGraphicFramePr>
          <p:cNvPr id="10" name="Content Placeholder 3"/>
          <p:cNvGraphicFramePr>
            <a:graphicFrameLocks/>
          </p:cNvGraphicFramePr>
          <p:nvPr>
            <p:extLst>
              <p:ext uri="{D42A27DB-BD31-4B8C-83A1-F6EECF244321}">
                <p14:modId xmlns:p14="http://schemas.microsoft.com/office/powerpoint/2010/main" val="1520455743"/>
              </p:ext>
            </p:extLst>
          </p:nvPr>
        </p:nvGraphicFramePr>
        <p:xfrm>
          <a:off x="1169857" y="2188279"/>
          <a:ext cx="6164365" cy="50608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064262" y="1332411"/>
            <a:ext cx="5812710" cy="561205"/>
          </a:xfrm>
          <a:prstGeom prst="rect">
            <a:avLst/>
          </a:prstGeom>
          <a:noFill/>
        </p:spPr>
        <p:txBody>
          <a:bodyPr wrap="square" lIns="130622" tIns="65311" rIns="130622" bIns="65311"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Home Price Index</a:t>
            </a:r>
          </a:p>
        </p:txBody>
      </p:sp>
      <p:sp>
        <p:nvSpPr>
          <p:cNvPr id="12" name="TextBox 11"/>
          <p:cNvSpPr txBox="1"/>
          <p:nvPr/>
        </p:nvSpPr>
        <p:spPr>
          <a:xfrm>
            <a:off x="1169857" y="1887305"/>
            <a:ext cx="1935786"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43" normalizeH="0" baseline="0" noProof="0" dirty="0">
                <a:ln>
                  <a:noFill/>
                </a:ln>
                <a:solidFill>
                  <a:srgbClr val="000000"/>
                </a:solidFill>
                <a:effectLst/>
                <a:uLnTx/>
                <a:uFillTx/>
                <a:latin typeface="Arial" charset="0"/>
                <a:ea typeface="ＭＳ Ｐゴシック" charset="0"/>
              </a:rPr>
              <a:t>Jan. 2005 = 100</a:t>
            </a:r>
          </a:p>
        </p:txBody>
      </p:sp>
      <p:graphicFrame>
        <p:nvGraphicFramePr>
          <p:cNvPr id="15" name="Content Placeholder 3"/>
          <p:cNvGraphicFramePr>
            <a:graphicFrameLocks/>
          </p:cNvGraphicFramePr>
          <p:nvPr>
            <p:extLst>
              <p:ext uri="{D42A27DB-BD31-4B8C-83A1-F6EECF244321}">
                <p14:modId xmlns:p14="http://schemas.microsoft.com/office/powerpoint/2010/main" val="1847855044"/>
              </p:ext>
            </p:extLst>
          </p:nvPr>
        </p:nvGraphicFramePr>
        <p:xfrm>
          <a:off x="7574213" y="2198343"/>
          <a:ext cx="6272416" cy="505082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7412239" y="1390664"/>
            <a:ext cx="4684249" cy="562785"/>
          </a:xfrm>
          <a:prstGeom prst="rect">
            <a:avLst/>
          </a:prstGeom>
          <a:noFill/>
        </p:spPr>
        <p:txBody>
          <a:bodyPr wrap="square" lIns="130622" tIns="65311" rIns="130622" bIns="65311"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Home Price Index</a:t>
            </a:r>
          </a:p>
        </p:txBody>
      </p:sp>
      <p:sp>
        <p:nvSpPr>
          <p:cNvPr id="17" name="TextBox 16"/>
          <p:cNvSpPr txBox="1"/>
          <p:nvPr/>
        </p:nvSpPr>
        <p:spPr>
          <a:xfrm>
            <a:off x="7574213" y="1921344"/>
            <a:ext cx="3704860"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143" normalizeH="0" baseline="0" noProof="0" dirty="0">
                <a:ln>
                  <a:noFill/>
                </a:ln>
                <a:solidFill>
                  <a:srgbClr val="000000"/>
                </a:solidFill>
                <a:effectLst/>
                <a:uLnTx/>
                <a:uFillTx/>
                <a:latin typeface="Arial" charset="0"/>
                <a:ea typeface="ＭＳ Ｐゴシック" charset="0"/>
              </a:rPr>
              <a:t>Per cent change at annual rate</a:t>
            </a:r>
          </a:p>
        </p:txBody>
      </p:sp>
    </p:spTree>
    <p:extLst>
      <p:ext uri="{BB962C8B-B14F-4D97-AF65-F5344CB8AC3E}">
        <p14:creationId xmlns:p14="http://schemas.microsoft.com/office/powerpoint/2010/main" val="80630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7497" y="1384663"/>
            <a:ext cx="11531169" cy="5277394"/>
          </a:xfrm>
          <a:prstGeom prst="rect">
            <a:avLst/>
          </a:prstGeom>
        </p:spPr>
      </p:pic>
      <p:pic>
        <p:nvPicPr>
          <p:cNvPr id="5" name="Picture 4"/>
          <p:cNvPicPr>
            <a:picLocks noChangeAspect="1"/>
          </p:cNvPicPr>
          <p:nvPr/>
        </p:nvPicPr>
        <p:blipFill>
          <a:blip r:embed="rId3"/>
          <a:stretch>
            <a:fillRect/>
          </a:stretch>
        </p:blipFill>
        <p:spPr>
          <a:xfrm>
            <a:off x="1377497" y="6781234"/>
            <a:ext cx="10966904" cy="581087"/>
          </a:xfrm>
          <a:prstGeom prst="rect">
            <a:avLst/>
          </a:prstGeom>
        </p:spPr>
      </p:pic>
      <p:sp>
        <p:nvSpPr>
          <p:cNvPr id="6" name="TextBox 5"/>
          <p:cNvSpPr txBox="1"/>
          <p:nvPr/>
        </p:nvSpPr>
        <p:spPr>
          <a:xfrm>
            <a:off x="1284790" y="404948"/>
            <a:ext cx="10897973" cy="707886"/>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625F09"/>
                </a:solidFill>
                <a:effectLst/>
                <a:uLnTx/>
                <a:uFillTx/>
                <a:latin typeface="Arial" charset="0"/>
                <a:ea typeface="ＭＳ Ｐゴシック" charset="0"/>
              </a:rPr>
              <a:t>Vancouver third least affordable in world? </a:t>
            </a:r>
          </a:p>
        </p:txBody>
      </p:sp>
    </p:spTree>
    <p:extLst>
      <p:ext uri="{BB962C8B-B14F-4D97-AF65-F5344CB8AC3E}">
        <p14:creationId xmlns:p14="http://schemas.microsoft.com/office/powerpoint/2010/main" val="845835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9" y="420268"/>
            <a:ext cx="11051552" cy="658368"/>
          </a:xfrm>
        </p:spPr>
        <p:txBody>
          <a:bodyPr/>
          <a:lstStyle/>
          <a:p>
            <a:r>
              <a:rPr lang="en-US" sz="3600" dirty="0" err="1"/>
              <a:t>Demographia’s</a:t>
            </a:r>
            <a:r>
              <a:rPr lang="en-US" sz="3600" dirty="0"/>
              <a:t> affordability ranking for Vancouver:</a:t>
            </a:r>
          </a:p>
        </p:txBody>
      </p:sp>
      <p:sp>
        <p:nvSpPr>
          <p:cNvPr id="3" name="Content Placeholder 2"/>
          <p:cNvSpPr>
            <a:spLocks noGrp="1"/>
          </p:cNvSpPr>
          <p:nvPr>
            <p:ph idx="1"/>
          </p:nvPr>
        </p:nvSpPr>
        <p:spPr>
          <a:xfrm>
            <a:off x="914400" y="1249380"/>
            <a:ext cx="12801599" cy="5848645"/>
          </a:xfrm>
        </p:spPr>
        <p:txBody>
          <a:bodyPr>
            <a:normAutofit/>
          </a:bodyPr>
          <a:lstStyle/>
          <a:p>
            <a:pPr marL="109728" indent="0">
              <a:lnSpc>
                <a:spcPct val="150000"/>
              </a:lnSpc>
              <a:spcAft>
                <a:spcPts val="1440"/>
              </a:spcAft>
              <a:buNone/>
            </a:pPr>
            <a:r>
              <a:rPr lang="en-US" sz="2880" dirty="0">
                <a:solidFill>
                  <a:srgbClr val="000000"/>
                </a:solidFill>
              </a:rPr>
              <a:t>Vancouver is ranked third least affordable of 406 markets in nine countries.  </a:t>
            </a:r>
          </a:p>
          <a:p>
            <a:pPr marL="109728" indent="0">
              <a:lnSpc>
                <a:spcPct val="150000"/>
              </a:lnSpc>
              <a:spcAft>
                <a:spcPts val="1440"/>
              </a:spcAft>
              <a:buNone/>
            </a:pPr>
            <a:r>
              <a:rPr lang="en-US" sz="2880" dirty="0">
                <a:solidFill>
                  <a:srgbClr val="000000"/>
                </a:solidFill>
              </a:rPr>
              <a:t>The median multiple or price-income is 11.8 = $830,100/$70,500.</a:t>
            </a:r>
          </a:p>
          <a:p>
            <a:pPr marL="109728" indent="0">
              <a:lnSpc>
                <a:spcPct val="150000"/>
              </a:lnSpc>
              <a:spcAft>
                <a:spcPts val="1440"/>
              </a:spcAft>
              <a:buNone/>
            </a:pPr>
            <a:r>
              <a:rPr lang="en-US" sz="2880" dirty="0">
                <a:solidFill>
                  <a:srgbClr val="000000"/>
                </a:solidFill>
              </a:rPr>
              <a:t>However, actual median price is $620,000 and 8.8 is the corrected price/income ratio or median multiple.</a:t>
            </a:r>
          </a:p>
          <a:p>
            <a:pPr marL="109728" indent="0">
              <a:lnSpc>
                <a:spcPts val="3600"/>
              </a:lnSpc>
              <a:spcAft>
                <a:spcPts val="2160"/>
              </a:spcAft>
              <a:buNone/>
            </a:pPr>
            <a:r>
              <a:rPr lang="en-US" sz="2880" dirty="0">
                <a:solidFill>
                  <a:srgbClr val="000000"/>
                </a:solidFill>
              </a:rPr>
              <a:t>Vancouver ranks 21</a:t>
            </a:r>
            <a:r>
              <a:rPr lang="en-US" sz="2880" baseline="30000" dirty="0">
                <a:solidFill>
                  <a:srgbClr val="000000"/>
                </a:solidFill>
              </a:rPr>
              <a:t>st</a:t>
            </a:r>
            <a:r>
              <a:rPr lang="en-US" sz="2880" dirty="0">
                <a:solidFill>
                  <a:srgbClr val="000000"/>
                </a:solidFill>
              </a:rPr>
              <a:t> not 3</a:t>
            </a:r>
            <a:r>
              <a:rPr lang="en-US" sz="2880" baseline="30000" dirty="0">
                <a:solidFill>
                  <a:srgbClr val="000000"/>
                </a:solidFill>
              </a:rPr>
              <a:t>rd</a:t>
            </a:r>
            <a:r>
              <a:rPr lang="en-US" sz="2880" dirty="0">
                <a:solidFill>
                  <a:srgbClr val="000000"/>
                </a:solidFill>
              </a:rPr>
              <a:t>.</a:t>
            </a:r>
          </a:p>
          <a:p>
            <a:pPr marL="109728" indent="0">
              <a:lnSpc>
                <a:spcPts val="3600"/>
              </a:lnSpc>
              <a:spcAft>
                <a:spcPts val="2160"/>
              </a:spcAft>
              <a:buNone/>
            </a:pPr>
            <a:r>
              <a:rPr lang="en-US" sz="2880" dirty="0" err="1">
                <a:solidFill>
                  <a:srgbClr val="000000"/>
                </a:solidFill>
              </a:rPr>
              <a:t>Demographia</a:t>
            </a:r>
            <a:r>
              <a:rPr lang="en-US" sz="2880" dirty="0">
                <a:solidFill>
                  <a:srgbClr val="000000"/>
                </a:solidFill>
              </a:rPr>
              <a:t> uses an incorrect adjustment factor on the average sale price to derive its estimate of the median price.</a:t>
            </a:r>
          </a:p>
          <a:p>
            <a:pPr marL="109728" indent="0">
              <a:lnSpc>
                <a:spcPts val="3600"/>
              </a:lnSpc>
              <a:spcAft>
                <a:spcPts val="2160"/>
              </a:spcAft>
              <a:buNone/>
            </a:pPr>
            <a:endParaRPr lang="en-US" sz="2880" dirty="0"/>
          </a:p>
          <a:p>
            <a:pPr marL="109728" indent="0">
              <a:lnSpc>
                <a:spcPts val="3600"/>
              </a:lnSpc>
              <a:spcAft>
                <a:spcPts val="2160"/>
              </a:spcAft>
              <a:buNone/>
            </a:pPr>
            <a:endParaRPr lang="en-US" sz="3120" dirty="0"/>
          </a:p>
          <a:p>
            <a:pPr marL="548640" indent="-438912">
              <a:lnSpc>
                <a:spcPts val="3600"/>
              </a:lnSpc>
              <a:spcAft>
                <a:spcPts val="2160"/>
              </a:spcAft>
              <a:buFont typeface="Wingdings" pitchFamily="2" charset="2"/>
              <a:buChar char="Ø"/>
            </a:pPr>
            <a:endParaRPr lang="en-US" sz="3120" dirty="0"/>
          </a:p>
        </p:txBody>
      </p:sp>
    </p:spTree>
    <p:extLst>
      <p:ext uri="{BB962C8B-B14F-4D97-AF65-F5344CB8AC3E}">
        <p14:creationId xmlns:p14="http://schemas.microsoft.com/office/powerpoint/2010/main" val="88122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890" y="528969"/>
            <a:ext cx="12624733" cy="685938"/>
          </a:xfrm>
        </p:spPr>
        <p:txBody>
          <a:bodyPr/>
          <a:lstStyle/>
          <a:p>
            <a:r>
              <a:rPr lang="en-US" sz="4000" dirty="0"/>
              <a:t>Increasing divergence between average and median </a:t>
            </a:r>
          </a:p>
        </p:txBody>
      </p:sp>
      <p:graphicFrame>
        <p:nvGraphicFramePr>
          <p:cNvPr id="4" name="Content Placeholder 3"/>
          <p:cNvGraphicFramePr>
            <a:graphicFrameLocks noGrp="1"/>
          </p:cNvGraphicFramePr>
          <p:nvPr>
            <p:ph idx="1"/>
            <p:extLst/>
          </p:nvPr>
        </p:nvGraphicFramePr>
        <p:xfrm>
          <a:off x="933890" y="2180322"/>
          <a:ext cx="12827266" cy="49735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33890" y="1903323"/>
            <a:ext cx="2137586" cy="276999"/>
          </a:xfrm>
          <a:prstGeom prst="rect">
            <a:avLst/>
          </a:prstGeom>
          <a:noFill/>
        </p:spPr>
        <p:txBody>
          <a:bodyPr wrap="squar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Dollars - thousands</a:t>
            </a:r>
          </a:p>
        </p:txBody>
      </p:sp>
      <p:sp>
        <p:nvSpPr>
          <p:cNvPr id="12" name="TextBox 11"/>
          <p:cNvSpPr txBox="1"/>
          <p:nvPr/>
        </p:nvSpPr>
        <p:spPr>
          <a:xfrm>
            <a:off x="1064262" y="7293574"/>
            <a:ext cx="9348713" cy="276999"/>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Landcor Data Corp.                                                                                                     </a:t>
            </a:r>
          </a:p>
        </p:txBody>
      </p:sp>
      <p:sp>
        <p:nvSpPr>
          <p:cNvPr id="3" name="TextBox 2"/>
          <p:cNvSpPr txBox="1"/>
          <p:nvPr/>
        </p:nvSpPr>
        <p:spPr>
          <a:xfrm>
            <a:off x="806824" y="1354645"/>
            <a:ext cx="12547550" cy="562785"/>
          </a:xfrm>
          <a:prstGeom prst="rect">
            <a:avLst/>
          </a:prstGeom>
          <a:noFill/>
        </p:spPr>
        <p:txBody>
          <a:bodyPr wrap="square" lIns="130622" tIns="65311" rIns="130622" bIns="65311"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Residential Sale Prices: Metro Vancouver</a:t>
            </a:r>
          </a:p>
        </p:txBody>
      </p:sp>
    </p:spTree>
    <p:extLst>
      <p:ext uri="{BB962C8B-B14F-4D97-AF65-F5344CB8AC3E}">
        <p14:creationId xmlns:p14="http://schemas.microsoft.com/office/powerpoint/2010/main" val="203286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7463" y="548640"/>
            <a:ext cx="12788537" cy="7232749"/>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ＭＳ Ｐゴシック" charset="0"/>
              </a:rPr>
              <a:t>Scenario for end of current housing market cycle:</a:t>
            </a:r>
            <a:br>
              <a:rPr kumimoji="0" lang="en-US" sz="36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36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1. Economic recession or crisis event: </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Most post-war housing cycles in Canada ended during an economic recession or crisis event due to external factors and were largely unexpected.</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Notable economic recessions occurred in 1957, 1960, 1974 1982, 1990, 2008  </a:t>
            </a: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a:t>
            </a:r>
          </a:p>
          <a:p>
            <a:pPr marL="0" marR="0" lvl="0" indent="0" algn="l" defTabSz="130486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Housing recessions occurred in each instance.  Price corrections varied from       </a:t>
            </a:r>
          </a:p>
          <a:p>
            <a:pPr marL="0" marR="0" lvl="0" indent="0" algn="l" defTabSz="130486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-10% to -35% depending on severity of economic recession.</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- 80% probability</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p:txBody>
      </p:sp>
    </p:spTree>
    <p:extLst>
      <p:ext uri="{BB962C8B-B14F-4D97-AF65-F5344CB8AC3E}">
        <p14:creationId xmlns:p14="http://schemas.microsoft.com/office/powerpoint/2010/main" val="148553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7463" y="548640"/>
            <a:ext cx="12788537" cy="7817525"/>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ＭＳ Ｐゴシック" charset="0"/>
              </a:rPr>
              <a:t>Scenario for end of current housing market cycle:</a:t>
            </a:r>
            <a:r>
              <a:rPr kumimoji="0" lang="en-US" sz="3200" b="0" i="0" u="none" strike="noStrike" kern="1200" cap="none" spc="0" normalizeH="0" baseline="0" noProof="0" dirty="0">
                <a:ln>
                  <a:noFill/>
                </a:ln>
                <a:solidFill>
                  <a:srgbClr val="000000"/>
                </a:solidFill>
                <a:effectLst/>
                <a:uLnTx/>
                <a:uFillTx/>
                <a:latin typeface="Arial" charset="0"/>
                <a:ea typeface="ＭＳ Ｐゴシック" charset="0"/>
              </a:rPr>
              <a:t/>
            </a:r>
            <a:br>
              <a:rPr kumimoji="0" lang="en-US" sz="32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32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2. Affordability squeeze, excess supply, soft-landing:</a:t>
            </a: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a:t>
            </a:r>
          </a:p>
          <a:p>
            <a:pPr marL="0" marR="0" lvl="0" indent="0" algn="l" defTabSz="1304860" rtl="0" eaLnBrk="1" fontAlgn="base" latinLnBrk="0" hangingPunct="1">
              <a:lnSpc>
                <a:spcPts val="42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Housing sales increasingly negatively affected by rising prices, higher mortgage rates, and tighter credit conditions during next three to five years.  Additional federal policy tightening measures are possible.</a:t>
            </a:r>
          </a:p>
          <a:p>
            <a:pPr marL="0" marR="0" lvl="0" indent="0" algn="l" defTabSz="1304860" rtl="0" eaLnBrk="1" fontAlgn="base" latinLnBrk="0" hangingPunct="1">
              <a:lnSpc>
                <a:spcPts val="42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ts val="42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Housing supply, particularly new construction, coming onto the market overshoots.</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Market balance shifts to buyers; mild price correction.</a:t>
            </a: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- 20% probability</a:t>
            </a: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a:p>
            <a:pPr marL="0" marR="0" lvl="0" indent="0" algn="l" defTabSz="130486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424143"/>
              </a:solidFill>
              <a:effectLst/>
              <a:uLnTx/>
              <a:uFillTx/>
              <a:latin typeface="Arial" charset="0"/>
              <a:ea typeface="ＭＳ Ｐゴシック" charset="0"/>
            </a:endParaRPr>
          </a:p>
        </p:txBody>
      </p:sp>
    </p:spTree>
    <p:extLst>
      <p:ext uri="{BB962C8B-B14F-4D97-AF65-F5344CB8AC3E}">
        <p14:creationId xmlns:p14="http://schemas.microsoft.com/office/powerpoint/2010/main" val="102248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62" y="470135"/>
            <a:ext cx="12494362" cy="814813"/>
          </a:xfrm>
        </p:spPr>
        <p:txBody>
          <a:bodyPr/>
          <a:lstStyle/>
          <a:p>
            <a:r>
              <a:rPr lang="en-US" sz="3600" dirty="0"/>
              <a:t>Long-term uptrend in housing prices </a:t>
            </a:r>
          </a:p>
        </p:txBody>
      </p:sp>
      <p:graphicFrame>
        <p:nvGraphicFramePr>
          <p:cNvPr id="4" name="Content Placeholder 3"/>
          <p:cNvGraphicFramePr>
            <a:graphicFrameLocks noGrp="1"/>
          </p:cNvGraphicFramePr>
          <p:nvPr>
            <p:ph idx="1"/>
            <p:extLst/>
          </p:nvPr>
        </p:nvGraphicFramePr>
        <p:xfrm>
          <a:off x="738765" y="2085600"/>
          <a:ext cx="13138389" cy="5173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85562" y="1810512"/>
            <a:ext cx="2103140" cy="276999"/>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Dollars – thousands </a:t>
            </a:r>
          </a:p>
        </p:txBody>
      </p:sp>
      <p:sp>
        <p:nvSpPr>
          <p:cNvPr id="12" name="TextBox 11"/>
          <p:cNvSpPr txBox="1"/>
          <p:nvPr/>
        </p:nvSpPr>
        <p:spPr>
          <a:xfrm>
            <a:off x="1085562" y="7374195"/>
            <a:ext cx="10654881" cy="276999"/>
          </a:xfrm>
          <a:prstGeom prst="rect">
            <a:avLst/>
          </a:prstGeom>
          <a:noFill/>
        </p:spPr>
        <p:txBody>
          <a:bodyPr wrap="squar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CREA, Statistics Canada, Central 1 Credit Union. Note: Deflated by BC CPI.        Latest: 2016                      </a:t>
            </a:r>
          </a:p>
        </p:txBody>
      </p:sp>
      <p:sp>
        <p:nvSpPr>
          <p:cNvPr id="3" name="TextBox 2"/>
          <p:cNvSpPr txBox="1"/>
          <p:nvPr/>
        </p:nvSpPr>
        <p:spPr>
          <a:xfrm>
            <a:off x="924299" y="1270787"/>
            <a:ext cx="11361579" cy="562785"/>
          </a:xfrm>
          <a:prstGeom prst="rect">
            <a:avLst/>
          </a:prstGeom>
          <a:noFill/>
        </p:spPr>
        <p:txBody>
          <a:bodyPr wrap="square" lIns="130622" tIns="65311" rIns="130622" bIns="65311"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MLS Residential Average Sale Prices: B.C.</a:t>
            </a:r>
          </a:p>
        </p:txBody>
      </p:sp>
    </p:spTree>
    <p:extLst>
      <p:ext uri="{BB962C8B-B14F-4D97-AF65-F5344CB8AC3E}">
        <p14:creationId xmlns:p14="http://schemas.microsoft.com/office/powerpoint/2010/main" val="302232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Declining leverage ratios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416262"/>
              </p:ext>
            </p:extLst>
          </p:nvPr>
        </p:nvGraphicFramePr>
        <p:xfrm>
          <a:off x="1000125" y="2120234"/>
          <a:ext cx="12258675" cy="5234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11849398"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 cent                                                                                                                                                               Per cent</a:t>
            </a:r>
          </a:p>
        </p:txBody>
      </p:sp>
      <p:sp>
        <p:nvSpPr>
          <p:cNvPr id="12" name="TextBox 11"/>
          <p:cNvSpPr txBox="1"/>
          <p:nvPr/>
        </p:nvSpPr>
        <p:spPr>
          <a:xfrm>
            <a:off x="1328523" y="7364315"/>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Household Debt Leverage Indicators: Canada</a:t>
            </a:r>
          </a:p>
        </p:txBody>
      </p:sp>
    </p:spTree>
    <p:extLst>
      <p:ext uri="{BB962C8B-B14F-4D97-AF65-F5344CB8AC3E}">
        <p14:creationId xmlns:p14="http://schemas.microsoft.com/office/powerpoint/2010/main" val="2725082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85726"/>
            <a:ext cx="10685222" cy="714437"/>
          </a:xfrm>
        </p:spPr>
        <p:txBody>
          <a:bodyPr/>
          <a:lstStyle/>
          <a:p>
            <a:r>
              <a:rPr lang="en-US" sz="3600" dirty="0"/>
              <a:t>Long-term uptrend in housing prices </a:t>
            </a:r>
          </a:p>
        </p:txBody>
      </p:sp>
      <p:graphicFrame>
        <p:nvGraphicFramePr>
          <p:cNvPr id="4" name="Content Placeholder 3"/>
          <p:cNvGraphicFramePr>
            <a:graphicFrameLocks noGrp="1"/>
          </p:cNvGraphicFramePr>
          <p:nvPr>
            <p:ph idx="1"/>
            <p:extLst/>
          </p:nvPr>
        </p:nvGraphicFramePr>
        <p:xfrm>
          <a:off x="1000125" y="1750091"/>
          <a:ext cx="12258675" cy="57079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2" y="2021627"/>
            <a:ext cx="2103140"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Dollars – thousands </a:t>
            </a:r>
          </a:p>
        </p:txBody>
      </p:sp>
      <p:sp>
        <p:nvSpPr>
          <p:cNvPr id="12" name="TextBox 11"/>
          <p:cNvSpPr txBox="1"/>
          <p:nvPr/>
        </p:nvSpPr>
        <p:spPr>
          <a:xfrm>
            <a:off x="1256063" y="7530628"/>
            <a:ext cx="10830141"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TREB, Statistics Canada, Central 1 Credit Union. Note: Deflated by Toronto CPI, Latest: 2016                 </a:t>
            </a:r>
          </a:p>
        </p:txBody>
      </p:sp>
      <p:sp>
        <p:nvSpPr>
          <p:cNvPr id="3" name="TextBox 2"/>
          <p:cNvSpPr txBox="1"/>
          <p:nvPr/>
        </p:nvSpPr>
        <p:spPr>
          <a:xfrm>
            <a:off x="1200150" y="140053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MLS Residential Average Sale Prices: Toronto REB</a:t>
            </a:r>
          </a:p>
        </p:txBody>
      </p:sp>
    </p:spTree>
    <p:extLst>
      <p:ext uri="{BB962C8B-B14F-4D97-AF65-F5344CB8AC3E}">
        <p14:creationId xmlns:p14="http://schemas.microsoft.com/office/powerpoint/2010/main" val="377576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7" y="959556"/>
            <a:ext cx="5542844" cy="6005687"/>
          </a:xfrm>
        </p:spPr>
        <p:txBody>
          <a:bodyPr/>
          <a:lstStyle/>
          <a:p>
            <a:pPr marL="571500" indent="-571500">
              <a:buFont typeface="Wingdings" panose="05000000000000000000" pitchFamily="2" charset="2"/>
              <a:buChar char="Ø"/>
            </a:pPr>
            <a:r>
              <a:rPr lang="en-US" sz="3400" dirty="0">
                <a:solidFill>
                  <a:srgbClr val="000000"/>
                </a:solidFill>
              </a:rPr>
              <a:t>Metro Vancouver</a:t>
            </a:r>
            <a:br>
              <a:rPr lang="en-US" sz="3400" dirty="0">
                <a:solidFill>
                  <a:srgbClr val="000000"/>
                </a:solidFill>
              </a:rPr>
            </a:br>
            <a:r>
              <a:rPr lang="en-US" sz="3400" dirty="0">
                <a:solidFill>
                  <a:srgbClr val="000000"/>
                </a:solidFill>
              </a:rPr>
              <a:t>total land area =          2,900 sq. km.</a:t>
            </a:r>
            <a:br>
              <a:rPr lang="en-US" sz="3400" dirty="0">
                <a:solidFill>
                  <a:srgbClr val="000000"/>
                </a:solidFill>
              </a:rPr>
            </a:br>
            <a:r>
              <a:rPr lang="en-US" sz="3400" dirty="0">
                <a:solidFill>
                  <a:srgbClr val="000000"/>
                </a:solidFill>
              </a:rPr>
              <a:t/>
            </a:r>
            <a:br>
              <a:rPr lang="en-US" sz="3400" dirty="0">
                <a:solidFill>
                  <a:srgbClr val="000000"/>
                </a:solidFill>
              </a:rPr>
            </a:br>
            <a:r>
              <a:rPr lang="en-US" sz="3400" dirty="0">
                <a:solidFill>
                  <a:srgbClr val="000000"/>
                </a:solidFill>
              </a:rPr>
              <a:t>Less than one-half of metro land area available for urban development</a:t>
            </a:r>
            <a:r>
              <a:rPr lang="en-US" dirty="0"/>
              <a:t/>
            </a:r>
            <a:br>
              <a:rPr lang="en-US"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83023" y="541867"/>
            <a:ext cx="6920088" cy="720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655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59" y="499752"/>
            <a:ext cx="12494362" cy="825677"/>
          </a:xfrm>
        </p:spPr>
        <p:txBody>
          <a:bodyPr/>
          <a:lstStyle/>
          <a:p>
            <a:r>
              <a:rPr lang="en-US" sz="4000" dirty="0"/>
              <a:t>Population growth to continue </a:t>
            </a:r>
          </a:p>
        </p:txBody>
      </p:sp>
      <p:graphicFrame>
        <p:nvGraphicFramePr>
          <p:cNvPr id="4" name="Content Placeholder 3"/>
          <p:cNvGraphicFramePr>
            <a:graphicFrameLocks noGrp="1"/>
          </p:cNvGraphicFramePr>
          <p:nvPr>
            <p:ph idx="1"/>
            <p:extLst/>
          </p:nvPr>
        </p:nvGraphicFramePr>
        <p:xfrm>
          <a:off x="1064261" y="2104365"/>
          <a:ext cx="12496800" cy="50844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4259" y="1794733"/>
            <a:ext cx="974626" cy="276999"/>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Persons  </a:t>
            </a:r>
          </a:p>
        </p:txBody>
      </p:sp>
      <p:sp>
        <p:nvSpPr>
          <p:cNvPr id="12" name="TextBox 11"/>
          <p:cNvSpPr txBox="1"/>
          <p:nvPr/>
        </p:nvSpPr>
        <p:spPr>
          <a:xfrm>
            <a:off x="1064259" y="7188825"/>
            <a:ext cx="9246121" cy="276999"/>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C1CU forecasts.   Latest actual: 2016,  Forecast: 2021 to 2041 </a:t>
            </a:r>
          </a:p>
        </p:txBody>
      </p:sp>
      <p:sp>
        <p:nvSpPr>
          <p:cNvPr id="3" name="TextBox 2"/>
          <p:cNvSpPr txBox="1"/>
          <p:nvPr/>
        </p:nvSpPr>
        <p:spPr>
          <a:xfrm>
            <a:off x="936978" y="1278689"/>
            <a:ext cx="12446298" cy="562785"/>
          </a:xfrm>
          <a:prstGeom prst="rect">
            <a:avLst/>
          </a:prstGeom>
          <a:noFill/>
        </p:spPr>
        <p:txBody>
          <a:bodyPr wrap="square" lIns="130622" tIns="65311" rIns="130622" bIns="65311"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Metro Vancouver Population: Actual and Forecast </a:t>
            </a:r>
          </a:p>
        </p:txBody>
      </p:sp>
    </p:spTree>
    <p:extLst>
      <p:ext uri="{BB962C8B-B14F-4D97-AF65-F5344CB8AC3E}">
        <p14:creationId xmlns:p14="http://schemas.microsoft.com/office/powerpoint/2010/main" val="3429127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59" y="499752"/>
            <a:ext cx="12494362" cy="825677"/>
          </a:xfrm>
        </p:spPr>
        <p:txBody>
          <a:bodyPr/>
          <a:lstStyle/>
          <a:p>
            <a:r>
              <a:rPr lang="en-US" sz="4000" dirty="0"/>
              <a:t>Higher density &gt; higher prices </a:t>
            </a:r>
          </a:p>
        </p:txBody>
      </p:sp>
      <p:graphicFrame>
        <p:nvGraphicFramePr>
          <p:cNvPr id="4" name="Content Placeholder 3"/>
          <p:cNvGraphicFramePr>
            <a:graphicFrameLocks noGrp="1"/>
          </p:cNvGraphicFramePr>
          <p:nvPr>
            <p:ph idx="1"/>
            <p:extLst/>
          </p:nvPr>
        </p:nvGraphicFramePr>
        <p:xfrm>
          <a:off x="1064261" y="2104365"/>
          <a:ext cx="12496800" cy="48215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4259" y="1794733"/>
            <a:ext cx="10464403" cy="276999"/>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Persons per square km.                                                                                             Dollars - thousands </a:t>
            </a:r>
          </a:p>
        </p:txBody>
      </p:sp>
      <p:sp>
        <p:nvSpPr>
          <p:cNvPr id="12" name="TextBox 11"/>
          <p:cNvSpPr txBox="1"/>
          <p:nvPr/>
        </p:nvSpPr>
        <p:spPr>
          <a:xfrm>
            <a:off x="1064262" y="7016575"/>
            <a:ext cx="9374361" cy="553998"/>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C1CU forecasts.   Latest actual: 2016,  Forecast: 2021 to 2041 </a:t>
            </a:r>
          </a:p>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R</a:t>
            </a:r>
            <a:r>
              <a:rPr kumimoji="0" lang="en-US" sz="1800" b="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rPr>
              <a:t>2</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 = .89</a:t>
            </a:r>
          </a:p>
        </p:txBody>
      </p:sp>
      <p:sp>
        <p:nvSpPr>
          <p:cNvPr id="3" name="TextBox 2"/>
          <p:cNvSpPr txBox="1"/>
          <p:nvPr/>
        </p:nvSpPr>
        <p:spPr>
          <a:xfrm>
            <a:off x="936978" y="1278689"/>
            <a:ext cx="12446298" cy="562785"/>
          </a:xfrm>
          <a:prstGeom prst="rect">
            <a:avLst/>
          </a:prstGeom>
          <a:noFill/>
        </p:spPr>
        <p:txBody>
          <a:bodyPr wrap="square" lIns="130622" tIns="65311" rIns="130622" bIns="65311"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Metro Vancouver Population Density and Residential Median Sale Price</a:t>
            </a:r>
          </a:p>
        </p:txBody>
      </p:sp>
    </p:spTree>
    <p:extLst>
      <p:ext uri="{BB962C8B-B14F-4D97-AF65-F5344CB8AC3E}">
        <p14:creationId xmlns:p14="http://schemas.microsoft.com/office/powerpoint/2010/main" val="161143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5" y="361165"/>
            <a:ext cx="11364685" cy="825677"/>
          </a:xfrm>
        </p:spPr>
        <p:txBody>
          <a:bodyPr/>
          <a:lstStyle/>
          <a:p>
            <a:r>
              <a:rPr lang="en-US" sz="4000" dirty="0"/>
              <a:t>Higher housing and land prices in the long term</a:t>
            </a:r>
          </a:p>
        </p:txBody>
      </p:sp>
      <p:graphicFrame>
        <p:nvGraphicFramePr>
          <p:cNvPr id="4" name="Content Placeholder 3"/>
          <p:cNvGraphicFramePr>
            <a:graphicFrameLocks noGrp="1"/>
          </p:cNvGraphicFramePr>
          <p:nvPr>
            <p:ph idx="1"/>
            <p:extLst/>
          </p:nvPr>
        </p:nvGraphicFramePr>
        <p:xfrm>
          <a:off x="979715" y="2091246"/>
          <a:ext cx="12514216" cy="52291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79715" y="1737360"/>
            <a:ext cx="10241279" cy="301965"/>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920" b="0" i="0" u="none" strike="noStrike" kern="1200" cap="none" spc="0" normalizeH="0" baseline="0" noProof="0" dirty="0">
                <a:ln>
                  <a:noFill/>
                </a:ln>
                <a:solidFill>
                  <a:srgbClr val="000000"/>
                </a:solidFill>
                <a:effectLst/>
                <a:uLnTx/>
                <a:uFillTx/>
                <a:latin typeface="Arial" charset="0"/>
                <a:ea typeface="ＭＳ Ｐゴシック" charset="0"/>
              </a:rPr>
              <a:t>Households per sq. km.                                                                                 Dollars - thousands </a:t>
            </a:r>
          </a:p>
        </p:txBody>
      </p:sp>
      <p:sp>
        <p:nvSpPr>
          <p:cNvPr id="12" name="TextBox 11"/>
          <p:cNvSpPr txBox="1"/>
          <p:nvPr/>
        </p:nvSpPr>
        <p:spPr>
          <a:xfrm>
            <a:off x="1203145" y="7390532"/>
            <a:ext cx="7497758"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CREA, C1CU forecasts.   Latest actual: 2011  </a:t>
            </a:r>
          </a:p>
        </p:txBody>
      </p:sp>
      <p:sp>
        <p:nvSpPr>
          <p:cNvPr id="3" name="TextBox 2"/>
          <p:cNvSpPr txBox="1"/>
          <p:nvPr/>
        </p:nvSpPr>
        <p:spPr>
          <a:xfrm>
            <a:off x="837383" y="1186842"/>
            <a:ext cx="9303738" cy="498598"/>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640" b="0" i="0" u="none" strike="noStrike" kern="1200" cap="none" spc="0" normalizeH="0" baseline="0" noProof="0" dirty="0">
                <a:ln>
                  <a:noFill/>
                </a:ln>
                <a:solidFill>
                  <a:srgbClr val="000000"/>
                </a:solidFill>
                <a:effectLst/>
                <a:uLnTx/>
                <a:uFillTx/>
                <a:latin typeface="Arial" charset="0"/>
                <a:ea typeface="ＭＳ Ｐゴシック" charset="0"/>
              </a:rPr>
              <a:t>Household Density and Housing Price: Toronto CMA</a:t>
            </a:r>
          </a:p>
        </p:txBody>
      </p:sp>
    </p:spTree>
    <p:extLst>
      <p:ext uri="{BB962C8B-B14F-4D97-AF65-F5344CB8AC3E}">
        <p14:creationId xmlns:p14="http://schemas.microsoft.com/office/powerpoint/2010/main" val="3739649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666" y="550131"/>
            <a:ext cx="12796782" cy="825677"/>
          </a:xfrm>
        </p:spPr>
        <p:txBody>
          <a:bodyPr/>
          <a:lstStyle/>
          <a:p>
            <a:r>
              <a:rPr lang="en-US" sz="4000" dirty="0"/>
              <a:t>Long term deterioration in affordability to continue</a:t>
            </a:r>
          </a:p>
        </p:txBody>
      </p:sp>
      <p:graphicFrame>
        <p:nvGraphicFramePr>
          <p:cNvPr id="4" name="Content Placeholder 3"/>
          <p:cNvGraphicFramePr>
            <a:graphicFrameLocks noGrp="1"/>
          </p:cNvGraphicFramePr>
          <p:nvPr>
            <p:ph idx="1"/>
            <p:extLst/>
          </p:nvPr>
        </p:nvGraphicFramePr>
        <p:xfrm>
          <a:off x="900953" y="2167487"/>
          <a:ext cx="12828494" cy="52299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32666" y="1865029"/>
            <a:ext cx="5028621" cy="295466"/>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920" b="0" i="0" u="none" strike="noStrike" kern="1200" cap="none" spc="0" normalizeH="0" baseline="0" noProof="0" dirty="0">
                <a:ln>
                  <a:noFill/>
                </a:ln>
                <a:solidFill>
                  <a:srgbClr val="000000"/>
                </a:solidFill>
                <a:effectLst/>
                <a:uLnTx/>
                <a:uFillTx/>
                <a:latin typeface="Arial" charset="0"/>
                <a:ea typeface="ＭＳ Ｐゴシック" charset="0"/>
              </a:rPr>
              <a:t>Ratio – sale price to non-elderly family income</a:t>
            </a:r>
          </a:p>
        </p:txBody>
      </p:sp>
      <p:sp>
        <p:nvSpPr>
          <p:cNvPr id="12" name="TextBox 11"/>
          <p:cNvSpPr txBox="1"/>
          <p:nvPr/>
        </p:nvSpPr>
        <p:spPr>
          <a:xfrm>
            <a:off x="934270" y="7477766"/>
            <a:ext cx="13635143" cy="258532"/>
          </a:xfrm>
          <a:prstGeom prst="rect">
            <a:avLst/>
          </a:prstGeom>
          <a:noFill/>
        </p:spPr>
        <p:txBody>
          <a:bodyPr wrap="none" lIns="0" tIns="0" rIns="0" bIns="0"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168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Landcor Data Corp, Central 1 Credit Union.  Forecast: 2021 to 2041.                                                                            </a:t>
            </a:r>
          </a:p>
        </p:txBody>
      </p:sp>
      <p:sp>
        <p:nvSpPr>
          <p:cNvPr id="3" name="TextBox 2"/>
          <p:cNvSpPr txBox="1"/>
          <p:nvPr/>
        </p:nvSpPr>
        <p:spPr>
          <a:xfrm>
            <a:off x="860146" y="1334818"/>
            <a:ext cx="11338944" cy="523220"/>
          </a:xfrm>
          <a:prstGeom prst="rect">
            <a:avLst/>
          </a:prstGeom>
          <a:noFill/>
        </p:spPr>
        <p:txBody>
          <a:bodyPr wrap="square" rtlCol="0">
            <a:spAutoFit/>
          </a:bodyPr>
          <a:lstStyle/>
          <a:p>
            <a:pPr marL="0" marR="0" lvl="0" indent="0" algn="l" defTabSz="130486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Residential Median Price-to-Income Ratio, Metro Vancouver</a:t>
            </a:r>
          </a:p>
        </p:txBody>
      </p:sp>
    </p:spTree>
    <p:extLst>
      <p:ext uri="{BB962C8B-B14F-4D97-AF65-F5344CB8AC3E}">
        <p14:creationId xmlns:p14="http://schemas.microsoft.com/office/powerpoint/2010/main" val="309201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54" y="483600"/>
            <a:ext cx="12494362" cy="658368"/>
          </a:xfrm>
        </p:spPr>
        <p:txBody>
          <a:bodyPr/>
          <a:lstStyle/>
          <a:p>
            <a:r>
              <a:rPr lang="en-US" sz="4000" dirty="0"/>
              <a:t>Summary:</a:t>
            </a:r>
          </a:p>
        </p:txBody>
      </p:sp>
      <p:sp>
        <p:nvSpPr>
          <p:cNvPr id="3" name="Content Placeholder 2"/>
          <p:cNvSpPr>
            <a:spLocks noGrp="1"/>
          </p:cNvSpPr>
          <p:nvPr>
            <p:ph idx="1"/>
          </p:nvPr>
        </p:nvSpPr>
        <p:spPr>
          <a:xfrm>
            <a:off x="1062454" y="1614232"/>
            <a:ext cx="12494362" cy="5811234"/>
          </a:xfrm>
        </p:spPr>
        <p:txBody>
          <a:bodyPr>
            <a:normAutofit/>
          </a:bodyPr>
          <a:lstStyle/>
          <a:p>
            <a:pPr marL="653110" indent="-522488">
              <a:lnSpc>
                <a:spcPts val="4286"/>
              </a:lnSpc>
              <a:spcAft>
                <a:spcPts val="2571"/>
              </a:spcAft>
              <a:buFont typeface="Wingdings" pitchFamily="2" charset="2"/>
              <a:buChar char="Ø"/>
            </a:pPr>
            <a:r>
              <a:rPr lang="en-US" sz="3400" dirty="0">
                <a:solidFill>
                  <a:srgbClr val="000000"/>
                </a:solidFill>
              </a:rPr>
              <a:t>Housing market dynamics generating intense price pressure this cycle; recent signs of temporary cooling</a:t>
            </a:r>
          </a:p>
          <a:p>
            <a:pPr marL="653110" indent="-522488">
              <a:lnSpc>
                <a:spcPts val="4286"/>
              </a:lnSpc>
              <a:spcAft>
                <a:spcPts val="2571"/>
              </a:spcAft>
              <a:buFont typeface="Wingdings" pitchFamily="2" charset="2"/>
              <a:buChar char="Ø"/>
            </a:pPr>
            <a:r>
              <a:rPr lang="en-US" sz="3400" dirty="0">
                <a:solidFill>
                  <a:srgbClr val="000000"/>
                </a:solidFill>
              </a:rPr>
              <a:t>Supply response lacking</a:t>
            </a:r>
          </a:p>
          <a:p>
            <a:pPr marL="653110" indent="-522488">
              <a:lnSpc>
                <a:spcPts val="4286"/>
              </a:lnSpc>
              <a:spcAft>
                <a:spcPts val="2571"/>
              </a:spcAft>
              <a:buFont typeface="Wingdings" pitchFamily="2" charset="2"/>
              <a:buChar char="Ø"/>
            </a:pPr>
            <a:r>
              <a:rPr lang="en-US" sz="3400" dirty="0">
                <a:solidFill>
                  <a:srgbClr val="000000"/>
                </a:solidFill>
              </a:rPr>
              <a:t> Current market not a bubble</a:t>
            </a:r>
          </a:p>
          <a:p>
            <a:pPr marL="653110" indent="-522488">
              <a:lnSpc>
                <a:spcPts val="4286"/>
              </a:lnSpc>
              <a:spcAft>
                <a:spcPts val="2571"/>
              </a:spcAft>
              <a:buFont typeface="Wingdings" pitchFamily="2" charset="2"/>
              <a:buChar char="Ø"/>
            </a:pPr>
            <a:r>
              <a:rPr lang="en-US" sz="3400" dirty="0">
                <a:solidFill>
                  <a:srgbClr val="000000"/>
                </a:solidFill>
              </a:rPr>
              <a:t>Housing cycles usually end due to external factors</a:t>
            </a:r>
          </a:p>
          <a:p>
            <a:pPr marL="653110" indent="-522488">
              <a:lnSpc>
                <a:spcPts val="4286"/>
              </a:lnSpc>
              <a:spcAft>
                <a:spcPts val="2571"/>
              </a:spcAft>
              <a:buFont typeface="Wingdings" pitchFamily="2" charset="2"/>
              <a:buChar char="Ø"/>
            </a:pPr>
            <a:r>
              <a:rPr lang="en-US" sz="3400" dirty="0">
                <a:solidFill>
                  <a:srgbClr val="000000"/>
                </a:solidFill>
              </a:rPr>
              <a:t>Large price declines occur during severe economic recessions or crisis events</a:t>
            </a:r>
          </a:p>
          <a:p>
            <a:pPr marL="653110" indent="-522488">
              <a:lnSpc>
                <a:spcPts val="4286"/>
              </a:lnSpc>
              <a:spcAft>
                <a:spcPts val="2571"/>
              </a:spcAft>
              <a:buFont typeface="Wingdings" pitchFamily="2" charset="2"/>
              <a:buChar char="Ø"/>
            </a:pPr>
            <a:endParaRPr lang="en-US" sz="3400" dirty="0">
              <a:solidFill>
                <a:srgbClr val="000000"/>
              </a:solidFill>
            </a:endParaRPr>
          </a:p>
          <a:p>
            <a:pPr marL="653110" indent="-522488">
              <a:lnSpc>
                <a:spcPts val="4286"/>
              </a:lnSpc>
              <a:spcAft>
                <a:spcPts val="2571"/>
              </a:spcAft>
              <a:buFont typeface="Wingdings" pitchFamily="2" charset="2"/>
              <a:buChar char="Ø"/>
            </a:pPr>
            <a:endParaRPr lang="en-US" sz="3400" dirty="0"/>
          </a:p>
        </p:txBody>
      </p:sp>
    </p:spTree>
    <p:extLst>
      <p:ext uri="{BB962C8B-B14F-4D97-AF65-F5344CB8AC3E}">
        <p14:creationId xmlns:p14="http://schemas.microsoft.com/office/powerpoint/2010/main" val="1695951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54" y="483600"/>
            <a:ext cx="12494362" cy="658368"/>
          </a:xfrm>
        </p:spPr>
        <p:txBody>
          <a:bodyPr/>
          <a:lstStyle/>
          <a:p>
            <a:r>
              <a:rPr lang="en-US" sz="4000" dirty="0"/>
              <a:t>Summary:</a:t>
            </a:r>
          </a:p>
        </p:txBody>
      </p:sp>
      <p:sp>
        <p:nvSpPr>
          <p:cNvPr id="3" name="Content Placeholder 2"/>
          <p:cNvSpPr>
            <a:spLocks noGrp="1"/>
          </p:cNvSpPr>
          <p:nvPr>
            <p:ph idx="1"/>
          </p:nvPr>
        </p:nvSpPr>
        <p:spPr>
          <a:xfrm>
            <a:off x="1062453" y="1614232"/>
            <a:ext cx="12666609" cy="5811234"/>
          </a:xfrm>
        </p:spPr>
        <p:txBody>
          <a:bodyPr>
            <a:normAutofit/>
          </a:bodyPr>
          <a:lstStyle/>
          <a:p>
            <a:pPr marL="653110" indent="-522488">
              <a:lnSpc>
                <a:spcPts val="4286"/>
              </a:lnSpc>
              <a:spcAft>
                <a:spcPts val="2571"/>
              </a:spcAft>
              <a:buFont typeface="Wingdings" pitchFamily="2" charset="2"/>
              <a:buChar char="Ø"/>
            </a:pPr>
            <a:r>
              <a:rPr lang="en-US" sz="3400" dirty="0">
                <a:solidFill>
                  <a:srgbClr val="000000"/>
                </a:solidFill>
              </a:rPr>
              <a:t>No sign of economic recession; shock/crisis event unpredictable</a:t>
            </a:r>
          </a:p>
          <a:p>
            <a:pPr marL="653110" indent="-522488">
              <a:lnSpc>
                <a:spcPts val="4286"/>
              </a:lnSpc>
              <a:spcAft>
                <a:spcPts val="2571"/>
              </a:spcAft>
              <a:buFont typeface="Wingdings" pitchFamily="2" charset="2"/>
              <a:buChar char="Ø"/>
            </a:pPr>
            <a:r>
              <a:rPr lang="en-US" sz="3400" dirty="0">
                <a:solidFill>
                  <a:srgbClr val="000000"/>
                </a:solidFill>
              </a:rPr>
              <a:t>Low interest rate environment in 2017 and 2018 </a:t>
            </a:r>
          </a:p>
          <a:p>
            <a:pPr marL="653110" indent="-522488">
              <a:lnSpc>
                <a:spcPts val="4286"/>
              </a:lnSpc>
              <a:spcAft>
                <a:spcPts val="2571"/>
              </a:spcAft>
              <a:buFont typeface="Wingdings" pitchFamily="2" charset="2"/>
              <a:buChar char="Ø"/>
            </a:pPr>
            <a:r>
              <a:rPr lang="en-US" sz="3400" dirty="0">
                <a:solidFill>
                  <a:srgbClr val="000000"/>
                </a:solidFill>
              </a:rPr>
              <a:t>Toronto and Vancouver economy and housing fundamentals supportive of cycle extending  </a:t>
            </a:r>
          </a:p>
          <a:p>
            <a:pPr marL="653110" indent="-522488">
              <a:lnSpc>
                <a:spcPts val="4286"/>
              </a:lnSpc>
              <a:spcAft>
                <a:spcPts val="2571"/>
              </a:spcAft>
              <a:buFont typeface="Wingdings" pitchFamily="2" charset="2"/>
              <a:buChar char="Ø"/>
            </a:pPr>
            <a:r>
              <a:rPr lang="en-US" sz="3400" dirty="0">
                <a:solidFill>
                  <a:srgbClr val="000000"/>
                </a:solidFill>
              </a:rPr>
              <a:t>Rising long-term price trend; affordability to worsen  </a:t>
            </a:r>
          </a:p>
          <a:p>
            <a:pPr marL="653110" indent="-522488">
              <a:lnSpc>
                <a:spcPts val="4286"/>
              </a:lnSpc>
              <a:spcAft>
                <a:spcPts val="2571"/>
              </a:spcAft>
              <a:buFont typeface="Wingdings" pitchFamily="2" charset="2"/>
              <a:buChar char="Ø"/>
            </a:pPr>
            <a:endParaRPr lang="en-US" sz="3400" dirty="0">
              <a:solidFill>
                <a:srgbClr val="000000"/>
              </a:solidFill>
            </a:endParaRPr>
          </a:p>
          <a:p>
            <a:pPr marL="653110" indent="-522488">
              <a:lnSpc>
                <a:spcPts val="4286"/>
              </a:lnSpc>
              <a:spcAft>
                <a:spcPts val="2571"/>
              </a:spcAft>
              <a:buFont typeface="Wingdings" pitchFamily="2" charset="2"/>
              <a:buChar char="Ø"/>
            </a:pPr>
            <a:endParaRPr lang="en-US" sz="3400" dirty="0"/>
          </a:p>
        </p:txBody>
      </p:sp>
    </p:spTree>
    <p:extLst>
      <p:ext uri="{BB962C8B-B14F-4D97-AF65-F5344CB8AC3E}">
        <p14:creationId xmlns:p14="http://schemas.microsoft.com/office/powerpoint/2010/main" val="636320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4804" y="2822510"/>
            <a:ext cx="5359832" cy="1764030"/>
          </a:xfrm>
        </p:spPr>
        <p:txBody>
          <a:bodyPr/>
          <a:lstStyle/>
          <a:p>
            <a:r>
              <a:rPr lang="en-US" sz="4600" b="0" dirty="0"/>
              <a:t>Thank you</a:t>
            </a:r>
            <a:br>
              <a:rPr lang="en-US" sz="4600" b="0" dirty="0"/>
            </a:br>
            <a:endParaRPr lang="en-US" sz="4600" b="0" dirty="0"/>
          </a:p>
        </p:txBody>
      </p:sp>
      <p:sp>
        <p:nvSpPr>
          <p:cNvPr id="3" name="Subtitle 2"/>
          <p:cNvSpPr>
            <a:spLocks noGrp="1"/>
          </p:cNvSpPr>
          <p:nvPr>
            <p:ph type="subTitle" idx="1"/>
          </p:nvPr>
        </p:nvSpPr>
        <p:spPr>
          <a:xfrm>
            <a:off x="1064261" y="6972959"/>
            <a:ext cx="10241280" cy="54863"/>
          </a:xfrm>
        </p:spPr>
        <p:txBody>
          <a:bodyPr>
            <a:normAutofit fontScale="25000" lnSpcReduction="20000"/>
          </a:bodyPr>
          <a:lstStyle/>
          <a:p>
            <a:endParaRPr lang="en-US" dirty="0"/>
          </a:p>
        </p:txBody>
      </p:sp>
    </p:spTree>
    <p:extLst>
      <p:ext uri="{BB962C8B-B14F-4D97-AF65-F5344CB8AC3E}">
        <p14:creationId xmlns:p14="http://schemas.microsoft.com/office/powerpoint/2010/main" val="332800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Loan growth outpaces income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68995"/>
              </p:ext>
            </p:extLst>
          </p:nvPr>
        </p:nvGraphicFramePr>
        <p:xfrm>
          <a:off x="1000125" y="2120234"/>
          <a:ext cx="12689749" cy="5234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2077492"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 cent – year/year</a:t>
            </a:r>
          </a:p>
        </p:txBody>
      </p:sp>
      <p:sp>
        <p:nvSpPr>
          <p:cNvPr id="12" name="TextBox 11"/>
          <p:cNvSpPr txBox="1"/>
          <p:nvPr/>
        </p:nvSpPr>
        <p:spPr>
          <a:xfrm>
            <a:off x="1328523" y="7364315"/>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Household Loan and Income Growth: Canada</a:t>
            </a:r>
          </a:p>
        </p:txBody>
      </p:sp>
    </p:spTree>
    <p:extLst>
      <p:ext uri="{BB962C8B-B14F-4D97-AF65-F5344CB8AC3E}">
        <p14:creationId xmlns:p14="http://schemas.microsoft.com/office/powerpoint/2010/main" val="386473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Slower growth since 2009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5340426"/>
              </p:ext>
            </p:extLst>
          </p:nvPr>
        </p:nvGraphicFramePr>
        <p:xfrm>
          <a:off x="1000125" y="2120234"/>
          <a:ext cx="12689749" cy="52341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2077492"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 cent – year/year</a:t>
            </a:r>
          </a:p>
        </p:txBody>
      </p:sp>
      <p:sp>
        <p:nvSpPr>
          <p:cNvPr id="12" name="TextBox 11"/>
          <p:cNvSpPr txBox="1"/>
          <p:nvPr/>
        </p:nvSpPr>
        <p:spPr>
          <a:xfrm>
            <a:off x="1328523" y="7364315"/>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Mortgage and Consumer Credit Growth: Canada</a:t>
            </a:r>
          </a:p>
        </p:txBody>
      </p:sp>
    </p:spTree>
    <p:extLst>
      <p:ext uri="{BB962C8B-B14F-4D97-AF65-F5344CB8AC3E}">
        <p14:creationId xmlns:p14="http://schemas.microsoft.com/office/powerpoint/2010/main" val="156885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153898276"/>
              </p:ext>
            </p:extLst>
          </p:nvPr>
        </p:nvGraphicFramePr>
        <p:xfrm>
          <a:off x="1267097" y="914400"/>
          <a:ext cx="6413863" cy="636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2565833106"/>
              </p:ext>
            </p:extLst>
          </p:nvPr>
        </p:nvGraphicFramePr>
        <p:xfrm>
          <a:off x="6988629" y="1045028"/>
          <a:ext cx="6021977" cy="6229531"/>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a:xfrm flipV="1">
            <a:off x="6374674" y="3722914"/>
            <a:ext cx="1985555" cy="13063"/>
          </a:xfrm>
          <a:prstGeom prst="straightConnector1">
            <a:avLst/>
          </a:prstGeom>
          <a:ln w="508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81873" y="184331"/>
            <a:ext cx="5775940" cy="646331"/>
          </a:xfrm>
          <a:prstGeom prst="rect">
            <a:avLst/>
          </a:prstGeom>
          <a:noFill/>
        </p:spPr>
        <p:txBody>
          <a:bodyPr wrap="none" rtlCol="0">
            <a:spAutoFit/>
          </a:bodyPr>
          <a:lstStyle/>
          <a:p>
            <a:r>
              <a:rPr lang="en-US" sz="3600" dirty="0">
                <a:solidFill>
                  <a:schemeClr val="accent1"/>
                </a:solidFill>
              </a:rPr>
              <a:t>Canadian Mortgage Market</a:t>
            </a:r>
          </a:p>
        </p:txBody>
      </p:sp>
      <p:sp>
        <p:nvSpPr>
          <p:cNvPr id="18" name="TextBox 17"/>
          <p:cNvSpPr txBox="1"/>
          <p:nvPr/>
        </p:nvSpPr>
        <p:spPr>
          <a:xfrm>
            <a:off x="1681873" y="7445829"/>
            <a:ext cx="4830168" cy="400110"/>
          </a:xfrm>
          <a:prstGeom prst="rect">
            <a:avLst/>
          </a:prstGeom>
          <a:noFill/>
        </p:spPr>
        <p:txBody>
          <a:bodyPr wrap="none" rtlCol="0">
            <a:spAutoFit/>
          </a:bodyPr>
          <a:lstStyle/>
          <a:p>
            <a:r>
              <a:rPr lang="en-US" sz="2000" dirty="0">
                <a:solidFill>
                  <a:srgbClr val="000000"/>
                </a:solidFill>
              </a:rPr>
              <a:t>Source: Bank of Canada FSR June 2017</a:t>
            </a:r>
          </a:p>
        </p:txBody>
      </p:sp>
    </p:spTree>
    <p:extLst>
      <p:ext uri="{BB962C8B-B14F-4D97-AF65-F5344CB8AC3E}">
        <p14:creationId xmlns:p14="http://schemas.microsoft.com/office/powerpoint/2010/main" val="192250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Steady debt burden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015375"/>
              </p:ext>
            </p:extLst>
          </p:nvPr>
        </p:nvGraphicFramePr>
        <p:xfrm>
          <a:off x="1000125" y="2120235"/>
          <a:ext cx="12689749" cy="507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3154710"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 cent of disposable income </a:t>
            </a:r>
          </a:p>
        </p:txBody>
      </p:sp>
      <p:sp>
        <p:nvSpPr>
          <p:cNvPr id="12" name="TextBox 11"/>
          <p:cNvSpPr txBox="1"/>
          <p:nvPr/>
        </p:nvSpPr>
        <p:spPr>
          <a:xfrm>
            <a:off x="1328523" y="7298546"/>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Statistics Canada.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Household Debt Service Ratios: Canada</a:t>
            </a:r>
          </a:p>
        </p:txBody>
      </p:sp>
    </p:spTree>
    <p:extLst>
      <p:ext uri="{BB962C8B-B14F-4D97-AF65-F5344CB8AC3E}">
        <p14:creationId xmlns:p14="http://schemas.microsoft.com/office/powerpoint/2010/main" val="139332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23098"/>
            <a:ext cx="10685222" cy="714437"/>
          </a:xfrm>
        </p:spPr>
        <p:txBody>
          <a:bodyPr/>
          <a:lstStyle/>
          <a:p>
            <a:r>
              <a:rPr lang="en-US" sz="3600" dirty="0"/>
              <a:t>Declining and low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436778"/>
              </p:ext>
            </p:extLst>
          </p:nvPr>
        </p:nvGraphicFramePr>
        <p:xfrm>
          <a:off x="1000125" y="2120235"/>
          <a:ext cx="12689749" cy="5077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3" y="1843235"/>
            <a:ext cx="3154710"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Per cent of disposable income </a:t>
            </a:r>
          </a:p>
        </p:txBody>
      </p:sp>
      <p:sp>
        <p:nvSpPr>
          <p:cNvPr id="12" name="TextBox 11"/>
          <p:cNvSpPr txBox="1"/>
          <p:nvPr/>
        </p:nvSpPr>
        <p:spPr>
          <a:xfrm>
            <a:off x="1328523" y="7298546"/>
            <a:ext cx="11590643"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Bank of Canada.   Note: Quarterly average of weekly rates.              Latest: Q1 2017                       </a:t>
            </a:r>
          </a:p>
        </p:txBody>
      </p:sp>
      <p:sp>
        <p:nvSpPr>
          <p:cNvPr id="3" name="TextBox 2"/>
          <p:cNvSpPr txBox="1"/>
          <p:nvPr/>
        </p:nvSpPr>
        <p:spPr>
          <a:xfrm>
            <a:off x="1256063" y="131008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Borrowing Costs: Canada</a:t>
            </a:r>
          </a:p>
        </p:txBody>
      </p:sp>
    </p:spTree>
    <p:extLst>
      <p:ext uri="{BB962C8B-B14F-4D97-AF65-F5344CB8AC3E}">
        <p14:creationId xmlns:p14="http://schemas.microsoft.com/office/powerpoint/2010/main" val="189674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523" y="585726"/>
            <a:ext cx="10685222" cy="714437"/>
          </a:xfrm>
        </p:spPr>
        <p:txBody>
          <a:bodyPr/>
          <a:lstStyle/>
          <a:p>
            <a:r>
              <a:rPr lang="en-US" sz="3600" dirty="0"/>
              <a:t>Long-term uptrend in housing prices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5996842"/>
              </p:ext>
            </p:extLst>
          </p:nvPr>
        </p:nvGraphicFramePr>
        <p:xfrm>
          <a:off x="1000125" y="1750091"/>
          <a:ext cx="12258675" cy="57079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28522" y="2021627"/>
            <a:ext cx="2103140" cy="276999"/>
          </a:xfrm>
          <a:prstGeom prst="rect">
            <a:avLst/>
          </a:prstGeom>
          <a:noFill/>
        </p:spPr>
        <p:txBody>
          <a:bodyPr wrap="non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Dollars – thousands </a:t>
            </a:r>
          </a:p>
        </p:txBody>
      </p:sp>
      <p:sp>
        <p:nvSpPr>
          <p:cNvPr id="12" name="TextBox 11"/>
          <p:cNvSpPr txBox="1"/>
          <p:nvPr/>
        </p:nvSpPr>
        <p:spPr>
          <a:xfrm>
            <a:off x="1256063" y="7530628"/>
            <a:ext cx="10830141" cy="276999"/>
          </a:xfrm>
          <a:prstGeom prst="rect">
            <a:avLst/>
          </a:prstGeom>
          <a:noFill/>
        </p:spPr>
        <p:txBody>
          <a:bodyPr wrap="square" lIns="0" tIns="0" rIns="0" bIns="0"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Source: CREA, Statistics Canada, Central 1 Credit Union. Note: Deflated by Canada CPI, Latest: 2016                 </a:t>
            </a:r>
          </a:p>
        </p:txBody>
      </p:sp>
      <p:sp>
        <p:nvSpPr>
          <p:cNvPr id="3" name="TextBox 2"/>
          <p:cNvSpPr txBox="1"/>
          <p:nvPr/>
        </p:nvSpPr>
        <p:spPr>
          <a:xfrm>
            <a:off x="1200150" y="1400539"/>
            <a:ext cx="9607070" cy="523220"/>
          </a:xfrm>
          <a:prstGeom prst="rect">
            <a:avLst/>
          </a:prstGeom>
          <a:noFill/>
        </p:spPr>
        <p:txBody>
          <a:bodyPr wrap="square" rtlCol="0">
            <a:spAutoFit/>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24143"/>
                </a:solidFill>
                <a:effectLst/>
                <a:uLnTx/>
                <a:uFillTx/>
                <a:latin typeface="Arial" charset="0"/>
                <a:ea typeface="ＭＳ Ｐゴシック" charset="0"/>
              </a:rPr>
              <a:t>MLS Residential Average Sale Prices: Canada</a:t>
            </a:r>
          </a:p>
        </p:txBody>
      </p:sp>
    </p:spTree>
    <p:extLst>
      <p:ext uri="{BB962C8B-B14F-4D97-AF65-F5344CB8AC3E}">
        <p14:creationId xmlns:p14="http://schemas.microsoft.com/office/powerpoint/2010/main" val="861358178"/>
      </p:ext>
    </p:extLst>
  </p:cSld>
  <p:clrMapOvr>
    <a:masterClrMapping/>
  </p:clrMapOvr>
</p:sld>
</file>

<file path=ppt/theme/theme1.xml><?xml version="1.0" encoding="utf-8"?>
<a:theme xmlns:a="http://schemas.openxmlformats.org/drawingml/2006/main" name="C1 Widescreen">
  <a:themeElements>
    <a:clrScheme name="Central1">
      <a:dk1>
        <a:srgbClr val="424143"/>
      </a:dk1>
      <a:lt1>
        <a:srgbClr val="FFFFFF"/>
      </a:lt1>
      <a:dk2>
        <a:srgbClr val="92981B"/>
      </a:dk2>
      <a:lt2>
        <a:srgbClr val="FFFFFF"/>
      </a:lt2>
      <a:accent1>
        <a:srgbClr val="625F09"/>
      </a:accent1>
      <a:accent2>
        <a:srgbClr val="F79224"/>
      </a:accent2>
      <a:accent3>
        <a:srgbClr val="0093BE"/>
      </a:accent3>
      <a:accent4>
        <a:srgbClr val="4F408E"/>
      </a:accent4>
      <a:accent5>
        <a:srgbClr val="FDB714"/>
      </a:accent5>
      <a:accent6>
        <a:srgbClr val="64CBE8"/>
      </a:accent6>
      <a:hlink>
        <a:srgbClr val="716FB3"/>
      </a:hlink>
      <a:folHlink>
        <a:srgbClr val="E6E7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1 Widescreen">
  <a:themeElements>
    <a:clrScheme name="Central1">
      <a:dk1>
        <a:srgbClr val="424143"/>
      </a:dk1>
      <a:lt1>
        <a:srgbClr val="FFFFFF"/>
      </a:lt1>
      <a:dk2>
        <a:srgbClr val="92981B"/>
      </a:dk2>
      <a:lt2>
        <a:srgbClr val="FFFFFF"/>
      </a:lt2>
      <a:accent1>
        <a:srgbClr val="625F09"/>
      </a:accent1>
      <a:accent2>
        <a:srgbClr val="F79224"/>
      </a:accent2>
      <a:accent3>
        <a:srgbClr val="0093BE"/>
      </a:accent3>
      <a:accent4>
        <a:srgbClr val="4F408E"/>
      </a:accent4>
      <a:accent5>
        <a:srgbClr val="FDB714"/>
      </a:accent5>
      <a:accent6>
        <a:srgbClr val="64CBE8"/>
      </a:accent6>
      <a:hlink>
        <a:srgbClr val="716FB3"/>
      </a:hlink>
      <a:folHlink>
        <a:srgbClr val="E6E7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1 Widescreen">
  <a:themeElements>
    <a:clrScheme name="Central1">
      <a:dk1>
        <a:srgbClr val="424143"/>
      </a:dk1>
      <a:lt1>
        <a:srgbClr val="FFFFFF"/>
      </a:lt1>
      <a:dk2>
        <a:srgbClr val="92981B"/>
      </a:dk2>
      <a:lt2>
        <a:srgbClr val="FFFFFF"/>
      </a:lt2>
      <a:accent1>
        <a:srgbClr val="625F09"/>
      </a:accent1>
      <a:accent2>
        <a:srgbClr val="F79224"/>
      </a:accent2>
      <a:accent3>
        <a:srgbClr val="0093BE"/>
      </a:accent3>
      <a:accent4>
        <a:srgbClr val="4F408E"/>
      </a:accent4>
      <a:accent5>
        <a:srgbClr val="FDB714"/>
      </a:accent5>
      <a:accent6>
        <a:srgbClr val="64CBE8"/>
      </a:accent6>
      <a:hlink>
        <a:srgbClr val="716FB3"/>
      </a:hlink>
      <a:folHlink>
        <a:srgbClr val="E6E7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C1 Widescreen.potx</Template>
  <TotalTime>75060</TotalTime>
  <Words>4541</Words>
  <Application>Microsoft Office PowerPoint</Application>
  <PresentationFormat>Custom</PresentationFormat>
  <Paragraphs>286</Paragraphs>
  <Slides>38</Slides>
  <Notes>33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C1 Widescreen</vt:lpstr>
      <vt:lpstr>3_C1 Widescreen</vt:lpstr>
      <vt:lpstr>1_C1 Widescreen</vt:lpstr>
      <vt:lpstr>Household Debt and Housing   FEI Canada National Conference 2017 –  Whistler, B.C. </vt:lpstr>
      <vt:lpstr>At record highs</vt:lpstr>
      <vt:lpstr>Declining leverage ratios </vt:lpstr>
      <vt:lpstr>Loan growth outpaces income</vt:lpstr>
      <vt:lpstr>Slower growth since 2009 </vt:lpstr>
      <vt:lpstr>PowerPoint Presentation</vt:lpstr>
      <vt:lpstr>Steady debt burden </vt:lpstr>
      <vt:lpstr>Declining and low rates</vt:lpstr>
      <vt:lpstr>Long-term uptrend in housing prices </vt:lpstr>
      <vt:lpstr>Regional price divergence </vt:lpstr>
      <vt:lpstr>Some recent housing commentary:</vt:lpstr>
      <vt:lpstr>Ratio above long-term average, sign of overvaluation and a bubble? </vt:lpstr>
      <vt:lpstr>Technical definition of an asset bubble:</vt:lpstr>
      <vt:lpstr>Non-technical definition of an asset bubble:</vt:lpstr>
      <vt:lpstr>Speculation low, edging higher</vt:lpstr>
      <vt:lpstr>Determinants of housing prices:</vt:lpstr>
      <vt:lpstr>PowerPoint Presentation</vt:lpstr>
      <vt:lpstr>PowerPoint Presentation</vt:lpstr>
      <vt:lpstr>PowerPoint Presentation</vt:lpstr>
      <vt:lpstr>Arrears rise during recessions</vt:lpstr>
      <vt:lpstr>Recent housing market trends: Lower Mainland</vt:lpstr>
      <vt:lpstr>Housing market indicators: Toronto REB</vt:lpstr>
      <vt:lpstr>Divergent directions</vt:lpstr>
      <vt:lpstr>PowerPoint Presentation</vt:lpstr>
      <vt:lpstr>Demographia’s affordability ranking for Vancouver:</vt:lpstr>
      <vt:lpstr>Increasing divergence between average and median </vt:lpstr>
      <vt:lpstr>PowerPoint Presentation</vt:lpstr>
      <vt:lpstr>PowerPoint Presentation</vt:lpstr>
      <vt:lpstr>Long-term uptrend in housing prices </vt:lpstr>
      <vt:lpstr>Long-term uptrend in housing prices </vt:lpstr>
      <vt:lpstr>Metro Vancouver total land area =          2,900 sq. km.  Less than one-half of metro land area available for urban development      </vt:lpstr>
      <vt:lpstr>Population growth to continue </vt:lpstr>
      <vt:lpstr>Higher density &gt; higher prices </vt:lpstr>
      <vt:lpstr>Higher housing and land prices in the long term</vt:lpstr>
      <vt:lpstr>Long term deterioration in affordability to continue</vt:lpstr>
      <vt:lpstr>Summary:</vt:lpstr>
      <vt:lpstr>Summary:</vt:lpstr>
      <vt:lpstr>Thank you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to go here, line 1 Title continues here, line 2 Title Continues here, line 3</dc:title>
  <dc:creator>USER</dc:creator>
  <cp:lastModifiedBy>Felipe Cerqueira</cp:lastModifiedBy>
  <cp:revision>2782</cp:revision>
  <cp:lastPrinted>2016-10-04T20:06:19Z</cp:lastPrinted>
  <dcterms:created xsi:type="dcterms:W3CDTF">2013-10-09T03:12:32Z</dcterms:created>
  <dcterms:modified xsi:type="dcterms:W3CDTF">2017-06-15T23:31:41Z</dcterms:modified>
</cp:coreProperties>
</file>