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98" r:id="rId3"/>
    <p:sldId id="299" r:id="rId4"/>
    <p:sldId id="257" r:id="rId5"/>
    <p:sldId id="283" r:id="rId6"/>
    <p:sldId id="269" r:id="rId7"/>
    <p:sldId id="270" r:id="rId8"/>
    <p:sldId id="271" r:id="rId9"/>
    <p:sldId id="293" r:id="rId10"/>
    <p:sldId id="279" r:id="rId11"/>
    <p:sldId id="258" r:id="rId12"/>
    <p:sldId id="259" r:id="rId13"/>
    <p:sldId id="261" r:id="rId14"/>
    <p:sldId id="264" r:id="rId15"/>
    <p:sldId id="262" r:id="rId16"/>
    <p:sldId id="263" r:id="rId17"/>
    <p:sldId id="274" r:id="rId18"/>
    <p:sldId id="297" r:id="rId19"/>
    <p:sldId id="260" r:id="rId20"/>
    <p:sldId id="268" r:id="rId21"/>
    <p:sldId id="265" r:id="rId22"/>
    <p:sldId id="266" r:id="rId23"/>
    <p:sldId id="267" r:id="rId24"/>
    <p:sldId id="294" r:id="rId25"/>
    <p:sldId id="272" r:id="rId26"/>
    <p:sldId id="273" r:id="rId27"/>
    <p:sldId id="276" r:id="rId28"/>
    <p:sldId id="277" r:id="rId29"/>
    <p:sldId id="278" r:id="rId30"/>
    <p:sldId id="284" r:id="rId31"/>
    <p:sldId id="300" r:id="rId32"/>
    <p:sldId id="285" r:id="rId33"/>
    <p:sldId id="295" r:id="rId34"/>
    <p:sldId id="282" r:id="rId35"/>
    <p:sldId id="281" r:id="rId36"/>
    <p:sldId id="287" r:id="rId37"/>
    <p:sldId id="296" r:id="rId38"/>
    <p:sldId id="280" r:id="rId39"/>
    <p:sldId id="288" r:id="rId40"/>
    <p:sldId id="289" r:id="rId4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3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2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1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53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1042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5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66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992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26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2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0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3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93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98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8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61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ipc.sk.ca/" TargetMode="External"/><Relationship Id="rId2" Type="http://schemas.openxmlformats.org/officeDocument/2006/relationships/hyperlink" Target="mailto:webmaster@oipc.sk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png"/><Relationship Id="rId4" Type="http://schemas.openxmlformats.org/officeDocument/2006/relationships/hyperlink" Target="https://twitter.com/saskip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0699" y="2514939"/>
            <a:ext cx="8477432" cy="3785652"/>
          </a:xfrm>
        </p:spPr>
        <p:txBody>
          <a:bodyPr wrap="square">
            <a:spAutoFit/>
          </a:bodyPr>
          <a:lstStyle/>
          <a:p>
            <a:r>
              <a:rPr lang="en-CA" dirty="0"/>
              <a:t>Reducing the Risks</a:t>
            </a:r>
            <a:br>
              <a:rPr lang="en-CA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 Financial Executives International, Regina Chapter</a:t>
            </a:r>
            <a:br>
              <a:rPr lang="en-CA" sz="2400" dirty="0"/>
            </a:br>
            <a:r>
              <a:rPr lang="en-CA" sz="2400" dirty="0"/>
              <a:t> September 26, 2018 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128109"/>
            <a:ext cx="8967240" cy="861420"/>
          </a:xfrm>
        </p:spPr>
        <p:txBody>
          <a:bodyPr/>
          <a:lstStyle/>
          <a:p>
            <a:pPr algn="r"/>
            <a:r>
              <a:rPr lang="en-CA" dirty="0"/>
              <a:t>Ronald J. Kruzeniski, Q.C.</a:t>
            </a:r>
          </a:p>
          <a:p>
            <a:pPr algn="r"/>
            <a:r>
              <a:rPr lang="en-CA" dirty="0"/>
              <a:t>Saskatchewan Information and Privacy Commissioner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1966401" y="346146"/>
            <a:ext cx="4158640" cy="14707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2408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552553"/>
            <a:ext cx="9404723" cy="1400530"/>
          </a:xfrm>
        </p:spPr>
        <p:txBody>
          <a:bodyPr/>
          <a:lstStyle/>
          <a:p>
            <a:pPr algn="r"/>
            <a:r>
              <a:rPr lang="en-CA" dirty="0"/>
              <a:t>Passwords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Need to be complex</a:t>
            </a:r>
          </a:p>
          <a:p>
            <a:r>
              <a:rPr lang="en-CA" dirty="0"/>
              <a:t>Not “password”</a:t>
            </a:r>
          </a:p>
          <a:p>
            <a:r>
              <a:rPr lang="en-CA" dirty="0"/>
              <a:t>Not my birthday</a:t>
            </a:r>
          </a:p>
          <a:p>
            <a:r>
              <a:rPr lang="en-CA" dirty="0"/>
              <a:t>Need to be changed regularly</a:t>
            </a:r>
          </a:p>
          <a:p>
            <a:r>
              <a:rPr lang="en-CA" dirty="0"/>
              <a:t>Should not be shared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5130" y="552553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518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751864"/>
          </a:xfrm>
        </p:spPr>
        <p:txBody>
          <a:bodyPr/>
          <a:lstStyle/>
          <a:p>
            <a:pPr algn="r"/>
            <a:r>
              <a:rPr lang="en-CA" dirty="0"/>
              <a:t>Letting Others Use Your </a:t>
            </a:r>
            <a:br>
              <a:rPr lang="en-CA" dirty="0"/>
            </a:br>
            <a:r>
              <a:rPr lang="en-CA" dirty="0"/>
              <a:t>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r>
              <a:rPr lang="en-CA" dirty="0"/>
              <a:t>Should be discouraged</a:t>
            </a:r>
          </a:p>
          <a:p>
            <a:pPr lvl="1"/>
            <a:r>
              <a:rPr lang="en-CA" dirty="0"/>
              <a:t>Prohibited</a:t>
            </a:r>
          </a:p>
          <a:p>
            <a:r>
              <a:rPr lang="en-CA" dirty="0"/>
              <a:t>Do not open device in morning</a:t>
            </a:r>
          </a:p>
          <a:p>
            <a:pPr lvl="1"/>
            <a:r>
              <a:rPr lang="en-CA" dirty="0"/>
              <a:t>And let others use it</a:t>
            </a:r>
          </a:p>
          <a:p>
            <a:r>
              <a:rPr lang="en-CA" dirty="0"/>
              <a:t>Do not use other’s passwords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6409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Automatic Lockout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When you leave your device</a:t>
            </a:r>
          </a:p>
          <a:p>
            <a:pPr lvl="1"/>
            <a:r>
              <a:rPr lang="en-CA" dirty="0"/>
              <a:t>Always lock it</a:t>
            </a:r>
          </a:p>
          <a:p>
            <a:r>
              <a:rPr lang="en-CA" dirty="0"/>
              <a:t>If forget, have automatic lockout</a:t>
            </a:r>
          </a:p>
          <a:p>
            <a:r>
              <a:rPr lang="en-CA" dirty="0"/>
              <a:t>Prevents others from using it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454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Two Smart Phones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Emails forwarded to smart phone</a:t>
            </a:r>
          </a:p>
          <a:p>
            <a:r>
              <a:rPr lang="en-CA" dirty="0"/>
              <a:t>Business emails to personal phone</a:t>
            </a:r>
          </a:p>
          <a:p>
            <a:r>
              <a:rPr lang="en-CA" dirty="0"/>
              <a:t>Who accesses your personal phone?</a:t>
            </a:r>
          </a:p>
          <a:p>
            <a:r>
              <a:rPr lang="en-CA" dirty="0"/>
              <a:t>Are privacy breaches occurring?</a:t>
            </a:r>
          </a:p>
          <a:p>
            <a:r>
              <a:rPr lang="en-CA" dirty="0"/>
              <a:t>Best practice, two phones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0549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Encryption of Emails </a:t>
            </a:r>
            <a:br>
              <a:rPr lang="en-CA" dirty="0"/>
            </a:br>
            <a:r>
              <a:rPr lang="en-CA" dirty="0"/>
              <a:t>and Documents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Encryption best way to go</a:t>
            </a:r>
          </a:p>
          <a:p>
            <a:r>
              <a:rPr lang="en-CA" dirty="0"/>
              <a:t>When sending email</a:t>
            </a:r>
          </a:p>
          <a:p>
            <a:r>
              <a:rPr lang="en-CA" dirty="0"/>
              <a:t>By any other delivery mechanism</a:t>
            </a:r>
          </a:p>
          <a:p>
            <a:pPr lvl="1"/>
            <a:r>
              <a:rPr lang="en-CA" dirty="0"/>
              <a:t>dropbox</a:t>
            </a:r>
          </a:p>
          <a:p>
            <a:r>
              <a:rPr lang="en-CA" dirty="0"/>
              <a:t>And/or password protected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9716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Patches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Don’t delay patches</a:t>
            </a:r>
          </a:p>
          <a:p>
            <a:r>
              <a:rPr lang="en-CA" dirty="0"/>
              <a:t>Issued for a reason</a:t>
            </a:r>
          </a:p>
          <a:p>
            <a:r>
              <a:rPr lang="en-CA" dirty="0"/>
              <a:t>Panama law firm</a:t>
            </a:r>
          </a:p>
          <a:p>
            <a:r>
              <a:rPr lang="en-US" dirty="0"/>
              <a:t>Bermuda law firm</a:t>
            </a:r>
            <a:endParaRPr lang="en-CA" dirty="0"/>
          </a:p>
          <a:p>
            <a:r>
              <a:rPr lang="en-CA" dirty="0"/>
              <a:t>Costly, embarrassing</a:t>
            </a:r>
          </a:p>
          <a:p>
            <a:r>
              <a:rPr lang="en-CA" dirty="0"/>
              <a:t>Loss of reputation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0420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The Cloud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Costs reducing</a:t>
            </a:r>
          </a:p>
          <a:p>
            <a:r>
              <a:rPr lang="en-CA" dirty="0"/>
              <a:t>Cloud providers in Canada</a:t>
            </a:r>
          </a:p>
          <a:p>
            <a:r>
              <a:rPr lang="en-CA" dirty="0"/>
              <a:t>Many security options</a:t>
            </a:r>
          </a:p>
          <a:p>
            <a:r>
              <a:rPr lang="en-CA" dirty="0"/>
              <a:t>Select the options </a:t>
            </a:r>
          </a:p>
          <a:p>
            <a:pPr lvl="1"/>
            <a:r>
              <a:rPr lang="en-CA" dirty="0"/>
              <a:t>That give you the greatest security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2828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Daily Backups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Old rules </a:t>
            </a:r>
          </a:p>
          <a:p>
            <a:r>
              <a:rPr lang="en-CA" dirty="0"/>
              <a:t>Daily backup</a:t>
            </a:r>
          </a:p>
          <a:p>
            <a:r>
              <a:rPr lang="en-CA" dirty="0"/>
              <a:t>Know what they are for</a:t>
            </a:r>
          </a:p>
          <a:p>
            <a:r>
              <a:rPr lang="en-CA" dirty="0"/>
              <a:t>Not part of official record</a:t>
            </a:r>
          </a:p>
          <a:p>
            <a:r>
              <a:rPr lang="en-CA" dirty="0"/>
              <a:t>Purpose - maintain computer system </a:t>
            </a:r>
          </a:p>
          <a:p>
            <a:r>
              <a:rPr lang="en-CA" dirty="0"/>
              <a:t>Protection against ransomware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765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Backups on Tape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Magnetic tapes – deteriorate</a:t>
            </a:r>
          </a:p>
          <a:p>
            <a:r>
              <a:rPr lang="en-CA" dirty="0"/>
              <a:t>Difficulty in retrieval</a:t>
            </a:r>
          </a:p>
          <a:p>
            <a:r>
              <a:rPr lang="en-CA" dirty="0"/>
              <a:t>Alternative, disk or the Cloud</a:t>
            </a:r>
          </a:p>
          <a:p>
            <a:r>
              <a:rPr lang="en-CA" dirty="0"/>
              <a:t>Old tapes, destroy them</a:t>
            </a:r>
          </a:p>
          <a:p>
            <a:r>
              <a:rPr lang="en-CA" dirty="0"/>
              <a:t>Destruction reduces the risk of a privacy breach</a:t>
            </a:r>
          </a:p>
          <a:p>
            <a:r>
              <a:rPr lang="en-CA" dirty="0"/>
              <a:t>Deal with by policy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3840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63018" cy="1400530"/>
          </a:xfrm>
        </p:spPr>
        <p:txBody>
          <a:bodyPr/>
          <a:lstStyle/>
          <a:p>
            <a:pPr algn="r"/>
            <a:r>
              <a:rPr lang="en-CA" dirty="0"/>
              <a:t>Business and Personal Emails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Separate business emails from personal</a:t>
            </a:r>
          </a:p>
          <a:p>
            <a:r>
              <a:rPr lang="en-CA" dirty="0"/>
              <a:t>Two different accounts</a:t>
            </a:r>
          </a:p>
          <a:p>
            <a:r>
              <a:rPr lang="en-CA" dirty="0"/>
              <a:t>Do not mingle</a:t>
            </a:r>
          </a:p>
          <a:p>
            <a:r>
              <a:rPr lang="en-CA" dirty="0"/>
              <a:t>Have policy on this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373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The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Increased media attention after Edward Snowden</a:t>
            </a:r>
            <a:endParaRPr lang="en-CA" dirty="0"/>
          </a:p>
          <a:p>
            <a:r>
              <a:rPr lang="en-US" dirty="0"/>
              <a:t>The law firm in Panama</a:t>
            </a:r>
            <a:endParaRPr lang="en-CA" dirty="0"/>
          </a:p>
          <a:p>
            <a:r>
              <a:rPr lang="en-US" dirty="0"/>
              <a:t>Breaches like Target - 61Million</a:t>
            </a:r>
            <a:endParaRPr lang="en-CA" dirty="0"/>
          </a:p>
          <a:p>
            <a:r>
              <a:rPr lang="en-US" dirty="0"/>
              <a:t>Breaches like Yahoo – 3 Billion </a:t>
            </a:r>
            <a:endParaRPr lang="en-CA" dirty="0"/>
          </a:p>
          <a:p>
            <a:pPr lvl="1"/>
            <a:r>
              <a:rPr lang="en-US" dirty="0"/>
              <a:t>3 different breaches</a:t>
            </a:r>
            <a:endParaRPr lang="en-CA" dirty="0"/>
          </a:p>
          <a:p>
            <a:r>
              <a:rPr lang="en-US" dirty="0"/>
              <a:t>Breaches like Equifax – 145.5 Million</a:t>
            </a:r>
            <a:endParaRPr lang="en-CA" dirty="0"/>
          </a:p>
          <a:p>
            <a:pPr lvl="1"/>
            <a:r>
              <a:rPr lang="en-US" dirty="0"/>
              <a:t>in Canada – 8,000</a:t>
            </a:r>
            <a:endParaRPr lang="en-CA" dirty="0"/>
          </a:p>
          <a:p>
            <a:r>
              <a:rPr lang="en-US" dirty="0"/>
              <a:t>City of Calgary – 3700 employees</a:t>
            </a:r>
            <a:endParaRPr lang="en-CA" dirty="0"/>
          </a:p>
          <a:p>
            <a:r>
              <a:rPr lang="en-US" dirty="0"/>
              <a:t>Facebook and Cambridge Analytica</a:t>
            </a:r>
          </a:p>
          <a:p>
            <a:pPr lvl="1"/>
            <a:r>
              <a:rPr lang="en-US" dirty="0"/>
              <a:t>87 Million users affected, 622,000 Canadians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0288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Fax or Email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Faxes go astray</a:t>
            </a:r>
          </a:p>
          <a:p>
            <a:r>
              <a:rPr lang="en-CA" dirty="0"/>
              <a:t>Wrong phone number</a:t>
            </a:r>
          </a:p>
          <a:p>
            <a:r>
              <a:rPr lang="en-CA" dirty="0"/>
              <a:t>Vigilance, right recipient</a:t>
            </a:r>
          </a:p>
          <a:p>
            <a:r>
              <a:rPr lang="en-CA" dirty="0"/>
              <a:t>Switch to encrypted email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035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USB and Flash Drives</a:t>
            </a:r>
            <a:br>
              <a:rPr lang="en-CA" dirty="0"/>
            </a:br>
            <a:r>
              <a:rPr lang="en-CA" dirty="0"/>
              <a:t> 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Malware on USB stick</a:t>
            </a:r>
          </a:p>
          <a:p>
            <a:r>
              <a:rPr lang="en-CA" dirty="0"/>
              <a:t>Enters into your computer</a:t>
            </a:r>
          </a:p>
          <a:p>
            <a:r>
              <a:rPr lang="en-CA" dirty="0"/>
              <a:t>Use ones with passwords</a:t>
            </a:r>
          </a:p>
          <a:p>
            <a:r>
              <a:rPr lang="en-CA" dirty="0"/>
              <a:t>Ones owned by organization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2627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Paper Files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Needs to be secured</a:t>
            </a:r>
          </a:p>
          <a:p>
            <a:r>
              <a:rPr lang="en-CA" dirty="0"/>
              <a:t>Storage rooms, file cabinets</a:t>
            </a:r>
          </a:p>
          <a:p>
            <a:r>
              <a:rPr lang="en-CA" dirty="0"/>
              <a:t>Locked cabinets</a:t>
            </a:r>
          </a:p>
          <a:p>
            <a:r>
              <a:rPr lang="en-CA" dirty="0"/>
              <a:t>Locked storage room</a:t>
            </a:r>
          </a:p>
          <a:p>
            <a:r>
              <a:rPr lang="en-CA" dirty="0"/>
              <a:t>Paper laying around</a:t>
            </a:r>
          </a:p>
          <a:p>
            <a:r>
              <a:rPr lang="en-CA" dirty="0"/>
              <a:t>Boxes in hallway waiting for destruction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9719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Laptops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Work requires being in the field</a:t>
            </a:r>
          </a:p>
          <a:p>
            <a:r>
              <a:rPr lang="en-CA" dirty="0"/>
              <a:t>Take laptop with you</a:t>
            </a:r>
          </a:p>
          <a:p>
            <a:r>
              <a:rPr lang="en-CA" dirty="0"/>
              <a:t>Reports, stolen from car</a:t>
            </a:r>
          </a:p>
          <a:p>
            <a:r>
              <a:rPr lang="en-CA" dirty="0"/>
              <a:t>Stolen from house</a:t>
            </a:r>
          </a:p>
          <a:p>
            <a:r>
              <a:rPr lang="en-CA" dirty="0"/>
              <a:t>Password protected</a:t>
            </a:r>
          </a:p>
          <a:p>
            <a:r>
              <a:rPr lang="en-CA" dirty="0"/>
              <a:t>Documents encrypted</a:t>
            </a:r>
          </a:p>
          <a:p>
            <a:r>
              <a:rPr lang="en-CA" dirty="0"/>
              <a:t>Laptop stored in a locked place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9658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Need-to-Know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Principle</a:t>
            </a:r>
          </a:p>
          <a:p>
            <a:r>
              <a:rPr lang="en-CA" dirty="0"/>
              <a:t>Access given only to those who need-to-know</a:t>
            </a:r>
          </a:p>
          <a:p>
            <a:r>
              <a:rPr lang="en-CA" dirty="0"/>
              <a:t>Information orally</a:t>
            </a:r>
          </a:p>
          <a:p>
            <a:r>
              <a:rPr lang="en-CA" dirty="0"/>
              <a:t>Or paper</a:t>
            </a:r>
          </a:p>
          <a:p>
            <a:r>
              <a:rPr lang="en-CA" dirty="0"/>
              <a:t>Or access to computer system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0957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Personal Devices at Work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Do you allow personal devices at work?</a:t>
            </a:r>
          </a:p>
          <a:p>
            <a:r>
              <a:rPr lang="en-CA" dirty="0"/>
              <a:t>A policy</a:t>
            </a:r>
          </a:p>
          <a:p>
            <a:r>
              <a:rPr lang="en-CA" dirty="0"/>
              <a:t>Staff take pictures</a:t>
            </a:r>
          </a:p>
          <a:p>
            <a:r>
              <a:rPr lang="en-CA" dirty="0"/>
              <a:t>Picture of clients</a:t>
            </a:r>
          </a:p>
          <a:p>
            <a:r>
              <a:rPr lang="en-CA" dirty="0"/>
              <a:t>Or patient</a:t>
            </a:r>
          </a:p>
          <a:p>
            <a:r>
              <a:rPr lang="en-CA" dirty="0"/>
              <a:t>Or other employees</a:t>
            </a:r>
          </a:p>
          <a:p>
            <a:r>
              <a:rPr lang="en-CA" dirty="0"/>
              <a:t>Get consent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2281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Organization Owned </a:t>
            </a:r>
            <a:br>
              <a:rPr lang="en-CA" dirty="0"/>
            </a:br>
            <a:r>
              <a:rPr lang="en-CA" dirty="0"/>
              <a:t>Devices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Best practice, organization owns device</a:t>
            </a:r>
          </a:p>
          <a:p>
            <a:r>
              <a:rPr lang="en-CA" dirty="0"/>
              <a:t>Can control use</a:t>
            </a:r>
          </a:p>
          <a:p>
            <a:r>
              <a:rPr lang="en-CA" dirty="0"/>
              <a:t>Have policies</a:t>
            </a:r>
          </a:p>
          <a:p>
            <a:r>
              <a:rPr lang="en-CA" dirty="0"/>
              <a:t>Arrange for file and data storage</a:t>
            </a:r>
          </a:p>
          <a:p>
            <a:r>
              <a:rPr lang="en-CA" dirty="0"/>
              <a:t>Can clean or destroy</a:t>
            </a:r>
          </a:p>
          <a:p>
            <a:r>
              <a:rPr lang="en-CA" dirty="0"/>
              <a:t>Are texts part of the official record? (Texting slide)</a:t>
            </a:r>
          </a:p>
          <a:p>
            <a:r>
              <a:rPr lang="en-CA" dirty="0"/>
              <a:t>Contain personal information</a:t>
            </a:r>
          </a:p>
          <a:p>
            <a:r>
              <a:rPr lang="en-CA" dirty="0"/>
              <a:t>Where do they get stored?</a:t>
            </a:r>
          </a:p>
          <a:p>
            <a:r>
              <a:rPr lang="en-CA" dirty="0"/>
              <a:t>Can they be retrieved?</a:t>
            </a:r>
          </a:p>
          <a:p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8153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Destruction of Official </a:t>
            </a:r>
            <a:br>
              <a:rPr lang="en-CA" dirty="0"/>
            </a:br>
            <a:r>
              <a:rPr lang="en-CA" dirty="0"/>
              <a:t>Records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Have a retention policy</a:t>
            </a:r>
          </a:p>
          <a:p>
            <a:r>
              <a:rPr lang="en-CA" dirty="0"/>
              <a:t>And follow it</a:t>
            </a:r>
          </a:p>
          <a:p>
            <a:r>
              <a:rPr lang="en-CA" dirty="0"/>
              <a:t>Destroy my personal information</a:t>
            </a:r>
          </a:p>
          <a:p>
            <a:r>
              <a:rPr lang="en-CA" dirty="0"/>
              <a:t>Once destroyed</a:t>
            </a:r>
          </a:p>
          <a:p>
            <a:r>
              <a:rPr lang="en-CA" dirty="0"/>
              <a:t>Cannot be breached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2266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Auditing Program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For electronic systems</a:t>
            </a:r>
          </a:p>
          <a:p>
            <a:r>
              <a:rPr lang="en-CA" dirty="0"/>
              <a:t>Have plans to audit</a:t>
            </a:r>
          </a:p>
          <a:p>
            <a:r>
              <a:rPr lang="en-CA" dirty="0"/>
              <a:t>Manual audits</a:t>
            </a:r>
          </a:p>
          <a:p>
            <a:r>
              <a:rPr lang="en-CA" dirty="0"/>
              <a:t>Automated audits</a:t>
            </a:r>
          </a:p>
          <a:p>
            <a:r>
              <a:rPr lang="en-CA" dirty="0"/>
              <a:t>Random checks</a:t>
            </a:r>
          </a:p>
          <a:p>
            <a:r>
              <a:rPr lang="en-CA" dirty="0"/>
              <a:t>Audit trails</a:t>
            </a:r>
          </a:p>
          <a:p>
            <a:pPr lvl="1"/>
            <a:r>
              <a:rPr lang="en-CA" dirty="0"/>
              <a:t>New and legacy systems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7626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The Love Triangle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risk point</a:t>
            </a:r>
          </a:p>
          <a:p>
            <a:r>
              <a:rPr lang="en-CA" dirty="0"/>
              <a:t>An ex checking on new partner</a:t>
            </a:r>
          </a:p>
          <a:p>
            <a:r>
              <a:rPr lang="en-CA" dirty="0"/>
              <a:t>“It is tempting”</a:t>
            </a:r>
          </a:p>
          <a:p>
            <a:r>
              <a:rPr lang="en-CA" dirty="0"/>
              <a:t>Have policy prohibiting</a:t>
            </a:r>
          </a:p>
          <a:p>
            <a:pPr lvl="1"/>
            <a:r>
              <a:rPr lang="en-CA" dirty="0"/>
              <a:t>Checking on family member</a:t>
            </a:r>
          </a:p>
          <a:p>
            <a:r>
              <a:rPr lang="en-CA" dirty="0"/>
              <a:t>A risk in health area</a:t>
            </a:r>
          </a:p>
          <a:p>
            <a:r>
              <a:rPr lang="en-CA" dirty="0"/>
              <a:t>And financial area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25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Cost of a Breach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Target $252 million</a:t>
            </a:r>
          </a:p>
          <a:p>
            <a:r>
              <a:rPr lang="en-CA" dirty="0"/>
              <a:t>Yahoo $350 million (reduced sale price)</a:t>
            </a:r>
          </a:p>
          <a:p>
            <a:r>
              <a:rPr lang="en-US" dirty="0"/>
              <a:t>City of Calgary – sued for $93 million</a:t>
            </a:r>
            <a:endParaRPr lang="en-CA" dirty="0"/>
          </a:p>
          <a:p>
            <a:r>
              <a:rPr lang="en-CA" dirty="0"/>
              <a:t>Equifax cost insurers $125 million </a:t>
            </a:r>
          </a:p>
          <a:p>
            <a:r>
              <a:rPr lang="en-CA" dirty="0"/>
              <a:t>Canada's Average cost </a:t>
            </a:r>
          </a:p>
          <a:p>
            <a:pPr lvl="1"/>
            <a:r>
              <a:rPr lang="en-CA" dirty="0"/>
              <a:t>$3.8 million or</a:t>
            </a:r>
          </a:p>
          <a:p>
            <a:pPr lvl="1"/>
            <a:r>
              <a:rPr lang="en-CA" dirty="0"/>
              <a:t>$5.3 million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803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When the Privacy</a:t>
            </a:r>
            <a:br>
              <a:rPr lang="en-CA" dirty="0"/>
            </a:br>
            <a:r>
              <a:rPr lang="en-CA" dirty="0"/>
              <a:t>Breach Occurs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 you have a plan?</a:t>
            </a:r>
          </a:p>
          <a:p>
            <a:r>
              <a:rPr lang="en-CA" dirty="0"/>
              <a:t>How quickly can you move?</a:t>
            </a:r>
          </a:p>
          <a:p>
            <a:r>
              <a:rPr lang="en-CA" dirty="0"/>
              <a:t>Stop the breach</a:t>
            </a:r>
          </a:p>
          <a:p>
            <a:r>
              <a:rPr lang="en-CA" dirty="0"/>
              <a:t>Notify those affected</a:t>
            </a:r>
          </a:p>
          <a:p>
            <a:r>
              <a:rPr lang="en-CA" dirty="0"/>
              <a:t>Do an investigation</a:t>
            </a:r>
          </a:p>
          <a:p>
            <a:r>
              <a:rPr lang="en-CA" dirty="0"/>
              <a:t>Prevention most important</a:t>
            </a:r>
          </a:p>
          <a:p>
            <a:r>
              <a:rPr lang="en-CA" dirty="0"/>
              <a:t>Do you report to my office?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8373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Report to a Professional </a:t>
            </a:r>
            <a:br>
              <a:rPr lang="en-US" dirty="0"/>
            </a:br>
            <a:r>
              <a:rPr lang="en-US" dirty="0"/>
              <a:t>Association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have codes of conducts</a:t>
            </a:r>
          </a:p>
          <a:p>
            <a:r>
              <a:rPr lang="en-US" dirty="0"/>
              <a:t>Have high ethical standards</a:t>
            </a:r>
          </a:p>
          <a:p>
            <a:r>
              <a:rPr lang="en-US" dirty="0"/>
              <a:t>Association can take action</a:t>
            </a:r>
          </a:p>
          <a:p>
            <a:r>
              <a:rPr lang="en-US" dirty="0"/>
              <a:t>Emphasizes there are consequences</a:t>
            </a:r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4981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The Disciplinary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Are there consequences for a breach?</a:t>
            </a:r>
          </a:p>
          <a:p>
            <a:r>
              <a:rPr lang="en-CA" dirty="0"/>
              <a:t>Invoking the discipline process</a:t>
            </a:r>
          </a:p>
          <a:p>
            <a:r>
              <a:rPr lang="en-CA" dirty="0"/>
              <a:t>1-day suspension</a:t>
            </a:r>
          </a:p>
          <a:p>
            <a:r>
              <a:rPr lang="en-CA" dirty="0"/>
              <a:t>Up to termination</a:t>
            </a:r>
          </a:p>
          <a:p>
            <a:r>
              <a:rPr lang="en-CA" dirty="0"/>
              <a:t>Depends on circumstances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7062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Requesting a Prosecution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When to invoke the criminal process </a:t>
            </a:r>
          </a:p>
          <a:p>
            <a:r>
              <a:rPr lang="en-CA" dirty="0"/>
              <a:t>Egregious cases</a:t>
            </a:r>
          </a:p>
          <a:p>
            <a:r>
              <a:rPr lang="en-CA" dirty="0"/>
              <a:t>Multiple privacy breaches</a:t>
            </a:r>
          </a:p>
          <a:p>
            <a:r>
              <a:rPr lang="en-CA" dirty="0"/>
              <a:t>Malicious intent</a:t>
            </a:r>
          </a:p>
          <a:p>
            <a:r>
              <a:rPr lang="en-CA" dirty="0"/>
              <a:t>Serious consequences</a:t>
            </a:r>
          </a:p>
          <a:p>
            <a:r>
              <a:rPr lang="en-CA" dirty="0"/>
              <a:t>Consider referral to public prosecutions</a:t>
            </a:r>
          </a:p>
          <a:p>
            <a:r>
              <a:rPr lang="en-CA" dirty="0"/>
              <a:t>A deterrent, impact on staff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6267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Risk Reduction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Have a risk reduction strategy</a:t>
            </a:r>
          </a:p>
          <a:p>
            <a:r>
              <a:rPr lang="en-CA" dirty="0"/>
              <a:t>Have a privacy section</a:t>
            </a:r>
          </a:p>
          <a:p>
            <a:r>
              <a:rPr lang="en-CA" dirty="0"/>
              <a:t>Take steps to mitigate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5953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At Senior Level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 you talk privacy?</a:t>
            </a:r>
          </a:p>
          <a:p>
            <a:r>
              <a:rPr lang="en-CA" dirty="0"/>
              <a:t>A factor in many decisions</a:t>
            </a:r>
          </a:p>
          <a:p>
            <a:r>
              <a:rPr lang="en-CA" dirty="0"/>
              <a:t>Encourage awareness at highest level</a:t>
            </a:r>
          </a:p>
          <a:p>
            <a:r>
              <a:rPr lang="en-CA" dirty="0"/>
              <a:t>Create a culture of privacy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5002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Loss of Reputation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cost of a privacy breach</a:t>
            </a:r>
          </a:p>
          <a:p>
            <a:pPr lvl="1"/>
            <a:r>
              <a:rPr lang="en-CA" dirty="0"/>
              <a:t>Is high</a:t>
            </a:r>
          </a:p>
          <a:p>
            <a:r>
              <a:rPr lang="en-CA" dirty="0"/>
              <a:t>Loss of reputation costly</a:t>
            </a:r>
          </a:p>
          <a:p>
            <a:r>
              <a:rPr lang="en-CA" dirty="0"/>
              <a:t>Work years to build it</a:t>
            </a:r>
          </a:p>
          <a:p>
            <a:r>
              <a:rPr lang="en-CA" dirty="0"/>
              <a:t>Lose it over one incident</a:t>
            </a:r>
          </a:p>
          <a:p>
            <a:r>
              <a:rPr lang="en-CA" dirty="0"/>
              <a:t>Not just the incident itself</a:t>
            </a:r>
          </a:p>
          <a:p>
            <a:r>
              <a:rPr lang="en-CA" dirty="0"/>
              <a:t>But how you handle the incident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2794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A Culture of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Organizations made up of people</a:t>
            </a:r>
          </a:p>
          <a:p>
            <a:r>
              <a:rPr lang="en-CA" dirty="0"/>
              <a:t>People can cause the privacy breaches</a:t>
            </a:r>
          </a:p>
          <a:p>
            <a:r>
              <a:rPr lang="en-CA" dirty="0"/>
              <a:t>Convince them </a:t>
            </a:r>
          </a:p>
          <a:p>
            <a:pPr lvl="1"/>
            <a:r>
              <a:rPr lang="en-CA" dirty="0"/>
              <a:t>your and my information at stake</a:t>
            </a:r>
          </a:p>
          <a:p>
            <a:r>
              <a:rPr lang="en-CA" dirty="0"/>
              <a:t>Create a culture of privacy</a:t>
            </a:r>
          </a:p>
          <a:p>
            <a:r>
              <a:rPr lang="en-CA" dirty="0"/>
              <a:t>Closest thing to a silver bullet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02323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Texting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Are texts part of the official record?</a:t>
            </a:r>
          </a:p>
          <a:p>
            <a:r>
              <a:rPr lang="en-CA" dirty="0"/>
              <a:t>Contain personal information</a:t>
            </a:r>
          </a:p>
          <a:p>
            <a:r>
              <a:rPr lang="en-CA" dirty="0"/>
              <a:t>Where do they get stored?</a:t>
            </a:r>
          </a:p>
          <a:p>
            <a:r>
              <a:rPr lang="en-CA" dirty="0"/>
              <a:t>Can they be retrieved?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2929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There will be privacy breaches</a:t>
            </a:r>
          </a:p>
          <a:p>
            <a:r>
              <a:rPr lang="en-CA" dirty="0"/>
              <a:t>Employees will be involved</a:t>
            </a:r>
          </a:p>
          <a:p>
            <a:r>
              <a:rPr lang="en-CA" dirty="0"/>
              <a:t>No silver bullet</a:t>
            </a:r>
          </a:p>
          <a:p>
            <a:r>
              <a:rPr lang="en-CA" dirty="0"/>
              <a:t>Many little steps</a:t>
            </a:r>
          </a:p>
          <a:p>
            <a:r>
              <a:rPr lang="en-CA" dirty="0"/>
              <a:t>Reduce the risks</a:t>
            </a:r>
          </a:p>
          <a:p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157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Privacy Breaches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is it?</a:t>
            </a:r>
          </a:p>
          <a:p>
            <a:r>
              <a:rPr lang="en-CA" dirty="0"/>
              <a:t>Causes</a:t>
            </a:r>
          </a:p>
          <a:p>
            <a:r>
              <a:rPr lang="en-CA" dirty="0"/>
              <a:t>No silver bullet</a:t>
            </a:r>
          </a:p>
          <a:p>
            <a:r>
              <a:rPr lang="en-CA" dirty="0"/>
              <a:t>Can reduce the risk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9375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239007" cy="1400530"/>
          </a:xfrm>
        </p:spPr>
        <p:txBody>
          <a:bodyPr/>
          <a:lstStyle/>
          <a:p>
            <a:pPr algn="ctr"/>
            <a:r>
              <a:rPr lang="en-CA" sz="8000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Saskatchewan Information and Privacy Commissioner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503 – 1801 Hamilton Street</a:t>
            </a:r>
            <a:br>
              <a:rPr lang="en-CA" dirty="0"/>
            </a:br>
            <a:r>
              <a:rPr lang="en-CA" dirty="0"/>
              <a:t>Regina SK S4P 4B4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Telephone: 306-787-8350</a:t>
            </a:r>
            <a:br>
              <a:rPr lang="en-CA" dirty="0"/>
            </a:br>
            <a:r>
              <a:rPr lang="en-CA" dirty="0"/>
              <a:t>Toll Free Telephone (within Saskatchewan): 1-877-748-2298</a:t>
            </a:r>
            <a:br>
              <a:rPr lang="en-CA" dirty="0"/>
            </a:br>
            <a:r>
              <a:rPr lang="en-CA" dirty="0"/>
              <a:t>Fax: 306-798-1603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Email: </a:t>
            </a:r>
            <a:r>
              <a:rPr lang="en-CA" dirty="0">
                <a:hlinkClick r:id="rId2"/>
              </a:rPr>
              <a:t>webmaster@oipc.sk.ca</a:t>
            </a:r>
            <a:endParaRPr lang="en-CA" dirty="0"/>
          </a:p>
          <a:p>
            <a:r>
              <a:rPr lang="en-CA" dirty="0"/>
              <a:t>Website: </a:t>
            </a:r>
            <a:r>
              <a:rPr lang="en-CA" dirty="0">
                <a:hlinkClick r:id="rId3"/>
              </a:rPr>
              <a:t>www.oipc.sk.ca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Follow us on Twitter: </a:t>
            </a:r>
            <a:r>
              <a:rPr lang="en-CA" dirty="0">
                <a:hlinkClick r:id="rId4"/>
              </a:rPr>
              <a:t>@SaskIPC</a:t>
            </a:r>
            <a:r>
              <a:rPr lang="en-CA" dirty="0"/>
              <a:t> </a:t>
            </a:r>
          </a:p>
          <a:p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444" y="5431290"/>
            <a:ext cx="656275" cy="432048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656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Privacy Impact Assessment </a:t>
            </a:r>
            <a:br>
              <a:rPr lang="en-CA" dirty="0"/>
            </a:br>
            <a:r>
              <a:rPr lang="en-CA" dirty="0"/>
              <a:t>(PIA)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When you do something new</a:t>
            </a:r>
          </a:p>
          <a:p>
            <a:r>
              <a:rPr lang="en-CA" dirty="0"/>
              <a:t>Do a privacy impact assessment</a:t>
            </a:r>
          </a:p>
          <a:p>
            <a:r>
              <a:rPr lang="en-CA" dirty="0"/>
              <a:t>Design privacy, from the beginning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336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New Employees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Culture of privacy</a:t>
            </a:r>
          </a:p>
          <a:p>
            <a:r>
              <a:rPr lang="en-CA" dirty="0"/>
              <a:t>Privacy training</a:t>
            </a:r>
          </a:p>
          <a:p>
            <a:r>
              <a:rPr lang="en-CA" dirty="0"/>
              <a:t>Part of onboarding procedures</a:t>
            </a:r>
          </a:p>
          <a:p>
            <a:r>
              <a:rPr lang="en-CA" dirty="0"/>
              <a:t>Sign confidentiality statement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353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Annual Mandatory Training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Recommend all employees</a:t>
            </a:r>
          </a:p>
          <a:p>
            <a:r>
              <a:rPr lang="en-CA" dirty="0"/>
              <a:t>Have annual privacy training</a:t>
            </a:r>
          </a:p>
          <a:p>
            <a:r>
              <a:rPr lang="en-CA" dirty="0"/>
              <a:t>Mandatory</a:t>
            </a:r>
          </a:p>
          <a:p>
            <a:r>
              <a:rPr lang="en-CA" dirty="0"/>
              <a:t>Half day workshop</a:t>
            </a:r>
          </a:p>
          <a:p>
            <a:r>
              <a:rPr lang="en-CA" dirty="0"/>
              <a:t>Maybe online course</a:t>
            </a:r>
          </a:p>
          <a:p>
            <a:r>
              <a:rPr lang="en-CA" dirty="0"/>
              <a:t>Important, know when to ask for help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033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75544" cy="1400530"/>
          </a:xfrm>
        </p:spPr>
        <p:txBody>
          <a:bodyPr/>
          <a:lstStyle/>
          <a:p>
            <a:pPr algn="r"/>
            <a:r>
              <a:rPr lang="en-CA" dirty="0"/>
              <a:t>Confidentiality Statements 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New employees</a:t>
            </a:r>
          </a:p>
          <a:p>
            <a:r>
              <a:rPr lang="en-CA" dirty="0"/>
              <a:t>Every employee</a:t>
            </a:r>
          </a:p>
          <a:p>
            <a:r>
              <a:rPr lang="en-CA" dirty="0"/>
              <a:t>Sign confidentiality statement annually</a:t>
            </a:r>
          </a:p>
          <a:p>
            <a:r>
              <a:rPr lang="en-CA" dirty="0"/>
              <a:t>Avoid “I did not know”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9131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/>
              <a:t>Data Minimization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Principle</a:t>
            </a:r>
          </a:p>
          <a:p>
            <a:r>
              <a:rPr lang="en-CA" dirty="0"/>
              <a:t>Give the least amount of information necessary</a:t>
            </a:r>
          </a:p>
          <a:p>
            <a:r>
              <a:rPr lang="en-CA" dirty="0"/>
              <a:t>Necessary to solve the issue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4" t="9171" r="6277" b="15285"/>
          <a:stretch>
            <a:fillRect/>
          </a:stretch>
        </p:blipFill>
        <p:spPr bwMode="auto">
          <a:xfrm>
            <a:off x="646111" y="452718"/>
            <a:ext cx="2160240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7755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3136</TotalTime>
  <Words>968</Words>
  <Application>Microsoft Office PowerPoint</Application>
  <PresentationFormat>Custom</PresentationFormat>
  <Paragraphs>254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Ion</vt:lpstr>
      <vt:lpstr>Reducing the Risks   Financial Executives International, Regina Chapter  September 26, 2018   </vt:lpstr>
      <vt:lpstr>The Media</vt:lpstr>
      <vt:lpstr>Cost of a Breach</vt:lpstr>
      <vt:lpstr>Privacy Breaches</vt:lpstr>
      <vt:lpstr>Privacy Impact Assessment  (PIA)</vt:lpstr>
      <vt:lpstr>New Employees</vt:lpstr>
      <vt:lpstr>Annual Mandatory Training </vt:lpstr>
      <vt:lpstr>Confidentiality Statements  </vt:lpstr>
      <vt:lpstr>Data Minimization</vt:lpstr>
      <vt:lpstr>Passwords</vt:lpstr>
      <vt:lpstr>Letting Others Use Your  Computer</vt:lpstr>
      <vt:lpstr>Automatic Lockout</vt:lpstr>
      <vt:lpstr>Two Smart Phones</vt:lpstr>
      <vt:lpstr>Encryption of Emails  and Documents </vt:lpstr>
      <vt:lpstr>Patches </vt:lpstr>
      <vt:lpstr>The Cloud </vt:lpstr>
      <vt:lpstr>Daily Backups</vt:lpstr>
      <vt:lpstr>Backups on Tape</vt:lpstr>
      <vt:lpstr>Business and Personal Emails</vt:lpstr>
      <vt:lpstr>Fax or Email </vt:lpstr>
      <vt:lpstr>USB and Flash Drives   </vt:lpstr>
      <vt:lpstr>Paper Files </vt:lpstr>
      <vt:lpstr>Laptops</vt:lpstr>
      <vt:lpstr>Need-to-Know</vt:lpstr>
      <vt:lpstr>Personal Devices at Work </vt:lpstr>
      <vt:lpstr>Organization Owned  Devices </vt:lpstr>
      <vt:lpstr>Destruction of Official  Records </vt:lpstr>
      <vt:lpstr>Auditing Program </vt:lpstr>
      <vt:lpstr>The Love Triangle </vt:lpstr>
      <vt:lpstr>When the Privacy Breach Occurs</vt:lpstr>
      <vt:lpstr>Report to a Professional  Association</vt:lpstr>
      <vt:lpstr>The Disciplinary Process</vt:lpstr>
      <vt:lpstr>Requesting a Prosecution</vt:lpstr>
      <vt:lpstr>Risk Reduction Strategy</vt:lpstr>
      <vt:lpstr>At Senior Level Meetings</vt:lpstr>
      <vt:lpstr>Loss of Reputation</vt:lpstr>
      <vt:lpstr>A Culture of Privacy</vt:lpstr>
      <vt:lpstr>Texting</vt:lpstr>
      <vt:lpstr>Conclusion</vt:lpstr>
      <vt:lpstr>Questions?</vt:lpstr>
    </vt:vector>
  </TitlesOfParts>
  <Company>OIPC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the Risks</dc:title>
  <dc:creator>Mignon-Stark, Kim OIPC</dc:creator>
  <cp:lastModifiedBy>Felipe Cerqueira</cp:lastModifiedBy>
  <cp:revision>50</cp:revision>
  <dcterms:created xsi:type="dcterms:W3CDTF">2018-05-01T21:56:07Z</dcterms:created>
  <dcterms:modified xsi:type="dcterms:W3CDTF">2018-09-26T22:02:44Z</dcterms:modified>
</cp:coreProperties>
</file>