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708" r:id="rId2"/>
    <p:sldMasterId id="2147483680" r:id="rId3"/>
    <p:sldMasterId id="2147483694" r:id="rId4"/>
  </p:sldMasterIdLst>
  <p:notesMasterIdLst>
    <p:notesMasterId r:id="rId26"/>
  </p:notesMasterIdLst>
  <p:handoutMasterIdLst>
    <p:handoutMasterId r:id="rId27"/>
  </p:handoutMasterIdLst>
  <p:sldIdLst>
    <p:sldId id="276" r:id="rId5"/>
    <p:sldId id="302" r:id="rId6"/>
    <p:sldId id="304" r:id="rId7"/>
    <p:sldId id="303" r:id="rId8"/>
    <p:sldId id="301" r:id="rId9"/>
    <p:sldId id="305" r:id="rId10"/>
    <p:sldId id="306" r:id="rId11"/>
    <p:sldId id="257" r:id="rId12"/>
    <p:sldId id="286" r:id="rId13"/>
    <p:sldId id="299" r:id="rId14"/>
    <p:sldId id="307" r:id="rId15"/>
    <p:sldId id="287" r:id="rId16"/>
    <p:sldId id="285" r:id="rId17"/>
    <p:sldId id="289" r:id="rId18"/>
    <p:sldId id="290" r:id="rId19"/>
    <p:sldId id="291" r:id="rId20"/>
    <p:sldId id="294" r:id="rId21"/>
    <p:sldId id="293" r:id="rId22"/>
    <p:sldId id="295" r:id="rId23"/>
    <p:sldId id="288" r:id="rId24"/>
    <p:sldId id="297"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CEA"/>
    <a:srgbClr val="7A7A7A"/>
    <a:srgbClr val="FFE600"/>
    <a:srgbClr val="FFFFFF"/>
    <a:srgbClr val="404040"/>
    <a:srgbClr val="FFD200"/>
    <a:srgbClr val="000000"/>
    <a:srgbClr val="FF00FF"/>
    <a:srgbClr val="FF009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398" autoAdjust="0"/>
  </p:normalViewPr>
  <p:slideViewPr>
    <p:cSldViewPr snapToGrid="0" snapToObjects="1" showGuides="1">
      <p:cViewPr varScale="1">
        <p:scale>
          <a:sx n="88" d="100"/>
          <a:sy n="88" d="100"/>
        </p:scale>
        <p:origin x="-1253" y="-77"/>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34724148257772E-4"/>
          <c:y val="0"/>
          <c:w val="0.9608030129750148"/>
          <c:h val="0.99894424412420435"/>
        </c:manualLayout>
      </c:layout>
      <c:barChart>
        <c:barDir val="bar"/>
        <c:grouping val="clustered"/>
        <c:varyColors val="0"/>
        <c:ser>
          <c:idx val="0"/>
          <c:order val="0"/>
          <c:tx>
            <c:strRef>
              <c:f>Sheet1!$B$1</c:f>
              <c:strCache>
                <c:ptCount val="1"/>
                <c:pt idx="0">
                  <c:v>%</c:v>
                </c:pt>
              </c:strCache>
            </c:strRef>
          </c:tx>
          <c:spPr>
            <a:solidFill>
              <a:srgbClr val="808080"/>
            </a:solidFill>
          </c:spPr>
          <c:invertIfNegative val="0"/>
          <c:dPt>
            <c:idx val="0"/>
            <c:invertIfNegative val="0"/>
            <c:bubble3D val="0"/>
            <c:spPr>
              <a:solidFill>
                <a:srgbClr val="95CB89"/>
              </a:solidFill>
            </c:spPr>
            <c:extLst xmlns:c16r2="http://schemas.microsoft.com/office/drawing/2015/06/chart">
              <c:ext xmlns:c16="http://schemas.microsoft.com/office/drawing/2014/chart" uri="{C3380CC4-5D6E-409C-BE32-E72D297353CC}">
                <c16:uniqueId val="{00000001-112F-424F-B2AB-AADB9919DBC5}"/>
              </c:ext>
            </c:extLst>
          </c:dPt>
          <c:dPt>
            <c:idx val="1"/>
            <c:invertIfNegative val="0"/>
            <c:bubble3D val="0"/>
            <c:spPr>
              <a:solidFill>
                <a:srgbClr val="C893C7"/>
              </a:solidFill>
            </c:spPr>
            <c:extLst xmlns:c16r2="http://schemas.microsoft.com/office/drawing/2015/06/chart">
              <c:ext xmlns:c16="http://schemas.microsoft.com/office/drawing/2014/chart" uri="{C3380CC4-5D6E-409C-BE32-E72D297353CC}">
                <c16:uniqueId val="{00000003-112F-424F-B2AB-AADB9919DBC5}"/>
              </c:ext>
            </c:extLst>
          </c:dPt>
          <c:dPt>
            <c:idx val="2"/>
            <c:invertIfNegative val="0"/>
            <c:bubble3D val="0"/>
            <c:spPr>
              <a:solidFill>
                <a:srgbClr val="7FD1D6"/>
              </a:solidFill>
            </c:spPr>
            <c:extLst xmlns:c16r2="http://schemas.microsoft.com/office/drawing/2015/06/chart">
              <c:ext xmlns:c16="http://schemas.microsoft.com/office/drawing/2014/chart" uri="{C3380CC4-5D6E-409C-BE32-E72D297353CC}">
                <c16:uniqueId val="{00000005-112F-424F-B2AB-AADB9919DBC5}"/>
              </c:ext>
            </c:extLst>
          </c:dPt>
          <c:dLbls>
            <c:dLbl>
              <c:idx val="4"/>
              <c:layout>
                <c:manualLayout>
                  <c:x val="-8.1792755251715731E-17"/>
                  <c:y val="-2.150684218169137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12F-424F-B2AB-AADB9919DBC5}"/>
                </c:ext>
                <c:ext xmlns:c15="http://schemas.microsoft.com/office/drawing/2012/chart" uri="{CE6537A1-D6FC-4f65-9D91-7224C49458BB}"/>
              </c:extLst>
            </c:dLbl>
            <c:dLbl>
              <c:idx val="8"/>
              <c:layout>
                <c:manualLayout>
                  <c:x val="4.4614745524693116E-3"/>
                  <c:y val="-5.376710545422831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12F-424F-B2AB-AADB9919DBC5}"/>
                </c:ext>
                <c:ext xmlns:c15="http://schemas.microsoft.com/office/drawing/2012/chart" uri="{CE6537A1-D6FC-4f65-9D91-7224C49458BB}"/>
              </c:extLst>
            </c:dLbl>
            <c:dLbl>
              <c:idx val="9"/>
              <c:layout>
                <c:manualLayout>
                  <c:x val="6.6922118287039683E-3"/>
                  <c:y val="-5.376710545422831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12F-424F-B2AB-AADB9919DBC5}"/>
                </c:ext>
                <c:ext xmlns:c15="http://schemas.microsoft.com/office/drawing/2012/chart" uri="{CE6537A1-D6FC-4f65-9D91-7224C49458BB}"/>
              </c:extLst>
            </c:dLbl>
            <c:numFmt formatCode="#,##0\%;\(#,##0\)\%" sourceLinked="0"/>
            <c:spPr>
              <a:noFill/>
              <a:ln>
                <a:noFill/>
              </a:ln>
              <a:effectLst/>
            </c:spPr>
            <c:txPr>
              <a:bodyPr/>
              <a:lstStyle/>
              <a:p>
                <a:pPr>
                  <a:defRPr sz="1400" baseline="0">
                    <a:solidFill>
                      <a:srgbClr val="646464"/>
                    </a:solidFill>
                    <a:latin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Increasing research &amp;
development (R&amp;D) efforts</c:v>
                </c:pt>
                <c:pt idx="1">
                  <c:v>Returning capital to
shareholders (ROC)</c:v>
                </c:pt>
                <c:pt idx="2">
                  <c:v>Pursuing mergers and acquisitions (M&amp;A)</c:v>
                </c:pt>
                <c:pt idx="3">
                  <c:v>Increasing capital expenditure (CapEx),
such as by updating technology or
expanding facilities</c:v>
                </c:pt>
                <c:pt idx="4">
                  <c:v>Creating more jobs</c:v>
                </c:pt>
                <c:pt idx="5">
                  <c:v>Paying down debt</c:v>
                </c:pt>
                <c:pt idx="6">
                  <c:v>Increasing salaries</c:v>
                </c:pt>
                <c:pt idx="7">
                  <c:v>Paying bonuses</c:v>
                </c:pt>
                <c:pt idx="8">
                  <c:v>None of these</c:v>
                </c:pt>
                <c:pt idx="9">
                  <c:v>My company will not be
impacted by the recent
tax reform legislation</c:v>
                </c:pt>
              </c:strCache>
            </c:strRef>
          </c:cat>
          <c:val>
            <c:numRef>
              <c:f>Sheet1!$B$2:$B$11</c:f>
              <c:numCache>
                <c:formatCode>General</c:formatCode>
                <c:ptCount val="10"/>
                <c:pt idx="0">
                  <c:v>47</c:v>
                </c:pt>
                <c:pt idx="1">
                  <c:v>46</c:v>
                </c:pt>
                <c:pt idx="2">
                  <c:v>42</c:v>
                </c:pt>
                <c:pt idx="3">
                  <c:v>35</c:v>
                </c:pt>
                <c:pt idx="4">
                  <c:v>28.000000000000004</c:v>
                </c:pt>
                <c:pt idx="5">
                  <c:v>21</c:v>
                </c:pt>
                <c:pt idx="6">
                  <c:v>20</c:v>
                </c:pt>
                <c:pt idx="7">
                  <c:v>19</c:v>
                </c:pt>
                <c:pt idx="8">
                  <c:v>3</c:v>
                </c:pt>
                <c:pt idx="9">
                  <c:v>3</c:v>
                </c:pt>
              </c:numCache>
            </c:numRef>
          </c:val>
          <c:extLst xmlns:c16r2="http://schemas.microsoft.com/office/drawing/2015/06/chart">
            <c:ext xmlns:c16="http://schemas.microsoft.com/office/drawing/2014/chart" uri="{C3380CC4-5D6E-409C-BE32-E72D297353CC}">
              <c16:uniqueId val="{00000009-112F-424F-B2AB-AADB9919DBC5}"/>
            </c:ext>
          </c:extLst>
        </c:ser>
        <c:dLbls>
          <c:showLegendKey val="0"/>
          <c:showVal val="0"/>
          <c:showCatName val="0"/>
          <c:showSerName val="0"/>
          <c:showPercent val="0"/>
          <c:showBubbleSize val="0"/>
        </c:dLbls>
        <c:gapWidth val="150"/>
        <c:axId val="181592064"/>
        <c:axId val="181593600"/>
      </c:barChart>
      <c:catAx>
        <c:axId val="181592064"/>
        <c:scaling>
          <c:orientation val="maxMin"/>
        </c:scaling>
        <c:delete val="1"/>
        <c:axPos val="l"/>
        <c:numFmt formatCode="General" sourceLinked="0"/>
        <c:majorTickMark val="out"/>
        <c:minorTickMark val="none"/>
        <c:tickLblPos val="nextTo"/>
        <c:crossAx val="181593600"/>
        <c:crosses val="autoZero"/>
        <c:auto val="1"/>
        <c:lblAlgn val="ctr"/>
        <c:lblOffset val="0"/>
        <c:noMultiLvlLbl val="0"/>
      </c:catAx>
      <c:valAx>
        <c:axId val="181593600"/>
        <c:scaling>
          <c:orientation val="minMax"/>
        </c:scaling>
        <c:delete val="1"/>
        <c:axPos val="t"/>
        <c:numFmt formatCode="General" sourceLinked="1"/>
        <c:majorTickMark val="out"/>
        <c:minorTickMark val="none"/>
        <c:tickLblPos val="nextTo"/>
        <c:crossAx val="181592064"/>
        <c:crosses val="autoZero"/>
        <c:crossBetween val="between"/>
        <c:majorUnit val="10"/>
      </c:valAx>
      <c:spPr>
        <a:noFill/>
        <a:ln w="25400">
          <a:noFill/>
        </a:ln>
      </c:spPr>
    </c:plotArea>
    <c:plotVisOnly val="1"/>
    <c:dispBlanksAs val="gap"/>
    <c:showDLblsOverMax val="0"/>
  </c:chart>
  <c:txPr>
    <a:bodyPr/>
    <a:lstStyle/>
    <a:p>
      <a:pPr>
        <a:defRPr sz="9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08/06/2018</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08/06/2018</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wmf"/><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1.wmf"/><Relationship Id="rId1" Type="http://schemas.openxmlformats.org/officeDocument/2006/relationships/slideMaster" Target="../slideMasters/slideMaster4.xml"/><Relationship Id="rId4" Type="http://schemas.openxmlformats.org/officeDocument/2006/relationships/image" Target="../media/image2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3.wmf"/><Relationship Id="rId1" Type="http://schemas.openxmlformats.org/officeDocument/2006/relationships/slideMaster" Target="../slideMasters/slideMaster4.xml"/><Relationship Id="rId4" Type="http://schemas.openxmlformats.org/officeDocument/2006/relationships/image" Target="../media/image20.w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en-US"/>
              <a:t>1 January 2014</a:t>
            </a:r>
            <a:endParaRPr lang="en-US" dirty="0"/>
          </a:p>
        </p:txBody>
      </p:sp>
      <p:sp>
        <p:nvSpPr>
          <p:cNvPr id="9" name="Footer Placeholder 8"/>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en-US"/>
              <a:t>1 January 2014</a:t>
            </a:r>
            <a:endParaRPr lang="en-US" dirty="0"/>
          </a:p>
        </p:txBody>
      </p:sp>
      <p:sp>
        <p:nvSpPr>
          <p:cNvPr id="12" name="Footer Placeholder 11"/>
          <p:cNvSpPr>
            <a:spLocks noGrp="1"/>
          </p:cNvSpPr>
          <p:nvPr>
            <p:ph type="ftr" sz="quarter" idx="15"/>
          </p:nvPr>
        </p:nvSpPr>
        <p:spPr/>
        <p:txBody>
          <a:bodyPr/>
          <a:lstStyle/>
          <a:p>
            <a:r>
              <a:rPr lang="en-GB"/>
              <a:t>Presentation title</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en-US"/>
              <a:t>1 January 2014</a:t>
            </a:r>
            <a:endParaRPr lang="en-US" dirty="0"/>
          </a:p>
        </p:txBody>
      </p:sp>
      <p:sp>
        <p:nvSpPr>
          <p:cNvPr id="7" name="Footer Placeholder 6"/>
          <p:cNvSpPr>
            <a:spLocks noGrp="1"/>
          </p:cNvSpPr>
          <p:nvPr>
            <p:ph type="ftr" sz="quarter" idx="13"/>
          </p:nvPr>
        </p:nvSpPr>
        <p:spPr/>
        <p:txBody>
          <a:bodyPr/>
          <a:lstStyle/>
          <a:p>
            <a:r>
              <a:rPr lang="en-GB"/>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a:t>1 January 2014</a:t>
            </a:r>
            <a:endParaRPr lang="en-US" dirty="0"/>
          </a:p>
        </p:txBody>
      </p:sp>
      <p:sp>
        <p:nvSpPr>
          <p:cNvPr id="9" name="Footer Placeholder 8"/>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r>
              <a:rPr lang="en-US"/>
              <a:t>1 January 2014</a:t>
            </a:r>
            <a:endParaRPr lang="en-US" dirty="0"/>
          </a:p>
        </p:txBody>
      </p:sp>
      <p:sp>
        <p:nvSpPr>
          <p:cNvPr id="9" name="Footer Placeholder 8"/>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sp>
        <p:nvSpPr>
          <p:cNvPr id="9"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a:t>1 January 2014</a:t>
            </a:r>
            <a:endParaRPr lang="en-US" dirty="0"/>
          </a:p>
        </p:txBody>
      </p:sp>
      <p:sp>
        <p:nvSpPr>
          <p:cNvPr id="6" name="Footer Placeholder 5"/>
          <p:cNvSpPr>
            <a:spLocks noGrp="1"/>
          </p:cNvSpPr>
          <p:nvPr>
            <p:ph type="ftr" sz="quarter" idx="15"/>
          </p:nvPr>
        </p:nvSpPr>
        <p:spPr/>
        <p:txBody>
          <a:bodyPr/>
          <a:lstStyle/>
          <a:p>
            <a:r>
              <a:rPr lang="en-GB"/>
              <a:t>Presentation title</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a:t>1 January 2014</a:t>
            </a:r>
            <a:endParaRPr lang="en-US" dirty="0"/>
          </a:p>
        </p:txBody>
      </p:sp>
      <p:sp>
        <p:nvSpPr>
          <p:cNvPr id="7" name="Footer Placeholder 6"/>
          <p:cNvSpPr>
            <a:spLocks noGrp="1"/>
          </p:cNvSpPr>
          <p:nvPr>
            <p:ph type="ftr" sz="quarter" idx="13"/>
          </p:nvPr>
        </p:nvSpPr>
        <p:spPr/>
        <p:txBody>
          <a:bodyPr/>
          <a:lstStyle/>
          <a:p>
            <a:r>
              <a:rPr lang="en-GB"/>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7" name="Footer Placeholder 6"/>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7" name="Footer Placeholder 6"/>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r>
              <a:rPr lang="en-US"/>
              <a:t>1 January 2014</a:t>
            </a:r>
            <a:endParaRPr lang="en-US" dirty="0"/>
          </a:p>
        </p:txBody>
      </p:sp>
      <p:sp>
        <p:nvSpPr>
          <p:cNvPr id="7" name="Footer Placeholder 6"/>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661126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a:t>1 January 2014</a:t>
            </a:r>
            <a:endParaRPr lang="en-US" dirty="0"/>
          </a:p>
        </p:txBody>
      </p:sp>
      <p:sp>
        <p:nvSpPr>
          <p:cNvPr id="4" name="Footer Placeholder 3"/>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a:t>1 January 2014</a:t>
            </a:r>
            <a:endParaRPr lang="en-US" dirty="0"/>
          </a:p>
        </p:txBody>
      </p:sp>
      <p:sp>
        <p:nvSpPr>
          <p:cNvPr id="4" name="Footer Placeholder 3"/>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817397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a:t>1 January 2014</a:t>
            </a:r>
            <a:endParaRPr lang="en-US" dirty="0"/>
          </a:p>
        </p:txBody>
      </p:sp>
      <p:sp>
        <p:nvSpPr>
          <p:cNvPr id="6" name="Footer Placeholder 5"/>
          <p:cNvSpPr>
            <a:spLocks noGrp="1"/>
          </p:cNvSpPr>
          <p:nvPr>
            <p:ph type="ftr" sz="quarter" idx="15"/>
          </p:nvPr>
        </p:nvSpPr>
        <p:spPr/>
        <p:txBody>
          <a:bodyPr/>
          <a:lstStyle/>
          <a:p>
            <a:r>
              <a:rPr lang="en-GB"/>
              <a:t>Presentation title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a:t>1 January 2014</a:t>
            </a:r>
            <a:endParaRPr lang="en-US" dirty="0"/>
          </a:p>
        </p:txBody>
      </p:sp>
      <p:sp>
        <p:nvSpPr>
          <p:cNvPr id="4" name="Footer Placeholder 3"/>
          <p:cNvSpPr>
            <a:spLocks noGrp="1"/>
          </p:cNvSpPr>
          <p:nvPr>
            <p:ph type="ftr" sz="quarter" idx="13"/>
          </p:nvPr>
        </p:nvSpPr>
        <p:spPr/>
        <p:txBody>
          <a:bodyPr/>
          <a:lstStyle/>
          <a:p>
            <a:r>
              <a:rPr lang="en-GB"/>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a:t>1 January 2014</a:t>
            </a:r>
            <a:endParaRPr lang="en-US" dirty="0"/>
          </a:p>
        </p:txBody>
      </p:sp>
      <p:sp>
        <p:nvSpPr>
          <p:cNvPr id="4" name="Footer Placeholder 3"/>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a:t>1 January 2014</a:t>
            </a:r>
            <a:endParaRPr lang="en-US" dirty="0"/>
          </a:p>
        </p:txBody>
      </p:sp>
      <p:sp>
        <p:nvSpPr>
          <p:cNvPr id="4" name="Footer Placeholder 3"/>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805096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a:t>1 January 2014</a:t>
            </a:r>
            <a:endParaRPr lang="en-US" dirty="0"/>
          </a:p>
        </p:txBody>
      </p:sp>
      <p:sp>
        <p:nvSpPr>
          <p:cNvPr id="6" name="Footer Placeholder 5"/>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a:t>1 January 2014</a:t>
            </a:r>
            <a:endParaRPr lang="en-US" dirty="0"/>
          </a:p>
        </p:txBody>
      </p:sp>
      <p:sp>
        <p:nvSpPr>
          <p:cNvPr id="13" name="Footer Placeholder 12"/>
          <p:cNvSpPr>
            <a:spLocks noGrp="1"/>
          </p:cNvSpPr>
          <p:nvPr>
            <p:ph type="ftr" sz="quarter" idx="15"/>
          </p:nvPr>
        </p:nvSpPr>
        <p:spPr/>
        <p:txBody>
          <a:bodyPr/>
          <a:lstStyle/>
          <a:p>
            <a:r>
              <a:rPr lang="en-GB"/>
              <a:t>Presentation title</a:t>
            </a:r>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a:t>1 January 2014</a:t>
            </a:r>
            <a:endParaRPr lang="en-US" dirty="0"/>
          </a:p>
        </p:txBody>
      </p:sp>
      <p:sp>
        <p:nvSpPr>
          <p:cNvPr id="4" name="Footer Placeholder 3"/>
          <p:cNvSpPr>
            <a:spLocks noGrp="1"/>
          </p:cNvSpPr>
          <p:nvPr>
            <p:ph type="ftr" sz="quarter" idx="13"/>
          </p:nvPr>
        </p:nvSpPr>
        <p:spPr/>
        <p:txBody>
          <a:bodyPr/>
          <a:lstStyle/>
          <a:p>
            <a:r>
              <a:rPr lang="en-GB"/>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a:t>1 January 2014</a:t>
            </a:r>
            <a:endParaRPr lang="en-US" dirty="0"/>
          </a:p>
        </p:txBody>
      </p:sp>
      <p:sp>
        <p:nvSpPr>
          <p:cNvPr id="3" name="Footer Placeholder 2"/>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9.wmf"/><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4.wmf"/><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19.wmf"/><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a:t>Presentation title</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a:t>1 January 2014</a:t>
            </a:r>
          </a:p>
        </p:txBody>
      </p:sp>
      <p:pic>
        <p:nvPicPr>
          <p:cNvPr id="17" name="Picture 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58" r:id="rId2"/>
    <p:sldLayoutId id="2147483760" r:id="rId3"/>
    <p:sldLayoutId id="2147483784" r:id="rId4"/>
    <p:sldLayoutId id="2147483668" r:id="rId5"/>
    <p:sldLayoutId id="2147483748" r:id="rId6"/>
    <p:sldLayoutId id="2147483749" r:id="rId7"/>
    <p:sldLayoutId id="2147483669" r:id="rId8"/>
    <p:sldLayoutId id="2147483780" r:id="rId9"/>
    <p:sldLayoutId id="2147483670" r:id="rId10"/>
    <p:sldLayoutId id="2147483671" r:id="rId11"/>
    <p:sldLayoutId id="2147483672" r:id="rId12"/>
    <p:sldLayoutId id="2147483673" r:id="rId13"/>
    <p:sldLayoutId id="2147483674" r:id="rId14"/>
    <p:sldLayoutId id="2147483726" r:id="rId15"/>
    <p:sldLayoutId id="2147483677" r:id="rId16"/>
    <p:sldLayoutId id="2147483678" r:id="rId17"/>
    <p:sldLayoutId id="2147483679"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85" r:id="rId5"/>
    <p:sldLayoutId id="2147483710" r:id="rId6"/>
    <p:sldLayoutId id="2147483750" r:id="rId7"/>
    <p:sldLayoutId id="2147483751" r:id="rId8"/>
    <p:sldLayoutId id="2147483711" r:id="rId9"/>
    <p:sldLayoutId id="2147483783"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786" r:id="rId5"/>
    <p:sldLayoutId id="2147483682" r:id="rId6"/>
    <p:sldLayoutId id="2147483752" r:id="rId7"/>
    <p:sldLayoutId id="2147483753" r:id="rId8"/>
    <p:sldLayoutId id="2147483683" r:id="rId9"/>
    <p:sldLayoutId id="2147483782"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a:t>1 January 2014</a:t>
            </a:r>
            <a:endParaRPr lang="en-US" dirty="0"/>
          </a:p>
        </p:txBody>
      </p: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787" r:id="rId5"/>
    <p:sldLayoutId id="2147483696" r:id="rId6"/>
    <p:sldLayoutId id="2147483754" r:id="rId7"/>
    <p:sldLayoutId id="2147483755" r:id="rId8"/>
    <p:sldLayoutId id="2147483697" r:id="rId9"/>
    <p:sldLayoutId id="2147483781" r:id="rId10"/>
    <p:sldLayoutId id="2147483698" r:id="rId11"/>
    <p:sldLayoutId id="2147483699" r:id="rId12"/>
    <p:sldLayoutId id="2147483700" r:id="rId13"/>
    <p:sldLayoutId id="2147483701" r:id="rId14"/>
    <p:sldLayoutId id="2147483702" r:id="rId15"/>
    <p:sldLayoutId id="2147483729" r:id="rId16"/>
    <p:sldLayoutId id="2147483705" r:id="rId17"/>
    <p:sldLayoutId id="2147483706" r:id="rId18"/>
    <p:sldLayoutId id="2147483707"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Hot topics in tax</a:t>
            </a:r>
            <a:br>
              <a:rPr lang="en-GB" dirty="0"/>
            </a:br>
            <a:endParaRPr lang="en-GB" dirty="0">
              <a:solidFill>
                <a:srgbClr val="FF0000"/>
              </a:solidFill>
            </a:endParaRPr>
          </a:p>
        </p:txBody>
      </p:sp>
      <p:sp>
        <p:nvSpPr>
          <p:cNvPr id="3" name="Subtitle 2"/>
          <p:cNvSpPr>
            <a:spLocks noGrp="1"/>
          </p:cNvSpPr>
          <p:nvPr>
            <p:ph type="subTitle" idx="1"/>
          </p:nvPr>
        </p:nvSpPr>
        <p:spPr/>
        <p:txBody>
          <a:bodyPr/>
          <a:lstStyle/>
          <a:p>
            <a:r>
              <a:rPr lang="en-US" dirty="0"/>
              <a:t>Financial Executives International Canada</a:t>
            </a:r>
            <a:br>
              <a:rPr lang="en-US" dirty="0"/>
            </a:br>
            <a:r>
              <a:rPr lang="en-US" dirty="0"/>
              <a:t>Halifax, NS – June 12, 2018</a:t>
            </a:r>
            <a:endParaRPr lang="en-GB" dirty="0"/>
          </a:p>
        </p:txBody>
      </p:sp>
    </p:spTree>
    <p:extLst>
      <p:ext uri="{BB962C8B-B14F-4D97-AF65-F5344CB8AC3E}">
        <p14:creationId xmlns:p14="http://schemas.microsoft.com/office/powerpoint/2010/main" val="5580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 perspective</a:t>
            </a:r>
            <a:br>
              <a:rPr lang="en-GB" dirty="0"/>
            </a:br>
            <a:r>
              <a:rPr lang="en-GB" dirty="0"/>
              <a:t>Tipping the fiscal </a:t>
            </a:r>
            <a:r>
              <a:rPr lang="en-GB" dirty="0" smtClean="0"/>
              <a:t>scale</a:t>
            </a:r>
            <a:endParaRPr lang="en-GB" dirty="0"/>
          </a:p>
        </p:txBody>
      </p:sp>
      <p:sp>
        <p:nvSpPr>
          <p:cNvPr id="13" name="Date Placeholder 12"/>
          <p:cNvSpPr>
            <a:spLocks noGrp="1"/>
          </p:cNvSpPr>
          <p:nvPr>
            <p:ph type="dt" sz="half" idx="10"/>
          </p:nvPr>
        </p:nvSpPr>
        <p:spPr/>
        <p:txBody>
          <a:bodyPr/>
          <a:lstStyle/>
          <a:p>
            <a:r>
              <a:rPr lang="en-US" dirty="0"/>
              <a:t>12 June 2018</a:t>
            </a:r>
          </a:p>
        </p:txBody>
      </p:sp>
      <p:sp>
        <p:nvSpPr>
          <p:cNvPr id="14"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pic>
        <p:nvPicPr>
          <p:cNvPr id="3" name="Picture 2"/>
          <p:cNvPicPr>
            <a:picLocks noChangeAspect="1"/>
          </p:cNvPicPr>
          <p:nvPr/>
        </p:nvPicPr>
        <p:blipFill>
          <a:blip r:embed="rId2"/>
          <a:stretch>
            <a:fillRect/>
          </a:stretch>
        </p:blipFill>
        <p:spPr>
          <a:xfrm>
            <a:off x="749671" y="1909957"/>
            <a:ext cx="7306934" cy="4298678"/>
          </a:xfrm>
          <a:prstGeom prst="rect">
            <a:avLst/>
          </a:prstGeom>
        </p:spPr>
      </p:pic>
      <p:sp>
        <p:nvSpPr>
          <p:cNvPr id="4" name="TextBox 3"/>
          <p:cNvSpPr txBox="1"/>
          <p:nvPr/>
        </p:nvSpPr>
        <p:spPr>
          <a:xfrm>
            <a:off x="457200" y="1201846"/>
            <a:ext cx="7989367" cy="480131"/>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2017 METR by Region in comparison to U.S. METR (pre-and post-reform)</a:t>
            </a:r>
          </a:p>
          <a:p>
            <a:pPr>
              <a:lnSpc>
                <a:spcPct val="85000"/>
              </a:lnSpc>
              <a:spcAft>
                <a:spcPts val="600"/>
              </a:spcAft>
              <a:buClr>
                <a:schemeClr val="accent2"/>
              </a:buClr>
              <a:buSzPct val="70000"/>
            </a:pPr>
            <a:r>
              <a:rPr lang="en-US" sz="1000" dirty="0">
                <a:solidFill>
                  <a:schemeClr val="bg1"/>
                </a:solidFill>
              </a:rPr>
              <a:t>Note: * denotes a simple average / w denoted a weighted average</a:t>
            </a:r>
          </a:p>
        </p:txBody>
      </p:sp>
    </p:spTree>
    <p:extLst>
      <p:ext uri="{BB962C8B-B14F-4D97-AF65-F5344CB8AC3E}">
        <p14:creationId xmlns:p14="http://schemas.microsoft.com/office/powerpoint/2010/main" val="25455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 perspective</a:t>
            </a:r>
            <a:br>
              <a:rPr lang="en-GB" dirty="0"/>
            </a:br>
            <a:r>
              <a:rPr lang="en-GB" dirty="0"/>
              <a:t>Tipping the fiscal </a:t>
            </a:r>
            <a:r>
              <a:rPr lang="en-GB" dirty="0" smtClean="0"/>
              <a:t>scale</a:t>
            </a:r>
            <a:endParaRPr lang="en-GB" dirty="0"/>
          </a:p>
        </p:txBody>
      </p:sp>
      <p:sp>
        <p:nvSpPr>
          <p:cNvPr id="13" name="Date Placeholder 12"/>
          <p:cNvSpPr>
            <a:spLocks noGrp="1"/>
          </p:cNvSpPr>
          <p:nvPr>
            <p:ph type="dt" sz="half" idx="10"/>
          </p:nvPr>
        </p:nvSpPr>
        <p:spPr/>
        <p:txBody>
          <a:bodyPr/>
          <a:lstStyle/>
          <a:p>
            <a:r>
              <a:rPr lang="en-US" dirty="0"/>
              <a:t>12 June 2018</a:t>
            </a:r>
          </a:p>
        </p:txBody>
      </p:sp>
      <p:sp>
        <p:nvSpPr>
          <p:cNvPr id="14"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pic>
        <p:nvPicPr>
          <p:cNvPr id="7" name="Picture 6"/>
          <p:cNvPicPr>
            <a:picLocks noChangeAspect="1"/>
          </p:cNvPicPr>
          <p:nvPr/>
        </p:nvPicPr>
        <p:blipFill>
          <a:blip r:embed="rId2"/>
          <a:stretch>
            <a:fillRect/>
          </a:stretch>
        </p:blipFill>
        <p:spPr>
          <a:xfrm>
            <a:off x="977770" y="1285103"/>
            <a:ext cx="7319484" cy="4823282"/>
          </a:xfrm>
          <a:prstGeom prst="rect">
            <a:avLst/>
          </a:prstGeom>
        </p:spPr>
      </p:pic>
    </p:spTree>
    <p:extLst>
      <p:ext uri="{BB962C8B-B14F-4D97-AF65-F5344CB8AC3E}">
        <p14:creationId xmlns:p14="http://schemas.microsoft.com/office/powerpoint/2010/main" val="355272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is Canada reacting to it?</a:t>
            </a:r>
          </a:p>
        </p:txBody>
      </p:sp>
      <p:sp>
        <p:nvSpPr>
          <p:cNvPr id="3" name="Subtitle 2"/>
          <p:cNvSpPr>
            <a:spLocks noGrp="1"/>
          </p:cNvSpPr>
          <p:nvPr>
            <p:ph type="subTitle" idx="1"/>
          </p:nvPr>
        </p:nvSpPr>
        <p:spPr>
          <a:xfrm>
            <a:off x="886968" y="2769575"/>
            <a:ext cx="4643060" cy="1769473"/>
          </a:xfrm>
        </p:spPr>
        <p:txBody>
          <a:bodyPr/>
          <a:lstStyle/>
          <a:p>
            <a:r>
              <a:rPr lang="en-GB" dirty="0"/>
              <a:t>Views from top executives: </a:t>
            </a:r>
            <a:r>
              <a:rPr lang="en-US" b="1" dirty="0"/>
              <a:t>Capital Allocation and Canadian Competitiveness Survey </a:t>
            </a:r>
            <a:r>
              <a:rPr lang="en-US" dirty="0"/>
              <a:t>(June 2018)</a:t>
            </a:r>
            <a:endParaRPr lang="en-US" b="1" dirty="0"/>
          </a:p>
          <a:p>
            <a:endParaRPr lang="en-GB" dirty="0"/>
          </a:p>
        </p:txBody>
      </p:sp>
    </p:spTree>
    <p:extLst>
      <p:ext uri="{BB962C8B-B14F-4D97-AF65-F5344CB8AC3E}">
        <p14:creationId xmlns:p14="http://schemas.microsoft.com/office/powerpoint/2010/main" val="208169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fiscal paradigm in North America</a:t>
            </a:r>
            <a:br>
              <a:rPr lang="en-GB" dirty="0"/>
            </a:br>
            <a:r>
              <a:rPr lang="en-GB" dirty="0"/>
              <a:t>Impact on Canadian business plans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14" y="1749694"/>
            <a:ext cx="3856854" cy="19284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121" y="1749694"/>
            <a:ext cx="3856854" cy="1928427"/>
          </a:xfrm>
          <a:prstGeom prst="rect">
            <a:avLst/>
          </a:prstGeom>
        </p:spPr>
      </p:pic>
      <p:grpSp>
        <p:nvGrpSpPr>
          <p:cNvPr id="6" name="Group 5"/>
          <p:cNvGrpSpPr/>
          <p:nvPr/>
        </p:nvGrpSpPr>
        <p:grpSpPr>
          <a:xfrm>
            <a:off x="399534" y="1244372"/>
            <a:ext cx="3873112" cy="365760"/>
            <a:chOff x="399534" y="1186706"/>
            <a:chExt cx="3873112" cy="365760"/>
          </a:xfrm>
        </p:grpSpPr>
        <p:sp>
          <p:nvSpPr>
            <p:cNvPr id="9" name="TextBox 8"/>
            <p:cNvSpPr txBox="1"/>
            <p:nvPr/>
          </p:nvSpPr>
          <p:spPr>
            <a:xfrm>
              <a:off x="835808" y="1221459"/>
              <a:ext cx="3436838" cy="27238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Impact on you business plans?</a:t>
              </a:r>
            </a:p>
          </p:txBody>
        </p:sp>
        <p:sp>
          <p:nvSpPr>
            <p:cNvPr id="12"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grpSp>
        <p:nvGrpSpPr>
          <p:cNvPr id="11" name="Group 10"/>
          <p:cNvGrpSpPr/>
          <p:nvPr/>
        </p:nvGrpSpPr>
        <p:grpSpPr>
          <a:xfrm>
            <a:off x="4759197" y="1244372"/>
            <a:ext cx="4043477" cy="365760"/>
            <a:chOff x="4759197" y="1186706"/>
            <a:chExt cx="4043477" cy="365760"/>
          </a:xfrm>
        </p:grpSpPr>
        <p:sp>
          <p:nvSpPr>
            <p:cNvPr id="15" name="TextBox 14"/>
            <p:cNvSpPr txBox="1"/>
            <p:nvPr/>
          </p:nvSpPr>
          <p:spPr>
            <a:xfrm>
              <a:off x="5211947" y="1221459"/>
              <a:ext cx="3590727" cy="27238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Likely impact on your company?</a:t>
              </a:r>
            </a:p>
          </p:txBody>
        </p:sp>
        <p:sp>
          <p:nvSpPr>
            <p:cNvPr id="16" name="Text Placeholder 6"/>
            <p:cNvSpPr txBox="1">
              <a:spLocks/>
            </p:cNvSpPr>
            <p:nvPr/>
          </p:nvSpPr>
          <p:spPr>
            <a:xfrm>
              <a:off x="4759197"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sp>
        <p:nvSpPr>
          <p:cNvPr id="20"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21"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86827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fiscal paradigm in North America</a:t>
            </a:r>
            <a:br>
              <a:rPr lang="en-GB" dirty="0"/>
            </a:br>
            <a:r>
              <a:rPr lang="en-GB" dirty="0"/>
              <a:t>Impact on Canadian business plans</a:t>
            </a:r>
          </a:p>
        </p:txBody>
      </p:sp>
      <p:grpSp>
        <p:nvGrpSpPr>
          <p:cNvPr id="6" name="Group 5"/>
          <p:cNvGrpSpPr/>
          <p:nvPr/>
        </p:nvGrpSpPr>
        <p:grpSpPr>
          <a:xfrm>
            <a:off x="399534" y="1244372"/>
            <a:ext cx="3898760" cy="365760"/>
            <a:chOff x="399534" y="1186706"/>
            <a:chExt cx="3898760" cy="365760"/>
          </a:xfrm>
        </p:grpSpPr>
        <p:sp>
          <p:nvSpPr>
            <p:cNvPr id="9" name="TextBox 8"/>
            <p:cNvSpPr txBox="1"/>
            <p:nvPr/>
          </p:nvSpPr>
          <p:spPr>
            <a:xfrm>
              <a:off x="835808" y="1221459"/>
              <a:ext cx="3462486" cy="27238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Likely impact of US tax reform?</a:t>
              </a:r>
            </a:p>
          </p:txBody>
        </p:sp>
        <p:sp>
          <p:nvSpPr>
            <p:cNvPr id="12"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58" y="1792504"/>
            <a:ext cx="3984136" cy="1992068"/>
          </a:xfrm>
          <a:prstGeom prst="rect">
            <a:avLst/>
          </a:prstGeom>
        </p:spPr>
      </p:pic>
      <p:grpSp>
        <p:nvGrpSpPr>
          <p:cNvPr id="19" name="Group 18"/>
          <p:cNvGrpSpPr/>
          <p:nvPr/>
        </p:nvGrpSpPr>
        <p:grpSpPr>
          <a:xfrm>
            <a:off x="4629244" y="1239369"/>
            <a:ext cx="4148193" cy="542584"/>
            <a:chOff x="399534" y="1186706"/>
            <a:chExt cx="4148193" cy="542584"/>
          </a:xfrm>
        </p:grpSpPr>
        <p:sp>
          <p:nvSpPr>
            <p:cNvPr id="20" name="TextBox 19"/>
            <p:cNvSpPr txBox="1"/>
            <p:nvPr/>
          </p:nvSpPr>
          <p:spPr>
            <a:xfrm>
              <a:off x="867613" y="1221459"/>
              <a:ext cx="3680114"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Shift of risks, functions or revenues to the US from Canada?</a:t>
              </a:r>
            </a:p>
          </p:txBody>
        </p:sp>
        <p:sp>
          <p:nvSpPr>
            <p:cNvPr id="21"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323" y="2089383"/>
            <a:ext cx="3331057" cy="2855192"/>
          </a:xfrm>
          <a:prstGeom prst="rect">
            <a:avLst/>
          </a:prstGeom>
        </p:spPr>
      </p:pic>
      <p:sp>
        <p:nvSpPr>
          <p:cNvPr id="24"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25"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126228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fiscal paradigm in North America</a:t>
            </a:r>
            <a:br>
              <a:rPr lang="en-GB" dirty="0"/>
            </a:br>
            <a:r>
              <a:rPr lang="en-GB" dirty="0"/>
              <a:t>Negative impact on the Canadian economy</a:t>
            </a:r>
          </a:p>
        </p:txBody>
      </p:sp>
      <p:grpSp>
        <p:nvGrpSpPr>
          <p:cNvPr id="6" name="Group 5"/>
          <p:cNvGrpSpPr/>
          <p:nvPr/>
        </p:nvGrpSpPr>
        <p:grpSpPr>
          <a:xfrm>
            <a:off x="399534" y="1244372"/>
            <a:ext cx="4713155" cy="365760"/>
            <a:chOff x="399534" y="1186706"/>
            <a:chExt cx="4257833" cy="365760"/>
          </a:xfrm>
        </p:grpSpPr>
        <p:sp>
          <p:nvSpPr>
            <p:cNvPr id="9" name="TextBox 8"/>
            <p:cNvSpPr txBox="1"/>
            <p:nvPr/>
          </p:nvSpPr>
          <p:spPr>
            <a:xfrm>
              <a:off x="835808" y="1221459"/>
              <a:ext cx="3821559" cy="27238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Impact on the Canadian economy?</a:t>
              </a:r>
            </a:p>
          </p:txBody>
        </p:sp>
        <p:sp>
          <p:nvSpPr>
            <p:cNvPr id="12"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96" y="1795452"/>
            <a:ext cx="5534626" cy="2767313"/>
          </a:xfrm>
          <a:prstGeom prst="rect">
            <a:avLst/>
          </a:prstGeom>
        </p:spPr>
      </p:pic>
      <p:sp>
        <p:nvSpPr>
          <p:cNvPr id="15"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16"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299688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fiscal paradigm in North America</a:t>
            </a:r>
            <a:br>
              <a:rPr lang="en-GB" dirty="0"/>
            </a:br>
            <a:r>
              <a:rPr lang="en-GB" dirty="0"/>
              <a:t>Negative impact on the Canadian economy</a:t>
            </a:r>
          </a:p>
        </p:txBody>
      </p:sp>
      <p:grpSp>
        <p:nvGrpSpPr>
          <p:cNvPr id="19" name="Group 18"/>
          <p:cNvGrpSpPr/>
          <p:nvPr/>
        </p:nvGrpSpPr>
        <p:grpSpPr>
          <a:xfrm>
            <a:off x="529105" y="1244372"/>
            <a:ext cx="4193970" cy="542584"/>
            <a:chOff x="4759197" y="1186706"/>
            <a:chExt cx="4193970" cy="542584"/>
          </a:xfrm>
        </p:grpSpPr>
        <p:sp>
          <p:nvSpPr>
            <p:cNvPr id="20" name="TextBox 19"/>
            <p:cNvSpPr txBox="1"/>
            <p:nvPr/>
          </p:nvSpPr>
          <p:spPr>
            <a:xfrm>
              <a:off x="5211946" y="1221459"/>
              <a:ext cx="3741221"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US Tax Reform: Most likely impact on your plans?</a:t>
              </a:r>
            </a:p>
          </p:txBody>
        </p:sp>
        <p:sp>
          <p:nvSpPr>
            <p:cNvPr id="21" name="Text Placeholder 6"/>
            <p:cNvSpPr txBox="1">
              <a:spLocks/>
            </p:cNvSpPr>
            <p:nvPr/>
          </p:nvSpPr>
          <p:spPr>
            <a:xfrm>
              <a:off x="4759197"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28" y="2185930"/>
            <a:ext cx="4054632" cy="3475399"/>
          </a:xfrm>
          <a:prstGeom prst="rect">
            <a:avLst/>
          </a:prstGeom>
        </p:spPr>
      </p:pic>
      <p:grpSp>
        <p:nvGrpSpPr>
          <p:cNvPr id="24" name="Group 23"/>
          <p:cNvGrpSpPr/>
          <p:nvPr/>
        </p:nvGrpSpPr>
        <p:grpSpPr>
          <a:xfrm>
            <a:off x="5035144" y="1241846"/>
            <a:ext cx="4021393" cy="778033"/>
            <a:chOff x="399534" y="1186706"/>
            <a:chExt cx="4021393" cy="778033"/>
          </a:xfrm>
        </p:grpSpPr>
        <p:sp>
          <p:nvSpPr>
            <p:cNvPr id="25" name="TextBox 24"/>
            <p:cNvSpPr txBox="1"/>
            <p:nvPr/>
          </p:nvSpPr>
          <p:spPr>
            <a:xfrm>
              <a:off x="804005" y="1221459"/>
              <a:ext cx="3616922" cy="74328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Which country will have an advantage for the talent you need?</a:t>
              </a:r>
            </a:p>
          </p:txBody>
        </p:sp>
        <p:sp>
          <p:nvSpPr>
            <p:cNvPr id="26"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613" y="2332853"/>
            <a:ext cx="3733800" cy="3200400"/>
          </a:xfrm>
          <a:prstGeom prst="rect">
            <a:avLst/>
          </a:prstGeom>
        </p:spPr>
      </p:pic>
      <p:sp>
        <p:nvSpPr>
          <p:cNvPr id="30"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31"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355078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fiscal paradigm in North America</a:t>
            </a:r>
            <a:br>
              <a:rPr lang="en-GB" dirty="0"/>
            </a:br>
            <a:r>
              <a:rPr lang="en-GB" dirty="0"/>
              <a:t>Policy response from the Canadian Gov.</a:t>
            </a:r>
          </a:p>
        </p:txBody>
      </p:sp>
      <p:grpSp>
        <p:nvGrpSpPr>
          <p:cNvPr id="11" name="Group 10"/>
          <p:cNvGrpSpPr/>
          <p:nvPr/>
        </p:nvGrpSpPr>
        <p:grpSpPr>
          <a:xfrm>
            <a:off x="399534" y="1244372"/>
            <a:ext cx="4053197" cy="778033"/>
            <a:chOff x="399534" y="1186706"/>
            <a:chExt cx="4053197" cy="778033"/>
          </a:xfrm>
        </p:grpSpPr>
        <p:sp>
          <p:nvSpPr>
            <p:cNvPr id="12" name="TextBox 11"/>
            <p:cNvSpPr txBox="1"/>
            <p:nvPr/>
          </p:nvSpPr>
          <p:spPr>
            <a:xfrm>
              <a:off x="835809" y="1221459"/>
              <a:ext cx="3616922" cy="74328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How do you feel about the approach Canadian authorities are taking?</a:t>
              </a:r>
            </a:p>
          </p:txBody>
        </p:sp>
        <p:sp>
          <p:nvSpPr>
            <p:cNvPr id="19"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grpSp>
        <p:nvGrpSpPr>
          <p:cNvPr id="20" name="Group 19"/>
          <p:cNvGrpSpPr/>
          <p:nvPr/>
        </p:nvGrpSpPr>
        <p:grpSpPr>
          <a:xfrm>
            <a:off x="4759197" y="1244372"/>
            <a:ext cx="4106507" cy="542584"/>
            <a:chOff x="4759197" y="1186706"/>
            <a:chExt cx="4106507" cy="542584"/>
          </a:xfrm>
        </p:grpSpPr>
        <p:sp>
          <p:nvSpPr>
            <p:cNvPr id="21" name="TextBox 20"/>
            <p:cNvSpPr txBox="1"/>
            <p:nvPr/>
          </p:nvSpPr>
          <p:spPr>
            <a:xfrm>
              <a:off x="5211947" y="1221459"/>
              <a:ext cx="3653757"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What type of response will be needed by Canada?</a:t>
              </a:r>
            </a:p>
          </p:txBody>
        </p:sp>
        <p:sp>
          <p:nvSpPr>
            <p:cNvPr id="22" name="Text Placeholder 6"/>
            <p:cNvSpPr txBox="1">
              <a:spLocks/>
            </p:cNvSpPr>
            <p:nvPr/>
          </p:nvSpPr>
          <p:spPr>
            <a:xfrm>
              <a:off x="4759197"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31" y="2324375"/>
            <a:ext cx="4000164" cy="162506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396" y="2263545"/>
            <a:ext cx="4289308" cy="2451033"/>
          </a:xfrm>
          <a:prstGeom prst="rect">
            <a:avLst/>
          </a:prstGeom>
        </p:spPr>
      </p:pic>
      <p:sp>
        <p:nvSpPr>
          <p:cNvPr id="17"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18"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413383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fiscal paradigm in North America</a:t>
            </a:r>
            <a:br>
              <a:rPr lang="en-GB" dirty="0"/>
            </a:br>
            <a:r>
              <a:rPr lang="en-GB" dirty="0"/>
              <a:t>Support for comprehensive tax policy review</a:t>
            </a:r>
          </a:p>
        </p:txBody>
      </p:sp>
      <p:grpSp>
        <p:nvGrpSpPr>
          <p:cNvPr id="11" name="Group 10"/>
          <p:cNvGrpSpPr/>
          <p:nvPr/>
        </p:nvGrpSpPr>
        <p:grpSpPr>
          <a:xfrm>
            <a:off x="399534" y="1244372"/>
            <a:ext cx="4053197" cy="542584"/>
            <a:chOff x="399534" y="1186706"/>
            <a:chExt cx="4053197" cy="542584"/>
          </a:xfrm>
        </p:grpSpPr>
        <p:sp>
          <p:nvSpPr>
            <p:cNvPr id="12" name="TextBox 11"/>
            <p:cNvSpPr txBox="1"/>
            <p:nvPr/>
          </p:nvSpPr>
          <p:spPr>
            <a:xfrm>
              <a:off x="835809" y="1221459"/>
              <a:ext cx="3616922"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Is a comprehensive tax review needed in Canada?</a:t>
              </a:r>
            </a:p>
          </p:txBody>
        </p:sp>
        <p:sp>
          <p:nvSpPr>
            <p:cNvPr id="19" name="Text Placeholder 6"/>
            <p:cNvSpPr txBox="1">
              <a:spLocks/>
            </p:cNvSpPr>
            <p:nvPr/>
          </p:nvSpPr>
          <p:spPr>
            <a:xfrm>
              <a:off x="399534"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grpSp>
        <p:nvGrpSpPr>
          <p:cNvPr id="20" name="Group 19"/>
          <p:cNvGrpSpPr/>
          <p:nvPr/>
        </p:nvGrpSpPr>
        <p:grpSpPr>
          <a:xfrm>
            <a:off x="4759197" y="1244372"/>
            <a:ext cx="4106507" cy="1013482"/>
            <a:chOff x="4759197" y="1186706"/>
            <a:chExt cx="4106507" cy="1013482"/>
          </a:xfrm>
        </p:grpSpPr>
        <p:sp>
          <p:nvSpPr>
            <p:cNvPr id="21" name="TextBox 20"/>
            <p:cNvSpPr txBox="1"/>
            <p:nvPr/>
          </p:nvSpPr>
          <p:spPr>
            <a:xfrm>
              <a:off x="5211947" y="1221459"/>
              <a:ext cx="3653757" cy="97872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b="1" dirty="0">
                  <a:solidFill>
                    <a:schemeClr val="bg1"/>
                  </a:solidFill>
                </a:rPr>
                <a:t>Should a comprehensive tax review be done by Finance Canada or an outside expert commission?</a:t>
              </a:r>
            </a:p>
          </p:txBody>
        </p:sp>
        <p:sp>
          <p:nvSpPr>
            <p:cNvPr id="22" name="Text Placeholder 6"/>
            <p:cNvSpPr txBox="1">
              <a:spLocks/>
            </p:cNvSpPr>
            <p:nvPr/>
          </p:nvSpPr>
          <p:spPr>
            <a:xfrm>
              <a:off x="4759197" y="1186706"/>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94" y="2690042"/>
            <a:ext cx="3301232" cy="2829627"/>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957" y="2518079"/>
            <a:ext cx="3333170" cy="2857003"/>
          </a:xfrm>
          <a:prstGeom prst="rect">
            <a:avLst/>
          </a:prstGeom>
        </p:spPr>
      </p:pic>
      <p:sp>
        <p:nvSpPr>
          <p:cNvPr id="29"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30"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395994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US perspective by contrast</a:t>
            </a:r>
          </a:p>
        </p:txBody>
      </p:sp>
      <p:sp>
        <p:nvSpPr>
          <p:cNvPr id="3" name="Subtitle 2"/>
          <p:cNvSpPr>
            <a:spLocks noGrp="1"/>
          </p:cNvSpPr>
          <p:nvPr>
            <p:ph type="subTitle" idx="1"/>
          </p:nvPr>
        </p:nvSpPr>
        <p:spPr>
          <a:xfrm>
            <a:off x="886968" y="2769575"/>
            <a:ext cx="4643060" cy="1769473"/>
          </a:xfrm>
        </p:spPr>
        <p:txBody>
          <a:bodyPr/>
          <a:lstStyle/>
          <a:p>
            <a:r>
              <a:rPr lang="en-US" dirty="0"/>
              <a:t>How are US companies planning to deploy capital in light of tax savings: The </a:t>
            </a:r>
            <a:r>
              <a:rPr lang="en-US" b="1" dirty="0"/>
              <a:t>Dollar Deployment</a:t>
            </a:r>
            <a:r>
              <a:rPr lang="en-US" dirty="0"/>
              <a:t> survey (February 2018)</a:t>
            </a:r>
            <a:endParaRPr lang="en-GB" dirty="0"/>
          </a:p>
        </p:txBody>
      </p:sp>
    </p:spTree>
    <p:extLst>
      <p:ext uri="{BB962C8B-B14F-4D97-AF65-F5344CB8AC3E}">
        <p14:creationId xmlns:p14="http://schemas.microsoft.com/office/powerpoint/2010/main" val="223366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topics in tax</a:t>
            </a:r>
            <a:br>
              <a:rPr lang="en-US" dirty="0"/>
            </a:br>
            <a:r>
              <a:rPr lang="en-US" dirty="0"/>
              <a:t>Disclaimers</a:t>
            </a:r>
          </a:p>
        </p:txBody>
      </p:sp>
      <p:sp>
        <p:nvSpPr>
          <p:cNvPr id="3" name="Content Placeholder 2"/>
          <p:cNvSpPr>
            <a:spLocks noGrp="1"/>
          </p:cNvSpPr>
          <p:nvPr>
            <p:ph idx="1"/>
          </p:nvPr>
        </p:nvSpPr>
        <p:spPr/>
        <p:txBody>
          <a:bodyPr/>
          <a:lstStyle/>
          <a:p>
            <a:pPr marL="0" indent="0">
              <a:spcBef>
                <a:spcPts val="600"/>
              </a:spcBef>
              <a:buNone/>
            </a:pPr>
            <a:r>
              <a:rPr lang="en-GB" dirty="0"/>
              <a:t>This material has been prepared for general informational and educational purposes only and is not intended, and should not be relied upon, as accounting, tax or other professional advice. Please refer to your advisors for specific advice.</a:t>
            </a:r>
            <a:endParaRPr lang="en-US" dirty="0"/>
          </a:p>
          <a:p>
            <a:pPr marL="0" indent="0">
              <a:spcBef>
                <a:spcPts val="600"/>
              </a:spcBef>
              <a:buNone/>
            </a:pPr>
            <a:r>
              <a:rPr lang="en-US" dirty="0"/>
              <a:t>This presentation is © 2018 Ernst &amp; Young LLP. All Rights Reserved.</a:t>
            </a:r>
          </a:p>
          <a:p>
            <a:pPr marL="0" indent="0">
              <a:buNone/>
            </a:pPr>
            <a:endParaRPr lang="en-US" dirty="0"/>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426968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Dollar Deployment survey (US)</a:t>
            </a:r>
            <a:br>
              <a:rPr lang="en-GB" dirty="0"/>
            </a:br>
            <a:r>
              <a:rPr lang="en-GB" dirty="0"/>
              <a:t>Impact of US TCJA on US companies</a:t>
            </a:r>
          </a:p>
        </p:txBody>
      </p:sp>
      <p:sp>
        <p:nvSpPr>
          <p:cNvPr id="48" name="Rectangle 47"/>
          <p:cNvSpPr/>
          <p:nvPr/>
        </p:nvSpPr>
        <p:spPr>
          <a:xfrm>
            <a:off x="419100" y="1229337"/>
            <a:ext cx="8305800" cy="69924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9" name="Text Placeholder 6"/>
          <p:cNvSpPr txBox="1">
            <a:spLocks/>
          </p:cNvSpPr>
          <p:nvPr/>
        </p:nvSpPr>
        <p:spPr>
          <a:xfrm>
            <a:off x="564821" y="1361623"/>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sp>
        <p:nvSpPr>
          <p:cNvPr id="50" name="Text Placeholder 9"/>
          <p:cNvSpPr txBox="1">
            <a:spLocks/>
          </p:cNvSpPr>
          <p:nvPr/>
        </p:nvSpPr>
        <p:spPr>
          <a:xfrm>
            <a:off x="1005838" y="1361623"/>
            <a:ext cx="7680962" cy="365760"/>
          </a:xfrm>
          <a:prstGeom prst="rect">
            <a:avLst/>
          </a:prstGeom>
        </p:spPr>
        <p:txBody>
          <a:bodyPr lIns="0" tIns="0" rIns="0" bIns="0"/>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400" b="1" dirty="0"/>
              <a:t>As a result of tax savings from the Tax Cuts and Jobs Act (TCJA), the Dollar Deployment survey showed:</a:t>
            </a:r>
          </a:p>
        </p:txBody>
      </p:sp>
      <p:sp>
        <p:nvSpPr>
          <p:cNvPr id="51" name="Up Arrow 50"/>
          <p:cNvSpPr/>
          <p:nvPr/>
        </p:nvSpPr>
        <p:spPr>
          <a:xfrm>
            <a:off x="4407202" y="4137738"/>
            <a:ext cx="1084262" cy="1013541"/>
          </a:xfrm>
          <a:prstGeom prst="upArrow">
            <a:avLst/>
          </a:prstGeom>
          <a:solidFill>
            <a:srgbClr val="7FD1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2" name="Up Arrow 51"/>
          <p:cNvSpPr/>
          <p:nvPr/>
        </p:nvSpPr>
        <p:spPr>
          <a:xfrm>
            <a:off x="5894580" y="3753089"/>
            <a:ext cx="1084262" cy="1404428"/>
          </a:xfrm>
          <a:prstGeom prst="upArrow">
            <a:avLst/>
          </a:prstGeom>
          <a:solidFill>
            <a:srgbClr val="C893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3" name="Up Arrow 52"/>
          <p:cNvSpPr/>
          <p:nvPr/>
        </p:nvSpPr>
        <p:spPr>
          <a:xfrm>
            <a:off x="7336701" y="3479285"/>
            <a:ext cx="1084262" cy="1702286"/>
          </a:xfrm>
          <a:prstGeom prst="upArrow">
            <a:avLst/>
          </a:prstGeom>
          <a:solidFill>
            <a:srgbClr val="95CB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4" name="TextBox 53"/>
          <p:cNvSpPr txBox="1"/>
          <p:nvPr/>
        </p:nvSpPr>
        <p:spPr>
          <a:xfrm>
            <a:off x="7620132" y="3654200"/>
            <a:ext cx="512962" cy="293184"/>
          </a:xfrm>
          <a:prstGeom prst="rect">
            <a:avLst/>
          </a:prstGeom>
          <a:noFill/>
        </p:spPr>
        <p:txBody>
          <a:bodyPr wrap="none" lIns="0" tIns="0" rIns="0" bIns="0" rtlCol="0">
            <a:spAutoFit/>
          </a:bodyPr>
          <a:lstStyle/>
          <a:p>
            <a:pPr algn="ctr">
              <a:buClr>
                <a:schemeClr val="accent2"/>
              </a:buClr>
              <a:buSzPct val="70000"/>
            </a:pPr>
            <a:r>
              <a:rPr lang="en-IN" sz="2000" b="1" dirty="0">
                <a:solidFill>
                  <a:schemeClr val="tx2"/>
                </a:solidFill>
              </a:rPr>
              <a:t>47%</a:t>
            </a:r>
          </a:p>
        </p:txBody>
      </p:sp>
      <p:sp>
        <p:nvSpPr>
          <p:cNvPr id="55" name="TextBox 54"/>
          <p:cNvSpPr txBox="1"/>
          <p:nvPr/>
        </p:nvSpPr>
        <p:spPr>
          <a:xfrm>
            <a:off x="7214145" y="5254299"/>
            <a:ext cx="1349476" cy="387003"/>
          </a:xfrm>
          <a:prstGeom prst="rect">
            <a:avLst/>
          </a:prstGeom>
          <a:noFill/>
        </p:spPr>
        <p:txBody>
          <a:bodyPr wrap="square" lIns="0" tIns="36576" rIns="0" bIns="0" rtlCol="0">
            <a:spAutoFit/>
          </a:bodyPr>
          <a:lstStyle/>
          <a:p>
            <a:pPr algn="ctr">
              <a:spcAft>
                <a:spcPts val="600"/>
              </a:spcAft>
              <a:buClr>
                <a:schemeClr val="accent2"/>
              </a:buClr>
              <a:buSzPct val="70000"/>
            </a:pPr>
            <a:r>
              <a:rPr lang="en-IN" sz="1200" dirty="0">
                <a:solidFill>
                  <a:schemeClr val="bg1"/>
                </a:solidFill>
              </a:rPr>
              <a:t>Increasing research and development</a:t>
            </a:r>
            <a:endParaRPr lang="en-US" sz="1200" dirty="0">
              <a:solidFill>
                <a:schemeClr val="bg1"/>
              </a:solidFill>
            </a:endParaRPr>
          </a:p>
        </p:txBody>
      </p:sp>
      <p:sp>
        <p:nvSpPr>
          <p:cNvPr id="56" name="TextBox 55"/>
          <p:cNvSpPr txBox="1"/>
          <p:nvPr/>
        </p:nvSpPr>
        <p:spPr>
          <a:xfrm>
            <a:off x="4394380" y="5223011"/>
            <a:ext cx="1247947" cy="387003"/>
          </a:xfrm>
          <a:prstGeom prst="rect">
            <a:avLst/>
          </a:prstGeom>
          <a:noFill/>
        </p:spPr>
        <p:txBody>
          <a:bodyPr wrap="square" lIns="0" tIns="36576" rIns="0" bIns="0" rtlCol="0">
            <a:spAutoFit/>
          </a:bodyPr>
          <a:lstStyle/>
          <a:p>
            <a:pPr algn="ctr">
              <a:spcAft>
                <a:spcPts val="600"/>
              </a:spcAft>
              <a:buClr>
                <a:schemeClr val="accent2"/>
              </a:buClr>
              <a:buSzPct val="70000"/>
            </a:pPr>
            <a:r>
              <a:rPr lang="en-IN" sz="1200" dirty="0">
                <a:solidFill>
                  <a:schemeClr val="bg1"/>
                </a:solidFill>
              </a:rPr>
              <a:t>Pursuing mergers and acquisitions</a:t>
            </a:r>
            <a:endParaRPr lang="en-US" sz="1200" dirty="0">
              <a:solidFill>
                <a:schemeClr val="bg1"/>
              </a:solidFill>
            </a:endParaRPr>
          </a:p>
        </p:txBody>
      </p:sp>
      <p:sp>
        <p:nvSpPr>
          <p:cNvPr id="57" name="TextBox 56"/>
          <p:cNvSpPr txBox="1"/>
          <p:nvPr/>
        </p:nvSpPr>
        <p:spPr>
          <a:xfrm>
            <a:off x="4692852" y="4331656"/>
            <a:ext cx="512962" cy="293184"/>
          </a:xfrm>
          <a:prstGeom prst="rect">
            <a:avLst/>
          </a:prstGeom>
          <a:noFill/>
        </p:spPr>
        <p:txBody>
          <a:bodyPr wrap="none" lIns="0" tIns="0" rIns="0" bIns="0" rtlCol="0">
            <a:spAutoFit/>
          </a:bodyPr>
          <a:lstStyle/>
          <a:p>
            <a:pPr algn="ctr">
              <a:buClr>
                <a:schemeClr val="accent2"/>
              </a:buClr>
              <a:buSzPct val="70000"/>
            </a:pPr>
            <a:r>
              <a:rPr lang="en-IN" sz="2000" b="1" dirty="0">
                <a:solidFill>
                  <a:schemeClr val="tx2"/>
                </a:solidFill>
              </a:rPr>
              <a:t>42%</a:t>
            </a:r>
          </a:p>
        </p:txBody>
      </p:sp>
      <p:sp>
        <p:nvSpPr>
          <p:cNvPr id="58" name="TextBox 57"/>
          <p:cNvSpPr txBox="1"/>
          <p:nvPr/>
        </p:nvSpPr>
        <p:spPr>
          <a:xfrm>
            <a:off x="6180230" y="3917217"/>
            <a:ext cx="512962" cy="293184"/>
          </a:xfrm>
          <a:prstGeom prst="rect">
            <a:avLst/>
          </a:prstGeom>
          <a:noFill/>
        </p:spPr>
        <p:txBody>
          <a:bodyPr wrap="none" lIns="0" tIns="0" rIns="0" bIns="0" rtlCol="0">
            <a:spAutoFit/>
          </a:bodyPr>
          <a:lstStyle/>
          <a:p>
            <a:pPr algn="ctr">
              <a:buClr>
                <a:schemeClr val="accent2"/>
              </a:buClr>
              <a:buSzPct val="70000"/>
            </a:pPr>
            <a:r>
              <a:rPr lang="en-IN" sz="2000" b="1" dirty="0">
                <a:solidFill>
                  <a:schemeClr val="tx2"/>
                </a:solidFill>
              </a:rPr>
              <a:t>46%</a:t>
            </a:r>
          </a:p>
        </p:txBody>
      </p:sp>
      <p:sp>
        <p:nvSpPr>
          <p:cNvPr id="59" name="TextBox 58"/>
          <p:cNvSpPr txBox="1"/>
          <p:nvPr/>
        </p:nvSpPr>
        <p:spPr>
          <a:xfrm>
            <a:off x="5802074" y="5241824"/>
            <a:ext cx="1303393" cy="387003"/>
          </a:xfrm>
          <a:prstGeom prst="rect">
            <a:avLst/>
          </a:prstGeom>
          <a:noFill/>
        </p:spPr>
        <p:txBody>
          <a:bodyPr wrap="square" lIns="0" tIns="36576" rIns="0" bIns="0" rtlCol="0">
            <a:spAutoFit/>
          </a:bodyPr>
          <a:lstStyle>
            <a:defPPr>
              <a:defRPr lang="en-US"/>
            </a:defPPr>
            <a:lvl1pPr>
              <a:spcAft>
                <a:spcPts val="600"/>
              </a:spcAft>
              <a:buClr>
                <a:schemeClr val="accent2"/>
              </a:buClr>
              <a:buSzPct val="70000"/>
              <a:defRPr sz="1200">
                <a:solidFill>
                  <a:schemeClr val="bg1"/>
                </a:solidFill>
              </a:defRPr>
            </a:lvl1pPr>
          </a:lstStyle>
          <a:p>
            <a:pPr algn="ctr"/>
            <a:r>
              <a:rPr lang="en-IN" dirty="0"/>
              <a:t>Returning capital to shareholders</a:t>
            </a:r>
            <a:endParaRPr lang="en-US" dirty="0"/>
          </a:p>
        </p:txBody>
      </p:sp>
      <p:sp>
        <p:nvSpPr>
          <p:cNvPr id="60" name="Text Placeholder 9"/>
          <p:cNvSpPr txBox="1">
            <a:spLocks/>
          </p:cNvSpPr>
          <p:nvPr/>
        </p:nvSpPr>
        <p:spPr>
          <a:xfrm>
            <a:off x="4598610" y="2247233"/>
            <a:ext cx="3777829" cy="211463"/>
          </a:xfrm>
          <a:prstGeom prst="rect">
            <a:avLst/>
          </a:prstGeom>
        </p:spPr>
        <p:txBody>
          <a:bodyPr lIns="0" tIns="0" rIns="0" bIns="0"/>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400" b="1" dirty="0">
                <a:solidFill>
                  <a:schemeClr val="bg2"/>
                </a:solidFill>
              </a:rPr>
              <a:t>Top 3 ways companies plan to use savings:</a:t>
            </a:r>
          </a:p>
        </p:txBody>
      </p:sp>
      <p:sp>
        <p:nvSpPr>
          <p:cNvPr id="61" name="Freeform 38"/>
          <p:cNvSpPr>
            <a:spLocks noEditPoints="1"/>
          </p:cNvSpPr>
          <p:nvPr/>
        </p:nvSpPr>
        <p:spPr bwMode="auto">
          <a:xfrm>
            <a:off x="4627515" y="3522780"/>
            <a:ext cx="580886" cy="424604"/>
          </a:xfrm>
          <a:custGeom>
            <a:avLst/>
            <a:gdLst>
              <a:gd name="T0" fmla="*/ 272 w 385"/>
              <a:gd name="T1" fmla="*/ 34 h 303"/>
              <a:gd name="T2" fmla="*/ 385 w 385"/>
              <a:gd name="T3" fmla="*/ 83 h 303"/>
              <a:gd name="T4" fmla="*/ 299 w 385"/>
              <a:gd name="T5" fmla="*/ 36 h 303"/>
              <a:gd name="T6" fmla="*/ 299 w 385"/>
              <a:gd name="T7" fmla="*/ 21 h 303"/>
              <a:gd name="T8" fmla="*/ 299 w 385"/>
              <a:gd name="T9" fmla="*/ 36 h 303"/>
              <a:gd name="T10" fmla="*/ 263 w 385"/>
              <a:gd name="T11" fmla="*/ 43 h 303"/>
              <a:gd name="T12" fmla="*/ 153 w 385"/>
              <a:gd name="T13" fmla="*/ 18 h 303"/>
              <a:gd name="T14" fmla="*/ 129 w 385"/>
              <a:gd name="T15" fmla="*/ 43 h 303"/>
              <a:gd name="T16" fmla="*/ 44 w 385"/>
              <a:gd name="T17" fmla="*/ 122 h 303"/>
              <a:gd name="T18" fmla="*/ 73 w 385"/>
              <a:gd name="T19" fmla="*/ 164 h 303"/>
              <a:gd name="T20" fmla="*/ 54 w 385"/>
              <a:gd name="T21" fmla="*/ 182 h 303"/>
              <a:gd name="T22" fmla="*/ 81 w 385"/>
              <a:gd name="T23" fmla="*/ 208 h 303"/>
              <a:gd name="T24" fmla="*/ 102 w 385"/>
              <a:gd name="T25" fmla="*/ 193 h 303"/>
              <a:gd name="T26" fmla="*/ 83 w 385"/>
              <a:gd name="T27" fmla="*/ 238 h 303"/>
              <a:gd name="T28" fmla="*/ 127 w 385"/>
              <a:gd name="T29" fmla="*/ 220 h 303"/>
              <a:gd name="T30" fmla="*/ 131 w 385"/>
              <a:gd name="T31" fmla="*/ 223 h 303"/>
              <a:gd name="T32" fmla="*/ 108 w 385"/>
              <a:gd name="T33" fmla="*/ 258 h 303"/>
              <a:gd name="T34" fmla="*/ 157 w 385"/>
              <a:gd name="T35" fmla="*/ 248 h 303"/>
              <a:gd name="T36" fmla="*/ 142 w 385"/>
              <a:gd name="T37" fmla="*/ 270 h 303"/>
              <a:gd name="T38" fmla="*/ 157 w 385"/>
              <a:gd name="T39" fmla="*/ 301 h 303"/>
              <a:gd name="T40" fmla="*/ 187 w 385"/>
              <a:gd name="T41" fmla="*/ 278 h 303"/>
              <a:gd name="T42" fmla="*/ 225 w 385"/>
              <a:gd name="T43" fmla="*/ 300 h 303"/>
              <a:gd name="T44" fmla="*/ 240 w 385"/>
              <a:gd name="T45" fmla="*/ 276 h 303"/>
              <a:gd name="T46" fmla="*/ 265 w 385"/>
              <a:gd name="T47" fmla="*/ 252 h 303"/>
              <a:gd name="T48" fmla="*/ 299 w 385"/>
              <a:gd name="T49" fmla="*/ 226 h 303"/>
              <a:gd name="T50" fmla="*/ 293 w 385"/>
              <a:gd name="T51" fmla="*/ 178 h 303"/>
              <a:gd name="T52" fmla="*/ 341 w 385"/>
              <a:gd name="T53" fmla="*/ 129 h 303"/>
              <a:gd name="T54" fmla="*/ 266 w 385"/>
              <a:gd name="T55" fmla="*/ 45 h 303"/>
              <a:gd name="T56" fmla="*/ 304 w 385"/>
              <a:gd name="T57" fmla="*/ 216 h 303"/>
              <a:gd name="T58" fmla="*/ 245 w 385"/>
              <a:gd name="T59" fmla="*/ 178 h 303"/>
              <a:gd name="T60" fmla="*/ 241 w 385"/>
              <a:gd name="T61" fmla="*/ 182 h 303"/>
              <a:gd name="T62" fmla="*/ 279 w 385"/>
              <a:gd name="T63" fmla="*/ 241 h 303"/>
              <a:gd name="T64" fmla="*/ 218 w 385"/>
              <a:gd name="T65" fmla="*/ 201 h 303"/>
              <a:gd name="T66" fmla="*/ 214 w 385"/>
              <a:gd name="T67" fmla="*/ 205 h 303"/>
              <a:gd name="T68" fmla="*/ 257 w 385"/>
              <a:gd name="T69" fmla="*/ 261 h 303"/>
              <a:gd name="T70" fmla="*/ 195 w 385"/>
              <a:gd name="T71" fmla="*/ 228 h 303"/>
              <a:gd name="T72" fmla="*/ 191 w 385"/>
              <a:gd name="T73" fmla="*/ 232 h 303"/>
              <a:gd name="T74" fmla="*/ 230 w 385"/>
              <a:gd name="T75" fmla="*/ 291 h 303"/>
              <a:gd name="T76" fmla="*/ 192 w 385"/>
              <a:gd name="T77" fmla="*/ 274 h 303"/>
              <a:gd name="T78" fmla="*/ 187 w 385"/>
              <a:gd name="T79" fmla="*/ 251 h 303"/>
              <a:gd name="T80" fmla="*/ 162 w 385"/>
              <a:gd name="T81" fmla="*/ 246 h 303"/>
              <a:gd name="T82" fmla="*/ 172 w 385"/>
              <a:gd name="T83" fmla="*/ 224 h 303"/>
              <a:gd name="T84" fmla="*/ 151 w 385"/>
              <a:gd name="T85" fmla="*/ 207 h 303"/>
              <a:gd name="T86" fmla="*/ 135 w 385"/>
              <a:gd name="T87" fmla="*/ 212 h 303"/>
              <a:gd name="T88" fmla="*/ 131 w 385"/>
              <a:gd name="T89" fmla="*/ 179 h 303"/>
              <a:gd name="T90" fmla="*/ 106 w 385"/>
              <a:gd name="T91" fmla="*/ 188 h 303"/>
              <a:gd name="T92" fmla="*/ 101 w 385"/>
              <a:gd name="T93" fmla="*/ 164 h 303"/>
              <a:gd name="T94" fmla="*/ 76 w 385"/>
              <a:gd name="T95" fmla="*/ 158 h 303"/>
              <a:gd name="T96" fmla="*/ 51 w 385"/>
              <a:gd name="T97" fmla="*/ 124 h 303"/>
              <a:gd name="T98" fmla="*/ 139 w 385"/>
              <a:gd name="T99" fmla="*/ 47 h 303"/>
              <a:gd name="T100" fmla="*/ 118 w 385"/>
              <a:gd name="T101" fmla="*/ 93 h 303"/>
              <a:gd name="T102" fmla="*/ 147 w 385"/>
              <a:gd name="T103" fmla="*/ 123 h 303"/>
              <a:gd name="T104" fmla="*/ 175 w 385"/>
              <a:gd name="T105" fmla="*/ 74 h 303"/>
              <a:gd name="T106" fmla="*/ 180 w 385"/>
              <a:gd name="T107" fmla="*/ 72 h 303"/>
              <a:gd name="T108" fmla="*/ 303 w 385"/>
              <a:gd name="T109" fmla="*/ 195 h 303"/>
              <a:gd name="T110" fmla="*/ 0 w 385"/>
              <a:gd name="T111" fmla="*/ 87 h 303"/>
              <a:gd name="T112" fmla="*/ 113 w 385"/>
              <a:gd name="T113" fmla="*/ 38 h 303"/>
              <a:gd name="T114" fmla="*/ 27 w 385"/>
              <a:gd name="T115" fmla="*/ 99 h 303"/>
              <a:gd name="T116" fmla="*/ 27 w 385"/>
              <a:gd name="T117" fmla="*/ 84 h 303"/>
              <a:gd name="T118" fmla="*/ 27 w 385"/>
              <a:gd name="T119" fmla="*/ 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 h="303">
                <a:moveTo>
                  <a:pt x="304" y="2"/>
                </a:moveTo>
                <a:cubicBezTo>
                  <a:pt x="272" y="34"/>
                  <a:pt x="272" y="34"/>
                  <a:pt x="272" y="34"/>
                </a:cubicBezTo>
                <a:cubicBezTo>
                  <a:pt x="353" y="116"/>
                  <a:pt x="353" y="116"/>
                  <a:pt x="353" y="116"/>
                </a:cubicBezTo>
                <a:cubicBezTo>
                  <a:pt x="385" y="83"/>
                  <a:pt x="385" y="83"/>
                  <a:pt x="385" y="83"/>
                </a:cubicBezTo>
                <a:lnTo>
                  <a:pt x="304" y="2"/>
                </a:lnTo>
                <a:close/>
                <a:moveTo>
                  <a:pt x="299" y="36"/>
                </a:moveTo>
                <a:cubicBezTo>
                  <a:pt x="295" y="36"/>
                  <a:pt x="292" y="33"/>
                  <a:pt x="292" y="29"/>
                </a:cubicBezTo>
                <a:cubicBezTo>
                  <a:pt x="292" y="25"/>
                  <a:pt x="295" y="21"/>
                  <a:pt x="299" y="21"/>
                </a:cubicBezTo>
                <a:cubicBezTo>
                  <a:pt x="303" y="21"/>
                  <a:pt x="307" y="25"/>
                  <a:pt x="307" y="29"/>
                </a:cubicBezTo>
                <a:cubicBezTo>
                  <a:pt x="307" y="33"/>
                  <a:pt x="303" y="36"/>
                  <a:pt x="299" y="36"/>
                </a:cubicBezTo>
                <a:close/>
                <a:moveTo>
                  <a:pt x="266" y="45"/>
                </a:moveTo>
                <a:cubicBezTo>
                  <a:pt x="265" y="44"/>
                  <a:pt x="264" y="43"/>
                  <a:pt x="263" y="43"/>
                </a:cubicBezTo>
                <a:cubicBezTo>
                  <a:pt x="237" y="30"/>
                  <a:pt x="212" y="18"/>
                  <a:pt x="187" y="6"/>
                </a:cubicBezTo>
                <a:cubicBezTo>
                  <a:pt x="174" y="0"/>
                  <a:pt x="159" y="5"/>
                  <a:pt x="153" y="18"/>
                </a:cubicBezTo>
                <a:cubicBezTo>
                  <a:pt x="151" y="21"/>
                  <a:pt x="149" y="24"/>
                  <a:pt x="149" y="27"/>
                </a:cubicBezTo>
                <a:cubicBezTo>
                  <a:pt x="146" y="37"/>
                  <a:pt x="139" y="42"/>
                  <a:pt x="129" y="43"/>
                </a:cubicBezTo>
                <a:cubicBezTo>
                  <a:pt x="124" y="43"/>
                  <a:pt x="120" y="46"/>
                  <a:pt x="117" y="49"/>
                </a:cubicBezTo>
                <a:cubicBezTo>
                  <a:pt x="93" y="74"/>
                  <a:pt x="69" y="98"/>
                  <a:pt x="44" y="122"/>
                </a:cubicBezTo>
                <a:cubicBezTo>
                  <a:pt x="39" y="128"/>
                  <a:pt x="39" y="130"/>
                  <a:pt x="44" y="135"/>
                </a:cubicBezTo>
                <a:cubicBezTo>
                  <a:pt x="54" y="145"/>
                  <a:pt x="63" y="154"/>
                  <a:pt x="73" y="164"/>
                </a:cubicBezTo>
                <a:cubicBezTo>
                  <a:pt x="68" y="169"/>
                  <a:pt x="64" y="173"/>
                  <a:pt x="60" y="177"/>
                </a:cubicBezTo>
                <a:cubicBezTo>
                  <a:pt x="58" y="179"/>
                  <a:pt x="56" y="180"/>
                  <a:pt x="54" y="182"/>
                </a:cubicBezTo>
                <a:cubicBezTo>
                  <a:pt x="47" y="190"/>
                  <a:pt x="47" y="201"/>
                  <a:pt x="54" y="209"/>
                </a:cubicBezTo>
                <a:cubicBezTo>
                  <a:pt x="62" y="216"/>
                  <a:pt x="73" y="216"/>
                  <a:pt x="81" y="208"/>
                </a:cubicBezTo>
                <a:cubicBezTo>
                  <a:pt x="87" y="202"/>
                  <a:pt x="92" y="196"/>
                  <a:pt x="99" y="189"/>
                </a:cubicBezTo>
                <a:cubicBezTo>
                  <a:pt x="100" y="191"/>
                  <a:pt x="101" y="192"/>
                  <a:pt x="102" y="193"/>
                </a:cubicBezTo>
                <a:cubicBezTo>
                  <a:pt x="96" y="199"/>
                  <a:pt x="90" y="205"/>
                  <a:pt x="84" y="210"/>
                </a:cubicBezTo>
                <a:cubicBezTo>
                  <a:pt x="76" y="219"/>
                  <a:pt x="76" y="230"/>
                  <a:pt x="83" y="238"/>
                </a:cubicBezTo>
                <a:cubicBezTo>
                  <a:pt x="91" y="245"/>
                  <a:pt x="102" y="245"/>
                  <a:pt x="111" y="237"/>
                </a:cubicBezTo>
                <a:cubicBezTo>
                  <a:pt x="116" y="231"/>
                  <a:pt x="122" y="226"/>
                  <a:pt x="127" y="220"/>
                </a:cubicBezTo>
                <a:cubicBezTo>
                  <a:pt x="127" y="220"/>
                  <a:pt x="128" y="220"/>
                  <a:pt x="128" y="219"/>
                </a:cubicBezTo>
                <a:cubicBezTo>
                  <a:pt x="129" y="220"/>
                  <a:pt x="130" y="221"/>
                  <a:pt x="131" y="223"/>
                </a:cubicBezTo>
                <a:cubicBezTo>
                  <a:pt x="125" y="229"/>
                  <a:pt x="118" y="235"/>
                  <a:pt x="112" y="241"/>
                </a:cubicBezTo>
                <a:cubicBezTo>
                  <a:pt x="108" y="246"/>
                  <a:pt x="106" y="251"/>
                  <a:pt x="108" y="258"/>
                </a:cubicBezTo>
                <a:cubicBezTo>
                  <a:pt x="111" y="272"/>
                  <a:pt x="128" y="277"/>
                  <a:pt x="139" y="267"/>
                </a:cubicBezTo>
                <a:cubicBezTo>
                  <a:pt x="145" y="261"/>
                  <a:pt x="151" y="254"/>
                  <a:pt x="157" y="248"/>
                </a:cubicBezTo>
                <a:cubicBezTo>
                  <a:pt x="160" y="250"/>
                  <a:pt x="160" y="252"/>
                  <a:pt x="158" y="254"/>
                </a:cubicBezTo>
                <a:cubicBezTo>
                  <a:pt x="152" y="259"/>
                  <a:pt x="147" y="264"/>
                  <a:pt x="142" y="270"/>
                </a:cubicBezTo>
                <a:cubicBezTo>
                  <a:pt x="136" y="276"/>
                  <a:pt x="135" y="284"/>
                  <a:pt x="138" y="291"/>
                </a:cubicBezTo>
                <a:cubicBezTo>
                  <a:pt x="142" y="298"/>
                  <a:pt x="149" y="303"/>
                  <a:pt x="157" y="301"/>
                </a:cubicBezTo>
                <a:cubicBezTo>
                  <a:pt x="161" y="300"/>
                  <a:pt x="166" y="298"/>
                  <a:pt x="169" y="295"/>
                </a:cubicBezTo>
                <a:cubicBezTo>
                  <a:pt x="175" y="290"/>
                  <a:pt x="181" y="284"/>
                  <a:pt x="187" y="278"/>
                </a:cubicBezTo>
                <a:cubicBezTo>
                  <a:pt x="193" y="284"/>
                  <a:pt x="199" y="290"/>
                  <a:pt x="205" y="296"/>
                </a:cubicBezTo>
                <a:cubicBezTo>
                  <a:pt x="211" y="301"/>
                  <a:pt x="218" y="303"/>
                  <a:pt x="225" y="300"/>
                </a:cubicBezTo>
                <a:cubicBezTo>
                  <a:pt x="233" y="298"/>
                  <a:pt x="238" y="292"/>
                  <a:pt x="239" y="285"/>
                </a:cubicBezTo>
                <a:cubicBezTo>
                  <a:pt x="240" y="282"/>
                  <a:pt x="240" y="279"/>
                  <a:pt x="240" y="276"/>
                </a:cubicBezTo>
                <a:cubicBezTo>
                  <a:pt x="247" y="277"/>
                  <a:pt x="253" y="276"/>
                  <a:pt x="259" y="270"/>
                </a:cubicBezTo>
                <a:cubicBezTo>
                  <a:pt x="264" y="265"/>
                  <a:pt x="265" y="259"/>
                  <a:pt x="265" y="252"/>
                </a:cubicBezTo>
                <a:cubicBezTo>
                  <a:pt x="282" y="251"/>
                  <a:pt x="288" y="246"/>
                  <a:pt x="290" y="227"/>
                </a:cubicBezTo>
                <a:cubicBezTo>
                  <a:pt x="293" y="227"/>
                  <a:pt x="296" y="227"/>
                  <a:pt x="299" y="226"/>
                </a:cubicBezTo>
                <a:cubicBezTo>
                  <a:pt x="314" y="222"/>
                  <a:pt x="319" y="203"/>
                  <a:pt x="308" y="192"/>
                </a:cubicBezTo>
                <a:cubicBezTo>
                  <a:pt x="304" y="187"/>
                  <a:pt x="298" y="183"/>
                  <a:pt x="293" y="178"/>
                </a:cubicBezTo>
                <a:cubicBezTo>
                  <a:pt x="295" y="176"/>
                  <a:pt x="296" y="174"/>
                  <a:pt x="297" y="173"/>
                </a:cubicBezTo>
                <a:cubicBezTo>
                  <a:pt x="312" y="159"/>
                  <a:pt x="327" y="144"/>
                  <a:pt x="341" y="129"/>
                </a:cubicBezTo>
                <a:cubicBezTo>
                  <a:pt x="346" y="125"/>
                  <a:pt x="346" y="125"/>
                  <a:pt x="341" y="120"/>
                </a:cubicBezTo>
                <a:cubicBezTo>
                  <a:pt x="316" y="95"/>
                  <a:pt x="291" y="70"/>
                  <a:pt x="266" y="45"/>
                </a:cubicBezTo>
                <a:close/>
                <a:moveTo>
                  <a:pt x="303" y="195"/>
                </a:moveTo>
                <a:cubicBezTo>
                  <a:pt x="309" y="202"/>
                  <a:pt x="310" y="211"/>
                  <a:pt x="304" y="216"/>
                </a:cubicBezTo>
                <a:cubicBezTo>
                  <a:pt x="298" y="223"/>
                  <a:pt x="289" y="222"/>
                  <a:pt x="283" y="216"/>
                </a:cubicBezTo>
                <a:cubicBezTo>
                  <a:pt x="270" y="203"/>
                  <a:pt x="258" y="191"/>
                  <a:pt x="245" y="178"/>
                </a:cubicBezTo>
                <a:cubicBezTo>
                  <a:pt x="243" y="176"/>
                  <a:pt x="241" y="172"/>
                  <a:pt x="238" y="175"/>
                </a:cubicBezTo>
                <a:cubicBezTo>
                  <a:pt x="235" y="178"/>
                  <a:pt x="239" y="180"/>
                  <a:pt x="241" y="182"/>
                </a:cubicBezTo>
                <a:cubicBezTo>
                  <a:pt x="254" y="195"/>
                  <a:pt x="266" y="208"/>
                  <a:pt x="279" y="221"/>
                </a:cubicBezTo>
                <a:cubicBezTo>
                  <a:pt x="285" y="227"/>
                  <a:pt x="285" y="236"/>
                  <a:pt x="279" y="241"/>
                </a:cubicBezTo>
                <a:cubicBezTo>
                  <a:pt x="273" y="247"/>
                  <a:pt x="264" y="247"/>
                  <a:pt x="258" y="241"/>
                </a:cubicBezTo>
                <a:cubicBezTo>
                  <a:pt x="245" y="228"/>
                  <a:pt x="231" y="214"/>
                  <a:pt x="218" y="201"/>
                </a:cubicBezTo>
                <a:cubicBezTo>
                  <a:pt x="217" y="200"/>
                  <a:pt x="214" y="199"/>
                  <a:pt x="213" y="200"/>
                </a:cubicBezTo>
                <a:cubicBezTo>
                  <a:pt x="211" y="202"/>
                  <a:pt x="212" y="204"/>
                  <a:pt x="214" y="205"/>
                </a:cubicBezTo>
                <a:cubicBezTo>
                  <a:pt x="227" y="219"/>
                  <a:pt x="240" y="232"/>
                  <a:pt x="254" y="245"/>
                </a:cubicBezTo>
                <a:cubicBezTo>
                  <a:pt x="258" y="250"/>
                  <a:pt x="260" y="255"/>
                  <a:pt x="257" y="261"/>
                </a:cubicBezTo>
                <a:cubicBezTo>
                  <a:pt x="253" y="271"/>
                  <a:pt x="241" y="274"/>
                  <a:pt x="233" y="266"/>
                </a:cubicBezTo>
                <a:cubicBezTo>
                  <a:pt x="221" y="253"/>
                  <a:pt x="208" y="241"/>
                  <a:pt x="195" y="228"/>
                </a:cubicBezTo>
                <a:cubicBezTo>
                  <a:pt x="193" y="226"/>
                  <a:pt x="192" y="222"/>
                  <a:pt x="188" y="225"/>
                </a:cubicBezTo>
                <a:cubicBezTo>
                  <a:pt x="185" y="228"/>
                  <a:pt x="189" y="230"/>
                  <a:pt x="191" y="232"/>
                </a:cubicBezTo>
                <a:cubicBezTo>
                  <a:pt x="203" y="245"/>
                  <a:pt x="216" y="257"/>
                  <a:pt x="228" y="270"/>
                </a:cubicBezTo>
                <a:cubicBezTo>
                  <a:pt x="235" y="276"/>
                  <a:pt x="235" y="284"/>
                  <a:pt x="230" y="291"/>
                </a:cubicBezTo>
                <a:cubicBezTo>
                  <a:pt x="225" y="296"/>
                  <a:pt x="216" y="297"/>
                  <a:pt x="210" y="292"/>
                </a:cubicBezTo>
                <a:cubicBezTo>
                  <a:pt x="204" y="286"/>
                  <a:pt x="198" y="280"/>
                  <a:pt x="192" y="274"/>
                </a:cubicBezTo>
                <a:cubicBezTo>
                  <a:pt x="191" y="273"/>
                  <a:pt x="191" y="271"/>
                  <a:pt x="192" y="270"/>
                </a:cubicBezTo>
                <a:cubicBezTo>
                  <a:pt x="194" y="263"/>
                  <a:pt x="193" y="256"/>
                  <a:pt x="187" y="251"/>
                </a:cubicBezTo>
                <a:cubicBezTo>
                  <a:pt x="182" y="245"/>
                  <a:pt x="175" y="244"/>
                  <a:pt x="167" y="246"/>
                </a:cubicBezTo>
                <a:cubicBezTo>
                  <a:pt x="166" y="247"/>
                  <a:pt x="164" y="246"/>
                  <a:pt x="162" y="246"/>
                </a:cubicBezTo>
                <a:cubicBezTo>
                  <a:pt x="162" y="245"/>
                  <a:pt x="162" y="244"/>
                  <a:pt x="162" y="244"/>
                </a:cubicBezTo>
                <a:cubicBezTo>
                  <a:pt x="168" y="238"/>
                  <a:pt x="174" y="233"/>
                  <a:pt x="172" y="224"/>
                </a:cubicBezTo>
                <a:cubicBezTo>
                  <a:pt x="172" y="220"/>
                  <a:pt x="170" y="216"/>
                  <a:pt x="167" y="212"/>
                </a:cubicBezTo>
                <a:cubicBezTo>
                  <a:pt x="163" y="207"/>
                  <a:pt x="157" y="205"/>
                  <a:pt x="151" y="207"/>
                </a:cubicBezTo>
                <a:cubicBezTo>
                  <a:pt x="145" y="209"/>
                  <a:pt x="140" y="213"/>
                  <a:pt x="134" y="217"/>
                </a:cubicBezTo>
                <a:cubicBezTo>
                  <a:pt x="132" y="216"/>
                  <a:pt x="133" y="214"/>
                  <a:pt x="135" y="212"/>
                </a:cubicBezTo>
                <a:cubicBezTo>
                  <a:pt x="141" y="207"/>
                  <a:pt x="145" y="201"/>
                  <a:pt x="143" y="193"/>
                </a:cubicBezTo>
                <a:cubicBezTo>
                  <a:pt x="142" y="185"/>
                  <a:pt x="138" y="181"/>
                  <a:pt x="131" y="179"/>
                </a:cubicBezTo>
                <a:cubicBezTo>
                  <a:pt x="125" y="177"/>
                  <a:pt x="119" y="177"/>
                  <a:pt x="113" y="182"/>
                </a:cubicBezTo>
                <a:cubicBezTo>
                  <a:pt x="111" y="184"/>
                  <a:pt x="109" y="186"/>
                  <a:pt x="106" y="188"/>
                </a:cubicBezTo>
                <a:cubicBezTo>
                  <a:pt x="105" y="187"/>
                  <a:pt x="104" y="186"/>
                  <a:pt x="103" y="185"/>
                </a:cubicBezTo>
                <a:cubicBezTo>
                  <a:pt x="107" y="178"/>
                  <a:pt x="106" y="170"/>
                  <a:pt x="101" y="164"/>
                </a:cubicBezTo>
                <a:cubicBezTo>
                  <a:pt x="95" y="158"/>
                  <a:pt x="88" y="156"/>
                  <a:pt x="80" y="159"/>
                </a:cubicBezTo>
                <a:cubicBezTo>
                  <a:pt x="79" y="159"/>
                  <a:pt x="77" y="159"/>
                  <a:pt x="76" y="158"/>
                </a:cubicBezTo>
                <a:cubicBezTo>
                  <a:pt x="66" y="148"/>
                  <a:pt x="57" y="139"/>
                  <a:pt x="47" y="129"/>
                </a:cubicBezTo>
                <a:cubicBezTo>
                  <a:pt x="51" y="124"/>
                  <a:pt x="51" y="124"/>
                  <a:pt x="51" y="124"/>
                </a:cubicBezTo>
                <a:cubicBezTo>
                  <a:pt x="74" y="101"/>
                  <a:pt x="97" y="78"/>
                  <a:pt x="120" y="55"/>
                </a:cubicBezTo>
                <a:cubicBezTo>
                  <a:pt x="125" y="49"/>
                  <a:pt x="131" y="48"/>
                  <a:pt x="139" y="47"/>
                </a:cubicBezTo>
                <a:cubicBezTo>
                  <a:pt x="138" y="49"/>
                  <a:pt x="138" y="50"/>
                  <a:pt x="137" y="51"/>
                </a:cubicBezTo>
                <a:cubicBezTo>
                  <a:pt x="131" y="65"/>
                  <a:pt x="124" y="79"/>
                  <a:pt x="118" y="93"/>
                </a:cubicBezTo>
                <a:cubicBezTo>
                  <a:pt x="115" y="98"/>
                  <a:pt x="114" y="105"/>
                  <a:pt x="116" y="111"/>
                </a:cubicBezTo>
                <a:cubicBezTo>
                  <a:pt x="119" y="125"/>
                  <a:pt x="135" y="131"/>
                  <a:pt x="147" y="123"/>
                </a:cubicBezTo>
                <a:cubicBezTo>
                  <a:pt x="151" y="121"/>
                  <a:pt x="155" y="116"/>
                  <a:pt x="158" y="111"/>
                </a:cubicBezTo>
                <a:cubicBezTo>
                  <a:pt x="164" y="99"/>
                  <a:pt x="169" y="86"/>
                  <a:pt x="175" y="74"/>
                </a:cubicBezTo>
                <a:cubicBezTo>
                  <a:pt x="176" y="72"/>
                  <a:pt x="177" y="71"/>
                  <a:pt x="177" y="70"/>
                </a:cubicBezTo>
                <a:cubicBezTo>
                  <a:pt x="178" y="71"/>
                  <a:pt x="179" y="71"/>
                  <a:pt x="180" y="72"/>
                </a:cubicBezTo>
                <a:cubicBezTo>
                  <a:pt x="217" y="109"/>
                  <a:pt x="253" y="145"/>
                  <a:pt x="290" y="182"/>
                </a:cubicBezTo>
                <a:cubicBezTo>
                  <a:pt x="294" y="186"/>
                  <a:pt x="299" y="191"/>
                  <a:pt x="303" y="195"/>
                </a:cubicBezTo>
                <a:close/>
                <a:moveTo>
                  <a:pt x="81" y="5"/>
                </a:moveTo>
                <a:cubicBezTo>
                  <a:pt x="0" y="87"/>
                  <a:pt x="0" y="87"/>
                  <a:pt x="0" y="87"/>
                </a:cubicBezTo>
                <a:cubicBezTo>
                  <a:pt x="32" y="119"/>
                  <a:pt x="32" y="119"/>
                  <a:pt x="32" y="119"/>
                </a:cubicBezTo>
                <a:cubicBezTo>
                  <a:pt x="113" y="38"/>
                  <a:pt x="113" y="38"/>
                  <a:pt x="113" y="38"/>
                </a:cubicBezTo>
                <a:lnTo>
                  <a:pt x="81" y="5"/>
                </a:lnTo>
                <a:close/>
                <a:moveTo>
                  <a:pt x="27" y="99"/>
                </a:moveTo>
                <a:cubicBezTo>
                  <a:pt x="23" y="99"/>
                  <a:pt x="19" y="96"/>
                  <a:pt x="19" y="91"/>
                </a:cubicBezTo>
                <a:cubicBezTo>
                  <a:pt x="19" y="87"/>
                  <a:pt x="23" y="84"/>
                  <a:pt x="27" y="84"/>
                </a:cubicBezTo>
                <a:cubicBezTo>
                  <a:pt x="31" y="84"/>
                  <a:pt x="34" y="87"/>
                  <a:pt x="34" y="91"/>
                </a:cubicBezTo>
                <a:cubicBezTo>
                  <a:pt x="34" y="96"/>
                  <a:pt x="31" y="99"/>
                  <a:pt x="27" y="99"/>
                </a:cubicBezTo>
                <a:close/>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4"/>
          <p:cNvGrpSpPr>
            <a:grpSpLocks noChangeAspect="1"/>
          </p:cNvGrpSpPr>
          <p:nvPr/>
        </p:nvGrpSpPr>
        <p:grpSpPr bwMode="auto">
          <a:xfrm>
            <a:off x="6059716" y="2929657"/>
            <a:ext cx="728662" cy="671700"/>
            <a:chOff x="518" y="3136"/>
            <a:chExt cx="602" cy="598"/>
          </a:xfrm>
        </p:grpSpPr>
        <p:sp>
          <p:nvSpPr>
            <p:cNvPr id="63" name="Freeform 5"/>
            <p:cNvSpPr>
              <a:spLocks noEditPoints="1"/>
            </p:cNvSpPr>
            <p:nvPr/>
          </p:nvSpPr>
          <p:spPr bwMode="auto">
            <a:xfrm>
              <a:off x="576" y="3216"/>
              <a:ext cx="480" cy="458"/>
            </a:xfrm>
            <a:custGeom>
              <a:avLst/>
              <a:gdLst>
                <a:gd name="T0" fmla="*/ 66 w 962"/>
                <a:gd name="T1" fmla="*/ 672 h 916"/>
                <a:gd name="T2" fmla="*/ 0 w 962"/>
                <a:gd name="T3" fmla="*/ 672 h 916"/>
                <a:gd name="T4" fmla="*/ 38 w 962"/>
                <a:gd name="T5" fmla="*/ 744 h 916"/>
                <a:gd name="T6" fmla="*/ 90 w 962"/>
                <a:gd name="T7" fmla="*/ 809 h 916"/>
                <a:gd name="T8" fmla="*/ 148 w 962"/>
                <a:gd name="T9" fmla="*/ 866 h 916"/>
                <a:gd name="T10" fmla="*/ 217 w 962"/>
                <a:gd name="T11" fmla="*/ 912 h 916"/>
                <a:gd name="T12" fmla="*/ 217 w 962"/>
                <a:gd name="T13" fmla="*/ 844 h 916"/>
                <a:gd name="T14" fmla="*/ 195 w 962"/>
                <a:gd name="T15" fmla="*/ 828 h 916"/>
                <a:gd name="T16" fmla="*/ 152 w 962"/>
                <a:gd name="T17" fmla="*/ 791 h 916"/>
                <a:gd name="T18" fmla="*/ 112 w 962"/>
                <a:gd name="T19" fmla="*/ 748 h 916"/>
                <a:gd name="T20" fmla="*/ 79 w 962"/>
                <a:gd name="T21" fmla="*/ 698 h 916"/>
                <a:gd name="T22" fmla="*/ 66 w 962"/>
                <a:gd name="T23" fmla="*/ 672 h 916"/>
                <a:gd name="T24" fmla="*/ 889 w 962"/>
                <a:gd name="T25" fmla="*/ 228 h 916"/>
                <a:gd name="T26" fmla="*/ 955 w 962"/>
                <a:gd name="T27" fmla="*/ 228 h 916"/>
                <a:gd name="T28" fmla="*/ 915 w 962"/>
                <a:gd name="T29" fmla="*/ 157 h 916"/>
                <a:gd name="T30" fmla="*/ 865 w 962"/>
                <a:gd name="T31" fmla="*/ 96 h 916"/>
                <a:gd name="T32" fmla="*/ 807 w 962"/>
                <a:gd name="T33" fmla="*/ 42 h 916"/>
                <a:gd name="T34" fmla="*/ 740 w 962"/>
                <a:gd name="T35" fmla="*/ 0 h 916"/>
                <a:gd name="T36" fmla="*/ 740 w 962"/>
                <a:gd name="T37" fmla="*/ 68 h 916"/>
                <a:gd name="T38" fmla="*/ 762 w 962"/>
                <a:gd name="T39" fmla="*/ 85 h 916"/>
                <a:gd name="T40" fmla="*/ 805 w 962"/>
                <a:gd name="T41" fmla="*/ 120 h 916"/>
                <a:gd name="T42" fmla="*/ 841 w 962"/>
                <a:gd name="T43" fmla="*/ 161 h 916"/>
                <a:gd name="T44" fmla="*/ 874 w 962"/>
                <a:gd name="T45" fmla="*/ 204 h 916"/>
                <a:gd name="T46" fmla="*/ 889 w 962"/>
                <a:gd name="T47" fmla="*/ 228 h 916"/>
                <a:gd name="T48" fmla="*/ 217 w 962"/>
                <a:gd name="T49" fmla="*/ 68 h 916"/>
                <a:gd name="T50" fmla="*/ 217 w 962"/>
                <a:gd name="T51" fmla="*/ 0 h 916"/>
                <a:gd name="T52" fmla="*/ 153 w 962"/>
                <a:gd name="T53" fmla="*/ 46 h 916"/>
                <a:gd name="T54" fmla="*/ 95 w 962"/>
                <a:gd name="T55" fmla="*/ 99 h 916"/>
                <a:gd name="T56" fmla="*/ 45 w 962"/>
                <a:gd name="T57" fmla="*/ 159 h 916"/>
                <a:gd name="T58" fmla="*/ 7 w 962"/>
                <a:gd name="T59" fmla="*/ 228 h 916"/>
                <a:gd name="T60" fmla="*/ 72 w 962"/>
                <a:gd name="T61" fmla="*/ 228 h 916"/>
                <a:gd name="T62" fmla="*/ 86 w 962"/>
                <a:gd name="T63" fmla="*/ 204 h 916"/>
                <a:gd name="T64" fmla="*/ 117 w 962"/>
                <a:gd name="T65" fmla="*/ 161 h 916"/>
                <a:gd name="T66" fmla="*/ 155 w 962"/>
                <a:gd name="T67" fmla="*/ 120 h 916"/>
                <a:gd name="T68" fmla="*/ 196 w 962"/>
                <a:gd name="T69" fmla="*/ 85 h 916"/>
                <a:gd name="T70" fmla="*/ 217 w 962"/>
                <a:gd name="T71" fmla="*/ 68 h 916"/>
                <a:gd name="T72" fmla="*/ 740 w 962"/>
                <a:gd name="T73" fmla="*/ 847 h 916"/>
                <a:gd name="T74" fmla="*/ 740 w 962"/>
                <a:gd name="T75" fmla="*/ 916 h 916"/>
                <a:gd name="T76" fmla="*/ 809 w 962"/>
                <a:gd name="T77" fmla="*/ 870 h 916"/>
                <a:gd name="T78" fmla="*/ 871 w 962"/>
                <a:gd name="T79" fmla="*/ 811 h 916"/>
                <a:gd name="T80" fmla="*/ 922 w 962"/>
                <a:gd name="T81" fmla="*/ 746 h 916"/>
                <a:gd name="T82" fmla="*/ 962 w 962"/>
                <a:gd name="T83" fmla="*/ 672 h 916"/>
                <a:gd name="T84" fmla="*/ 896 w 962"/>
                <a:gd name="T85" fmla="*/ 672 h 916"/>
                <a:gd name="T86" fmla="*/ 883 w 962"/>
                <a:gd name="T87" fmla="*/ 698 h 916"/>
                <a:gd name="T88" fmla="*/ 848 w 962"/>
                <a:gd name="T89" fmla="*/ 748 h 916"/>
                <a:gd name="T90" fmla="*/ 809 w 962"/>
                <a:gd name="T91" fmla="*/ 791 h 916"/>
                <a:gd name="T92" fmla="*/ 764 w 962"/>
                <a:gd name="T93" fmla="*/ 830 h 916"/>
                <a:gd name="T94" fmla="*/ 740 w 962"/>
                <a:gd name="T95" fmla="*/ 84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2" h="916">
                  <a:moveTo>
                    <a:pt x="66" y="672"/>
                  </a:moveTo>
                  <a:lnTo>
                    <a:pt x="66" y="672"/>
                  </a:lnTo>
                  <a:lnTo>
                    <a:pt x="0" y="672"/>
                  </a:lnTo>
                  <a:lnTo>
                    <a:pt x="0" y="672"/>
                  </a:lnTo>
                  <a:lnTo>
                    <a:pt x="17" y="710"/>
                  </a:lnTo>
                  <a:lnTo>
                    <a:pt x="38" y="744"/>
                  </a:lnTo>
                  <a:lnTo>
                    <a:pt x="62" y="779"/>
                  </a:lnTo>
                  <a:lnTo>
                    <a:pt x="90" y="809"/>
                  </a:lnTo>
                  <a:lnTo>
                    <a:pt x="117" y="839"/>
                  </a:lnTo>
                  <a:lnTo>
                    <a:pt x="148" y="866"/>
                  </a:lnTo>
                  <a:lnTo>
                    <a:pt x="183" y="890"/>
                  </a:lnTo>
                  <a:lnTo>
                    <a:pt x="217" y="912"/>
                  </a:lnTo>
                  <a:lnTo>
                    <a:pt x="217" y="912"/>
                  </a:lnTo>
                  <a:lnTo>
                    <a:pt x="217" y="844"/>
                  </a:lnTo>
                  <a:lnTo>
                    <a:pt x="217" y="844"/>
                  </a:lnTo>
                  <a:lnTo>
                    <a:pt x="195" y="828"/>
                  </a:lnTo>
                  <a:lnTo>
                    <a:pt x="172" y="809"/>
                  </a:lnTo>
                  <a:lnTo>
                    <a:pt x="152" y="791"/>
                  </a:lnTo>
                  <a:lnTo>
                    <a:pt x="131" y="770"/>
                  </a:lnTo>
                  <a:lnTo>
                    <a:pt x="112" y="748"/>
                  </a:lnTo>
                  <a:lnTo>
                    <a:pt x="95" y="724"/>
                  </a:lnTo>
                  <a:lnTo>
                    <a:pt x="79" y="698"/>
                  </a:lnTo>
                  <a:lnTo>
                    <a:pt x="66" y="672"/>
                  </a:lnTo>
                  <a:lnTo>
                    <a:pt x="66" y="672"/>
                  </a:lnTo>
                  <a:close/>
                  <a:moveTo>
                    <a:pt x="889" y="228"/>
                  </a:moveTo>
                  <a:lnTo>
                    <a:pt x="889" y="228"/>
                  </a:lnTo>
                  <a:lnTo>
                    <a:pt x="955" y="228"/>
                  </a:lnTo>
                  <a:lnTo>
                    <a:pt x="955" y="228"/>
                  </a:lnTo>
                  <a:lnTo>
                    <a:pt x="936" y="192"/>
                  </a:lnTo>
                  <a:lnTo>
                    <a:pt x="915" y="157"/>
                  </a:lnTo>
                  <a:lnTo>
                    <a:pt x="891" y="127"/>
                  </a:lnTo>
                  <a:lnTo>
                    <a:pt x="865" y="96"/>
                  </a:lnTo>
                  <a:lnTo>
                    <a:pt x="838" y="68"/>
                  </a:lnTo>
                  <a:lnTo>
                    <a:pt x="807" y="42"/>
                  </a:lnTo>
                  <a:lnTo>
                    <a:pt x="774" y="20"/>
                  </a:lnTo>
                  <a:lnTo>
                    <a:pt x="740" y="0"/>
                  </a:lnTo>
                  <a:lnTo>
                    <a:pt x="740" y="0"/>
                  </a:lnTo>
                  <a:lnTo>
                    <a:pt x="740" y="68"/>
                  </a:lnTo>
                  <a:lnTo>
                    <a:pt x="740" y="68"/>
                  </a:lnTo>
                  <a:lnTo>
                    <a:pt x="762" y="85"/>
                  </a:lnTo>
                  <a:lnTo>
                    <a:pt x="785" y="103"/>
                  </a:lnTo>
                  <a:lnTo>
                    <a:pt x="805" y="120"/>
                  </a:lnTo>
                  <a:lnTo>
                    <a:pt x="824" y="140"/>
                  </a:lnTo>
                  <a:lnTo>
                    <a:pt x="841" y="161"/>
                  </a:lnTo>
                  <a:lnTo>
                    <a:pt x="859" y="181"/>
                  </a:lnTo>
                  <a:lnTo>
                    <a:pt x="874" y="204"/>
                  </a:lnTo>
                  <a:lnTo>
                    <a:pt x="889" y="228"/>
                  </a:lnTo>
                  <a:lnTo>
                    <a:pt x="889" y="228"/>
                  </a:lnTo>
                  <a:close/>
                  <a:moveTo>
                    <a:pt x="217" y="68"/>
                  </a:moveTo>
                  <a:lnTo>
                    <a:pt x="217" y="68"/>
                  </a:lnTo>
                  <a:lnTo>
                    <a:pt x="217" y="0"/>
                  </a:lnTo>
                  <a:lnTo>
                    <a:pt x="217" y="0"/>
                  </a:lnTo>
                  <a:lnTo>
                    <a:pt x="184" y="22"/>
                  </a:lnTo>
                  <a:lnTo>
                    <a:pt x="153" y="46"/>
                  </a:lnTo>
                  <a:lnTo>
                    <a:pt x="122" y="72"/>
                  </a:lnTo>
                  <a:lnTo>
                    <a:pt x="95" y="99"/>
                  </a:lnTo>
                  <a:lnTo>
                    <a:pt x="69" y="128"/>
                  </a:lnTo>
                  <a:lnTo>
                    <a:pt x="45" y="159"/>
                  </a:lnTo>
                  <a:lnTo>
                    <a:pt x="24" y="193"/>
                  </a:lnTo>
                  <a:lnTo>
                    <a:pt x="7" y="228"/>
                  </a:lnTo>
                  <a:lnTo>
                    <a:pt x="7" y="228"/>
                  </a:lnTo>
                  <a:lnTo>
                    <a:pt x="72" y="228"/>
                  </a:lnTo>
                  <a:lnTo>
                    <a:pt x="72" y="228"/>
                  </a:lnTo>
                  <a:lnTo>
                    <a:pt x="86" y="204"/>
                  </a:lnTo>
                  <a:lnTo>
                    <a:pt x="102" y="181"/>
                  </a:lnTo>
                  <a:lnTo>
                    <a:pt x="117" y="161"/>
                  </a:lnTo>
                  <a:lnTo>
                    <a:pt x="136" y="140"/>
                  </a:lnTo>
                  <a:lnTo>
                    <a:pt x="155" y="120"/>
                  </a:lnTo>
                  <a:lnTo>
                    <a:pt x="176" y="103"/>
                  </a:lnTo>
                  <a:lnTo>
                    <a:pt x="196" y="85"/>
                  </a:lnTo>
                  <a:lnTo>
                    <a:pt x="217" y="68"/>
                  </a:lnTo>
                  <a:lnTo>
                    <a:pt x="217" y="68"/>
                  </a:lnTo>
                  <a:close/>
                  <a:moveTo>
                    <a:pt x="740" y="847"/>
                  </a:moveTo>
                  <a:lnTo>
                    <a:pt x="740" y="847"/>
                  </a:lnTo>
                  <a:lnTo>
                    <a:pt x="740" y="916"/>
                  </a:lnTo>
                  <a:lnTo>
                    <a:pt x="740" y="916"/>
                  </a:lnTo>
                  <a:lnTo>
                    <a:pt x="776" y="894"/>
                  </a:lnTo>
                  <a:lnTo>
                    <a:pt x="809" y="870"/>
                  </a:lnTo>
                  <a:lnTo>
                    <a:pt x="841" y="842"/>
                  </a:lnTo>
                  <a:lnTo>
                    <a:pt x="871" y="811"/>
                  </a:lnTo>
                  <a:lnTo>
                    <a:pt x="898" y="780"/>
                  </a:lnTo>
                  <a:lnTo>
                    <a:pt x="922" y="746"/>
                  </a:lnTo>
                  <a:lnTo>
                    <a:pt x="943" y="710"/>
                  </a:lnTo>
                  <a:lnTo>
                    <a:pt x="962" y="672"/>
                  </a:lnTo>
                  <a:lnTo>
                    <a:pt x="962" y="672"/>
                  </a:lnTo>
                  <a:lnTo>
                    <a:pt x="896" y="672"/>
                  </a:lnTo>
                  <a:lnTo>
                    <a:pt x="896" y="672"/>
                  </a:lnTo>
                  <a:lnTo>
                    <a:pt x="883" y="698"/>
                  </a:lnTo>
                  <a:lnTo>
                    <a:pt x="865" y="724"/>
                  </a:lnTo>
                  <a:lnTo>
                    <a:pt x="848" y="748"/>
                  </a:lnTo>
                  <a:lnTo>
                    <a:pt x="829" y="770"/>
                  </a:lnTo>
                  <a:lnTo>
                    <a:pt x="809" y="791"/>
                  </a:lnTo>
                  <a:lnTo>
                    <a:pt x="788" y="811"/>
                  </a:lnTo>
                  <a:lnTo>
                    <a:pt x="764" y="830"/>
                  </a:lnTo>
                  <a:lnTo>
                    <a:pt x="740" y="847"/>
                  </a:lnTo>
                  <a:lnTo>
                    <a:pt x="740" y="84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noEditPoints="1"/>
            </p:cNvSpPr>
            <p:nvPr/>
          </p:nvSpPr>
          <p:spPr bwMode="auto">
            <a:xfrm>
              <a:off x="750" y="3589"/>
              <a:ext cx="143" cy="145"/>
            </a:xfrm>
            <a:custGeom>
              <a:avLst/>
              <a:gdLst>
                <a:gd name="T0" fmla="*/ 222 w 286"/>
                <a:gd name="T1" fmla="*/ 77 h 290"/>
                <a:gd name="T2" fmla="*/ 215 w 286"/>
                <a:gd name="T3" fmla="*/ 108 h 290"/>
                <a:gd name="T4" fmla="*/ 198 w 286"/>
                <a:gd name="T5" fmla="*/ 132 h 290"/>
                <a:gd name="T6" fmla="*/ 174 w 286"/>
                <a:gd name="T7" fmla="*/ 149 h 290"/>
                <a:gd name="T8" fmla="*/ 143 w 286"/>
                <a:gd name="T9" fmla="*/ 154 h 290"/>
                <a:gd name="T10" fmla="*/ 128 w 286"/>
                <a:gd name="T11" fmla="*/ 154 h 290"/>
                <a:gd name="T12" fmla="*/ 100 w 286"/>
                <a:gd name="T13" fmla="*/ 142 h 290"/>
                <a:gd name="T14" fmla="*/ 80 w 286"/>
                <a:gd name="T15" fmla="*/ 120 h 290"/>
                <a:gd name="T16" fmla="*/ 67 w 286"/>
                <a:gd name="T17" fmla="*/ 93 h 290"/>
                <a:gd name="T18" fmla="*/ 66 w 286"/>
                <a:gd name="T19" fmla="*/ 77 h 290"/>
                <a:gd name="T20" fmla="*/ 71 w 286"/>
                <a:gd name="T21" fmla="*/ 46 h 290"/>
                <a:gd name="T22" fmla="*/ 88 w 286"/>
                <a:gd name="T23" fmla="*/ 22 h 290"/>
                <a:gd name="T24" fmla="*/ 114 w 286"/>
                <a:gd name="T25" fmla="*/ 5 h 290"/>
                <a:gd name="T26" fmla="*/ 143 w 286"/>
                <a:gd name="T27" fmla="*/ 0 h 290"/>
                <a:gd name="T28" fmla="*/ 159 w 286"/>
                <a:gd name="T29" fmla="*/ 0 h 290"/>
                <a:gd name="T30" fmla="*/ 188 w 286"/>
                <a:gd name="T31" fmla="*/ 12 h 290"/>
                <a:gd name="T32" fmla="*/ 209 w 286"/>
                <a:gd name="T33" fmla="*/ 33 h 290"/>
                <a:gd name="T34" fmla="*/ 221 w 286"/>
                <a:gd name="T35" fmla="*/ 62 h 290"/>
                <a:gd name="T36" fmla="*/ 222 w 286"/>
                <a:gd name="T37" fmla="*/ 77 h 290"/>
                <a:gd name="T38" fmla="*/ 143 w 286"/>
                <a:gd name="T39" fmla="*/ 170 h 290"/>
                <a:gd name="T40" fmla="*/ 129 w 286"/>
                <a:gd name="T41" fmla="*/ 168 h 290"/>
                <a:gd name="T42" fmla="*/ 123 w 286"/>
                <a:gd name="T43" fmla="*/ 213 h 290"/>
                <a:gd name="T44" fmla="*/ 143 w 286"/>
                <a:gd name="T45" fmla="*/ 269 h 290"/>
                <a:gd name="T46" fmla="*/ 166 w 286"/>
                <a:gd name="T47" fmla="*/ 213 h 290"/>
                <a:gd name="T48" fmla="*/ 159 w 286"/>
                <a:gd name="T49" fmla="*/ 168 h 290"/>
                <a:gd name="T50" fmla="*/ 143 w 286"/>
                <a:gd name="T51" fmla="*/ 170 h 290"/>
                <a:gd name="T52" fmla="*/ 85 w 286"/>
                <a:gd name="T53" fmla="*/ 148 h 290"/>
                <a:gd name="T54" fmla="*/ 50 w 286"/>
                <a:gd name="T55" fmla="*/ 172 h 290"/>
                <a:gd name="T56" fmla="*/ 24 w 286"/>
                <a:gd name="T57" fmla="*/ 204 h 290"/>
                <a:gd name="T58" fmla="*/ 7 w 286"/>
                <a:gd name="T59" fmla="*/ 244 h 290"/>
                <a:gd name="T60" fmla="*/ 0 w 286"/>
                <a:gd name="T61" fmla="*/ 288 h 290"/>
                <a:gd name="T62" fmla="*/ 16 w 286"/>
                <a:gd name="T63" fmla="*/ 290 h 290"/>
                <a:gd name="T64" fmla="*/ 138 w 286"/>
                <a:gd name="T65" fmla="*/ 290 h 290"/>
                <a:gd name="T66" fmla="*/ 86 w 286"/>
                <a:gd name="T67" fmla="*/ 149 h 290"/>
                <a:gd name="T68" fmla="*/ 85 w 286"/>
                <a:gd name="T69" fmla="*/ 148 h 290"/>
                <a:gd name="T70" fmla="*/ 200 w 286"/>
                <a:gd name="T71" fmla="*/ 149 h 290"/>
                <a:gd name="T72" fmla="*/ 148 w 286"/>
                <a:gd name="T73" fmla="*/ 290 h 290"/>
                <a:gd name="T74" fmla="*/ 272 w 286"/>
                <a:gd name="T75" fmla="*/ 290 h 290"/>
                <a:gd name="T76" fmla="*/ 286 w 286"/>
                <a:gd name="T77" fmla="*/ 288 h 290"/>
                <a:gd name="T78" fmla="*/ 284 w 286"/>
                <a:gd name="T79" fmla="*/ 266 h 290"/>
                <a:gd name="T80" fmla="*/ 272 w 286"/>
                <a:gd name="T81" fmla="*/ 223 h 290"/>
                <a:gd name="T82" fmla="*/ 252 w 286"/>
                <a:gd name="T83" fmla="*/ 185 h 290"/>
                <a:gd name="T84" fmla="*/ 221 w 286"/>
                <a:gd name="T85" fmla="*/ 158 h 290"/>
                <a:gd name="T86" fmla="*/ 202 w 286"/>
                <a:gd name="T87" fmla="*/ 14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290">
                  <a:moveTo>
                    <a:pt x="222" y="77"/>
                  </a:moveTo>
                  <a:lnTo>
                    <a:pt x="222" y="77"/>
                  </a:lnTo>
                  <a:lnTo>
                    <a:pt x="221" y="93"/>
                  </a:lnTo>
                  <a:lnTo>
                    <a:pt x="215" y="108"/>
                  </a:lnTo>
                  <a:lnTo>
                    <a:pt x="209" y="120"/>
                  </a:lnTo>
                  <a:lnTo>
                    <a:pt x="198" y="132"/>
                  </a:lnTo>
                  <a:lnTo>
                    <a:pt x="188" y="142"/>
                  </a:lnTo>
                  <a:lnTo>
                    <a:pt x="174" y="149"/>
                  </a:lnTo>
                  <a:lnTo>
                    <a:pt x="159" y="154"/>
                  </a:lnTo>
                  <a:lnTo>
                    <a:pt x="143" y="154"/>
                  </a:lnTo>
                  <a:lnTo>
                    <a:pt x="143" y="154"/>
                  </a:lnTo>
                  <a:lnTo>
                    <a:pt x="128" y="154"/>
                  </a:lnTo>
                  <a:lnTo>
                    <a:pt x="114" y="149"/>
                  </a:lnTo>
                  <a:lnTo>
                    <a:pt x="100" y="142"/>
                  </a:lnTo>
                  <a:lnTo>
                    <a:pt x="88" y="132"/>
                  </a:lnTo>
                  <a:lnTo>
                    <a:pt x="80" y="120"/>
                  </a:lnTo>
                  <a:lnTo>
                    <a:pt x="71" y="108"/>
                  </a:lnTo>
                  <a:lnTo>
                    <a:pt x="67" y="93"/>
                  </a:lnTo>
                  <a:lnTo>
                    <a:pt x="66" y="77"/>
                  </a:lnTo>
                  <a:lnTo>
                    <a:pt x="66" y="77"/>
                  </a:lnTo>
                  <a:lnTo>
                    <a:pt x="67" y="62"/>
                  </a:lnTo>
                  <a:lnTo>
                    <a:pt x="71" y="46"/>
                  </a:lnTo>
                  <a:lnTo>
                    <a:pt x="80" y="33"/>
                  </a:lnTo>
                  <a:lnTo>
                    <a:pt x="88" y="22"/>
                  </a:lnTo>
                  <a:lnTo>
                    <a:pt x="100" y="12"/>
                  </a:lnTo>
                  <a:lnTo>
                    <a:pt x="114" y="5"/>
                  </a:lnTo>
                  <a:lnTo>
                    <a:pt x="128" y="0"/>
                  </a:lnTo>
                  <a:lnTo>
                    <a:pt x="143" y="0"/>
                  </a:lnTo>
                  <a:lnTo>
                    <a:pt x="143" y="0"/>
                  </a:lnTo>
                  <a:lnTo>
                    <a:pt x="159" y="0"/>
                  </a:lnTo>
                  <a:lnTo>
                    <a:pt x="174" y="5"/>
                  </a:lnTo>
                  <a:lnTo>
                    <a:pt x="188" y="12"/>
                  </a:lnTo>
                  <a:lnTo>
                    <a:pt x="198" y="22"/>
                  </a:lnTo>
                  <a:lnTo>
                    <a:pt x="209" y="33"/>
                  </a:lnTo>
                  <a:lnTo>
                    <a:pt x="215" y="46"/>
                  </a:lnTo>
                  <a:lnTo>
                    <a:pt x="221" y="62"/>
                  </a:lnTo>
                  <a:lnTo>
                    <a:pt x="222" y="77"/>
                  </a:lnTo>
                  <a:lnTo>
                    <a:pt x="222" y="77"/>
                  </a:lnTo>
                  <a:close/>
                  <a:moveTo>
                    <a:pt x="143" y="170"/>
                  </a:moveTo>
                  <a:lnTo>
                    <a:pt x="143" y="170"/>
                  </a:lnTo>
                  <a:lnTo>
                    <a:pt x="129" y="168"/>
                  </a:lnTo>
                  <a:lnTo>
                    <a:pt x="129" y="168"/>
                  </a:lnTo>
                  <a:lnTo>
                    <a:pt x="123" y="213"/>
                  </a:lnTo>
                  <a:lnTo>
                    <a:pt x="123" y="213"/>
                  </a:lnTo>
                  <a:lnTo>
                    <a:pt x="143" y="269"/>
                  </a:lnTo>
                  <a:lnTo>
                    <a:pt x="143" y="269"/>
                  </a:lnTo>
                  <a:lnTo>
                    <a:pt x="166" y="213"/>
                  </a:lnTo>
                  <a:lnTo>
                    <a:pt x="166" y="213"/>
                  </a:lnTo>
                  <a:lnTo>
                    <a:pt x="159" y="168"/>
                  </a:lnTo>
                  <a:lnTo>
                    <a:pt x="159" y="168"/>
                  </a:lnTo>
                  <a:lnTo>
                    <a:pt x="143" y="170"/>
                  </a:lnTo>
                  <a:lnTo>
                    <a:pt x="143" y="170"/>
                  </a:lnTo>
                  <a:close/>
                  <a:moveTo>
                    <a:pt x="85" y="148"/>
                  </a:moveTo>
                  <a:lnTo>
                    <a:pt x="85" y="148"/>
                  </a:lnTo>
                  <a:lnTo>
                    <a:pt x="67" y="158"/>
                  </a:lnTo>
                  <a:lnTo>
                    <a:pt x="50" y="172"/>
                  </a:lnTo>
                  <a:lnTo>
                    <a:pt x="37" y="185"/>
                  </a:lnTo>
                  <a:lnTo>
                    <a:pt x="24" y="204"/>
                  </a:lnTo>
                  <a:lnTo>
                    <a:pt x="14" y="223"/>
                  </a:lnTo>
                  <a:lnTo>
                    <a:pt x="7" y="244"/>
                  </a:lnTo>
                  <a:lnTo>
                    <a:pt x="2" y="266"/>
                  </a:lnTo>
                  <a:lnTo>
                    <a:pt x="0" y="288"/>
                  </a:lnTo>
                  <a:lnTo>
                    <a:pt x="0" y="288"/>
                  </a:lnTo>
                  <a:lnTo>
                    <a:pt x="16" y="290"/>
                  </a:lnTo>
                  <a:lnTo>
                    <a:pt x="16" y="290"/>
                  </a:lnTo>
                  <a:lnTo>
                    <a:pt x="138" y="290"/>
                  </a:lnTo>
                  <a:lnTo>
                    <a:pt x="138" y="290"/>
                  </a:lnTo>
                  <a:lnTo>
                    <a:pt x="86" y="149"/>
                  </a:lnTo>
                  <a:lnTo>
                    <a:pt x="85" y="148"/>
                  </a:lnTo>
                  <a:lnTo>
                    <a:pt x="85" y="148"/>
                  </a:lnTo>
                  <a:close/>
                  <a:moveTo>
                    <a:pt x="202" y="148"/>
                  </a:moveTo>
                  <a:lnTo>
                    <a:pt x="200" y="149"/>
                  </a:lnTo>
                  <a:lnTo>
                    <a:pt x="200" y="149"/>
                  </a:lnTo>
                  <a:lnTo>
                    <a:pt x="148" y="290"/>
                  </a:lnTo>
                  <a:lnTo>
                    <a:pt x="148" y="290"/>
                  </a:lnTo>
                  <a:lnTo>
                    <a:pt x="272" y="290"/>
                  </a:lnTo>
                  <a:lnTo>
                    <a:pt x="272" y="290"/>
                  </a:lnTo>
                  <a:lnTo>
                    <a:pt x="286" y="288"/>
                  </a:lnTo>
                  <a:lnTo>
                    <a:pt x="286" y="288"/>
                  </a:lnTo>
                  <a:lnTo>
                    <a:pt x="284" y="266"/>
                  </a:lnTo>
                  <a:lnTo>
                    <a:pt x="281" y="244"/>
                  </a:lnTo>
                  <a:lnTo>
                    <a:pt x="272" y="223"/>
                  </a:lnTo>
                  <a:lnTo>
                    <a:pt x="264" y="204"/>
                  </a:lnTo>
                  <a:lnTo>
                    <a:pt x="252" y="185"/>
                  </a:lnTo>
                  <a:lnTo>
                    <a:pt x="236" y="172"/>
                  </a:lnTo>
                  <a:lnTo>
                    <a:pt x="221" y="158"/>
                  </a:lnTo>
                  <a:lnTo>
                    <a:pt x="202" y="148"/>
                  </a:lnTo>
                  <a:lnTo>
                    <a:pt x="202" y="14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p:cNvSpPr>
              <a:spLocks noEditPoints="1"/>
            </p:cNvSpPr>
            <p:nvPr/>
          </p:nvSpPr>
          <p:spPr bwMode="auto">
            <a:xfrm>
              <a:off x="750" y="3136"/>
              <a:ext cx="143" cy="145"/>
            </a:xfrm>
            <a:custGeom>
              <a:avLst/>
              <a:gdLst>
                <a:gd name="T0" fmla="*/ 222 w 286"/>
                <a:gd name="T1" fmla="*/ 77 h 290"/>
                <a:gd name="T2" fmla="*/ 215 w 286"/>
                <a:gd name="T3" fmla="*/ 108 h 290"/>
                <a:gd name="T4" fmla="*/ 198 w 286"/>
                <a:gd name="T5" fmla="*/ 132 h 290"/>
                <a:gd name="T6" fmla="*/ 174 w 286"/>
                <a:gd name="T7" fmla="*/ 149 h 290"/>
                <a:gd name="T8" fmla="*/ 143 w 286"/>
                <a:gd name="T9" fmla="*/ 154 h 290"/>
                <a:gd name="T10" fmla="*/ 128 w 286"/>
                <a:gd name="T11" fmla="*/ 154 h 290"/>
                <a:gd name="T12" fmla="*/ 100 w 286"/>
                <a:gd name="T13" fmla="*/ 142 h 290"/>
                <a:gd name="T14" fmla="*/ 80 w 286"/>
                <a:gd name="T15" fmla="*/ 120 h 290"/>
                <a:gd name="T16" fmla="*/ 67 w 286"/>
                <a:gd name="T17" fmla="*/ 93 h 290"/>
                <a:gd name="T18" fmla="*/ 66 w 286"/>
                <a:gd name="T19" fmla="*/ 77 h 290"/>
                <a:gd name="T20" fmla="*/ 71 w 286"/>
                <a:gd name="T21" fmla="*/ 46 h 290"/>
                <a:gd name="T22" fmla="*/ 88 w 286"/>
                <a:gd name="T23" fmla="*/ 22 h 290"/>
                <a:gd name="T24" fmla="*/ 114 w 286"/>
                <a:gd name="T25" fmla="*/ 5 h 290"/>
                <a:gd name="T26" fmla="*/ 143 w 286"/>
                <a:gd name="T27" fmla="*/ 0 h 290"/>
                <a:gd name="T28" fmla="*/ 159 w 286"/>
                <a:gd name="T29" fmla="*/ 0 h 290"/>
                <a:gd name="T30" fmla="*/ 188 w 286"/>
                <a:gd name="T31" fmla="*/ 12 h 290"/>
                <a:gd name="T32" fmla="*/ 209 w 286"/>
                <a:gd name="T33" fmla="*/ 33 h 290"/>
                <a:gd name="T34" fmla="*/ 221 w 286"/>
                <a:gd name="T35" fmla="*/ 62 h 290"/>
                <a:gd name="T36" fmla="*/ 222 w 286"/>
                <a:gd name="T37" fmla="*/ 77 h 290"/>
                <a:gd name="T38" fmla="*/ 143 w 286"/>
                <a:gd name="T39" fmla="*/ 170 h 290"/>
                <a:gd name="T40" fmla="*/ 129 w 286"/>
                <a:gd name="T41" fmla="*/ 168 h 290"/>
                <a:gd name="T42" fmla="*/ 123 w 286"/>
                <a:gd name="T43" fmla="*/ 213 h 290"/>
                <a:gd name="T44" fmla="*/ 143 w 286"/>
                <a:gd name="T45" fmla="*/ 269 h 290"/>
                <a:gd name="T46" fmla="*/ 166 w 286"/>
                <a:gd name="T47" fmla="*/ 213 h 290"/>
                <a:gd name="T48" fmla="*/ 159 w 286"/>
                <a:gd name="T49" fmla="*/ 168 h 290"/>
                <a:gd name="T50" fmla="*/ 143 w 286"/>
                <a:gd name="T51" fmla="*/ 170 h 290"/>
                <a:gd name="T52" fmla="*/ 85 w 286"/>
                <a:gd name="T53" fmla="*/ 148 h 290"/>
                <a:gd name="T54" fmla="*/ 50 w 286"/>
                <a:gd name="T55" fmla="*/ 172 h 290"/>
                <a:gd name="T56" fmla="*/ 24 w 286"/>
                <a:gd name="T57" fmla="*/ 204 h 290"/>
                <a:gd name="T58" fmla="*/ 7 w 286"/>
                <a:gd name="T59" fmla="*/ 244 h 290"/>
                <a:gd name="T60" fmla="*/ 0 w 286"/>
                <a:gd name="T61" fmla="*/ 288 h 290"/>
                <a:gd name="T62" fmla="*/ 16 w 286"/>
                <a:gd name="T63" fmla="*/ 290 h 290"/>
                <a:gd name="T64" fmla="*/ 138 w 286"/>
                <a:gd name="T65" fmla="*/ 290 h 290"/>
                <a:gd name="T66" fmla="*/ 86 w 286"/>
                <a:gd name="T67" fmla="*/ 149 h 290"/>
                <a:gd name="T68" fmla="*/ 85 w 286"/>
                <a:gd name="T69" fmla="*/ 148 h 290"/>
                <a:gd name="T70" fmla="*/ 200 w 286"/>
                <a:gd name="T71" fmla="*/ 149 h 290"/>
                <a:gd name="T72" fmla="*/ 148 w 286"/>
                <a:gd name="T73" fmla="*/ 290 h 290"/>
                <a:gd name="T74" fmla="*/ 272 w 286"/>
                <a:gd name="T75" fmla="*/ 290 h 290"/>
                <a:gd name="T76" fmla="*/ 286 w 286"/>
                <a:gd name="T77" fmla="*/ 288 h 290"/>
                <a:gd name="T78" fmla="*/ 284 w 286"/>
                <a:gd name="T79" fmla="*/ 266 h 290"/>
                <a:gd name="T80" fmla="*/ 272 w 286"/>
                <a:gd name="T81" fmla="*/ 223 h 290"/>
                <a:gd name="T82" fmla="*/ 252 w 286"/>
                <a:gd name="T83" fmla="*/ 185 h 290"/>
                <a:gd name="T84" fmla="*/ 221 w 286"/>
                <a:gd name="T85" fmla="*/ 158 h 290"/>
                <a:gd name="T86" fmla="*/ 202 w 286"/>
                <a:gd name="T87" fmla="*/ 14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290">
                  <a:moveTo>
                    <a:pt x="222" y="77"/>
                  </a:moveTo>
                  <a:lnTo>
                    <a:pt x="222" y="77"/>
                  </a:lnTo>
                  <a:lnTo>
                    <a:pt x="221" y="93"/>
                  </a:lnTo>
                  <a:lnTo>
                    <a:pt x="215" y="108"/>
                  </a:lnTo>
                  <a:lnTo>
                    <a:pt x="209" y="120"/>
                  </a:lnTo>
                  <a:lnTo>
                    <a:pt x="198" y="132"/>
                  </a:lnTo>
                  <a:lnTo>
                    <a:pt x="188" y="142"/>
                  </a:lnTo>
                  <a:lnTo>
                    <a:pt x="174" y="149"/>
                  </a:lnTo>
                  <a:lnTo>
                    <a:pt x="159" y="154"/>
                  </a:lnTo>
                  <a:lnTo>
                    <a:pt x="143" y="154"/>
                  </a:lnTo>
                  <a:lnTo>
                    <a:pt x="143" y="154"/>
                  </a:lnTo>
                  <a:lnTo>
                    <a:pt x="128" y="154"/>
                  </a:lnTo>
                  <a:lnTo>
                    <a:pt x="114" y="149"/>
                  </a:lnTo>
                  <a:lnTo>
                    <a:pt x="100" y="142"/>
                  </a:lnTo>
                  <a:lnTo>
                    <a:pt x="88" y="132"/>
                  </a:lnTo>
                  <a:lnTo>
                    <a:pt x="80" y="120"/>
                  </a:lnTo>
                  <a:lnTo>
                    <a:pt x="71" y="108"/>
                  </a:lnTo>
                  <a:lnTo>
                    <a:pt x="67" y="93"/>
                  </a:lnTo>
                  <a:lnTo>
                    <a:pt x="66" y="77"/>
                  </a:lnTo>
                  <a:lnTo>
                    <a:pt x="66" y="77"/>
                  </a:lnTo>
                  <a:lnTo>
                    <a:pt x="67" y="62"/>
                  </a:lnTo>
                  <a:lnTo>
                    <a:pt x="71" y="46"/>
                  </a:lnTo>
                  <a:lnTo>
                    <a:pt x="80" y="33"/>
                  </a:lnTo>
                  <a:lnTo>
                    <a:pt x="88" y="22"/>
                  </a:lnTo>
                  <a:lnTo>
                    <a:pt x="100" y="12"/>
                  </a:lnTo>
                  <a:lnTo>
                    <a:pt x="114" y="5"/>
                  </a:lnTo>
                  <a:lnTo>
                    <a:pt x="128" y="0"/>
                  </a:lnTo>
                  <a:lnTo>
                    <a:pt x="143" y="0"/>
                  </a:lnTo>
                  <a:lnTo>
                    <a:pt x="143" y="0"/>
                  </a:lnTo>
                  <a:lnTo>
                    <a:pt x="159" y="0"/>
                  </a:lnTo>
                  <a:lnTo>
                    <a:pt x="174" y="5"/>
                  </a:lnTo>
                  <a:lnTo>
                    <a:pt x="188" y="12"/>
                  </a:lnTo>
                  <a:lnTo>
                    <a:pt x="198" y="22"/>
                  </a:lnTo>
                  <a:lnTo>
                    <a:pt x="209" y="33"/>
                  </a:lnTo>
                  <a:lnTo>
                    <a:pt x="215" y="46"/>
                  </a:lnTo>
                  <a:lnTo>
                    <a:pt x="221" y="62"/>
                  </a:lnTo>
                  <a:lnTo>
                    <a:pt x="222" y="77"/>
                  </a:lnTo>
                  <a:lnTo>
                    <a:pt x="222" y="77"/>
                  </a:lnTo>
                  <a:close/>
                  <a:moveTo>
                    <a:pt x="143" y="170"/>
                  </a:moveTo>
                  <a:lnTo>
                    <a:pt x="143" y="170"/>
                  </a:lnTo>
                  <a:lnTo>
                    <a:pt x="129" y="168"/>
                  </a:lnTo>
                  <a:lnTo>
                    <a:pt x="129" y="168"/>
                  </a:lnTo>
                  <a:lnTo>
                    <a:pt x="123" y="213"/>
                  </a:lnTo>
                  <a:lnTo>
                    <a:pt x="123" y="213"/>
                  </a:lnTo>
                  <a:lnTo>
                    <a:pt x="143" y="269"/>
                  </a:lnTo>
                  <a:lnTo>
                    <a:pt x="143" y="269"/>
                  </a:lnTo>
                  <a:lnTo>
                    <a:pt x="166" y="213"/>
                  </a:lnTo>
                  <a:lnTo>
                    <a:pt x="166" y="213"/>
                  </a:lnTo>
                  <a:lnTo>
                    <a:pt x="159" y="168"/>
                  </a:lnTo>
                  <a:lnTo>
                    <a:pt x="159" y="168"/>
                  </a:lnTo>
                  <a:lnTo>
                    <a:pt x="143" y="170"/>
                  </a:lnTo>
                  <a:lnTo>
                    <a:pt x="143" y="170"/>
                  </a:lnTo>
                  <a:close/>
                  <a:moveTo>
                    <a:pt x="85" y="148"/>
                  </a:moveTo>
                  <a:lnTo>
                    <a:pt x="85" y="148"/>
                  </a:lnTo>
                  <a:lnTo>
                    <a:pt x="67" y="158"/>
                  </a:lnTo>
                  <a:lnTo>
                    <a:pt x="50" y="172"/>
                  </a:lnTo>
                  <a:lnTo>
                    <a:pt x="37" y="185"/>
                  </a:lnTo>
                  <a:lnTo>
                    <a:pt x="24" y="204"/>
                  </a:lnTo>
                  <a:lnTo>
                    <a:pt x="14" y="223"/>
                  </a:lnTo>
                  <a:lnTo>
                    <a:pt x="7" y="244"/>
                  </a:lnTo>
                  <a:lnTo>
                    <a:pt x="2" y="266"/>
                  </a:lnTo>
                  <a:lnTo>
                    <a:pt x="0" y="288"/>
                  </a:lnTo>
                  <a:lnTo>
                    <a:pt x="0" y="288"/>
                  </a:lnTo>
                  <a:lnTo>
                    <a:pt x="16" y="290"/>
                  </a:lnTo>
                  <a:lnTo>
                    <a:pt x="16" y="290"/>
                  </a:lnTo>
                  <a:lnTo>
                    <a:pt x="138" y="290"/>
                  </a:lnTo>
                  <a:lnTo>
                    <a:pt x="138" y="290"/>
                  </a:lnTo>
                  <a:lnTo>
                    <a:pt x="86" y="149"/>
                  </a:lnTo>
                  <a:lnTo>
                    <a:pt x="85" y="148"/>
                  </a:lnTo>
                  <a:lnTo>
                    <a:pt x="85" y="148"/>
                  </a:lnTo>
                  <a:close/>
                  <a:moveTo>
                    <a:pt x="202" y="148"/>
                  </a:moveTo>
                  <a:lnTo>
                    <a:pt x="200" y="149"/>
                  </a:lnTo>
                  <a:lnTo>
                    <a:pt x="200" y="149"/>
                  </a:lnTo>
                  <a:lnTo>
                    <a:pt x="148" y="290"/>
                  </a:lnTo>
                  <a:lnTo>
                    <a:pt x="148" y="290"/>
                  </a:lnTo>
                  <a:lnTo>
                    <a:pt x="272" y="290"/>
                  </a:lnTo>
                  <a:lnTo>
                    <a:pt x="272" y="290"/>
                  </a:lnTo>
                  <a:lnTo>
                    <a:pt x="286" y="288"/>
                  </a:lnTo>
                  <a:lnTo>
                    <a:pt x="286" y="288"/>
                  </a:lnTo>
                  <a:lnTo>
                    <a:pt x="284" y="266"/>
                  </a:lnTo>
                  <a:lnTo>
                    <a:pt x="281" y="244"/>
                  </a:lnTo>
                  <a:lnTo>
                    <a:pt x="272" y="223"/>
                  </a:lnTo>
                  <a:lnTo>
                    <a:pt x="264" y="204"/>
                  </a:lnTo>
                  <a:lnTo>
                    <a:pt x="252" y="185"/>
                  </a:lnTo>
                  <a:lnTo>
                    <a:pt x="236" y="172"/>
                  </a:lnTo>
                  <a:lnTo>
                    <a:pt x="221" y="158"/>
                  </a:lnTo>
                  <a:lnTo>
                    <a:pt x="202" y="148"/>
                  </a:lnTo>
                  <a:lnTo>
                    <a:pt x="202" y="14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
            <p:cNvSpPr>
              <a:spLocks noEditPoints="1"/>
            </p:cNvSpPr>
            <p:nvPr/>
          </p:nvSpPr>
          <p:spPr bwMode="auto">
            <a:xfrm>
              <a:off x="977" y="3369"/>
              <a:ext cx="143" cy="145"/>
            </a:xfrm>
            <a:custGeom>
              <a:avLst/>
              <a:gdLst>
                <a:gd name="T0" fmla="*/ 222 w 286"/>
                <a:gd name="T1" fmla="*/ 79 h 292"/>
                <a:gd name="T2" fmla="*/ 215 w 286"/>
                <a:gd name="T3" fmla="*/ 108 h 292"/>
                <a:gd name="T4" fmla="*/ 198 w 286"/>
                <a:gd name="T5" fmla="*/ 134 h 292"/>
                <a:gd name="T6" fmla="*/ 174 w 286"/>
                <a:gd name="T7" fmla="*/ 151 h 292"/>
                <a:gd name="T8" fmla="*/ 143 w 286"/>
                <a:gd name="T9" fmla="*/ 156 h 292"/>
                <a:gd name="T10" fmla="*/ 128 w 286"/>
                <a:gd name="T11" fmla="*/ 154 h 292"/>
                <a:gd name="T12" fmla="*/ 100 w 286"/>
                <a:gd name="T13" fmla="*/ 142 h 292"/>
                <a:gd name="T14" fmla="*/ 80 w 286"/>
                <a:gd name="T15" fmla="*/ 122 h 292"/>
                <a:gd name="T16" fmla="*/ 68 w 286"/>
                <a:gd name="T17" fmla="*/ 94 h 292"/>
                <a:gd name="T18" fmla="*/ 66 w 286"/>
                <a:gd name="T19" fmla="*/ 79 h 292"/>
                <a:gd name="T20" fmla="*/ 71 w 286"/>
                <a:gd name="T21" fmla="*/ 48 h 292"/>
                <a:gd name="T22" fmla="*/ 88 w 286"/>
                <a:gd name="T23" fmla="*/ 22 h 292"/>
                <a:gd name="T24" fmla="*/ 114 w 286"/>
                <a:gd name="T25" fmla="*/ 7 h 292"/>
                <a:gd name="T26" fmla="*/ 143 w 286"/>
                <a:gd name="T27" fmla="*/ 0 h 292"/>
                <a:gd name="T28" fmla="*/ 159 w 286"/>
                <a:gd name="T29" fmla="*/ 2 h 292"/>
                <a:gd name="T30" fmla="*/ 188 w 286"/>
                <a:gd name="T31" fmla="*/ 14 h 292"/>
                <a:gd name="T32" fmla="*/ 209 w 286"/>
                <a:gd name="T33" fmla="*/ 34 h 292"/>
                <a:gd name="T34" fmla="*/ 221 w 286"/>
                <a:gd name="T35" fmla="*/ 62 h 292"/>
                <a:gd name="T36" fmla="*/ 222 w 286"/>
                <a:gd name="T37" fmla="*/ 79 h 292"/>
                <a:gd name="T38" fmla="*/ 143 w 286"/>
                <a:gd name="T39" fmla="*/ 172 h 292"/>
                <a:gd name="T40" fmla="*/ 129 w 286"/>
                <a:gd name="T41" fmla="*/ 170 h 292"/>
                <a:gd name="T42" fmla="*/ 123 w 286"/>
                <a:gd name="T43" fmla="*/ 213 h 292"/>
                <a:gd name="T44" fmla="*/ 143 w 286"/>
                <a:gd name="T45" fmla="*/ 269 h 292"/>
                <a:gd name="T46" fmla="*/ 166 w 286"/>
                <a:gd name="T47" fmla="*/ 213 h 292"/>
                <a:gd name="T48" fmla="*/ 159 w 286"/>
                <a:gd name="T49" fmla="*/ 170 h 292"/>
                <a:gd name="T50" fmla="*/ 143 w 286"/>
                <a:gd name="T51" fmla="*/ 172 h 292"/>
                <a:gd name="T52" fmla="*/ 85 w 286"/>
                <a:gd name="T53" fmla="*/ 149 h 292"/>
                <a:gd name="T54" fmla="*/ 50 w 286"/>
                <a:gd name="T55" fmla="*/ 172 h 292"/>
                <a:gd name="T56" fmla="*/ 25 w 286"/>
                <a:gd name="T57" fmla="*/ 204 h 292"/>
                <a:gd name="T58" fmla="*/ 7 w 286"/>
                <a:gd name="T59" fmla="*/ 245 h 292"/>
                <a:gd name="T60" fmla="*/ 0 w 286"/>
                <a:gd name="T61" fmla="*/ 290 h 292"/>
                <a:gd name="T62" fmla="*/ 16 w 286"/>
                <a:gd name="T63" fmla="*/ 292 h 292"/>
                <a:gd name="T64" fmla="*/ 138 w 286"/>
                <a:gd name="T65" fmla="*/ 292 h 292"/>
                <a:gd name="T66" fmla="*/ 86 w 286"/>
                <a:gd name="T67" fmla="*/ 151 h 292"/>
                <a:gd name="T68" fmla="*/ 85 w 286"/>
                <a:gd name="T69" fmla="*/ 149 h 292"/>
                <a:gd name="T70" fmla="*/ 200 w 286"/>
                <a:gd name="T71" fmla="*/ 151 h 292"/>
                <a:gd name="T72" fmla="*/ 148 w 286"/>
                <a:gd name="T73" fmla="*/ 292 h 292"/>
                <a:gd name="T74" fmla="*/ 272 w 286"/>
                <a:gd name="T75" fmla="*/ 292 h 292"/>
                <a:gd name="T76" fmla="*/ 286 w 286"/>
                <a:gd name="T77" fmla="*/ 290 h 292"/>
                <a:gd name="T78" fmla="*/ 284 w 286"/>
                <a:gd name="T79" fmla="*/ 266 h 292"/>
                <a:gd name="T80" fmla="*/ 272 w 286"/>
                <a:gd name="T81" fmla="*/ 225 h 292"/>
                <a:gd name="T82" fmla="*/ 252 w 286"/>
                <a:gd name="T83" fmla="*/ 187 h 292"/>
                <a:gd name="T84" fmla="*/ 221 w 286"/>
                <a:gd name="T85" fmla="*/ 160 h 292"/>
                <a:gd name="T86" fmla="*/ 202 w 286"/>
                <a:gd name="T87" fmla="*/ 14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292">
                  <a:moveTo>
                    <a:pt x="222" y="79"/>
                  </a:moveTo>
                  <a:lnTo>
                    <a:pt x="222" y="79"/>
                  </a:lnTo>
                  <a:lnTo>
                    <a:pt x="221" y="94"/>
                  </a:lnTo>
                  <a:lnTo>
                    <a:pt x="215" y="108"/>
                  </a:lnTo>
                  <a:lnTo>
                    <a:pt x="209" y="122"/>
                  </a:lnTo>
                  <a:lnTo>
                    <a:pt x="198" y="134"/>
                  </a:lnTo>
                  <a:lnTo>
                    <a:pt x="188" y="142"/>
                  </a:lnTo>
                  <a:lnTo>
                    <a:pt x="174" y="151"/>
                  </a:lnTo>
                  <a:lnTo>
                    <a:pt x="159" y="154"/>
                  </a:lnTo>
                  <a:lnTo>
                    <a:pt x="143" y="156"/>
                  </a:lnTo>
                  <a:lnTo>
                    <a:pt x="143" y="156"/>
                  </a:lnTo>
                  <a:lnTo>
                    <a:pt x="128" y="154"/>
                  </a:lnTo>
                  <a:lnTo>
                    <a:pt x="114" y="151"/>
                  </a:lnTo>
                  <a:lnTo>
                    <a:pt x="100" y="142"/>
                  </a:lnTo>
                  <a:lnTo>
                    <a:pt x="88" y="134"/>
                  </a:lnTo>
                  <a:lnTo>
                    <a:pt x="80" y="122"/>
                  </a:lnTo>
                  <a:lnTo>
                    <a:pt x="71" y="108"/>
                  </a:lnTo>
                  <a:lnTo>
                    <a:pt x="68" y="94"/>
                  </a:lnTo>
                  <a:lnTo>
                    <a:pt x="66" y="79"/>
                  </a:lnTo>
                  <a:lnTo>
                    <a:pt x="66" y="79"/>
                  </a:lnTo>
                  <a:lnTo>
                    <a:pt x="68" y="62"/>
                  </a:lnTo>
                  <a:lnTo>
                    <a:pt x="71" y="48"/>
                  </a:lnTo>
                  <a:lnTo>
                    <a:pt x="80" y="34"/>
                  </a:lnTo>
                  <a:lnTo>
                    <a:pt x="88" y="22"/>
                  </a:lnTo>
                  <a:lnTo>
                    <a:pt x="100" y="14"/>
                  </a:lnTo>
                  <a:lnTo>
                    <a:pt x="114" y="7"/>
                  </a:lnTo>
                  <a:lnTo>
                    <a:pt x="128" y="2"/>
                  </a:lnTo>
                  <a:lnTo>
                    <a:pt x="143" y="0"/>
                  </a:lnTo>
                  <a:lnTo>
                    <a:pt x="143" y="0"/>
                  </a:lnTo>
                  <a:lnTo>
                    <a:pt x="159" y="2"/>
                  </a:lnTo>
                  <a:lnTo>
                    <a:pt x="174" y="7"/>
                  </a:lnTo>
                  <a:lnTo>
                    <a:pt x="188" y="14"/>
                  </a:lnTo>
                  <a:lnTo>
                    <a:pt x="198" y="22"/>
                  </a:lnTo>
                  <a:lnTo>
                    <a:pt x="209" y="34"/>
                  </a:lnTo>
                  <a:lnTo>
                    <a:pt x="215" y="48"/>
                  </a:lnTo>
                  <a:lnTo>
                    <a:pt x="221" y="62"/>
                  </a:lnTo>
                  <a:lnTo>
                    <a:pt x="222" y="79"/>
                  </a:lnTo>
                  <a:lnTo>
                    <a:pt x="222" y="79"/>
                  </a:lnTo>
                  <a:close/>
                  <a:moveTo>
                    <a:pt x="143" y="172"/>
                  </a:moveTo>
                  <a:lnTo>
                    <a:pt x="143" y="172"/>
                  </a:lnTo>
                  <a:lnTo>
                    <a:pt x="129" y="170"/>
                  </a:lnTo>
                  <a:lnTo>
                    <a:pt x="129" y="170"/>
                  </a:lnTo>
                  <a:lnTo>
                    <a:pt x="123" y="213"/>
                  </a:lnTo>
                  <a:lnTo>
                    <a:pt x="123" y="213"/>
                  </a:lnTo>
                  <a:lnTo>
                    <a:pt x="143" y="269"/>
                  </a:lnTo>
                  <a:lnTo>
                    <a:pt x="143" y="269"/>
                  </a:lnTo>
                  <a:lnTo>
                    <a:pt x="166" y="213"/>
                  </a:lnTo>
                  <a:lnTo>
                    <a:pt x="166" y="213"/>
                  </a:lnTo>
                  <a:lnTo>
                    <a:pt x="159" y="170"/>
                  </a:lnTo>
                  <a:lnTo>
                    <a:pt x="159" y="170"/>
                  </a:lnTo>
                  <a:lnTo>
                    <a:pt x="143" y="172"/>
                  </a:lnTo>
                  <a:lnTo>
                    <a:pt x="143" y="172"/>
                  </a:lnTo>
                  <a:close/>
                  <a:moveTo>
                    <a:pt x="85" y="149"/>
                  </a:moveTo>
                  <a:lnTo>
                    <a:pt x="85" y="149"/>
                  </a:lnTo>
                  <a:lnTo>
                    <a:pt x="68" y="160"/>
                  </a:lnTo>
                  <a:lnTo>
                    <a:pt x="50" y="172"/>
                  </a:lnTo>
                  <a:lnTo>
                    <a:pt x="37" y="187"/>
                  </a:lnTo>
                  <a:lnTo>
                    <a:pt x="25" y="204"/>
                  </a:lnTo>
                  <a:lnTo>
                    <a:pt x="14" y="225"/>
                  </a:lnTo>
                  <a:lnTo>
                    <a:pt x="7" y="245"/>
                  </a:lnTo>
                  <a:lnTo>
                    <a:pt x="2" y="266"/>
                  </a:lnTo>
                  <a:lnTo>
                    <a:pt x="0" y="290"/>
                  </a:lnTo>
                  <a:lnTo>
                    <a:pt x="0" y="290"/>
                  </a:lnTo>
                  <a:lnTo>
                    <a:pt x="16" y="292"/>
                  </a:lnTo>
                  <a:lnTo>
                    <a:pt x="16" y="292"/>
                  </a:lnTo>
                  <a:lnTo>
                    <a:pt x="138" y="292"/>
                  </a:lnTo>
                  <a:lnTo>
                    <a:pt x="138" y="292"/>
                  </a:lnTo>
                  <a:lnTo>
                    <a:pt x="86" y="151"/>
                  </a:lnTo>
                  <a:lnTo>
                    <a:pt x="85" y="149"/>
                  </a:lnTo>
                  <a:lnTo>
                    <a:pt x="85" y="149"/>
                  </a:lnTo>
                  <a:close/>
                  <a:moveTo>
                    <a:pt x="202" y="149"/>
                  </a:moveTo>
                  <a:lnTo>
                    <a:pt x="200" y="151"/>
                  </a:lnTo>
                  <a:lnTo>
                    <a:pt x="200" y="151"/>
                  </a:lnTo>
                  <a:lnTo>
                    <a:pt x="148" y="292"/>
                  </a:lnTo>
                  <a:lnTo>
                    <a:pt x="148" y="292"/>
                  </a:lnTo>
                  <a:lnTo>
                    <a:pt x="272" y="292"/>
                  </a:lnTo>
                  <a:lnTo>
                    <a:pt x="272" y="292"/>
                  </a:lnTo>
                  <a:lnTo>
                    <a:pt x="286" y="290"/>
                  </a:lnTo>
                  <a:lnTo>
                    <a:pt x="286" y="290"/>
                  </a:lnTo>
                  <a:lnTo>
                    <a:pt x="284" y="266"/>
                  </a:lnTo>
                  <a:lnTo>
                    <a:pt x="281" y="245"/>
                  </a:lnTo>
                  <a:lnTo>
                    <a:pt x="272" y="225"/>
                  </a:lnTo>
                  <a:lnTo>
                    <a:pt x="264" y="204"/>
                  </a:lnTo>
                  <a:lnTo>
                    <a:pt x="252" y="187"/>
                  </a:lnTo>
                  <a:lnTo>
                    <a:pt x="236" y="172"/>
                  </a:lnTo>
                  <a:lnTo>
                    <a:pt x="221" y="160"/>
                  </a:lnTo>
                  <a:lnTo>
                    <a:pt x="202" y="149"/>
                  </a:lnTo>
                  <a:lnTo>
                    <a:pt x="202" y="14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noEditPoints="1"/>
            </p:cNvSpPr>
            <p:nvPr/>
          </p:nvSpPr>
          <p:spPr bwMode="auto">
            <a:xfrm>
              <a:off x="518" y="3369"/>
              <a:ext cx="143" cy="145"/>
            </a:xfrm>
            <a:custGeom>
              <a:avLst/>
              <a:gdLst>
                <a:gd name="T0" fmla="*/ 220 w 286"/>
                <a:gd name="T1" fmla="*/ 79 h 292"/>
                <a:gd name="T2" fmla="*/ 215 w 286"/>
                <a:gd name="T3" fmla="*/ 108 h 292"/>
                <a:gd name="T4" fmla="*/ 198 w 286"/>
                <a:gd name="T5" fmla="*/ 134 h 292"/>
                <a:gd name="T6" fmla="*/ 172 w 286"/>
                <a:gd name="T7" fmla="*/ 151 h 292"/>
                <a:gd name="T8" fmla="*/ 143 w 286"/>
                <a:gd name="T9" fmla="*/ 156 h 292"/>
                <a:gd name="T10" fmla="*/ 127 w 286"/>
                <a:gd name="T11" fmla="*/ 154 h 292"/>
                <a:gd name="T12" fmla="*/ 98 w 286"/>
                <a:gd name="T13" fmla="*/ 142 h 292"/>
                <a:gd name="T14" fmla="*/ 77 w 286"/>
                <a:gd name="T15" fmla="*/ 122 h 292"/>
                <a:gd name="T16" fmla="*/ 65 w 286"/>
                <a:gd name="T17" fmla="*/ 94 h 292"/>
                <a:gd name="T18" fmla="*/ 64 w 286"/>
                <a:gd name="T19" fmla="*/ 79 h 292"/>
                <a:gd name="T20" fmla="*/ 71 w 286"/>
                <a:gd name="T21" fmla="*/ 48 h 292"/>
                <a:gd name="T22" fmla="*/ 88 w 286"/>
                <a:gd name="T23" fmla="*/ 22 h 292"/>
                <a:gd name="T24" fmla="*/ 112 w 286"/>
                <a:gd name="T25" fmla="*/ 7 h 292"/>
                <a:gd name="T26" fmla="*/ 143 w 286"/>
                <a:gd name="T27" fmla="*/ 0 h 292"/>
                <a:gd name="T28" fmla="*/ 158 w 286"/>
                <a:gd name="T29" fmla="*/ 2 h 292"/>
                <a:gd name="T30" fmla="*/ 186 w 286"/>
                <a:gd name="T31" fmla="*/ 14 h 292"/>
                <a:gd name="T32" fmla="*/ 206 w 286"/>
                <a:gd name="T33" fmla="*/ 34 h 292"/>
                <a:gd name="T34" fmla="*/ 218 w 286"/>
                <a:gd name="T35" fmla="*/ 62 h 292"/>
                <a:gd name="T36" fmla="*/ 220 w 286"/>
                <a:gd name="T37" fmla="*/ 79 h 292"/>
                <a:gd name="T38" fmla="*/ 143 w 286"/>
                <a:gd name="T39" fmla="*/ 172 h 292"/>
                <a:gd name="T40" fmla="*/ 127 w 286"/>
                <a:gd name="T41" fmla="*/ 170 h 292"/>
                <a:gd name="T42" fmla="*/ 120 w 286"/>
                <a:gd name="T43" fmla="*/ 213 h 292"/>
                <a:gd name="T44" fmla="*/ 143 w 286"/>
                <a:gd name="T45" fmla="*/ 269 h 292"/>
                <a:gd name="T46" fmla="*/ 163 w 286"/>
                <a:gd name="T47" fmla="*/ 213 h 292"/>
                <a:gd name="T48" fmla="*/ 157 w 286"/>
                <a:gd name="T49" fmla="*/ 170 h 292"/>
                <a:gd name="T50" fmla="*/ 143 w 286"/>
                <a:gd name="T51" fmla="*/ 172 h 292"/>
                <a:gd name="T52" fmla="*/ 84 w 286"/>
                <a:gd name="T53" fmla="*/ 149 h 292"/>
                <a:gd name="T54" fmla="*/ 50 w 286"/>
                <a:gd name="T55" fmla="*/ 172 h 292"/>
                <a:gd name="T56" fmla="*/ 22 w 286"/>
                <a:gd name="T57" fmla="*/ 204 h 292"/>
                <a:gd name="T58" fmla="*/ 7 w 286"/>
                <a:gd name="T59" fmla="*/ 245 h 292"/>
                <a:gd name="T60" fmla="*/ 0 w 286"/>
                <a:gd name="T61" fmla="*/ 290 h 292"/>
                <a:gd name="T62" fmla="*/ 14 w 286"/>
                <a:gd name="T63" fmla="*/ 292 h 292"/>
                <a:gd name="T64" fmla="*/ 138 w 286"/>
                <a:gd name="T65" fmla="*/ 292 h 292"/>
                <a:gd name="T66" fmla="*/ 86 w 286"/>
                <a:gd name="T67" fmla="*/ 151 h 292"/>
                <a:gd name="T68" fmla="*/ 84 w 286"/>
                <a:gd name="T69" fmla="*/ 149 h 292"/>
                <a:gd name="T70" fmla="*/ 200 w 286"/>
                <a:gd name="T71" fmla="*/ 151 h 292"/>
                <a:gd name="T72" fmla="*/ 148 w 286"/>
                <a:gd name="T73" fmla="*/ 292 h 292"/>
                <a:gd name="T74" fmla="*/ 270 w 286"/>
                <a:gd name="T75" fmla="*/ 292 h 292"/>
                <a:gd name="T76" fmla="*/ 286 w 286"/>
                <a:gd name="T77" fmla="*/ 290 h 292"/>
                <a:gd name="T78" fmla="*/ 284 w 286"/>
                <a:gd name="T79" fmla="*/ 266 h 292"/>
                <a:gd name="T80" fmla="*/ 272 w 286"/>
                <a:gd name="T81" fmla="*/ 225 h 292"/>
                <a:gd name="T82" fmla="*/ 249 w 286"/>
                <a:gd name="T83" fmla="*/ 187 h 292"/>
                <a:gd name="T84" fmla="*/ 218 w 286"/>
                <a:gd name="T85" fmla="*/ 160 h 292"/>
                <a:gd name="T86" fmla="*/ 201 w 286"/>
                <a:gd name="T87" fmla="*/ 14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292">
                  <a:moveTo>
                    <a:pt x="220" y="79"/>
                  </a:moveTo>
                  <a:lnTo>
                    <a:pt x="220" y="79"/>
                  </a:lnTo>
                  <a:lnTo>
                    <a:pt x="218" y="94"/>
                  </a:lnTo>
                  <a:lnTo>
                    <a:pt x="215" y="108"/>
                  </a:lnTo>
                  <a:lnTo>
                    <a:pt x="206" y="122"/>
                  </a:lnTo>
                  <a:lnTo>
                    <a:pt x="198" y="134"/>
                  </a:lnTo>
                  <a:lnTo>
                    <a:pt x="186" y="142"/>
                  </a:lnTo>
                  <a:lnTo>
                    <a:pt x="172" y="151"/>
                  </a:lnTo>
                  <a:lnTo>
                    <a:pt x="158" y="154"/>
                  </a:lnTo>
                  <a:lnTo>
                    <a:pt x="143" y="156"/>
                  </a:lnTo>
                  <a:lnTo>
                    <a:pt x="143" y="156"/>
                  </a:lnTo>
                  <a:lnTo>
                    <a:pt x="127" y="154"/>
                  </a:lnTo>
                  <a:lnTo>
                    <a:pt x="112" y="151"/>
                  </a:lnTo>
                  <a:lnTo>
                    <a:pt x="98" y="142"/>
                  </a:lnTo>
                  <a:lnTo>
                    <a:pt x="88" y="134"/>
                  </a:lnTo>
                  <a:lnTo>
                    <a:pt x="77" y="122"/>
                  </a:lnTo>
                  <a:lnTo>
                    <a:pt x="71" y="108"/>
                  </a:lnTo>
                  <a:lnTo>
                    <a:pt x="65" y="94"/>
                  </a:lnTo>
                  <a:lnTo>
                    <a:pt x="64" y="79"/>
                  </a:lnTo>
                  <a:lnTo>
                    <a:pt x="64" y="79"/>
                  </a:lnTo>
                  <a:lnTo>
                    <a:pt x="65" y="62"/>
                  </a:lnTo>
                  <a:lnTo>
                    <a:pt x="71" y="48"/>
                  </a:lnTo>
                  <a:lnTo>
                    <a:pt x="77" y="34"/>
                  </a:lnTo>
                  <a:lnTo>
                    <a:pt x="88" y="22"/>
                  </a:lnTo>
                  <a:lnTo>
                    <a:pt x="98" y="14"/>
                  </a:lnTo>
                  <a:lnTo>
                    <a:pt x="112" y="7"/>
                  </a:lnTo>
                  <a:lnTo>
                    <a:pt x="127" y="2"/>
                  </a:lnTo>
                  <a:lnTo>
                    <a:pt x="143" y="0"/>
                  </a:lnTo>
                  <a:lnTo>
                    <a:pt x="143" y="0"/>
                  </a:lnTo>
                  <a:lnTo>
                    <a:pt x="158" y="2"/>
                  </a:lnTo>
                  <a:lnTo>
                    <a:pt x="172" y="7"/>
                  </a:lnTo>
                  <a:lnTo>
                    <a:pt x="186" y="14"/>
                  </a:lnTo>
                  <a:lnTo>
                    <a:pt x="198" y="22"/>
                  </a:lnTo>
                  <a:lnTo>
                    <a:pt x="206" y="34"/>
                  </a:lnTo>
                  <a:lnTo>
                    <a:pt x="215" y="48"/>
                  </a:lnTo>
                  <a:lnTo>
                    <a:pt x="218" y="62"/>
                  </a:lnTo>
                  <a:lnTo>
                    <a:pt x="220" y="79"/>
                  </a:lnTo>
                  <a:lnTo>
                    <a:pt x="220" y="79"/>
                  </a:lnTo>
                  <a:close/>
                  <a:moveTo>
                    <a:pt x="143" y="172"/>
                  </a:moveTo>
                  <a:lnTo>
                    <a:pt x="143" y="172"/>
                  </a:lnTo>
                  <a:lnTo>
                    <a:pt x="127" y="170"/>
                  </a:lnTo>
                  <a:lnTo>
                    <a:pt x="127" y="170"/>
                  </a:lnTo>
                  <a:lnTo>
                    <a:pt x="120" y="213"/>
                  </a:lnTo>
                  <a:lnTo>
                    <a:pt x="120" y="213"/>
                  </a:lnTo>
                  <a:lnTo>
                    <a:pt x="143" y="269"/>
                  </a:lnTo>
                  <a:lnTo>
                    <a:pt x="143" y="269"/>
                  </a:lnTo>
                  <a:lnTo>
                    <a:pt x="163" y="213"/>
                  </a:lnTo>
                  <a:lnTo>
                    <a:pt x="163" y="213"/>
                  </a:lnTo>
                  <a:lnTo>
                    <a:pt x="157" y="170"/>
                  </a:lnTo>
                  <a:lnTo>
                    <a:pt x="157" y="170"/>
                  </a:lnTo>
                  <a:lnTo>
                    <a:pt x="143" y="172"/>
                  </a:lnTo>
                  <a:lnTo>
                    <a:pt x="143" y="172"/>
                  </a:lnTo>
                  <a:close/>
                  <a:moveTo>
                    <a:pt x="84" y="149"/>
                  </a:moveTo>
                  <a:lnTo>
                    <a:pt x="84" y="149"/>
                  </a:lnTo>
                  <a:lnTo>
                    <a:pt x="65" y="160"/>
                  </a:lnTo>
                  <a:lnTo>
                    <a:pt x="50" y="172"/>
                  </a:lnTo>
                  <a:lnTo>
                    <a:pt x="34" y="187"/>
                  </a:lnTo>
                  <a:lnTo>
                    <a:pt x="22" y="204"/>
                  </a:lnTo>
                  <a:lnTo>
                    <a:pt x="14" y="225"/>
                  </a:lnTo>
                  <a:lnTo>
                    <a:pt x="7" y="245"/>
                  </a:lnTo>
                  <a:lnTo>
                    <a:pt x="2" y="266"/>
                  </a:lnTo>
                  <a:lnTo>
                    <a:pt x="0" y="290"/>
                  </a:lnTo>
                  <a:lnTo>
                    <a:pt x="0" y="290"/>
                  </a:lnTo>
                  <a:lnTo>
                    <a:pt x="14" y="292"/>
                  </a:lnTo>
                  <a:lnTo>
                    <a:pt x="14" y="292"/>
                  </a:lnTo>
                  <a:lnTo>
                    <a:pt x="138" y="292"/>
                  </a:lnTo>
                  <a:lnTo>
                    <a:pt x="138" y="292"/>
                  </a:lnTo>
                  <a:lnTo>
                    <a:pt x="86" y="151"/>
                  </a:lnTo>
                  <a:lnTo>
                    <a:pt x="84" y="149"/>
                  </a:lnTo>
                  <a:lnTo>
                    <a:pt x="84" y="149"/>
                  </a:lnTo>
                  <a:close/>
                  <a:moveTo>
                    <a:pt x="201" y="149"/>
                  </a:moveTo>
                  <a:lnTo>
                    <a:pt x="200" y="151"/>
                  </a:lnTo>
                  <a:lnTo>
                    <a:pt x="200" y="151"/>
                  </a:lnTo>
                  <a:lnTo>
                    <a:pt x="148" y="292"/>
                  </a:lnTo>
                  <a:lnTo>
                    <a:pt x="148" y="292"/>
                  </a:lnTo>
                  <a:lnTo>
                    <a:pt x="270" y="292"/>
                  </a:lnTo>
                  <a:lnTo>
                    <a:pt x="270" y="292"/>
                  </a:lnTo>
                  <a:lnTo>
                    <a:pt x="286" y="290"/>
                  </a:lnTo>
                  <a:lnTo>
                    <a:pt x="286" y="290"/>
                  </a:lnTo>
                  <a:lnTo>
                    <a:pt x="284" y="266"/>
                  </a:lnTo>
                  <a:lnTo>
                    <a:pt x="279" y="245"/>
                  </a:lnTo>
                  <a:lnTo>
                    <a:pt x="272" y="225"/>
                  </a:lnTo>
                  <a:lnTo>
                    <a:pt x="261" y="204"/>
                  </a:lnTo>
                  <a:lnTo>
                    <a:pt x="249" y="187"/>
                  </a:lnTo>
                  <a:lnTo>
                    <a:pt x="236" y="172"/>
                  </a:lnTo>
                  <a:lnTo>
                    <a:pt x="218" y="160"/>
                  </a:lnTo>
                  <a:lnTo>
                    <a:pt x="201" y="149"/>
                  </a:lnTo>
                  <a:lnTo>
                    <a:pt x="201" y="14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0"/>
            <p:cNvSpPr>
              <a:spLocks/>
            </p:cNvSpPr>
            <p:nvPr/>
          </p:nvSpPr>
          <p:spPr bwMode="auto">
            <a:xfrm>
              <a:off x="757" y="3333"/>
              <a:ext cx="129" cy="215"/>
            </a:xfrm>
            <a:custGeom>
              <a:avLst/>
              <a:gdLst>
                <a:gd name="T0" fmla="*/ 172 w 172"/>
                <a:gd name="T1" fmla="*/ 198 h 285"/>
                <a:gd name="T2" fmla="*/ 164 w 172"/>
                <a:gd name="T3" fmla="*/ 222 h 285"/>
                <a:gd name="T4" fmla="*/ 152 w 172"/>
                <a:gd name="T5" fmla="*/ 235 h 285"/>
                <a:gd name="T6" fmla="*/ 122 w 172"/>
                <a:gd name="T7" fmla="*/ 249 h 285"/>
                <a:gd name="T8" fmla="*/ 110 w 172"/>
                <a:gd name="T9" fmla="*/ 252 h 285"/>
                <a:gd name="T10" fmla="*/ 64 w 172"/>
                <a:gd name="T11" fmla="*/ 285 h 285"/>
                <a:gd name="T12" fmla="*/ 64 w 172"/>
                <a:gd name="T13" fmla="*/ 252 h 285"/>
                <a:gd name="T14" fmla="*/ 43 w 172"/>
                <a:gd name="T15" fmla="*/ 246 h 285"/>
                <a:gd name="T16" fmla="*/ 19 w 172"/>
                <a:gd name="T17" fmla="*/ 227 h 285"/>
                <a:gd name="T18" fmla="*/ 7 w 172"/>
                <a:gd name="T19" fmla="*/ 211 h 285"/>
                <a:gd name="T20" fmla="*/ 0 w 172"/>
                <a:gd name="T21" fmla="*/ 182 h 285"/>
                <a:gd name="T22" fmla="*/ 28 w 172"/>
                <a:gd name="T23" fmla="*/ 179 h 285"/>
                <a:gd name="T24" fmla="*/ 36 w 172"/>
                <a:gd name="T25" fmla="*/ 206 h 285"/>
                <a:gd name="T26" fmla="*/ 53 w 172"/>
                <a:gd name="T27" fmla="*/ 218 h 285"/>
                <a:gd name="T28" fmla="*/ 74 w 172"/>
                <a:gd name="T29" fmla="*/ 227 h 285"/>
                <a:gd name="T30" fmla="*/ 93 w 172"/>
                <a:gd name="T31" fmla="*/ 228 h 285"/>
                <a:gd name="T32" fmla="*/ 121 w 172"/>
                <a:gd name="T33" fmla="*/ 222 h 285"/>
                <a:gd name="T34" fmla="*/ 136 w 172"/>
                <a:gd name="T35" fmla="*/ 213 h 285"/>
                <a:gd name="T36" fmla="*/ 145 w 172"/>
                <a:gd name="T37" fmla="*/ 201 h 285"/>
                <a:gd name="T38" fmla="*/ 146 w 172"/>
                <a:gd name="T39" fmla="*/ 192 h 285"/>
                <a:gd name="T40" fmla="*/ 139 w 172"/>
                <a:gd name="T41" fmla="*/ 172 h 285"/>
                <a:gd name="T42" fmla="*/ 121 w 172"/>
                <a:gd name="T43" fmla="*/ 163 h 285"/>
                <a:gd name="T44" fmla="*/ 79 w 172"/>
                <a:gd name="T45" fmla="*/ 149 h 285"/>
                <a:gd name="T46" fmla="*/ 40 w 172"/>
                <a:gd name="T47" fmla="*/ 136 h 285"/>
                <a:gd name="T48" fmla="*/ 26 w 172"/>
                <a:gd name="T49" fmla="*/ 129 h 285"/>
                <a:gd name="T50" fmla="*/ 17 w 172"/>
                <a:gd name="T51" fmla="*/ 117 h 285"/>
                <a:gd name="T52" fmla="*/ 10 w 172"/>
                <a:gd name="T53" fmla="*/ 89 h 285"/>
                <a:gd name="T54" fmla="*/ 17 w 172"/>
                <a:gd name="T55" fmla="*/ 60 h 285"/>
                <a:gd name="T56" fmla="*/ 29 w 172"/>
                <a:gd name="T57" fmla="*/ 47 h 285"/>
                <a:gd name="T58" fmla="*/ 53 w 172"/>
                <a:gd name="T59" fmla="*/ 34 h 285"/>
                <a:gd name="T60" fmla="*/ 64 w 172"/>
                <a:gd name="T61" fmla="*/ 0 h 285"/>
                <a:gd name="T62" fmla="*/ 110 w 172"/>
                <a:gd name="T63" fmla="*/ 0 h 285"/>
                <a:gd name="T64" fmla="*/ 119 w 172"/>
                <a:gd name="T65" fmla="*/ 34 h 285"/>
                <a:gd name="T66" fmla="*/ 145 w 172"/>
                <a:gd name="T67" fmla="*/ 47 h 285"/>
                <a:gd name="T68" fmla="*/ 157 w 172"/>
                <a:gd name="T69" fmla="*/ 60 h 285"/>
                <a:gd name="T70" fmla="*/ 165 w 172"/>
                <a:gd name="T71" fmla="*/ 86 h 285"/>
                <a:gd name="T72" fmla="*/ 139 w 172"/>
                <a:gd name="T73" fmla="*/ 96 h 285"/>
                <a:gd name="T74" fmla="*/ 134 w 172"/>
                <a:gd name="T75" fmla="*/ 79 h 285"/>
                <a:gd name="T76" fmla="*/ 122 w 172"/>
                <a:gd name="T77" fmla="*/ 67 h 285"/>
                <a:gd name="T78" fmla="*/ 98 w 172"/>
                <a:gd name="T79" fmla="*/ 57 h 285"/>
                <a:gd name="T80" fmla="*/ 74 w 172"/>
                <a:gd name="T81" fmla="*/ 57 h 285"/>
                <a:gd name="T82" fmla="*/ 50 w 172"/>
                <a:gd name="T83" fmla="*/ 67 h 285"/>
                <a:gd name="T84" fmla="*/ 40 w 172"/>
                <a:gd name="T85" fmla="*/ 77 h 285"/>
                <a:gd name="T86" fmla="*/ 36 w 172"/>
                <a:gd name="T87" fmla="*/ 89 h 285"/>
                <a:gd name="T88" fmla="*/ 43 w 172"/>
                <a:gd name="T89" fmla="*/ 107 h 285"/>
                <a:gd name="T90" fmla="*/ 59 w 172"/>
                <a:gd name="T91" fmla="*/ 115 h 285"/>
                <a:gd name="T92" fmla="*/ 136 w 172"/>
                <a:gd name="T93" fmla="*/ 136 h 285"/>
                <a:gd name="T94" fmla="*/ 153 w 172"/>
                <a:gd name="T95" fmla="*/ 146 h 285"/>
                <a:gd name="T96" fmla="*/ 164 w 172"/>
                <a:gd name="T97" fmla="*/ 160 h 285"/>
                <a:gd name="T98" fmla="*/ 172 w 172"/>
                <a:gd name="T99"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85">
                  <a:moveTo>
                    <a:pt x="172" y="189"/>
                  </a:moveTo>
                  <a:lnTo>
                    <a:pt x="172" y="189"/>
                  </a:lnTo>
                  <a:lnTo>
                    <a:pt x="172" y="198"/>
                  </a:lnTo>
                  <a:lnTo>
                    <a:pt x="170" y="206"/>
                  </a:lnTo>
                  <a:lnTo>
                    <a:pt x="167" y="215"/>
                  </a:lnTo>
                  <a:lnTo>
                    <a:pt x="164" y="222"/>
                  </a:lnTo>
                  <a:lnTo>
                    <a:pt x="164" y="222"/>
                  </a:lnTo>
                  <a:lnTo>
                    <a:pt x="157" y="228"/>
                  </a:lnTo>
                  <a:lnTo>
                    <a:pt x="152" y="235"/>
                  </a:lnTo>
                  <a:lnTo>
                    <a:pt x="136" y="246"/>
                  </a:lnTo>
                  <a:lnTo>
                    <a:pt x="136" y="246"/>
                  </a:lnTo>
                  <a:lnTo>
                    <a:pt x="122" y="249"/>
                  </a:lnTo>
                  <a:lnTo>
                    <a:pt x="117" y="251"/>
                  </a:lnTo>
                  <a:lnTo>
                    <a:pt x="110" y="252"/>
                  </a:lnTo>
                  <a:lnTo>
                    <a:pt x="110" y="252"/>
                  </a:lnTo>
                  <a:lnTo>
                    <a:pt x="110" y="285"/>
                  </a:lnTo>
                  <a:lnTo>
                    <a:pt x="110" y="285"/>
                  </a:lnTo>
                  <a:lnTo>
                    <a:pt x="64" y="285"/>
                  </a:lnTo>
                  <a:lnTo>
                    <a:pt x="64" y="285"/>
                  </a:lnTo>
                  <a:lnTo>
                    <a:pt x="64" y="252"/>
                  </a:lnTo>
                  <a:lnTo>
                    <a:pt x="64" y="252"/>
                  </a:lnTo>
                  <a:lnTo>
                    <a:pt x="53" y="249"/>
                  </a:lnTo>
                  <a:lnTo>
                    <a:pt x="43" y="246"/>
                  </a:lnTo>
                  <a:lnTo>
                    <a:pt x="43" y="246"/>
                  </a:lnTo>
                  <a:lnTo>
                    <a:pt x="35" y="240"/>
                  </a:lnTo>
                  <a:lnTo>
                    <a:pt x="26" y="234"/>
                  </a:lnTo>
                  <a:lnTo>
                    <a:pt x="19" y="227"/>
                  </a:lnTo>
                  <a:lnTo>
                    <a:pt x="14" y="218"/>
                  </a:lnTo>
                  <a:lnTo>
                    <a:pt x="14" y="218"/>
                  </a:lnTo>
                  <a:lnTo>
                    <a:pt x="7" y="211"/>
                  </a:lnTo>
                  <a:lnTo>
                    <a:pt x="4" y="201"/>
                  </a:lnTo>
                  <a:lnTo>
                    <a:pt x="0" y="192"/>
                  </a:lnTo>
                  <a:lnTo>
                    <a:pt x="0" y="182"/>
                  </a:lnTo>
                  <a:lnTo>
                    <a:pt x="0" y="182"/>
                  </a:lnTo>
                  <a:lnTo>
                    <a:pt x="28" y="179"/>
                  </a:lnTo>
                  <a:lnTo>
                    <a:pt x="28" y="179"/>
                  </a:lnTo>
                  <a:lnTo>
                    <a:pt x="31" y="194"/>
                  </a:lnTo>
                  <a:lnTo>
                    <a:pt x="36" y="206"/>
                  </a:lnTo>
                  <a:lnTo>
                    <a:pt x="36" y="206"/>
                  </a:lnTo>
                  <a:lnTo>
                    <a:pt x="40" y="210"/>
                  </a:lnTo>
                  <a:lnTo>
                    <a:pt x="47" y="215"/>
                  </a:lnTo>
                  <a:lnTo>
                    <a:pt x="53" y="218"/>
                  </a:lnTo>
                  <a:lnTo>
                    <a:pt x="60" y="222"/>
                  </a:lnTo>
                  <a:lnTo>
                    <a:pt x="60" y="222"/>
                  </a:lnTo>
                  <a:lnTo>
                    <a:pt x="74" y="227"/>
                  </a:lnTo>
                  <a:lnTo>
                    <a:pt x="83" y="228"/>
                  </a:lnTo>
                  <a:lnTo>
                    <a:pt x="93" y="228"/>
                  </a:lnTo>
                  <a:lnTo>
                    <a:pt x="93" y="228"/>
                  </a:lnTo>
                  <a:lnTo>
                    <a:pt x="100" y="228"/>
                  </a:lnTo>
                  <a:lnTo>
                    <a:pt x="109" y="227"/>
                  </a:lnTo>
                  <a:lnTo>
                    <a:pt x="121" y="222"/>
                  </a:lnTo>
                  <a:lnTo>
                    <a:pt x="121" y="222"/>
                  </a:lnTo>
                  <a:lnTo>
                    <a:pt x="133" y="216"/>
                  </a:lnTo>
                  <a:lnTo>
                    <a:pt x="136" y="213"/>
                  </a:lnTo>
                  <a:lnTo>
                    <a:pt x="139" y="210"/>
                  </a:lnTo>
                  <a:lnTo>
                    <a:pt x="139" y="210"/>
                  </a:lnTo>
                  <a:lnTo>
                    <a:pt x="145" y="201"/>
                  </a:lnTo>
                  <a:lnTo>
                    <a:pt x="146" y="198"/>
                  </a:lnTo>
                  <a:lnTo>
                    <a:pt x="146" y="192"/>
                  </a:lnTo>
                  <a:lnTo>
                    <a:pt x="146" y="192"/>
                  </a:lnTo>
                  <a:lnTo>
                    <a:pt x="145" y="182"/>
                  </a:lnTo>
                  <a:lnTo>
                    <a:pt x="139" y="172"/>
                  </a:lnTo>
                  <a:lnTo>
                    <a:pt x="139" y="172"/>
                  </a:lnTo>
                  <a:lnTo>
                    <a:pt x="133" y="167"/>
                  </a:lnTo>
                  <a:lnTo>
                    <a:pt x="121" y="163"/>
                  </a:lnTo>
                  <a:lnTo>
                    <a:pt x="121" y="163"/>
                  </a:lnTo>
                  <a:lnTo>
                    <a:pt x="105" y="156"/>
                  </a:lnTo>
                  <a:lnTo>
                    <a:pt x="79" y="149"/>
                  </a:lnTo>
                  <a:lnTo>
                    <a:pt x="79" y="149"/>
                  </a:lnTo>
                  <a:lnTo>
                    <a:pt x="55" y="144"/>
                  </a:lnTo>
                  <a:lnTo>
                    <a:pt x="47" y="141"/>
                  </a:lnTo>
                  <a:lnTo>
                    <a:pt x="40" y="136"/>
                  </a:lnTo>
                  <a:lnTo>
                    <a:pt x="40" y="136"/>
                  </a:lnTo>
                  <a:lnTo>
                    <a:pt x="33" y="132"/>
                  </a:lnTo>
                  <a:lnTo>
                    <a:pt x="26" y="129"/>
                  </a:lnTo>
                  <a:lnTo>
                    <a:pt x="21" y="124"/>
                  </a:lnTo>
                  <a:lnTo>
                    <a:pt x="17" y="117"/>
                  </a:lnTo>
                  <a:lnTo>
                    <a:pt x="17" y="117"/>
                  </a:lnTo>
                  <a:lnTo>
                    <a:pt x="12" y="110"/>
                  </a:lnTo>
                  <a:lnTo>
                    <a:pt x="10" y="105"/>
                  </a:lnTo>
                  <a:lnTo>
                    <a:pt x="10" y="89"/>
                  </a:lnTo>
                  <a:lnTo>
                    <a:pt x="10" y="89"/>
                  </a:lnTo>
                  <a:lnTo>
                    <a:pt x="12" y="76"/>
                  </a:lnTo>
                  <a:lnTo>
                    <a:pt x="17" y="60"/>
                  </a:lnTo>
                  <a:lnTo>
                    <a:pt x="17" y="60"/>
                  </a:lnTo>
                  <a:lnTo>
                    <a:pt x="23" y="53"/>
                  </a:lnTo>
                  <a:lnTo>
                    <a:pt x="29" y="47"/>
                  </a:lnTo>
                  <a:lnTo>
                    <a:pt x="47" y="36"/>
                  </a:lnTo>
                  <a:lnTo>
                    <a:pt x="47" y="36"/>
                  </a:lnTo>
                  <a:lnTo>
                    <a:pt x="53" y="34"/>
                  </a:lnTo>
                  <a:lnTo>
                    <a:pt x="64" y="33"/>
                  </a:lnTo>
                  <a:lnTo>
                    <a:pt x="64" y="33"/>
                  </a:lnTo>
                  <a:lnTo>
                    <a:pt x="64" y="0"/>
                  </a:lnTo>
                  <a:lnTo>
                    <a:pt x="64" y="0"/>
                  </a:lnTo>
                  <a:lnTo>
                    <a:pt x="110" y="0"/>
                  </a:lnTo>
                  <a:lnTo>
                    <a:pt x="110" y="0"/>
                  </a:lnTo>
                  <a:lnTo>
                    <a:pt x="110" y="33"/>
                  </a:lnTo>
                  <a:lnTo>
                    <a:pt x="110" y="33"/>
                  </a:lnTo>
                  <a:lnTo>
                    <a:pt x="119" y="34"/>
                  </a:lnTo>
                  <a:lnTo>
                    <a:pt x="126" y="36"/>
                  </a:lnTo>
                  <a:lnTo>
                    <a:pt x="126" y="36"/>
                  </a:lnTo>
                  <a:lnTo>
                    <a:pt x="145" y="47"/>
                  </a:lnTo>
                  <a:lnTo>
                    <a:pt x="150" y="53"/>
                  </a:lnTo>
                  <a:lnTo>
                    <a:pt x="157" y="60"/>
                  </a:lnTo>
                  <a:lnTo>
                    <a:pt x="157" y="60"/>
                  </a:lnTo>
                  <a:lnTo>
                    <a:pt x="160" y="69"/>
                  </a:lnTo>
                  <a:lnTo>
                    <a:pt x="164" y="77"/>
                  </a:lnTo>
                  <a:lnTo>
                    <a:pt x="165" y="86"/>
                  </a:lnTo>
                  <a:lnTo>
                    <a:pt x="167" y="96"/>
                  </a:lnTo>
                  <a:lnTo>
                    <a:pt x="167" y="96"/>
                  </a:lnTo>
                  <a:lnTo>
                    <a:pt x="139" y="96"/>
                  </a:lnTo>
                  <a:lnTo>
                    <a:pt x="139" y="96"/>
                  </a:lnTo>
                  <a:lnTo>
                    <a:pt x="138" y="88"/>
                  </a:lnTo>
                  <a:lnTo>
                    <a:pt x="134" y="79"/>
                  </a:lnTo>
                  <a:lnTo>
                    <a:pt x="129" y="72"/>
                  </a:lnTo>
                  <a:lnTo>
                    <a:pt x="122" y="67"/>
                  </a:lnTo>
                  <a:lnTo>
                    <a:pt x="122" y="67"/>
                  </a:lnTo>
                  <a:lnTo>
                    <a:pt x="117" y="62"/>
                  </a:lnTo>
                  <a:lnTo>
                    <a:pt x="109" y="59"/>
                  </a:lnTo>
                  <a:lnTo>
                    <a:pt x="98" y="57"/>
                  </a:lnTo>
                  <a:lnTo>
                    <a:pt x="86" y="57"/>
                  </a:lnTo>
                  <a:lnTo>
                    <a:pt x="86" y="57"/>
                  </a:lnTo>
                  <a:lnTo>
                    <a:pt x="74" y="57"/>
                  </a:lnTo>
                  <a:lnTo>
                    <a:pt x="64" y="59"/>
                  </a:lnTo>
                  <a:lnTo>
                    <a:pt x="57" y="62"/>
                  </a:lnTo>
                  <a:lnTo>
                    <a:pt x="50" y="67"/>
                  </a:lnTo>
                  <a:lnTo>
                    <a:pt x="50" y="67"/>
                  </a:lnTo>
                  <a:lnTo>
                    <a:pt x="43" y="72"/>
                  </a:lnTo>
                  <a:lnTo>
                    <a:pt x="40" y="77"/>
                  </a:lnTo>
                  <a:lnTo>
                    <a:pt x="38" y="83"/>
                  </a:lnTo>
                  <a:lnTo>
                    <a:pt x="36" y="89"/>
                  </a:lnTo>
                  <a:lnTo>
                    <a:pt x="36" y="89"/>
                  </a:lnTo>
                  <a:lnTo>
                    <a:pt x="38" y="95"/>
                  </a:lnTo>
                  <a:lnTo>
                    <a:pt x="40" y="100"/>
                  </a:lnTo>
                  <a:lnTo>
                    <a:pt x="43" y="107"/>
                  </a:lnTo>
                  <a:lnTo>
                    <a:pt x="43" y="107"/>
                  </a:lnTo>
                  <a:lnTo>
                    <a:pt x="50" y="110"/>
                  </a:lnTo>
                  <a:lnTo>
                    <a:pt x="59" y="115"/>
                  </a:lnTo>
                  <a:lnTo>
                    <a:pt x="86" y="122"/>
                  </a:lnTo>
                  <a:lnTo>
                    <a:pt x="86" y="122"/>
                  </a:lnTo>
                  <a:lnTo>
                    <a:pt x="136" y="136"/>
                  </a:lnTo>
                  <a:lnTo>
                    <a:pt x="136" y="136"/>
                  </a:lnTo>
                  <a:lnTo>
                    <a:pt x="146" y="141"/>
                  </a:lnTo>
                  <a:lnTo>
                    <a:pt x="153" y="146"/>
                  </a:lnTo>
                  <a:lnTo>
                    <a:pt x="158" y="153"/>
                  </a:lnTo>
                  <a:lnTo>
                    <a:pt x="164" y="160"/>
                  </a:lnTo>
                  <a:lnTo>
                    <a:pt x="164" y="160"/>
                  </a:lnTo>
                  <a:lnTo>
                    <a:pt x="167" y="165"/>
                  </a:lnTo>
                  <a:lnTo>
                    <a:pt x="170" y="173"/>
                  </a:lnTo>
                  <a:lnTo>
                    <a:pt x="172" y="180"/>
                  </a:lnTo>
                  <a:lnTo>
                    <a:pt x="172" y="189"/>
                  </a:lnTo>
                  <a:lnTo>
                    <a:pt x="172" y="18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 name="Freeform 35"/>
          <p:cNvSpPr>
            <a:spLocks noEditPoints="1"/>
          </p:cNvSpPr>
          <p:nvPr/>
        </p:nvSpPr>
        <p:spPr bwMode="auto">
          <a:xfrm>
            <a:off x="7566498" y="2732292"/>
            <a:ext cx="620229" cy="580602"/>
          </a:xfrm>
          <a:custGeom>
            <a:avLst/>
            <a:gdLst>
              <a:gd name="T0" fmla="*/ 27 w 128"/>
              <a:gd name="T1" fmla="*/ 28 h 129"/>
              <a:gd name="T2" fmla="*/ 21 w 128"/>
              <a:gd name="T3" fmla="*/ 16 h 129"/>
              <a:gd name="T4" fmla="*/ 33 w 128"/>
              <a:gd name="T5" fmla="*/ 22 h 129"/>
              <a:gd name="T6" fmla="*/ 12 w 128"/>
              <a:gd name="T7" fmla="*/ 57 h 129"/>
              <a:gd name="T8" fmla="*/ 0 w 128"/>
              <a:gd name="T9" fmla="*/ 61 h 129"/>
              <a:gd name="T10" fmla="*/ 12 w 128"/>
              <a:gd name="T11" fmla="*/ 65 h 129"/>
              <a:gd name="T12" fmla="*/ 12 w 128"/>
              <a:gd name="T13" fmla="*/ 57 h 129"/>
              <a:gd name="T14" fmla="*/ 116 w 128"/>
              <a:gd name="T15" fmla="*/ 65 h 129"/>
              <a:gd name="T16" fmla="*/ 116 w 128"/>
              <a:gd name="T17" fmla="*/ 73 h 129"/>
              <a:gd name="T18" fmla="*/ 128 w 128"/>
              <a:gd name="T19" fmla="*/ 69 h 129"/>
              <a:gd name="T20" fmla="*/ 112 w 128"/>
              <a:gd name="T21" fmla="*/ 22 h 129"/>
              <a:gd name="T22" fmla="*/ 101 w 128"/>
              <a:gd name="T23" fmla="*/ 28 h 129"/>
              <a:gd name="T24" fmla="*/ 107 w 128"/>
              <a:gd name="T25" fmla="*/ 33 h 129"/>
              <a:gd name="T26" fmla="*/ 112 w 128"/>
              <a:gd name="T27" fmla="*/ 22 h 129"/>
              <a:gd name="T28" fmla="*/ 71 w 128"/>
              <a:gd name="T29" fmla="*/ 15 h 129"/>
              <a:gd name="T30" fmla="*/ 72 w 128"/>
              <a:gd name="T31" fmla="*/ 4 h 129"/>
              <a:gd name="T32" fmla="*/ 64 w 128"/>
              <a:gd name="T33" fmla="*/ 3 h 129"/>
              <a:gd name="T34" fmla="*/ 64 w 128"/>
              <a:gd name="T35" fmla="*/ 12 h 129"/>
              <a:gd name="T36" fmla="*/ 96 w 128"/>
              <a:gd name="T37" fmla="*/ 65 h 129"/>
              <a:gd name="T38" fmla="*/ 80 w 128"/>
              <a:gd name="T39" fmla="*/ 105 h 129"/>
              <a:gd name="T40" fmla="*/ 48 w 128"/>
              <a:gd name="T41" fmla="*/ 92 h 129"/>
              <a:gd name="T42" fmla="*/ 64 w 128"/>
              <a:gd name="T43" fmla="*/ 32 h 129"/>
              <a:gd name="T44" fmla="*/ 88 w 128"/>
              <a:gd name="T45" fmla="*/ 65 h 129"/>
              <a:gd name="T46" fmla="*/ 40 w 128"/>
              <a:gd name="T47" fmla="*/ 65 h 129"/>
              <a:gd name="T48" fmla="*/ 56 w 128"/>
              <a:gd name="T49" fmla="*/ 88 h 129"/>
              <a:gd name="T50" fmla="*/ 56 w 128"/>
              <a:gd name="T51" fmla="*/ 97 h 129"/>
              <a:gd name="T52" fmla="*/ 72 w 128"/>
              <a:gd name="T53" fmla="*/ 92 h 129"/>
              <a:gd name="T54" fmla="*/ 76 w 128"/>
              <a:gd name="T55" fmla="*/ 85 h 129"/>
              <a:gd name="T56" fmla="*/ 48 w 128"/>
              <a:gd name="T57" fmla="*/ 121 h 129"/>
              <a:gd name="T58" fmla="*/ 56 w 128"/>
              <a:gd name="T59" fmla="*/ 122 h 129"/>
              <a:gd name="T60" fmla="*/ 72 w 128"/>
              <a:gd name="T61" fmla="*/ 122 h 129"/>
              <a:gd name="T62" fmla="*/ 80 w 128"/>
              <a:gd name="T63" fmla="*/ 121 h 129"/>
              <a:gd name="T64" fmla="*/ 48 w 128"/>
              <a:gd name="T65"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33" y="28"/>
                </a:moveTo>
                <a:cubicBezTo>
                  <a:pt x="31" y="29"/>
                  <a:pt x="29" y="29"/>
                  <a:pt x="27" y="28"/>
                </a:cubicBezTo>
                <a:cubicBezTo>
                  <a:pt x="21" y="22"/>
                  <a:pt x="21" y="22"/>
                  <a:pt x="21" y="22"/>
                </a:cubicBezTo>
                <a:cubicBezTo>
                  <a:pt x="20" y="20"/>
                  <a:pt x="20" y="18"/>
                  <a:pt x="21" y="16"/>
                </a:cubicBezTo>
                <a:cubicBezTo>
                  <a:pt x="23" y="15"/>
                  <a:pt x="25" y="15"/>
                  <a:pt x="27" y="16"/>
                </a:cubicBezTo>
                <a:cubicBezTo>
                  <a:pt x="33" y="22"/>
                  <a:pt x="33" y="22"/>
                  <a:pt x="33" y="22"/>
                </a:cubicBezTo>
                <a:cubicBezTo>
                  <a:pt x="34" y="24"/>
                  <a:pt x="34" y="26"/>
                  <a:pt x="33" y="28"/>
                </a:cubicBezTo>
                <a:close/>
                <a:moveTo>
                  <a:pt x="12" y="57"/>
                </a:moveTo>
                <a:cubicBezTo>
                  <a:pt x="4" y="57"/>
                  <a:pt x="4" y="57"/>
                  <a:pt x="4" y="57"/>
                </a:cubicBezTo>
                <a:cubicBezTo>
                  <a:pt x="1" y="57"/>
                  <a:pt x="0" y="58"/>
                  <a:pt x="0" y="61"/>
                </a:cubicBezTo>
                <a:cubicBezTo>
                  <a:pt x="0" y="63"/>
                  <a:pt x="1" y="65"/>
                  <a:pt x="4" y="65"/>
                </a:cubicBezTo>
                <a:cubicBezTo>
                  <a:pt x="12" y="65"/>
                  <a:pt x="12" y="65"/>
                  <a:pt x="12" y="65"/>
                </a:cubicBezTo>
                <a:cubicBezTo>
                  <a:pt x="14" y="65"/>
                  <a:pt x="16" y="63"/>
                  <a:pt x="16" y="61"/>
                </a:cubicBezTo>
                <a:cubicBezTo>
                  <a:pt x="16" y="58"/>
                  <a:pt x="14" y="57"/>
                  <a:pt x="12" y="57"/>
                </a:cubicBezTo>
                <a:close/>
                <a:moveTo>
                  <a:pt x="124" y="65"/>
                </a:moveTo>
                <a:cubicBezTo>
                  <a:pt x="116" y="65"/>
                  <a:pt x="116" y="65"/>
                  <a:pt x="116" y="65"/>
                </a:cubicBezTo>
                <a:cubicBezTo>
                  <a:pt x="114" y="65"/>
                  <a:pt x="112" y="66"/>
                  <a:pt x="112" y="69"/>
                </a:cubicBezTo>
                <a:cubicBezTo>
                  <a:pt x="112" y="71"/>
                  <a:pt x="114" y="73"/>
                  <a:pt x="116" y="73"/>
                </a:cubicBezTo>
                <a:cubicBezTo>
                  <a:pt x="124" y="73"/>
                  <a:pt x="124" y="73"/>
                  <a:pt x="124" y="73"/>
                </a:cubicBezTo>
                <a:cubicBezTo>
                  <a:pt x="126" y="73"/>
                  <a:pt x="128" y="71"/>
                  <a:pt x="128" y="69"/>
                </a:cubicBezTo>
                <a:cubicBezTo>
                  <a:pt x="128" y="66"/>
                  <a:pt x="126" y="65"/>
                  <a:pt x="124" y="65"/>
                </a:cubicBezTo>
                <a:close/>
                <a:moveTo>
                  <a:pt x="112" y="22"/>
                </a:moveTo>
                <a:cubicBezTo>
                  <a:pt x="111" y="20"/>
                  <a:pt x="108" y="20"/>
                  <a:pt x="107" y="22"/>
                </a:cubicBezTo>
                <a:cubicBezTo>
                  <a:pt x="101" y="28"/>
                  <a:pt x="101" y="28"/>
                  <a:pt x="101" y="28"/>
                </a:cubicBezTo>
                <a:cubicBezTo>
                  <a:pt x="99" y="29"/>
                  <a:pt x="99" y="32"/>
                  <a:pt x="101" y="33"/>
                </a:cubicBezTo>
                <a:cubicBezTo>
                  <a:pt x="102" y="35"/>
                  <a:pt x="105" y="35"/>
                  <a:pt x="107" y="33"/>
                </a:cubicBezTo>
                <a:cubicBezTo>
                  <a:pt x="112" y="28"/>
                  <a:pt x="112" y="28"/>
                  <a:pt x="112" y="28"/>
                </a:cubicBezTo>
                <a:cubicBezTo>
                  <a:pt x="114" y="26"/>
                  <a:pt x="114" y="24"/>
                  <a:pt x="112" y="22"/>
                </a:cubicBezTo>
                <a:close/>
                <a:moveTo>
                  <a:pt x="68" y="16"/>
                </a:moveTo>
                <a:cubicBezTo>
                  <a:pt x="69" y="16"/>
                  <a:pt x="70" y="16"/>
                  <a:pt x="71" y="15"/>
                </a:cubicBezTo>
                <a:cubicBezTo>
                  <a:pt x="72" y="15"/>
                  <a:pt x="72" y="14"/>
                  <a:pt x="72" y="12"/>
                </a:cubicBezTo>
                <a:cubicBezTo>
                  <a:pt x="72" y="4"/>
                  <a:pt x="72" y="4"/>
                  <a:pt x="72" y="4"/>
                </a:cubicBezTo>
                <a:cubicBezTo>
                  <a:pt x="72" y="2"/>
                  <a:pt x="70" y="0"/>
                  <a:pt x="68" y="0"/>
                </a:cubicBezTo>
                <a:cubicBezTo>
                  <a:pt x="66" y="0"/>
                  <a:pt x="65" y="1"/>
                  <a:pt x="64" y="3"/>
                </a:cubicBezTo>
                <a:cubicBezTo>
                  <a:pt x="64" y="4"/>
                  <a:pt x="64" y="4"/>
                  <a:pt x="64" y="4"/>
                </a:cubicBezTo>
                <a:cubicBezTo>
                  <a:pt x="64" y="12"/>
                  <a:pt x="64" y="12"/>
                  <a:pt x="64" y="12"/>
                </a:cubicBezTo>
                <a:cubicBezTo>
                  <a:pt x="64" y="15"/>
                  <a:pt x="66" y="16"/>
                  <a:pt x="68" y="16"/>
                </a:cubicBezTo>
                <a:close/>
                <a:moveTo>
                  <a:pt x="96" y="65"/>
                </a:moveTo>
                <a:cubicBezTo>
                  <a:pt x="96" y="77"/>
                  <a:pt x="90" y="87"/>
                  <a:pt x="80" y="92"/>
                </a:cubicBezTo>
                <a:cubicBezTo>
                  <a:pt x="80" y="105"/>
                  <a:pt x="80" y="105"/>
                  <a:pt x="80" y="105"/>
                </a:cubicBezTo>
                <a:cubicBezTo>
                  <a:pt x="48" y="105"/>
                  <a:pt x="48" y="105"/>
                  <a:pt x="48" y="105"/>
                </a:cubicBezTo>
                <a:cubicBezTo>
                  <a:pt x="48" y="92"/>
                  <a:pt x="48" y="92"/>
                  <a:pt x="48" y="92"/>
                </a:cubicBezTo>
                <a:cubicBezTo>
                  <a:pt x="38" y="87"/>
                  <a:pt x="32" y="77"/>
                  <a:pt x="32" y="65"/>
                </a:cubicBezTo>
                <a:cubicBezTo>
                  <a:pt x="32" y="47"/>
                  <a:pt x="46" y="32"/>
                  <a:pt x="64" y="32"/>
                </a:cubicBezTo>
                <a:cubicBezTo>
                  <a:pt x="82" y="32"/>
                  <a:pt x="96" y="47"/>
                  <a:pt x="96" y="65"/>
                </a:cubicBezTo>
                <a:close/>
                <a:moveTo>
                  <a:pt x="88" y="65"/>
                </a:moveTo>
                <a:cubicBezTo>
                  <a:pt x="88" y="51"/>
                  <a:pt x="77" y="41"/>
                  <a:pt x="64" y="41"/>
                </a:cubicBezTo>
                <a:cubicBezTo>
                  <a:pt x="51" y="41"/>
                  <a:pt x="40" y="51"/>
                  <a:pt x="40" y="65"/>
                </a:cubicBezTo>
                <a:cubicBezTo>
                  <a:pt x="40" y="73"/>
                  <a:pt x="44" y="81"/>
                  <a:pt x="52" y="85"/>
                </a:cubicBezTo>
                <a:cubicBezTo>
                  <a:pt x="56" y="88"/>
                  <a:pt x="56" y="88"/>
                  <a:pt x="56" y="88"/>
                </a:cubicBezTo>
                <a:cubicBezTo>
                  <a:pt x="56" y="92"/>
                  <a:pt x="56" y="92"/>
                  <a:pt x="56" y="92"/>
                </a:cubicBezTo>
                <a:cubicBezTo>
                  <a:pt x="56" y="97"/>
                  <a:pt x="56" y="97"/>
                  <a:pt x="56" y="97"/>
                </a:cubicBezTo>
                <a:cubicBezTo>
                  <a:pt x="72" y="97"/>
                  <a:pt x="72" y="97"/>
                  <a:pt x="72" y="97"/>
                </a:cubicBezTo>
                <a:cubicBezTo>
                  <a:pt x="72" y="92"/>
                  <a:pt x="72" y="92"/>
                  <a:pt x="72" y="92"/>
                </a:cubicBezTo>
                <a:cubicBezTo>
                  <a:pt x="72" y="88"/>
                  <a:pt x="72" y="88"/>
                  <a:pt x="72" y="88"/>
                </a:cubicBezTo>
                <a:cubicBezTo>
                  <a:pt x="76" y="85"/>
                  <a:pt x="76" y="85"/>
                  <a:pt x="76" y="85"/>
                </a:cubicBezTo>
                <a:cubicBezTo>
                  <a:pt x="84" y="81"/>
                  <a:pt x="88" y="73"/>
                  <a:pt x="88" y="65"/>
                </a:cubicBezTo>
                <a:close/>
                <a:moveTo>
                  <a:pt x="48" y="121"/>
                </a:moveTo>
                <a:cubicBezTo>
                  <a:pt x="56" y="121"/>
                  <a:pt x="56" y="121"/>
                  <a:pt x="56" y="121"/>
                </a:cubicBezTo>
                <a:cubicBezTo>
                  <a:pt x="56" y="122"/>
                  <a:pt x="56" y="122"/>
                  <a:pt x="56" y="122"/>
                </a:cubicBezTo>
                <a:cubicBezTo>
                  <a:pt x="56" y="126"/>
                  <a:pt x="60" y="129"/>
                  <a:pt x="64" y="129"/>
                </a:cubicBezTo>
                <a:cubicBezTo>
                  <a:pt x="68" y="129"/>
                  <a:pt x="72" y="126"/>
                  <a:pt x="72" y="122"/>
                </a:cubicBezTo>
                <a:cubicBezTo>
                  <a:pt x="72" y="121"/>
                  <a:pt x="72" y="121"/>
                  <a:pt x="72" y="121"/>
                </a:cubicBezTo>
                <a:cubicBezTo>
                  <a:pt x="80" y="121"/>
                  <a:pt x="80" y="121"/>
                  <a:pt x="80" y="121"/>
                </a:cubicBezTo>
                <a:cubicBezTo>
                  <a:pt x="80" y="113"/>
                  <a:pt x="80" y="113"/>
                  <a:pt x="80" y="113"/>
                </a:cubicBezTo>
                <a:cubicBezTo>
                  <a:pt x="48" y="113"/>
                  <a:pt x="48" y="113"/>
                  <a:pt x="48" y="113"/>
                </a:cubicBezTo>
                <a:lnTo>
                  <a:pt x="48" y="121"/>
                </a:lnTo>
                <a:close/>
              </a:path>
            </a:pathLst>
          </a:custGeom>
          <a:solidFill>
            <a:srgbClr val="1D1D1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9"/>
          <p:cNvSpPr/>
          <p:nvPr/>
        </p:nvSpPr>
        <p:spPr>
          <a:xfrm>
            <a:off x="4221951" y="2054673"/>
            <a:ext cx="4483401" cy="3841045"/>
          </a:xfrm>
          <a:prstGeom prst="rect">
            <a:avLst/>
          </a:prstGeom>
          <a:noFill/>
          <a:ln w="317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1" name="TextBox 70"/>
          <p:cNvSpPr txBox="1"/>
          <p:nvPr/>
        </p:nvSpPr>
        <p:spPr>
          <a:xfrm>
            <a:off x="418065" y="2043126"/>
            <a:ext cx="1774341" cy="1055462"/>
          </a:xfrm>
          <a:prstGeom prst="rect">
            <a:avLst/>
          </a:prstGeom>
          <a:solidFill>
            <a:schemeClr val="accent6"/>
          </a:solidFill>
        </p:spPr>
        <p:txBody>
          <a:bodyPr wrap="square" lIns="91440" tIns="91440" rIns="91440" bIns="91440" rtlCol="0">
            <a:spAutoFit/>
          </a:bodyPr>
          <a:lstStyle/>
          <a:p>
            <a:pPr>
              <a:spcAft>
                <a:spcPts val="600"/>
              </a:spcAft>
              <a:buClr>
                <a:schemeClr val="accent2"/>
              </a:buClr>
              <a:buSzPct val="70000"/>
            </a:pPr>
            <a:r>
              <a:rPr lang="en-IN" sz="3200" b="1" dirty="0">
                <a:solidFill>
                  <a:schemeClr val="accent2"/>
                </a:solidFill>
              </a:rPr>
              <a:t>73%</a:t>
            </a:r>
            <a:r>
              <a:rPr lang="en-IN" sz="3200" b="1" dirty="0"/>
              <a:t/>
            </a:r>
            <a:br>
              <a:rPr lang="en-IN" sz="3200" b="1" dirty="0"/>
            </a:br>
            <a:r>
              <a:rPr lang="en-IN" sz="1400" dirty="0"/>
              <a:t>of companies plan to accelerate M&amp;A</a:t>
            </a:r>
          </a:p>
        </p:txBody>
      </p:sp>
      <p:sp>
        <p:nvSpPr>
          <p:cNvPr id="72" name="TextBox 71"/>
          <p:cNvSpPr txBox="1"/>
          <p:nvPr/>
        </p:nvSpPr>
        <p:spPr>
          <a:xfrm>
            <a:off x="418065" y="3196754"/>
            <a:ext cx="1774341" cy="1179453"/>
          </a:xfrm>
          <a:prstGeom prst="rect">
            <a:avLst/>
          </a:prstGeom>
          <a:solidFill>
            <a:schemeClr val="accent1"/>
          </a:solidFill>
        </p:spPr>
        <p:txBody>
          <a:bodyPr wrap="square" lIns="91440" tIns="274320" rIns="91440" bIns="91440" rtlCol="0">
            <a:noAutofit/>
          </a:bodyPr>
          <a:lstStyle/>
          <a:p>
            <a:pPr>
              <a:lnSpc>
                <a:spcPts val="1680"/>
              </a:lnSpc>
              <a:spcAft>
                <a:spcPts val="600"/>
              </a:spcAft>
              <a:buClr>
                <a:schemeClr val="accent2"/>
              </a:buClr>
              <a:buSzPct val="70000"/>
            </a:pPr>
            <a:r>
              <a:rPr lang="en-IN" sz="3200" b="1" dirty="0">
                <a:solidFill>
                  <a:schemeClr val="accent2"/>
                </a:solidFill>
              </a:rPr>
              <a:t>89%</a:t>
            </a:r>
            <a:r>
              <a:rPr lang="en-IN" sz="3200" b="1" dirty="0">
                <a:solidFill>
                  <a:schemeClr val="accent4"/>
                </a:solidFill>
              </a:rPr>
              <a:t/>
            </a:r>
            <a:br>
              <a:rPr lang="en-IN" sz="3200" b="1" dirty="0">
                <a:solidFill>
                  <a:schemeClr val="accent4"/>
                </a:solidFill>
              </a:rPr>
            </a:br>
            <a:r>
              <a:rPr lang="en-US" sz="1400" dirty="0">
                <a:solidFill>
                  <a:schemeClr val="accent4"/>
                </a:solidFill>
              </a:rPr>
              <a:t>plan to </a:t>
            </a:r>
            <a:br>
              <a:rPr lang="en-US" sz="1400" dirty="0">
                <a:solidFill>
                  <a:schemeClr val="accent4"/>
                </a:solidFill>
              </a:rPr>
            </a:br>
            <a:r>
              <a:rPr lang="en-US" sz="1400" dirty="0">
                <a:solidFill>
                  <a:schemeClr val="accent4"/>
                </a:solidFill>
              </a:rPr>
              <a:t>enhance employee compensation </a:t>
            </a:r>
            <a:endParaRPr lang="en-IN" sz="1400" dirty="0">
              <a:solidFill>
                <a:schemeClr val="accent4"/>
              </a:solidFill>
            </a:endParaRPr>
          </a:p>
        </p:txBody>
      </p:sp>
      <p:sp>
        <p:nvSpPr>
          <p:cNvPr id="73" name="TextBox 72"/>
          <p:cNvSpPr txBox="1"/>
          <p:nvPr/>
        </p:nvSpPr>
        <p:spPr>
          <a:xfrm>
            <a:off x="418066" y="4493672"/>
            <a:ext cx="1774340" cy="1402047"/>
          </a:xfrm>
          <a:prstGeom prst="rect">
            <a:avLst/>
          </a:prstGeom>
          <a:solidFill>
            <a:schemeClr val="accent6"/>
          </a:solidFill>
        </p:spPr>
        <p:txBody>
          <a:bodyPr wrap="square" lIns="91440" tIns="274320" rIns="91440" bIns="91440" rtlCol="0">
            <a:noAutofit/>
          </a:bodyPr>
          <a:lstStyle/>
          <a:p>
            <a:pPr>
              <a:lnSpc>
                <a:spcPts val="1680"/>
              </a:lnSpc>
              <a:buClr>
                <a:schemeClr val="accent2"/>
              </a:buClr>
              <a:buSzPct val="70000"/>
            </a:pPr>
            <a:r>
              <a:rPr lang="en-IN" sz="3200" b="1" dirty="0">
                <a:solidFill>
                  <a:schemeClr val="accent2"/>
                </a:solidFill>
              </a:rPr>
              <a:t>75%</a:t>
            </a:r>
            <a:r>
              <a:rPr lang="en-IN" sz="3200" b="1" dirty="0"/>
              <a:t> </a:t>
            </a:r>
            <a:br>
              <a:rPr lang="en-IN" sz="3200" b="1" dirty="0"/>
            </a:br>
            <a:r>
              <a:rPr lang="en-US" sz="1400" dirty="0"/>
              <a:t>plan to </a:t>
            </a:r>
            <a:br>
              <a:rPr lang="en-US" sz="1400" dirty="0"/>
            </a:br>
            <a:r>
              <a:rPr lang="en-US" sz="1400" dirty="0"/>
              <a:t>increase manufacturing </a:t>
            </a:r>
            <a:br>
              <a:rPr lang="en-US" sz="1400" dirty="0"/>
            </a:br>
            <a:r>
              <a:rPr lang="en-US" sz="1400" dirty="0"/>
              <a:t>in the US</a:t>
            </a:r>
          </a:p>
        </p:txBody>
      </p:sp>
      <p:sp>
        <p:nvSpPr>
          <p:cNvPr id="74" name="TextBox 73"/>
          <p:cNvSpPr txBox="1"/>
          <p:nvPr/>
        </p:nvSpPr>
        <p:spPr>
          <a:xfrm>
            <a:off x="2294454" y="2035200"/>
            <a:ext cx="1805239" cy="1260690"/>
          </a:xfrm>
          <a:prstGeom prst="rect">
            <a:avLst/>
          </a:prstGeom>
          <a:solidFill>
            <a:schemeClr val="accent1"/>
          </a:solidFill>
        </p:spPr>
        <p:txBody>
          <a:bodyPr wrap="square" lIns="91440" tIns="274320" rIns="91440" bIns="91440" rtlCol="0">
            <a:noAutofit/>
          </a:bodyPr>
          <a:lstStyle/>
          <a:p>
            <a:pPr>
              <a:lnSpc>
                <a:spcPts val="1680"/>
              </a:lnSpc>
              <a:buClr>
                <a:schemeClr val="accent2"/>
              </a:buClr>
              <a:buSzPct val="70000"/>
            </a:pPr>
            <a:r>
              <a:rPr lang="en-IN" sz="3200" b="1" dirty="0">
                <a:solidFill>
                  <a:schemeClr val="accent2"/>
                </a:solidFill>
              </a:rPr>
              <a:t>*48%</a:t>
            </a:r>
            <a:br>
              <a:rPr lang="en-IN" sz="3200" b="1" dirty="0">
                <a:solidFill>
                  <a:schemeClr val="accent2"/>
                </a:solidFill>
              </a:rPr>
            </a:br>
            <a:r>
              <a:rPr lang="en-US" sz="1400" dirty="0">
                <a:solidFill>
                  <a:schemeClr val="accent4"/>
                </a:solidFill>
              </a:rPr>
              <a:t>are willing </a:t>
            </a:r>
            <a:br>
              <a:rPr lang="en-US" sz="1400" dirty="0">
                <a:solidFill>
                  <a:schemeClr val="accent4"/>
                </a:solidFill>
              </a:rPr>
            </a:br>
            <a:r>
              <a:rPr lang="en-US" sz="1400" dirty="0">
                <a:solidFill>
                  <a:schemeClr val="accent4"/>
                </a:solidFill>
              </a:rPr>
              <a:t>to pay more to acquire a business</a:t>
            </a:r>
          </a:p>
        </p:txBody>
      </p:sp>
      <p:sp>
        <p:nvSpPr>
          <p:cNvPr id="75" name="TextBox 74"/>
          <p:cNvSpPr txBox="1"/>
          <p:nvPr/>
        </p:nvSpPr>
        <p:spPr>
          <a:xfrm>
            <a:off x="2302581" y="4689547"/>
            <a:ext cx="1800568" cy="1206172"/>
          </a:xfrm>
          <a:prstGeom prst="rect">
            <a:avLst/>
          </a:prstGeom>
          <a:solidFill>
            <a:schemeClr val="accent1"/>
          </a:solidFill>
        </p:spPr>
        <p:txBody>
          <a:bodyPr wrap="square" lIns="91440" tIns="274320" rIns="91440" bIns="91440" rtlCol="0">
            <a:noAutofit/>
          </a:bodyPr>
          <a:lstStyle/>
          <a:p>
            <a:pPr>
              <a:lnSpc>
                <a:spcPts val="1680"/>
              </a:lnSpc>
              <a:buClr>
                <a:schemeClr val="accent2"/>
              </a:buClr>
              <a:buSzPct val="70000"/>
            </a:pPr>
            <a:r>
              <a:rPr lang="en-IN" sz="3200" b="1" dirty="0">
                <a:solidFill>
                  <a:schemeClr val="accent2"/>
                </a:solidFill>
              </a:rPr>
              <a:t>69%</a:t>
            </a:r>
            <a:r>
              <a:rPr lang="en-IN" sz="3200" b="1" dirty="0">
                <a:solidFill>
                  <a:schemeClr val="accent4"/>
                </a:solidFill>
              </a:rPr>
              <a:t/>
            </a:r>
            <a:br>
              <a:rPr lang="en-IN" sz="3200" b="1" dirty="0">
                <a:solidFill>
                  <a:schemeClr val="accent4"/>
                </a:solidFill>
              </a:rPr>
            </a:br>
            <a:r>
              <a:rPr lang="en-US" sz="1400" dirty="0">
                <a:solidFill>
                  <a:schemeClr val="accent4"/>
                </a:solidFill>
              </a:rPr>
              <a:t>are likely to repatriate </a:t>
            </a:r>
            <a:br>
              <a:rPr lang="en-US" sz="1400" dirty="0">
                <a:solidFill>
                  <a:schemeClr val="accent4"/>
                </a:solidFill>
              </a:rPr>
            </a:br>
            <a:r>
              <a:rPr lang="en-US" sz="1400" dirty="0">
                <a:solidFill>
                  <a:schemeClr val="accent4"/>
                </a:solidFill>
              </a:rPr>
              <a:t>overseas funds </a:t>
            </a:r>
          </a:p>
        </p:txBody>
      </p:sp>
      <p:sp>
        <p:nvSpPr>
          <p:cNvPr id="76" name="TextBox 75"/>
          <p:cNvSpPr txBox="1"/>
          <p:nvPr/>
        </p:nvSpPr>
        <p:spPr>
          <a:xfrm>
            <a:off x="2302581" y="3390769"/>
            <a:ext cx="1805239" cy="1205761"/>
          </a:xfrm>
          <a:prstGeom prst="rect">
            <a:avLst/>
          </a:prstGeom>
          <a:solidFill>
            <a:schemeClr val="accent6"/>
          </a:solidFill>
        </p:spPr>
        <p:txBody>
          <a:bodyPr wrap="square" lIns="91440" tIns="274320" rIns="91440" bIns="91440" rtlCol="0">
            <a:noAutofit/>
          </a:bodyPr>
          <a:lstStyle/>
          <a:p>
            <a:pPr>
              <a:lnSpc>
                <a:spcPts val="1680"/>
              </a:lnSpc>
              <a:buClr>
                <a:schemeClr val="accent2"/>
              </a:buClr>
              <a:buSzPct val="70000"/>
            </a:pPr>
            <a:r>
              <a:rPr lang="en-IN" sz="3200" b="1" dirty="0">
                <a:solidFill>
                  <a:schemeClr val="accent2"/>
                </a:solidFill>
              </a:rPr>
              <a:t>66%</a:t>
            </a:r>
            <a:r>
              <a:rPr lang="en-IN" sz="3200" b="1" dirty="0"/>
              <a:t/>
            </a:r>
            <a:br>
              <a:rPr lang="en-IN" sz="3200" b="1" dirty="0"/>
            </a:br>
            <a:r>
              <a:rPr lang="en-US" sz="1400" dirty="0"/>
              <a:t>are likely to </a:t>
            </a:r>
            <a:br>
              <a:rPr lang="en-US" sz="1400" dirty="0"/>
            </a:br>
            <a:r>
              <a:rPr lang="en-US" sz="1400" dirty="0"/>
              <a:t>pass savings to consumers </a:t>
            </a:r>
          </a:p>
        </p:txBody>
      </p:sp>
      <p:sp>
        <p:nvSpPr>
          <p:cNvPr id="77" name="Block Arc 53"/>
          <p:cNvSpPr/>
          <p:nvPr/>
        </p:nvSpPr>
        <p:spPr>
          <a:xfrm>
            <a:off x="1473710" y="2215282"/>
            <a:ext cx="612636" cy="313675"/>
          </a:xfrm>
          <a:custGeom>
            <a:avLst/>
            <a:gdLst/>
            <a:ahLst/>
            <a:cxnLst/>
            <a:rect l="l" t="t" r="r" b="b"/>
            <a:pathLst>
              <a:path w="2521874" h="1260937">
                <a:moveTo>
                  <a:pt x="1260823" y="0"/>
                </a:moveTo>
                <a:lnTo>
                  <a:pt x="1263383" y="129"/>
                </a:lnTo>
                <a:cubicBezTo>
                  <a:pt x="1264260" y="3"/>
                  <a:pt x="1265138" y="6"/>
                  <a:pt x="1266015" y="9"/>
                </a:cubicBezTo>
                <a:lnTo>
                  <a:pt x="1266014" y="262"/>
                </a:lnTo>
                <a:cubicBezTo>
                  <a:pt x="1959979" y="2745"/>
                  <a:pt x="2521748" y="566089"/>
                  <a:pt x="2521874" y="1260709"/>
                </a:cubicBezTo>
                <a:lnTo>
                  <a:pt x="2193803" y="1260768"/>
                </a:lnTo>
                <a:cubicBezTo>
                  <a:pt x="2193710" y="746222"/>
                  <a:pt x="1777047" y="329044"/>
                  <a:pt x="1262739" y="328166"/>
                </a:cubicBezTo>
                <a:lnTo>
                  <a:pt x="1224541" y="329908"/>
                </a:lnTo>
                <a:lnTo>
                  <a:pt x="1169496" y="332692"/>
                </a:lnTo>
                <a:lnTo>
                  <a:pt x="1112682" y="340958"/>
                </a:lnTo>
                <a:lnTo>
                  <a:pt x="1078949" y="346109"/>
                </a:lnTo>
                <a:lnTo>
                  <a:pt x="1012165" y="362650"/>
                </a:lnTo>
                <a:lnTo>
                  <a:pt x="990658" y="368181"/>
                </a:lnTo>
                <a:lnTo>
                  <a:pt x="922713" y="392272"/>
                </a:lnTo>
                <a:lnTo>
                  <a:pt x="904783" y="398836"/>
                </a:lnTo>
                <a:lnTo>
                  <a:pt x="841399" y="428563"/>
                </a:lnTo>
                <a:lnTo>
                  <a:pt x="822013" y="437903"/>
                </a:lnTo>
                <a:lnTo>
                  <a:pt x="765800" y="471329"/>
                </a:lnTo>
                <a:lnTo>
                  <a:pt x="743346" y="484973"/>
                </a:lnTo>
                <a:lnTo>
                  <a:pt x="733465" y="492249"/>
                </a:lnTo>
                <a:lnTo>
                  <a:pt x="601792" y="600901"/>
                </a:lnTo>
                <a:lnTo>
                  <a:pt x="599995" y="602877"/>
                </a:lnTo>
                <a:lnTo>
                  <a:pt x="490424" y="735689"/>
                </a:lnTo>
                <a:lnTo>
                  <a:pt x="486011" y="741629"/>
                </a:lnTo>
                <a:lnTo>
                  <a:pt x="479941" y="751621"/>
                </a:lnTo>
                <a:lnTo>
                  <a:pt x="438781" y="820180"/>
                </a:lnTo>
                <a:lnTo>
                  <a:pt x="436010" y="825933"/>
                </a:lnTo>
                <a:lnTo>
                  <a:pt x="399532" y="902868"/>
                </a:lnTo>
                <a:lnTo>
                  <a:pt x="398956" y="904442"/>
                </a:lnTo>
                <a:lnTo>
                  <a:pt x="368676" y="988716"/>
                </a:lnTo>
                <a:lnTo>
                  <a:pt x="368113" y="990907"/>
                </a:lnTo>
                <a:lnTo>
                  <a:pt x="346397" y="1077031"/>
                </a:lnTo>
                <a:lnTo>
                  <a:pt x="343905" y="1093360"/>
                </a:lnTo>
                <a:lnTo>
                  <a:pt x="332782" y="1167619"/>
                </a:lnTo>
                <a:cubicBezTo>
                  <a:pt x="329631" y="1198305"/>
                  <a:pt x="328070" y="1229439"/>
                  <a:pt x="328070" y="1260937"/>
                </a:cubicBezTo>
                <a:lnTo>
                  <a:pt x="0" y="1260937"/>
                </a:lnTo>
                <a:lnTo>
                  <a:pt x="12" y="1260707"/>
                </a:lnTo>
                <a:lnTo>
                  <a:pt x="0" y="1260707"/>
                </a:lnTo>
                <a:cubicBezTo>
                  <a:pt x="8" y="1218470"/>
                  <a:pt x="2135" y="1176452"/>
                  <a:pt x="6369" y="1134800"/>
                </a:cubicBezTo>
                <a:cubicBezTo>
                  <a:pt x="9602" y="1100855"/>
                  <a:pt x="14318" y="1067319"/>
                  <a:pt x="21403" y="1034429"/>
                </a:cubicBezTo>
                <a:cubicBezTo>
                  <a:pt x="21873" y="1026948"/>
                  <a:pt x="23275" y="1019640"/>
                  <a:pt x="24772" y="1012354"/>
                </a:cubicBezTo>
                <a:cubicBezTo>
                  <a:pt x="32412" y="972777"/>
                  <a:pt x="42164" y="933920"/>
                  <a:pt x="54120" y="895960"/>
                </a:cubicBezTo>
                <a:cubicBezTo>
                  <a:pt x="54283" y="894938"/>
                  <a:pt x="54581" y="893958"/>
                  <a:pt x="54887" y="892979"/>
                </a:cubicBezTo>
                <a:cubicBezTo>
                  <a:pt x="66390" y="854066"/>
                  <a:pt x="80038" y="816047"/>
                  <a:pt x="95809" y="779086"/>
                </a:cubicBezTo>
                <a:cubicBezTo>
                  <a:pt x="96005" y="778343"/>
                  <a:pt x="96296" y="777640"/>
                  <a:pt x="96595" y="776940"/>
                </a:cubicBezTo>
                <a:cubicBezTo>
                  <a:pt x="111083" y="741252"/>
                  <a:pt x="127462" y="706516"/>
                  <a:pt x="145885" y="672982"/>
                </a:cubicBezTo>
                <a:cubicBezTo>
                  <a:pt x="146903" y="670254"/>
                  <a:pt x="148259" y="667704"/>
                  <a:pt x="149647" y="665171"/>
                </a:cubicBezTo>
                <a:cubicBezTo>
                  <a:pt x="166505" y="633222"/>
                  <a:pt x="184927" y="602220"/>
                  <a:pt x="205259" y="572540"/>
                </a:cubicBezTo>
                <a:cubicBezTo>
                  <a:pt x="207601" y="567765"/>
                  <a:pt x="210512" y="563361"/>
                  <a:pt x="213486" y="558996"/>
                </a:cubicBezTo>
                <a:cubicBezTo>
                  <a:pt x="234171" y="527895"/>
                  <a:pt x="256333" y="497861"/>
                  <a:pt x="280181" y="469232"/>
                </a:cubicBezTo>
                <a:cubicBezTo>
                  <a:pt x="282264" y="465833"/>
                  <a:pt x="284762" y="462768"/>
                  <a:pt x="287289" y="459726"/>
                </a:cubicBezTo>
                <a:cubicBezTo>
                  <a:pt x="313430" y="427919"/>
                  <a:pt x="341133" y="397448"/>
                  <a:pt x="370295" y="368437"/>
                </a:cubicBezTo>
                <a:cubicBezTo>
                  <a:pt x="370565" y="368075"/>
                  <a:pt x="370881" y="367760"/>
                  <a:pt x="371198" y="367444"/>
                </a:cubicBezTo>
                <a:lnTo>
                  <a:pt x="394671" y="346281"/>
                </a:lnTo>
                <a:cubicBezTo>
                  <a:pt x="415768" y="324677"/>
                  <a:pt x="438417" y="304702"/>
                  <a:pt x="461878" y="285686"/>
                </a:cubicBezTo>
                <a:cubicBezTo>
                  <a:pt x="472194" y="277046"/>
                  <a:pt x="482726" y="268695"/>
                  <a:pt x="494160" y="261544"/>
                </a:cubicBezTo>
                <a:cubicBezTo>
                  <a:pt x="515384" y="243540"/>
                  <a:pt x="538003" y="227314"/>
                  <a:pt x="561326" y="212077"/>
                </a:cubicBezTo>
                <a:cubicBezTo>
                  <a:pt x="571067" y="205382"/>
                  <a:pt x="580985" y="198966"/>
                  <a:pt x="591603" y="193680"/>
                </a:cubicBezTo>
                <a:cubicBezTo>
                  <a:pt x="615850" y="176878"/>
                  <a:pt x="641389" y="162047"/>
                  <a:pt x="667661" y="148453"/>
                </a:cubicBezTo>
                <a:cubicBezTo>
                  <a:pt x="676119" y="143775"/>
                  <a:pt x="684697" y="139327"/>
                  <a:pt x="693773" y="135872"/>
                </a:cubicBezTo>
                <a:cubicBezTo>
                  <a:pt x="721334" y="120527"/>
                  <a:pt x="750073" y="107340"/>
                  <a:pt x="779542" y="95647"/>
                </a:cubicBezTo>
                <a:cubicBezTo>
                  <a:pt x="787406" y="92260"/>
                  <a:pt x="795351" y="89072"/>
                  <a:pt x="803661" y="86818"/>
                </a:cubicBezTo>
                <a:cubicBezTo>
                  <a:pt x="833417" y="73876"/>
                  <a:pt x="864194" y="63232"/>
                  <a:pt x="895619" y="54213"/>
                </a:cubicBezTo>
                <a:cubicBezTo>
                  <a:pt x="905109" y="51203"/>
                  <a:pt x="914674" y="48430"/>
                  <a:pt x="924551" y="46772"/>
                </a:cubicBezTo>
                <a:cubicBezTo>
                  <a:pt x="953994" y="37228"/>
                  <a:pt x="984239" y="30056"/>
                  <a:pt x="1014961" y="24379"/>
                </a:cubicBezTo>
                <a:cubicBezTo>
                  <a:pt x="1029946" y="21237"/>
                  <a:pt x="1045030" y="18521"/>
                  <a:pt x="1060393" y="17441"/>
                </a:cubicBezTo>
                <a:cubicBezTo>
                  <a:pt x="1085625" y="11823"/>
                  <a:pt x="1111359" y="8509"/>
                  <a:pt x="1137349" y="6246"/>
                </a:cubicBezTo>
                <a:cubicBezTo>
                  <a:pt x="1161938" y="3645"/>
                  <a:pt x="1186669" y="1941"/>
                  <a:pt x="1211555" y="2492"/>
                </a:cubicBezTo>
                <a:cubicBezTo>
                  <a:pt x="1227860" y="321"/>
                  <a:pt x="1244304" y="2"/>
                  <a:pt x="1260823" y="0"/>
                </a:cubicBez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8" name="Isosceles Triangle 7"/>
          <p:cNvSpPr/>
          <p:nvPr/>
        </p:nvSpPr>
        <p:spPr>
          <a:xfrm rot="3540000">
            <a:off x="1810362" y="2291897"/>
            <a:ext cx="34290" cy="239557"/>
          </a:xfrm>
          <a:custGeom>
            <a:avLst/>
            <a:gdLst>
              <a:gd name="connsiteX0" fmla="*/ 0 w 276942"/>
              <a:gd name="connsiteY0" fmla="*/ 1701800 h 1701800"/>
              <a:gd name="connsiteX1" fmla="*/ 138471 w 276942"/>
              <a:gd name="connsiteY1" fmla="*/ 0 h 1701800"/>
              <a:gd name="connsiteX2" fmla="*/ 276942 w 276942"/>
              <a:gd name="connsiteY2" fmla="*/ 1701800 h 1701800"/>
              <a:gd name="connsiteX3" fmla="*/ 0 w 276942"/>
              <a:gd name="connsiteY3" fmla="*/ 1701800 h 1701800"/>
              <a:gd name="connsiteX0" fmla="*/ 0 w 276942"/>
              <a:gd name="connsiteY0" fmla="*/ 1701800 h 1724025"/>
              <a:gd name="connsiteX1" fmla="*/ 138471 w 276942"/>
              <a:gd name="connsiteY1" fmla="*/ 0 h 1724025"/>
              <a:gd name="connsiteX2" fmla="*/ 276942 w 276942"/>
              <a:gd name="connsiteY2" fmla="*/ 1701800 h 1724025"/>
              <a:gd name="connsiteX3" fmla="*/ 0 w 276942"/>
              <a:gd name="connsiteY3" fmla="*/ 1701800 h 1724025"/>
              <a:gd name="connsiteX0" fmla="*/ 0 w 276942"/>
              <a:gd name="connsiteY0" fmla="*/ 1701800 h 1734989"/>
              <a:gd name="connsiteX1" fmla="*/ 138471 w 276942"/>
              <a:gd name="connsiteY1" fmla="*/ 0 h 1734989"/>
              <a:gd name="connsiteX2" fmla="*/ 276942 w 276942"/>
              <a:gd name="connsiteY2" fmla="*/ 1701800 h 1734989"/>
              <a:gd name="connsiteX3" fmla="*/ 0 w 276942"/>
              <a:gd name="connsiteY3" fmla="*/ 1701800 h 1734989"/>
            </a:gdLst>
            <a:ahLst/>
            <a:cxnLst>
              <a:cxn ang="0">
                <a:pos x="connsiteX0" y="connsiteY0"/>
              </a:cxn>
              <a:cxn ang="0">
                <a:pos x="connsiteX1" y="connsiteY1"/>
              </a:cxn>
              <a:cxn ang="0">
                <a:pos x="connsiteX2" y="connsiteY2"/>
              </a:cxn>
              <a:cxn ang="0">
                <a:pos x="connsiteX3" y="connsiteY3"/>
              </a:cxn>
            </a:cxnLst>
            <a:rect l="l" t="t" r="r" b="b"/>
            <a:pathLst>
              <a:path w="276942" h="1734989">
                <a:moveTo>
                  <a:pt x="0" y="1701800"/>
                </a:moveTo>
                <a:lnTo>
                  <a:pt x="138471" y="0"/>
                </a:lnTo>
                <a:lnTo>
                  <a:pt x="276942" y="1701800"/>
                </a:lnTo>
                <a:cubicBezTo>
                  <a:pt x="144147" y="1751807"/>
                  <a:pt x="104221" y="1739900"/>
                  <a:pt x="0" y="1701800"/>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9" name="Freeform 14"/>
          <p:cNvSpPr>
            <a:spLocks noEditPoints="1"/>
          </p:cNvSpPr>
          <p:nvPr/>
        </p:nvSpPr>
        <p:spPr bwMode="auto">
          <a:xfrm>
            <a:off x="1543005" y="4631945"/>
            <a:ext cx="483736" cy="580489"/>
          </a:xfrm>
          <a:custGeom>
            <a:avLst/>
            <a:gdLst>
              <a:gd name="T0" fmla="*/ 342 w 342"/>
              <a:gd name="T1" fmla="*/ 373 h 373"/>
              <a:gd name="T2" fmla="*/ 0 w 342"/>
              <a:gd name="T3" fmla="*/ 373 h 373"/>
              <a:gd name="T4" fmla="*/ 0 w 342"/>
              <a:gd name="T5" fmla="*/ 174 h 373"/>
              <a:gd name="T6" fmla="*/ 114 w 342"/>
              <a:gd name="T7" fmla="*/ 233 h 373"/>
              <a:gd name="T8" fmla="*/ 114 w 342"/>
              <a:gd name="T9" fmla="*/ 173 h 373"/>
              <a:gd name="T10" fmla="*/ 227 w 342"/>
              <a:gd name="T11" fmla="*/ 233 h 373"/>
              <a:gd name="T12" fmla="*/ 227 w 342"/>
              <a:gd name="T13" fmla="*/ 170 h 373"/>
              <a:gd name="T14" fmla="*/ 342 w 342"/>
              <a:gd name="T15" fmla="*/ 237 h 373"/>
              <a:gd name="T16" fmla="*/ 342 w 342"/>
              <a:gd name="T17" fmla="*/ 373 h 373"/>
              <a:gd name="T18" fmla="*/ 144 w 342"/>
              <a:gd name="T19" fmla="*/ 169 h 373"/>
              <a:gd name="T20" fmla="*/ 213 w 342"/>
              <a:gd name="T21" fmla="*/ 206 h 373"/>
              <a:gd name="T22" fmla="*/ 190 w 342"/>
              <a:gd name="T23" fmla="*/ 0 h 373"/>
              <a:gd name="T24" fmla="*/ 162 w 342"/>
              <a:gd name="T25" fmla="*/ 0 h 373"/>
              <a:gd name="T26" fmla="*/ 144 w 342"/>
              <a:gd name="T27" fmla="*/ 169 h 373"/>
              <a:gd name="T28" fmla="*/ 163 w 342"/>
              <a:gd name="T29" fmla="*/ 276 h 373"/>
              <a:gd name="T30" fmla="*/ 66 w 342"/>
              <a:gd name="T31" fmla="*/ 276 h 373"/>
              <a:gd name="T32" fmla="*/ 66 w 342"/>
              <a:gd name="T33" fmla="*/ 335 h 373"/>
              <a:gd name="T34" fmla="*/ 163 w 342"/>
              <a:gd name="T35" fmla="*/ 335 h 373"/>
              <a:gd name="T36" fmla="*/ 163 w 342"/>
              <a:gd name="T37" fmla="*/ 276 h 373"/>
              <a:gd name="T38" fmla="*/ 286 w 342"/>
              <a:gd name="T39" fmla="*/ 276 h 373"/>
              <a:gd name="T40" fmla="*/ 189 w 342"/>
              <a:gd name="T41" fmla="*/ 276 h 373"/>
              <a:gd name="T42" fmla="*/ 189 w 342"/>
              <a:gd name="T43" fmla="*/ 335 h 373"/>
              <a:gd name="T44" fmla="*/ 286 w 342"/>
              <a:gd name="T45" fmla="*/ 335 h 373"/>
              <a:gd name="T46" fmla="*/ 286 w 342"/>
              <a:gd name="T47" fmla="*/ 27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2" h="373">
                <a:moveTo>
                  <a:pt x="342" y="373"/>
                </a:moveTo>
                <a:lnTo>
                  <a:pt x="0" y="373"/>
                </a:lnTo>
                <a:lnTo>
                  <a:pt x="0" y="174"/>
                </a:lnTo>
                <a:lnTo>
                  <a:pt x="114" y="233"/>
                </a:lnTo>
                <a:lnTo>
                  <a:pt x="114" y="173"/>
                </a:lnTo>
                <a:lnTo>
                  <a:pt x="227" y="233"/>
                </a:lnTo>
                <a:lnTo>
                  <a:pt x="227" y="170"/>
                </a:lnTo>
                <a:lnTo>
                  <a:pt x="342" y="237"/>
                </a:lnTo>
                <a:lnTo>
                  <a:pt x="342" y="373"/>
                </a:lnTo>
                <a:close/>
                <a:moveTo>
                  <a:pt x="144" y="169"/>
                </a:moveTo>
                <a:lnTo>
                  <a:pt x="213" y="206"/>
                </a:lnTo>
                <a:lnTo>
                  <a:pt x="190" y="0"/>
                </a:lnTo>
                <a:lnTo>
                  <a:pt x="162" y="0"/>
                </a:lnTo>
                <a:lnTo>
                  <a:pt x="144" y="169"/>
                </a:lnTo>
                <a:close/>
                <a:moveTo>
                  <a:pt x="163" y="276"/>
                </a:moveTo>
                <a:lnTo>
                  <a:pt x="66" y="276"/>
                </a:lnTo>
                <a:lnTo>
                  <a:pt x="66" y="335"/>
                </a:lnTo>
                <a:lnTo>
                  <a:pt x="163" y="335"/>
                </a:lnTo>
                <a:lnTo>
                  <a:pt x="163" y="276"/>
                </a:lnTo>
                <a:close/>
                <a:moveTo>
                  <a:pt x="286" y="276"/>
                </a:moveTo>
                <a:lnTo>
                  <a:pt x="189" y="276"/>
                </a:lnTo>
                <a:lnTo>
                  <a:pt x="189" y="335"/>
                </a:lnTo>
                <a:lnTo>
                  <a:pt x="286" y="335"/>
                </a:lnTo>
                <a:lnTo>
                  <a:pt x="286" y="2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30"/>
          <p:cNvSpPr>
            <a:spLocks noEditPoints="1"/>
          </p:cNvSpPr>
          <p:nvPr/>
        </p:nvSpPr>
        <p:spPr bwMode="auto">
          <a:xfrm>
            <a:off x="1527449" y="3372628"/>
            <a:ext cx="519408" cy="397561"/>
          </a:xfrm>
          <a:custGeom>
            <a:avLst/>
            <a:gdLst>
              <a:gd name="T0" fmla="*/ 171 w 341"/>
              <a:gd name="T1" fmla="*/ 82 h 237"/>
              <a:gd name="T2" fmla="*/ 210 w 341"/>
              <a:gd name="T3" fmla="*/ 43 h 237"/>
              <a:gd name="T4" fmla="*/ 171 w 341"/>
              <a:gd name="T5" fmla="*/ 4 h 237"/>
              <a:gd name="T6" fmla="*/ 132 w 341"/>
              <a:gd name="T7" fmla="*/ 43 h 237"/>
              <a:gd name="T8" fmla="*/ 171 w 341"/>
              <a:gd name="T9" fmla="*/ 82 h 237"/>
              <a:gd name="T10" fmla="*/ 59 w 341"/>
              <a:gd name="T11" fmla="*/ 55 h 237"/>
              <a:gd name="T12" fmla="*/ 86 w 341"/>
              <a:gd name="T13" fmla="*/ 27 h 237"/>
              <a:gd name="T14" fmla="*/ 59 w 341"/>
              <a:gd name="T15" fmla="*/ 0 h 237"/>
              <a:gd name="T16" fmla="*/ 31 w 341"/>
              <a:gd name="T17" fmla="*/ 27 h 237"/>
              <a:gd name="T18" fmla="*/ 59 w 341"/>
              <a:gd name="T19" fmla="*/ 55 h 237"/>
              <a:gd name="T20" fmla="*/ 283 w 341"/>
              <a:gd name="T21" fmla="*/ 55 h 237"/>
              <a:gd name="T22" fmla="*/ 311 w 341"/>
              <a:gd name="T23" fmla="*/ 27 h 237"/>
              <a:gd name="T24" fmla="*/ 283 w 341"/>
              <a:gd name="T25" fmla="*/ 0 h 237"/>
              <a:gd name="T26" fmla="*/ 255 w 341"/>
              <a:gd name="T27" fmla="*/ 27 h 237"/>
              <a:gd name="T28" fmla="*/ 283 w 341"/>
              <a:gd name="T29" fmla="*/ 55 h 237"/>
              <a:gd name="T30" fmla="*/ 341 w 341"/>
              <a:gd name="T31" fmla="*/ 121 h 237"/>
              <a:gd name="T32" fmla="*/ 330 w 341"/>
              <a:gd name="T33" fmla="*/ 69 h 237"/>
              <a:gd name="T34" fmla="*/ 301 w 341"/>
              <a:gd name="T35" fmla="*/ 62 h 237"/>
              <a:gd name="T36" fmla="*/ 295 w 341"/>
              <a:gd name="T37" fmla="*/ 56 h 237"/>
              <a:gd name="T38" fmla="*/ 287 w 341"/>
              <a:gd name="T39" fmla="*/ 66 h 237"/>
              <a:gd name="T40" fmla="*/ 292 w 341"/>
              <a:gd name="T41" fmla="*/ 117 h 237"/>
              <a:gd name="T42" fmla="*/ 283 w 341"/>
              <a:gd name="T43" fmla="*/ 127 h 237"/>
              <a:gd name="T44" fmla="*/ 275 w 341"/>
              <a:gd name="T45" fmla="*/ 118 h 237"/>
              <a:gd name="T46" fmla="*/ 279 w 341"/>
              <a:gd name="T47" fmla="*/ 66 h 237"/>
              <a:gd name="T48" fmla="*/ 271 w 341"/>
              <a:gd name="T49" fmla="*/ 56 h 237"/>
              <a:gd name="T50" fmla="*/ 265 w 341"/>
              <a:gd name="T51" fmla="*/ 62 h 237"/>
              <a:gd name="T52" fmla="*/ 236 w 341"/>
              <a:gd name="T53" fmla="*/ 69 h 237"/>
              <a:gd name="T54" fmla="*/ 229 w 341"/>
              <a:gd name="T55" fmla="*/ 99 h 237"/>
              <a:gd name="T56" fmla="*/ 197 w 341"/>
              <a:gd name="T57" fmla="*/ 92 h 237"/>
              <a:gd name="T58" fmla="*/ 188 w 341"/>
              <a:gd name="T59" fmla="*/ 84 h 237"/>
              <a:gd name="T60" fmla="*/ 176 w 341"/>
              <a:gd name="T61" fmla="*/ 97 h 237"/>
              <a:gd name="T62" fmla="*/ 183 w 341"/>
              <a:gd name="T63" fmla="*/ 170 h 237"/>
              <a:gd name="T64" fmla="*/ 171 w 341"/>
              <a:gd name="T65" fmla="*/ 183 h 237"/>
              <a:gd name="T66" fmla="*/ 159 w 341"/>
              <a:gd name="T67" fmla="*/ 170 h 237"/>
              <a:gd name="T68" fmla="*/ 166 w 341"/>
              <a:gd name="T69" fmla="*/ 97 h 237"/>
              <a:gd name="T70" fmla="*/ 154 w 341"/>
              <a:gd name="T71" fmla="*/ 84 h 237"/>
              <a:gd name="T72" fmla="*/ 145 w 341"/>
              <a:gd name="T73" fmla="*/ 92 h 237"/>
              <a:gd name="T74" fmla="*/ 112 w 341"/>
              <a:gd name="T75" fmla="*/ 99 h 237"/>
              <a:gd name="T76" fmla="*/ 106 w 341"/>
              <a:gd name="T77" fmla="*/ 69 h 237"/>
              <a:gd name="T78" fmla="*/ 77 w 341"/>
              <a:gd name="T79" fmla="*/ 62 h 237"/>
              <a:gd name="T80" fmla="*/ 71 w 341"/>
              <a:gd name="T81" fmla="*/ 56 h 237"/>
              <a:gd name="T82" fmla="*/ 62 w 341"/>
              <a:gd name="T83" fmla="*/ 66 h 237"/>
              <a:gd name="T84" fmla="*/ 67 w 341"/>
              <a:gd name="T85" fmla="*/ 117 h 237"/>
              <a:gd name="T86" fmla="*/ 59 w 341"/>
              <a:gd name="T87" fmla="*/ 127 h 237"/>
              <a:gd name="T88" fmla="*/ 50 w 341"/>
              <a:gd name="T89" fmla="*/ 118 h 237"/>
              <a:gd name="T90" fmla="*/ 55 w 341"/>
              <a:gd name="T91" fmla="*/ 66 h 237"/>
              <a:gd name="T92" fmla="*/ 46 w 341"/>
              <a:gd name="T93" fmla="*/ 56 h 237"/>
              <a:gd name="T94" fmla="*/ 40 w 341"/>
              <a:gd name="T95" fmla="*/ 62 h 237"/>
              <a:gd name="T96" fmla="*/ 12 w 341"/>
              <a:gd name="T97" fmla="*/ 69 h 237"/>
              <a:gd name="T98" fmla="*/ 0 w 341"/>
              <a:gd name="T99" fmla="*/ 121 h 237"/>
              <a:gd name="T100" fmla="*/ 0 w 341"/>
              <a:gd name="T101" fmla="*/ 121 h 237"/>
              <a:gd name="T102" fmla="*/ 21 w 341"/>
              <a:gd name="T103" fmla="*/ 166 h 237"/>
              <a:gd name="T104" fmla="*/ 91 w 341"/>
              <a:gd name="T105" fmla="*/ 166 h 237"/>
              <a:gd name="T106" fmla="*/ 89 w 341"/>
              <a:gd name="T107" fmla="*/ 175 h 237"/>
              <a:gd name="T108" fmla="*/ 89 w 341"/>
              <a:gd name="T109" fmla="*/ 175 h 237"/>
              <a:gd name="T110" fmla="*/ 118 w 341"/>
              <a:gd name="T111" fmla="*/ 237 h 237"/>
              <a:gd name="T112" fmla="*/ 223 w 341"/>
              <a:gd name="T113" fmla="*/ 237 h 237"/>
              <a:gd name="T114" fmla="*/ 253 w 341"/>
              <a:gd name="T115" fmla="*/ 175 h 237"/>
              <a:gd name="T116" fmla="*/ 251 w 341"/>
              <a:gd name="T117" fmla="*/ 166 h 237"/>
              <a:gd name="T118" fmla="*/ 320 w 341"/>
              <a:gd name="T119" fmla="*/ 166 h 237"/>
              <a:gd name="T120" fmla="*/ 341 w 341"/>
              <a:gd name="T121"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237">
                <a:moveTo>
                  <a:pt x="171" y="82"/>
                </a:moveTo>
                <a:cubicBezTo>
                  <a:pt x="192" y="82"/>
                  <a:pt x="210" y="64"/>
                  <a:pt x="210" y="43"/>
                </a:cubicBezTo>
                <a:cubicBezTo>
                  <a:pt x="210" y="22"/>
                  <a:pt x="192" y="4"/>
                  <a:pt x="171" y="4"/>
                </a:cubicBezTo>
                <a:cubicBezTo>
                  <a:pt x="149" y="4"/>
                  <a:pt x="132" y="22"/>
                  <a:pt x="132" y="43"/>
                </a:cubicBezTo>
                <a:cubicBezTo>
                  <a:pt x="132" y="64"/>
                  <a:pt x="149" y="82"/>
                  <a:pt x="171" y="82"/>
                </a:cubicBezTo>
                <a:close/>
                <a:moveTo>
                  <a:pt x="59" y="55"/>
                </a:moveTo>
                <a:cubicBezTo>
                  <a:pt x="74" y="55"/>
                  <a:pt x="86" y="43"/>
                  <a:pt x="86" y="27"/>
                </a:cubicBezTo>
                <a:cubicBezTo>
                  <a:pt x="86" y="12"/>
                  <a:pt x="74" y="0"/>
                  <a:pt x="59" y="0"/>
                </a:cubicBezTo>
                <a:cubicBezTo>
                  <a:pt x="43" y="0"/>
                  <a:pt x="31" y="12"/>
                  <a:pt x="31" y="27"/>
                </a:cubicBezTo>
                <a:cubicBezTo>
                  <a:pt x="31" y="43"/>
                  <a:pt x="43" y="55"/>
                  <a:pt x="59" y="55"/>
                </a:cubicBezTo>
                <a:close/>
                <a:moveTo>
                  <a:pt x="283" y="55"/>
                </a:moveTo>
                <a:cubicBezTo>
                  <a:pt x="298" y="55"/>
                  <a:pt x="311" y="43"/>
                  <a:pt x="311" y="27"/>
                </a:cubicBezTo>
                <a:cubicBezTo>
                  <a:pt x="311" y="12"/>
                  <a:pt x="298" y="0"/>
                  <a:pt x="283" y="0"/>
                </a:cubicBezTo>
                <a:cubicBezTo>
                  <a:pt x="268" y="0"/>
                  <a:pt x="255" y="12"/>
                  <a:pt x="255" y="27"/>
                </a:cubicBezTo>
                <a:cubicBezTo>
                  <a:pt x="255" y="43"/>
                  <a:pt x="268" y="55"/>
                  <a:pt x="283" y="55"/>
                </a:cubicBezTo>
                <a:close/>
                <a:moveTo>
                  <a:pt x="341" y="121"/>
                </a:moveTo>
                <a:cubicBezTo>
                  <a:pt x="330" y="69"/>
                  <a:pt x="330" y="69"/>
                  <a:pt x="330" y="69"/>
                </a:cubicBezTo>
                <a:cubicBezTo>
                  <a:pt x="301" y="62"/>
                  <a:pt x="301" y="62"/>
                  <a:pt x="301" y="62"/>
                </a:cubicBezTo>
                <a:cubicBezTo>
                  <a:pt x="295" y="56"/>
                  <a:pt x="295" y="56"/>
                  <a:pt x="295" y="56"/>
                </a:cubicBezTo>
                <a:cubicBezTo>
                  <a:pt x="287" y="66"/>
                  <a:pt x="287" y="66"/>
                  <a:pt x="287" y="66"/>
                </a:cubicBezTo>
                <a:cubicBezTo>
                  <a:pt x="292" y="117"/>
                  <a:pt x="292" y="117"/>
                  <a:pt x="292" y="117"/>
                </a:cubicBezTo>
                <a:cubicBezTo>
                  <a:pt x="283" y="127"/>
                  <a:pt x="283" y="127"/>
                  <a:pt x="283" y="127"/>
                </a:cubicBezTo>
                <a:cubicBezTo>
                  <a:pt x="275" y="118"/>
                  <a:pt x="275" y="118"/>
                  <a:pt x="275" y="118"/>
                </a:cubicBezTo>
                <a:cubicBezTo>
                  <a:pt x="279" y="66"/>
                  <a:pt x="279" y="66"/>
                  <a:pt x="279" y="66"/>
                </a:cubicBezTo>
                <a:cubicBezTo>
                  <a:pt x="271" y="56"/>
                  <a:pt x="271" y="56"/>
                  <a:pt x="271" y="56"/>
                </a:cubicBezTo>
                <a:cubicBezTo>
                  <a:pt x="265" y="62"/>
                  <a:pt x="265" y="62"/>
                  <a:pt x="265" y="62"/>
                </a:cubicBezTo>
                <a:cubicBezTo>
                  <a:pt x="236" y="69"/>
                  <a:pt x="236" y="69"/>
                  <a:pt x="236" y="69"/>
                </a:cubicBezTo>
                <a:cubicBezTo>
                  <a:pt x="229" y="99"/>
                  <a:pt x="229" y="99"/>
                  <a:pt x="229" y="99"/>
                </a:cubicBezTo>
                <a:cubicBezTo>
                  <a:pt x="197" y="92"/>
                  <a:pt x="197" y="92"/>
                  <a:pt x="197" y="92"/>
                </a:cubicBezTo>
                <a:cubicBezTo>
                  <a:pt x="188" y="84"/>
                  <a:pt x="188" y="84"/>
                  <a:pt x="188" y="84"/>
                </a:cubicBezTo>
                <a:cubicBezTo>
                  <a:pt x="176" y="97"/>
                  <a:pt x="176" y="97"/>
                  <a:pt x="176" y="97"/>
                </a:cubicBezTo>
                <a:cubicBezTo>
                  <a:pt x="183" y="170"/>
                  <a:pt x="183" y="170"/>
                  <a:pt x="183" y="170"/>
                </a:cubicBezTo>
                <a:cubicBezTo>
                  <a:pt x="171" y="183"/>
                  <a:pt x="171" y="183"/>
                  <a:pt x="171" y="183"/>
                </a:cubicBezTo>
                <a:cubicBezTo>
                  <a:pt x="159" y="170"/>
                  <a:pt x="159" y="170"/>
                  <a:pt x="159" y="170"/>
                </a:cubicBezTo>
                <a:cubicBezTo>
                  <a:pt x="166" y="97"/>
                  <a:pt x="166" y="97"/>
                  <a:pt x="166" y="97"/>
                </a:cubicBezTo>
                <a:cubicBezTo>
                  <a:pt x="154" y="84"/>
                  <a:pt x="154" y="84"/>
                  <a:pt x="154" y="84"/>
                </a:cubicBezTo>
                <a:cubicBezTo>
                  <a:pt x="145" y="92"/>
                  <a:pt x="145" y="92"/>
                  <a:pt x="145" y="92"/>
                </a:cubicBezTo>
                <a:cubicBezTo>
                  <a:pt x="112" y="99"/>
                  <a:pt x="112" y="99"/>
                  <a:pt x="112" y="99"/>
                </a:cubicBezTo>
                <a:cubicBezTo>
                  <a:pt x="106" y="69"/>
                  <a:pt x="106" y="69"/>
                  <a:pt x="106" y="69"/>
                </a:cubicBezTo>
                <a:cubicBezTo>
                  <a:pt x="77" y="62"/>
                  <a:pt x="77" y="62"/>
                  <a:pt x="77" y="62"/>
                </a:cubicBezTo>
                <a:cubicBezTo>
                  <a:pt x="71" y="56"/>
                  <a:pt x="71" y="56"/>
                  <a:pt x="71" y="56"/>
                </a:cubicBezTo>
                <a:cubicBezTo>
                  <a:pt x="62" y="66"/>
                  <a:pt x="62" y="66"/>
                  <a:pt x="62" y="66"/>
                </a:cubicBezTo>
                <a:cubicBezTo>
                  <a:pt x="67" y="117"/>
                  <a:pt x="67" y="117"/>
                  <a:pt x="67" y="117"/>
                </a:cubicBezTo>
                <a:cubicBezTo>
                  <a:pt x="59" y="127"/>
                  <a:pt x="59" y="127"/>
                  <a:pt x="59" y="127"/>
                </a:cubicBezTo>
                <a:cubicBezTo>
                  <a:pt x="50" y="118"/>
                  <a:pt x="50" y="118"/>
                  <a:pt x="50" y="118"/>
                </a:cubicBezTo>
                <a:cubicBezTo>
                  <a:pt x="55" y="66"/>
                  <a:pt x="55" y="66"/>
                  <a:pt x="55" y="66"/>
                </a:cubicBezTo>
                <a:cubicBezTo>
                  <a:pt x="46" y="56"/>
                  <a:pt x="46" y="56"/>
                  <a:pt x="46" y="56"/>
                </a:cubicBezTo>
                <a:cubicBezTo>
                  <a:pt x="40" y="62"/>
                  <a:pt x="40" y="62"/>
                  <a:pt x="40" y="62"/>
                </a:cubicBezTo>
                <a:cubicBezTo>
                  <a:pt x="12" y="69"/>
                  <a:pt x="12" y="69"/>
                  <a:pt x="12" y="69"/>
                </a:cubicBezTo>
                <a:cubicBezTo>
                  <a:pt x="0" y="121"/>
                  <a:pt x="0" y="121"/>
                  <a:pt x="0" y="121"/>
                </a:cubicBezTo>
                <a:cubicBezTo>
                  <a:pt x="0" y="121"/>
                  <a:pt x="0" y="121"/>
                  <a:pt x="0" y="121"/>
                </a:cubicBezTo>
                <a:cubicBezTo>
                  <a:pt x="21" y="166"/>
                  <a:pt x="21" y="166"/>
                  <a:pt x="21" y="166"/>
                </a:cubicBezTo>
                <a:cubicBezTo>
                  <a:pt x="91" y="166"/>
                  <a:pt x="91" y="166"/>
                  <a:pt x="91" y="166"/>
                </a:cubicBezTo>
                <a:cubicBezTo>
                  <a:pt x="89" y="175"/>
                  <a:pt x="89" y="175"/>
                  <a:pt x="89" y="175"/>
                </a:cubicBezTo>
                <a:cubicBezTo>
                  <a:pt x="89" y="175"/>
                  <a:pt x="89" y="175"/>
                  <a:pt x="89" y="175"/>
                </a:cubicBezTo>
                <a:cubicBezTo>
                  <a:pt x="118" y="237"/>
                  <a:pt x="118" y="237"/>
                  <a:pt x="118" y="237"/>
                </a:cubicBezTo>
                <a:cubicBezTo>
                  <a:pt x="223" y="237"/>
                  <a:pt x="223" y="237"/>
                  <a:pt x="223" y="237"/>
                </a:cubicBezTo>
                <a:cubicBezTo>
                  <a:pt x="253" y="175"/>
                  <a:pt x="253" y="175"/>
                  <a:pt x="253" y="175"/>
                </a:cubicBezTo>
                <a:cubicBezTo>
                  <a:pt x="251" y="166"/>
                  <a:pt x="251" y="166"/>
                  <a:pt x="251" y="166"/>
                </a:cubicBezTo>
                <a:cubicBezTo>
                  <a:pt x="320" y="166"/>
                  <a:pt x="320" y="166"/>
                  <a:pt x="320" y="166"/>
                </a:cubicBezTo>
                <a:lnTo>
                  <a:pt x="341" y="121"/>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1" name="Freeform 18"/>
          <p:cNvSpPr>
            <a:spLocks noEditPoints="1"/>
          </p:cNvSpPr>
          <p:nvPr/>
        </p:nvSpPr>
        <p:spPr bwMode="auto">
          <a:xfrm>
            <a:off x="3381805" y="4922517"/>
            <a:ext cx="609675" cy="342814"/>
          </a:xfrm>
          <a:custGeom>
            <a:avLst/>
            <a:gdLst>
              <a:gd name="T0" fmla="*/ 11 w 407"/>
              <a:gd name="T1" fmla="*/ 41 h 208"/>
              <a:gd name="T2" fmla="*/ 0 w 407"/>
              <a:gd name="T3" fmla="*/ 41 h 208"/>
              <a:gd name="T4" fmla="*/ 0 w 407"/>
              <a:gd name="T5" fmla="*/ 208 h 208"/>
              <a:gd name="T6" fmla="*/ 366 w 407"/>
              <a:gd name="T7" fmla="*/ 208 h 208"/>
              <a:gd name="T8" fmla="*/ 366 w 407"/>
              <a:gd name="T9" fmla="*/ 198 h 208"/>
              <a:gd name="T10" fmla="*/ 11 w 407"/>
              <a:gd name="T11" fmla="*/ 198 h 208"/>
              <a:gd name="T12" fmla="*/ 11 w 407"/>
              <a:gd name="T13" fmla="*/ 41 h 208"/>
              <a:gd name="T14" fmla="*/ 31 w 407"/>
              <a:gd name="T15" fmla="*/ 20 h 208"/>
              <a:gd name="T16" fmla="*/ 21 w 407"/>
              <a:gd name="T17" fmla="*/ 20 h 208"/>
              <a:gd name="T18" fmla="*/ 21 w 407"/>
              <a:gd name="T19" fmla="*/ 187 h 208"/>
              <a:gd name="T20" fmla="*/ 386 w 407"/>
              <a:gd name="T21" fmla="*/ 187 h 208"/>
              <a:gd name="T22" fmla="*/ 386 w 407"/>
              <a:gd name="T23" fmla="*/ 177 h 208"/>
              <a:gd name="T24" fmla="*/ 31 w 407"/>
              <a:gd name="T25" fmla="*/ 177 h 208"/>
              <a:gd name="T26" fmla="*/ 31 w 407"/>
              <a:gd name="T27" fmla="*/ 20 h 208"/>
              <a:gd name="T28" fmla="*/ 41 w 407"/>
              <a:gd name="T29" fmla="*/ 0 h 208"/>
              <a:gd name="T30" fmla="*/ 41 w 407"/>
              <a:gd name="T31" fmla="*/ 167 h 208"/>
              <a:gd name="T32" fmla="*/ 407 w 407"/>
              <a:gd name="T33" fmla="*/ 167 h 208"/>
              <a:gd name="T34" fmla="*/ 407 w 407"/>
              <a:gd name="T35" fmla="*/ 0 h 208"/>
              <a:gd name="T36" fmla="*/ 41 w 407"/>
              <a:gd name="T37" fmla="*/ 0 h 208"/>
              <a:gd name="T38" fmla="*/ 262 w 407"/>
              <a:gd name="T39" fmla="*/ 125 h 208"/>
              <a:gd name="T40" fmla="*/ 253 w 407"/>
              <a:gd name="T41" fmla="*/ 133 h 208"/>
              <a:gd name="T42" fmla="*/ 242 w 407"/>
              <a:gd name="T43" fmla="*/ 139 h 208"/>
              <a:gd name="T44" fmla="*/ 227 w 407"/>
              <a:gd name="T45" fmla="*/ 141 h 208"/>
              <a:gd name="T46" fmla="*/ 206 w 407"/>
              <a:gd name="T47" fmla="*/ 137 h 208"/>
              <a:gd name="T48" fmla="*/ 191 w 407"/>
              <a:gd name="T49" fmla="*/ 125 h 208"/>
              <a:gd name="T50" fmla="*/ 182 w 407"/>
              <a:gd name="T51" fmla="*/ 106 h 208"/>
              <a:gd name="T52" fmla="*/ 179 w 407"/>
              <a:gd name="T53" fmla="*/ 82 h 208"/>
              <a:gd name="T54" fmla="*/ 182 w 407"/>
              <a:gd name="T55" fmla="*/ 58 h 208"/>
              <a:gd name="T56" fmla="*/ 192 w 407"/>
              <a:gd name="T57" fmla="*/ 39 h 208"/>
              <a:gd name="T58" fmla="*/ 207 w 407"/>
              <a:gd name="T59" fmla="*/ 28 h 208"/>
              <a:gd name="T60" fmla="*/ 227 w 407"/>
              <a:gd name="T61" fmla="*/ 24 h 208"/>
              <a:gd name="T62" fmla="*/ 242 w 407"/>
              <a:gd name="T63" fmla="*/ 25 h 208"/>
              <a:gd name="T64" fmla="*/ 253 w 407"/>
              <a:gd name="T65" fmla="*/ 31 h 208"/>
              <a:gd name="T66" fmla="*/ 261 w 407"/>
              <a:gd name="T67" fmla="*/ 40 h 208"/>
              <a:gd name="T68" fmla="*/ 268 w 407"/>
              <a:gd name="T69" fmla="*/ 52 h 208"/>
              <a:gd name="T70" fmla="*/ 248 w 407"/>
              <a:gd name="T71" fmla="*/ 62 h 208"/>
              <a:gd name="T72" fmla="*/ 244 w 407"/>
              <a:gd name="T73" fmla="*/ 55 h 208"/>
              <a:gd name="T74" fmla="*/ 240 w 407"/>
              <a:gd name="T75" fmla="*/ 49 h 208"/>
              <a:gd name="T76" fmla="*/ 234 w 407"/>
              <a:gd name="T77" fmla="*/ 46 h 208"/>
              <a:gd name="T78" fmla="*/ 227 w 407"/>
              <a:gd name="T79" fmla="*/ 45 h 208"/>
              <a:gd name="T80" fmla="*/ 213 w 407"/>
              <a:gd name="T81" fmla="*/ 49 h 208"/>
              <a:gd name="T82" fmla="*/ 204 w 407"/>
              <a:gd name="T83" fmla="*/ 63 h 208"/>
              <a:gd name="T84" fmla="*/ 237 w 407"/>
              <a:gd name="T85" fmla="*/ 63 h 208"/>
              <a:gd name="T86" fmla="*/ 237 w 407"/>
              <a:gd name="T87" fmla="*/ 78 h 208"/>
              <a:gd name="T88" fmla="*/ 202 w 407"/>
              <a:gd name="T89" fmla="*/ 78 h 208"/>
              <a:gd name="T90" fmla="*/ 201 w 407"/>
              <a:gd name="T91" fmla="*/ 80 h 208"/>
              <a:gd name="T92" fmla="*/ 201 w 407"/>
              <a:gd name="T93" fmla="*/ 83 h 208"/>
              <a:gd name="T94" fmla="*/ 201 w 407"/>
              <a:gd name="T95" fmla="*/ 85 h 208"/>
              <a:gd name="T96" fmla="*/ 202 w 407"/>
              <a:gd name="T97" fmla="*/ 87 h 208"/>
              <a:gd name="T98" fmla="*/ 237 w 407"/>
              <a:gd name="T99" fmla="*/ 87 h 208"/>
              <a:gd name="T100" fmla="*/ 237 w 407"/>
              <a:gd name="T101" fmla="*/ 102 h 208"/>
              <a:gd name="T102" fmla="*/ 204 w 407"/>
              <a:gd name="T103" fmla="*/ 102 h 208"/>
              <a:gd name="T104" fmla="*/ 213 w 407"/>
              <a:gd name="T105" fmla="*/ 116 h 208"/>
              <a:gd name="T106" fmla="*/ 227 w 407"/>
              <a:gd name="T107" fmla="*/ 120 h 208"/>
              <a:gd name="T108" fmla="*/ 235 w 407"/>
              <a:gd name="T109" fmla="*/ 119 h 208"/>
              <a:gd name="T110" fmla="*/ 240 w 407"/>
              <a:gd name="T111" fmla="*/ 116 h 208"/>
              <a:gd name="T112" fmla="*/ 245 w 407"/>
              <a:gd name="T113" fmla="*/ 111 h 208"/>
              <a:gd name="T114" fmla="*/ 250 w 407"/>
              <a:gd name="T115" fmla="*/ 104 h 208"/>
              <a:gd name="T116" fmla="*/ 269 w 407"/>
              <a:gd name="T117" fmla="*/ 115 h 208"/>
              <a:gd name="T118" fmla="*/ 262 w 407"/>
              <a:gd name="T119" fmla="*/ 1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208">
                <a:moveTo>
                  <a:pt x="11" y="41"/>
                </a:moveTo>
                <a:cubicBezTo>
                  <a:pt x="0" y="41"/>
                  <a:pt x="0" y="41"/>
                  <a:pt x="0" y="41"/>
                </a:cubicBezTo>
                <a:cubicBezTo>
                  <a:pt x="0" y="208"/>
                  <a:pt x="0" y="208"/>
                  <a:pt x="0" y="208"/>
                </a:cubicBezTo>
                <a:cubicBezTo>
                  <a:pt x="366" y="208"/>
                  <a:pt x="366" y="208"/>
                  <a:pt x="366" y="208"/>
                </a:cubicBezTo>
                <a:cubicBezTo>
                  <a:pt x="366" y="198"/>
                  <a:pt x="366" y="198"/>
                  <a:pt x="366" y="198"/>
                </a:cubicBezTo>
                <a:cubicBezTo>
                  <a:pt x="11" y="198"/>
                  <a:pt x="11" y="198"/>
                  <a:pt x="11" y="198"/>
                </a:cubicBezTo>
                <a:lnTo>
                  <a:pt x="11" y="41"/>
                </a:lnTo>
                <a:close/>
                <a:moveTo>
                  <a:pt x="31" y="20"/>
                </a:moveTo>
                <a:cubicBezTo>
                  <a:pt x="21" y="20"/>
                  <a:pt x="21" y="20"/>
                  <a:pt x="21" y="20"/>
                </a:cubicBezTo>
                <a:cubicBezTo>
                  <a:pt x="21" y="187"/>
                  <a:pt x="21" y="187"/>
                  <a:pt x="21" y="187"/>
                </a:cubicBezTo>
                <a:cubicBezTo>
                  <a:pt x="386" y="187"/>
                  <a:pt x="386" y="187"/>
                  <a:pt x="386" y="187"/>
                </a:cubicBezTo>
                <a:cubicBezTo>
                  <a:pt x="386" y="177"/>
                  <a:pt x="386" y="177"/>
                  <a:pt x="386" y="177"/>
                </a:cubicBezTo>
                <a:cubicBezTo>
                  <a:pt x="31" y="177"/>
                  <a:pt x="31" y="177"/>
                  <a:pt x="31" y="177"/>
                </a:cubicBezTo>
                <a:lnTo>
                  <a:pt x="31" y="20"/>
                </a:lnTo>
                <a:close/>
                <a:moveTo>
                  <a:pt x="41" y="0"/>
                </a:moveTo>
                <a:cubicBezTo>
                  <a:pt x="41" y="167"/>
                  <a:pt x="41" y="167"/>
                  <a:pt x="41" y="167"/>
                </a:cubicBezTo>
                <a:cubicBezTo>
                  <a:pt x="407" y="167"/>
                  <a:pt x="407" y="167"/>
                  <a:pt x="407" y="167"/>
                </a:cubicBezTo>
                <a:cubicBezTo>
                  <a:pt x="407" y="0"/>
                  <a:pt x="407" y="0"/>
                  <a:pt x="407" y="0"/>
                </a:cubicBezTo>
                <a:lnTo>
                  <a:pt x="41" y="0"/>
                </a:lnTo>
                <a:close/>
                <a:moveTo>
                  <a:pt x="262" y="125"/>
                </a:moveTo>
                <a:cubicBezTo>
                  <a:pt x="259" y="128"/>
                  <a:pt x="256" y="131"/>
                  <a:pt x="253" y="133"/>
                </a:cubicBezTo>
                <a:cubicBezTo>
                  <a:pt x="250" y="136"/>
                  <a:pt x="246" y="138"/>
                  <a:pt x="242" y="139"/>
                </a:cubicBezTo>
                <a:cubicBezTo>
                  <a:pt x="237" y="141"/>
                  <a:pt x="232" y="141"/>
                  <a:pt x="227" y="141"/>
                </a:cubicBezTo>
                <a:cubicBezTo>
                  <a:pt x="219" y="141"/>
                  <a:pt x="212" y="140"/>
                  <a:pt x="206" y="137"/>
                </a:cubicBezTo>
                <a:cubicBezTo>
                  <a:pt x="200" y="134"/>
                  <a:pt x="195" y="130"/>
                  <a:pt x="191" y="125"/>
                </a:cubicBezTo>
                <a:cubicBezTo>
                  <a:pt x="187" y="120"/>
                  <a:pt x="184" y="114"/>
                  <a:pt x="182" y="106"/>
                </a:cubicBezTo>
                <a:cubicBezTo>
                  <a:pt x="180" y="99"/>
                  <a:pt x="179" y="91"/>
                  <a:pt x="179" y="82"/>
                </a:cubicBezTo>
                <a:cubicBezTo>
                  <a:pt x="179" y="73"/>
                  <a:pt x="180" y="65"/>
                  <a:pt x="182" y="58"/>
                </a:cubicBezTo>
                <a:cubicBezTo>
                  <a:pt x="185" y="50"/>
                  <a:pt x="188" y="44"/>
                  <a:pt x="192" y="39"/>
                </a:cubicBezTo>
                <a:cubicBezTo>
                  <a:pt x="196" y="34"/>
                  <a:pt x="202" y="30"/>
                  <a:pt x="207" y="28"/>
                </a:cubicBezTo>
                <a:cubicBezTo>
                  <a:pt x="213" y="25"/>
                  <a:pt x="220" y="24"/>
                  <a:pt x="227" y="24"/>
                </a:cubicBezTo>
                <a:cubicBezTo>
                  <a:pt x="233" y="24"/>
                  <a:pt x="238" y="24"/>
                  <a:pt x="242" y="25"/>
                </a:cubicBezTo>
                <a:cubicBezTo>
                  <a:pt x="246" y="27"/>
                  <a:pt x="250" y="29"/>
                  <a:pt x="253" y="31"/>
                </a:cubicBezTo>
                <a:cubicBezTo>
                  <a:pt x="256" y="33"/>
                  <a:pt x="259" y="36"/>
                  <a:pt x="261" y="40"/>
                </a:cubicBezTo>
                <a:cubicBezTo>
                  <a:pt x="263" y="44"/>
                  <a:pt x="266" y="48"/>
                  <a:pt x="268" y="52"/>
                </a:cubicBezTo>
                <a:cubicBezTo>
                  <a:pt x="248" y="62"/>
                  <a:pt x="248" y="62"/>
                  <a:pt x="248" y="62"/>
                </a:cubicBezTo>
                <a:cubicBezTo>
                  <a:pt x="247" y="59"/>
                  <a:pt x="246" y="57"/>
                  <a:pt x="244" y="55"/>
                </a:cubicBezTo>
                <a:cubicBezTo>
                  <a:pt x="243" y="52"/>
                  <a:pt x="241" y="51"/>
                  <a:pt x="240" y="49"/>
                </a:cubicBezTo>
                <a:cubicBezTo>
                  <a:pt x="238" y="48"/>
                  <a:pt x="236" y="47"/>
                  <a:pt x="234" y="46"/>
                </a:cubicBezTo>
                <a:cubicBezTo>
                  <a:pt x="232" y="45"/>
                  <a:pt x="230" y="45"/>
                  <a:pt x="227" y="45"/>
                </a:cubicBezTo>
                <a:cubicBezTo>
                  <a:pt x="222" y="45"/>
                  <a:pt x="217" y="46"/>
                  <a:pt x="213" y="49"/>
                </a:cubicBezTo>
                <a:cubicBezTo>
                  <a:pt x="209" y="52"/>
                  <a:pt x="206" y="57"/>
                  <a:pt x="204" y="63"/>
                </a:cubicBezTo>
                <a:cubicBezTo>
                  <a:pt x="237" y="63"/>
                  <a:pt x="237" y="63"/>
                  <a:pt x="237" y="63"/>
                </a:cubicBezTo>
                <a:cubicBezTo>
                  <a:pt x="237" y="78"/>
                  <a:pt x="237" y="78"/>
                  <a:pt x="237" y="78"/>
                </a:cubicBezTo>
                <a:cubicBezTo>
                  <a:pt x="202" y="78"/>
                  <a:pt x="202" y="78"/>
                  <a:pt x="202" y="78"/>
                </a:cubicBezTo>
                <a:cubicBezTo>
                  <a:pt x="201" y="79"/>
                  <a:pt x="201" y="79"/>
                  <a:pt x="201" y="80"/>
                </a:cubicBezTo>
                <a:cubicBezTo>
                  <a:pt x="201" y="81"/>
                  <a:pt x="201" y="82"/>
                  <a:pt x="201" y="83"/>
                </a:cubicBezTo>
                <a:cubicBezTo>
                  <a:pt x="201" y="83"/>
                  <a:pt x="201" y="84"/>
                  <a:pt x="201" y="85"/>
                </a:cubicBezTo>
                <a:cubicBezTo>
                  <a:pt x="201" y="86"/>
                  <a:pt x="201" y="86"/>
                  <a:pt x="202" y="87"/>
                </a:cubicBezTo>
                <a:cubicBezTo>
                  <a:pt x="237" y="87"/>
                  <a:pt x="237" y="87"/>
                  <a:pt x="237" y="87"/>
                </a:cubicBezTo>
                <a:cubicBezTo>
                  <a:pt x="237" y="102"/>
                  <a:pt x="237" y="102"/>
                  <a:pt x="237" y="102"/>
                </a:cubicBezTo>
                <a:cubicBezTo>
                  <a:pt x="204" y="102"/>
                  <a:pt x="204" y="102"/>
                  <a:pt x="204" y="102"/>
                </a:cubicBezTo>
                <a:cubicBezTo>
                  <a:pt x="206" y="108"/>
                  <a:pt x="209" y="113"/>
                  <a:pt x="213" y="116"/>
                </a:cubicBezTo>
                <a:cubicBezTo>
                  <a:pt x="217" y="118"/>
                  <a:pt x="222" y="120"/>
                  <a:pt x="227" y="120"/>
                </a:cubicBezTo>
                <a:cubicBezTo>
                  <a:pt x="230" y="120"/>
                  <a:pt x="232" y="119"/>
                  <a:pt x="235" y="119"/>
                </a:cubicBezTo>
                <a:cubicBezTo>
                  <a:pt x="237" y="118"/>
                  <a:pt x="239" y="117"/>
                  <a:pt x="240" y="116"/>
                </a:cubicBezTo>
                <a:cubicBezTo>
                  <a:pt x="242" y="115"/>
                  <a:pt x="244" y="113"/>
                  <a:pt x="245" y="111"/>
                </a:cubicBezTo>
                <a:cubicBezTo>
                  <a:pt x="247" y="109"/>
                  <a:pt x="249" y="107"/>
                  <a:pt x="250" y="104"/>
                </a:cubicBezTo>
                <a:cubicBezTo>
                  <a:pt x="269" y="115"/>
                  <a:pt x="269" y="115"/>
                  <a:pt x="269" y="115"/>
                </a:cubicBezTo>
                <a:cubicBezTo>
                  <a:pt x="267" y="119"/>
                  <a:pt x="265" y="122"/>
                  <a:pt x="262" y="1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noEditPoints="1"/>
          </p:cNvSpPr>
          <p:nvPr/>
        </p:nvSpPr>
        <p:spPr bwMode="auto">
          <a:xfrm>
            <a:off x="3500957" y="3504645"/>
            <a:ext cx="449870" cy="451706"/>
          </a:xfrm>
          <a:custGeom>
            <a:avLst/>
            <a:gdLst>
              <a:gd name="T0" fmla="*/ 94 w 180"/>
              <a:gd name="T1" fmla="*/ 114 h 164"/>
              <a:gd name="T2" fmla="*/ 91 w 180"/>
              <a:gd name="T3" fmla="*/ 114 h 164"/>
              <a:gd name="T4" fmla="*/ 63 w 180"/>
              <a:gd name="T5" fmla="*/ 86 h 164"/>
              <a:gd name="T6" fmla="*/ 60 w 180"/>
              <a:gd name="T7" fmla="*/ 84 h 164"/>
              <a:gd name="T8" fmla="*/ 58 w 180"/>
              <a:gd name="T9" fmla="*/ 86 h 164"/>
              <a:gd name="T10" fmla="*/ 30 w 180"/>
              <a:gd name="T11" fmla="*/ 114 h 164"/>
              <a:gd name="T12" fmla="*/ 27 w 180"/>
              <a:gd name="T13" fmla="*/ 114 h 164"/>
              <a:gd name="T14" fmla="*/ 3 w 180"/>
              <a:gd name="T15" fmla="*/ 90 h 164"/>
              <a:gd name="T16" fmla="*/ 3 w 180"/>
              <a:gd name="T17" fmla="*/ 87 h 164"/>
              <a:gd name="T18" fmla="*/ 59 w 180"/>
              <a:gd name="T19" fmla="*/ 31 h 164"/>
              <a:gd name="T20" fmla="*/ 59 w 180"/>
              <a:gd name="T21" fmla="*/ 31 h 164"/>
              <a:gd name="T22" fmla="*/ 62 w 180"/>
              <a:gd name="T23" fmla="*/ 31 h 164"/>
              <a:gd name="T24" fmla="*/ 90 w 180"/>
              <a:gd name="T25" fmla="*/ 59 h 164"/>
              <a:gd name="T26" fmla="*/ 95 w 180"/>
              <a:gd name="T27" fmla="*/ 59 h 164"/>
              <a:gd name="T28" fmla="*/ 135 w 180"/>
              <a:gd name="T29" fmla="*/ 19 h 164"/>
              <a:gd name="T30" fmla="*/ 135 w 180"/>
              <a:gd name="T31" fmla="*/ 14 h 164"/>
              <a:gd name="T32" fmla="*/ 122 w 180"/>
              <a:gd name="T33" fmla="*/ 0 h 164"/>
              <a:gd name="T34" fmla="*/ 176 w 180"/>
              <a:gd name="T35" fmla="*/ 0 h 164"/>
              <a:gd name="T36" fmla="*/ 180 w 180"/>
              <a:gd name="T37" fmla="*/ 4 h 164"/>
              <a:gd name="T38" fmla="*/ 180 w 180"/>
              <a:gd name="T39" fmla="*/ 59 h 164"/>
              <a:gd name="T40" fmla="*/ 167 w 180"/>
              <a:gd name="T41" fmla="*/ 46 h 164"/>
              <a:gd name="T42" fmla="*/ 162 w 180"/>
              <a:gd name="T43" fmla="*/ 46 h 164"/>
              <a:gd name="T44" fmla="*/ 94 w 180"/>
              <a:gd name="T45" fmla="*/ 114 h 164"/>
              <a:gd name="T46" fmla="*/ 164 w 180"/>
              <a:gd name="T47" fmla="*/ 54 h 164"/>
              <a:gd name="T48" fmla="*/ 99 w 180"/>
              <a:gd name="T49" fmla="*/ 119 h 164"/>
              <a:gd name="T50" fmla="*/ 92 w 180"/>
              <a:gd name="T51" fmla="*/ 122 h 164"/>
              <a:gd name="T52" fmla="*/ 86 w 180"/>
              <a:gd name="T53" fmla="*/ 119 h 164"/>
              <a:gd name="T54" fmla="*/ 60 w 180"/>
              <a:gd name="T55" fmla="*/ 94 h 164"/>
              <a:gd name="T56" fmla="*/ 35 w 180"/>
              <a:gd name="T57" fmla="*/ 119 h 164"/>
              <a:gd name="T58" fmla="*/ 22 w 180"/>
              <a:gd name="T59" fmla="*/ 119 h 164"/>
              <a:gd name="T60" fmla="*/ 0 w 180"/>
              <a:gd name="T61" fmla="*/ 98 h 164"/>
              <a:gd name="T62" fmla="*/ 0 w 180"/>
              <a:gd name="T63" fmla="*/ 156 h 164"/>
              <a:gd name="T64" fmla="*/ 8 w 180"/>
              <a:gd name="T65" fmla="*/ 164 h 164"/>
              <a:gd name="T66" fmla="*/ 168 w 180"/>
              <a:gd name="T67" fmla="*/ 164 h 164"/>
              <a:gd name="T68" fmla="*/ 176 w 180"/>
              <a:gd name="T69" fmla="*/ 156 h 164"/>
              <a:gd name="T70" fmla="*/ 176 w 180"/>
              <a:gd name="T71" fmla="*/ 66 h 164"/>
              <a:gd name="T72" fmla="*/ 164 w 180"/>
              <a:gd name="T73" fmla="*/ 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64">
                <a:moveTo>
                  <a:pt x="94" y="114"/>
                </a:moveTo>
                <a:cubicBezTo>
                  <a:pt x="93" y="114"/>
                  <a:pt x="92" y="114"/>
                  <a:pt x="91" y="114"/>
                </a:cubicBezTo>
                <a:cubicBezTo>
                  <a:pt x="63" y="86"/>
                  <a:pt x="63" y="86"/>
                  <a:pt x="63" y="86"/>
                </a:cubicBezTo>
                <a:cubicBezTo>
                  <a:pt x="63" y="85"/>
                  <a:pt x="62" y="84"/>
                  <a:pt x="60" y="84"/>
                </a:cubicBezTo>
                <a:cubicBezTo>
                  <a:pt x="59" y="84"/>
                  <a:pt x="58" y="85"/>
                  <a:pt x="58" y="86"/>
                </a:cubicBezTo>
                <a:cubicBezTo>
                  <a:pt x="30" y="114"/>
                  <a:pt x="30" y="114"/>
                  <a:pt x="30" y="114"/>
                </a:cubicBezTo>
                <a:cubicBezTo>
                  <a:pt x="29" y="114"/>
                  <a:pt x="28" y="114"/>
                  <a:pt x="27" y="114"/>
                </a:cubicBezTo>
                <a:cubicBezTo>
                  <a:pt x="3" y="90"/>
                  <a:pt x="3" y="90"/>
                  <a:pt x="3" y="90"/>
                </a:cubicBezTo>
                <a:cubicBezTo>
                  <a:pt x="3" y="89"/>
                  <a:pt x="3" y="88"/>
                  <a:pt x="3" y="87"/>
                </a:cubicBezTo>
                <a:cubicBezTo>
                  <a:pt x="59" y="31"/>
                  <a:pt x="59" y="31"/>
                  <a:pt x="59" y="31"/>
                </a:cubicBezTo>
                <a:cubicBezTo>
                  <a:pt x="59" y="31"/>
                  <a:pt x="59" y="31"/>
                  <a:pt x="59" y="31"/>
                </a:cubicBezTo>
                <a:cubicBezTo>
                  <a:pt x="60" y="30"/>
                  <a:pt x="61" y="30"/>
                  <a:pt x="62" y="31"/>
                </a:cubicBezTo>
                <a:cubicBezTo>
                  <a:pt x="90" y="59"/>
                  <a:pt x="90" y="59"/>
                  <a:pt x="90" y="59"/>
                </a:cubicBezTo>
                <a:cubicBezTo>
                  <a:pt x="91" y="61"/>
                  <a:pt x="94" y="61"/>
                  <a:pt x="95" y="59"/>
                </a:cubicBezTo>
                <a:cubicBezTo>
                  <a:pt x="135" y="19"/>
                  <a:pt x="135" y="19"/>
                  <a:pt x="135" y="19"/>
                </a:cubicBezTo>
                <a:cubicBezTo>
                  <a:pt x="137" y="18"/>
                  <a:pt x="137" y="15"/>
                  <a:pt x="135" y="14"/>
                </a:cubicBezTo>
                <a:cubicBezTo>
                  <a:pt x="122" y="0"/>
                  <a:pt x="122" y="0"/>
                  <a:pt x="122" y="0"/>
                </a:cubicBezTo>
                <a:cubicBezTo>
                  <a:pt x="176" y="0"/>
                  <a:pt x="176" y="0"/>
                  <a:pt x="176" y="0"/>
                </a:cubicBezTo>
                <a:cubicBezTo>
                  <a:pt x="179" y="0"/>
                  <a:pt x="180" y="2"/>
                  <a:pt x="180" y="4"/>
                </a:cubicBezTo>
                <a:cubicBezTo>
                  <a:pt x="180" y="59"/>
                  <a:pt x="180" y="59"/>
                  <a:pt x="180" y="59"/>
                </a:cubicBezTo>
                <a:cubicBezTo>
                  <a:pt x="167" y="46"/>
                  <a:pt x="167" y="46"/>
                  <a:pt x="167" y="46"/>
                </a:cubicBezTo>
                <a:cubicBezTo>
                  <a:pt x="166" y="44"/>
                  <a:pt x="163" y="44"/>
                  <a:pt x="162" y="46"/>
                </a:cubicBezTo>
                <a:lnTo>
                  <a:pt x="94" y="114"/>
                </a:lnTo>
                <a:close/>
                <a:moveTo>
                  <a:pt x="164" y="54"/>
                </a:moveTo>
                <a:cubicBezTo>
                  <a:pt x="99" y="119"/>
                  <a:pt x="99" y="119"/>
                  <a:pt x="99" y="119"/>
                </a:cubicBezTo>
                <a:cubicBezTo>
                  <a:pt x="97" y="121"/>
                  <a:pt x="95" y="122"/>
                  <a:pt x="92" y="122"/>
                </a:cubicBezTo>
                <a:cubicBezTo>
                  <a:pt x="90" y="122"/>
                  <a:pt x="87" y="121"/>
                  <a:pt x="86" y="119"/>
                </a:cubicBezTo>
                <a:cubicBezTo>
                  <a:pt x="60" y="94"/>
                  <a:pt x="60" y="94"/>
                  <a:pt x="60" y="94"/>
                </a:cubicBezTo>
                <a:cubicBezTo>
                  <a:pt x="35" y="119"/>
                  <a:pt x="35" y="119"/>
                  <a:pt x="35" y="119"/>
                </a:cubicBezTo>
                <a:cubicBezTo>
                  <a:pt x="32" y="123"/>
                  <a:pt x="25" y="123"/>
                  <a:pt x="22" y="119"/>
                </a:cubicBezTo>
                <a:cubicBezTo>
                  <a:pt x="0" y="98"/>
                  <a:pt x="0" y="98"/>
                  <a:pt x="0" y="98"/>
                </a:cubicBezTo>
                <a:cubicBezTo>
                  <a:pt x="0" y="156"/>
                  <a:pt x="0" y="156"/>
                  <a:pt x="0" y="156"/>
                </a:cubicBezTo>
                <a:cubicBezTo>
                  <a:pt x="0" y="161"/>
                  <a:pt x="4" y="164"/>
                  <a:pt x="8" y="164"/>
                </a:cubicBezTo>
                <a:cubicBezTo>
                  <a:pt x="168" y="164"/>
                  <a:pt x="168" y="164"/>
                  <a:pt x="168" y="164"/>
                </a:cubicBezTo>
                <a:cubicBezTo>
                  <a:pt x="173" y="164"/>
                  <a:pt x="176" y="161"/>
                  <a:pt x="176" y="156"/>
                </a:cubicBezTo>
                <a:cubicBezTo>
                  <a:pt x="176" y="66"/>
                  <a:pt x="176" y="66"/>
                  <a:pt x="176" y="66"/>
                </a:cubicBezTo>
                <a:lnTo>
                  <a:pt x="164" y="5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2"/>
          <p:cNvSpPr>
            <a:spLocks/>
          </p:cNvSpPr>
          <p:nvPr/>
        </p:nvSpPr>
        <p:spPr bwMode="auto">
          <a:xfrm>
            <a:off x="3463109" y="2293119"/>
            <a:ext cx="528371" cy="432118"/>
          </a:xfrm>
          <a:custGeom>
            <a:avLst/>
            <a:gdLst>
              <a:gd name="T0" fmla="*/ 2046 w 2758"/>
              <a:gd name="T1" fmla="*/ 1586 h 2050"/>
              <a:gd name="T2" fmla="*/ 2050 w 2758"/>
              <a:gd name="T3" fmla="*/ 1552 h 2050"/>
              <a:gd name="T4" fmla="*/ 2292 w 2758"/>
              <a:gd name="T5" fmla="*/ 1404 h 2050"/>
              <a:gd name="T6" fmla="*/ 2576 w 2758"/>
              <a:gd name="T7" fmla="*/ 1208 h 2050"/>
              <a:gd name="T8" fmla="*/ 2648 w 2758"/>
              <a:gd name="T9" fmla="*/ 1138 h 2050"/>
              <a:gd name="T10" fmla="*/ 2712 w 2758"/>
              <a:gd name="T11" fmla="*/ 1038 h 2050"/>
              <a:gd name="T12" fmla="*/ 2754 w 2758"/>
              <a:gd name="T13" fmla="*/ 874 h 2050"/>
              <a:gd name="T14" fmla="*/ 2754 w 2758"/>
              <a:gd name="T15" fmla="*/ 732 h 2050"/>
              <a:gd name="T16" fmla="*/ 2724 w 2758"/>
              <a:gd name="T17" fmla="*/ 674 h 2050"/>
              <a:gd name="T18" fmla="*/ 2634 w 2758"/>
              <a:gd name="T19" fmla="*/ 668 h 2050"/>
              <a:gd name="T20" fmla="*/ 2476 w 2758"/>
              <a:gd name="T21" fmla="*/ 634 h 2050"/>
              <a:gd name="T22" fmla="*/ 2430 w 2758"/>
              <a:gd name="T23" fmla="*/ 582 h 2050"/>
              <a:gd name="T24" fmla="*/ 2356 w 2758"/>
              <a:gd name="T25" fmla="*/ 466 h 2050"/>
              <a:gd name="T26" fmla="*/ 2252 w 2758"/>
              <a:gd name="T27" fmla="*/ 376 h 2050"/>
              <a:gd name="T28" fmla="*/ 2232 w 2758"/>
              <a:gd name="T29" fmla="*/ 348 h 2050"/>
              <a:gd name="T30" fmla="*/ 2296 w 2758"/>
              <a:gd name="T31" fmla="*/ 226 h 2050"/>
              <a:gd name="T32" fmla="*/ 2360 w 2758"/>
              <a:gd name="T33" fmla="*/ 86 h 2050"/>
              <a:gd name="T34" fmla="*/ 2352 w 2758"/>
              <a:gd name="T35" fmla="*/ 22 h 2050"/>
              <a:gd name="T36" fmla="*/ 2262 w 2758"/>
              <a:gd name="T37" fmla="*/ 20 h 2050"/>
              <a:gd name="T38" fmla="*/ 2134 w 2758"/>
              <a:gd name="T39" fmla="*/ 42 h 2050"/>
              <a:gd name="T40" fmla="*/ 1980 w 2758"/>
              <a:gd name="T41" fmla="*/ 124 h 2050"/>
              <a:gd name="T42" fmla="*/ 1896 w 2758"/>
              <a:gd name="T43" fmla="*/ 218 h 2050"/>
              <a:gd name="T44" fmla="*/ 1852 w 2758"/>
              <a:gd name="T45" fmla="*/ 258 h 2050"/>
              <a:gd name="T46" fmla="*/ 1846 w 2758"/>
              <a:gd name="T47" fmla="*/ 222 h 2050"/>
              <a:gd name="T48" fmla="*/ 1838 w 2758"/>
              <a:gd name="T49" fmla="*/ 142 h 2050"/>
              <a:gd name="T50" fmla="*/ 1794 w 2758"/>
              <a:gd name="T51" fmla="*/ 100 h 2050"/>
              <a:gd name="T52" fmla="*/ 1596 w 2758"/>
              <a:gd name="T53" fmla="*/ 32 h 2050"/>
              <a:gd name="T54" fmla="*/ 1390 w 2758"/>
              <a:gd name="T55" fmla="*/ 2 h 2050"/>
              <a:gd name="T56" fmla="*/ 1084 w 2758"/>
              <a:gd name="T57" fmla="*/ 6 h 2050"/>
              <a:gd name="T58" fmla="*/ 854 w 2758"/>
              <a:gd name="T59" fmla="*/ 34 h 2050"/>
              <a:gd name="T60" fmla="*/ 636 w 2758"/>
              <a:gd name="T61" fmla="*/ 108 h 2050"/>
              <a:gd name="T62" fmla="*/ 432 w 2758"/>
              <a:gd name="T63" fmla="*/ 224 h 2050"/>
              <a:gd name="T64" fmla="*/ 264 w 2758"/>
              <a:gd name="T65" fmla="*/ 352 h 2050"/>
              <a:gd name="T66" fmla="*/ 92 w 2758"/>
              <a:gd name="T67" fmla="*/ 560 h 2050"/>
              <a:gd name="T68" fmla="*/ 22 w 2758"/>
              <a:gd name="T69" fmla="*/ 712 h 2050"/>
              <a:gd name="T70" fmla="*/ 2 w 2758"/>
              <a:gd name="T71" fmla="*/ 878 h 2050"/>
              <a:gd name="T72" fmla="*/ 40 w 2758"/>
              <a:gd name="T73" fmla="*/ 1156 h 2050"/>
              <a:gd name="T74" fmla="*/ 102 w 2758"/>
              <a:gd name="T75" fmla="*/ 1288 h 2050"/>
              <a:gd name="T76" fmla="*/ 194 w 2758"/>
              <a:gd name="T77" fmla="*/ 1404 h 2050"/>
              <a:gd name="T78" fmla="*/ 276 w 2758"/>
              <a:gd name="T79" fmla="*/ 1530 h 2050"/>
              <a:gd name="T80" fmla="*/ 288 w 2758"/>
              <a:gd name="T81" fmla="*/ 1658 h 2050"/>
              <a:gd name="T82" fmla="*/ 312 w 2758"/>
              <a:gd name="T83" fmla="*/ 1820 h 2050"/>
              <a:gd name="T84" fmla="*/ 340 w 2758"/>
              <a:gd name="T85" fmla="*/ 2010 h 2050"/>
              <a:gd name="T86" fmla="*/ 374 w 2758"/>
              <a:gd name="T87" fmla="*/ 2048 h 2050"/>
              <a:gd name="T88" fmla="*/ 552 w 2758"/>
              <a:gd name="T89" fmla="*/ 2050 h 2050"/>
              <a:gd name="T90" fmla="*/ 584 w 2758"/>
              <a:gd name="T91" fmla="*/ 2042 h 2050"/>
              <a:gd name="T92" fmla="*/ 596 w 2758"/>
              <a:gd name="T93" fmla="*/ 2010 h 2050"/>
              <a:gd name="T94" fmla="*/ 616 w 2758"/>
              <a:gd name="T95" fmla="*/ 1806 h 2050"/>
              <a:gd name="T96" fmla="*/ 626 w 2758"/>
              <a:gd name="T97" fmla="*/ 1724 h 2050"/>
              <a:gd name="T98" fmla="*/ 670 w 2758"/>
              <a:gd name="T99" fmla="*/ 1726 h 2050"/>
              <a:gd name="T100" fmla="*/ 836 w 2758"/>
              <a:gd name="T101" fmla="*/ 1778 h 2050"/>
              <a:gd name="T102" fmla="*/ 1078 w 2758"/>
              <a:gd name="T103" fmla="*/ 1810 h 2050"/>
              <a:gd name="T104" fmla="*/ 1396 w 2758"/>
              <a:gd name="T105" fmla="*/ 1808 h 2050"/>
              <a:gd name="T106" fmla="*/ 1606 w 2758"/>
              <a:gd name="T107" fmla="*/ 1768 h 2050"/>
              <a:gd name="T108" fmla="*/ 1680 w 2758"/>
              <a:gd name="T109" fmla="*/ 1742 h 2050"/>
              <a:gd name="T110" fmla="*/ 1710 w 2758"/>
              <a:gd name="T111" fmla="*/ 1750 h 2050"/>
              <a:gd name="T112" fmla="*/ 1746 w 2758"/>
              <a:gd name="T113" fmla="*/ 1952 h 2050"/>
              <a:gd name="T114" fmla="*/ 1764 w 2758"/>
              <a:gd name="T115" fmla="*/ 2022 h 2050"/>
              <a:gd name="T116" fmla="*/ 1796 w 2758"/>
              <a:gd name="T117" fmla="*/ 2050 h 2050"/>
              <a:gd name="T118" fmla="*/ 1910 w 2758"/>
              <a:gd name="T119" fmla="*/ 2048 h 2050"/>
              <a:gd name="T120" fmla="*/ 2030 w 2758"/>
              <a:gd name="T121" fmla="*/ 2044 h 2050"/>
              <a:gd name="T122" fmla="*/ 2036 w 2758"/>
              <a:gd name="T123" fmla="*/ 1834 h 2050"/>
              <a:gd name="T124" fmla="*/ 2036 w 2758"/>
              <a:gd name="T125" fmla="*/ 1666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8" h="2050">
                <a:moveTo>
                  <a:pt x="2036" y="1666"/>
                </a:moveTo>
                <a:lnTo>
                  <a:pt x="2036" y="1666"/>
                </a:lnTo>
                <a:lnTo>
                  <a:pt x="2036" y="1640"/>
                </a:lnTo>
                <a:lnTo>
                  <a:pt x="2042" y="1614"/>
                </a:lnTo>
                <a:lnTo>
                  <a:pt x="2046" y="1586"/>
                </a:lnTo>
                <a:lnTo>
                  <a:pt x="2046" y="1574"/>
                </a:lnTo>
                <a:lnTo>
                  <a:pt x="2046" y="1560"/>
                </a:lnTo>
                <a:lnTo>
                  <a:pt x="2046" y="1560"/>
                </a:lnTo>
                <a:lnTo>
                  <a:pt x="2046" y="1556"/>
                </a:lnTo>
                <a:lnTo>
                  <a:pt x="2050" y="1552"/>
                </a:lnTo>
                <a:lnTo>
                  <a:pt x="2058" y="1546"/>
                </a:lnTo>
                <a:lnTo>
                  <a:pt x="2058" y="1546"/>
                </a:lnTo>
                <a:lnTo>
                  <a:pt x="2116" y="1512"/>
                </a:lnTo>
                <a:lnTo>
                  <a:pt x="2176" y="1478"/>
                </a:lnTo>
                <a:lnTo>
                  <a:pt x="2292" y="1404"/>
                </a:lnTo>
                <a:lnTo>
                  <a:pt x="2406" y="1328"/>
                </a:lnTo>
                <a:lnTo>
                  <a:pt x="2518" y="1250"/>
                </a:lnTo>
                <a:lnTo>
                  <a:pt x="2518" y="1250"/>
                </a:lnTo>
                <a:lnTo>
                  <a:pt x="2548" y="1230"/>
                </a:lnTo>
                <a:lnTo>
                  <a:pt x="2576" y="1208"/>
                </a:lnTo>
                <a:lnTo>
                  <a:pt x="2576" y="1208"/>
                </a:lnTo>
                <a:lnTo>
                  <a:pt x="2596" y="1192"/>
                </a:lnTo>
                <a:lnTo>
                  <a:pt x="2614" y="1174"/>
                </a:lnTo>
                <a:lnTo>
                  <a:pt x="2632" y="1158"/>
                </a:lnTo>
                <a:lnTo>
                  <a:pt x="2648" y="1138"/>
                </a:lnTo>
                <a:lnTo>
                  <a:pt x="2664" y="1120"/>
                </a:lnTo>
                <a:lnTo>
                  <a:pt x="2676" y="1100"/>
                </a:lnTo>
                <a:lnTo>
                  <a:pt x="2690" y="1080"/>
                </a:lnTo>
                <a:lnTo>
                  <a:pt x="2700" y="1060"/>
                </a:lnTo>
                <a:lnTo>
                  <a:pt x="2712" y="1038"/>
                </a:lnTo>
                <a:lnTo>
                  <a:pt x="2720" y="1016"/>
                </a:lnTo>
                <a:lnTo>
                  <a:pt x="2736" y="970"/>
                </a:lnTo>
                <a:lnTo>
                  <a:pt x="2746" y="924"/>
                </a:lnTo>
                <a:lnTo>
                  <a:pt x="2754" y="874"/>
                </a:lnTo>
                <a:lnTo>
                  <a:pt x="2754" y="874"/>
                </a:lnTo>
                <a:lnTo>
                  <a:pt x="2756" y="838"/>
                </a:lnTo>
                <a:lnTo>
                  <a:pt x="2758" y="802"/>
                </a:lnTo>
                <a:lnTo>
                  <a:pt x="2756" y="768"/>
                </a:lnTo>
                <a:lnTo>
                  <a:pt x="2754" y="732"/>
                </a:lnTo>
                <a:lnTo>
                  <a:pt x="2754" y="732"/>
                </a:lnTo>
                <a:lnTo>
                  <a:pt x="2752" y="716"/>
                </a:lnTo>
                <a:lnTo>
                  <a:pt x="2748" y="702"/>
                </a:lnTo>
                <a:lnTo>
                  <a:pt x="2742" y="690"/>
                </a:lnTo>
                <a:lnTo>
                  <a:pt x="2734" y="682"/>
                </a:lnTo>
                <a:lnTo>
                  <a:pt x="2724" y="674"/>
                </a:lnTo>
                <a:lnTo>
                  <a:pt x="2712" y="670"/>
                </a:lnTo>
                <a:lnTo>
                  <a:pt x="2698" y="668"/>
                </a:lnTo>
                <a:lnTo>
                  <a:pt x="2680" y="666"/>
                </a:lnTo>
                <a:lnTo>
                  <a:pt x="2680" y="666"/>
                </a:lnTo>
                <a:lnTo>
                  <a:pt x="2634" y="668"/>
                </a:lnTo>
                <a:lnTo>
                  <a:pt x="2588" y="664"/>
                </a:lnTo>
                <a:lnTo>
                  <a:pt x="2544" y="656"/>
                </a:lnTo>
                <a:lnTo>
                  <a:pt x="2498" y="644"/>
                </a:lnTo>
                <a:lnTo>
                  <a:pt x="2498" y="644"/>
                </a:lnTo>
                <a:lnTo>
                  <a:pt x="2476" y="634"/>
                </a:lnTo>
                <a:lnTo>
                  <a:pt x="2466" y="628"/>
                </a:lnTo>
                <a:lnTo>
                  <a:pt x="2458" y="620"/>
                </a:lnTo>
                <a:lnTo>
                  <a:pt x="2450" y="612"/>
                </a:lnTo>
                <a:lnTo>
                  <a:pt x="2442" y="604"/>
                </a:lnTo>
                <a:lnTo>
                  <a:pt x="2430" y="582"/>
                </a:lnTo>
                <a:lnTo>
                  <a:pt x="2430" y="582"/>
                </a:lnTo>
                <a:lnTo>
                  <a:pt x="2414" y="552"/>
                </a:lnTo>
                <a:lnTo>
                  <a:pt x="2396" y="522"/>
                </a:lnTo>
                <a:lnTo>
                  <a:pt x="2378" y="494"/>
                </a:lnTo>
                <a:lnTo>
                  <a:pt x="2356" y="466"/>
                </a:lnTo>
                <a:lnTo>
                  <a:pt x="2334" y="440"/>
                </a:lnTo>
                <a:lnTo>
                  <a:pt x="2308" y="418"/>
                </a:lnTo>
                <a:lnTo>
                  <a:pt x="2282" y="396"/>
                </a:lnTo>
                <a:lnTo>
                  <a:pt x="2252" y="376"/>
                </a:lnTo>
                <a:lnTo>
                  <a:pt x="2252" y="376"/>
                </a:lnTo>
                <a:lnTo>
                  <a:pt x="2244" y="372"/>
                </a:lnTo>
                <a:lnTo>
                  <a:pt x="2240" y="366"/>
                </a:lnTo>
                <a:lnTo>
                  <a:pt x="2236" y="360"/>
                </a:lnTo>
                <a:lnTo>
                  <a:pt x="2234" y="354"/>
                </a:lnTo>
                <a:lnTo>
                  <a:pt x="2232" y="348"/>
                </a:lnTo>
                <a:lnTo>
                  <a:pt x="2234" y="340"/>
                </a:lnTo>
                <a:lnTo>
                  <a:pt x="2240" y="324"/>
                </a:lnTo>
                <a:lnTo>
                  <a:pt x="2240" y="324"/>
                </a:lnTo>
                <a:lnTo>
                  <a:pt x="2296" y="226"/>
                </a:lnTo>
                <a:lnTo>
                  <a:pt x="2296" y="226"/>
                </a:lnTo>
                <a:lnTo>
                  <a:pt x="2314" y="192"/>
                </a:lnTo>
                <a:lnTo>
                  <a:pt x="2330" y="158"/>
                </a:lnTo>
                <a:lnTo>
                  <a:pt x="2346" y="122"/>
                </a:lnTo>
                <a:lnTo>
                  <a:pt x="2360" y="86"/>
                </a:lnTo>
                <a:lnTo>
                  <a:pt x="2360" y="86"/>
                </a:lnTo>
                <a:lnTo>
                  <a:pt x="2366" y="66"/>
                </a:lnTo>
                <a:lnTo>
                  <a:pt x="2368" y="52"/>
                </a:lnTo>
                <a:lnTo>
                  <a:pt x="2366" y="38"/>
                </a:lnTo>
                <a:lnTo>
                  <a:pt x="2362" y="28"/>
                </a:lnTo>
                <a:lnTo>
                  <a:pt x="2352" y="22"/>
                </a:lnTo>
                <a:lnTo>
                  <a:pt x="2340" y="16"/>
                </a:lnTo>
                <a:lnTo>
                  <a:pt x="2326" y="14"/>
                </a:lnTo>
                <a:lnTo>
                  <a:pt x="2306" y="16"/>
                </a:lnTo>
                <a:lnTo>
                  <a:pt x="2306" y="16"/>
                </a:lnTo>
                <a:lnTo>
                  <a:pt x="2262" y="20"/>
                </a:lnTo>
                <a:lnTo>
                  <a:pt x="2220" y="24"/>
                </a:lnTo>
                <a:lnTo>
                  <a:pt x="2176" y="30"/>
                </a:lnTo>
                <a:lnTo>
                  <a:pt x="2156" y="34"/>
                </a:lnTo>
                <a:lnTo>
                  <a:pt x="2134" y="42"/>
                </a:lnTo>
                <a:lnTo>
                  <a:pt x="2134" y="42"/>
                </a:lnTo>
                <a:lnTo>
                  <a:pt x="2100" y="54"/>
                </a:lnTo>
                <a:lnTo>
                  <a:pt x="2068" y="68"/>
                </a:lnTo>
                <a:lnTo>
                  <a:pt x="2038" y="84"/>
                </a:lnTo>
                <a:lnTo>
                  <a:pt x="2008" y="104"/>
                </a:lnTo>
                <a:lnTo>
                  <a:pt x="1980" y="124"/>
                </a:lnTo>
                <a:lnTo>
                  <a:pt x="1954" y="148"/>
                </a:lnTo>
                <a:lnTo>
                  <a:pt x="1928" y="174"/>
                </a:lnTo>
                <a:lnTo>
                  <a:pt x="1906" y="204"/>
                </a:lnTo>
                <a:lnTo>
                  <a:pt x="1906" y="204"/>
                </a:lnTo>
                <a:lnTo>
                  <a:pt x="1896" y="218"/>
                </a:lnTo>
                <a:lnTo>
                  <a:pt x="1884" y="230"/>
                </a:lnTo>
                <a:lnTo>
                  <a:pt x="1860" y="254"/>
                </a:lnTo>
                <a:lnTo>
                  <a:pt x="1860" y="254"/>
                </a:lnTo>
                <a:lnTo>
                  <a:pt x="1856" y="258"/>
                </a:lnTo>
                <a:lnTo>
                  <a:pt x="1852" y="258"/>
                </a:lnTo>
                <a:lnTo>
                  <a:pt x="1850" y="256"/>
                </a:lnTo>
                <a:lnTo>
                  <a:pt x="1850" y="252"/>
                </a:lnTo>
                <a:lnTo>
                  <a:pt x="1850" y="252"/>
                </a:lnTo>
                <a:lnTo>
                  <a:pt x="1846" y="222"/>
                </a:lnTo>
                <a:lnTo>
                  <a:pt x="1846" y="222"/>
                </a:lnTo>
                <a:lnTo>
                  <a:pt x="1846" y="176"/>
                </a:lnTo>
                <a:lnTo>
                  <a:pt x="1846" y="176"/>
                </a:lnTo>
                <a:lnTo>
                  <a:pt x="1844" y="164"/>
                </a:lnTo>
                <a:lnTo>
                  <a:pt x="1842" y="152"/>
                </a:lnTo>
                <a:lnTo>
                  <a:pt x="1838" y="142"/>
                </a:lnTo>
                <a:lnTo>
                  <a:pt x="1832" y="130"/>
                </a:lnTo>
                <a:lnTo>
                  <a:pt x="1826" y="122"/>
                </a:lnTo>
                <a:lnTo>
                  <a:pt x="1816" y="114"/>
                </a:lnTo>
                <a:lnTo>
                  <a:pt x="1806" y="106"/>
                </a:lnTo>
                <a:lnTo>
                  <a:pt x="1794" y="100"/>
                </a:lnTo>
                <a:lnTo>
                  <a:pt x="1794" y="100"/>
                </a:lnTo>
                <a:lnTo>
                  <a:pt x="1746" y="80"/>
                </a:lnTo>
                <a:lnTo>
                  <a:pt x="1696" y="62"/>
                </a:lnTo>
                <a:lnTo>
                  <a:pt x="1646" y="46"/>
                </a:lnTo>
                <a:lnTo>
                  <a:pt x="1596" y="32"/>
                </a:lnTo>
                <a:lnTo>
                  <a:pt x="1546" y="20"/>
                </a:lnTo>
                <a:lnTo>
                  <a:pt x="1494" y="12"/>
                </a:lnTo>
                <a:lnTo>
                  <a:pt x="1442" y="6"/>
                </a:lnTo>
                <a:lnTo>
                  <a:pt x="1390" y="2"/>
                </a:lnTo>
                <a:lnTo>
                  <a:pt x="1390" y="2"/>
                </a:lnTo>
                <a:lnTo>
                  <a:pt x="1328" y="0"/>
                </a:lnTo>
                <a:lnTo>
                  <a:pt x="1268" y="0"/>
                </a:lnTo>
                <a:lnTo>
                  <a:pt x="1206" y="0"/>
                </a:lnTo>
                <a:lnTo>
                  <a:pt x="1144" y="2"/>
                </a:lnTo>
                <a:lnTo>
                  <a:pt x="1084" y="6"/>
                </a:lnTo>
                <a:lnTo>
                  <a:pt x="1022" y="10"/>
                </a:lnTo>
                <a:lnTo>
                  <a:pt x="962" y="18"/>
                </a:lnTo>
                <a:lnTo>
                  <a:pt x="900" y="26"/>
                </a:lnTo>
                <a:lnTo>
                  <a:pt x="900" y="26"/>
                </a:lnTo>
                <a:lnTo>
                  <a:pt x="854" y="34"/>
                </a:lnTo>
                <a:lnTo>
                  <a:pt x="810" y="46"/>
                </a:lnTo>
                <a:lnTo>
                  <a:pt x="764" y="58"/>
                </a:lnTo>
                <a:lnTo>
                  <a:pt x="720" y="72"/>
                </a:lnTo>
                <a:lnTo>
                  <a:pt x="678" y="88"/>
                </a:lnTo>
                <a:lnTo>
                  <a:pt x="636" y="108"/>
                </a:lnTo>
                <a:lnTo>
                  <a:pt x="594" y="128"/>
                </a:lnTo>
                <a:lnTo>
                  <a:pt x="552" y="150"/>
                </a:lnTo>
                <a:lnTo>
                  <a:pt x="552" y="150"/>
                </a:lnTo>
                <a:lnTo>
                  <a:pt x="472" y="198"/>
                </a:lnTo>
                <a:lnTo>
                  <a:pt x="432" y="224"/>
                </a:lnTo>
                <a:lnTo>
                  <a:pt x="392" y="250"/>
                </a:lnTo>
                <a:lnTo>
                  <a:pt x="392" y="250"/>
                </a:lnTo>
                <a:lnTo>
                  <a:pt x="348" y="282"/>
                </a:lnTo>
                <a:lnTo>
                  <a:pt x="306" y="316"/>
                </a:lnTo>
                <a:lnTo>
                  <a:pt x="264" y="352"/>
                </a:lnTo>
                <a:lnTo>
                  <a:pt x="226" y="390"/>
                </a:lnTo>
                <a:lnTo>
                  <a:pt x="190" y="430"/>
                </a:lnTo>
                <a:lnTo>
                  <a:pt x="156" y="472"/>
                </a:lnTo>
                <a:lnTo>
                  <a:pt x="122" y="516"/>
                </a:lnTo>
                <a:lnTo>
                  <a:pt x="92" y="560"/>
                </a:lnTo>
                <a:lnTo>
                  <a:pt x="92" y="560"/>
                </a:lnTo>
                <a:lnTo>
                  <a:pt x="70" y="598"/>
                </a:lnTo>
                <a:lnTo>
                  <a:pt x="52" y="634"/>
                </a:lnTo>
                <a:lnTo>
                  <a:pt x="34" y="674"/>
                </a:lnTo>
                <a:lnTo>
                  <a:pt x="22" y="712"/>
                </a:lnTo>
                <a:lnTo>
                  <a:pt x="10" y="752"/>
                </a:lnTo>
                <a:lnTo>
                  <a:pt x="4" y="794"/>
                </a:lnTo>
                <a:lnTo>
                  <a:pt x="0" y="836"/>
                </a:lnTo>
                <a:lnTo>
                  <a:pt x="2" y="878"/>
                </a:lnTo>
                <a:lnTo>
                  <a:pt x="2" y="878"/>
                </a:lnTo>
                <a:lnTo>
                  <a:pt x="8" y="972"/>
                </a:lnTo>
                <a:lnTo>
                  <a:pt x="12" y="1020"/>
                </a:lnTo>
                <a:lnTo>
                  <a:pt x="20" y="1066"/>
                </a:lnTo>
                <a:lnTo>
                  <a:pt x="28" y="1112"/>
                </a:lnTo>
                <a:lnTo>
                  <a:pt x="40" y="1156"/>
                </a:lnTo>
                <a:lnTo>
                  <a:pt x="58" y="1202"/>
                </a:lnTo>
                <a:lnTo>
                  <a:pt x="68" y="1222"/>
                </a:lnTo>
                <a:lnTo>
                  <a:pt x="78" y="1244"/>
                </a:lnTo>
                <a:lnTo>
                  <a:pt x="78" y="1244"/>
                </a:lnTo>
                <a:lnTo>
                  <a:pt x="102" y="1288"/>
                </a:lnTo>
                <a:lnTo>
                  <a:pt x="130" y="1328"/>
                </a:lnTo>
                <a:lnTo>
                  <a:pt x="160" y="1368"/>
                </a:lnTo>
                <a:lnTo>
                  <a:pt x="176" y="1386"/>
                </a:lnTo>
                <a:lnTo>
                  <a:pt x="194" y="1404"/>
                </a:lnTo>
                <a:lnTo>
                  <a:pt x="194" y="1404"/>
                </a:lnTo>
                <a:lnTo>
                  <a:pt x="216" y="1426"/>
                </a:lnTo>
                <a:lnTo>
                  <a:pt x="236" y="1450"/>
                </a:lnTo>
                <a:lnTo>
                  <a:pt x="252" y="1476"/>
                </a:lnTo>
                <a:lnTo>
                  <a:pt x="266" y="1502"/>
                </a:lnTo>
                <a:lnTo>
                  <a:pt x="276" y="1530"/>
                </a:lnTo>
                <a:lnTo>
                  <a:pt x="284" y="1560"/>
                </a:lnTo>
                <a:lnTo>
                  <a:pt x="288" y="1590"/>
                </a:lnTo>
                <a:lnTo>
                  <a:pt x="288" y="1622"/>
                </a:lnTo>
                <a:lnTo>
                  <a:pt x="288" y="1622"/>
                </a:lnTo>
                <a:lnTo>
                  <a:pt x="288" y="1658"/>
                </a:lnTo>
                <a:lnTo>
                  <a:pt x="292" y="1692"/>
                </a:lnTo>
                <a:lnTo>
                  <a:pt x="296" y="1728"/>
                </a:lnTo>
                <a:lnTo>
                  <a:pt x="302" y="1762"/>
                </a:lnTo>
                <a:lnTo>
                  <a:pt x="302" y="1762"/>
                </a:lnTo>
                <a:lnTo>
                  <a:pt x="312" y="1820"/>
                </a:lnTo>
                <a:lnTo>
                  <a:pt x="320" y="1878"/>
                </a:lnTo>
                <a:lnTo>
                  <a:pt x="328" y="1936"/>
                </a:lnTo>
                <a:lnTo>
                  <a:pt x="336" y="1994"/>
                </a:lnTo>
                <a:lnTo>
                  <a:pt x="336" y="1994"/>
                </a:lnTo>
                <a:lnTo>
                  <a:pt x="340" y="2010"/>
                </a:lnTo>
                <a:lnTo>
                  <a:pt x="344" y="2022"/>
                </a:lnTo>
                <a:lnTo>
                  <a:pt x="350" y="2032"/>
                </a:lnTo>
                <a:lnTo>
                  <a:pt x="356" y="2040"/>
                </a:lnTo>
                <a:lnTo>
                  <a:pt x="364" y="2044"/>
                </a:lnTo>
                <a:lnTo>
                  <a:pt x="374" y="2048"/>
                </a:lnTo>
                <a:lnTo>
                  <a:pt x="388" y="2050"/>
                </a:lnTo>
                <a:lnTo>
                  <a:pt x="404" y="2050"/>
                </a:lnTo>
                <a:lnTo>
                  <a:pt x="404" y="2050"/>
                </a:lnTo>
                <a:lnTo>
                  <a:pt x="478" y="2048"/>
                </a:lnTo>
                <a:lnTo>
                  <a:pt x="552" y="2050"/>
                </a:lnTo>
                <a:lnTo>
                  <a:pt x="552" y="2050"/>
                </a:lnTo>
                <a:lnTo>
                  <a:pt x="562" y="2050"/>
                </a:lnTo>
                <a:lnTo>
                  <a:pt x="572" y="2048"/>
                </a:lnTo>
                <a:lnTo>
                  <a:pt x="578" y="2046"/>
                </a:lnTo>
                <a:lnTo>
                  <a:pt x="584" y="2042"/>
                </a:lnTo>
                <a:lnTo>
                  <a:pt x="590" y="2038"/>
                </a:lnTo>
                <a:lnTo>
                  <a:pt x="592" y="2030"/>
                </a:lnTo>
                <a:lnTo>
                  <a:pt x="596" y="2022"/>
                </a:lnTo>
                <a:lnTo>
                  <a:pt x="596" y="2010"/>
                </a:lnTo>
                <a:lnTo>
                  <a:pt x="596" y="2010"/>
                </a:lnTo>
                <a:lnTo>
                  <a:pt x="608" y="1920"/>
                </a:lnTo>
                <a:lnTo>
                  <a:pt x="612" y="1876"/>
                </a:lnTo>
                <a:lnTo>
                  <a:pt x="614" y="1830"/>
                </a:lnTo>
                <a:lnTo>
                  <a:pt x="614" y="1830"/>
                </a:lnTo>
                <a:lnTo>
                  <a:pt x="616" y="1806"/>
                </a:lnTo>
                <a:lnTo>
                  <a:pt x="620" y="1782"/>
                </a:lnTo>
                <a:lnTo>
                  <a:pt x="624" y="1758"/>
                </a:lnTo>
                <a:lnTo>
                  <a:pt x="626" y="1732"/>
                </a:lnTo>
                <a:lnTo>
                  <a:pt x="626" y="1732"/>
                </a:lnTo>
                <a:lnTo>
                  <a:pt x="626" y="1724"/>
                </a:lnTo>
                <a:lnTo>
                  <a:pt x="632" y="1720"/>
                </a:lnTo>
                <a:lnTo>
                  <a:pt x="638" y="1720"/>
                </a:lnTo>
                <a:lnTo>
                  <a:pt x="646" y="1720"/>
                </a:lnTo>
                <a:lnTo>
                  <a:pt x="646" y="1720"/>
                </a:lnTo>
                <a:lnTo>
                  <a:pt x="670" y="1726"/>
                </a:lnTo>
                <a:lnTo>
                  <a:pt x="694" y="1734"/>
                </a:lnTo>
                <a:lnTo>
                  <a:pt x="694" y="1734"/>
                </a:lnTo>
                <a:lnTo>
                  <a:pt x="740" y="1752"/>
                </a:lnTo>
                <a:lnTo>
                  <a:pt x="788" y="1766"/>
                </a:lnTo>
                <a:lnTo>
                  <a:pt x="836" y="1778"/>
                </a:lnTo>
                <a:lnTo>
                  <a:pt x="884" y="1788"/>
                </a:lnTo>
                <a:lnTo>
                  <a:pt x="932" y="1794"/>
                </a:lnTo>
                <a:lnTo>
                  <a:pt x="980" y="1802"/>
                </a:lnTo>
                <a:lnTo>
                  <a:pt x="1030" y="1806"/>
                </a:lnTo>
                <a:lnTo>
                  <a:pt x="1078" y="1810"/>
                </a:lnTo>
                <a:lnTo>
                  <a:pt x="1078" y="1810"/>
                </a:lnTo>
                <a:lnTo>
                  <a:pt x="1168" y="1814"/>
                </a:lnTo>
                <a:lnTo>
                  <a:pt x="1260" y="1814"/>
                </a:lnTo>
                <a:lnTo>
                  <a:pt x="1350" y="1812"/>
                </a:lnTo>
                <a:lnTo>
                  <a:pt x="1396" y="1808"/>
                </a:lnTo>
                <a:lnTo>
                  <a:pt x="1440" y="1804"/>
                </a:lnTo>
                <a:lnTo>
                  <a:pt x="1440" y="1804"/>
                </a:lnTo>
                <a:lnTo>
                  <a:pt x="1496" y="1796"/>
                </a:lnTo>
                <a:lnTo>
                  <a:pt x="1552" y="1784"/>
                </a:lnTo>
                <a:lnTo>
                  <a:pt x="1606" y="1768"/>
                </a:lnTo>
                <a:lnTo>
                  <a:pt x="1660" y="1748"/>
                </a:lnTo>
                <a:lnTo>
                  <a:pt x="1660" y="1748"/>
                </a:lnTo>
                <a:lnTo>
                  <a:pt x="1668" y="1746"/>
                </a:lnTo>
                <a:lnTo>
                  <a:pt x="1668" y="1746"/>
                </a:lnTo>
                <a:lnTo>
                  <a:pt x="1680" y="1742"/>
                </a:lnTo>
                <a:lnTo>
                  <a:pt x="1688" y="1738"/>
                </a:lnTo>
                <a:lnTo>
                  <a:pt x="1696" y="1738"/>
                </a:lnTo>
                <a:lnTo>
                  <a:pt x="1702" y="1740"/>
                </a:lnTo>
                <a:lnTo>
                  <a:pt x="1706" y="1744"/>
                </a:lnTo>
                <a:lnTo>
                  <a:pt x="1710" y="1750"/>
                </a:lnTo>
                <a:lnTo>
                  <a:pt x="1712" y="1760"/>
                </a:lnTo>
                <a:lnTo>
                  <a:pt x="1714" y="1772"/>
                </a:lnTo>
                <a:lnTo>
                  <a:pt x="1714" y="1772"/>
                </a:lnTo>
                <a:lnTo>
                  <a:pt x="1728" y="1862"/>
                </a:lnTo>
                <a:lnTo>
                  <a:pt x="1746" y="1952"/>
                </a:lnTo>
                <a:lnTo>
                  <a:pt x="1746" y="1952"/>
                </a:lnTo>
                <a:lnTo>
                  <a:pt x="1752" y="1982"/>
                </a:lnTo>
                <a:lnTo>
                  <a:pt x="1760" y="2012"/>
                </a:lnTo>
                <a:lnTo>
                  <a:pt x="1760" y="2012"/>
                </a:lnTo>
                <a:lnTo>
                  <a:pt x="1764" y="2022"/>
                </a:lnTo>
                <a:lnTo>
                  <a:pt x="1768" y="2030"/>
                </a:lnTo>
                <a:lnTo>
                  <a:pt x="1774" y="2036"/>
                </a:lnTo>
                <a:lnTo>
                  <a:pt x="1780" y="2042"/>
                </a:lnTo>
                <a:lnTo>
                  <a:pt x="1788" y="2046"/>
                </a:lnTo>
                <a:lnTo>
                  <a:pt x="1796" y="2050"/>
                </a:lnTo>
                <a:lnTo>
                  <a:pt x="1806" y="2050"/>
                </a:lnTo>
                <a:lnTo>
                  <a:pt x="1816" y="2050"/>
                </a:lnTo>
                <a:lnTo>
                  <a:pt x="1816" y="2050"/>
                </a:lnTo>
                <a:lnTo>
                  <a:pt x="1864" y="2048"/>
                </a:lnTo>
                <a:lnTo>
                  <a:pt x="1910" y="2048"/>
                </a:lnTo>
                <a:lnTo>
                  <a:pt x="2004" y="2050"/>
                </a:lnTo>
                <a:lnTo>
                  <a:pt x="2004" y="2050"/>
                </a:lnTo>
                <a:lnTo>
                  <a:pt x="2020" y="2048"/>
                </a:lnTo>
                <a:lnTo>
                  <a:pt x="2026" y="2046"/>
                </a:lnTo>
                <a:lnTo>
                  <a:pt x="2030" y="2044"/>
                </a:lnTo>
                <a:lnTo>
                  <a:pt x="2032" y="2040"/>
                </a:lnTo>
                <a:lnTo>
                  <a:pt x="2034" y="2034"/>
                </a:lnTo>
                <a:lnTo>
                  <a:pt x="2036" y="2018"/>
                </a:lnTo>
                <a:lnTo>
                  <a:pt x="2036" y="2018"/>
                </a:lnTo>
                <a:lnTo>
                  <a:pt x="2036" y="1834"/>
                </a:lnTo>
                <a:lnTo>
                  <a:pt x="2036" y="1834"/>
                </a:lnTo>
                <a:lnTo>
                  <a:pt x="2036" y="1834"/>
                </a:lnTo>
                <a:lnTo>
                  <a:pt x="2036" y="1834"/>
                </a:lnTo>
                <a:lnTo>
                  <a:pt x="2036" y="1750"/>
                </a:lnTo>
                <a:lnTo>
                  <a:pt x="2036" y="1666"/>
                </a:lnTo>
                <a:lnTo>
                  <a:pt x="2036" y="16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3"/>
          <p:cNvSpPr>
            <a:spLocks/>
          </p:cNvSpPr>
          <p:nvPr/>
        </p:nvSpPr>
        <p:spPr bwMode="auto">
          <a:xfrm>
            <a:off x="3624143" y="4666005"/>
            <a:ext cx="383" cy="0"/>
          </a:xfrm>
          <a:custGeom>
            <a:avLst/>
            <a:gdLst>
              <a:gd name="T0" fmla="*/ 2 w 2"/>
              <a:gd name="T1" fmla="*/ 2 w 2"/>
              <a:gd name="T2" fmla="*/ 0 w 2"/>
              <a:gd name="T3" fmla="*/ 0 w 2"/>
              <a:gd name="T4" fmla="*/ 0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0" y="0"/>
                </a:lnTo>
                <a:lnTo>
                  <a:pt x="0" y="0"/>
                </a:lnTo>
                <a:lnTo>
                  <a:pt x="0" y="0"/>
                </a:lnTo>
                <a:lnTo>
                  <a:pt x="2" y="0"/>
                </a:lnTo>
                <a:lnTo>
                  <a:pt x="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4"/>
          <p:cNvSpPr>
            <a:spLocks/>
          </p:cNvSpPr>
          <p:nvPr/>
        </p:nvSpPr>
        <p:spPr bwMode="auto">
          <a:xfrm>
            <a:off x="3674191" y="4775062"/>
            <a:ext cx="186213" cy="128359"/>
          </a:xfrm>
          <a:custGeom>
            <a:avLst/>
            <a:gdLst>
              <a:gd name="T0" fmla="*/ 574 w 972"/>
              <a:gd name="T1" fmla="*/ 8 h 722"/>
              <a:gd name="T2" fmla="*/ 488 w 972"/>
              <a:gd name="T3" fmla="*/ 0 h 722"/>
              <a:gd name="T4" fmla="*/ 318 w 972"/>
              <a:gd name="T5" fmla="*/ 36 h 722"/>
              <a:gd name="T6" fmla="*/ 188 w 972"/>
              <a:gd name="T7" fmla="*/ 112 h 722"/>
              <a:gd name="T8" fmla="*/ 116 w 972"/>
              <a:gd name="T9" fmla="*/ 182 h 722"/>
              <a:gd name="T10" fmla="*/ 58 w 972"/>
              <a:gd name="T11" fmla="*/ 266 h 722"/>
              <a:gd name="T12" fmla="*/ 18 w 972"/>
              <a:gd name="T13" fmla="*/ 368 h 722"/>
              <a:gd name="T14" fmla="*/ 4 w 972"/>
              <a:gd name="T15" fmla="*/ 446 h 722"/>
              <a:gd name="T16" fmla="*/ 4 w 972"/>
              <a:gd name="T17" fmla="*/ 578 h 722"/>
              <a:gd name="T18" fmla="*/ 22 w 972"/>
              <a:gd name="T19" fmla="*/ 714 h 722"/>
              <a:gd name="T20" fmla="*/ 30 w 972"/>
              <a:gd name="T21" fmla="*/ 722 h 722"/>
              <a:gd name="T22" fmla="*/ 80 w 972"/>
              <a:gd name="T23" fmla="*/ 700 h 722"/>
              <a:gd name="T24" fmla="*/ 218 w 972"/>
              <a:gd name="T25" fmla="*/ 668 h 722"/>
              <a:gd name="T26" fmla="*/ 328 w 972"/>
              <a:gd name="T27" fmla="*/ 656 h 722"/>
              <a:gd name="T28" fmla="*/ 474 w 972"/>
              <a:gd name="T29" fmla="*/ 646 h 722"/>
              <a:gd name="T30" fmla="*/ 528 w 972"/>
              <a:gd name="T31" fmla="*/ 632 h 722"/>
              <a:gd name="T32" fmla="*/ 530 w 972"/>
              <a:gd name="T33" fmla="*/ 612 h 722"/>
              <a:gd name="T34" fmla="*/ 512 w 972"/>
              <a:gd name="T35" fmla="*/ 592 h 722"/>
              <a:gd name="T36" fmla="*/ 436 w 972"/>
              <a:gd name="T37" fmla="*/ 562 h 722"/>
              <a:gd name="T38" fmla="*/ 356 w 972"/>
              <a:gd name="T39" fmla="*/ 528 h 722"/>
              <a:gd name="T40" fmla="*/ 304 w 972"/>
              <a:gd name="T41" fmla="*/ 466 h 722"/>
              <a:gd name="T42" fmla="*/ 296 w 972"/>
              <a:gd name="T43" fmla="*/ 400 h 722"/>
              <a:gd name="T44" fmla="*/ 322 w 972"/>
              <a:gd name="T45" fmla="*/ 316 h 722"/>
              <a:gd name="T46" fmla="*/ 388 w 972"/>
              <a:gd name="T47" fmla="*/ 262 h 722"/>
              <a:gd name="T48" fmla="*/ 422 w 972"/>
              <a:gd name="T49" fmla="*/ 242 h 722"/>
              <a:gd name="T50" fmla="*/ 422 w 972"/>
              <a:gd name="T51" fmla="*/ 202 h 722"/>
              <a:gd name="T52" fmla="*/ 432 w 972"/>
              <a:gd name="T53" fmla="*/ 172 h 722"/>
              <a:gd name="T54" fmla="*/ 468 w 972"/>
              <a:gd name="T55" fmla="*/ 166 h 722"/>
              <a:gd name="T56" fmla="*/ 496 w 972"/>
              <a:gd name="T57" fmla="*/ 170 h 722"/>
              <a:gd name="T58" fmla="*/ 498 w 972"/>
              <a:gd name="T59" fmla="*/ 200 h 722"/>
              <a:gd name="T60" fmla="*/ 506 w 972"/>
              <a:gd name="T61" fmla="*/ 230 h 722"/>
              <a:gd name="T62" fmla="*/ 554 w 972"/>
              <a:gd name="T63" fmla="*/ 238 h 722"/>
              <a:gd name="T64" fmla="*/ 606 w 972"/>
              <a:gd name="T65" fmla="*/ 246 h 722"/>
              <a:gd name="T66" fmla="*/ 628 w 972"/>
              <a:gd name="T67" fmla="*/ 274 h 722"/>
              <a:gd name="T68" fmla="*/ 624 w 972"/>
              <a:gd name="T69" fmla="*/ 314 h 722"/>
              <a:gd name="T70" fmla="*/ 614 w 972"/>
              <a:gd name="T71" fmla="*/ 350 h 722"/>
              <a:gd name="T72" fmla="*/ 580 w 972"/>
              <a:gd name="T73" fmla="*/ 356 h 722"/>
              <a:gd name="T74" fmla="*/ 526 w 972"/>
              <a:gd name="T75" fmla="*/ 340 h 722"/>
              <a:gd name="T76" fmla="*/ 464 w 972"/>
              <a:gd name="T77" fmla="*/ 346 h 722"/>
              <a:gd name="T78" fmla="*/ 426 w 972"/>
              <a:gd name="T79" fmla="*/ 370 h 722"/>
              <a:gd name="T80" fmla="*/ 420 w 972"/>
              <a:gd name="T81" fmla="*/ 394 h 722"/>
              <a:gd name="T82" fmla="*/ 438 w 972"/>
              <a:gd name="T83" fmla="*/ 426 h 722"/>
              <a:gd name="T84" fmla="*/ 510 w 972"/>
              <a:gd name="T85" fmla="*/ 456 h 722"/>
              <a:gd name="T86" fmla="*/ 618 w 972"/>
              <a:gd name="T87" fmla="*/ 502 h 722"/>
              <a:gd name="T88" fmla="*/ 666 w 972"/>
              <a:gd name="T89" fmla="*/ 578 h 722"/>
              <a:gd name="T90" fmla="*/ 672 w 972"/>
              <a:gd name="T91" fmla="*/ 648 h 722"/>
              <a:gd name="T92" fmla="*/ 686 w 972"/>
              <a:gd name="T93" fmla="*/ 662 h 722"/>
              <a:gd name="T94" fmla="*/ 758 w 972"/>
              <a:gd name="T95" fmla="*/ 670 h 722"/>
              <a:gd name="T96" fmla="*/ 926 w 972"/>
              <a:gd name="T97" fmla="*/ 712 h 722"/>
              <a:gd name="T98" fmla="*/ 942 w 972"/>
              <a:gd name="T99" fmla="*/ 704 h 722"/>
              <a:gd name="T100" fmla="*/ 964 w 972"/>
              <a:gd name="T101" fmla="*/ 602 h 722"/>
              <a:gd name="T102" fmla="*/ 968 w 972"/>
              <a:gd name="T103" fmla="*/ 478 h 722"/>
              <a:gd name="T104" fmla="*/ 926 w 972"/>
              <a:gd name="T105" fmla="*/ 306 h 722"/>
              <a:gd name="T106" fmla="*/ 832 w 972"/>
              <a:gd name="T107" fmla="*/ 162 h 722"/>
              <a:gd name="T108" fmla="*/ 698 w 972"/>
              <a:gd name="T109" fmla="*/ 5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2" h="722">
                <a:moveTo>
                  <a:pt x="618" y="20"/>
                </a:moveTo>
                <a:lnTo>
                  <a:pt x="618" y="20"/>
                </a:lnTo>
                <a:lnTo>
                  <a:pt x="596" y="14"/>
                </a:lnTo>
                <a:lnTo>
                  <a:pt x="574" y="8"/>
                </a:lnTo>
                <a:lnTo>
                  <a:pt x="552" y="4"/>
                </a:lnTo>
                <a:lnTo>
                  <a:pt x="530" y="2"/>
                </a:lnTo>
                <a:lnTo>
                  <a:pt x="510" y="0"/>
                </a:lnTo>
                <a:lnTo>
                  <a:pt x="488" y="0"/>
                </a:lnTo>
                <a:lnTo>
                  <a:pt x="444" y="2"/>
                </a:lnTo>
                <a:lnTo>
                  <a:pt x="402" y="10"/>
                </a:lnTo>
                <a:lnTo>
                  <a:pt x="360" y="20"/>
                </a:lnTo>
                <a:lnTo>
                  <a:pt x="318" y="36"/>
                </a:lnTo>
                <a:lnTo>
                  <a:pt x="276" y="56"/>
                </a:lnTo>
                <a:lnTo>
                  <a:pt x="276" y="56"/>
                </a:lnTo>
                <a:lnTo>
                  <a:pt x="232" y="82"/>
                </a:lnTo>
                <a:lnTo>
                  <a:pt x="188" y="112"/>
                </a:lnTo>
                <a:lnTo>
                  <a:pt x="168" y="128"/>
                </a:lnTo>
                <a:lnTo>
                  <a:pt x="150" y="146"/>
                </a:lnTo>
                <a:lnTo>
                  <a:pt x="132" y="164"/>
                </a:lnTo>
                <a:lnTo>
                  <a:pt x="116" y="182"/>
                </a:lnTo>
                <a:lnTo>
                  <a:pt x="100" y="202"/>
                </a:lnTo>
                <a:lnTo>
                  <a:pt x="84" y="222"/>
                </a:lnTo>
                <a:lnTo>
                  <a:pt x="70" y="244"/>
                </a:lnTo>
                <a:lnTo>
                  <a:pt x="58" y="266"/>
                </a:lnTo>
                <a:lnTo>
                  <a:pt x="46" y="290"/>
                </a:lnTo>
                <a:lnTo>
                  <a:pt x="36" y="316"/>
                </a:lnTo>
                <a:lnTo>
                  <a:pt x="26" y="342"/>
                </a:lnTo>
                <a:lnTo>
                  <a:pt x="18" y="368"/>
                </a:lnTo>
                <a:lnTo>
                  <a:pt x="18" y="368"/>
                </a:lnTo>
                <a:lnTo>
                  <a:pt x="12" y="394"/>
                </a:lnTo>
                <a:lnTo>
                  <a:pt x="8" y="420"/>
                </a:lnTo>
                <a:lnTo>
                  <a:pt x="4" y="446"/>
                </a:lnTo>
                <a:lnTo>
                  <a:pt x="2" y="472"/>
                </a:lnTo>
                <a:lnTo>
                  <a:pt x="0" y="524"/>
                </a:lnTo>
                <a:lnTo>
                  <a:pt x="4" y="578"/>
                </a:lnTo>
                <a:lnTo>
                  <a:pt x="4" y="578"/>
                </a:lnTo>
                <a:lnTo>
                  <a:pt x="8" y="644"/>
                </a:lnTo>
                <a:lnTo>
                  <a:pt x="8" y="644"/>
                </a:lnTo>
                <a:lnTo>
                  <a:pt x="14" y="680"/>
                </a:lnTo>
                <a:lnTo>
                  <a:pt x="22" y="714"/>
                </a:lnTo>
                <a:lnTo>
                  <a:pt x="22" y="714"/>
                </a:lnTo>
                <a:lnTo>
                  <a:pt x="24" y="718"/>
                </a:lnTo>
                <a:lnTo>
                  <a:pt x="26" y="720"/>
                </a:lnTo>
                <a:lnTo>
                  <a:pt x="30" y="722"/>
                </a:lnTo>
                <a:lnTo>
                  <a:pt x="36" y="720"/>
                </a:lnTo>
                <a:lnTo>
                  <a:pt x="36" y="720"/>
                </a:lnTo>
                <a:lnTo>
                  <a:pt x="58" y="710"/>
                </a:lnTo>
                <a:lnTo>
                  <a:pt x="80" y="700"/>
                </a:lnTo>
                <a:lnTo>
                  <a:pt x="102" y="694"/>
                </a:lnTo>
                <a:lnTo>
                  <a:pt x="126" y="688"/>
                </a:lnTo>
                <a:lnTo>
                  <a:pt x="172" y="678"/>
                </a:lnTo>
                <a:lnTo>
                  <a:pt x="218" y="668"/>
                </a:lnTo>
                <a:lnTo>
                  <a:pt x="218" y="668"/>
                </a:lnTo>
                <a:lnTo>
                  <a:pt x="254" y="662"/>
                </a:lnTo>
                <a:lnTo>
                  <a:pt x="290" y="658"/>
                </a:lnTo>
                <a:lnTo>
                  <a:pt x="328" y="656"/>
                </a:lnTo>
                <a:lnTo>
                  <a:pt x="364" y="654"/>
                </a:lnTo>
                <a:lnTo>
                  <a:pt x="400" y="652"/>
                </a:lnTo>
                <a:lnTo>
                  <a:pt x="438" y="650"/>
                </a:lnTo>
                <a:lnTo>
                  <a:pt x="474" y="646"/>
                </a:lnTo>
                <a:lnTo>
                  <a:pt x="510" y="640"/>
                </a:lnTo>
                <a:lnTo>
                  <a:pt x="510" y="640"/>
                </a:lnTo>
                <a:lnTo>
                  <a:pt x="522" y="636"/>
                </a:lnTo>
                <a:lnTo>
                  <a:pt x="528" y="632"/>
                </a:lnTo>
                <a:lnTo>
                  <a:pt x="530" y="628"/>
                </a:lnTo>
                <a:lnTo>
                  <a:pt x="532" y="624"/>
                </a:lnTo>
                <a:lnTo>
                  <a:pt x="532" y="618"/>
                </a:lnTo>
                <a:lnTo>
                  <a:pt x="530" y="612"/>
                </a:lnTo>
                <a:lnTo>
                  <a:pt x="526" y="606"/>
                </a:lnTo>
                <a:lnTo>
                  <a:pt x="526" y="606"/>
                </a:lnTo>
                <a:lnTo>
                  <a:pt x="520" y="598"/>
                </a:lnTo>
                <a:lnTo>
                  <a:pt x="512" y="592"/>
                </a:lnTo>
                <a:lnTo>
                  <a:pt x="496" y="584"/>
                </a:lnTo>
                <a:lnTo>
                  <a:pt x="496" y="584"/>
                </a:lnTo>
                <a:lnTo>
                  <a:pt x="466" y="572"/>
                </a:lnTo>
                <a:lnTo>
                  <a:pt x="436" y="562"/>
                </a:lnTo>
                <a:lnTo>
                  <a:pt x="404" y="552"/>
                </a:lnTo>
                <a:lnTo>
                  <a:pt x="376" y="540"/>
                </a:lnTo>
                <a:lnTo>
                  <a:pt x="376" y="540"/>
                </a:lnTo>
                <a:lnTo>
                  <a:pt x="356" y="528"/>
                </a:lnTo>
                <a:lnTo>
                  <a:pt x="338" y="514"/>
                </a:lnTo>
                <a:lnTo>
                  <a:pt x="324" y="500"/>
                </a:lnTo>
                <a:lnTo>
                  <a:pt x="314" y="484"/>
                </a:lnTo>
                <a:lnTo>
                  <a:pt x="304" y="466"/>
                </a:lnTo>
                <a:lnTo>
                  <a:pt x="300" y="446"/>
                </a:lnTo>
                <a:lnTo>
                  <a:pt x="296" y="424"/>
                </a:lnTo>
                <a:lnTo>
                  <a:pt x="296" y="400"/>
                </a:lnTo>
                <a:lnTo>
                  <a:pt x="296" y="400"/>
                </a:lnTo>
                <a:lnTo>
                  <a:pt x="300" y="376"/>
                </a:lnTo>
                <a:lnTo>
                  <a:pt x="304" y="354"/>
                </a:lnTo>
                <a:lnTo>
                  <a:pt x="312" y="334"/>
                </a:lnTo>
                <a:lnTo>
                  <a:pt x="322" y="316"/>
                </a:lnTo>
                <a:lnTo>
                  <a:pt x="334" y="300"/>
                </a:lnTo>
                <a:lnTo>
                  <a:pt x="350" y="284"/>
                </a:lnTo>
                <a:lnTo>
                  <a:pt x="368" y="272"/>
                </a:lnTo>
                <a:lnTo>
                  <a:pt x="388" y="262"/>
                </a:lnTo>
                <a:lnTo>
                  <a:pt x="388" y="262"/>
                </a:lnTo>
                <a:lnTo>
                  <a:pt x="410" y="252"/>
                </a:lnTo>
                <a:lnTo>
                  <a:pt x="418" y="248"/>
                </a:lnTo>
                <a:lnTo>
                  <a:pt x="422" y="242"/>
                </a:lnTo>
                <a:lnTo>
                  <a:pt x="424" y="236"/>
                </a:lnTo>
                <a:lnTo>
                  <a:pt x="424" y="228"/>
                </a:lnTo>
                <a:lnTo>
                  <a:pt x="422" y="202"/>
                </a:lnTo>
                <a:lnTo>
                  <a:pt x="422" y="202"/>
                </a:lnTo>
                <a:lnTo>
                  <a:pt x="422" y="188"/>
                </a:lnTo>
                <a:lnTo>
                  <a:pt x="424" y="182"/>
                </a:lnTo>
                <a:lnTo>
                  <a:pt x="428" y="176"/>
                </a:lnTo>
                <a:lnTo>
                  <a:pt x="432" y="172"/>
                </a:lnTo>
                <a:lnTo>
                  <a:pt x="436" y="168"/>
                </a:lnTo>
                <a:lnTo>
                  <a:pt x="450" y="164"/>
                </a:lnTo>
                <a:lnTo>
                  <a:pt x="450" y="164"/>
                </a:lnTo>
                <a:lnTo>
                  <a:pt x="468" y="166"/>
                </a:lnTo>
                <a:lnTo>
                  <a:pt x="468" y="166"/>
                </a:lnTo>
                <a:lnTo>
                  <a:pt x="486" y="166"/>
                </a:lnTo>
                <a:lnTo>
                  <a:pt x="492" y="168"/>
                </a:lnTo>
                <a:lnTo>
                  <a:pt x="496" y="170"/>
                </a:lnTo>
                <a:lnTo>
                  <a:pt x="498" y="174"/>
                </a:lnTo>
                <a:lnTo>
                  <a:pt x="498" y="180"/>
                </a:lnTo>
                <a:lnTo>
                  <a:pt x="498" y="200"/>
                </a:lnTo>
                <a:lnTo>
                  <a:pt x="498" y="200"/>
                </a:lnTo>
                <a:lnTo>
                  <a:pt x="498" y="216"/>
                </a:lnTo>
                <a:lnTo>
                  <a:pt x="498" y="222"/>
                </a:lnTo>
                <a:lnTo>
                  <a:pt x="502" y="226"/>
                </a:lnTo>
                <a:lnTo>
                  <a:pt x="506" y="230"/>
                </a:lnTo>
                <a:lnTo>
                  <a:pt x="510" y="232"/>
                </a:lnTo>
                <a:lnTo>
                  <a:pt x="526" y="236"/>
                </a:lnTo>
                <a:lnTo>
                  <a:pt x="526" y="236"/>
                </a:lnTo>
                <a:lnTo>
                  <a:pt x="554" y="238"/>
                </a:lnTo>
                <a:lnTo>
                  <a:pt x="584" y="240"/>
                </a:lnTo>
                <a:lnTo>
                  <a:pt x="584" y="240"/>
                </a:lnTo>
                <a:lnTo>
                  <a:pt x="596" y="242"/>
                </a:lnTo>
                <a:lnTo>
                  <a:pt x="606" y="246"/>
                </a:lnTo>
                <a:lnTo>
                  <a:pt x="614" y="250"/>
                </a:lnTo>
                <a:lnTo>
                  <a:pt x="620" y="256"/>
                </a:lnTo>
                <a:lnTo>
                  <a:pt x="626" y="264"/>
                </a:lnTo>
                <a:lnTo>
                  <a:pt x="628" y="274"/>
                </a:lnTo>
                <a:lnTo>
                  <a:pt x="628" y="286"/>
                </a:lnTo>
                <a:lnTo>
                  <a:pt x="628" y="300"/>
                </a:lnTo>
                <a:lnTo>
                  <a:pt x="628" y="300"/>
                </a:lnTo>
                <a:lnTo>
                  <a:pt x="624" y="314"/>
                </a:lnTo>
                <a:lnTo>
                  <a:pt x="624" y="314"/>
                </a:lnTo>
                <a:lnTo>
                  <a:pt x="622" y="330"/>
                </a:lnTo>
                <a:lnTo>
                  <a:pt x="618" y="342"/>
                </a:lnTo>
                <a:lnTo>
                  <a:pt x="614" y="350"/>
                </a:lnTo>
                <a:lnTo>
                  <a:pt x="608" y="356"/>
                </a:lnTo>
                <a:lnTo>
                  <a:pt x="600" y="358"/>
                </a:lnTo>
                <a:lnTo>
                  <a:pt x="592" y="358"/>
                </a:lnTo>
                <a:lnTo>
                  <a:pt x="580" y="356"/>
                </a:lnTo>
                <a:lnTo>
                  <a:pt x="566" y="352"/>
                </a:lnTo>
                <a:lnTo>
                  <a:pt x="566" y="352"/>
                </a:lnTo>
                <a:lnTo>
                  <a:pt x="546" y="346"/>
                </a:lnTo>
                <a:lnTo>
                  <a:pt x="526" y="340"/>
                </a:lnTo>
                <a:lnTo>
                  <a:pt x="526" y="340"/>
                </a:lnTo>
                <a:lnTo>
                  <a:pt x="504" y="338"/>
                </a:lnTo>
                <a:lnTo>
                  <a:pt x="484" y="340"/>
                </a:lnTo>
                <a:lnTo>
                  <a:pt x="464" y="346"/>
                </a:lnTo>
                <a:lnTo>
                  <a:pt x="444" y="356"/>
                </a:lnTo>
                <a:lnTo>
                  <a:pt x="444" y="356"/>
                </a:lnTo>
                <a:lnTo>
                  <a:pt x="434" y="362"/>
                </a:lnTo>
                <a:lnTo>
                  <a:pt x="426" y="370"/>
                </a:lnTo>
                <a:lnTo>
                  <a:pt x="422" y="374"/>
                </a:lnTo>
                <a:lnTo>
                  <a:pt x="420" y="380"/>
                </a:lnTo>
                <a:lnTo>
                  <a:pt x="420" y="386"/>
                </a:lnTo>
                <a:lnTo>
                  <a:pt x="420" y="394"/>
                </a:lnTo>
                <a:lnTo>
                  <a:pt x="420" y="394"/>
                </a:lnTo>
                <a:lnTo>
                  <a:pt x="422" y="406"/>
                </a:lnTo>
                <a:lnTo>
                  <a:pt x="430" y="418"/>
                </a:lnTo>
                <a:lnTo>
                  <a:pt x="438" y="426"/>
                </a:lnTo>
                <a:lnTo>
                  <a:pt x="450" y="432"/>
                </a:lnTo>
                <a:lnTo>
                  <a:pt x="450" y="432"/>
                </a:lnTo>
                <a:lnTo>
                  <a:pt x="480" y="446"/>
                </a:lnTo>
                <a:lnTo>
                  <a:pt x="510" y="456"/>
                </a:lnTo>
                <a:lnTo>
                  <a:pt x="572" y="478"/>
                </a:lnTo>
                <a:lnTo>
                  <a:pt x="572" y="478"/>
                </a:lnTo>
                <a:lnTo>
                  <a:pt x="598" y="490"/>
                </a:lnTo>
                <a:lnTo>
                  <a:pt x="618" y="502"/>
                </a:lnTo>
                <a:lnTo>
                  <a:pt x="636" y="518"/>
                </a:lnTo>
                <a:lnTo>
                  <a:pt x="650" y="536"/>
                </a:lnTo>
                <a:lnTo>
                  <a:pt x="660" y="556"/>
                </a:lnTo>
                <a:lnTo>
                  <a:pt x="666" y="578"/>
                </a:lnTo>
                <a:lnTo>
                  <a:pt x="670" y="604"/>
                </a:lnTo>
                <a:lnTo>
                  <a:pt x="672" y="632"/>
                </a:lnTo>
                <a:lnTo>
                  <a:pt x="672" y="632"/>
                </a:lnTo>
                <a:lnTo>
                  <a:pt x="672" y="648"/>
                </a:lnTo>
                <a:lnTo>
                  <a:pt x="674" y="652"/>
                </a:lnTo>
                <a:lnTo>
                  <a:pt x="678" y="656"/>
                </a:lnTo>
                <a:lnTo>
                  <a:pt x="680" y="660"/>
                </a:lnTo>
                <a:lnTo>
                  <a:pt x="686" y="662"/>
                </a:lnTo>
                <a:lnTo>
                  <a:pt x="700" y="664"/>
                </a:lnTo>
                <a:lnTo>
                  <a:pt x="700" y="664"/>
                </a:lnTo>
                <a:lnTo>
                  <a:pt x="730" y="666"/>
                </a:lnTo>
                <a:lnTo>
                  <a:pt x="758" y="670"/>
                </a:lnTo>
                <a:lnTo>
                  <a:pt x="814" y="682"/>
                </a:lnTo>
                <a:lnTo>
                  <a:pt x="872" y="696"/>
                </a:lnTo>
                <a:lnTo>
                  <a:pt x="926" y="712"/>
                </a:lnTo>
                <a:lnTo>
                  <a:pt x="926" y="712"/>
                </a:lnTo>
                <a:lnTo>
                  <a:pt x="934" y="714"/>
                </a:lnTo>
                <a:lnTo>
                  <a:pt x="938" y="712"/>
                </a:lnTo>
                <a:lnTo>
                  <a:pt x="940" y="708"/>
                </a:lnTo>
                <a:lnTo>
                  <a:pt x="942" y="704"/>
                </a:lnTo>
                <a:lnTo>
                  <a:pt x="942" y="704"/>
                </a:lnTo>
                <a:lnTo>
                  <a:pt x="950" y="670"/>
                </a:lnTo>
                <a:lnTo>
                  <a:pt x="958" y="636"/>
                </a:lnTo>
                <a:lnTo>
                  <a:pt x="964" y="602"/>
                </a:lnTo>
                <a:lnTo>
                  <a:pt x="970" y="568"/>
                </a:lnTo>
                <a:lnTo>
                  <a:pt x="970" y="568"/>
                </a:lnTo>
                <a:lnTo>
                  <a:pt x="972" y="522"/>
                </a:lnTo>
                <a:lnTo>
                  <a:pt x="968" y="478"/>
                </a:lnTo>
                <a:lnTo>
                  <a:pt x="964" y="434"/>
                </a:lnTo>
                <a:lnTo>
                  <a:pt x="954" y="390"/>
                </a:lnTo>
                <a:lnTo>
                  <a:pt x="942" y="348"/>
                </a:lnTo>
                <a:lnTo>
                  <a:pt x="926" y="306"/>
                </a:lnTo>
                <a:lnTo>
                  <a:pt x="906" y="268"/>
                </a:lnTo>
                <a:lnTo>
                  <a:pt x="884" y="230"/>
                </a:lnTo>
                <a:lnTo>
                  <a:pt x="860" y="194"/>
                </a:lnTo>
                <a:lnTo>
                  <a:pt x="832" y="162"/>
                </a:lnTo>
                <a:lnTo>
                  <a:pt x="802" y="130"/>
                </a:lnTo>
                <a:lnTo>
                  <a:pt x="770" y="102"/>
                </a:lnTo>
                <a:lnTo>
                  <a:pt x="736" y="78"/>
                </a:lnTo>
                <a:lnTo>
                  <a:pt x="698" y="54"/>
                </a:lnTo>
                <a:lnTo>
                  <a:pt x="660" y="36"/>
                </a:lnTo>
                <a:lnTo>
                  <a:pt x="618" y="20"/>
                </a:lnTo>
                <a:lnTo>
                  <a:pt x="618" y="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418065" y="5973851"/>
            <a:ext cx="4840640" cy="141577"/>
          </a:xfrm>
          <a:prstGeom prst="rect">
            <a:avLst/>
          </a:prstGeom>
          <a:noFill/>
        </p:spPr>
        <p:txBody>
          <a:bodyPr wrap="square" lIns="0" tIns="36576" rIns="0" bIns="0" rtlCol="0">
            <a:spAutoFit/>
          </a:bodyPr>
          <a:lstStyle>
            <a:defPPr>
              <a:defRPr lang="en-US"/>
            </a:defPPr>
            <a:lvl1pPr marL="61913" indent="-61913">
              <a:lnSpc>
                <a:spcPct val="85000"/>
              </a:lnSpc>
              <a:spcAft>
                <a:spcPts val="600"/>
              </a:spcAft>
              <a:buClr>
                <a:schemeClr val="accent2"/>
              </a:buClr>
              <a:buSzPct val="70000"/>
              <a:defRPr sz="900">
                <a:solidFill>
                  <a:srgbClr val="353535"/>
                </a:solidFill>
              </a:defRPr>
            </a:lvl1pPr>
          </a:lstStyle>
          <a:p>
            <a:r>
              <a:rPr lang="en-US" sz="800" dirty="0"/>
              <a:t>*	Percentage of respondents who plan to use tax savings for M&amp;A</a:t>
            </a:r>
          </a:p>
        </p:txBody>
      </p:sp>
      <p:sp>
        <p:nvSpPr>
          <p:cNvPr id="87"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88"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416111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Dollar Deployment survey (US)</a:t>
            </a:r>
            <a:br>
              <a:rPr lang="en-GB" dirty="0"/>
            </a:br>
            <a:r>
              <a:rPr lang="en-GB" dirty="0"/>
              <a:t>Plans for US tax savings</a:t>
            </a:r>
          </a:p>
        </p:txBody>
      </p:sp>
      <p:sp>
        <p:nvSpPr>
          <p:cNvPr id="44" name="Rectangle 43"/>
          <p:cNvSpPr/>
          <p:nvPr/>
        </p:nvSpPr>
        <p:spPr>
          <a:xfrm>
            <a:off x="419100" y="1308847"/>
            <a:ext cx="8305800" cy="69924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5" name="Text Placeholder 6"/>
          <p:cNvSpPr txBox="1">
            <a:spLocks/>
          </p:cNvSpPr>
          <p:nvPr/>
        </p:nvSpPr>
        <p:spPr>
          <a:xfrm>
            <a:off x="564821" y="1441133"/>
            <a:ext cx="365760" cy="365760"/>
          </a:xfrm>
          <a:prstGeom prst="wedgeRectCallout">
            <a:avLst>
              <a:gd name="adj1" fmla="val -2651"/>
              <a:gd name="adj2" fmla="val 86742"/>
            </a:avLst>
          </a:prstGeom>
          <a:solidFill>
            <a:schemeClr val="accent3"/>
          </a:solidFill>
        </p:spPr>
        <p:txBody>
          <a:bodyPr wrap="square" lIns="91440" tIns="0" rIns="91440"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400" b="1" dirty="0">
                <a:solidFill>
                  <a:schemeClr val="accent2"/>
                </a:solidFill>
              </a:rPr>
              <a:t>Q</a:t>
            </a:r>
            <a:endParaRPr lang="en-GB" sz="1400" b="1" dirty="0">
              <a:solidFill>
                <a:schemeClr val="accent2"/>
              </a:solidFill>
            </a:endParaRPr>
          </a:p>
        </p:txBody>
      </p:sp>
      <p:graphicFrame>
        <p:nvGraphicFramePr>
          <p:cNvPr id="46" name="Chart 45"/>
          <p:cNvGraphicFramePr/>
          <p:nvPr>
            <p:extLst>
              <p:ext uri="{D42A27DB-BD31-4B8C-83A1-F6EECF244321}">
                <p14:modId xmlns:p14="http://schemas.microsoft.com/office/powerpoint/2010/main" val="1760525835"/>
              </p:ext>
            </p:extLst>
          </p:nvPr>
        </p:nvGraphicFramePr>
        <p:xfrm>
          <a:off x="4559300" y="2112982"/>
          <a:ext cx="4127455" cy="4021118"/>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 Placeholder 9"/>
          <p:cNvSpPr txBox="1">
            <a:spLocks/>
          </p:cNvSpPr>
          <p:nvPr/>
        </p:nvSpPr>
        <p:spPr>
          <a:xfrm>
            <a:off x="1076302" y="1428932"/>
            <a:ext cx="7180193" cy="428747"/>
          </a:xfrm>
          <a:prstGeom prst="rect">
            <a:avLst/>
          </a:prstGeom>
        </p:spPr>
        <p:txBody>
          <a:bodyPr vert="horz" lIns="0" tIns="0" rIns="0" bIns="0" rtlCol="0" anchor="t" anchorCtr="0">
            <a:noAutofit/>
          </a:bodyPr>
          <a:lstStyle>
            <a:defPPr>
              <a:defRPr lang="en-US"/>
            </a:defPPr>
            <a:lvl1pPr marL="0" algn="l" defTabSz="914400" rtl="0" eaLnBrk="1" latinLnBrk="0" hangingPunct="1">
              <a:defRPr sz="1100" kern="1200">
                <a:solidFill>
                  <a:schemeClr val="bg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a:t>How will your company use the savings that are expected to result from the recent US tax reform legislation in 2018 as part of your capital allocation strategy?</a:t>
            </a:r>
            <a:endParaRPr lang="en-IN" sz="1400" dirty="0"/>
          </a:p>
        </p:txBody>
      </p:sp>
      <p:graphicFrame>
        <p:nvGraphicFramePr>
          <p:cNvPr id="87" name="Table 86"/>
          <p:cNvGraphicFramePr>
            <a:graphicFrameLocks noGrp="1"/>
          </p:cNvGraphicFramePr>
          <p:nvPr>
            <p:extLst>
              <p:ext uri="{D42A27DB-BD31-4B8C-83A1-F6EECF244321}">
                <p14:modId xmlns:p14="http://schemas.microsoft.com/office/powerpoint/2010/main" val="3952107118"/>
              </p:ext>
            </p:extLst>
          </p:nvPr>
        </p:nvGraphicFramePr>
        <p:xfrm>
          <a:off x="331178" y="2140382"/>
          <a:ext cx="4140200" cy="4005441"/>
        </p:xfrm>
        <a:graphic>
          <a:graphicData uri="http://schemas.openxmlformats.org/drawingml/2006/table">
            <a:tbl>
              <a:tblPr>
                <a:tableStyleId>{5C22544A-7EE6-4342-B048-85BDC9FD1C3A}</a:tableStyleId>
              </a:tblPr>
              <a:tblGrid>
                <a:gridCol w="4140200">
                  <a:extLst>
                    <a:ext uri="{9D8B030D-6E8A-4147-A177-3AD203B41FA5}">
                      <a16:colId xmlns:a16="http://schemas.microsoft.com/office/drawing/2014/main" xmlns="" val="20000"/>
                    </a:ext>
                  </a:extLst>
                </a:gridCol>
              </a:tblGrid>
              <a:tr h="26503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400" u="none" strike="noStrike" dirty="0">
                          <a:solidFill>
                            <a:schemeClr val="bg1"/>
                          </a:solidFill>
                          <a:effectLst/>
                        </a:rPr>
                        <a:t>Increasing research and development (R&amp;D) efforts</a:t>
                      </a:r>
                      <a:endParaRPr lang="en-IN"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2570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400" u="none" strike="noStrike" dirty="0">
                          <a:solidFill>
                            <a:schemeClr val="bg1"/>
                          </a:solidFill>
                          <a:effectLst/>
                        </a:rPr>
                        <a:t>Returning capital to shareholders (ROC)</a:t>
                      </a:r>
                      <a:endParaRPr lang="en-IN"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063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400" u="none" strike="noStrike" dirty="0">
                          <a:solidFill>
                            <a:schemeClr val="bg1"/>
                          </a:solidFill>
                          <a:effectLst/>
                        </a:rPr>
                        <a:t>Pursuing mergers and acquisitions (M&amp;A)</a:t>
                      </a:r>
                      <a:endParaRPr lang="en-IN"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9921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400" u="none" strike="noStrike" dirty="0">
                          <a:solidFill>
                            <a:schemeClr val="bg1"/>
                          </a:solidFill>
                          <a:effectLst/>
                        </a:rPr>
                        <a:t>Increasing capital expenditure (CapEx), such as by updating technology or expanding facilities</a:t>
                      </a:r>
                      <a:endParaRPr lang="en-IN"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014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solidFill>
                          <a:effectLst/>
                        </a:rPr>
                        <a:t>Creating more jobs</a:t>
                      </a:r>
                      <a:endParaRPr lang="en-US"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565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solidFill>
                          <a:effectLst/>
                        </a:rPr>
                        <a:t>Paying down debt</a:t>
                      </a:r>
                      <a:endParaRPr lang="en-US"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686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solidFill>
                          <a:effectLst/>
                        </a:rPr>
                        <a:t>Increasing salaries</a:t>
                      </a:r>
                      <a:endParaRPr lang="en-US"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04446">
                <a:tc>
                  <a:txBody>
                    <a:bodyPr/>
                    <a:lstStyle/>
                    <a:p>
                      <a:pPr algn="r" fontAlgn="b"/>
                      <a:r>
                        <a:rPr lang="en-US" sz="1400" u="none" strike="noStrike" dirty="0">
                          <a:solidFill>
                            <a:schemeClr val="bg1"/>
                          </a:solidFill>
                          <a:effectLst/>
                        </a:rPr>
                        <a:t>Paying bonuses</a:t>
                      </a:r>
                      <a:endParaRPr lang="en-US"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04447">
                <a:tc>
                  <a:txBody>
                    <a:bodyPr/>
                    <a:lstStyle/>
                    <a:p>
                      <a:pPr algn="r" fontAlgn="b"/>
                      <a:r>
                        <a:rPr lang="en-US" sz="1400" u="none" strike="noStrike" dirty="0">
                          <a:solidFill>
                            <a:schemeClr val="bg1"/>
                          </a:solidFill>
                          <a:effectLst/>
                        </a:rPr>
                        <a:t>None of these</a:t>
                      </a:r>
                      <a:endParaRPr lang="en-US"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52753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400" u="none" strike="noStrike" dirty="0">
                          <a:solidFill>
                            <a:schemeClr val="bg1"/>
                          </a:solidFill>
                          <a:effectLst/>
                        </a:rPr>
                        <a:t>My company will not be impacted by the recent tax reform legislation</a:t>
                      </a:r>
                      <a:endParaRPr lang="en-IN" sz="1400" b="0" i="0" u="none" strike="noStrike" dirty="0">
                        <a:solidFill>
                          <a:schemeClr val="bg1"/>
                        </a:solidFill>
                        <a:effectLst/>
                        <a:latin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90"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91"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358350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topics in tax</a:t>
            </a:r>
            <a:br>
              <a:rPr lang="en-US" dirty="0"/>
            </a:br>
            <a:r>
              <a:rPr lang="en-US" dirty="0"/>
              <a:t>Discussion points</a:t>
            </a:r>
          </a:p>
        </p:txBody>
      </p:sp>
      <p:sp>
        <p:nvSpPr>
          <p:cNvPr id="3" name="Content Placeholder 2"/>
          <p:cNvSpPr>
            <a:spLocks noGrp="1"/>
          </p:cNvSpPr>
          <p:nvPr>
            <p:ph idx="1"/>
          </p:nvPr>
        </p:nvSpPr>
        <p:spPr>
          <a:xfrm>
            <a:off x="457200" y="1326742"/>
            <a:ext cx="8229600" cy="4698977"/>
          </a:xfrm>
        </p:spPr>
        <p:txBody>
          <a:bodyPr/>
          <a:lstStyle/>
          <a:p>
            <a:r>
              <a:rPr lang="en-US" dirty="0"/>
              <a:t>From </a:t>
            </a:r>
            <a:r>
              <a:rPr lang="en-US" dirty="0" smtClean="0"/>
              <a:t>BEPS* (</a:t>
            </a:r>
            <a:r>
              <a:rPr lang="en-US" dirty="0"/>
              <a:t>2013) to US Tax Reform (2018): The last five years in tax</a:t>
            </a:r>
          </a:p>
          <a:p>
            <a:r>
              <a:rPr lang="en-US" dirty="0" smtClean="0"/>
              <a:t>Changing </a:t>
            </a:r>
            <a:r>
              <a:rPr lang="en-US" dirty="0"/>
              <a:t>the rules: The new fiscal paradigm in North America</a:t>
            </a:r>
          </a:p>
          <a:p>
            <a:pPr lvl="1"/>
            <a:r>
              <a:rPr lang="en-US" dirty="0"/>
              <a:t>At a glance: The US Tax Cuts &amp; Jobs Act</a:t>
            </a:r>
          </a:p>
          <a:p>
            <a:pPr lvl="1"/>
            <a:r>
              <a:rPr lang="en-US" dirty="0"/>
              <a:t>Effects on Canadian businesses and the Canadian economy</a:t>
            </a:r>
          </a:p>
          <a:p>
            <a:pPr lvl="1"/>
            <a:r>
              <a:rPr lang="en-US" dirty="0"/>
              <a:t>Strategic considerations and the future of tax planning</a:t>
            </a:r>
          </a:p>
          <a:p>
            <a:r>
              <a:rPr lang="en-US" dirty="0"/>
              <a:t>Canadian policy response: What’s next</a:t>
            </a:r>
            <a:r>
              <a:rPr lang="en-US" dirty="0" smtClean="0"/>
              <a:t>?</a:t>
            </a:r>
          </a:p>
          <a:p>
            <a:endParaRPr lang="en-US" dirty="0"/>
          </a:p>
          <a:p>
            <a:pPr marL="0" indent="0">
              <a:buNone/>
            </a:pPr>
            <a:r>
              <a:rPr lang="en-US" sz="1200" i="1" dirty="0" smtClean="0"/>
              <a:t>* OECD Base Erosion and Profit Shifting Action Plan (2012-2015, ongoing)</a:t>
            </a:r>
            <a:endParaRPr lang="en-US" sz="1200" i="1" dirty="0"/>
          </a:p>
          <a:p>
            <a:pPr lvl="1"/>
            <a:endParaRPr lang="en-US" dirty="0"/>
          </a:p>
          <a:p>
            <a:pPr lvl="1"/>
            <a:endParaRPr lang="en-US" dirty="0"/>
          </a:p>
          <a:p>
            <a:pPr marL="356616" lvl="1" indent="0">
              <a:buNone/>
            </a:pPr>
            <a:r>
              <a:rPr lang="en-US" dirty="0"/>
              <a:t> </a:t>
            </a: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spTree>
    <p:extLst>
      <p:ext uri="{BB962C8B-B14F-4D97-AF65-F5344CB8AC3E}">
        <p14:creationId xmlns:p14="http://schemas.microsoft.com/office/powerpoint/2010/main" val="210034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topics in tax</a:t>
            </a:r>
            <a:br>
              <a:rPr lang="en-US" dirty="0"/>
            </a:br>
            <a:r>
              <a:rPr lang="en-US" dirty="0"/>
              <a:t>Panelists</a:t>
            </a:r>
          </a:p>
        </p:txBody>
      </p:sp>
      <p:sp>
        <p:nvSpPr>
          <p:cNvPr id="4" name="Date Placeholder 3"/>
          <p:cNvSpPr>
            <a:spLocks noGrp="1"/>
          </p:cNvSpPr>
          <p:nvPr>
            <p:ph type="dt" sz="half" idx="10"/>
          </p:nvPr>
        </p:nvSpPr>
        <p:spPr/>
        <p:txBody>
          <a:bodyPr/>
          <a:lstStyle/>
          <a:p>
            <a:r>
              <a:rPr lang="en-US"/>
              <a:t>1 January 2014</a:t>
            </a:r>
            <a:endParaRPr lang="en-US" dirty="0"/>
          </a:p>
        </p:txBody>
      </p:sp>
      <p:sp>
        <p:nvSpPr>
          <p:cNvPr id="5" name="Footer Placeholder 4"/>
          <p:cNvSpPr>
            <a:spLocks noGrp="1"/>
          </p:cNvSpPr>
          <p:nvPr>
            <p:ph type="ftr" sz="quarter" idx="11"/>
          </p:nvPr>
        </p:nvSpPr>
        <p:spPr/>
        <p:txBody>
          <a:bodyPr/>
          <a:lstStyle/>
          <a:p>
            <a:r>
              <a:rPr lang="en-GB"/>
              <a:t>Presentation title</a:t>
            </a:r>
            <a:endParaRPr lang="en-GB" dirty="0"/>
          </a:p>
        </p:txBody>
      </p:sp>
      <p:grpSp>
        <p:nvGrpSpPr>
          <p:cNvPr id="11" name="Group 10"/>
          <p:cNvGrpSpPr/>
          <p:nvPr/>
        </p:nvGrpSpPr>
        <p:grpSpPr>
          <a:xfrm>
            <a:off x="457200" y="1298256"/>
            <a:ext cx="5100463" cy="4478872"/>
            <a:chOff x="4210051" y="483653"/>
            <a:chExt cx="6618340" cy="5811766"/>
          </a:xfrm>
        </p:grpSpPr>
        <p:sp>
          <p:nvSpPr>
            <p:cNvPr id="7" name="Content Placeholder 2"/>
            <p:cNvSpPr txBox="1">
              <a:spLocks/>
            </p:cNvSpPr>
            <p:nvPr/>
          </p:nvSpPr>
          <p:spPr>
            <a:xfrm>
              <a:off x="6407991" y="640032"/>
              <a:ext cx="4420400" cy="5655387"/>
            </a:xfrm>
            <a:prstGeom prst="rect">
              <a:avLst/>
            </a:prstGeom>
            <a:solidFill>
              <a:schemeClr val="tx2"/>
            </a:solidFill>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Dr. Jack Mintz</a:t>
              </a:r>
              <a:r>
                <a:rPr lang="en-US" sz="2000" dirty="0"/>
                <a:t/>
              </a:r>
              <a:br>
                <a:rPr lang="en-US" sz="2000" dirty="0"/>
              </a:br>
              <a:r>
                <a:rPr lang="en-CA" sz="2000" dirty="0"/>
                <a:t>National Policy Advisor at EY</a:t>
              </a:r>
            </a:p>
            <a:p>
              <a:pPr marL="0" indent="0">
                <a:buNone/>
              </a:pPr>
              <a:endParaRPr lang="en-US" dirty="0"/>
            </a:p>
            <a:p>
              <a:r>
                <a:rPr lang="en-US" sz="2000" b="1" dirty="0"/>
                <a:t>Waël Tfaily</a:t>
              </a:r>
              <a:br>
                <a:rPr lang="en-US" sz="2000" b="1" dirty="0"/>
              </a:br>
              <a:r>
                <a:rPr lang="en-US" sz="2000" dirty="0"/>
                <a:t>EY, Partner</a:t>
              </a:r>
              <a:br>
                <a:rPr lang="en-US" sz="2000" dirty="0"/>
              </a:br>
              <a:r>
                <a:rPr lang="en-US" sz="2000" dirty="0"/>
                <a:t>Transfer Pricing Services </a:t>
              </a:r>
              <a:endParaRPr lang="en-US" dirty="0"/>
            </a:p>
            <a:p>
              <a:pPr marL="0" indent="0">
                <a:buNone/>
              </a:pPr>
              <a:endParaRPr lang="en-US" sz="3200" dirty="0"/>
            </a:p>
            <a:p>
              <a:r>
                <a:rPr lang="en-US" sz="2000" b="1" dirty="0"/>
                <a:t>Adam Mendes</a:t>
              </a:r>
            </a:p>
            <a:p>
              <a:pPr marL="356616" lvl="1" indent="0">
                <a:buNone/>
              </a:pPr>
              <a:r>
                <a:rPr lang="en-US" dirty="0"/>
                <a:t>OMERS</a:t>
              </a:r>
            </a:p>
            <a:p>
              <a:pPr marL="0" indent="0">
                <a:buNone/>
              </a:pPr>
              <a:endParaRPr lang="en-US" sz="2000" dirty="0"/>
            </a:p>
            <a:p>
              <a:endParaRPr lang="en-US" sz="2000" dirty="0"/>
            </a:p>
            <a:p>
              <a:endParaRPr lang="en-US" sz="2000" dirty="0"/>
            </a:p>
            <a:p>
              <a:pPr marL="0" indent="0">
                <a:buNone/>
              </a:pPr>
              <a:endParaRPr lang="en-US" sz="2000" dirty="0"/>
            </a:p>
            <a:p>
              <a:endParaRPr lang="en-US" sz="2000" dirty="0"/>
            </a:p>
          </p:txBody>
        </p:sp>
        <p:pic>
          <p:nvPicPr>
            <p:cNvPr id="8" name="Picture 7" descr="http://policyschool.ucalgary.ca/sites/default/files/people/mintz.png?1322085897"/>
            <p:cNvPicPr/>
            <p:nvPr/>
          </p:nvPicPr>
          <p:blipFill>
            <a:blip r:embed="rId2">
              <a:extLst>
                <a:ext uri="{28A0092B-C50C-407E-A947-70E740481C1C}">
                  <a14:useLocalDpi xmlns:a14="http://schemas.microsoft.com/office/drawing/2010/main" val="0"/>
                </a:ext>
              </a:extLst>
            </a:blip>
            <a:srcRect/>
            <a:stretch>
              <a:fillRect/>
            </a:stretch>
          </p:blipFill>
          <p:spPr bwMode="auto">
            <a:xfrm>
              <a:off x="4210051" y="483653"/>
              <a:ext cx="1455474" cy="1795277"/>
            </a:xfrm>
            <a:prstGeom prst="rect">
              <a:avLst/>
            </a:prstGeom>
            <a:noFill/>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8107" y="2445423"/>
              <a:ext cx="1467716" cy="1834645"/>
            </a:xfrm>
            <a:prstGeom prst="rect">
              <a:avLst/>
            </a:prstGeom>
          </p:spPr>
        </p:pic>
        <p:sp>
          <p:nvSpPr>
            <p:cNvPr id="10" name="Rectangle 9"/>
            <p:cNvSpPr/>
            <p:nvPr/>
          </p:nvSpPr>
          <p:spPr>
            <a:xfrm>
              <a:off x="4218107" y="4446561"/>
              <a:ext cx="1467716" cy="1848858"/>
            </a:xfrm>
            <a:prstGeom prst="rect">
              <a:avLst/>
            </a:prstGeom>
            <a:solidFill>
              <a:schemeClr val="bg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pic>
        <p:nvPicPr>
          <p:cNvPr id="12" name="Picture 11" descr="Adam Mendes">
            <a:extLst>
              <a:ext uri="{FF2B5EF4-FFF2-40B4-BE49-F238E27FC236}">
                <a16:creationId xmlns:a16="http://schemas.microsoft.com/office/drawing/2014/main" xmlns="" id="{D6841B1B-CC45-459A-9B4B-D3BFE158D039}"/>
              </a:ext>
            </a:extLst>
          </p:cNvPr>
          <p:cNvPicPr/>
          <p:nvPr/>
        </p:nvPicPr>
        <p:blipFill rotWithShape="1">
          <a:blip r:embed="rId4" cstate="print">
            <a:extLst>
              <a:ext uri="{28A0092B-C50C-407E-A947-70E740481C1C}">
                <a14:useLocalDpi xmlns:a14="http://schemas.microsoft.com/office/drawing/2010/main" val="0"/>
              </a:ext>
            </a:extLst>
          </a:blip>
          <a:srcRect l="34337" r="21860" b="168"/>
          <a:stretch/>
        </p:blipFill>
        <p:spPr bwMode="auto">
          <a:xfrm>
            <a:off x="463408" y="4352295"/>
            <a:ext cx="1126495" cy="1422429"/>
          </a:xfrm>
          <a:prstGeom prst="rect">
            <a:avLst/>
          </a:prstGeom>
          <a:noFill/>
          <a:ln>
            <a:noFill/>
          </a:ln>
        </p:spPr>
      </p:pic>
    </p:spTree>
    <p:extLst>
      <p:ext uri="{BB962C8B-B14F-4D97-AF65-F5344CB8AC3E}">
        <p14:creationId xmlns:p14="http://schemas.microsoft.com/office/powerpoint/2010/main" val="298812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From BEPS (2013) to US Tax Reform (2018): A brief history of the last five years in tax.</a:t>
            </a:r>
          </a:p>
        </p:txBody>
      </p:sp>
      <p:sp>
        <p:nvSpPr>
          <p:cNvPr id="2" name="Title 1"/>
          <p:cNvSpPr>
            <a:spLocks noGrp="1"/>
          </p:cNvSpPr>
          <p:nvPr>
            <p:ph type="ctrTitle"/>
          </p:nvPr>
        </p:nvSpPr>
        <p:spPr/>
        <p:txBody>
          <a:bodyPr/>
          <a:lstStyle/>
          <a:p>
            <a:r>
              <a:rPr lang="en-GB" dirty="0"/>
              <a:t>The new fiscal paradigm: What happened?</a:t>
            </a:r>
          </a:p>
        </p:txBody>
      </p:sp>
    </p:spTree>
    <p:extLst>
      <p:ext uri="{BB962C8B-B14F-4D97-AF65-F5344CB8AC3E}">
        <p14:creationId xmlns:p14="http://schemas.microsoft.com/office/powerpoint/2010/main" val="415939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 perspective</a:t>
            </a:r>
            <a:br>
              <a:rPr lang="en-GB" dirty="0"/>
            </a:br>
            <a:r>
              <a:rPr lang="en-GB" dirty="0" smtClean="0"/>
              <a:t>BEPS-reform adoption tracker</a:t>
            </a:r>
            <a:endParaRPr lang="en-GB" dirty="0"/>
          </a:p>
        </p:txBody>
      </p:sp>
      <p:sp>
        <p:nvSpPr>
          <p:cNvPr id="13" name="Date Placeholder 12"/>
          <p:cNvSpPr>
            <a:spLocks noGrp="1"/>
          </p:cNvSpPr>
          <p:nvPr>
            <p:ph type="dt" sz="half" idx="10"/>
          </p:nvPr>
        </p:nvSpPr>
        <p:spPr/>
        <p:txBody>
          <a:bodyPr/>
          <a:lstStyle/>
          <a:p>
            <a:r>
              <a:rPr lang="en-US" dirty="0"/>
              <a:t>12 June 2018</a:t>
            </a:r>
          </a:p>
        </p:txBody>
      </p:sp>
      <p:sp>
        <p:nvSpPr>
          <p:cNvPr id="14"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grpSp>
        <p:nvGrpSpPr>
          <p:cNvPr id="7" name="Group 6"/>
          <p:cNvGrpSpPr/>
          <p:nvPr/>
        </p:nvGrpSpPr>
        <p:grpSpPr>
          <a:xfrm>
            <a:off x="457200" y="1103117"/>
            <a:ext cx="8232775" cy="5083498"/>
            <a:chOff x="457200" y="1103117"/>
            <a:chExt cx="8232775" cy="5083498"/>
          </a:xfrm>
        </p:grpSpPr>
        <p:pic>
          <p:nvPicPr>
            <p:cNvPr id="3" name="Picture 2"/>
            <p:cNvPicPr>
              <a:picLocks noChangeAspect="1"/>
            </p:cNvPicPr>
            <p:nvPr/>
          </p:nvPicPr>
          <p:blipFill>
            <a:blip r:embed="rId2"/>
            <a:stretch>
              <a:fillRect/>
            </a:stretch>
          </p:blipFill>
          <p:spPr>
            <a:xfrm>
              <a:off x="1157960" y="1103117"/>
              <a:ext cx="6581874" cy="5083498"/>
            </a:xfrm>
            <a:prstGeom prst="rect">
              <a:avLst/>
            </a:prstGeom>
          </p:spPr>
        </p:pic>
        <p:sp>
          <p:nvSpPr>
            <p:cNvPr id="4" name="Rectangle 3"/>
            <p:cNvSpPr/>
            <p:nvPr/>
          </p:nvSpPr>
          <p:spPr>
            <a:xfrm>
              <a:off x="7739834" y="1103117"/>
              <a:ext cx="950141" cy="5083498"/>
            </a:xfrm>
            <a:prstGeom prst="rect">
              <a:avLst/>
            </a:prstGeom>
            <a:solidFill>
              <a:srgbClr val="7A7A7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 name="Rectangle 8"/>
            <p:cNvSpPr/>
            <p:nvPr/>
          </p:nvSpPr>
          <p:spPr>
            <a:xfrm>
              <a:off x="457200" y="1103117"/>
              <a:ext cx="760592" cy="5083498"/>
            </a:xfrm>
            <a:prstGeom prst="rect">
              <a:avLst/>
            </a:prstGeom>
            <a:solidFill>
              <a:srgbClr val="7A7A7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Tree>
    <p:extLst>
      <p:ext uri="{BB962C8B-B14F-4D97-AF65-F5344CB8AC3E}">
        <p14:creationId xmlns:p14="http://schemas.microsoft.com/office/powerpoint/2010/main" val="348466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 perspective</a:t>
            </a:r>
            <a:br>
              <a:rPr lang="en-GB" dirty="0"/>
            </a:br>
            <a:r>
              <a:rPr lang="en-GB" dirty="0"/>
              <a:t>BEPS-reform adoption tracker</a:t>
            </a:r>
          </a:p>
        </p:txBody>
      </p:sp>
      <p:sp>
        <p:nvSpPr>
          <p:cNvPr id="13" name="Date Placeholder 12"/>
          <p:cNvSpPr>
            <a:spLocks noGrp="1"/>
          </p:cNvSpPr>
          <p:nvPr>
            <p:ph type="dt" sz="half" idx="10"/>
          </p:nvPr>
        </p:nvSpPr>
        <p:spPr/>
        <p:txBody>
          <a:bodyPr/>
          <a:lstStyle/>
          <a:p>
            <a:r>
              <a:rPr lang="en-US" dirty="0"/>
              <a:t>12 June 2018</a:t>
            </a:r>
          </a:p>
        </p:txBody>
      </p:sp>
      <p:sp>
        <p:nvSpPr>
          <p:cNvPr id="14"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
        <p:nvSpPr>
          <p:cNvPr id="6" name="Rectangle 5"/>
          <p:cNvSpPr/>
          <p:nvPr/>
        </p:nvSpPr>
        <p:spPr>
          <a:xfrm>
            <a:off x="5980671" y="1202729"/>
            <a:ext cx="2939964" cy="46049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sz="1600" b="1" dirty="0" smtClean="0">
                <a:solidFill>
                  <a:schemeClr val="bg1"/>
                </a:solidFill>
              </a:rPr>
              <a:t>BEPS action items:</a:t>
            </a:r>
          </a:p>
          <a:p>
            <a:pPr marL="228600" indent="-228600">
              <a:spcAft>
                <a:spcPts val="600"/>
              </a:spcAft>
              <a:buFont typeface="+mj-lt"/>
              <a:buAutoNum type="arabicPeriod"/>
            </a:pPr>
            <a:r>
              <a:rPr lang="en-US" sz="1200" dirty="0" smtClean="0">
                <a:solidFill>
                  <a:schemeClr val="bg1"/>
                </a:solidFill>
              </a:rPr>
              <a:t>Digital Economy</a:t>
            </a:r>
          </a:p>
          <a:p>
            <a:pPr marL="228600" indent="-228600">
              <a:spcAft>
                <a:spcPts val="600"/>
              </a:spcAft>
              <a:buFont typeface="+mj-lt"/>
              <a:buAutoNum type="arabicPeriod"/>
            </a:pPr>
            <a:r>
              <a:rPr lang="en-US" sz="1200" dirty="0" smtClean="0">
                <a:solidFill>
                  <a:schemeClr val="bg1"/>
                </a:solidFill>
              </a:rPr>
              <a:t>Hybrids mismatches</a:t>
            </a:r>
          </a:p>
          <a:p>
            <a:pPr marL="228600" indent="-228600">
              <a:spcAft>
                <a:spcPts val="600"/>
              </a:spcAft>
              <a:buFont typeface="+mj-lt"/>
              <a:buAutoNum type="arabicPeriod"/>
            </a:pPr>
            <a:r>
              <a:rPr lang="en-US" sz="1200" dirty="0" smtClean="0">
                <a:solidFill>
                  <a:schemeClr val="bg1"/>
                </a:solidFill>
              </a:rPr>
              <a:t>Effective CFC rules</a:t>
            </a:r>
          </a:p>
          <a:p>
            <a:pPr marL="228600" indent="-228600">
              <a:spcAft>
                <a:spcPts val="600"/>
              </a:spcAft>
              <a:buFont typeface="+mj-lt"/>
              <a:buAutoNum type="arabicPeriod"/>
            </a:pPr>
            <a:r>
              <a:rPr lang="en-US" sz="1200" dirty="0" smtClean="0">
                <a:solidFill>
                  <a:schemeClr val="bg1"/>
                </a:solidFill>
              </a:rPr>
              <a:t>Interest deductions</a:t>
            </a:r>
          </a:p>
          <a:p>
            <a:pPr marL="228600" indent="-228600">
              <a:spcAft>
                <a:spcPts val="600"/>
              </a:spcAft>
              <a:buFont typeface="+mj-lt"/>
              <a:buAutoNum type="arabicPeriod"/>
            </a:pPr>
            <a:r>
              <a:rPr lang="en-US" sz="1200" dirty="0" smtClean="0">
                <a:solidFill>
                  <a:schemeClr val="bg1"/>
                </a:solidFill>
              </a:rPr>
              <a:t>Harmful tax practices (transparency/substance)</a:t>
            </a:r>
          </a:p>
          <a:p>
            <a:pPr marL="228600" indent="-228600">
              <a:spcAft>
                <a:spcPts val="600"/>
              </a:spcAft>
              <a:buFont typeface="+mj-lt"/>
              <a:buAutoNum type="arabicPeriod"/>
            </a:pPr>
            <a:r>
              <a:rPr lang="en-US" sz="1200" dirty="0" smtClean="0">
                <a:solidFill>
                  <a:schemeClr val="bg1"/>
                </a:solidFill>
              </a:rPr>
              <a:t>Treaty abuse</a:t>
            </a:r>
          </a:p>
          <a:p>
            <a:pPr marL="228600" indent="-228600">
              <a:spcAft>
                <a:spcPts val="600"/>
              </a:spcAft>
              <a:buFont typeface="+mj-lt"/>
              <a:buAutoNum type="arabicPeriod"/>
            </a:pPr>
            <a:r>
              <a:rPr lang="en-US" sz="1200" dirty="0" smtClean="0">
                <a:solidFill>
                  <a:schemeClr val="bg1"/>
                </a:solidFill>
              </a:rPr>
              <a:t>Permanent Establishment status</a:t>
            </a:r>
          </a:p>
          <a:p>
            <a:pPr marL="228600" indent="-228600">
              <a:spcAft>
                <a:spcPts val="600"/>
              </a:spcAft>
              <a:buFont typeface="+mj-lt"/>
              <a:buAutoNum type="arabicPeriod"/>
            </a:pPr>
            <a:r>
              <a:rPr lang="en-US" sz="1200" dirty="0" smtClean="0">
                <a:solidFill>
                  <a:schemeClr val="bg1"/>
                </a:solidFill>
              </a:rPr>
              <a:t>Transfer pricing</a:t>
            </a:r>
          </a:p>
          <a:p>
            <a:pPr marL="228600" indent="-228600">
              <a:spcAft>
                <a:spcPts val="600"/>
              </a:spcAft>
              <a:buFont typeface="+mj-lt"/>
              <a:buAutoNum type="arabicPeriod"/>
            </a:pPr>
            <a:r>
              <a:rPr lang="en-US" sz="1200" dirty="0" smtClean="0">
                <a:solidFill>
                  <a:schemeClr val="bg1"/>
                </a:solidFill>
              </a:rPr>
              <a:t>Transfer pricing</a:t>
            </a:r>
          </a:p>
          <a:p>
            <a:pPr marL="228600" indent="-228600">
              <a:spcAft>
                <a:spcPts val="600"/>
              </a:spcAft>
              <a:buFont typeface="+mj-lt"/>
              <a:buAutoNum type="arabicPeriod"/>
            </a:pPr>
            <a:r>
              <a:rPr lang="en-US" sz="1200" dirty="0" smtClean="0">
                <a:solidFill>
                  <a:schemeClr val="bg1"/>
                </a:solidFill>
              </a:rPr>
              <a:t>Transfer pricing </a:t>
            </a:r>
          </a:p>
          <a:p>
            <a:pPr marL="228600" indent="-228600">
              <a:spcAft>
                <a:spcPts val="600"/>
              </a:spcAft>
              <a:buFont typeface="+mj-lt"/>
              <a:buAutoNum type="arabicPeriod"/>
            </a:pPr>
            <a:r>
              <a:rPr lang="en-US" sz="1200" dirty="0" smtClean="0">
                <a:solidFill>
                  <a:schemeClr val="bg1"/>
                </a:solidFill>
              </a:rPr>
              <a:t>BEPS data analysis</a:t>
            </a:r>
          </a:p>
          <a:p>
            <a:pPr marL="228600" indent="-228600">
              <a:spcAft>
                <a:spcPts val="600"/>
              </a:spcAft>
              <a:buFont typeface="+mj-lt"/>
              <a:buAutoNum type="arabicPeriod"/>
            </a:pPr>
            <a:r>
              <a:rPr lang="en-US" sz="1200" dirty="0" smtClean="0">
                <a:solidFill>
                  <a:schemeClr val="bg1"/>
                </a:solidFill>
              </a:rPr>
              <a:t>Disclosure of aggressive tax planning</a:t>
            </a:r>
          </a:p>
          <a:p>
            <a:pPr marL="228600" indent="-228600">
              <a:spcAft>
                <a:spcPts val="600"/>
              </a:spcAft>
              <a:buFont typeface="+mj-lt"/>
              <a:buAutoNum type="arabicPeriod"/>
            </a:pPr>
            <a:r>
              <a:rPr lang="en-US" sz="1200" dirty="0" smtClean="0">
                <a:solidFill>
                  <a:schemeClr val="bg1"/>
                </a:solidFill>
              </a:rPr>
              <a:t>Transfer pricing documentation</a:t>
            </a:r>
          </a:p>
          <a:p>
            <a:pPr marL="228600" indent="-228600">
              <a:spcAft>
                <a:spcPts val="600"/>
              </a:spcAft>
              <a:buFont typeface="+mj-lt"/>
              <a:buAutoNum type="arabicPeriod"/>
            </a:pPr>
            <a:r>
              <a:rPr lang="en-US" sz="1200" dirty="0" smtClean="0">
                <a:solidFill>
                  <a:schemeClr val="bg1"/>
                </a:solidFill>
              </a:rPr>
              <a:t>Dispute resolution</a:t>
            </a:r>
          </a:p>
          <a:p>
            <a:pPr marL="228600" indent="-228600">
              <a:spcAft>
                <a:spcPts val="600"/>
              </a:spcAft>
              <a:buFont typeface="+mj-lt"/>
              <a:buAutoNum type="arabicPeriod"/>
            </a:pPr>
            <a:r>
              <a:rPr lang="en-US" sz="1200" dirty="0" smtClean="0">
                <a:solidFill>
                  <a:schemeClr val="bg1"/>
                </a:solidFill>
              </a:rPr>
              <a:t>Multilateral agreement</a:t>
            </a:r>
          </a:p>
        </p:txBody>
      </p:sp>
      <p:grpSp>
        <p:nvGrpSpPr>
          <p:cNvPr id="8" name="Group 7"/>
          <p:cNvGrpSpPr/>
          <p:nvPr/>
        </p:nvGrpSpPr>
        <p:grpSpPr>
          <a:xfrm>
            <a:off x="457200" y="1276865"/>
            <a:ext cx="5434263" cy="4283675"/>
            <a:chOff x="457200" y="1276865"/>
            <a:chExt cx="5434263" cy="4283675"/>
          </a:xfrm>
        </p:grpSpPr>
        <p:pic>
          <p:nvPicPr>
            <p:cNvPr id="5" name="Picture 4"/>
            <p:cNvPicPr>
              <a:picLocks noChangeAspect="1"/>
            </p:cNvPicPr>
            <p:nvPr/>
          </p:nvPicPr>
          <p:blipFill>
            <a:blip r:embed="rId2"/>
            <a:stretch>
              <a:fillRect/>
            </a:stretch>
          </p:blipFill>
          <p:spPr>
            <a:xfrm>
              <a:off x="457200" y="1478661"/>
              <a:ext cx="5434263" cy="3748215"/>
            </a:xfrm>
            <a:prstGeom prst="rect">
              <a:avLst/>
            </a:prstGeom>
          </p:spPr>
        </p:pic>
        <p:sp>
          <p:nvSpPr>
            <p:cNvPr id="7" name="Rectangle 6"/>
            <p:cNvSpPr/>
            <p:nvPr/>
          </p:nvSpPr>
          <p:spPr>
            <a:xfrm>
              <a:off x="457200" y="1276865"/>
              <a:ext cx="5434263" cy="201796"/>
            </a:xfrm>
            <a:prstGeom prst="rect">
              <a:avLst/>
            </a:prstGeom>
            <a:solidFill>
              <a:srgbClr val="EDEC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Rectangle 9"/>
            <p:cNvSpPr/>
            <p:nvPr/>
          </p:nvSpPr>
          <p:spPr>
            <a:xfrm>
              <a:off x="457200" y="5226875"/>
              <a:ext cx="5434263" cy="333665"/>
            </a:xfrm>
            <a:prstGeom prst="rect">
              <a:avLst/>
            </a:prstGeom>
            <a:solidFill>
              <a:srgbClr val="EDEC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Tree>
    <p:extLst>
      <p:ext uri="{BB962C8B-B14F-4D97-AF65-F5344CB8AC3E}">
        <p14:creationId xmlns:p14="http://schemas.microsoft.com/office/powerpoint/2010/main" val="288577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 perspective</a:t>
            </a:r>
            <a:br>
              <a:rPr lang="en-GB" dirty="0"/>
            </a:br>
            <a:r>
              <a:rPr lang="en-GB" dirty="0"/>
              <a:t>Tax Reform and the US agenda</a:t>
            </a:r>
          </a:p>
        </p:txBody>
      </p:sp>
      <p:grpSp>
        <p:nvGrpSpPr>
          <p:cNvPr id="7" name="Group 6"/>
          <p:cNvGrpSpPr/>
          <p:nvPr/>
        </p:nvGrpSpPr>
        <p:grpSpPr>
          <a:xfrm>
            <a:off x="391296" y="1287605"/>
            <a:ext cx="8334718" cy="4672793"/>
            <a:chOff x="1882432" y="1406732"/>
            <a:chExt cx="8334718" cy="4672793"/>
          </a:xfrm>
        </p:grpSpPr>
        <p:sp>
          <p:nvSpPr>
            <p:cNvPr id="8" name="Rectangle 7"/>
            <p:cNvSpPr/>
            <p:nvPr/>
          </p:nvSpPr>
          <p:spPr>
            <a:xfrm>
              <a:off x="7108825" y="1476376"/>
              <a:ext cx="3098800" cy="1262159"/>
            </a:xfrm>
            <a:prstGeom prst="rect">
              <a:avLst/>
            </a:prstGeom>
            <a:solidFill>
              <a:schemeClr val="tx2">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mj-lt"/>
              </a:endParaRPr>
            </a:p>
          </p:txBody>
        </p:sp>
        <p:sp>
          <p:nvSpPr>
            <p:cNvPr id="9" name="Content Placeholder 12"/>
            <p:cNvSpPr txBox="1">
              <a:spLocks/>
            </p:cNvSpPr>
            <p:nvPr/>
          </p:nvSpPr>
          <p:spPr bwMode="auto">
            <a:xfrm>
              <a:off x="2020865" y="1406732"/>
              <a:ext cx="4310556" cy="39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rtl="0" eaLnBrk="0" fontAlgn="base" hangingPunct="0">
                <a:spcBef>
                  <a:spcPct val="20000"/>
                </a:spcBef>
                <a:spcAft>
                  <a:spcPct val="0"/>
                </a:spcAft>
                <a:buClr>
                  <a:srgbClr val="FFD200"/>
                </a:buClr>
                <a:buSzPct val="75000"/>
                <a:buFont typeface="Arial" charset="0"/>
                <a:buChar char="►"/>
                <a:defRPr sz="28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8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8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8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8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8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800">
                  <a:solidFill>
                    <a:srgbClr val="646464"/>
                  </a:solidFill>
                  <a:latin typeface="+mn-lt"/>
                </a:defRPr>
              </a:lvl9pPr>
            </a:lstStyle>
            <a:p>
              <a:pPr marL="0" indent="0">
                <a:buNone/>
                <a:defRPr/>
              </a:pPr>
              <a:r>
                <a:rPr lang="en-CA" sz="2000" b="1" kern="0" dirty="0">
                  <a:latin typeface="EYInterstate" panose="02000503020000020004" pitchFamily="2" charset="0"/>
                </a:rPr>
                <a:t>‘Make America Great Again’ by..</a:t>
              </a:r>
              <a:endParaRPr lang="fr-FR" sz="2000" kern="0" dirty="0">
                <a:latin typeface="EYInterstate" panose="02000503020000020004" pitchFamily="2" charset="0"/>
              </a:endParaRPr>
            </a:p>
          </p:txBody>
        </p:sp>
        <p:sp>
          <p:nvSpPr>
            <p:cNvPr id="10" name="TextBox 9"/>
            <p:cNvSpPr txBox="1"/>
            <p:nvPr/>
          </p:nvSpPr>
          <p:spPr>
            <a:xfrm>
              <a:off x="2049388" y="1983695"/>
              <a:ext cx="1786482" cy="68942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solidFill>
                    <a:schemeClr val="bg1"/>
                  </a:solidFill>
                  <a:latin typeface="+mj-lt"/>
                </a:rPr>
                <a:t>Cutting corporate taxes</a:t>
              </a:r>
            </a:p>
            <a:p>
              <a:pPr>
                <a:lnSpc>
                  <a:spcPct val="85000"/>
                </a:lnSpc>
                <a:spcAft>
                  <a:spcPts val="600"/>
                </a:spcAft>
                <a:buClr>
                  <a:schemeClr val="accent2"/>
                </a:buClr>
                <a:buSzPct val="70000"/>
              </a:pPr>
              <a:r>
                <a:rPr lang="en-US" sz="1000" dirty="0">
                  <a:solidFill>
                    <a:schemeClr val="bg1"/>
                  </a:solidFill>
                  <a:latin typeface="+mj-lt"/>
                </a:rPr>
                <a:t>Using taxation to improve US competitiveness relative to its trading partners</a:t>
              </a:r>
              <a:r>
                <a:rPr lang="en-US" sz="1200" b="1" dirty="0">
                  <a:solidFill>
                    <a:schemeClr val="bg1"/>
                  </a:solidFill>
                  <a:latin typeface="+mj-lt"/>
                </a:rPr>
                <a:t> </a:t>
              </a:r>
              <a:endParaRPr lang="fr-CA" sz="1200" b="1" dirty="0" err="1">
                <a:solidFill>
                  <a:schemeClr val="bg1"/>
                </a:solidFill>
                <a:latin typeface="+mj-lt"/>
              </a:endParaRPr>
            </a:p>
          </p:txBody>
        </p:sp>
        <p:sp>
          <p:nvSpPr>
            <p:cNvPr id="11" name="TextBox 10"/>
            <p:cNvSpPr txBox="1"/>
            <p:nvPr/>
          </p:nvSpPr>
          <p:spPr>
            <a:xfrm>
              <a:off x="5030713" y="2760837"/>
              <a:ext cx="1786482" cy="68942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dirty="0">
                  <a:solidFill>
                    <a:schemeClr val="bg1"/>
                  </a:solidFill>
                  <a:latin typeface="+mj-lt"/>
                </a:rPr>
                <a:t>Increase after-tax rates of returns</a:t>
              </a:r>
            </a:p>
            <a:p>
              <a:pPr algn="ctr">
                <a:lnSpc>
                  <a:spcPct val="85000"/>
                </a:lnSpc>
                <a:spcAft>
                  <a:spcPts val="600"/>
                </a:spcAft>
                <a:buClr>
                  <a:schemeClr val="accent2"/>
                </a:buClr>
                <a:buSzPct val="70000"/>
              </a:pPr>
              <a:r>
                <a:rPr lang="en-US" sz="1000" dirty="0">
                  <a:solidFill>
                    <a:schemeClr val="bg1"/>
                  </a:solidFill>
                  <a:latin typeface="+mj-lt"/>
                </a:rPr>
                <a:t>As an incentive to invest in America</a:t>
              </a:r>
              <a:endParaRPr lang="fr-CA" sz="1200" b="1" dirty="0" err="1">
                <a:solidFill>
                  <a:schemeClr val="bg1"/>
                </a:solidFill>
                <a:latin typeface="+mj-lt"/>
              </a:endParaRPr>
            </a:p>
          </p:txBody>
        </p:sp>
        <p:sp>
          <p:nvSpPr>
            <p:cNvPr id="12" name="Freeform 11"/>
            <p:cNvSpPr/>
            <p:nvPr/>
          </p:nvSpPr>
          <p:spPr>
            <a:xfrm rot="16200000" flipV="1">
              <a:off x="4584752" y="1406411"/>
              <a:ext cx="568077" cy="1909428"/>
            </a:xfrm>
            <a:custGeom>
              <a:avLst/>
              <a:gdLst>
                <a:gd name="connsiteX0" fmla="*/ 489397 w 489397"/>
                <a:gd name="connsiteY0" fmla="*/ 1004553 h 1004553"/>
                <a:gd name="connsiteX1" fmla="*/ 334851 w 489397"/>
                <a:gd name="connsiteY1" fmla="*/ 373488 h 1004553"/>
                <a:gd name="connsiteX2" fmla="*/ 0 w 489397"/>
                <a:gd name="connsiteY2" fmla="*/ 0 h 1004553"/>
                <a:gd name="connsiteX0" fmla="*/ 375097 w 375097"/>
                <a:gd name="connsiteY0" fmla="*/ 1071228 h 1071228"/>
                <a:gd name="connsiteX1" fmla="*/ 334851 w 375097"/>
                <a:gd name="connsiteY1" fmla="*/ 373488 h 1071228"/>
                <a:gd name="connsiteX2" fmla="*/ 0 w 375097"/>
                <a:gd name="connsiteY2" fmla="*/ 0 h 1071228"/>
                <a:gd name="connsiteX0" fmla="*/ 375097 w 405699"/>
                <a:gd name="connsiteY0" fmla="*/ 1071228 h 1071228"/>
                <a:gd name="connsiteX1" fmla="*/ 334851 w 405699"/>
                <a:gd name="connsiteY1" fmla="*/ 373488 h 1071228"/>
                <a:gd name="connsiteX2" fmla="*/ 0 w 405699"/>
                <a:gd name="connsiteY2" fmla="*/ 0 h 1071228"/>
                <a:gd name="connsiteX0" fmla="*/ 517973 w 548575"/>
                <a:gd name="connsiteY0" fmla="*/ 1233153 h 1233153"/>
                <a:gd name="connsiteX1" fmla="*/ 477727 w 548575"/>
                <a:gd name="connsiteY1" fmla="*/ 535413 h 1233153"/>
                <a:gd name="connsiteX2" fmla="*/ 0 w 548575"/>
                <a:gd name="connsiteY2" fmla="*/ 0 h 1233153"/>
                <a:gd name="connsiteX0" fmla="*/ 517973 w 548575"/>
                <a:gd name="connsiteY0" fmla="*/ 1233153 h 1233153"/>
                <a:gd name="connsiteX1" fmla="*/ 477727 w 548575"/>
                <a:gd name="connsiteY1" fmla="*/ 535413 h 1233153"/>
                <a:gd name="connsiteX2" fmla="*/ 0 w 548575"/>
                <a:gd name="connsiteY2" fmla="*/ 0 h 1233153"/>
                <a:gd name="connsiteX0" fmla="*/ 556073 w 576341"/>
                <a:gd name="connsiteY0" fmla="*/ 1442703 h 1442703"/>
                <a:gd name="connsiteX1" fmla="*/ 477727 w 576341"/>
                <a:gd name="connsiteY1" fmla="*/ 535413 h 1442703"/>
                <a:gd name="connsiteX2" fmla="*/ 0 w 576341"/>
                <a:gd name="connsiteY2" fmla="*/ 0 h 1442703"/>
                <a:gd name="connsiteX0" fmla="*/ 556073 w 556520"/>
                <a:gd name="connsiteY0" fmla="*/ 1442703 h 1442703"/>
                <a:gd name="connsiteX1" fmla="*/ 477727 w 556520"/>
                <a:gd name="connsiteY1" fmla="*/ 535413 h 1442703"/>
                <a:gd name="connsiteX2" fmla="*/ 0 w 556520"/>
                <a:gd name="connsiteY2" fmla="*/ 0 h 1442703"/>
                <a:gd name="connsiteX0" fmla="*/ 556073 w 568077"/>
                <a:gd name="connsiteY0" fmla="*/ 1442703 h 1442703"/>
                <a:gd name="connsiteX1" fmla="*/ 477727 w 568077"/>
                <a:gd name="connsiteY1" fmla="*/ 535413 h 1442703"/>
                <a:gd name="connsiteX2" fmla="*/ 0 w 568077"/>
                <a:gd name="connsiteY2" fmla="*/ 0 h 1442703"/>
                <a:gd name="connsiteX0" fmla="*/ 556073 w 568077"/>
                <a:gd name="connsiteY0" fmla="*/ 1909428 h 1909428"/>
                <a:gd name="connsiteX1" fmla="*/ 477727 w 568077"/>
                <a:gd name="connsiteY1" fmla="*/ 535413 h 1909428"/>
                <a:gd name="connsiteX2" fmla="*/ 0 w 568077"/>
                <a:gd name="connsiteY2" fmla="*/ 0 h 1909428"/>
              </a:gdLst>
              <a:ahLst/>
              <a:cxnLst>
                <a:cxn ang="0">
                  <a:pos x="connsiteX0" y="connsiteY0"/>
                </a:cxn>
                <a:cxn ang="0">
                  <a:pos x="connsiteX1" y="connsiteY1"/>
                </a:cxn>
                <a:cxn ang="0">
                  <a:pos x="connsiteX2" y="connsiteY2"/>
                </a:cxn>
              </a:cxnLst>
              <a:rect l="l" t="t" r="r" b="b"/>
              <a:pathLst>
                <a:path w="568077" h="1909428">
                  <a:moveTo>
                    <a:pt x="556073" y="1909428"/>
                  </a:moveTo>
                  <a:cubicBezTo>
                    <a:pt x="586258" y="1506152"/>
                    <a:pt x="559293" y="702838"/>
                    <a:pt x="477727" y="535413"/>
                  </a:cubicBezTo>
                  <a:cubicBezTo>
                    <a:pt x="396161" y="367988"/>
                    <a:pt x="317142" y="169706"/>
                    <a:pt x="0" y="0"/>
                  </a:cubicBezTo>
                </a:path>
              </a:pathLst>
            </a:custGeom>
            <a:noFill/>
            <a:ln w="31750">
              <a:solidFill>
                <a:srgbClr val="FFE6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
          <p:nvSpPr>
            <p:cNvPr id="15" name="TextBox 14"/>
            <p:cNvSpPr txBox="1"/>
            <p:nvPr/>
          </p:nvSpPr>
          <p:spPr>
            <a:xfrm>
              <a:off x="5030713" y="3990265"/>
              <a:ext cx="1786482" cy="35086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dirty="0">
                  <a:solidFill>
                    <a:schemeClr val="bg1"/>
                  </a:solidFill>
                  <a:latin typeface="+mj-lt"/>
                </a:rPr>
                <a:t>Increase investment activity </a:t>
              </a:r>
            </a:p>
          </p:txBody>
        </p:sp>
        <p:sp>
          <p:nvSpPr>
            <p:cNvPr id="16" name="TextBox 15"/>
            <p:cNvSpPr txBox="1"/>
            <p:nvPr/>
          </p:nvSpPr>
          <p:spPr>
            <a:xfrm>
              <a:off x="5082331" y="4910952"/>
              <a:ext cx="1681708" cy="35086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dirty="0">
                  <a:solidFill>
                    <a:schemeClr val="bg1"/>
                  </a:solidFill>
                  <a:latin typeface="+mj-lt"/>
                </a:rPr>
                <a:t>Increase US capital stock</a:t>
              </a:r>
            </a:p>
          </p:txBody>
        </p:sp>
        <p:cxnSp>
          <p:nvCxnSpPr>
            <p:cNvPr id="17" name="Straight Arrow Connector 16"/>
            <p:cNvCxnSpPr/>
            <p:nvPr/>
          </p:nvCxnSpPr>
          <p:spPr>
            <a:xfrm>
              <a:off x="5923954" y="3580238"/>
              <a:ext cx="0" cy="379490"/>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23954" y="4466063"/>
              <a:ext cx="0" cy="379490"/>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30713" y="5775935"/>
              <a:ext cx="1786482" cy="193899"/>
            </a:xfrm>
            <a:prstGeom prst="rect">
              <a:avLst/>
            </a:prstGeom>
            <a:solidFill>
              <a:schemeClr val="tx2"/>
            </a:solidFill>
            <a:ln>
              <a:noFill/>
            </a:ln>
          </p:spPr>
          <p:txBody>
            <a:bodyPr wrap="square" lIns="0" tIns="36576" rIns="0" bIns="0" rtlCol="0">
              <a:spAutoFit/>
            </a:bodyPr>
            <a:lstStyle/>
            <a:p>
              <a:pPr algn="ctr">
                <a:lnSpc>
                  <a:spcPct val="85000"/>
                </a:lnSpc>
                <a:spcAft>
                  <a:spcPts val="600"/>
                </a:spcAft>
                <a:buClr>
                  <a:schemeClr val="accent2"/>
                </a:buClr>
                <a:buSzPct val="70000"/>
              </a:pPr>
              <a:r>
                <a:rPr lang="en-US" sz="1200" b="1" dirty="0">
                  <a:solidFill>
                    <a:schemeClr val="bg1"/>
                  </a:solidFill>
                  <a:latin typeface="+mj-lt"/>
                </a:rPr>
                <a:t>Increase productivity</a:t>
              </a:r>
            </a:p>
          </p:txBody>
        </p:sp>
        <p:cxnSp>
          <p:nvCxnSpPr>
            <p:cNvPr id="20" name="Straight Arrow Connector 19"/>
            <p:cNvCxnSpPr/>
            <p:nvPr/>
          </p:nvCxnSpPr>
          <p:spPr>
            <a:xfrm>
              <a:off x="5923954" y="5332944"/>
              <a:ext cx="0" cy="379490"/>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49388" y="2944056"/>
              <a:ext cx="1481682" cy="82022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solidFill>
                    <a:schemeClr val="bg1"/>
                  </a:solidFill>
                  <a:latin typeface="+mj-lt"/>
                </a:rPr>
                <a:t>Renegotiate trade agreements</a:t>
              </a:r>
            </a:p>
            <a:p>
              <a:pPr>
                <a:lnSpc>
                  <a:spcPct val="85000"/>
                </a:lnSpc>
                <a:spcAft>
                  <a:spcPts val="600"/>
                </a:spcAft>
                <a:buClr>
                  <a:schemeClr val="accent2"/>
                </a:buClr>
                <a:buSzPct val="70000"/>
              </a:pPr>
              <a:r>
                <a:rPr lang="en-US" sz="1000" dirty="0">
                  <a:solidFill>
                    <a:schemeClr val="bg1"/>
                  </a:solidFill>
                  <a:latin typeface="+mj-lt"/>
                </a:rPr>
                <a:t>By leveraging US dominance in global trade to ‘win on trade’</a:t>
              </a:r>
              <a:endParaRPr lang="fr-CA" sz="1200" b="1" dirty="0" err="1">
                <a:solidFill>
                  <a:schemeClr val="bg1"/>
                </a:solidFill>
                <a:latin typeface="+mj-lt"/>
              </a:endParaRPr>
            </a:p>
          </p:txBody>
        </p:sp>
        <p:sp>
          <p:nvSpPr>
            <p:cNvPr id="22" name="TextBox 21"/>
            <p:cNvSpPr txBox="1"/>
            <p:nvPr/>
          </p:nvSpPr>
          <p:spPr>
            <a:xfrm>
              <a:off x="3148982" y="3982442"/>
              <a:ext cx="1786482" cy="507831"/>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dirty="0">
                  <a:solidFill>
                    <a:schemeClr val="bg1"/>
                  </a:solidFill>
                  <a:latin typeface="+mj-lt"/>
                </a:rPr>
                <a:t>Strengthen US position through bilateral trade ‘deals’</a:t>
              </a:r>
            </a:p>
          </p:txBody>
        </p:sp>
        <p:sp>
          <p:nvSpPr>
            <p:cNvPr id="23" name="Freeform 22"/>
            <p:cNvSpPr/>
            <p:nvPr/>
          </p:nvSpPr>
          <p:spPr>
            <a:xfrm rot="16200000" flipV="1">
              <a:off x="3399377" y="3258633"/>
              <a:ext cx="729907" cy="519658"/>
            </a:xfrm>
            <a:custGeom>
              <a:avLst/>
              <a:gdLst>
                <a:gd name="connsiteX0" fmla="*/ 489397 w 489397"/>
                <a:gd name="connsiteY0" fmla="*/ 1004553 h 1004553"/>
                <a:gd name="connsiteX1" fmla="*/ 334851 w 489397"/>
                <a:gd name="connsiteY1" fmla="*/ 373488 h 1004553"/>
                <a:gd name="connsiteX2" fmla="*/ 0 w 489397"/>
                <a:gd name="connsiteY2" fmla="*/ 0 h 1004553"/>
                <a:gd name="connsiteX0" fmla="*/ 375097 w 375097"/>
                <a:gd name="connsiteY0" fmla="*/ 1071228 h 1071228"/>
                <a:gd name="connsiteX1" fmla="*/ 334851 w 375097"/>
                <a:gd name="connsiteY1" fmla="*/ 373488 h 1071228"/>
                <a:gd name="connsiteX2" fmla="*/ 0 w 375097"/>
                <a:gd name="connsiteY2" fmla="*/ 0 h 1071228"/>
                <a:gd name="connsiteX0" fmla="*/ 375097 w 405699"/>
                <a:gd name="connsiteY0" fmla="*/ 1071228 h 1071228"/>
                <a:gd name="connsiteX1" fmla="*/ 334851 w 405699"/>
                <a:gd name="connsiteY1" fmla="*/ 373488 h 1071228"/>
                <a:gd name="connsiteX2" fmla="*/ 0 w 405699"/>
                <a:gd name="connsiteY2" fmla="*/ 0 h 1071228"/>
                <a:gd name="connsiteX0" fmla="*/ 517973 w 548575"/>
                <a:gd name="connsiteY0" fmla="*/ 1233153 h 1233153"/>
                <a:gd name="connsiteX1" fmla="*/ 477727 w 548575"/>
                <a:gd name="connsiteY1" fmla="*/ 535413 h 1233153"/>
                <a:gd name="connsiteX2" fmla="*/ 0 w 548575"/>
                <a:gd name="connsiteY2" fmla="*/ 0 h 1233153"/>
                <a:gd name="connsiteX0" fmla="*/ 517973 w 548575"/>
                <a:gd name="connsiteY0" fmla="*/ 1233153 h 1233153"/>
                <a:gd name="connsiteX1" fmla="*/ 477727 w 548575"/>
                <a:gd name="connsiteY1" fmla="*/ 535413 h 1233153"/>
                <a:gd name="connsiteX2" fmla="*/ 0 w 548575"/>
                <a:gd name="connsiteY2" fmla="*/ 0 h 1233153"/>
                <a:gd name="connsiteX0" fmla="*/ 556073 w 576341"/>
                <a:gd name="connsiteY0" fmla="*/ 1442703 h 1442703"/>
                <a:gd name="connsiteX1" fmla="*/ 477727 w 576341"/>
                <a:gd name="connsiteY1" fmla="*/ 535413 h 1442703"/>
                <a:gd name="connsiteX2" fmla="*/ 0 w 576341"/>
                <a:gd name="connsiteY2" fmla="*/ 0 h 1442703"/>
                <a:gd name="connsiteX0" fmla="*/ 556073 w 556520"/>
                <a:gd name="connsiteY0" fmla="*/ 1442703 h 1442703"/>
                <a:gd name="connsiteX1" fmla="*/ 477727 w 556520"/>
                <a:gd name="connsiteY1" fmla="*/ 535413 h 1442703"/>
                <a:gd name="connsiteX2" fmla="*/ 0 w 556520"/>
                <a:gd name="connsiteY2" fmla="*/ 0 h 1442703"/>
                <a:gd name="connsiteX0" fmla="*/ 556073 w 568077"/>
                <a:gd name="connsiteY0" fmla="*/ 1442703 h 1442703"/>
                <a:gd name="connsiteX1" fmla="*/ 477727 w 568077"/>
                <a:gd name="connsiteY1" fmla="*/ 535413 h 1442703"/>
                <a:gd name="connsiteX2" fmla="*/ 0 w 568077"/>
                <a:gd name="connsiteY2" fmla="*/ 0 h 1442703"/>
                <a:gd name="connsiteX0" fmla="*/ 556073 w 568077"/>
                <a:gd name="connsiteY0" fmla="*/ 1909428 h 1909428"/>
                <a:gd name="connsiteX1" fmla="*/ 477727 w 568077"/>
                <a:gd name="connsiteY1" fmla="*/ 535413 h 1909428"/>
                <a:gd name="connsiteX2" fmla="*/ 0 w 568077"/>
                <a:gd name="connsiteY2" fmla="*/ 0 h 1909428"/>
                <a:gd name="connsiteX0" fmla="*/ 594173 w 601696"/>
                <a:gd name="connsiteY0" fmla="*/ 775953 h 775953"/>
                <a:gd name="connsiteX1" fmla="*/ 477727 w 601696"/>
                <a:gd name="connsiteY1" fmla="*/ 535413 h 775953"/>
                <a:gd name="connsiteX2" fmla="*/ 0 w 601696"/>
                <a:gd name="connsiteY2" fmla="*/ 0 h 775953"/>
                <a:gd name="connsiteX0" fmla="*/ 594173 w 603484"/>
                <a:gd name="connsiteY0" fmla="*/ 775953 h 775953"/>
                <a:gd name="connsiteX1" fmla="*/ 496777 w 603484"/>
                <a:gd name="connsiteY1" fmla="*/ 154413 h 775953"/>
                <a:gd name="connsiteX2" fmla="*/ 0 w 603484"/>
                <a:gd name="connsiteY2" fmla="*/ 0 h 775953"/>
                <a:gd name="connsiteX0" fmla="*/ 727524 w 736835"/>
                <a:gd name="connsiteY0" fmla="*/ 718803 h 718803"/>
                <a:gd name="connsiteX1" fmla="*/ 630128 w 736835"/>
                <a:gd name="connsiteY1" fmla="*/ 97263 h 718803"/>
                <a:gd name="connsiteX2" fmla="*/ 0 w 736835"/>
                <a:gd name="connsiteY2" fmla="*/ 0 h 718803"/>
                <a:gd name="connsiteX0" fmla="*/ 727524 w 738038"/>
                <a:gd name="connsiteY0" fmla="*/ 718803 h 718803"/>
                <a:gd name="connsiteX1" fmla="*/ 639653 w 738038"/>
                <a:gd name="connsiteY1" fmla="*/ 240138 h 718803"/>
                <a:gd name="connsiteX2" fmla="*/ 0 w 738038"/>
                <a:gd name="connsiteY2" fmla="*/ 0 h 718803"/>
                <a:gd name="connsiteX0" fmla="*/ 727524 w 727524"/>
                <a:gd name="connsiteY0" fmla="*/ 718803 h 718803"/>
                <a:gd name="connsiteX1" fmla="*/ 0 w 727524"/>
                <a:gd name="connsiteY1" fmla="*/ 0 h 718803"/>
                <a:gd name="connsiteX0" fmla="*/ 727524 w 727524"/>
                <a:gd name="connsiteY0" fmla="*/ 718803 h 718803"/>
                <a:gd name="connsiteX1" fmla="*/ 0 w 727524"/>
                <a:gd name="connsiteY1" fmla="*/ 0 h 718803"/>
                <a:gd name="connsiteX0" fmla="*/ 727524 w 727524"/>
                <a:gd name="connsiteY0" fmla="*/ 720100 h 720100"/>
                <a:gd name="connsiteX1" fmla="*/ 0 w 727524"/>
                <a:gd name="connsiteY1" fmla="*/ 1297 h 720100"/>
                <a:gd name="connsiteX0" fmla="*/ 727524 w 727580"/>
                <a:gd name="connsiteY0" fmla="*/ 718803 h 718803"/>
                <a:gd name="connsiteX1" fmla="*/ 0 w 727580"/>
                <a:gd name="connsiteY1" fmla="*/ 0 h 718803"/>
                <a:gd name="connsiteX0" fmla="*/ 727525 w 727581"/>
                <a:gd name="connsiteY0" fmla="*/ 532400 h 532400"/>
                <a:gd name="connsiteX1" fmla="*/ 0 w 727581"/>
                <a:gd name="connsiteY1" fmla="*/ 13622 h 532400"/>
                <a:gd name="connsiteX0" fmla="*/ 727525 w 729635"/>
                <a:gd name="connsiteY0" fmla="*/ 519658 h 519658"/>
                <a:gd name="connsiteX1" fmla="*/ 0 w 729635"/>
                <a:gd name="connsiteY1" fmla="*/ 880 h 519658"/>
                <a:gd name="connsiteX0" fmla="*/ 727525 w 729907"/>
                <a:gd name="connsiteY0" fmla="*/ 519658 h 519658"/>
                <a:gd name="connsiteX1" fmla="*/ 0 w 729907"/>
                <a:gd name="connsiteY1" fmla="*/ 880 h 519658"/>
              </a:gdLst>
              <a:ahLst/>
              <a:cxnLst>
                <a:cxn ang="0">
                  <a:pos x="connsiteX0" y="connsiteY0"/>
                </a:cxn>
                <a:cxn ang="0">
                  <a:pos x="connsiteX1" y="connsiteY1"/>
                </a:cxn>
              </a:cxnLst>
              <a:rect l="l" t="t" r="r" b="b"/>
              <a:pathLst>
                <a:path w="729907" h="519658">
                  <a:moveTo>
                    <a:pt x="727525" y="519658"/>
                  </a:moveTo>
                  <a:cubicBezTo>
                    <a:pt x="761242" y="-53320"/>
                    <a:pt x="433008" y="2356"/>
                    <a:pt x="0" y="880"/>
                  </a:cubicBezTo>
                </a:path>
              </a:pathLst>
            </a:custGeom>
            <a:noFill/>
            <a:ln w="31750">
              <a:solidFill>
                <a:srgbClr val="FFE6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
          <p:nvSpPr>
            <p:cNvPr id="24" name="TextBox 23"/>
            <p:cNvSpPr txBox="1"/>
            <p:nvPr/>
          </p:nvSpPr>
          <p:spPr>
            <a:xfrm>
              <a:off x="3201369" y="5074348"/>
              <a:ext cx="1681708"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dirty="0">
                  <a:solidFill>
                    <a:schemeClr val="bg1"/>
                  </a:solidFill>
                  <a:latin typeface="+mj-lt"/>
                </a:rPr>
                <a:t>Increase US jobs</a:t>
              </a:r>
            </a:p>
          </p:txBody>
        </p:sp>
        <p:sp>
          <p:nvSpPr>
            <p:cNvPr id="25" name="TextBox 24"/>
            <p:cNvSpPr txBox="1"/>
            <p:nvPr/>
          </p:nvSpPr>
          <p:spPr>
            <a:xfrm>
              <a:off x="3183305" y="5775935"/>
              <a:ext cx="1681708" cy="193899"/>
            </a:xfrm>
            <a:prstGeom prst="rect">
              <a:avLst/>
            </a:prstGeom>
            <a:solidFill>
              <a:schemeClr val="tx2"/>
            </a:solidFill>
            <a:ln>
              <a:noFill/>
            </a:ln>
          </p:spPr>
          <p:txBody>
            <a:bodyPr wrap="square" lIns="0" tIns="36576" rIns="0" bIns="0" rtlCol="0">
              <a:spAutoFit/>
            </a:bodyPr>
            <a:lstStyle/>
            <a:p>
              <a:pPr algn="ctr">
                <a:lnSpc>
                  <a:spcPct val="85000"/>
                </a:lnSpc>
                <a:spcAft>
                  <a:spcPts val="600"/>
                </a:spcAft>
                <a:buClr>
                  <a:schemeClr val="accent2"/>
                </a:buClr>
                <a:buSzPct val="70000"/>
              </a:pPr>
              <a:r>
                <a:rPr lang="en-US" sz="1200" b="1" dirty="0">
                  <a:solidFill>
                    <a:schemeClr val="bg1"/>
                  </a:solidFill>
                  <a:latin typeface="+mj-lt"/>
                </a:rPr>
                <a:t>Increase real wages</a:t>
              </a:r>
            </a:p>
          </p:txBody>
        </p:sp>
        <p:cxnSp>
          <p:nvCxnSpPr>
            <p:cNvPr id="26" name="Straight Arrow Connector 25"/>
            <p:cNvCxnSpPr/>
            <p:nvPr/>
          </p:nvCxnSpPr>
          <p:spPr>
            <a:xfrm>
              <a:off x="4024159" y="4602480"/>
              <a:ext cx="0" cy="379490"/>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616921" y="4341130"/>
              <a:ext cx="790575" cy="640841"/>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038004" y="5342469"/>
              <a:ext cx="0" cy="379490"/>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82432" y="4501050"/>
              <a:ext cx="1377945" cy="35086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dirty="0">
                  <a:solidFill>
                    <a:schemeClr val="bg1"/>
                  </a:solidFill>
                  <a:latin typeface="+mj-lt"/>
                </a:rPr>
                <a:t>Impose special tariffs</a:t>
              </a:r>
            </a:p>
          </p:txBody>
        </p:sp>
        <p:cxnSp>
          <p:nvCxnSpPr>
            <p:cNvPr id="30" name="Straight Arrow Connector 29"/>
            <p:cNvCxnSpPr/>
            <p:nvPr/>
          </p:nvCxnSpPr>
          <p:spPr>
            <a:xfrm>
              <a:off x="2641977" y="4963327"/>
              <a:ext cx="627320" cy="191425"/>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571405" y="3877507"/>
              <a:ext cx="16990" cy="542888"/>
            </a:xfrm>
            <a:prstGeom prst="straightConnector1">
              <a:avLst/>
            </a:prstGeom>
            <a:ln w="31750">
              <a:solidFill>
                <a:srgbClr val="FFE6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08825" y="2872297"/>
              <a:ext cx="3098800" cy="1593766"/>
            </a:xfrm>
            <a:prstGeom prst="rect">
              <a:avLst/>
            </a:prstGeom>
            <a:solidFill>
              <a:schemeClr val="tx2">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mj-lt"/>
              </a:endParaRPr>
            </a:p>
          </p:txBody>
        </p:sp>
        <p:sp>
          <p:nvSpPr>
            <p:cNvPr id="33" name="Rectangle 32"/>
            <p:cNvSpPr/>
            <p:nvPr/>
          </p:nvSpPr>
          <p:spPr>
            <a:xfrm>
              <a:off x="7118350" y="4548622"/>
              <a:ext cx="3098800" cy="1530903"/>
            </a:xfrm>
            <a:prstGeom prst="rect">
              <a:avLst/>
            </a:prstGeom>
            <a:solidFill>
              <a:schemeClr val="tx2">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mj-lt"/>
              </a:endParaRPr>
            </a:p>
          </p:txBody>
        </p:sp>
        <p:sp>
          <p:nvSpPr>
            <p:cNvPr id="34" name="TextBox 33"/>
            <p:cNvSpPr txBox="1"/>
            <p:nvPr/>
          </p:nvSpPr>
          <p:spPr>
            <a:xfrm>
              <a:off x="7271241" y="3024005"/>
              <a:ext cx="2838721" cy="134806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solidFill>
                    <a:schemeClr val="bg1"/>
                  </a:solidFill>
                  <a:latin typeface="+mj-lt"/>
                </a:rPr>
                <a:t>Impact on USD</a:t>
              </a:r>
              <a:r>
                <a:rPr lang="en-US" sz="1200" dirty="0">
                  <a:solidFill>
                    <a:schemeClr val="bg1"/>
                  </a:solidFill>
                  <a:latin typeface="+mj-lt"/>
                </a:rPr>
                <a:t> </a:t>
              </a:r>
              <a:r>
                <a:rPr lang="en-US" sz="1200" dirty="0">
                  <a:solidFill>
                    <a:schemeClr val="bg1"/>
                  </a:solidFill>
                  <a:latin typeface="+mj-lt"/>
                  <a:sym typeface="Wingdings" panose="05000000000000000000" pitchFamily="2" charset="2"/>
                </a:rPr>
                <a:t> Uncertain</a:t>
              </a:r>
            </a:p>
            <a:p>
              <a:pPr>
                <a:spcAft>
                  <a:spcPts val="600"/>
                </a:spcAft>
                <a:buClr>
                  <a:schemeClr val="accent2"/>
                </a:buClr>
                <a:buSzPct val="70000"/>
              </a:pPr>
              <a:r>
                <a:rPr lang="en-US" sz="1000" dirty="0">
                  <a:solidFill>
                    <a:schemeClr val="bg1"/>
                  </a:solidFill>
                  <a:latin typeface="+mj-lt"/>
                </a:rPr>
                <a:t>The US protectionist agenda is expected to increase US capital stock and cash repatriation into the US pushing up the USD (and potentially, depressing US exports). However, worries of increased budget deficits and federal debt puts downward pressure on the USD countering the upward effect.</a:t>
              </a:r>
            </a:p>
          </p:txBody>
        </p:sp>
        <p:sp>
          <p:nvSpPr>
            <p:cNvPr id="35" name="TextBox 34"/>
            <p:cNvSpPr txBox="1"/>
            <p:nvPr/>
          </p:nvSpPr>
          <p:spPr>
            <a:xfrm>
              <a:off x="7271241" y="1614428"/>
              <a:ext cx="2813761" cy="8863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solidFill>
                    <a:schemeClr val="bg1"/>
                  </a:solidFill>
                  <a:latin typeface="+mj-lt"/>
                </a:rPr>
                <a:t>Impact on interest rates</a:t>
              </a:r>
              <a:r>
                <a:rPr lang="en-US" sz="1200" dirty="0">
                  <a:solidFill>
                    <a:schemeClr val="bg1"/>
                  </a:solidFill>
                  <a:latin typeface="+mj-lt"/>
                </a:rPr>
                <a:t> </a:t>
              </a:r>
              <a:r>
                <a:rPr lang="en-US" sz="1200" dirty="0">
                  <a:solidFill>
                    <a:schemeClr val="bg1"/>
                  </a:solidFill>
                  <a:latin typeface="+mj-lt"/>
                  <a:sym typeface="Wingdings" panose="05000000000000000000" pitchFamily="2" charset="2"/>
                </a:rPr>
                <a:t> Increase</a:t>
              </a:r>
              <a:endParaRPr lang="en-US" sz="1200" dirty="0">
                <a:solidFill>
                  <a:schemeClr val="bg1"/>
                </a:solidFill>
                <a:latin typeface="+mj-lt"/>
              </a:endParaRPr>
            </a:p>
            <a:p>
              <a:pPr>
                <a:spcAft>
                  <a:spcPts val="600"/>
                </a:spcAft>
                <a:buClr>
                  <a:schemeClr val="accent2"/>
                </a:buClr>
                <a:buSzPct val="70000"/>
              </a:pPr>
              <a:r>
                <a:rPr lang="en-US" sz="1000" dirty="0">
                  <a:solidFill>
                    <a:schemeClr val="bg1"/>
                  </a:solidFill>
                  <a:latin typeface="+mj-lt"/>
                </a:rPr>
                <a:t>Notwithstanding monetary policy tightening signals from the Fed, federal budget deficits and public debt are expected to increase, push-up interest rate premiums (further pushing up USD).</a:t>
              </a:r>
              <a:endParaRPr lang="en-US" sz="1200" dirty="0">
                <a:solidFill>
                  <a:schemeClr val="bg1"/>
                </a:solidFill>
                <a:latin typeface="+mj-lt"/>
              </a:endParaRPr>
            </a:p>
          </p:txBody>
        </p:sp>
        <p:sp>
          <p:nvSpPr>
            <p:cNvPr id="36" name="TextBox 35"/>
            <p:cNvSpPr txBox="1"/>
            <p:nvPr/>
          </p:nvSpPr>
          <p:spPr>
            <a:xfrm>
              <a:off x="7271241" y="4675006"/>
              <a:ext cx="2838721" cy="134806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solidFill>
                    <a:schemeClr val="bg1"/>
                  </a:solidFill>
                  <a:latin typeface="+mj-lt"/>
                </a:rPr>
                <a:t>Impact on tax controversy</a:t>
              </a:r>
              <a:r>
                <a:rPr lang="en-US" sz="1200" dirty="0">
                  <a:solidFill>
                    <a:schemeClr val="bg1"/>
                  </a:solidFill>
                  <a:latin typeface="+mj-lt"/>
                </a:rPr>
                <a:t> </a:t>
              </a:r>
              <a:r>
                <a:rPr lang="en-US" sz="1200" dirty="0">
                  <a:solidFill>
                    <a:schemeClr val="bg1"/>
                  </a:solidFill>
                  <a:latin typeface="+mj-lt"/>
                  <a:sym typeface="Wingdings" panose="05000000000000000000" pitchFamily="2" charset="2"/>
                </a:rPr>
                <a:t> Increase</a:t>
              </a:r>
            </a:p>
            <a:p>
              <a:pPr>
                <a:spcAft>
                  <a:spcPts val="600"/>
                </a:spcAft>
                <a:buClr>
                  <a:schemeClr val="accent2"/>
                </a:buClr>
                <a:buSzPct val="70000"/>
              </a:pPr>
              <a:r>
                <a:rPr lang="en-US" sz="1000" dirty="0">
                  <a:solidFill>
                    <a:schemeClr val="bg1"/>
                  </a:solidFill>
                  <a:latin typeface="+mj-lt"/>
                </a:rPr>
                <a:t>The increased risk of budget deficits and public debt will add pressure on the IRS to collect revenues from US based-multinationals and to monitor cross-border transactions. A corresponding increase of attention from the CRA is also expected, raising the probability of tax audit and controversy on cross-border transactions.</a:t>
              </a:r>
            </a:p>
          </p:txBody>
        </p:sp>
      </p:grpSp>
      <p:sp>
        <p:nvSpPr>
          <p:cNvPr id="37"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38"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 perspective</a:t>
            </a:r>
            <a:br>
              <a:rPr lang="en-GB" dirty="0"/>
            </a:br>
            <a:r>
              <a:rPr lang="en-GB" dirty="0"/>
              <a:t>At a glance: US Tax Cuts &amp; Jobs Act</a:t>
            </a:r>
          </a:p>
        </p:txBody>
      </p:sp>
      <p:grpSp>
        <p:nvGrpSpPr>
          <p:cNvPr id="3" name="Group 2"/>
          <p:cNvGrpSpPr/>
          <p:nvPr/>
        </p:nvGrpSpPr>
        <p:grpSpPr>
          <a:xfrm>
            <a:off x="369760" y="1268661"/>
            <a:ext cx="8585790" cy="4767644"/>
            <a:chOff x="1984376" y="1427024"/>
            <a:chExt cx="8585790" cy="4767644"/>
          </a:xfrm>
        </p:grpSpPr>
        <p:sp>
          <p:nvSpPr>
            <p:cNvPr id="37" name="Freeform 36"/>
            <p:cNvSpPr/>
            <p:nvPr/>
          </p:nvSpPr>
          <p:spPr>
            <a:xfrm rot="16200000">
              <a:off x="6460559" y="4772925"/>
              <a:ext cx="832164" cy="1032808"/>
            </a:xfrm>
            <a:custGeom>
              <a:avLst/>
              <a:gdLst>
                <a:gd name="connsiteX0" fmla="*/ 24269 w 36300"/>
                <a:gd name="connsiteY0" fmla="*/ 0 h 1106905"/>
                <a:gd name="connsiteX1" fmla="*/ 205 w 36300"/>
                <a:gd name="connsiteY1" fmla="*/ 493294 h 1106905"/>
                <a:gd name="connsiteX2" fmla="*/ 36300 w 36300"/>
                <a:gd name="connsiteY2" fmla="*/ 1106905 h 1106905"/>
                <a:gd name="connsiteX0" fmla="*/ 24269 w 225770"/>
                <a:gd name="connsiteY0" fmla="*/ 0 h 1461135"/>
                <a:gd name="connsiteX1" fmla="*/ 205 w 225770"/>
                <a:gd name="connsiteY1" fmla="*/ 493294 h 1461135"/>
                <a:gd name="connsiteX2" fmla="*/ 225770 w 225770"/>
                <a:gd name="connsiteY2" fmla="*/ 1461135 h 1461135"/>
                <a:gd name="connsiteX0" fmla="*/ 24269 w 225770"/>
                <a:gd name="connsiteY0" fmla="*/ 0 h 1461135"/>
                <a:gd name="connsiteX1" fmla="*/ 205 w 225770"/>
                <a:gd name="connsiteY1" fmla="*/ 493294 h 1461135"/>
                <a:gd name="connsiteX2" fmla="*/ 225770 w 225770"/>
                <a:gd name="connsiteY2" fmla="*/ 1461135 h 1461135"/>
                <a:gd name="connsiteX0" fmla="*/ 0 w 201501"/>
                <a:gd name="connsiteY0" fmla="*/ 0 h 1461135"/>
                <a:gd name="connsiteX1" fmla="*/ 201501 w 201501"/>
                <a:gd name="connsiteY1" fmla="*/ 1461135 h 1461135"/>
                <a:gd name="connsiteX0" fmla="*/ 12739 w 214240"/>
                <a:gd name="connsiteY0" fmla="*/ 0 h 1461135"/>
                <a:gd name="connsiteX1" fmla="*/ 214240 w 214240"/>
                <a:gd name="connsiteY1" fmla="*/ 1461135 h 1461135"/>
                <a:gd name="connsiteX0" fmla="*/ 26170 w 227671"/>
                <a:gd name="connsiteY0" fmla="*/ 0 h 1461135"/>
                <a:gd name="connsiteX1" fmla="*/ 227671 w 227671"/>
                <a:gd name="connsiteY1" fmla="*/ 1461135 h 1461135"/>
                <a:gd name="connsiteX0" fmla="*/ 29287 w 214312"/>
                <a:gd name="connsiteY0" fmla="*/ 0 h 1947167"/>
                <a:gd name="connsiteX1" fmla="*/ 214312 w 214312"/>
                <a:gd name="connsiteY1" fmla="*/ 1947167 h 1947167"/>
                <a:gd name="connsiteX0" fmla="*/ 4647 w 782797"/>
                <a:gd name="connsiteY0" fmla="*/ 0 h 571445"/>
                <a:gd name="connsiteX1" fmla="*/ 782797 w 782797"/>
                <a:gd name="connsiteY1" fmla="*/ 571445 h 571445"/>
                <a:gd name="connsiteX0" fmla="*/ 4942 w 783092"/>
                <a:gd name="connsiteY0" fmla="*/ 0 h 624496"/>
                <a:gd name="connsiteX1" fmla="*/ 783092 w 783092"/>
                <a:gd name="connsiteY1" fmla="*/ 571445 h 624496"/>
                <a:gd name="connsiteX0" fmla="*/ 6653 w 620046"/>
                <a:gd name="connsiteY0" fmla="*/ 0 h 773782"/>
                <a:gd name="connsiteX1" fmla="*/ 620046 w 620046"/>
                <a:gd name="connsiteY1" fmla="*/ 752678 h 773782"/>
                <a:gd name="connsiteX0" fmla="*/ 5591 w 709600"/>
                <a:gd name="connsiteY0" fmla="*/ 0 h 842174"/>
                <a:gd name="connsiteX1" fmla="*/ 709600 w 709600"/>
                <a:gd name="connsiteY1" fmla="*/ 826818 h 842174"/>
                <a:gd name="connsiteX0" fmla="*/ 4481 w 848533"/>
                <a:gd name="connsiteY0" fmla="*/ 0 h 873327"/>
                <a:gd name="connsiteX1" fmla="*/ 848533 w 848533"/>
                <a:gd name="connsiteY1" fmla="*/ 859769 h 873327"/>
                <a:gd name="connsiteX0" fmla="*/ 4587 w 832164"/>
                <a:gd name="connsiteY0" fmla="*/ 0 h 1032808"/>
                <a:gd name="connsiteX1" fmla="*/ 832164 w 832164"/>
                <a:gd name="connsiteY1" fmla="*/ 1024525 h 1032808"/>
              </a:gdLst>
              <a:ahLst/>
              <a:cxnLst>
                <a:cxn ang="0">
                  <a:pos x="connsiteX0" y="connsiteY0"/>
                </a:cxn>
                <a:cxn ang="0">
                  <a:pos x="connsiteX1" y="connsiteY1"/>
                </a:cxn>
              </a:cxnLst>
              <a:rect l="l" t="t" r="r" b="b"/>
              <a:pathLst>
                <a:path w="832164" h="1032808">
                  <a:moveTo>
                    <a:pt x="4587" y="0"/>
                  </a:moveTo>
                  <a:cubicBezTo>
                    <a:pt x="-60051" y="775370"/>
                    <a:pt x="575526" y="1089418"/>
                    <a:pt x="832164" y="1024525"/>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YInterstate" panose="02000503020000020004" pitchFamily="2" charset="0"/>
              </a:endParaRPr>
            </a:p>
          </p:txBody>
        </p:sp>
        <p:sp>
          <p:nvSpPr>
            <p:cNvPr id="38" name="Freeform 37"/>
            <p:cNvSpPr/>
            <p:nvPr/>
          </p:nvSpPr>
          <p:spPr>
            <a:xfrm>
              <a:off x="7686089" y="4871139"/>
              <a:ext cx="678204" cy="754697"/>
            </a:xfrm>
            <a:custGeom>
              <a:avLst/>
              <a:gdLst>
                <a:gd name="connsiteX0" fmla="*/ 1058779 w 1058779"/>
                <a:gd name="connsiteY0" fmla="*/ 1046747 h 1046747"/>
                <a:gd name="connsiteX1" fmla="*/ 433137 w 1058779"/>
                <a:gd name="connsiteY1" fmla="*/ 709863 h 1046747"/>
                <a:gd name="connsiteX2" fmla="*/ 0 w 1058779"/>
                <a:gd name="connsiteY2" fmla="*/ 0 h 1046747"/>
                <a:gd name="connsiteX0" fmla="*/ 2044740 w 2044740"/>
                <a:gd name="connsiteY0" fmla="*/ 736646 h 777278"/>
                <a:gd name="connsiteX1" fmla="*/ 433137 w 2044740"/>
                <a:gd name="connsiteY1" fmla="*/ 709863 h 777278"/>
                <a:gd name="connsiteX2" fmla="*/ 0 w 2044740"/>
                <a:gd name="connsiteY2" fmla="*/ 0 h 777278"/>
                <a:gd name="connsiteX0" fmla="*/ 2044740 w 2044740"/>
                <a:gd name="connsiteY0" fmla="*/ 736646 h 736646"/>
                <a:gd name="connsiteX1" fmla="*/ 0 w 2044740"/>
                <a:gd name="connsiteY1" fmla="*/ 0 h 736646"/>
                <a:gd name="connsiteX0" fmla="*/ 2044740 w 2044740"/>
                <a:gd name="connsiteY0" fmla="*/ 736646 h 736646"/>
                <a:gd name="connsiteX1" fmla="*/ 0 w 2044740"/>
                <a:gd name="connsiteY1" fmla="*/ 0 h 736646"/>
                <a:gd name="connsiteX0" fmla="*/ 2044740 w 2044740"/>
                <a:gd name="connsiteY0" fmla="*/ 736646 h 736646"/>
                <a:gd name="connsiteX1" fmla="*/ 0 w 2044740"/>
                <a:gd name="connsiteY1" fmla="*/ 0 h 736646"/>
                <a:gd name="connsiteX0" fmla="*/ 669164 w 669164"/>
                <a:gd name="connsiteY0" fmla="*/ 752549 h 752549"/>
                <a:gd name="connsiteX1" fmla="*/ 0 w 669164"/>
                <a:gd name="connsiteY1" fmla="*/ 0 h 752549"/>
                <a:gd name="connsiteX0" fmla="*/ 708920 w 708920"/>
                <a:gd name="connsiteY0" fmla="*/ 1150114 h 1150114"/>
                <a:gd name="connsiteX1" fmla="*/ 0 w 708920"/>
                <a:gd name="connsiteY1" fmla="*/ 0 h 1150114"/>
                <a:gd name="connsiteX0" fmla="*/ 708920 w 708920"/>
                <a:gd name="connsiteY0" fmla="*/ 1150114 h 1150114"/>
                <a:gd name="connsiteX1" fmla="*/ 0 w 708920"/>
                <a:gd name="connsiteY1" fmla="*/ 0 h 1150114"/>
                <a:gd name="connsiteX0" fmla="*/ 708920 w 708920"/>
                <a:gd name="connsiteY0" fmla="*/ 1150114 h 1150115"/>
                <a:gd name="connsiteX1" fmla="*/ 0 w 708920"/>
                <a:gd name="connsiteY1" fmla="*/ 0 h 1150115"/>
                <a:gd name="connsiteX0" fmla="*/ 544163 w 544163"/>
                <a:gd name="connsiteY0" fmla="*/ 985357 h 985358"/>
                <a:gd name="connsiteX1" fmla="*/ 0 w 544163"/>
                <a:gd name="connsiteY1" fmla="*/ 0 h 985358"/>
                <a:gd name="connsiteX0" fmla="*/ 544163 w 544163"/>
                <a:gd name="connsiteY0" fmla="*/ 985357 h 985357"/>
                <a:gd name="connsiteX1" fmla="*/ 0 w 544163"/>
                <a:gd name="connsiteY1" fmla="*/ 0 h 985357"/>
                <a:gd name="connsiteX0" fmla="*/ 675969 w 675969"/>
                <a:gd name="connsiteY0" fmla="*/ 754697 h 754697"/>
                <a:gd name="connsiteX1" fmla="*/ 0 w 675969"/>
                <a:gd name="connsiteY1" fmla="*/ 0 h 754697"/>
                <a:gd name="connsiteX0" fmla="*/ 675969 w 675969"/>
                <a:gd name="connsiteY0" fmla="*/ 754697 h 754697"/>
                <a:gd name="connsiteX1" fmla="*/ 0 w 675969"/>
                <a:gd name="connsiteY1" fmla="*/ 0 h 754697"/>
                <a:gd name="connsiteX0" fmla="*/ 678204 w 678204"/>
                <a:gd name="connsiteY0" fmla="*/ 754697 h 754697"/>
                <a:gd name="connsiteX1" fmla="*/ 2235 w 678204"/>
                <a:gd name="connsiteY1" fmla="*/ 0 h 754697"/>
              </a:gdLst>
              <a:ahLst/>
              <a:cxnLst>
                <a:cxn ang="0">
                  <a:pos x="connsiteX0" y="connsiteY0"/>
                </a:cxn>
                <a:cxn ang="0">
                  <a:pos x="connsiteX1" y="connsiteY1"/>
                </a:cxn>
              </a:cxnLst>
              <a:rect l="l" t="t" r="r" b="b"/>
              <a:pathLst>
                <a:path w="678204" h="754697">
                  <a:moveTo>
                    <a:pt x="678204" y="754697"/>
                  </a:moveTo>
                  <a:cubicBezTo>
                    <a:pt x="373557" y="706211"/>
                    <a:pt x="-33808" y="612168"/>
                    <a:pt x="2235" y="0"/>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EYInterstate" panose="02000503020000020004" pitchFamily="2" charset="0"/>
              </a:endParaRPr>
            </a:p>
          </p:txBody>
        </p:sp>
        <p:pic>
          <p:nvPicPr>
            <p:cNvPr id="39" name="Picture 3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81291" y="2876436"/>
              <a:ext cx="2175105" cy="1726490"/>
            </a:xfrm>
            <a:prstGeom prst="rect">
              <a:avLst/>
            </a:prstGeom>
          </p:spPr>
        </p:pic>
        <p:sp>
          <p:nvSpPr>
            <p:cNvPr id="40" name="TextBox 39"/>
            <p:cNvSpPr txBox="1"/>
            <p:nvPr/>
          </p:nvSpPr>
          <p:spPr>
            <a:xfrm>
              <a:off x="7740454" y="1427024"/>
              <a:ext cx="2466064" cy="790986"/>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The ‘BEAT’ tax</a:t>
              </a:r>
            </a:p>
            <a:p>
              <a:pPr>
                <a:spcAft>
                  <a:spcPts val="600"/>
                </a:spcAft>
                <a:buClr>
                  <a:schemeClr val="accent2"/>
                </a:buClr>
                <a:buSzPct val="70000"/>
              </a:pPr>
              <a:r>
                <a:rPr lang="en-CA" sz="800" dirty="0">
                  <a:solidFill>
                    <a:schemeClr val="bg1"/>
                  </a:solidFill>
                  <a:latin typeface="EYInterstate" panose="02000503020000020004" pitchFamily="2" charset="0"/>
                </a:rPr>
                <a:t>Base Erosion Anti-Abuse Tax (“BEAT”),  a </a:t>
              </a:r>
              <a:r>
                <a:rPr lang="en-US" sz="800" dirty="0">
                  <a:solidFill>
                    <a:schemeClr val="bg1"/>
                  </a:solidFill>
                  <a:latin typeface="EYInterstate" panose="02000503020000020004" pitchFamily="2" charset="0"/>
                </a:rPr>
                <a:t>minimum tax on certain payments made to a foreign affiliate (otherwise deductible) such as management fees, royalties, etc.</a:t>
              </a:r>
              <a:endParaRPr lang="en-CA" sz="800" dirty="0">
                <a:solidFill>
                  <a:schemeClr val="bg1"/>
                </a:solidFill>
                <a:latin typeface="EYInterstate" panose="02000503020000020004" pitchFamily="2" charset="0"/>
              </a:endParaRPr>
            </a:p>
          </p:txBody>
        </p:sp>
        <p:sp>
          <p:nvSpPr>
            <p:cNvPr id="41" name="Freeform 40"/>
            <p:cNvSpPr/>
            <p:nvPr/>
          </p:nvSpPr>
          <p:spPr>
            <a:xfrm>
              <a:off x="5671083" y="2287866"/>
              <a:ext cx="36300" cy="1106905"/>
            </a:xfrm>
            <a:custGeom>
              <a:avLst/>
              <a:gdLst>
                <a:gd name="connsiteX0" fmla="*/ 24269 w 36300"/>
                <a:gd name="connsiteY0" fmla="*/ 0 h 1106905"/>
                <a:gd name="connsiteX1" fmla="*/ 205 w 36300"/>
                <a:gd name="connsiteY1" fmla="*/ 493294 h 1106905"/>
                <a:gd name="connsiteX2" fmla="*/ 36300 w 36300"/>
                <a:gd name="connsiteY2" fmla="*/ 1106905 h 1106905"/>
              </a:gdLst>
              <a:ahLst/>
              <a:cxnLst>
                <a:cxn ang="0">
                  <a:pos x="connsiteX0" y="connsiteY0"/>
                </a:cxn>
                <a:cxn ang="0">
                  <a:pos x="connsiteX1" y="connsiteY1"/>
                </a:cxn>
                <a:cxn ang="0">
                  <a:pos x="connsiteX2" y="connsiteY2"/>
                </a:cxn>
              </a:cxnLst>
              <a:rect l="l" t="t" r="r" b="b"/>
              <a:pathLst>
                <a:path w="36300" h="1106905">
                  <a:moveTo>
                    <a:pt x="24269" y="0"/>
                  </a:moveTo>
                  <a:cubicBezTo>
                    <a:pt x="11234" y="154405"/>
                    <a:pt x="-1800" y="308810"/>
                    <a:pt x="205" y="493294"/>
                  </a:cubicBezTo>
                  <a:cubicBezTo>
                    <a:pt x="2210" y="677778"/>
                    <a:pt x="19255" y="892341"/>
                    <a:pt x="36300" y="1106905"/>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EYInterstate" panose="02000503020000020004" pitchFamily="2" charset="0"/>
              </a:endParaRPr>
            </a:p>
          </p:txBody>
        </p:sp>
        <p:sp>
          <p:nvSpPr>
            <p:cNvPr id="42" name="Freeform 41"/>
            <p:cNvSpPr/>
            <p:nvPr/>
          </p:nvSpPr>
          <p:spPr>
            <a:xfrm>
              <a:off x="6479033" y="2036114"/>
              <a:ext cx="1164724" cy="1444792"/>
            </a:xfrm>
            <a:custGeom>
              <a:avLst/>
              <a:gdLst>
                <a:gd name="connsiteX0" fmla="*/ 1323474 w 1323474"/>
                <a:gd name="connsiteY0" fmla="*/ 0 h 1082842"/>
                <a:gd name="connsiteX1" fmla="*/ 649706 w 1323474"/>
                <a:gd name="connsiteY1" fmla="*/ 397042 h 1082842"/>
                <a:gd name="connsiteX2" fmla="*/ 0 w 1323474"/>
                <a:gd name="connsiteY2" fmla="*/ 1082842 h 1082842"/>
                <a:gd name="connsiteX0" fmla="*/ 1234574 w 1234574"/>
                <a:gd name="connsiteY0" fmla="*/ 0 h 1336842"/>
                <a:gd name="connsiteX1" fmla="*/ 649706 w 1234574"/>
                <a:gd name="connsiteY1" fmla="*/ 651042 h 1336842"/>
                <a:gd name="connsiteX2" fmla="*/ 0 w 1234574"/>
                <a:gd name="connsiteY2" fmla="*/ 1336842 h 1336842"/>
                <a:gd name="connsiteX0" fmla="*/ 1234574 w 1234574"/>
                <a:gd name="connsiteY0" fmla="*/ 0 h 1336842"/>
                <a:gd name="connsiteX1" fmla="*/ 490956 w 1234574"/>
                <a:gd name="connsiteY1" fmla="*/ 530392 h 1336842"/>
                <a:gd name="connsiteX2" fmla="*/ 0 w 1234574"/>
                <a:gd name="connsiteY2" fmla="*/ 1336842 h 1336842"/>
                <a:gd name="connsiteX0" fmla="*/ 1234574 w 1234574"/>
                <a:gd name="connsiteY0" fmla="*/ 0 h 1336842"/>
                <a:gd name="connsiteX1" fmla="*/ 0 w 1234574"/>
                <a:gd name="connsiteY1" fmla="*/ 1336842 h 1336842"/>
                <a:gd name="connsiteX0" fmla="*/ 1234574 w 1234574"/>
                <a:gd name="connsiteY0" fmla="*/ 0 h 1336842"/>
                <a:gd name="connsiteX1" fmla="*/ 0 w 1234574"/>
                <a:gd name="connsiteY1" fmla="*/ 1336842 h 1336842"/>
                <a:gd name="connsiteX0" fmla="*/ 1234574 w 1234574"/>
                <a:gd name="connsiteY0" fmla="*/ 0 h 1336842"/>
                <a:gd name="connsiteX1" fmla="*/ 0 w 1234574"/>
                <a:gd name="connsiteY1" fmla="*/ 1336842 h 1336842"/>
                <a:gd name="connsiteX0" fmla="*/ 1164724 w 1164724"/>
                <a:gd name="connsiteY0" fmla="*/ 0 h 1349542"/>
                <a:gd name="connsiteX1" fmla="*/ 0 w 1164724"/>
                <a:gd name="connsiteY1" fmla="*/ 1349542 h 1349542"/>
                <a:gd name="connsiteX0" fmla="*/ 1164724 w 1164724"/>
                <a:gd name="connsiteY0" fmla="*/ 0 h 1444792"/>
                <a:gd name="connsiteX1" fmla="*/ 0 w 1164724"/>
                <a:gd name="connsiteY1" fmla="*/ 1444792 h 1444792"/>
                <a:gd name="connsiteX0" fmla="*/ 1164724 w 1164724"/>
                <a:gd name="connsiteY0" fmla="*/ 0 h 1444792"/>
                <a:gd name="connsiteX1" fmla="*/ 0 w 1164724"/>
                <a:gd name="connsiteY1" fmla="*/ 1444792 h 1444792"/>
                <a:gd name="connsiteX0" fmla="*/ 1164724 w 1164724"/>
                <a:gd name="connsiteY0" fmla="*/ 0 h 1444792"/>
                <a:gd name="connsiteX1" fmla="*/ 0 w 1164724"/>
                <a:gd name="connsiteY1" fmla="*/ 1444792 h 1444792"/>
              </a:gdLst>
              <a:ahLst/>
              <a:cxnLst>
                <a:cxn ang="0">
                  <a:pos x="connsiteX0" y="connsiteY0"/>
                </a:cxn>
                <a:cxn ang="0">
                  <a:pos x="connsiteX1" y="connsiteY1"/>
                </a:cxn>
              </a:cxnLst>
              <a:rect l="l" t="t" r="r" b="b"/>
              <a:pathLst>
                <a:path w="1164724" h="1444792">
                  <a:moveTo>
                    <a:pt x="1164724" y="0"/>
                  </a:moveTo>
                  <a:cubicBezTo>
                    <a:pt x="416649" y="223364"/>
                    <a:pt x="62275" y="846778"/>
                    <a:pt x="0" y="1444792"/>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EYInterstate" panose="02000503020000020004" pitchFamily="2" charset="0"/>
              </a:endParaRPr>
            </a:p>
          </p:txBody>
        </p:sp>
        <p:sp>
          <p:nvSpPr>
            <p:cNvPr id="43" name="Freeform 42"/>
            <p:cNvSpPr/>
            <p:nvPr/>
          </p:nvSpPr>
          <p:spPr>
            <a:xfrm>
              <a:off x="6532313" y="3996988"/>
              <a:ext cx="2044740" cy="736646"/>
            </a:xfrm>
            <a:custGeom>
              <a:avLst/>
              <a:gdLst>
                <a:gd name="connsiteX0" fmla="*/ 1058779 w 1058779"/>
                <a:gd name="connsiteY0" fmla="*/ 1046747 h 1046747"/>
                <a:gd name="connsiteX1" fmla="*/ 433137 w 1058779"/>
                <a:gd name="connsiteY1" fmla="*/ 709863 h 1046747"/>
                <a:gd name="connsiteX2" fmla="*/ 0 w 1058779"/>
                <a:gd name="connsiteY2" fmla="*/ 0 h 1046747"/>
                <a:gd name="connsiteX0" fmla="*/ 2044740 w 2044740"/>
                <a:gd name="connsiteY0" fmla="*/ 736646 h 777278"/>
                <a:gd name="connsiteX1" fmla="*/ 433137 w 2044740"/>
                <a:gd name="connsiteY1" fmla="*/ 709863 h 777278"/>
                <a:gd name="connsiteX2" fmla="*/ 0 w 2044740"/>
                <a:gd name="connsiteY2" fmla="*/ 0 h 777278"/>
                <a:gd name="connsiteX0" fmla="*/ 2044740 w 2044740"/>
                <a:gd name="connsiteY0" fmla="*/ 736646 h 736646"/>
                <a:gd name="connsiteX1" fmla="*/ 0 w 2044740"/>
                <a:gd name="connsiteY1" fmla="*/ 0 h 736646"/>
                <a:gd name="connsiteX0" fmla="*/ 2044740 w 2044740"/>
                <a:gd name="connsiteY0" fmla="*/ 736646 h 736646"/>
                <a:gd name="connsiteX1" fmla="*/ 0 w 2044740"/>
                <a:gd name="connsiteY1" fmla="*/ 0 h 736646"/>
                <a:gd name="connsiteX0" fmla="*/ 2044740 w 2044740"/>
                <a:gd name="connsiteY0" fmla="*/ 736646 h 736646"/>
                <a:gd name="connsiteX1" fmla="*/ 0 w 2044740"/>
                <a:gd name="connsiteY1" fmla="*/ 0 h 736646"/>
              </a:gdLst>
              <a:ahLst/>
              <a:cxnLst>
                <a:cxn ang="0">
                  <a:pos x="connsiteX0" y="connsiteY0"/>
                </a:cxn>
                <a:cxn ang="0">
                  <a:pos x="connsiteX1" y="connsiteY1"/>
                </a:cxn>
              </a:cxnLst>
              <a:rect l="l" t="t" r="r" b="b"/>
              <a:pathLst>
                <a:path w="2044740" h="736646">
                  <a:moveTo>
                    <a:pt x="2044740" y="736646"/>
                  </a:moveTo>
                  <a:cubicBezTo>
                    <a:pt x="1196182" y="721684"/>
                    <a:pt x="236307" y="770335"/>
                    <a:pt x="0" y="0"/>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EYInterstate" panose="02000503020000020004" pitchFamily="2" charset="0"/>
              </a:endParaRPr>
            </a:p>
          </p:txBody>
        </p:sp>
        <p:sp>
          <p:nvSpPr>
            <p:cNvPr id="44" name="Freeform 43"/>
            <p:cNvSpPr/>
            <p:nvPr/>
          </p:nvSpPr>
          <p:spPr>
            <a:xfrm rot="5400000" flipV="1">
              <a:off x="3430159" y="1750322"/>
              <a:ext cx="1065152" cy="2223750"/>
            </a:xfrm>
            <a:custGeom>
              <a:avLst/>
              <a:gdLst>
                <a:gd name="connsiteX0" fmla="*/ 0 w 1106905"/>
                <a:gd name="connsiteY0" fmla="*/ 0 h 1070811"/>
                <a:gd name="connsiteX1" fmla="*/ 649705 w 1106905"/>
                <a:gd name="connsiteY1" fmla="*/ 336884 h 1070811"/>
                <a:gd name="connsiteX2" fmla="*/ 1106905 w 1106905"/>
                <a:gd name="connsiteY2" fmla="*/ 1070811 h 1070811"/>
                <a:gd name="connsiteX0" fmla="*/ 0 w 1106905"/>
                <a:gd name="connsiteY0" fmla="*/ 0 h 1070811"/>
                <a:gd name="connsiteX1" fmla="*/ 1106905 w 1106905"/>
                <a:gd name="connsiteY1" fmla="*/ 1070811 h 1070811"/>
                <a:gd name="connsiteX0" fmla="*/ 0 w 1091003"/>
                <a:gd name="connsiteY0" fmla="*/ 0 h 2223750"/>
                <a:gd name="connsiteX1" fmla="*/ 1091003 w 1091003"/>
                <a:gd name="connsiteY1" fmla="*/ 2223750 h 2223750"/>
                <a:gd name="connsiteX0" fmla="*/ 0 w 1091003"/>
                <a:gd name="connsiteY0" fmla="*/ 0 h 2223750"/>
                <a:gd name="connsiteX1" fmla="*/ 1091003 w 1091003"/>
                <a:gd name="connsiteY1" fmla="*/ 2223750 h 2223750"/>
                <a:gd name="connsiteX0" fmla="*/ 0 w 1091003"/>
                <a:gd name="connsiteY0" fmla="*/ 0 h 2223750"/>
                <a:gd name="connsiteX1" fmla="*/ 1091003 w 1091003"/>
                <a:gd name="connsiteY1" fmla="*/ 2223750 h 2223750"/>
              </a:gdLst>
              <a:ahLst/>
              <a:cxnLst>
                <a:cxn ang="0">
                  <a:pos x="connsiteX0" y="connsiteY0"/>
                </a:cxn>
                <a:cxn ang="0">
                  <a:pos x="connsiteX1" y="connsiteY1"/>
                </a:cxn>
              </a:cxnLst>
              <a:rect l="l" t="t" r="r" b="b"/>
              <a:pathLst>
                <a:path w="1091003" h="2223750">
                  <a:moveTo>
                    <a:pt x="0" y="0"/>
                  </a:moveTo>
                  <a:cubicBezTo>
                    <a:pt x="618112" y="9733"/>
                    <a:pt x="1053341" y="615811"/>
                    <a:pt x="1091003" y="2223750"/>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EYInterstate" panose="02000503020000020004" pitchFamily="2" charset="0"/>
              </a:endParaRPr>
            </a:p>
          </p:txBody>
        </p:sp>
        <p:sp>
          <p:nvSpPr>
            <p:cNvPr id="45" name="TextBox 44"/>
            <p:cNvSpPr txBox="1"/>
            <p:nvPr/>
          </p:nvSpPr>
          <p:spPr>
            <a:xfrm>
              <a:off x="6329069" y="2590447"/>
              <a:ext cx="1699789" cy="391628"/>
            </a:xfrm>
            <a:prstGeom prst="rect">
              <a:avLst/>
            </a:prstGeom>
            <a:solidFill>
              <a:schemeClr val="tx2"/>
            </a:solidFill>
            <a:ln>
              <a:solidFill>
                <a:srgbClr val="FFE600"/>
              </a:solidFill>
            </a:ln>
          </p:spPr>
          <p:txBody>
            <a:bodyPr wrap="square" lIns="36000" tIns="72000" rIns="36000" bIns="72000" rtlCol="0">
              <a:spAutoFit/>
            </a:bodyPr>
            <a:lstStyle/>
            <a:p>
              <a:pPr algn="ctr">
                <a:spcAft>
                  <a:spcPts val="600"/>
                </a:spcAft>
                <a:buClr>
                  <a:schemeClr val="accent2"/>
                </a:buClr>
                <a:buSzPct val="70000"/>
              </a:pPr>
              <a:r>
                <a:rPr lang="en-US" sz="800" dirty="0">
                  <a:solidFill>
                    <a:schemeClr val="bg1"/>
                  </a:solidFill>
                  <a:latin typeface="EYInterstate" panose="02000503020000020004" pitchFamily="2" charset="0"/>
                </a:rPr>
                <a:t>Discourages cross-border payments outside the US</a:t>
              </a:r>
              <a:endParaRPr lang="en-CA" sz="800" dirty="0">
                <a:solidFill>
                  <a:schemeClr val="bg1"/>
                </a:solidFill>
                <a:latin typeface="EYInterstate" panose="02000503020000020004" pitchFamily="2" charset="0"/>
              </a:endParaRPr>
            </a:p>
          </p:txBody>
        </p:sp>
        <p:sp>
          <p:nvSpPr>
            <p:cNvPr id="46" name="TextBox 45"/>
            <p:cNvSpPr txBox="1"/>
            <p:nvPr/>
          </p:nvSpPr>
          <p:spPr>
            <a:xfrm>
              <a:off x="8485915" y="2415005"/>
              <a:ext cx="2084251" cy="975652"/>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AMT repeal + CAPEX expensing</a:t>
              </a:r>
            </a:p>
            <a:p>
              <a:pPr>
                <a:spcAft>
                  <a:spcPts val="600"/>
                </a:spcAft>
                <a:buClr>
                  <a:schemeClr val="accent2"/>
                </a:buClr>
                <a:buSzPct val="70000"/>
              </a:pPr>
              <a:r>
                <a:rPr lang="en-US" sz="800" dirty="0">
                  <a:solidFill>
                    <a:schemeClr val="bg1"/>
                  </a:solidFill>
                  <a:latin typeface="EYInterstate" panose="02000503020000020004" pitchFamily="2" charset="0"/>
                </a:rPr>
                <a:t>Repeals the Alternative Minimum Tax (“AMT”) and allows 100% expensing of capital asset expenditures, old and new, for 5 years. </a:t>
              </a:r>
              <a:endParaRPr lang="en-CA" sz="800" dirty="0">
                <a:solidFill>
                  <a:schemeClr val="bg1"/>
                </a:solidFill>
                <a:latin typeface="EYInterstate" panose="02000503020000020004" pitchFamily="2" charset="0"/>
              </a:endParaRPr>
            </a:p>
          </p:txBody>
        </p:sp>
        <p:grpSp>
          <p:nvGrpSpPr>
            <p:cNvPr id="47" name="Group 46"/>
            <p:cNvGrpSpPr/>
            <p:nvPr/>
          </p:nvGrpSpPr>
          <p:grpSpPr>
            <a:xfrm>
              <a:off x="6748880" y="3400335"/>
              <a:ext cx="2353620" cy="566927"/>
              <a:chOff x="5221705" y="3149957"/>
              <a:chExt cx="2353620" cy="566927"/>
            </a:xfrm>
          </p:grpSpPr>
          <p:sp>
            <p:nvSpPr>
              <p:cNvPr id="48" name="Freeform 47"/>
              <p:cNvSpPr/>
              <p:nvPr/>
            </p:nvSpPr>
            <p:spPr>
              <a:xfrm flipV="1">
                <a:off x="6719482" y="3149957"/>
                <a:ext cx="855843" cy="266751"/>
              </a:xfrm>
              <a:custGeom>
                <a:avLst/>
                <a:gdLst>
                  <a:gd name="connsiteX0" fmla="*/ 1203158 w 1203158"/>
                  <a:gd name="connsiteY0" fmla="*/ 89205 h 89205"/>
                  <a:gd name="connsiteX1" fmla="*/ 673769 w 1203158"/>
                  <a:gd name="connsiteY1" fmla="*/ 4984 h 89205"/>
                  <a:gd name="connsiteX2" fmla="*/ 0 w 1203158"/>
                  <a:gd name="connsiteY2" fmla="*/ 17015 h 89205"/>
                  <a:gd name="connsiteX0" fmla="*/ 1165944 w 1165944"/>
                  <a:gd name="connsiteY0" fmla="*/ 259326 h 259326"/>
                  <a:gd name="connsiteX1" fmla="*/ 673769 w 1165944"/>
                  <a:gd name="connsiteY1" fmla="*/ 4984 h 259326"/>
                  <a:gd name="connsiteX2" fmla="*/ 0 w 1165944"/>
                  <a:gd name="connsiteY2" fmla="*/ 17015 h 259326"/>
                  <a:gd name="connsiteX0" fmla="*/ 1165944 w 1165944"/>
                  <a:gd name="connsiteY0" fmla="*/ 242311 h 242311"/>
                  <a:gd name="connsiteX1" fmla="*/ 0 w 1165944"/>
                  <a:gd name="connsiteY1" fmla="*/ 0 h 242311"/>
                  <a:gd name="connsiteX0" fmla="*/ 1165944 w 1165944"/>
                  <a:gd name="connsiteY0" fmla="*/ 242311 h 242311"/>
                  <a:gd name="connsiteX1" fmla="*/ 0 w 1165944"/>
                  <a:gd name="connsiteY1" fmla="*/ 0 h 242311"/>
                  <a:gd name="connsiteX0" fmla="*/ 855843 w 855843"/>
                  <a:gd name="connsiteY0" fmla="*/ 258213 h 258213"/>
                  <a:gd name="connsiteX1" fmla="*/ 0 w 855843"/>
                  <a:gd name="connsiteY1" fmla="*/ 0 h 258213"/>
                  <a:gd name="connsiteX0" fmla="*/ 855843 w 855843"/>
                  <a:gd name="connsiteY0" fmla="*/ 275425 h 275425"/>
                  <a:gd name="connsiteX1" fmla="*/ 0 w 855843"/>
                  <a:gd name="connsiteY1" fmla="*/ 17212 h 275425"/>
                  <a:gd name="connsiteX0" fmla="*/ 855843 w 855843"/>
                  <a:gd name="connsiteY0" fmla="*/ 266751 h 266751"/>
                  <a:gd name="connsiteX1" fmla="*/ 0 w 855843"/>
                  <a:gd name="connsiteY1" fmla="*/ 8538 h 266751"/>
                </a:gdLst>
                <a:ahLst/>
                <a:cxnLst>
                  <a:cxn ang="0">
                    <a:pos x="connsiteX0" y="connsiteY0"/>
                  </a:cxn>
                  <a:cxn ang="0">
                    <a:pos x="connsiteX1" y="connsiteY1"/>
                  </a:cxn>
                </a:cxnLst>
                <a:rect l="l" t="t" r="r" b="b"/>
                <a:pathLst>
                  <a:path w="855843" h="266751">
                    <a:moveTo>
                      <a:pt x="855843" y="266751"/>
                    </a:moveTo>
                    <a:cubicBezTo>
                      <a:pt x="575416" y="-90558"/>
                      <a:pt x="754408" y="17747"/>
                      <a:pt x="0" y="8538"/>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CA">
                  <a:latin typeface="EYInterstate" panose="02000503020000020004" pitchFamily="2" charset="0"/>
                </a:endParaRPr>
              </a:p>
            </p:txBody>
          </p:sp>
          <p:sp>
            <p:nvSpPr>
              <p:cNvPr id="49" name="Freeform 48"/>
              <p:cNvSpPr/>
              <p:nvPr/>
            </p:nvSpPr>
            <p:spPr>
              <a:xfrm flipV="1">
                <a:off x="5221705" y="3312900"/>
                <a:ext cx="1203158" cy="89205"/>
              </a:xfrm>
              <a:custGeom>
                <a:avLst/>
                <a:gdLst>
                  <a:gd name="connsiteX0" fmla="*/ 1203158 w 1203158"/>
                  <a:gd name="connsiteY0" fmla="*/ 89205 h 89205"/>
                  <a:gd name="connsiteX1" fmla="*/ 673769 w 1203158"/>
                  <a:gd name="connsiteY1" fmla="*/ 4984 h 89205"/>
                  <a:gd name="connsiteX2" fmla="*/ 0 w 1203158"/>
                  <a:gd name="connsiteY2" fmla="*/ 17015 h 89205"/>
                </a:gdLst>
                <a:ahLst/>
                <a:cxnLst>
                  <a:cxn ang="0">
                    <a:pos x="connsiteX0" y="connsiteY0"/>
                  </a:cxn>
                  <a:cxn ang="0">
                    <a:pos x="connsiteX1" y="connsiteY1"/>
                  </a:cxn>
                  <a:cxn ang="0">
                    <a:pos x="connsiteX2" y="connsiteY2"/>
                  </a:cxn>
                </a:cxnLst>
                <a:rect l="l" t="t" r="r" b="b"/>
                <a:pathLst>
                  <a:path w="1203158" h="89205">
                    <a:moveTo>
                      <a:pt x="1203158" y="89205"/>
                    </a:moveTo>
                    <a:cubicBezTo>
                      <a:pt x="1038726" y="53110"/>
                      <a:pt x="874295" y="17016"/>
                      <a:pt x="673769" y="4984"/>
                    </a:cubicBezTo>
                    <a:cubicBezTo>
                      <a:pt x="473243" y="-7048"/>
                      <a:pt x="236621" y="4983"/>
                      <a:pt x="0" y="17015"/>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CA">
                  <a:latin typeface="EYInterstate" panose="02000503020000020004" pitchFamily="2" charset="0"/>
                </a:endParaRPr>
              </a:p>
            </p:txBody>
          </p:sp>
          <p:sp>
            <p:nvSpPr>
              <p:cNvPr id="50" name="TextBox 49"/>
              <p:cNvSpPr txBox="1"/>
              <p:nvPr/>
            </p:nvSpPr>
            <p:spPr>
              <a:xfrm>
                <a:off x="5793689" y="3202146"/>
                <a:ext cx="1205002" cy="514738"/>
              </a:xfrm>
              <a:prstGeom prst="rect">
                <a:avLst/>
              </a:prstGeom>
              <a:solidFill>
                <a:schemeClr val="tx2"/>
              </a:solidFill>
              <a:ln>
                <a:solidFill>
                  <a:srgbClr val="FFE600"/>
                </a:solidFill>
              </a:ln>
            </p:spPr>
            <p:txBody>
              <a:bodyPr wrap="square" lIns="72000" tIns="72000" rIns="72000" bIns="72000" rtlCol="0">
                <a:spAutoFit/>
              </a:bodyPr>
              <a:lstStyle/>
              <a:p>
                <a:pPr algn="ctr">
                  <a:spcAft>
                    <a:spcPts val="600"/>
                  </a:spcAft>
                  <a:buClr>
                    <a:schemeClr val="accent2"/>
                  </a:buClr>
                  <a:buSzPct val="70000"/>
                </a:pPr>
                <a:r>
                  <a:rPr lang="en-US" sz="800" dirty="0">
                    <a:solidFill>
                      <a:schemeClr val="bg1"/>
                    </a:solidFill>
                    <a:latin typeface="EYInterstate" panose="02000503020000020004" pitchFamily="2" charset="0"/>
                  </a:rPr>
                  <a:t>Encourages immediate investments in US</a:t>
                </a:r>
                <a:endParaRPr lang="en-CA" sz="800" dirty="0">
                  <a:solidFill>
                    <a:schemeClr val="bg1"/>
                  </a:solidFill>
                  <a:latin typeface="EYInterstate" panose="02000503020000020004" pitchFamily="2" charset="0"/>
                </a:endParaRPr>
              </a:p>
            </p:txBody>
          </p:sp>
        </p:grpSp>
        <p:sp>
          <p:nvSpPr>
            <p:cNvPr id="51" name="TextBox 50"/>
            <p:cNvSpPr txBox="1"/>
            <p:nvPr/>
          </p:nvSpPr>
          <p:spPr>
            <a:xfrm>
              <a:off x="8735373" y="4284858"/>
              <a:ext cx="1471145" cy="852541"/>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Corporate federal rates at 21%</a:t>
              </a:r>
            </a:p>
            <a:p>
              <a:pPr>
                <a:spcAft>
                  <a:spcPts val="600"/>
                </a:spcAft>
                <a:buClr>
                  <a:schemeClr val="accent2"/>
                </a:buClr>
                <a:buSzPct val="70000"/>
              </a:pPr>
              <a:r>
                <a:rPr lang="en-US" sz="800" dirty="0">
                  <a:solidFill>
                    <a:schemeClr val="bg1"/>
                  </a:solidFill>
                  <a:latin typeface="EYInterstate" panose="02000503020000020004" pitchFamily="2" charset="0"/>
                </a:rPr>
                <a:t>Cutting corporate federal tax rates from 35% to a flat rate of 21%.</a:t>
              </a:r>
              <a:endParaRPr lang="en-CA" sz="800" dirty="0">
                <a:solidFill>
                  <a:schemeClr val="bg1"/>
                </a:solidFill>
                <a:latin typeface="EYInterstate" panose="02000503020000020004" pitchFamily="2" charset="0"/>
              </a:endParaRPr>
            </a:p>
          </p:txBody>
        </p:sp>
        <p:sp>
          <p:nvSpPr>
            <p:cNvPr id="52" name="TextBox 51"/>
            <p:cNvSpPr txBox="1"/>
            <p:nvPr/>
          </p:nvSpPr>
          <p:spPr>
            <a:xfrm>
              <a:off x="7077286" y="4363321"/>
              <a:ext cx="967675" cy="760959"/>
            </a:xfrm>
            <a:prstGeom prst="rect">
              <a:avLst/>
            </a:prstGeom>
            <a:solidFill>
              <a:schemeClr val="tx2"/>
            </a:solidFill>
            <a:ln>
              <a:solidFill>
                <a:srgbClr val="FFE600"/>
              </a:solidFill>
            </a:ln>
          </p:spPr>
          <p:txBody>
            <a:bodyPr wrap="square" lIns="72000" tIns="72000" rIns="72000" bIns="72000" rtlCol="0">
              <a:spAutoFit/>
            </a:bodyPr>
            <a:lstStyle/>
            <a:p>
              <a:pPr algn="ctr">
                <a:spcAft>
                  <a:spcPts val="600"/>
                </a:spcAft>
                <a:buClr>
                  <a:schemeClr val="accent2"/>
                </a:buClr>
                <a:buSzPct val="70000"/>
              </a:pPr>
              <a:r>
                <a:rPr lang="en-US" sz="800" dirty="0">
                  <a:solidFill>
                    <a:schemeClr val="bg1"/>
                  </a:solidFill>
                  <a:latin typeface="EYInterstate" panose="02000503020000020004" pitchFamily="2" charset="0"/>
                </a:rPr>
                <a:t>Discourages cost push-down, and encourages income shifting to the US</a:t>
              </a:r>
              <a:endParaRPr lang="en-CA" sz="800" dirty="0">
                <a:solidFill>
                  <a:schemeClr val="bg1"/>
                </a:solidFill>
                <a:latin typeface="EYInterstate" panose="02000503020000020004" pitchFamily="2" charset="0"/>
              </a:endParaRPr>
            </a:p>
          </p:txBody>
        </p:sp>
        <p:sp>
          <p:nvSpPr>
            <p:cNvPr id="53" name="TextBox 52"/>
            <p:cNvSpPr txBox="1"/>
            <p:nvPr/>
          </p:nvSpPr>
          <p:spPr>
            <a:xfrm>
              <a:off x="8485914" y="5455976"/>
              <a:ext cx="1700230" cy="729430"/>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Limitations on interest deductions</a:t>
              </a:r>
            </a:p>
            <a:p>
              <a:pPr>
                <a:spcAft>
                  <a:spcPts val="600"/>
                </a:spcAft>
                <a:buClr>
                  <a:schemeClr val="accent2"/>
                </a:buClr>
                <a:buSzPct val="70000"/>
              </a:pPr>
              <a:r>
                <a:rPr lang="en-US" sz="800" dirty="0">
                  <a:solidFill>
                    <a:schemeClr val="bg1"/>
                  </a:solidFill>
                  <a:latin typeface="EYInterstate" panose="02000503020000020004" pitchFamily="2" charset="0"/>
                </a:rPr>
                <a:t>To 30% of EBITDA (up to Jan 1, 2022), and of EBIT thereafter. </a:t>
              </a:r>
              <a:endParaRPr lang="en-CA" sz="800" dirty="0">
                <a:solidFill>
                  <a:schemeClr val="bg1"/>
                </a:solidFill>
                <a:latin typeface="EYInterstate" panose="02000503020000020004" pitchFamily="2" charset="0"/>
              </a:endParaRPr>
            </a:p>
          </p:txBody>
        </p:sp>
        <p:sp>
          <p:nvSpPr>
            <p:cNvPr id="54" name="TextBox 53"/>
            <p:cNvSpPr txBox="1"/>
            <p:nvPr/>
          </p:nvSpPr>
          <p:spPr>
            <a:xfrm>
              <a:off x="4967258" y="1435094"/>
              <a:ext cx="1667377" cy="790986"/>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Repatriation tax</a:t>
              </a:r>
            </a:p>
            <a:p>
              <a:pPr>
                <a:spcAft>
                  <a:spcPts val="600"/>
                </a:spcAft>
                <a:buClr>
                  <a:schemeClr val="accent2"/>
                </a:buClr>
                <a:buSzPct val="70000"/>
              </a:pPr>
              <a:r>
                <a:rPr lang="en-US" sz="800" dirty="0">
                  <a:solidFill>
                    <a:schemeClr val="bg1"/>
                  </a:solidFill>
                  <a:latin typeface="EYInterstate" panose="02000503020000020004" pitchFamily="2" charset="0"/>
                </a:rPr>
                <a:t>One-time “Transition Tax” on non-repatriated earnings and impose a 15.5% tax on liquid assets and/or 8% otherwise.</a:t>
              </a:r>
              <a:endParaRPr lang="en-CA" sz="800" dirty="0">
                <a:solidFill>
                  <a:schemeClr val="bg1"/>
                </a:solidFill>
                <a:latin typeface="EYInterstate" panose="02000503020000020004" pitchFamily="2" charset="0"/>
              </a:endParaRPr>
            </a:p>
          </p:txBody>
        </p:sp>
        <p:sp>
          <p:nvSpPr>
            <p:cNvPr id="55" name="TextBox 54"/>
            <p:cNvSpPr txBox="1"/>
            <p:nvPr/>
          </p:nvSpPr>
          <p:spPr>
            <a:xfrm>
              <a:off x="5137066" y="2442836"/>
              <a:ext cx="1045306" cy="391628"/>
            </a:xfrm>
            <a:prstGeom prst="rect">
              <a:avLst/>
            </a:prstGeom>
            <a:solidFill>
              <a:schemeClr val="tx2"/>
            </a:solidFill>
            <a:ln>
              <a:solidFill>
                <a:srgbClr val="FFE600"/>
              </a:solidFill>
            </a:ln>
          </p:spPr>
          <p:txBody>
            <a:bodyPr wrap="square" lIns="36000" tIns="72000" rIns="36000" bIns="72000" rtlCol="0">
              <a:spAutoFit/>
            </a:bodyPr>
            <a:lstStyle/>
            <a:p>
              <a:pPr algn="ctr">
                <a:spcAft>
                  <a:spcPts val="600"/>
                </a:spcAft>
                <a:buClr>
                  <a:schemeClr val="accent2"/>
                </a:buClr>
                <a:buSzPct val="70000"/>
              </a:pPr>
              <a:r>
                <a:rPr lang="en-US" sz="800" dirty="0">
                  <a:solidFill>
                    <a:schemeClr val="bg1"/>
                  </a:solidFill>
                  <a:latin typeface="EYInterstate" panose="02000503020000020004" pitchFamily="2" charset="0"/>
                </a:rPr>
                <a:t>Encourages US repatriation of cash </a:t>
              </a:r>
              <a:endParaRPr lang="en-CA" sz="800" dirty="0">
                <a:solidFill>
                  <a:schemeClr val="bg1"/>
                </a:solidFill>
                <a:latin typeface="EYInterstate" panose="02000503020000020004" pitchFamily="2" charset="0"/>
              </a:endParaRPr>
            </a:p>
          </p:txBody>
        </p:sp>
        <p:sp>
          <p:nvSpPr>
            <p:cNvPr id="56" name="TextBox 55"/>
            <p:cNvSpPr txBox="1"/>
            <p:nvPr/>
          </p:nvSpPr>
          <p:spPr>
            <a:xfrm>
              <a:off x="1984376" y="1434850"/>
              <a:ext cx="2383343" cy="790986"/>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GILTI Tax</a:t>
              </a:r>
            </a:p>
            <a:p>
              <a:pPr>
                <a:spcAft>
                  <a:spcPts val="600"/>
                </a:spcAft>
                <a:buClr>
                  <a:schemeClr val="accent2"/>
                </a:buClr>
                <a:buSzPct val="70000"/>
              </a:pPr>
              <a:r>
                <a:rPr lang="en-US" sz="800" dirty="0">
                  <a:solidFill>
                    <a:schemeClr val="bg1"/>
                  </a:solidFill>
                  <a:latin typeface="EYInterstate" panose="02000503020000020004" pitchFamily="2" charset="0"/>
                </a:rPr>
                <a:t>Imposes a minimum tax on excess income of foreign subsidiaries (aka Global Intangible Low-Taxed Income (GILTI)), over a certain routine return (10%) on tangible business assets.</a:t>
              </a:r>
            </a:p>
          </p:txBody>
        </p:sp>
        <p:sp>
          <p:nvSpPr>
            <p:cNvPr id="57" name="TextBox 56"/>
            <p:cNvSpPr txBox="1"/>
            <p:nvPr/>
          </p:nvSpPr>
          <p:spPr>
            <a:xfrm>
              <a:off x="2412751" y="2626151"/>
              <a:ext cx="1445926" cy="514738"/>
            </a:xfrm>
            <a:prstGeom prst="rect">
              <a:avLst/>
            </a:prstGeom>
            <a:solidFill>
              <a:schemeClr val="tx2"/>
            </a:solidFill>
            <a:ln>
              <a:solidFill>
                <a:srgbClr val="FFE600"/>
              </a:solidFill>
            </a:ln>
          </p:spPr>
          <p:txBody>
            <a:bodyPr wrap="square" lIns="72000" tIns="72000" rIns="72000" bIns="72000" rtlCol="0">
              <a:spAutoFit/>
            </a:bodyPr>
            <a:lstStyle/>
            <a:p>
              <a:pPr algn="ctr">
                <a:spcAft>
                  <a:spcPts val="600"/>
                </a:spcAft>
                <a:buClr>
                  <a:schemeClr val="accent2"/>
                </a:buClr>
                <a:buSzPct val="70000"/>
              </a:pPr>
              <a:r>
                <a:rPr lang="en-US" sz="800" dirty="0">
                  <a:solidFill>
                    <a:schemeClr val="bg1"/>
                  </a:solidFill>
                  <a:latin typeface="EYInterstate" panose="02000503020000020004" pitchFamily="2" charset="0"/>
                </a:rPr>
                <a:t>Discourages intangible return in low tax jurisdictions…</a:t>
              </a:r>
              <a:endParaRPr lang="en-CA" sz="800" dirty="0">
                <a:solidFill>
                  <a:schemeClr val="bg1"/>
                </a:solidFill>
                <a:latin typeface="EYInterstate" panose="02000503020000020004" pitchFamily="2" charset="0"/>
              </a:endParaRPr>
            </a:p>
          </p:txBody>
        </p:sp>
        <p:sp>
          <p:nvSpPr>
            <p:cNvPr id="58" name="TextBox 57"/>
            <p:cNvSpPr txBox="1"/>
            <p:nvPr/>
          </p:nvSpPr>
          <p:spPr>
            <a:xfrm>
              <a:off x="1984376" y="3321041"/>
              <a:ext cx="1748467" cy="1037207"/>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FDII Tax</a:t>
              </a:r>
            </a:p>
            <a:p>
              <a:pPr>
                <a:spcAft>
                  <a:spcPts val="600"/>
                </a:spcAft>
                <a:buClr>
                  <a:schemeClr val="accent2"/>
                </a:buClr>
                <a:buSzPct val="70000"/>
              </a:pPr>
              <a:r>
                <a:rPr lang="en-US" sz="800" dirty="0">
                  <a:solidFill>
                    <a:schemeClr val="bg1"/>
                  </a:solidFill>
                  <a:latin typeface="EYInterstate" panose="02000503020000020004" pitchFamily="2" charset="0"/>
                </a:rPr>
                <a:t>Imposes a 13.125% tax (increases in 2026) on excess returns earned directly by a US company from foreign revenues from intangible (aka Foreign-Derived Intangible Income (“FDII”)). </a:t>
              </a:r>
            </a:p>
          </p:txBody>
        </p:sp>
        <p:sp>
          <p:nvSpPr>
            <p:cNvPr id="59" name="TextBox 58"/>
            <p:cNvSpPr txBox="1"/>
            <p:nvPr/>
          </p:nvSpPr>
          <p:spPr>
            <a:xfrm>
              <a:off x="1984376" y="4898817"/>
              <a:ext cx="1748467" cy="852541"/>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Reduce taxes on personal income</a:t>
              </a:r>
            </a:p>
            <a:p>
              <a:pPr>
                <a:spcAft>
                  <a:spcPts val="600"/>
                </a:spcAft>
                <a:buClr>
                  <a:schemeClr val="accent2"/>
                </a:buClr>
                <a:buSzPct val="70000"/>
              </a:pPr>
              <a:r>
                <a:rPr lang="en-US" sz="800" dirty="0">
                  <a:solidFill>
                    <a:schemeClr val="bg1"/>
                  </a:solidFill>
                  <a:latin typeface="EYInterstate" panose="02000503020000020004" pitchFamily="2" charset="0"/>
                </a:rPr>
                <a:t>Reducing tax brackets and overall taxes on lower and middle income taxpayers</a:t>
              </a:r>
            </a:p>
          </p:txBody>
        </p:sp>
        <p:sp>
          <p:nvSpPr>
            <p:cNvPr id="60" name="Freeform 59"/>
            <p:cNvSpPr/>
            <p:nvPr/>
          </p:nvSpPr>
          <p:spPr>
            <a:xfrm rot="20843984" flipV="1">
              <a:off x="3618876" y="4194489"/>
              <a:ext cx="2230342" cy="995073"/>
            </a:xfrm>
            <a:custGeom>
              <a:avLst/>
              <a:gdLst>
                <a:gd name="connsiteX0" fmla="*/ 0 w 1756610"/>
                <a:gd name="connsiteY0" fmla="*/ 131892 h 131892"/>
                <a:gd name="connsiteX1" fmla="*/ 709863 w 1756610"/>
                <a:gd name="connsiteY1" fmla="*/ 11577 h 131892"/>
                <a:gd name="connsiteX2" fmla="*/ 1756610 w 1756610"/>
                <a:gd name="connsiteY2" fmla="*/ 11577 h 131892"/>
                <a:gd name="connsiteX0" fmla="*/ 0 w 1756610"/>
                <a:gd name="connsiteY0" fmla="*/ 120315 h 120315"/>
                <a:gd name="connsiteX1" fmla="*/ 1756610 w 1756610"/>
                <a:gd name="connsiteY1" fmla="*/ 0 h 120315"/>
                <a:gd name="connsiteX0" fmla="*/ 0 w 1390850"/>
                <a:gd name="connsiteY0" fmla="*/ 0 h 38711"/>
                <a:gd name="connsiteX1" fmla="*/ 1390850 w 1390850"/>
                <a:gd name="connsiteY1" fmla="*/ 38711 h 38711"/>
                <a:gd name="connsiteX0" fmla="*/ 0 w 1390850"/>
                <a:gd name="connsiteY0" fmla="*/ 34178 h 72889"/>
                <a:gd name="connsiteX1" fmla="*/ 1390850 w 1390850"/>
                <a:gd name="connsiteY1" fmla="*/ 72889 h 72889"/>
                <a:gd name="connsiteX0" fmla="*/ 0 w 1390850"/>
                <a:gd name="connsiteY0" fmla="*/ 56851 h 95562"/>
                <a:gd name="connsiteX1" fmla="*/ 1390850 w 1390850"/>
                <a:gd name="connsiteY1" fmla="*/ 95562 h 95562"/>
                <a:gd name="connsiteX0" fmla="*/ 0 w 2199972"/>
                <a:gd name="connsiteY0" fmla="*/ 6847 h 858693"/>
                <a:gd name="connsiteX1" fmla="*/ 2199972 w 2199972"/>
                <a:gd name="connsiteY1" fmla="*/ 858693 h 858693"/>
                <a:gd name="connsiteX0" fmla="*/ 0 w 2199972"/>
                <a:gd name="connsiteY0" fmla="*/ 23244 h 875090"/>
                <a:gd name="connsiteX1" fmla="*/ 2199972 w 2199972"/>
                <a:gd name="connsiteY1" fmla="*/ 875090 h 875090"/>
                <a:gd name="connsiteX0" fmla="*/ 0 w 2328328"/>
                <a:gd name="connsiteY0" fmla="*/ 35107 h 768639"/>
                <a:gd name="connsiteX1" fmla="*/ 2328328 w 2328328"/>
                <a:gd name="connsiteY1" fmla="*/ 768639 h 768639"/>
                <a:gd name="connsiteX0" fmla="*/ 0 w 2328328"/>
                <a:gd name="connsiteY0" fmla="*/ 60357 h 793889"/>
                <a:gd name="connsiteX1" fmla="*/ 2328328 w 2328328"/>
                <a:gd name="connsiteY1" fmla="*/ 793889 h 793889"/>
                <a:gd name="connsiteX0" fmla="*/ 0 w 2230342"/>
                <a:gd name="connsiteY0" fmla="*/ 35333 h 1010237"/>
                <a:gd name="connsiteX1" fmla="*/ 2230342 w 2230342"/>
                <a:gd name="connsiteY1" fmla="*/ 1010237 h 1010237"/>
                <a:gd name="connsiteX0" fmla="*/ 0 w 2230342"/>
                <a:gd name="connsiteY0" fmla="*/ 26294 h 1001198"/>
                <a:gd name="connsiteX1" fmla="*/ 2230342 w 2230342"/>
                <a:gd name="connsiteY1" fmla="*/ 1001198 h 1001198"/>
                <a:gd name="connsiteX0" fmla="*/ 0 w 2230342"/>
                <a:gd name="connsiteY0" fmla="*/ 18972 h 993876"/>
                <a:gd name="connsiteX1" fmla="*/ 2230342 w 2230342"/>
                <a:gd name="connsiteY1" fmla="*/ 993876 h 993876"/>
                <a:gd name="connsiteX0" fmla="*/ 0 w 2230342"/>
                <a:gd name="connsiteY0" fmla="*/ 20169 h 995073"/>
                <a:gd name="connsiteX1" fmla="*/ 2230342 w 2230342"/>
                <a:gd name="connsiteY1" fmla="*/ 995073 h 995073"/>
              </a:gdLst>
              <a:ahLst/>
              <a:cxnLst>
                <a:cxn ang="0">
                  <a:pos x="connsiteX0" y="connsiteY0"/>
                </a:cxn>
                <a:cxn ang="0">
                  <a:pos x="connsiteX1" y="connsiteY1"/>
                </a:cxn>
              </a:cxnLst>
              <a:rect l="l" t="t" r="r" b="b"/>
              <a:pathLst>
                <a:path w="2230342" h="995073">
                  <a:moveTo>
                    <a:pt x="0" y="20169"/>
                  </a:moveTo>
                  <a:cubicBezTo>
                    <a:pt x="1154207" y="-78799"/>
                    <a:pt x="1580110" y="177118"/>
                    <a:pt x="2230342" y="995073"/>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EYInterstate" panose="02000503020000020004" pitchFamily="2" charset="0"/>
              </a:endParaRPr>
            </a:p>
          </p:txBody>
        </p:sp>
        <p:sp>
          <p:nvSpPr>
            <p:cNvPr id="61" name="TextBox 60"/>
            <p:cNvSpPr txBox="1"/>
            <p:nvPr/>
          </p:nvSpPr>
          <p:spPr>
            <a:xfrm>
              <a:off x="4357937" y="4537848"/>
              <a:ext cx="1544316" cy="637849"/>
            </a:xfrm>
            <a:prstGeom prst="rect">
              <a:avLst/>
            </a:prstGeom>
            <a:solidFill>
              <a:schemeClr val="tx2"/>
            </a:solidFill>
            <a:ln>
              <a:solidFill>
                <a:srgbClr val="FFE600"/>
              </a:solidFill>
            </a:ln>
          </p:spPr>
          <p:txBody>
            <a:bodyPr wrap="square" lIns="36000" tIns="72000" rIns="36000" bIns="72000" rtlCol="0">
              <a:spAutoFit/>
            </a:bodyPr>
            <a:lstStyle/>
            <a:p>
              <a:pPr algn="ctr">
                <a:spcAft>
                  <a:spcPts val="600"/>
                </a:spcAft>
                <a:buClr>
                  <a:schemeClr val="accent2"/>
                </a:buClr>
                <a:buSzPct val="70000"/>
              </a:pPr>
              <a:r>
                <a:rPr lang="en-CA" sz="800" dirty="0">
                  <a:solidFill>
                    <a:schemeClr val="bg1"/>
                  </a:solidFill>
                  <a:latin typeface="EYInterstate" panose="02000503020000020004" pitchFamily="2" charset="0"/>
                </a:rPr>
                <a:t>Increases the competitiveness of, and discourages the movement of workforce out of the US</a:t>
              </a:r>
            </a:p>
          </p:txBody>
        </p:sp>
        <p:sp>
          <p:nvSpPr>
            <p:cNvPr id="62" name="Freeform 61"/>
            <p:cNvSpPr/>
            <p:nvPr/>
          </p:nvSpPr>
          <p:spPr>
            <a:xfrm rot="16200000">
              <a:off x="4523463" y="3023405"/>
              <a:ext cx="214312" cy="1947167"/>
            </a:xfrm>
            <a:custGeom>
              <a:avLst/>
              <a:gdLst>
                <a:gd name="connsiteX0" fmla="*/ 24269 w 36300"/>
                <a:gd name="connsiteY0" fmla="*/ 0 h 1106905"/>
                <a:gd name="connsiteX1" fmla="*/ 205 w 36300"/>
                <a:gd name="connsiteY1" fmla="*/ 493294 h 1106905"/>
                <a:gd name="connsiteX2" fmla="*/ 36300 w 36300"/>
                <a:gd name="connsiteY2" fmla="*/ 1106905 h 1106905"/>
                <a:gd name="connsiteX0" fmla="*/ 24269 w 225770"/>
                <a:gd name="connsiteY0" fmla="*/ 0 h 1461135"/>
                <a:gd name="connsiteX1" fmla="*/ 205 w 225770"/>
                <a:gd name="connsiteY1" fmla="*/ 493294 h 1461135"/>
                <a:gd name="connsiteX2" fmla="*/ 225770 w 225770"/>
                <a:gd name="connsiteY2" fmla="*/ 1461135 h 1461135"/>
                <a:gd name="connsiteX0" fmla="*/ 24269 w 225770"/>
                <a:gd name="connsiteY0" fmla="*/ 0 h 1461135"/>
                <a:gd name="connsiteX1" fmla="*/ 205 w 225770"/>
                <a:gd name="connsiteY1" fmla="*/ 493294 h 1461135"/>
                <a:gd name="connsiteX2" fmla="*/ 225770 w 225770"/>
                <a:gd name="connsiteY2" fmla="*/ 1461135 h 1461135"/>
                <a:gd name="connsiteX0" fmla="*/ 0 w 201501"/>
                <a:gd name="connsiteY0" fmla="*/ 0 h 1461135"/>
                <a:gd name="connsiteX1" fmla="*/ 201501 w 201501"/>
                <a:gd name="connsiteY1" fmla="*/ 1461135 h 1461135"/>
                <a:gd name="connsiteX0" fmla="*/ 12739 w 214240"/>
                <a:gd name="connsiteY0" fmla="*/ 0 h 1461135"/>
                <a:gd name="connsiteX1" fmla="*/ 214240 w 214240"/>
                <a:gd name="connsiteY1" fmla="*/ 1461135 h 1461135"/>
                <a:gd name="connsiteX0" fmla="*/ 26170 w 227671"/>
                <a:gd name="connsiteY0" fmla="*/ 0 h 1461135"/>
                <a:gd name="connsiteX1" fmla="*/ 227671 w 227671"/>
                <a:gd name="connsiteY1" fmla="*/ 1461135 h 1461135"/>
                <a:gd name="connsiteX0" fmla="*/ 29287 w 214312"/>
                <a:gd name="connsiteY0" fmla="*/ 0 h 1947167"/>
                <a:gd name="connsiteX1" fmla="*/ 214312 w 214312"/>
                <a:gd name="connsiteY1" fmla="*/ 1947167 h 1947167"/>
              </a:gdLst>
              <a:ahLst/>
              <a:cxnLst>
                <a:cxn ang="0">
                  <a:pos x="connsiteX0" y="connsiteY0"/>
                </a:cxn>
                <a:cxn ang="0">
                  <a:pos x="connsiteX1" y="connsiteY1"/>
                </a:cxn>
              </a:cxnLst>
              <a:rect l="l" t="t" r="r" b="b"/>
              <a:pathLst>
                <a:path w="214312" h="1947167">
                  <a:moveTo>
                    <a:pt x="29287" y="0"/>
                  </a:moveTo>
                  <a:cubicBezTo>
                    <a:pt x="-35351" y="775370"/>
                    <a:pt x="-1137" y="1394222"/>
                    <a:pt x="214312" y="1947167"/>
                  </a:cubicBezTo>
                </a:path>
              </a:pathLst>
            </a:custGeom>
            <a:noFill/>
            <a:ln w="31750">
              <a:solidFill>
                <a:srgbClr val="FFE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YInterstate" panose="02000503020000020004" pitchFamily="2" charset="0"/>
              </a:endParaRPr>
            </a:p>
          </p:txBody>
        </p:sp>
        <p:sp>
          <p:nvSpPr>
            <p:cNvPr id="63" name="TextBox 62"/>
            <p:cNvSpPr txBox="1"/>
            <p:nvPr/>
          </p:nvSpPr>
          <p:spPr>
            <a:xfrm>
              <a:off x="3938022" y="3808589"/>
              <a:ext cx="1110015" cy="514738"/>
            </a:xfrm>
            <a:prstGeom prst="rect">
              <a:avLst/>
            </a:prstGeom>
            <a:solidFill>
              <a:schemeClr val="tx2"/>
            </a:solidFill>
            <a:ln>
              <a:solidFill>
                <a:srgbClr val="FFE600"/>
              </a:solidFill>
            </a:ln>
          </p:spPr>
          <p:txBody>
            <a:bodyPr wrap="square" lIns="72000" tIns="72000" rIns="72000" bIns="72000" rtlCol="0">
              <a:spAutoFit/>
            </a:bodyPr>
            <a:lstStyle/>
            <a:p>
              <a:pPr algn="ctr">
                <a:spcAft>
                  <a:spcPts val="600"/>
                </a:spcAft>
                <a:buClr>
                  <a:schemeClr val="accent2"/>
                </a:buClr>
                <a:buSzPct val="70000"/>
              </a:pPr>
              <a:r>
                <a:rPr lang="en-US" sz="800" dirty="0">
                  <a:solidFill>
                    <a:schemeClr val="bg1"/>
                  </a:solidFill>
                  <a:latin typeface="EYInterstate" panose="02000503020000020004" pitchFamily="2" charset="0"/>
                </a:rPr>
                <a:t>… and encourages R&amp;D activity in the US</a:t>
              </a:r>
              <a:endParaRPr lang="en-CA" sz="800" dirty="0">
                <a:solidFill>
                  <a:schemeClr val="bg1"/>
                </a:solidFill>
                <a:latin typeface="EYInterstate" panose="02000503020000020004" pitchFamily="2" charset="0"/>
              </a:endParaRPr>
            </a:p>
          </p:txBody>
        </p:sp>
        <p:sp>
          <p:nvSpPr>
            <p:cNvPr id="64" name="TextBox 63"/>
            <p:cNvSpPr txBox="1"/>
            <p:nvPr/>
          </p:nvSpPr>
          <p:spPr>
            <a:xfrm>
              <a:off x="4878081" y="5526793"/>
              <a:ext cx="1667377" cy="667875"/>
            </a:xfrm>
            <a:prstGeom prst="rect">
              <a:avLst/>
            </a:prstGeom>
            <a:noFill/>
          </p:spPr>
          <p:txBody>
            <a:bodyPr wrap="square" lIns="0" tIns="36576" rIns="0" bIns="0" rtlCol="0">
              <a:spAutoFit/>
            </a:bodyPr>
            <a:lstStyle/>
            <a:p>
              <a:pPr>
                <a:spcAft>
                  <a:spcPts val="600"/>
                </a:spcAft>
                <a:buClr>
                  <a:schemeClr val="accent2"/>
                </a:buClr>
                <a:buSzPct val="70000"/>
              </a:pPr>
              <a:r>
                <a:rPr lang="en-CA" sz="1200" b="1" dirty="0">
                  <a:solidFill>
                    <a:schemeClr val="bg1"/>
                  </a:solidFill>
                  <a:latin typeface="EYInterstate" panose="02000503020000020004" pitchFamily="2" charset="0"/>
                </a:rPr>
                <a:t>Anti-hybrid rules</a:t>
              </a:r>
            </a:p>
            <a:p>
              <a:pPr>
                <a:spcAft>
                  <a:spcPts val="600"/>
                </a:spcAft>
                <a:buClr>
                  <a:schemeClr val="accent2"/>
                </a:buClr>
                <a:buSzPct val="70000"/>
              </a:pPr>
              <a:r>
                <a:rPr lang="en-US" sz="800" dirty="0">
                  <a:solidFill>
                    <a:schemeClr val="bg1"/>
                  </a:solidFill>
                  <a:latin typeface="EYInterstate" panose="02000503020000020004" pitchFamily="2" charset="0"/>
                </a:rPr>
                <a:t>Denial of deductions for certain hybrid payments in respect of interest and royalties.</a:t>
              </a:r>
              <a:endParaRPr lang="en-CA" sz="800" dirty="0">
                <a:solidFill>
                  <a:schemeClr val="bg1"/>
                </a:solidFill>
                <a:latin typeface="EYInterstate" panose="02000503020000020004" pitchFamily="2" charset="0"/>
              </a:endParaRPr>
            </a:p>
          </p:txBody>
        </p:sp>
      </p:grpSp>
      <p:sp>
        <p:nvSpPr>
          <p:cNvPr id="65" name="Date Placeholder 12"/>
          <p:cNvSpPr>
            <a:spLocks noGrp="1"/>
          </p:cNvSpPr>
          <p:nvPr>
            <p:ph type="dt" sz="half" idx="10"/>
          </p:nvPr>
        </p:nvSpPr>
        <p:spPr>
          <a:xfrm>
            <a:off x="1217792" y="6496184"/>
            <a:ext cx="1188720" cy="201168"/>
          </a:xfrm>
        </p:spPr>
        <p:txBody>
          <a:bodyPr/>
          <a:lstStyle/>
          <a:p>
            <a:r>
              <a:rPr lang="en-US" dirty="0"/>
              <a:t>12 June 2018</a:t>
            </a:r>
          </a:p>
        </p:txBody>
      </p:sp>
      <p:sp>
        <p:nvSpPr>
          <p:cNvPr id="66" name="Footer Placeholder 13"/>
          <p:cNvSpPr>
            <a:spLocks noGrp="1"/>
          </p:cNvSpPr>
          <p:nvPr>
            <p:ph type="ftr" sz="quarter" idx="11"/>
          </p:nvPr>
        </p:nvSpPr>
        <p:spPr>
          <a:xfrm>
            <a:off x="2588400" y="6496184"/>
            <a:ext cx="4320400" cy="201168"/>
          </a:xfrm>
        </p:spPr>
        <p:txBody>
          <a:bodyPr/>
          <a:lstStyle/>
          <a:p>
            <a:r>
              <a:rPr lang="en-GB" dirty="0"/>
              <a:t>Hot topics in tax – Financial Executives International Canada</a:t>
            </a:r>
          </a:p>
        </p:txBody>
      </p:sp>
    </p:spTree>
    <p:extLst>
      <p:ext uri="{BB962C8B-B14F-4D97-AF65-F5344CB8AC3E}">
        <p14:creationId xmlns:p14="http://schemas.microsoft.com/office/powerpoint/2010/main" val="3353586146"/>
      </p:ext>
    </p:extLst>
  </p:cSld>
  <p:clrMapOvr>
    <a:masterClrMapping/>
  </p:clrMapOvr>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regular presentation 2015 v1</Template>
  <TotalTime>0</TotalTime>
  <Words>1358</Words>
  <Application>Microsoft Office PowerPoint</Application>
  <PresentationFormat>On-screen Show (4:3)</PresentationFormat>
  <Paragraphs>197</Paragraphs>
  <Slides>21</Slides>
  <Notes>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EY regular presentation 2015 v1</vt:lpstr>
      <vt:lpstr>EY light projection</vt:lpstr>
      <vt:lpstr>EY dark print</vt:lpstr>
      <vt:lpstr>EY dark projection</vt:lpstr>
      <vt:lpstr>Hot topics in tax </vt:lpstr>
      <vt:lpstr>Hot topics in tax Disclaimers</vt:lpstr>
      <vt:lpstr>Hot topics in tax Discussion points</vt:lpstr>
      <vt:lpstr>Hot topics in tax Panelists</vt:lpstr>
      <vt:lpstr>The new fiscal paradigm: What happened?</vt:lpstr>
      <vt:lpstr>Macro perspective BEPS-reform adoption tracker</vt:lpstr>
      <vt:lpstr>Macro perspective BEPS-reform adoption tracker</vt:lpstr>
      <vt:lpstr>Macro perspective Tax Reform and the US agenda</vt:lpstr>
      <vt:lpstr>Macro perspective At a glance: US Tax Cuts &amp; Jobs Act</vt:lpstr>
      <vt:lpstr>Macro perspective Tipping the fiscal scale</vt:lpstr>
      <vt:lpstr>Macro perspective Tipping the fiscal scale</vt:lpstr>
      <vt:lpstr>How is Canada reacting to it?</vt:lpstr>
      <vt:lpstr>The new fiscal paradigm in North America Impact on Canadian business plans</vt:lpstr>
      <vt:lpstr>The new fiscal paradigm in North America Impact on Canadian business plans</vt:lpstr>
      <vt:lpstr>The new fiscal paradigm in North America Negative impact on the Canadian economy</vt:lpstr>
      <vt:lpstr>The new fiscal paradigm in North America Negative impact on the Canadian economy</vt:lpstr>
      <vt:lpstr>The new fiscal paradigm in North America Policy response from the Canadian Gov.</vt:lpstr>
      <vt:lpstr>The new fiscal paradigm in North America Support for comprehensive tax policy review</vt:lpstr>
      <vt:lpstr>The US perspective by contrast</vt:lpstr>
      <vt:lpstr>Dollar Deployment survey (US) Impact of US TCJA on US companies</vt:lpstr>
      <vt:lpstr>Dollar Deployment survey (US) Plans for US tax savings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2016-03-10T12:04:23Z</dcterms:created>
  <dcterms:modified xsi:type="dcterms:W3CDTF">2018-06-08T20:17:29Z</dcterms:modified>
</cp:coreProperties>
</file>