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  <p:sldMasterId id="2147483688" r:id="rId3"/>
  </p:sldMasterIdLst>
  <p:notesMasterIdLst>
    <p:notesMasterId r:id="rId23"/>
  </p:notesMasterIdLst>
  <p:sldIdLst>
    <p:sldId id="261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2" r:id="rId21"/>
    <p:sldId id="263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5"/>
  </p:normalViewPr>
  <p:slideViewPr>
    <p:cSldViewPr snapToGrid="0" snapToObjects="1">
      <p:cViewPr varScale="1">
        <p:scale>
          <a:sx n="98" d="100"/>
          <a:sy n="98" d="100"/>
        </p:scale>
        <p:origin x="57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1DD81-2D06-A943-B0AF-00D122D3D31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1AF1-7299-D04E-BC02-5E50EC92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9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:\ROTMAN Graphic Standards\LOGOS\black\Rotman Signature - black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67401" y="4546998"/>
            <a:ext cx="2913063" cy="48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3050" y="1348979"/>
            <a:ext cx="5570538" cy="1607344"/>
          </a:xfrm>
        </p:spPr>
        <p:txBody>
          <a:bodyPr/>
          <a:lstStyle>
            <a:lvl1pPr>
              <a:lnSpc>
                <a:spcPct val="70000"/>
              </a:lnSpc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8775" y="3020616"/>
            <a:ext cx="6427788" cy="134897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90926" y="4857750"/>
            <a:ext cx="1971675" cy="219075"/>
          </a:xfr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E6A9218-139B-4492-9BC0-44ABF12D3E6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71906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4686300"/>
            <a:ext cx="2895600" cy="34409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602D-1753-4394-A0EB-9123D35258E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20103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AE936E2-95FA-DA48-AE9A-64B4D7035ED4}"/>
              </a:ext>
            </a:extLst>
          </p:cNvPr>
          <p:cNvSpPr/>
          <p:nvPr userDrawn="1"/>
        </p:nvSpPr>
        <p:spPr>
          <a:xfrm>
            <a:off x="3957145" y="3106997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77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026319"/>
            <a:ext cx="3779838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4" y="1026319"/>
            <a:ext cx="3781425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4686300"/>
            <a:ext cx="2895600" cy="34409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B259-F171-4270-906D-E452B51252F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22792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686300"/>
            <a:ext cx="2895600" cy="34409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4464-6C70-4467-A3BF-887C361173C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02106"/>
      </p:ext>
    </p:extLst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4686300"/>
            <a:ext cx="2895600" cy="34409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86212-1BAF-462F-8C6B-C3F4B8CFE59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84996"/>
      </p:ext>
    </p:extLst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4686300"/>
            <a:ext cx="2895600" cy="34409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49979-26C0-4E3E-BA5B-AFC731C89D6C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75025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4686300"/>
            <a:ext cx="2895600" cy="34409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C134-3C6D-4403-86AE-06288FC13C5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89820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4686300"/>
            <a:ext cx="2895600" cy="34409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3E9F-471A-4B08-84A5-E57A901AFB2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51637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21431"/>
            <a:ext cx="2120900" cy="4133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-21431"/>
            <a:ext cx="6211888" cy="4133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4686300"/>
            <a:ext cx="2895600" cy="34409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F535-2739-4F2A-AD64-B66EA2135E2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2535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55"/>
              </a:clrFrom>
              <a:clrTo>
                <a:srgbClr val="000055">
                  <a:alpha val="0"/>
                </a:srgbClr>
              </a:clrTo>
            </a:clrChange>
          </a:blip>
          <a:srcRect l="75833" t="87778" r="2499" b="4442"/>
          <a:stretch>
            <a:fillRect/>
          </a:stretch>
        </p:blipFill>
        <p:spPr bwMode="auto">
          <a:xfrm>
            <a:off x="6934200" y="44577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3050" y="1348979"/>
            <a:ext cx="5570538" cy="1607344"/>
          </a:xfrm>
        </p:spPr>
        <p:txBody>
          <a:bodyPr/>
          <a:lstStyle>
            <a:lvl1pPr>
              <a:lnSpc>
                <a:spcPct val="70000"/>
              </a:lnSpc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8775" y="3020616"/>
            <a:ext cx="6427788" cy="134897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90926" y="4857750"/>
            <a:ext cx="1971675" cy="219075"/>
          </a:xfrm>
        </p:spPr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CA0D202-9458-4ED5-A5EB-B0080F74F13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48523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4686300"/>
            <a:ext cx="2895600" cy="34409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B463-5A81-4ED2-9D6D-93B00ABE25D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89572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4686300"/>
            <a:ext cx="2895600" cy="34409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798D0-2265-4DD9-ABBE-A073DE788AB4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27867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AE936E2-95FA-DA48-AE9A-64B4D7035ED4}"/>
              </a:ext>
            </a:extLst>
          </p:cNvPr>
          <p:cNvSpPr/>
          <p:nvPr userDrawn="1"/>
        </p:nvSpPr>
        <p:spPr>
          <a:xfrm>
            <a:off x="0" y="3106997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25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026319"/>
            <a:ext cx="3779838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4" y="1026319"/>
            <a:ext cx="3781425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4686300"/>
            <a:ext cx="2895600" cy="34409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689FA-BF12-4573-9605-985A747E5E0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8855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0" y="4686300"/>
            <a:ext cx="2895600" cy="34409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DFD7-9CA4-4C32-B97D-33C0DE35CD5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21653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686300"/>
            <a:ext cx="2895600" cy="34409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8A8D4-B2B8-480E-8FAD-6C1962FD5EB4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83772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4686300"/>
            <a:ext cx="2895600" cy="34409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D7AB-AC0C-4B5A-8CBD-CEDA29C4AC74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95751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4686300"/>
            <a:ext cx="2895600" cy="34409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D1275-9FA3-4391-9BFE-744C8BE3676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59910"/>
      </p:ext>
    </p:extLst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4686300"/>
            <a:ext cx="2895600" cy="34409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65301-3A07-43CA-ACD4-F000D6FD7B3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93092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4686300"/>
            <a:ext cx="2895600" cy="34409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52D5C-F310-4DE1-8A05-F0282B124F9F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86596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-21431"/>
            <a:ext cx="2120900" cy="4133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-21431"/>
            <a:ext cx="6211888" cy="4133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4686300"/>
            <a:ext cx="2895600" cy="34409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420B-A4ED-4425-BF54-BBD81529AC5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53656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9CE5F1-8173-454A-A30C-E2FA27DC3B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0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50" y="-1085437"/>
            <a:ext cx="2095500" cy="901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365250-6725-1F47-9F0F-8E93D6FC40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6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2028" y="1496291"/>
            <a:ext cx="4667446" cy="2008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9E735F5-53D1-8A46-84F7-00A2567ECF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720E9-6258-2145-BEB0-6046424926BD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3" r:id="rId4"/>
    <p:sldLayoutId id="2147483674" r:id="rId5"/>
    <p:sldLayoutId id="2147483675" r:id="rId6"/>
    <p:sldLayoutId id="2147483662" r:id="rId7"/>
    <p:sldLayoutId id="2147483663" r:id="rId8"/>
    <p:sldLayoutId id="2147483672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-21431"/>
            <a:ext cx="8485188" cy="857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6" y="1026319"/>
            <a:ext cx="771366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6014" y="4857750"/>
            <a:ext cx="1906587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75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6790D-D494-48BB-BDDC-E8D4AD44635F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029" name="Picture 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03914" y="4530329"/>
            <a:ext cx="3132137" cy="52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597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build="p" bldLvl="5" autoUpdateAnimBg="0" advAuto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0000"/>
        <a:buFont typeface="Wingdings" pitchFamily="2" charset="2"/>
        <a:buChar char="à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5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-21431"/>
            <a:ext cx="8485188" cy="857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6" y="1026319"/>
            <a:ext cx="771366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6014" y="4857750"/>
            <a:ext cx="1906587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75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6996C-867C-4605-93CB-126030F93281}" type="slidenum">
              <a:rPr lang="en-US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1269" name="Picture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03914" y="4530329"/>
            <a:ext cx="3132137" cy="52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855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build="p" bldLvl="5" autoUpdateAnimBg="0" advAuto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0000"/>
        <a:buFont typeface="Wingdings" pitchFamily="2" charset="2"/>
        <a:buChar char="à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5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79475717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23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C86212-1BAF-462F-8C6B-C3F4B8CFE599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3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94" y="951570"/>
            <a:ext cx="1381184" cy="223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951570"/>
            <a:ext cx="1654609" cy="2322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103" y="459559"/>
            <a:ext cx="2216237" cy="281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7034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111157"/>
            <a:ext cx="8485188" cy="857250"/>
          </a:xfrm>
        </p:spPr>
        <p:txBody>
          <a:bodyPr/>
          <a:lstStyle/>
          <a:p>
            <a:pPr algn="ctr"/>
            <a:r>
              <a:rPr lang="en-CA" dirty="0"/>
              <a:t>Canada. USA Comparison</a:t>
            </a:r>
            <a:br>
              <a:rPr lang="en-CA" dirty="0"/>
            </a:br>
            <a:r>
              <a:rPr lang="en-CA" dirty="0"/>
              <a:t>GDP per capita, 1871-1981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460158"/>
              </p:ext>
            </p:extLst>
          </p:nvPr>
        </p:nvGraphicFramePr>
        <p:xfrm>
          <a:off x="1763689" y="1491630"/>
          <a:ext cx="5785248" cy="273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416">
                  <a:extLst>
                    <a:ext uri="{9D8B030D-6E8A-4147-A177-3AD203B41FA5}">
                      <a16:colId xmlns:a16="http://schemas.microsoft.com/office/drawing/2014/main" xmlns="" val="1791503388"/>
                    </a:ext>
                  </a:extLst>
                </a:gridCol>
                <a:gridCol w="1928416">
                  <a:extLst>
                    <a:ext uri="{9D8B030D-6E8A-4147-A177-3AD203B41FA5}">
                      <a16:colId xmlns:a16="http://schemas.microsoft.com/office/drawing/2014/main" xmlns="" val="3352918865"/>
                    </a:ext>
                  </a:extLst>
                </a:gridCol>
                <a:gridCol w="1928416">
                  <a:extLst>
                    <a:ext uri="{9D8B030D-6E8A-4147-A177-3AD203B41FA5}">
                      <a16:colId xmlns:a16="http://schemas.microsoft.com/office/drawing/2014/main" xmlns="" val="96463606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/>
                        <a:t>Year</a:t>
                      </a:r>
                      <a:endParaRPr lang="en-CA" sz="4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4000" dirty="0" smtClean="0"/>
                        <a:t>Can</a:t>
                      </a:r>
                      <a:endParaRPr lang="en-CA" sz="4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/>
                        <a:t>USA</a:t>
                      </a:r>
                      <a:endParaRPr lang="en-CA" sz="4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54169394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/>
                        <a:t>1871</a:t>
                      </a:r>
                      <a:endParaRPr lang="en-CA" sz="4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/>
                        <a:t>100</a:t>
                      </a:r>
                      <a:endParaRPr lang="en-CA" sz="4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/>
                        <a:t>100</a:t>
                      </a:r>
                      <a:endParaRPr lang="en-CA" sz="4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460803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/>
                        <a:t>1926</a:t>
                      </a:r>
                      <a:endParaRPr lang="en-CA" sz="4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/>
                        <a:t>255</a:t>
                      </a:r>
                      <a:endParaRPr lang="en-CA" sz="4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/>
                        <a:t>286</a:t>
                      </a:r>
                      <a:endParaRPr lang="en-CA" sz="4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196058431"/>
                  </a:ext>
                </a:extLst>
              </a:tr>
              <a:tr h="699772"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/>
                        <a:t>1981</a:t>
                      </a:r>
                      <a:endParaRPr lang="en-CA" sz="4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/>
                        <a:t>655</a:t>
                      </a:r>
                      <a:endParaRPr lang="en-CA" sz="4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/>
                        <a:t>559</a:t>
                      </a:r>
                      <a:endParaRPr lang="en-CA" sz="4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3685421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BDB463-5A81-4ED2-9D6D-93B00ABE25D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91112"/>
      </p:ext>
    </p:extLst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C86212-1BAF-462F-8C6B-C3F4B8CFE599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3074" name="Picture 2" descr="https://beta.theglobeandmail.com/legacy/static/folio/mortgage/chart2.jpg?token=14966856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17" y="87474"/>
            <a:ext cx="6715125" cy="449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99643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C86212-1BAF-462F-8C6B-C3F4B8CFE599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47" y="170537"/>
            <a:ext cx="6419723" cy="39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81237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55D7AB-AC0C-4B5A-8CBD-CEDA29C4AC7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01" y="301557"/>
            <a:ext cx="6388475" cy="40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97853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C86212-1BAF-462F-8C6B-C3F4B8CFE599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3" name="Picture 2" descr="Image result for mexican default 19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76" y="303498"/>
            <a:ext cx="5976663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013908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C86212-1BAF-462F-8C6B-C3F4B8CFE599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4098" name="Picture 2" descr="Image result for Michael Wilson - Clark K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92641"/>
            <a:ext cx="5689473" cy="42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58706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C86212-1BAF-462F-8C6B-C3F4B8CFE599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AutoShape 2" descr="Image result for michael wilson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2710121"/>
            <a:ext cx="1672718" cy="2249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344" y="427052"/>
            <a:ext cx="1728366" cy="1890210"/>
          </a:xfrm>
          <a:prstGeom prst="rect">
            <a:avLst/>
          </a:prstGeom>
        </p:spPr>
      </p:pic>
      <p:sp>
        <p:nvSpPr>
          <p:cNvPr id="7" name="AutoShape 4" descr="Image result for john a macdonald"/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411511"/>
            <a:ext cx="1500076" cy="1920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045" y="2608719"/>
            <a:ext cx="1860965" cy="23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0129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F21432-1C63-7F41-978D-9D3F9A30A87F}"/>
              </a:ext>
            </a:extLst>
          </p:cNvPr>
          <p:cNvSpPr txBox="1"/>
          <p:nvPr/>
        </p:nvSpPr>
        <p:spPr>
          <a:xfrm>
            <a:off x="2709644" y="2302941"/>
            <a:ext cx="372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swald" panose="02000503000000000000" pitchFamily="2" charset="0"/>
                <a:ea typeface="DIN Alternate" charset="0"/>
                <a:cs typeface="DIN Alternate" charset="0"/>
              </a:rPr>
              <a:t>DIVIDER SLIDE ONE</a:t>
            </a:r>
          </a:p>
        </p:txBody>
      </p:sp>
    </p:spTree>
    <p:extLst>
      <p:ext uri="{BB962C8B-B14F-4D97-AF65-F5344CB8AC3E}">
        <p14:creationId xmlns:p14="http://schemas.microsoft.com/office/powerpoint/2010/main" val="1654180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E138970-7ED3-364E-9108-E6A62DADB46F}"/>
              </a:ext>
            </a:extLst>
          </p:cNvPr>
          <p:cNvSpPr txBox="1"/>
          <p:nvPr/>
        </p:nvSpPr>
        <p:spPr>
          <a:xfrm>
            <a:off x="2709644" y="2302941"/>
            <a:ext cx="372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swald" panose="02000503000000000000" pitchFamily="2" charset="0"/>
                <a:ea typeface="DIN Alternate" charset="0"/>
                <a:cs typeface="DIN Alternate" charset="0"/>
              </a:rPr>
              <a:t>DIVIDER SLIDE TWO</a:t>
            </a:r>
          </a:p>
        </p:txBody>
      </p:sp>
    </p:spTree>
    <p:extLst>
      <p:ext uri="{BB962C8B-B14F-4D97-AF65-F5344CB8AC3E}">
        <p14:creationId xmlns:p14="http://schemas.microsoft.com/office/powerpoint/2010/main" val="1566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0" i="1" dirty="0" smtClean="0"/>
              <a:t> “From </a:t>
            </a:r>
            <a:r>
              <a:rPr lang="en-CA" b="0" i="1" dirty="0"/>
              <a:t>Wall Street to Bay Street”</a:t>
            </a:r>
            <a:br>
              <a:rPr lang="en-CA" b="0" i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100" b="1" dirty="0" smtClean="0"/>
              <a:t>2:15 – 3:15 p.m., Thursday</a:t>
            </a:r>
            <a:r>
              <a:rPr lang="en-CA" sz="2100" b="1" dirty="0"/>
              <a:t>, </a:t>
            </a:r>
            <a:r>
              <a:rPr lang="en-CA" sz="2100" b="1" dirty="0"/>
              <a:t>June 6th, 2019</a:t>
            </a:r>
          </a:p>
          <a:p>
            <a:r>
              <a:rPr lang="en-CA" sz="2100" b="1" dirty="0"/>
              <a:t>Blue Mountain, Ontario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32136542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Trailer –”Wall Street to Bay Street”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944464-6C70-4467-A3BF-887C361173C9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5263" y="2398626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https://vimeo.com/279475717</a:t>
            </a:r>
            <a:endParaRPr lang="en-CA" sz="18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61139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C86212-1BAF-462F-8C6B-C3F4B8CFE599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3" name="Picture 2" descr="d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206229"/>
            <a:ext cx="6873137" cy="420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939402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C86212-1BAF-462F-8C6B-C3F4B8CFE599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AutoShape 2" descr="Image result for imf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790" y="573529"/>
            <a:ext cx="3780420" cy="385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775"/>
      </p:ext>
    </p:extLst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C86212-1BAF-462F-8C6B-C3F4B8CFE599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383" y="141480"/>
            <a:ext cx="3323831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78970"/>
      </p:ext>
    </p:extLst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C86212-1BAF-462F-8C6B-C3F4B8CFE599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868" y="274455"/>
            <a:ext cx="3915612" cy="1673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670" y="2577406"/>
            <a:ext cx="3927689" cy="16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6046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C86212-1BAF-462F-8C6B-C3F4B8CFE599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AutoShape 2" descr="Image result for 1787 philadelphia constitutional convention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670" y="519522"/>
            <a:ext cx="6162685" cy="38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650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C86212-1BAF-462F-8C6B-C3F4B8CFE599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9" y="34823"/>
            <a:ext cx="3726413" cy="47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36314"/>
      </p:ext>
    </p:extLst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tman2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otm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m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m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m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m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m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m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otman2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otm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m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m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m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m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m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m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3080</TotalTime>
  <Words>72</Words>
  <Application>Microsoft Office PowerPoint</Application>
  <PresentationFormat>On-screen Show (16:9)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DIN Alternate</vt:lpstr>
      <vt:lpstr>Oswald</vt:lpstr>
      <vt:lpstr>Times New Roman</vt:lpstr>
      <vt:lpstr>Wingdings</vt:lpstr>
      <vt:lpstr>Office Theme</vt:lpstr>
      <vt:lpstr>Rotman2</vt:lpstr>
      <vt:lpstr>1_Rotman2</vt:lpstr>
      <vt:lpstr>PowerPoint Presentation</vt:lpstr>
      <vt:lpstr> “From Wall Street to Bay Street” </vt:lpstr>
      <vt:lpstr>Trailer –”Wall Street to Bay Street”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Canada. USA Comparison GDP per capita, 1871-1981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Hunt</dc:creator>
  <cp:lastModifiedBy>Joe Martin</cp:lastModifiedBy>
  <cp:revision>13</cp:revision>
  <dcterms:created xsi:type="dcterms:W3CDTF">2017-06-05T07:08:56Z</dcterms:created>
  <dcterms:modified xsi:type="dcterms:W3CDTF">2019-05-31T14:32:38Z</dcterms:modified>
</cp:coreProperties>
</file>