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202" y="-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17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315967" y="3930649"/>
            <a:ext cx="4235196" cy="121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02336" y="4515611"/>
            <a:ext cx="457200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939" y="1214704"/>
            <a:ext cx="2384425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6EC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320726" y="3930649"/>
            <a:ext cx="4230437" cy="121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02336" y="4515611"/>
            <a:ext cx="457200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21F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21F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2037714"/>
          </a:xfrm>
          <a:custGeom>
            <a:avLst/>
            <a:gdLst/>
            <a:ahLst/>
            <a:cxnLst/>
            <a:rect l="l" t="t" r="r" b="b"/>
            <a:pathLst>
              <a:path w="9144000" h="2037714">
                <a:moveTo>
                  <a:pt x="0" y="2037588"/>
                </a:moveTo>
                <a:lnTo>
                  <a:pt x="9144000" y="2037588"/>
                </a:lnTo>
                <a:lnTo>
                  <a:pt x="9144000" y="0"/>
                </a:lnTo>
                <a:lnTo>
                  <a:pt x="0" y="0"/>
                </a:lnTo>
                <a:lnTo>
                  <a:pt x="0" y="2037588"/>
                </a:lnTo>
                <a:close/>
              </a:path>
            </a:pathLst>
          </a:custGeom>
          <a:solidFill>
            <a:srgbClr val="0017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3188207"/>
            <a:ext cx="9144000" cy="1955800"/>
          </a:xfrm>
          <a:custGeom>
            <a:avLst/>
            <a:gdLst/>
            <a:ahLst/>
            <a:cxnLst/>
            <a:rect l="l" t="t" r="r" b="b"/>
            <a:pathLst>
              <a:path w="9144000" h="1955800">
                <a:moveTo>
                  <a:pt x="0" y="1955291"/>
                </a:moveTo>
                <a:lnTo>
                  <a:pt x="9144000" y="1955291"/>
                </a:lnTo>
                <a:lnTo>
                  <a:pt x="9144000" y="0"/>
                </a:lnTo>
                <a:lnTo>
                  <a:pt x="0" y="0"/>
                </a:lnTo>
                <a:lnTo>
                  <a:pt x="0" y="1955291"/>
                </a:lnTo>
                <a:close/>
              </a:path>
            </a:pathLst>
          </a:custGeom>
          <a:solidFill>
            <a:srgbClr val="0017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315967" y="3930649"/>
            <a:ext cx="4235196" cy="121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02336" y="4515611"/>
            <a:ext cx="457200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2037588"/>
            <a:ext cx="9144000" cy="1150620"/>
          </a:xfrm>
          <a:custGeom>
            <a:avLst/>
            <a:gdLst/>
            <a:ahLst/>
            <a:cxnLst/>
            <a:rect l="l" t="t" r="r" b="b"/>
            <a:pathLst>
              <a:path w="9144000" h="1150620">
                <a:moveTo>
                  <a:pt x="0" y="1150620"/>
                </a:moveTo>
                <a:lnTo>
                  <a:pt x="9144000" y="1150620"/>
                </a:lnTo>
                <a:lnTo>
                  <a:pt x="9144000" y="0"/>
                </a:lnTo>
                <a:lnTo>
                  <a:pt x="0" y="0"/>
                </a:lnTo>
                <a:lnTo>
                  <a:pt x="0" y="11506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944868" y="2194560"/>
            <a:ext cx="1132331" cy="754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66800" y="2165604"/>
            <a:ext cx="1491996" cy="894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140452" y="2037588"/>
            <a:ext cx="1066800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21F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59963" y="246075"/>
            <a:ext cx="2624073" cy="300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21F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9740" y="2452449"/>
            <a:ext cx="8224519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jpg"/><Relationship Id="rId18" Type="http://schemas.openxmlformats.org/officeDocument/2006/relationships/image" Target="../media/image54.jpg"/><Relationship Id="rId3" Type="http://schemas.openxmlformats.org/officeDocument/2006/relationships/image" Target="../media/image39.jpg"/><Relationship Id="rId21" Type="http://schemas.openxmlformats.org/officeDocument/2006/relationships/image" Target="../media/image57.jpg"/><Relationship Id="rId7" Type="http://schemas.openxmlformats.org/officeDocument/2006/relationships/image" Target="../media/image43.png"/><Relationship Id="rId12" Type="http://schemas.openxmlformats.org/officeDocument/2006/relationships/image" Target="../media/image48.jpg"/><Relationship Id="rId17" Type="http://schemas.openxmlformats.org/officeDocument/2006/relationships/image" Target="../media/image53.jpg"/><Relationship Id="rId2" Type="http://schemas.openxmlformats.org/officeDocument/2006/relationships/image" Target="../media/image38.jpg"/><Relationship Id="rId16" Type="http://schemas.openxmlformats.org/officeDocument/2006/relationships/image" Target="../media/image52.jpg"/><Relationship Id="rId20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jp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jpg"/><Relationship Id="rId19" Type="http://schemas.openxmlformats.org/officeDocument/2006/relationships/image" Target="../media/image55.jpg"/><Relationship Id="rId4" Type="http://schemas.openxmlformats.org/officeDocument/2006/relationships/image" Target="../media/image40.png"/><Relationship Id="rId9" Type="http://schemas.openxmlformats.org/officeDocument/2006/relationships/image" Target="../media/image45.jpg"/><Relationship Id="rId14" Type="http://schemas.openxmlformats.org/officeDocument/2006/relationships/image" Target="../media/image5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3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jp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9499"/>
            <a:ext cx="9144000" cy="406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8620" y="4430267"/>
            <a:ext cx="551687" cy="550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0667" y="666953"/>
            <a:ext cx="47059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45" dirty="0">
                <a:solidFill>
                  <a:srgbClr val="00175A"/>
                </a:solidFill>
                <a:latin typeface="Arial"/>
                <a:cs typeface="Arial"/>
              </a:rPr>
              <a:t>The </a:t>
            </a:r>
            <a:r>
              <a:rPr sz="4000" spc="-215" dirty="0">
                <a:solidFill>
                  <a:srgbClr val="00175A"/>
                </a:solidFill>
                <a:latin typeface="Arial"/>
                <a:cs typeface="Arial"/>
              </a:rPr>
              <a:t>Future </a:t>
            </a:r>
            <a:r>
              <a:rPr sz="4000" spc="-50" dirty="0">
                <a:solidFill>
                  <a:srgbClr val="00175A"/>
                </a:solidFill>
                <a:latin typeface="Arial"/>
                <a:cs typeface="Arial"/>
              </a:rPr>
              <a:t>of</a:t>
            </a:r>
            <a:r>
              <a:rPr sz="4000" spc="-575" dirty="0">
                <a:solidFill>
                  <a:srgbClr val="00175A"/>
                </a:solidFill>
                <a:latin typeface="Arial"/>
                <a:cs typeface="Arial"/>
              </a:rPr>
              <a:t> </a:t>
            </a:r>
            <a:r>
              <a:rPr sz="4000" spc="-330" dirty="0">
                <a:solidFill>
                  <a:srgbClr val="00175A"/>
                </a:solidFill>
                <a:latin typeface="Arial"/>
                <a:cs typeface="Arial"/>
              </a:rPr>
              <a:t>Payments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0667" y="1234566"/>
            <a:ext cx="4961255" cy="9569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35" dirty="0">
                <a:solidFill>
                  <a:srgbClr val="00175A"/>
                </a:solidFill>
                <a:latin typeface="Arial"/>
                <a:cs typeface="Arial"/>
              </a:rPr>
              <a:t>Elevating </a:t>
            </a:r>
            <a:r>
              <a:rPr sz="3200" spc="-145" dirty="0">
                <a:solidFill>
                  <a:srgbClr val="00175A"/>
                </a:solidFill>
                <a:latin typeface="Arial"/>
                <a:cs typeface="Arial"/>
              </a:rPr>
              <a:t>your </a:t>
            </a:r>
            <a:r>
              <a:rPr sz="3200" spc="-265" dirty="0">
                <a:solidFill>
                  <a:srgbClr val="00175A"/>
                </a:solidFill>
                <a:latin typeface="Arial"/>
                <a:cs typeface="Arial"/>
              </a:rPr>
              <a:t>Finance</a:t>
            </a:r>
            <a:r>
              <a:rPr sz="3200" spc="-560" dirty="0">
                <a:solidFill>
                  <a:srgbClr val="00175A"/>
                </a:solidFill>
                <a:latin typeface="Arial"/>
                <a:cs typeface="Arial"/>
              </a:rPr>
              <a:t> </a:t>
            </a:r>
            <a:r>
              <a:rPr sz="3200" spc="-190" dirty="0">
                <a:solidFill>
                  <a:srgbClr val="00175A"/>
                </a:solidFill>
                <a:latin typeface="Arial"/>
                <a:cs typeface="Arial"/>
              </a:rPr>
              <a:t>Function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000" b="1" spc="-25" dirty="0">
                <a:solidFill>
                  <a:srgbClr val="52555A"/>
                </a:solidFill>
                <a:latin typeface="Trebuchet MS"/>
                <a:cs typeface="Trebuchet MS"/>
              </a:rPr>
              <a:t>AMERICAN</a:t>
            </a:r>
            <a:r>
              <a:rPr sz="1000" b="1" spc="-80" dirty="0">
                <a:solidFill>
                  <a:srgbClr val="52555A"/>
                </a:solidFill>
                <a:latin typeface="Trebuchet MS"/>
                <a:cs typeface="Trebuchet MS"/>
              </a:rPr>
              <a:t> </a:t>
            </a:r>
            <a:r>
              <a:rPr sz="1000" b="1" spc="-65" dirty="0">
                <a:solidFill>
                  <a:srgbClr val="52555A"/>
                </a:solidFill>
                <a:latin typeface="Trebuchet MS"/>
                <a:cs typeface="Trebuchet MS"/>
              </a:rPr>
              <a:t>EXPRESS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000" spc="-55" dirty="0">
                <a:solidFill>
                  <a:srgbClr val="52555A"/>
                </a:solidFill>
                <a:latin typeface="Arial"/>
                <a:cs typeface="Arial"/>
              </a:rPr>
              <a:t>2019 </a:t>
            </a:r>
            <a:r>
              <a:rPr sz="1000" spc="-125" dirty="0">
                <a:solidFill>
                  <a:srgbClr val="52555A"/>
                </a:solidFill>
                <a:latin typeface="Arial"/>
                <a:cs typeface="Arial"/>
              </a:rPr>
              <a:t>FEI </a:t>
            </a:r>
            <a:r>
              <a:rPr sz="1000" spc="-114" dirty="0">
                <a:solidFill>
                  <a:srgbClr val="52555A"/>
                </a:solidFill>
                <a:latin typeface="Arial"/>
                <a:cs typeface="Arial"/>
              </a:rPr>
              <a:t>CANADA </a:t>
            </a:r>
            <a:r>
              <a:rPr sz="1000" spc="-95" dirty="0">
                <a:solidFill>
                  <a:srgbClr val="52555A"/>
                </a:solidFill>
                <a:latin typeface="Arial"/>
                <a:cs typeface="Arial"/>
              </a:rPr>
              <a:t>ANNUAL</a:t>
            </a:r>
            <a:r>
              <a:rPr sz="1000" spc="-20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000" spc="-160" dirty="0">
                <a:solidFill>
                  <a:srgbClr val="52555A"/>
                </a:solidFill>
                <a:latin typeface="Arial"/>
                <a:cs typeface="Arial"/>
              </a:rPr>
              <a:t>CONFERENCE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1216152"/>
            <a:ext cx="1399032" cy="1397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2036" y="217973"/>
            <a:ext cx="4280535" cy="69151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2400" spc="-335" dirty="0"/>
              <a:t>SARAH </a:t>
            </a:r>
            <a:r>
              <a:rPr sz="2400" spc="-330" dirty="0"/>
              <a:t>RICHARDSON </a:t>
            </a:r>
            <a:r>
              <a:rPr sz="2400" spc="-380" dirty="0"/>
              <a:t>FOR</a:t>
            </a:r>
            <a:r>
              <a:rPr sz="2400" spc="-185" dirty="0"/>
              <a:t> </a:t>
            </a:r>
            <a:r>
              <a:rPr sz="2400" spc="-370" dirty="0"/>
              <a:t>PALLISER</a:t>
            </a:r>
            <a:endParaRPr sz="2400"/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600" spc="-90" dirty="0">
                <a:solidFill>
                  <a:srgbClr val="5D6267"/>
                </a:solidFill>
              </a:rPr>
              <a:t>Four </a:t>
            </a:r>
            <a:r>
              <a:rPr sz="1600" spc="-65" dirty="0">
                <a:solidFill>
                  <a:srgbClr val="5D6267"/>
                </a:solidFill>
              </a:rPr>
              <a:t>Unique</a:t>
            </a:r>
            <a:r>
              <a:rPr sz="1600" spc="-75" dirty="0">
                <a:solidFill>
                  <a:srgbClr val="5D6267"/>
                </a:solidFill>
              </a:rPr>
              <a:t> </a:t>
            </a:r>
            <a:r>
              <a:rPr sz="1600" spc="-65" dirty="0">
                <a:solidFill>
                  <a:srgbClr val="5D6267"/>
                </a:solidFill>
              </a:rPr>
              <a:t>Collections.</a:t>
            </a:r>
            <a:endParaRPr sz="1600"/>
          </a:p>
        </p:txBody>
      </p:sp>
      <p:sp>
        <p:nvSpPr>
          <p:cNvPr id="4" name="object 4"/>
          <p:cNvSpPr txBox="1"/>
          <p:nvPr/>
        </p:nvSpPr>
        <p:spPr>
          <a:xfrm>
            <a:off x="5000625" y="1030232"/>
            <a:ext cx="2772410" cy="187706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1800" spc="-75" dirty="0">
                <a:solidFill>
                  <a:srgbClr val="5D6267"/>
                </a:solidFill>
                <a:latin typeface="Arial"/>
                <a:cs typeface="Arial"/>
              </a:rPr>
              <a:t>Product </a:t>
            </a:r>
            <a:r>
              <a:rPr sz="1800" spc="-105" dirty="0">
                <a:solidFill>
                  <a:srgbClr val="5D6267"/>
                </a:solidFill>
                <a:latin typeface="Arial"/>
                <a:cs typeface="Arial"/>
              </a:rPr>
              <a:t>Line</a:t>
            </a:r>
            <a:r>
              <a:rPr sz="1800" spc="-95" dirty="0">
                <a:solidFill>
                  <a:srgbClr val="5D6267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5D6267"/>
                </a:solidFill>
                <a:latin typeface="Arial"/>
                <a:cs typeface="Arial"/>
              </a:rPr>
              <a:t>Up:</a:t>
            </a:r>
            <a:endParaRPr sz="18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260"/>
              </a:spcBef>
              <a:buChar char="-"/>
              <a:tabLst>
                <a:tab pos="127000" algn="l"/>
              </a:tabLst>
            </a:pPr>
            <a:r>
              <a:rPr sz="1100" spc="-55" dirty="0">
                <a:solidFill>
                  <a:srgbClr val="5D6267"/>
                </a:solidFill>
                <a:latin typeface="Arial"/>
                <a:cs typeface="Arial"/>
              </a:rPr>
              <a:t>Four </a:t>
            </a:r>
            <a:r>
              <a:rPr sz="1100" spc="-90" dirty="0">
                <a:solidFill>
                  <a:srgbClr val="5D6267"/>
                </a:solidFill>
                <a:latin typeface="Arial"/>
                <a:cs typeface="Arial"/>
              </a:rPr>
              <a:t>case</a:t>
            </a:r>
            <a:r>
              <a:rPr sz="1100" spc="-95" dirty="0">
                <a:solidFill>
                  <a:srgbClr val="5D6267"/>
                </a:solidFill>
                <a:latin typeface="Arial"/>
                <a:cs typeface="Arial"/>
              </a:rPr>
              <a:t> </a:t>
            </a:r>
            <a:r>
              <a:rPr sz="1100" spc="-35" dirty="0">
                <a:solidFill>
                  <a:srgbClr val="5D6267"/>
                </a:solidFill>
                <a:latin typeface="Arial"/>
                <a:cs typeface="Arial"/>
              </a:rPr>
              <a:t>collections</a:t>
            </a:r>
            <a:endParaRPr sz="11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250"/>
              </a:spcBef>
              <a:buChar char="-"/>
              <a:tabLst>
                <a:tab pos="127000" algn="l"/>
              </a:tabLst>
            </a:pPr>
            <a:r>
              <a:rPr sz="1100" spc="-70" dirty="0">
                <a:solidFill>
                  <a:srgbClr val="5D6267"/>
                </a:solidFill>
                <a:latin typeface="Arial"/>
                <a:cs typeface="Arial"/>
              </a:rPr>
              <a:t>Five </a:t>
            </a:r>
            <a:r>
              <a:rPr sz="1100" spc="-30" dirty="0">
                <a:solidFill>
                  <a:srgbClr val="5D6267"/>
                </a:solidFill>
                <a:latin typeface="Arial"/>
                <a:cs typeface="Arial"/>
              </a:rPr>
              <a:t>upholstery</a:t>
            </a:r>
            <a:r>
              <a:rPr sz="1100" spc="-85" dirty="0">
                <a:solidFill>
                  <a:srgbClr val="5D6267"/>
                </a:solidFill>
                <a:latin typeface="Arial"/>
                <a:cs typeface="Arial"/>
              </a:rPr>
              <a:t> </a:t>
            </a:r>
            <a:r>
              <a:rPr sz="1100" spc="-65" dirty="0">
                <a:solidFill>
                  <a:srgbClr val="5D6267"/>
                </a:solidFill>
                <a:latin typeface="Arial"/>
                <a:cs typeface="Arial"/>
              </a:rPr>
              <a:t>series</a:t>
            </a:r>
            <a:endParaRPr sz="11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254"/>
              </a:spcBef>
              <a:buChar char="-"/>
              <a:tabLst>
                <a:tab pos="127000" algn="l"/>
              </a:tabLst>
            </a:pPr>
            <a:r>
              <a:rPr sz="1100" spc="-55" dirty="0">
                <a:solidFill>
                  <a:srgbClr val="5D6267"/>
                </a:solidFill>
                <a:latin typeface="Arial"/>
                <a:cs typeface="Arial"/>
              </a:rPr>
              <a:t>20 </a:t>
            </a:r>
            <a:r>
              <a:rPr sz="1100" spc="-35" dirty="0">
                <a:solidFill>
                  <a:srgbClr val="5D6267"/>
                </a:solidFill>
                <a:latin typeface="Arial"/>
                <a:cs typeface="Arial"/>
              </a:rPr>
              <a:t>unique</a:t>
            </a:r>
            <a:r>
              <a:rPr sz="1100" spc="-70" dirty="0">
                <a:solidFill>
                  <a:srgbClr val="5D6267"/>
                </a:solidFill>
                <a:latin typeface="Arial"/>
                <a:cs typeface="Arial"/>
              </a:rPr>
              <a:t> </a:t>
            </a:r>
            <a:r>
              <a:rPr sz="1100" spc="-60" dirty="0">
                <a:solidFill>
                  <a:srgbClr val="5D6267"/>
                </a:solidFill>
                <a:latin typeface="Arial"/>
                <a:cs typeface="Arial"/>
              </a:rPr>
              <a:t>rugs</a:t>
            </a:r>
            <a:endParaRPr sz="11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250"/>
              </a:spcBef>
              <a:buChar char="-"/>
              <a:tabLst>
                <a:tab pos="127000" algn="l"/>
              </a:tabLst>
            </a:pPr>
            <a:r>
              <a:rPr sz="1100" spc="-100" dirty="0">
                <a:solidFill>
                  <a:srgbClr val="5D6267"/>
                </a:solidFill>
                <a:latin typeface="Arial"/>
                <a:cs typeface="Arial"/>
              </a:rPr>
              <a:t>Six</a:t>
            </a:r>
            <a:r>
              <a:rPr sz="1100" spc="-70" dirty="0">
                <a:solidFill>
                  <a:srgbClr val="5D626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5D6267"/>
                </a:solidFill>
                <a:latin typeface="Arial"/>
                <a:cs typeface="Arial"/>
              </a:rPr>
              <a:t>throws</a:t>
            </a:r>
            <a:endParaRPr sz="11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254"/>
              </a:spcBef>
              <a:buChar char="-"/>
              <a:tabLst>
                <a:tab pos="127000" algn="l"/>
              </a:tabLst>
            </a:pPr>
            <a:r>
              <a:rPr sz="1100" spc="-55" dirty="0">
                <a:solidFill>
                  <a:srgbClr val="5D6267"/>
                </a:solidFill>
                <a:latin typeface="Arial"/>
                <a:cs typeface="Arial"/>
              </a:rPr>
              <a:t>12 </a:t>
            </a:r>
            <a:r>
              <a:rPr sz="1100" spc="-50" dirty="0">
                <a:solidFill>
                  <a:srgbClr val="5D6267"/>
                </a:solidFill>
                <a:latin typeface="Arial"/>
                <a:cs typeface="Arial"/>
              </a:rPr>
              <a:t>accent</a:t>
            </a:r>
            <a:r>
              <a:rPr sz="1100" spc="-95" dirty="0">
                <a:solidFill>
                  <a:srgbClr val="5D6267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5D6267"/>
                </a:solidFill>
                <a:latin typeface="Arial"/>
                <a:cs typeface="Arial"/>
              </a:rPr>
              <a:t>pillows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800" spc="-90" dirty="0">
                <a:solidFill>
                  <a:srgbClr val="5D6267"/>
                </a:solidFill>
                <a:latin typeface="Arial"/>
                <a:cs typeface="Arial"/>
              </a:rPr>
              <a:t>Retail </a:t>
            </a:r>
            <a:r>
              <a:rPr sz="1800" spc="-35" dirty="0">
                <a:solidFill>
                  <a:srgbClr val="5D6267"/>
                </a:solidFill>
                <a:latin typeface="Arial"/>
                <a:cs typeface="Arial"/>
              </a:rPr>
              <a:t>Footprint:</a:t>
            </a:r>
            <a:endParaRPr sz="1800">
              <a:latin typeface="Arial"/>
              <a:cs typeface="Arial"/>
            </a:endParaRPr>
          </a:p>
          <a:p>
            <a:pPr marL="90170" indent="-77470">
              <a:lnSpc>
                <a:spcPct val="100000"/>
              </a:lnSpc>
              <a:spcBef>
                <a:spcPts val="244"/>
              </a:spcBef>
              <a:buChar char="-"/>
              <a:tabLst>
                <a:tab pos="90805" algn="l"/>
              </a:tabLst>
            </a:pPr>
            <a:r>
              <a:rPr sz="1100" spc="-65" dirty="0">
                <a:solidFill>
                  <a:srgbClr val="5D6267"/>
                </a:solidFill>
                <a:latin typeface="Arial"/>
                <a:cs typeface="Arial"/>
              </a:rPr>
              <a:t>100+</a:t>
            </a:r>
            <a:r>
              <a:rPr sz="1100" spc="-80" dirty="0">
                <a:solidFill>
                  <a:srgbClr val="5D626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5D6267"/>
                </a:solidFill>
                <a:latin typeface="Arial"/>
                <a:cs typeface="Arial"/>
              </a:rPr>
              <a:t>retail</a:t>
            </a:r>
            <a:r>
              <a:rPr sz="1100" spc="-95" dirty="0">
                <a:solidFill>
                  <a:srgbClr val="5D6267"/>
                </a:solidFill>
                <a:latin typeface="Arial"/>
                <a:cs typeface="Arial"/>
              </a:rPr>
              <a:t> </a:t>
            </a:r>
            <a:r>
              <a:rPr sz="1100" spc="-35" dirty="0">
                <a:solidFill>
                  <a:srgbClr val="5D6267"/>
                </a:solidFill>
                <a:latin typeface="Arial"/>
                <a:cs typeface="Arial"/>
              </a:rPr>
              <a:t>commitments</a:t>
            </a:r>
            <a:r>
              <a:rPr sz="1100" spc="-114" dirty="0">
                <a:solidFill>
                  <a:srgbClr val="5D6267"/>
                </a:solidFill>
                <a:latin typeface="Arial"/>
                <a:cs typeface="Arial"/>
              </a:rPr>
              <a:t> </a:t>
            </a:r>
            <a:r>
              <a:rPr sz="1100" spc="-70" dirty="0">
                <a:solidFill>
                  <a:srgbClr val="5D6267"/>
                </a:solidFill>
                <a:latin typeface="Arial"/>
                <a:cs typeface="Arial"/>
              </a:rPr>
              <a:t>across</a:t>
            </a:r>
            <a:r>
              <a:rPr sz="1100" spc="-110" dirty="0">
                <a:solidFill>
                  <a:srgbClr val="5D6267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5D6267"/>
                </a:solidFill>
                <a:latin typeface="Arial"/>
                <a:cs typeface="Arial"/>
              </a:rPr>
              <a:t>North</a:t>
            </a:r>
            <a:r>
              <a:rPr sz="1100" spc="-95" dirty="0">
                <a:solidFill>
                  <a:srgbClr val="5D6267"/>
                </a:solidFill>
                <a:latin typeface="Arial"/>
                <a:cs typeface="Arial"/>
              </a:rPr>
              <a:t> </a:t>
            </a:r>
            <a:r>
              <a:rPr sz="1100" spc="-50" dirty="0">
                <a:solidFill>
                  <a:srgbClr val="5D6267"/>
                </a:solidFill>
                <a:latin typeface="Arial"/>
                <a:cs typeface="Arial"/>
              </a:rPr>
              <a:t>America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00625" y="2923088"/>
            <a:ext cx="3307079" cy="72199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800" spc="-120" dirty="0">
                <a:solidFill>
                  <a:srgbClr val="5D6267"/>
                </a:solidFill>
                <a:latin typeface="Arial"/>
                <a:cs typeface="Arial"/>
              </a:rPr>
              <a:t>E-Commerce: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100" spc="-30" dirty="0">
                <a:solidFill>
                  <a:srgbClr val="5D6267"/>
                </a:solidFill>
                <a:latin typeface="Arial"/>
                <a:cs typeface="Arial"/>
              </a:rPr>
              <a:t>- </a:t>
            </a:r>
            <a:r>
              <a:rPr sz="1100" spc="-50" dirty="0">
                <a:solidFill>
                  <a:srgbClr val="5D6267"/>
                </a:solidFill>
                <a:latin typeface="Arial"/>
                <a:cs typeface="Arial"/>
              </a:rPr>
              <a:t>Fully</a:t>
            </a:r>
            <a:r>
              <a:rPr sz="1100" spc="-85" dirty="0">
                <a:solidFill>
                  <a:srgbClr val="5D6267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5D6267"/>
                </a:solidFill>
                <a:latin typeface="Arial"/>
                <a:cs typeface="Arial"/>
              </a:rPr>
              <a:t>realized</a:t>
            </a:r>
            <a:r>
              <a:rPr sz="1100" spc="-80" dirty="0">
                <a:solidFill>
                  <a:srgbClr val="5D6267"/>
                </a:solidFill>
                <a:latin typeface="Arial"/>
                <a:cs typeface="Arial"/>
              </a:rPr>
              <a:t> </a:t>
            </a:r>
            <a:r>
              <a:rPr sz="1100" spc="-35" dirty="0">
                <a:solidFill>
                  <a:srgbClr val="5D6267"/>
                </a:solidFill>
                <a:latin typeface="Arial"/>
                <a:cs typeface="Arial"/>
              </a:rPr>
              <a:t>website,</a:t>
            </a:r>
            <a:r>
              <a:rPr sz="1100" spc="-85" dirty="0">
                <a:solidFill>
                  <a:srgbClr val="5D6267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5D6267"/>
                </a:solidFill>
                <a:latin typeface="Arial"/>
                <a:cs typeface="Arial"/>
              </a:rPr>
              <a:t>optimized</a:t>
            </a:r>
            <a:r>
              <a:rPr sz="1100" spc="-105" dirty="0">
                <a:solidFill>
                  <a:srgbClr val="5D6267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5D6267"/>
                </a:solidFill>
                <a:latin typeface="Arial"/>
                <a:cs typeface="Arial"/>
              </a:rPr>
              <a:t>for</a:t>
            </a:r>
            <a:r>
              <a:rPr sz="1100" spc="-75" dirty="0">
                <a:solidFill>
                  <a:srgbClr val="5D6267"/>
                </a:solidFill>
                <a:latin typeface="Arial"/>
                <a:cs typeface="Arial"/>
              </a:rPr>
              <a:t> </a:t>
            </a:r>
            <a:r>
              <a:rPr sz="1100" spc="-35" dirty="0">
                <a:solidFill>
                  <a:srgbClr val="5D6267"/>
                </a:solidFill>
                <a:latin typeface="Arial"/>
                <a:cs typeface="Arial"/>
              </a:rPr>
              <a:t>unique</a:t>
            </a:r>
            <a:r>
              <a:rPr sz="1100" spc="-75" dirty="0">
                <a:solidFill>
                  <a:srgbClr val="5D6267"/>
                </a:solidFill>
                <a:latin typeface="Arial"/>
                <a:cs typeface="Arial"/>
              </a:rPr>
              <a:t> </a:t>
            </a:r>
            <a:r>
              <a:rPr sz="1100" spc="-55" dirty="0">
                <a:solidFill>
                  <a:srgbClr val="5D6267"/>
                </a:solidFill>
                <a:latin typeface="Arial"/>
                <a:cs typeface="Arial"/>
              </a:rPr>
              <a:t>e-commerce</a:t>
            </a:r>
            <a:endParaRPr sz="1100">
              <a:latin typeface="Arial"/>
              <a:cs typeface="Arial"/>
            </a:endParaRPr>
          </a:p>
          <a:p>
            <a:pPr marL="90170">
              <a:lnSpc>
                <a:spcPct val="100000"/>
              </a:lnSpc>
              <a:spcBef>
                <a:spcPts val="50"/>
              </a:spcBef>
            </a:pPr>
            <a:r>
              <a:rPr sz="1100" spc="-25" dirty="0">
                <a:solidFill>
                  <a:srgbClr val="5D6267"/>
                </a:solidFill>
                <a:latin typeface="Arial"/>
                <a:cs typeface="Arial"/>
              </a:rPr>
              <a:t>functionalities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00625" y="3656422"/>
            <a:ext cx="2931795" cy="72644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800" spc="-50" dirty="0">
                <a:solidFill>
                  <a:srgbClr val="5D6267"/>
                </a:solidFill>
                <a:latin typeface="Arial"/>
                <a:cs typeface="Arial"/>
              </a:rPr>
              <a:t>Marketing:</a:t>
            </a:r>
            <a:endParaRPr sz="1800">
              <a:latin typeface="Arial"/>
              <a:cs typeface="Arial"/>
            </a:endParaRPr>
          </a:p>
          <a:p>
            <a:pPr marL="90170" marR="5080" indent="-78105">
              <a:lnSpc>
                <a:spcPct val="103600"/>
              </a:lnSpc>
              <a:spcBef>
                <a:spcPts val="209"/>
              </a:spcBef>
            </a:pPr>
            <a:r>
              <a:rPr sz="1100" spc="-30" dirty="0">
                <a:solidFill>
                  <a:srgbClr val="5D6267"/>
                </a:solidFill>
                <a:latin typeface="Arial"/>
                <a:cs typeface="Arial"/>
              </a:rPr>
              <a:t>- </a:t>
            </a:r>
            <a:r>
              <a:rPr sz="1100" spc="-80" dirty="0">
                <a:solidFill>
                  <a:srgbClr val="5D6267"/>
                </a:solidFill>
                <a:latin typeface="Arial"/>
                <a:cs typeface="Arial"/>
              </a:rPr>
              <a:t>Social </a:t>
            </a:r>
            <a:r>
              <a:rPr sz="1100" spc="-55" dirty="0">
                <a:solidFill>
                  <a:srgbClr val="5D6267"/>
                </a:solidFill>
                <a:latin typeface="Arial"/>
                <a:cs typeface="Arial"/>
              </a:rPr>
              <a:t>media, </a:t>
            </a:r>
            <a:r>
              <a:rPr sz="1100" spc="-35" dirty="0">
                <a:solidFill>
                  <a:srgbClr val="5D6267"/>
                </a:solidFill>
                <a:latin typeface="Arial"/>
                <a:cs typeface="Arial"/>
              </a:rPr>
              <a:t>digital </a:t>
            </a:r>
            <a:r>
              <a:rPr sz="1100" spc="-45" dirty="0">
                <a:solidFill>
                  <a:srgbClr val="5D6267"/>
                </a:solidFill>
                <a:latin typeface="Arial"/>
                <a:cs typeface="Arial"/>
              </a:rPr>
              <a:t>marketing </a:t>
            </a:r>
            <a:r>
              <a:rPr sz="1100" spc="-70" dirty="0">
                <a:solidFill>
                  <a:srgbClr val="5D6267"/>
                </a:solidFill>
                <a:latin typeface="Arial"/>
                <a:cs typeface="Arial"/>
              </a:rPr>
              <a:t>campaign, </a:t>
            </a:r>
            <a:r>
              <a:rPr sz="1100" spc="-10" dirty="0">
                <a:solidFill>
                  <a:srgbClr val="5D6267"/>
                </a:solidFill>
                <a:latin typeface="Arial"/>
                <a:cs typeface="Arial"/>
              </a:rPr>
              <a:t>print</a:t>
            </a:r>
            <a:r>
              <a:rPr sz="1100" spc="-215" dirty="0">
                <a:solidFill>
                  <a:srgbClr val="5D6267"/>
                </a:solidFill>
                <a:latin typeface="Arial"/>
                <a:cs typeface="Arial"/>
              </a:rPr>
              <a:t> </a:t>
            </a:r>
            <a:r>
              <a:rPr sz="1100" spc="-65" dirty="0">
                <a:solidFill>
                  <a:srgbClr val="5D6267"/>
                </a:solidFill>
                <a:latin typeface="Arial"/>
                <a:cs typeface="Arial"/>
              </a:rPr>
              <a:t>and  </a:t>
            </a:r>
            <a:r>
              <a:rPr sz="1100" spc="-60" dirty="0">
                <a:solidFill>
                  <a:srgbClr val="5D6267"/>
                </a:solidFill>
                <a:latin typeface="Arial"/>
                <a:cs typeface="Arial"/>
              </a:rPr>
              <a:t>broadcast</a:t>
            </a:r>
            <a:r>
              <a:rPr sz="1100" spc="-105" dirty="0">
                <a:solidFill>
                  <a:srgbClr val="5D6267"/>
                </a:solidFill>
                <a:latin typeface="Arial"/>
                <a:cs typeface="Arial"/>
              </a:rPr>
              <a:t> </a:t>
            </a:r>
            <a:r>
              <a:rPr sz="1100" spc="-80" dirty="0">
                <a:solidFill>
                  <a:srgbClr val="5D6267"/>
                </a:solidFill>
                <a:latin typeface="Arial"/>
                <a:cs typeface="Arial"/>
              </a:rPr>
              <a:t>campaigns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96767" y="1216152"/>
            <a:ext cx="1399032" cy="1397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2896" y="3069335"/>
            <a:ext cx="1400555" cy="13975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96767" y="3078479"/>
            <a:ext cx="1399032" cy="1395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60196" y="2696082"/>
            <a:ext cx="498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5" dirty="0">
                <a:solidFill>
                  <a:srgbClr val="5D6267"/>
                </a:solidFill>
                <a:latin typeface="Arial"/>
                <a:cs typeface="Arial"/>
              </a:rPr>
              <a:t>Sh</a:t>
            </a:r>
            <a:r>
              <a:rPr sz="1600" spc="-140" dirty="0">
                <a:solidFill>
                  <a:srgbClr val="5D6267"/>
                </a:solidFill>
                <a:latin typeface="Arial"/>
                <a:cs typeface="Arial"/>
              </a:rPr>
              <a:t>o</a:t>
            </a:r>
            <a:r>
              <a:rPr sz="1600" spc="-25" dirty="0">
                <a:solidFill>
                  <a:srgbClr val="5D6267"/>
                </a:solidFill>
                <a:latin typeface="Arial"/>
                <a:cs typeface="Arial"/>
              </a:rPr>
              <a:t>r</a:t>
            </a:r>
            <a:r>
              <a:rPr sz="1600" spc="-100" dirty="0">
                <a:solidFill>
                  <a:srgbClr val="5D6267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83432" y="2696082"/>
            <a:ext cx="3327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75" dirty="0">
                <a:solidFill>
                  <a:srgbClr val="5D6267"/>
                </a:solidFill>
                <a:latin typeface="Arial"/>
                <a:cs typeface="Arial"/>
              </a:rPr>
              <a:t>V</a:t>
            </a:r>
            <a:r>
              <a:rPr sz="1600" spc="10" dirty="0">
                <a:solidFill>
                  <a:srgbClr val="5D6267"/>
                </a:solidFill>
                <a:latin typeface="Arial"/>
                <a:cs typeface="Arial"/>
              </a:rPr>
              <a:t>i</a:t>
            </a:r>
            <a:r>
              <a:rPr sz="1600" spc="-195" dirty="0">
                <a:solidFill>
                  <a:srgbClr val="5D6267"/>
                </a:solidFill>
                <a:latin typeface="Arial"/>
                <a:cs typeface="Arial"/>
              </a:rPr>
              <a:t>s</a:t>
            </a:r>
            <a:r>
              <a:rPr sz="1600" spc="90" dirty="0">
                <a:solidFill>
                  <a:srgbClr val="5D6267"/>
                </a:solidFill>
                <a:latin typeface="Arial"/>
                <a:cs typeface="Arial"/>
              </a:rPr>
              <a:t>t  </a:t>
            </a:r>
            <a:r>
              <a:rPr sz="1600" spc="-130" dirty="0">
                <a:solidFill>
                  <a:srgbClr val="5D6267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83432" y="4549851"/>
            <a:ext cx="8502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85" dirty="0">
                <a:solidFill>
                  <a:srgbClr val="5D6267"/>
                </a:solidFill>
                <a:latin typeface="Arial"/>
                <a:cs typeface="Arial"/>
              </a:rPr>
              <a:t>Boulevard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3490" y="4549851"/>
            <a:ext cx="534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60" dirty="0">
                <a:solidFill>
                  <a:srgbClr val="5D6267"/>
                </a:solidFill>
                <a:latin typeface="Arial"/>
                <a:cs typeface="Arial"/>
              </a:rPr>
              <a:t>A</a:t>
            </a:r>
            <a:r>
              <a:rPr sz="1600" spc="-55" dirty="0">
                <a:solidFill>
                  <a:srgbClr val="5D6267"/>
                </a:solidFill>
                <a:latin typeface="Arial"/>
                <a:cs typeface="Arial"/>
              </a:rPr>
              <a:t>nn</a:t>
            </a:r>
            <a:r>
              <a:rPr sz="1600" spc="-145" dirty="0">
                <a:solidFill>
                  <a:srgbClr val="5D6267"/>
                </a:solidFill>
                <a:latin typeface="Arial"/>
                <a:cs typeface="Arial"/>
              </a:rPr>
              <a:t>ex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77000" y="4739640"/>
            <a:ext cx="1220724" cy="1783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0295" y="3710940"/>
            <a:ext cx="736092" cy="1228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11240" y="3710940"/>
            <a:ext cx="737615" cy="1228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2475" y="3752088"/>
            <a:ext cx="257556" cy="73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2475" y="4681728"/>
            <a:ext cx="251460" cy="792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2475" y="4183379"/>
            <a:ext cx="202692" cy="1082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2475" y="4030979"/>
            <a:ext cx="850265" cy="0"/>
          </a:xfrm>
          <a:custGeom>
            <a:avLst/>
            <a:gdLst/>
            <a:ahLst/>
            <a:cxnLst/>
            <a:rect l="l" t="t" r="r" b="b"/>
            <a:pathLst>
              <a:path w="850264">
                <a:moveTo>
                  <a:pt x="0" y="0"/>
                </a:moveTo>
                <a:lnTo>
                  <a:pt x="850265" y="0"/>
                </a:lnTo>
              </a:path>
            </a:pathLst>
          </a:custGeom>
          <a:ln w="15240">
            <a:solidFill>
              <a:srgbClr val="B0B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96795" y="3784853"/>
            <a:ext cx="574675" cy="0"/>
          </a:xfrm>
          <a:custGeom>
            <a:avLst/>
            <a:gdLst/>
            <a:ahLst/>
            <a:cxnLst/>
            <a:rect l="l" t="t" r="r" b="b"/>
            <a:pathLst>
              <a:path w="574675">
                <a:moveTo>
                  <a:pt x="0" y="0"/>
                </a:moveTo>
                <a:lnTo>
                  <a:pt x="574548" y="0"/>
                </a:lnTo>
              </a:path>
            </a:pathLst>
          </a:custGeom>
          <a:ln w="65531">
            <a:solidFill>
              <a:srgbClr val="B0B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96795" y="3752088"/>
            <a:ext cx="574675" cy="66040"/>
          </a:xfrm>
          <a:prstGeom prst="rect">
            <a:avLst/>
          </a:prstGeom>
          <a:solidFill>
            <a:srgbClr val="B0B0B0"/>
          </a:solidFill>
        </p:spPr>
        <p:txBody>
          <a:bodyPr vert="horz" wrap="square" lIns="0" tIns="1270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10"/>
              </a:spcBef>
            </a:pPr>
            <a:r>
              <a:rPr sz="400" spc="-55" dirty="0">
                <a:solidFill>
                  <a:srgbClr val="FFFFFF"/>
                </a:solidFill>
                <a:latin typeface="Arial"/>
                <a:cs typeface="Arial"/>
              </a:rPr>
              <a:t>EXCLUSIVE</a:t>
            </a:r>
            <a:r>
              <a:rPr sz="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" spc="-60" dirty="0">
                <a:solidFill>
                  <a:srgbClr val="FFFFFF"/>
                </a:solidFill>
                <a:latin typeface="Arial"/>
                <a:cs typeface="Arial"/>
              </a:rPr>
              <a:t>OFFER</a:t>
            </a:r>
            <a:endParaRPr sz="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22475" y="4428744"/>
            <a:ext cx="222504" cy="1036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05711" y="3720084"/>
            <a:ext cx="902335" cy="1207135"/>
          </a:xfrm>
          <a:prstGeom prst="rect">
            <a:avLst/>
          </a:prstGeom>
          <a:ln w="3175">
            <a:solidFill>
              <a:srgbClr val="221F1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">
              <a:latin typeface="Times New Roman"/>
              <a:cs typeface="Times New Roman"/>
            </a:endParaRPr>
          </a:p>
          <a:p>
            <a:pPr marL="253365" algn="ctr">
              <a:lnSpc>
                <a:spcPct val="100000"/>
              </a:lnSpc>
              <a:spcBef>
                <a:spcPts val="5"/>
              </a:spcBef>
            </a:pPr>
            <a:r>
              <a:rPr sz="150" spc="-5" dirty="0">
                <a:solidFill>
                  <a:srgbClr val="221F1F"/>
                </a:solidFill>
                <a:latin typeface="Arial"/>
                <a:cs typeface="Arial"/>
              </a:rPr>
              <a:t>May 18 - </a:t>
            </a:r>
            <a:r>
              <a:rPr sz="150" spc="-10" dirty="0">
                <a:solidFill>
                  <a:srgbClr val="221F1F"/>
                </a:solidFill>
                <a:latin typeface="Arial"/>
                <a:cs typeface="Arial"/>
              </a:rPr>
              <a:t>June</a:t>
            </a:r>
            <a:r>
              <a:rPr sz="150" spc="-1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50" spc="-5" dirty="0">
                <a:solidFill>
                  <a:srgbClr val="221F1F"/>
                </a:solidFill>
                <a:latin typeface="Arial"/>
                <a:cs typeface="Arial"/>
              </a:rPr>
              <a:t>6,2019</a:t>
            </a:r>
            <a:endParaRPr sz="1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41275">
              <a:lnSpc>
                <a:spcPct val="100000"/>
              </a:lnSpc>
            </a:pPr>
            <a:r>
              <a:rPr sz="800" spc="-95" dirty="0">
                <a:solidFill>
                  <a:srgbClr val="E31733"/>
                </a:solidFill>
                <a:latin typeface="Arial"/>
                <a:cs typeface="Arial"/>
              </a:rPr>
              <a:t>25% </a:t>
            </a:r>
            <a:r>
              <a:rPr sz="800" spc="-110" dirty="0">
                <a:solidFill>
                  <a:srgbClr val="E31733"/>
                </a:solidFill>
                <a:latin typeface="Arial"/>
                <a:cs typeface="Arial"/>
              </a:rPr>
              <a:t>OFF</a:t>
            </a:r>
            <a:r>
              <a:rPr sz="800" spc="-25" dirty="0">
                <a:solidFill>
                  <a:srgbClr val="E31733"/>
                </a:solidFill>
                <a:latin typeface="Arial"/>
                <a:cs typeface="Arial"/>
              </a:rPr>
              <a:t> </a:t>
            </a:r>
            <a:r>
              <a:rPr sz="800" spc="-105" dirty="0">
                <a:solidFill>
                  <a:srgbClr val="E31733"/>
                </a:solidFill>
                <a:latin typeface="Arial"/>
                <a:cs typeface="Arial"/>
              </a:rPr>
              <a:t>RETAIL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600">
              <a:latin typeface="Times New Roman"/>
              <a:cs typeface="Times New Roman"/>
            </a:endParaRPr>
          </a:p>
          <a:p>
            <a:pPr marL="16510">
              <a:lnSpc>
                <a:spcPct val="100000"/>
              </a:lnSpc>
            </a:pPr>
            <a:r>
              <a:rPr sz="250" dirty="0">
                <a:solidFill>
                  <a:srgbClr val="221F1F"/>
                </a:solidFill>
                <a:latin typeface="Arial"/>
                <a:cs typeface="Arial"/>
              </a:rPr>
              <a:t>Cairo</a:t>
            </a:r>
            <a:endParaRPr sz="250">
              <a:latin typeface="Arial"/>
              <a:cs typeface="Arial"/>
            </a:endParaRPr>
          </a:p>
          <a:p>
            <a:pPr marL="16510">
              <a:lnSpc>
                <a:spcPct val="100000"/>
              </a:lnSpc>
              <a:spcBef>
                <a:spcPts val="15"/>
              </a:spcBef>
            </a:pPr>
            <a:r>
              <a:rPr sz="100" spc="10" dirty="0">
                <a:solidFill>
                  <a:srgbClr val="221F1F"/>
                </a:solidFill>
                <a:latin typeface="Arial"/>
                <a:cs typeface="Arial"/>
              </a:rPr>
              <a:t>40132</a:t>
            </a:r>
            <a:r>
              <a:rPr sz="100" spc="-1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endParaRPr sz="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">
              <a:latin typeface="Times New Roman"/>
              <a:cs typeface="Times New Roman"/>
            </a:endParaRPr>
          </a:p>
          <a:p>
            <a:pPr marL="429895">
              <a:lnSpc>
                <a:spcPct val="100000"/>
              </a:lnSpc>
            </a:pPr>
            <a:r>
              <a:rPr sz="200" spc="-10" dirty="0">
                <a:solidFill>
                  <a:srgbClr val="221F1F"/>
                </a:solidFill>
                <a:latin typeface="Arial"/>
                <a:cs typeface="Arial"/>
              </a:rPr>
              <a:t>All </a:t>
            </a:r>
            <a:r>
              <a:rPr sz="200" spc="-15" dirty="0">
                <a:solidFill>
                  <a:srgbClr val="221F1F"/>
                </a:solidFill>
                <a:latin typeface="Arial"/>
                <a:cs typeface="Arial"/>
              </a:rPr>
              <a:t>sku’s </a:t>
            </a:r>
            <a:r>
              <a:rPr sz="200" b="1" spc="-10" dirty="0">
                <a:solidFill>
                  <a:srgbClr val="221F1F"/>
                </a:solidFill>
                <a:latin typeface="Trebuchet MS"/>
                <a:cs typeface="Trebuchet MS"/>
              </a:rPr>
              <a:t>15% </a:t>
            </a:r>
            <a:r>
              <a:rPr sz="200" b="1" spc="-15" dirty="0">
                <a:solidFill>
                  <a:srgbClr val="221F1F"/>
                </a:solidFill>
                <a:latin typeface="Trebuchet MS"/>
                <a:cs typeface="Trebuchet MS"/>
              </a:rPr>
              <a:t>Off</a:t>
            </a:r>
            <a:r>
              <a:rPr sz="200" b="1" spc="-45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200" b="1" spc="-15" dirty="0">
                <a:solidFill>
                  <a:srgbClr val="221F1F"/>
                </a:solidFill>
                <a:latin typeface="Trebuchet MS"/>
                <a:cs typeface="Trebuchet MS"/>
              </a:rPr>
              <a:t>Wholesale</a:t>
            </a:r>
            <a:endParaRPr sz="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">
              <a:latin typeface="Times New Roman"/>
              <a:cs typeface="Times New Roman"/>
            </a:endParaRPr>
          </a:p>
          <a:p>
            <a:pPr marL="239395" algn="ctr">
              <a:lnSpc>
                <a:spcPct val="100000"/>
              </a:lnSpc>
            </a:pPr>
            <a:r>
              <a:rPr sz="200" spc="-25" dirty="0">
                <a:solidFill>
                  <a:srgbClr val="221F1F"/>
                </a:solidFill>
                <a:latin typeface="Arial"/>
                <a:cs typeface="Arial"/>
              </a:rPr>
              <a:t>Evoque </a:t>
            </a:r>
            <a:r>
              <a:rPr sz="200" spc="-15" dirty="0">
                <a:solidFill>
                  <a:srgbClr val="221F1F"/>
                </a:solidFill>
                <a:latin typeface="Arial"/>
                <a:cs typeface="Arial"/>
              </a:rPr>
              <a:t>and </a:t>
            </a:r>
            <a:r>
              <a:rPr sz="200" spc="-25" dirty="0">
                <a:solidFill>
                  <a:srgbClr val="221F1F"/>
                </a:solidFill>
                <a:latin typeface="Arial"/>
                <a:cs typeface="Arial"/>
              </a:rPr>
              <a:t>Evoque </a:t>
            </a:r>
            <a:r>
              <a:rPr sz="200" spc="-15" dirty="0">
                <a:solidFill>
                  <a:srgbClr val="221F1F"/>
                </a:solidFill>
                <a:latin typeface="Arial"/>
                <a:cs typeface="Arial"/>
              </a:rPr>
              <a:t>Match colour</a:t>
            </a:r>
            <a:r>
              <a:rPr sz="20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" spc="-15" dirty="0">
                <a:solidFill>
                  <a:srgbClr val="221F1F"/>
                </a:solidFill>
                <a:latin typeface="Arial"/>
                <a:cs typeface="Arial"/>
              </a:rPr>
              <a:t>only</a:t>
            </a:r>
            <a:endParaRPr sz="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">
              <a:latin typeface="Times New Roman"/>
              <a:cs typeface="Times New Roman"/>
            </a:endParaRPr>
          </a:p>
          <a:p>
            <a:pPr marL="16510">
              <a:lnSpc>
                <a:spcPct val="100000"/>
              </a:lnSpc>
              <a:spcBef>
                <a:spcPts val="5"/>
              </a:spcBef>
            </a:pPr>
            <a:r>
              <a:rPr sz="250" spc="-50" dirty="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sz="250" spc="-5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50" spc="-10" dirty="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sz="250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50" spc="-15" dirty="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sz="250" spc="-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50" spc="20" dirty="0">
                <a:solidFill>
                  <a:srgbClr val="221F1F"/>
                </a:solidFill>
                <a:latin typeface="Arial"/>
                <a:cs typeface="Arial"/>
              </a:rPr>
              <a:t>ttle</a:t>
            </a:r>
            <a:endParaRPr sz="250">
              <a:latin typeface="Arial"/>
              <a:cs typeface="Arial"/>
            </a:endParaRPr>
          </a:p>
          <a:p>
            <a:pPr marL="16510">
              <a:lnSpc>
                <a:spcPct val="100000"/>
              </a:lnSpc>
              <a:spcBef>
                <a:spcPts val="15"/>
              </a:spcBef>
            </a:pPr>
            <a:r>
              <a:rPr sz="100" spc="10" dirty="0">
                <a:solidFill>
                  <a:srgbClr val="221F1F"/>
                </a:solidFill>
                <a:latin typeface="Arial"/>
                <a:cs typeface="Arial"/>
              </a:rPr>
              <a:t>77625</a:t>
            </a:r>
            <a:r>
              <a:rPr sz="100" spc="-1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endParaRPr sz="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">
              <a:latin typeface="Times New Roman"/>
              <a:cs typeface="Times New Roman"/>
            </a:endParaRPr>
          </a:p>
          <a:p>
            <a:pPr marL="429895">
              <a:lnSpc>
                <a:spcPct val="100000"/>
              </a:lnSpc>
            </a:pPr>
            <a:r>
              <a:rPr sz="200" spc="-10" dirty="0">
                <a:solidFill>
                  <a:srgbClr val="221F1F"/>
                </a:solidFill>
                <a:latin typeface="Arial"/>
                <a:cs typeface="Arial"/>
              </a:rPr>
              <a:t>All </a:t>
            </a:r>
            <a:r>
              <a:rPr sz="200" spc="-15" dirty="0">
                <a:solidFill>
                  <a:srgbClr val="221F1F"/>
                </a:solidFill>
                <a:latin typeface="Arial"/>
                <a:cs typeface="Arial"/>
              </a:rPr>
              <a:t>sku’s </a:t>
            </a:r>
            <a:r>
              <a:rPr sz="200" b="1" spc="-10" dirty="0">
                <a:solidFill>
                  <a:srgbClr val="221F1F"/>
                </a:solidFill>
                <a:latin typeface="Trebuchet MS"/>
                <a:cs typeface="Trebuchet MS"/>
              </a:rPr>
              <a:t>15% </a:t>
            </a:r>
            <a:r>
              <a:rPr sz="200" b="1" spc="-15" dirty="0">
                <a:solidFill>
                  <a:srgbClr val="221F1F"/>
                </a:solidFill>
                <a:latin typeface="Trebuchet MS"/>
                <a:cs typeface="Trebuchet MS"/>
              </a:rPr>
              <a:t>Off</a:t>
            </a:r>
            <a:r>
              <a:rPr sz="200" b="1" spc="-45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200" b="1" spc="-15" dirty="0">
                <a:solidFill>
                  <a:srgbClr val="221F1F"/>
                </a:solidFill>
                <a:latin typeface="Trebuchet MS"/>
                <a:cs typeface="Trebuchet MS"/>
              </a:rPr>
              <a:t>Wholesale</a:t>
            </a:r>
            <a:endParaRPr sz="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">
              <a:latin typeface="Times New Roman"/>
              <a:cs typeface="Times New Roman"/>
            </a:endParaRPr>
          </a:p>
          <a:p>
            <a:pPr marL="239395" algn="ctr">
              <a:lnSpc>
                <a:spcPct val="100000"/>
              </a:lnSpc>
            </a:pPr>
            <a:r>
              <a:rPr sz="200" spc="-25" dirty="0">
                <a:solidFill>
                  <a:srgbClr val="221F1F"/>
                </a:solidFill>
                <a:latin typeface="Arial"/>
                <a:cs typeface="Arial"/>
              </a:rPr>
              <a:t>Evoque </a:t>
            </a:r>
            <a:r>
              <a:rPr sz="200" spc="-15" dirty="0">
                <a:solidFill>
                  <a:srgbClr val="221F1F"/>
                </a:solidFill>
                <a:latin typeface="Arial"/>
                <a:cs typeface="Arial"/>
              </a:rPr>
              <a:t>and </a:t>
            </a:r>
            <a:r>
              <a:rPr sz="200" spc="-25" dirty="0">
                <a:solidFill>
                  <a:srgbClr val="221F1F"/>
                </a:solidFill>
                <a:latin typeface="Arial"/>
                <a:cs typeface="Arial"/>
              </a:rPr>
              <a:t>Evoque </a:t>
            </a:r>
            <a:r>
              <a:rPr sz="200" spc="-15" dirty="0">
                <a:solidFill>
                  <a:srgbClr val="221F1F"/>
                </a:solidFill>
                <a:latin typeface="Arial"/>
                <a:cs typeface="Arial"/>
              </a:rPr>
              <a:t>Match colour</a:t>
            </a:r>
            <a:r>
              <a:rPr sz="20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" spc="-15" dirty="0">
                <a:solidFill>
                  <a:srgbClr val="221F1F"/>
                </a:solidFill>
                <a:latin typeface="Arial"/>
                <a:cs typeface="Arial"/>
              </a:rPr>
              <a:t>only</a:t>
            </a:r>
            <a:endParaRPr sz="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">
              <a:latin typeface="Times New Roman"/>
              <a:cs typeface="Times New Roman"/>
            </a:endParaRPr>
          </a:p>
          <a:p>
            <a:pPr marL="16510">
              <a:lnSpc>
                <a:spcPct val="100000"/>
              </a:lnSpc>
            </a:pPr>
            <a:r>
              <a:rPr sz="250" spc="-40" dirty="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sz="250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50" spc="15" dirty="0">
                <a:solidFill>
                  <a:srgbClr val="221F1F"/>
                </a:solidFill>
                <a:latin typeface="Arial"/>
                <a:cs typeface="Arial"/>
              </a:rPr>
              <a:t>th</a:t>
            </a:r>
            <a:r>
              <a:rPr sz="250" spc="-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50" spc="-15" dirty="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sz="250" spc="-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221F1F"/>
                </a:solidFill>
                <a:latin typeface="Arial"/>
                <a:cs typeface="Arial"/>
              </a:rPr>
              <a:t>n</a:t>
            </a:r>
            <a:endParaRPr sz="250">
              <a:latin typeface="Arial"/>
              <a:cs typeface="Arial"/>
            </a:endParaRPr>
          </a:p>
          <a:p>
            <a:pPr marL="16510">
              <a:lnSpc>
                <a:spcPct val="100000"/>
              </a:lnSpc>
              <a:spcBef>
                <a:spcPts val="15"/>
              </a:spcBef>
            </a:pPr>
            <a:r>
              <a:rPr sz="100" spc="10" dirty="0">
                <a:solidFill>
                  <a:srgbClr val="221F1F"/>
                </a:solidFill>
                <a:latin typeface="Arial"/>
                <a:cs typeface="Arial"/>
              </a:rPr>
              <a:t>77012</a:t>
            </a:r>
            <a:r>
              <a:rPr sz="100" spc="-1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endParaRPr sz="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">
              <a:latin typeface="Times New Roman"/>
              <a:cs typeface="Times New Roman"/>
            </a:endParaRPr>
          </a:p>
          <a:p>
            <a:pPr marL="429895">
              <a:lnSpc>
                <a:spcPct val="100000"/>
              </a:lnSpc>
            </a:pPr>
            <a:r>
              <a:rPr sz="200" spc="-10" dirty="0">
                <a:solidFill>
                  <a:srgbClr val="221F1F"/>
                </a:solidFill>
                <a:latin typeface="Arial"/>
                <a:cs typeface="Arial"/>
              </a:rPr>
              <a:t>All </a:t>
            </a:r>
            <a:r>
              <a:rPr sz="200" spc="-15" dirty="0">
                <a:solidFill>
                  <a:srgbClr val="221F1F"/>
                </a:solidFill>
                <a:latin typeface="Arial"/>
                <a:cs typeface="Arial"/>
              </a:rPr>
              <a:t>sku’s </a:t>
            </a:r>
            <a:r>
              <a:rPr sz="200" b="1" spc="-10" dirty="0">
                <a:solidFill>
                  <a:srgbClr val="221F1F"/>
                </a:solidFill>
                <a:latin typeface="Trebuchet MS"/>
                <a:cs typeface="Trebuchet MS"/>
              </a:rPr>
              <a:t>15% </a:t>
            </a:r>
            <a:r>
              <a:rPr sz="200" b="1" spc="-15" dirty="0">
                <a:solidFill>
                  <a:srgbClr val="221F1F"/>
                </a:solidFill>
                <a:latin typeface="Trebuchet MS"/>
                <a:cs typeface="Trebuchet MS"/>
              </a:rPr>
              <a:t>Off</a:t>
            </a:r>
            <a:r>
              <a:rPr sz="200" b="1" spc="-45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200" b="1" spc="-15" dirty="0">
                <a:solidFill>
                  <a:srgbClr val="221F1F"/>
                </a:solidFill>
                <a:latin typeface="Trebuchet MS"/>
                <a:cs typeface="Trebuchet MS"/>
              </a:rPr>
              <a:t>Wholesale</a:t>
            </a:r>
            <a:endParaRPr sz="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">
              <a:latin typeface="Times New Roman"/>
              <a:cs typeface="Times New Roman"/>
            </a:endParaRPr>
          </a:p>
          <a:p>
            <a:pPr marL="239395" algn="ctr">
              <a:lnSpc>
                <a:spcPct val="100000"/>
              </a:lnSpc>
              <a:spcBef>
                <a:spcPts val="5"/>
              </a:spcBef>
            </a:pPr>
            <a:r>
              <a:rPr sz="200" spc="-25" dirty="0">
                <a:solidFill>
                  <a:srgbClr val="221F1F"/>
                </a:solidFill>
                <a:latin typeface="Arial"/>
                <a:cs typeface="Arial"/>
              </a:rPr>
              <a:t>Evoque </a:t>
            </a:r>
            <a:r>
              <a:rPr sz="200" spc="-15" dirty="0">
                <a:solidFill>
                  <a:srgbClr val="221F1F"/>
                </a:solidFill>
                <a:latin typeface="Arial"/>
                <a:cs typeface="Arial"/>
              </a:rPr>
              <a:t>and </a:t>
            </a:r>
            <a:r>
              <a:rPr sz="200" spc="-25" dirty="0">
                <a:solidFill>
                  <a:srgbClr val="221F1F"/>
                </a:solidFill>
                <a:latin typeface="Arial"/>
                <a:cs typeface="Arial"/>
              </a:rPr>
              <a:t>Evoque </a:t>
            </a:r>
            <a:r>
              <a:rPr sz="200" spc="-15" dirty="0">
                <a:solidFill>
                  <a:srgbClr val="221F1F"/>
                </a:solidFill>
                <a:latin typeface="Arial"/>
                <a:cs typeface="Arial"/>
              </a:rPr>
              <a:t>Match colour</a:t>
            </a:r>
            <a:r>
              <a:rPr sz="20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200" spc="-15" dirty="0">
                <a:solidFill>
                  <a:srgbClr val="221F1F"/>
                </a:solidFill>
                <a:latin typeface="Arial"/>
                <a:cs typeface="Arial"/>
              </a:rPr>
              <a:t>only</a:t>
            </a:r>
            <a:endParaRPr sz="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190500">
              <a:lnSpc>
                <a:spcPct val="100000"/>
              </a:lnSpc>
              <a:spcBef>
                <a:spcPts val="175"/>
              </a:spcBef>
            </a:pPr>
            <a:r>
              <a:rPr sz="100" spc="-5" dirty="0">
                <a:solidFill>
                  <a:srgbClr val="221F1F"/>
                </a:solidFill>
                <a:latin typeface="Arial"/>
                <a:cs typeface="Arial"/>
              </a:rPr>
              <a:t>Floor model orders can be placed immediately, tag Custom Studio Exclusive</a:t>
            </a:r>
            <a:r>
              <a:rPr sz="10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0" spc="-5" dirty="0">
                <a:solidFill>
                  <a:srgbClr val="221F1F"/>
                </a:solidFill>
                <a:latin typeface="Arial"/>
                <a:cs typeface="Arial"/>
              </a:rPr>
              <a:t>Offer.</a:t>
            </a:r>
            <a:endParaRPr sz="100">
              <a:latin typeface="Arial"/>
              <a:cs typeface="Arial"/>
            </a:endParaRPr>
          </a:p>
          <a:p>
            <a:pPr marL="220979">
              <a:lnSpc>
                <a:spcPct val="100000"/>
              </a:lnSpc>
              <a:spcBef>
                <a:spcPts val="25"/>
              </a:spcBef>
            </a:pPr>
            <a:r>
              <a:rPr sz="100" spc="-5" dirty="0">
                <a:solidFill>
                  <a:srgbClr val="221F1F"/>
                </a:solidFill>
                <a:latin typeface="Arial"/>
                <a:cs typeface="Arial"/>
              </a:rPr>
              <a:t>Orders will </a:t>
            </a:r>
            <a:r>
              <a:rPr sz="100" dirty="0">
                <a:solidFill>
                  <a:srgbClr val="221F1F"/>
                </a:solidFill>
                <a:latin typeface="Arial"/>
                <a:cs typeface="Arial"/>
              </a:rPr>
              <a:t>not </a:t>
            </a:r>
            <a:r>
              <a:rPr sz="100" spc="-5" dirty="0">
                <a:solidFill>
                  <a:srgbClr val="221F1F"/>
                </a:solidFill>
                <a:latin typeface="Arial"/>
                <a:cs typeface="Arial"/>
              </a:rPr>
              <a:t>be accepted </a:t>
            </a:r>
            <a:r>
              <a:rPr sz="100" dirty="0">
                <a:solidFill>
                  <a:srgbClr val="221F1F"/>
                </a:solidFill>
                <a:latin typeface="Arial"/>
                <a:cs typeface="Arial"/>
              </a:rPr>
              <a:t>two </a:t>
            </a:r>
            <a:r>
              <a:rPr sz="100" spc="-10" dirty="0">
                <a:solidFill>
                  <a:srgbClr val="221F1F"/>
                </a:solidFill>
                <a:latin typeface="Arial"/>
                <a:cs typeface="Arial"/>
              </a:rPr>
              <a:t>days </a:t>
            </a:r>
            <a:r>
              <a:rPr sz="100" spc="-5" dirty="0">
                <a:solidFill>
                  <a:srgbClr val="221F1F"/>
                </a:solidFill>
                <a:latin typeface="Arial"/>
                <a:cs typeface="Arial"/>
              </a:rPr>
              <a:t>following </a:t>
            </a:r>
            <a:r>
              <a:rPr sz="100" dirty="0">
                <a:solidFill>
                  <a:srgbClr val="221F1F"/>
                </a:solidFill>
                <a:latin typeface="Arial"/>
                <a:cs typeface="Arial"/>
              </a:rPr>
              <a:t>the promotion </a:t>
            </a:r>
            <a:r>
              <a:rPr sz="100" spc="-5" dirty="0">
                <a:solidFill>
                  <a:srgbClr val="221F1F"/>
                </a:solidFill>
                <a:latin typeface="Arial"/>
                <a:cs typeface="Arial"/>
              </a:rPr>
              <a:t>end</a:t>
            </a:r>
            <a:r>
              <a:rPr sz="100" spc="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0" spc="-5" dirty="0">
                <a:solidFill>
                  <a:srgbClr val="221F1F"/>
                </a:solidFill>
                <a:latin typeface="Arial"/>
                <a:cs typeface="Arial"/>
              </a:rPr>
              <a:t>date.</a:t>
            </a:r>
            <a:endParaRPr sz="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66644" y="3697223"/>
            <a:ext cx="1124585" cy="1214755"/>
          </a:xfrm>
          <a:custGeom>
            <a:avLst/>
            <a:gdLst/>
            <a:ahLst/>
            <a:cxnLst/>
            <a:rect l="l" t="t" r="r" b="b"/>
            <a:pathLst>
              <a:path w="1124585" h="1214754">
                <a:moveTo>
                  <a:pt x="0" y="1214526"/>
                </a:moveTo>
                <a:lnTo>
                  <a:pt x="1124521" y="1214526"/>
                </a:lnTo>
                <a:lnTo>
                  <a:pt x="1124521" y="0"/>
                </a:lnTo>
                <a:lnTo>
                  <a:pt x="0" y="0"/>
                </a:lnTo>
                <a:lnTo>
                  <a:pt x="0" y="1214526"/>
                </a:lnTo>
                <a:close/>
              </a:path>
            </a:pathLst>
          </a:custGeom>
          <a:solidFill>
            <a:srgbClr val="221F1F">
              <a:alpha val="1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72511" y="3541775"/>
            <a:ext cx="1949195" cy="16017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57928" y="3718559"/>
            <a:ext cx="978408" cy="12039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04788" y="926591"/>
            <a:ext cx="1371600" cy="9037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04788" y="926642"/>
            <a:ext cx="1371600" cy="902335"/>
          </a:xfrm>
          <a:custGeom>
            <a:avLst/>
            <a:gdLst/>
            <a:ahLst/>
            <a:cxnLst/>
            <a:rect l="l" t="t" r="r" b="b"/>
            <a:pathLst>
              <a:path w="1371600" h="902335">
                <a:moveTo>
                  <a:pt x="0" y="902157"/>
                </a:moveTo>
                <a:lnTo>
                  <a:pt x="1371472" y="902157"/>
                </a:lnTo>
                <a:lnTo>
                  <a:pt x="1371472" y="0"/>
                </a:lnTo>
                <a:lnTo>
                  <a:pt x="0" y="0"/>
                </a:lnTo>
                <a:lnTo>
                  <a:pt x="0" y="902157"/>
                </a:lnTo>
                <a:close/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05711" y="926591"/>
            <a:ext cx="1310639" cy="9037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51732" y="926591"/>
            <a:ext cx="1226819" cy="9037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497838" y="3537584"/>
            <a:ext cx="11220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70" dirty="0">
                <a:solidFill>
                  <a:srgbClr val="221F1F"/>
                </a:solidFill>
                <a:latin typeface="Arial"/>
                <a:cs typeface="Arial"/>
              </a:rPr>
              <a:t>Exclusive</a:t>
            </a:r>
            <a:r>
              <a:rPr sz="1000" spc="-40" dirty="0">
                <a:solidFill>
                  <a:srgbClr val="221F1F"/>
                </a:solidFill>
                <a:latin typeface="Arial"/>
                <a:cs typeface="Arial"/>
              </a:rPr>
              <a:t> Promotions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92341" y="658113"/>
            <a:ext cx="10134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221F1F"/>
                </a:solidFill>
                <a:latin typeface="Arial"/>
                <a:cs typeface="Arial"/>
              </a:rPr>
              <a:t>Marketing</a:t>
            </a:r>
            <a:r>
              <a:rPr sz="1000" spc="-8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21F1F"/>
                </a:solidFill>
                <a:latin typeface="Arial"/>
                <a:cs typeface="Arial"/>
              </a:rPr>
              <a:t>Services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59404" y="3521709"/>
            <a:ext cx="16002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85" dirty="0">
                <a:solidFill>
                  <a:srgbClr val="221F1F"/>
                </a:solidFill>
                <a:latin typeface="Arial"/>
                <a:cs typeface="Arial"/>
              </a:rPr>
              <a:t>Sales </a:t>
            </a:r>
            <a:r>
              <a:rPr sz="1000" spc="-50" dirty="0">
                <a:solidFill>
                  <a:srgbClr val="221F1F"/>
                </a:solidFill>
                <a:latin typeface="Arial"/>
                <a:cs typeface="Arial"/>
              </a:rPr>
              <a:t>Associate </a:t>
            </a:r>
            <a:r>
              <a:rPr sz="1000" spc="-45" dirty="0">
                <a:solidFill>
                  <a:srgbClr val="221F1F"/>
                </a:solidFill>
                <a:latin typeface="Arial"/>
                <a:cs typeface="Arial"/>
              </a:rPr>
              <a:t>Training</a:t>
            </a:r>
            <a:r>
              <a:rPr sz="1000" spc="-11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21F1F"/>
                </a:solidFill>
                <a:latin typeface="Arial"/>
                <a:cs typeface="Arial"/>
              </a:rPr>
              <a:t>Guide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92122" y="658113"/>
            <a:ext cx="17316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5" dirty="0">
                <a:solidFill>
                  <a:srgbClr val="221F1F"/>
                </a:solidFill>
                <a:latin typeface="Arial"/>
                <a:cs typeface="Arial"/>
              </a:rPr>
              <a:t>Elevated Ranking </a:t>
            </a:r>
            <a:r>
              <a:rPr sz="1000" spc="-30" dirty="0">
                <a:solidFill>
                  <a:srgbClr val="221F1F"/>
                </a:solidFill>
                <a:latin typeface="Arial"/>
                <a:cs typeface="Arial"/>
              </a:rPr>
              <a:t>on</a:t>
            </a:r>
            <a:r>
              <a:rPr sz="1000" spc="-7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21F1F"/>
                </a:solidFill>
                <a:latin typeface="Arial"/>
                <a:cs typeface="Arial"/>
              </a:rPr>
              <a:t>Palliser.com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03750" y="3520821"/>
            <a:ext cx="14224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35" dirty="0">
                <a:solidFill>
                  <a:srgbClr val="221F1F"/>
                </a:solidFill>
                <a:latin typeface="Arial"/>
                <a:cs typeface="Arial"/>
              </a:rPr>
              <a:t>Floor </a:t>
            </a:r>
            <a:r>
              <a:rPr sz="1000" spc="-60" dirty="0">
                <a:solidFill>
                  <a:srgbClr val="221F1F"/>
                </a:solidFill>
                <a:latin typeface="Arial"/>
                <a:cs typeface="Arial"/>
              </a:rPr>
              <a:t>Stands </a:t>
            </a:r>
            <a:r>
              <a:rPr sz="1000" spc="-40" dirty="0">
                <a:solidFill>
                  <a:srgbClr val="221F1F"/>
                </a:solidFill>
                <a:latin typeface="Arial"/>
                <a:cs typeface="Arial"/>
              </a:rPr>
              <a:t>and </a:t>
            </a:r>
            <a:r>
              <a:rPr sz="1000" spc="-80" dirty="0">
                <a:solidFill>
                  <a:srgbClr val="221F1F"/>
                </a:solidFill>
                <a:latin typeface="Arial"/>
                <a:cs typeface="Arial"/>
              </a:rPr>
              <a:t>Tear</a:t>
            </a:r>
            <a:r>
              <a:rPr sz="1000" spc="-17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00" spc="-95" dirty="0">
                <a:solidFill>
                  <a:srgbClr val="221F1F"/>
                </a:solidFill>
                <a:latin typeface="Arial"/>
                <a:cs typeface="Arial"/>
              </a:rPr>
              <a:t>Pads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39032" y="658113"/>
            <a:ext cx="14903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221F1F"/>
                </a:solidFill>
                <a:latin typeface="Arial"/>
                <a:cs typeface="Arial"/>
              </a:rPr>
              <a:t>Professional </a:t>
            </a:r>
            <a:r>
              <a:rPr sz="1000" spc="-60" dirty="0">
                <a:solidFill>
                  <a:srgbClr val="221F1F"/>
                </a:solidFill>
                <a:latin typeface="Arial"/>
                <a:cs typeface="Arial"/>
              </a:rPr>
              <a:t>Design</a:t>
            </a:r>
            <a:r>
              <a:rPr sz="1000" spc="-8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21F1F"/>
                </a:solidFill>
                <a:latin typeface="Arial"/>
                <a:cs typeface="Arial"/>
              </a:rPr>
              <a:t>Services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01442" y="1960244"/>
            <a:ext cx="9772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70" dirty="0">
                <a:solidFill>
                  <a:srgbClr val="221F1F"/>
                </a:solidFill>
                <a:latin typeface="Arial"/>
                <a:cs typeface="Arial"/>
              </a:rPr>
              <a:t>Exclusive</a:t>
            </a:r>
            <a:r>
              <a:rPr sz="1000" spc="-5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21F1F"/>
                </a:solidFill>
                <a:latin typeface="Arial"/>
                <a:cs typeface="Arial"/>
              </a:rPr>
              <a:t>Products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505711" y="2090927"/>
            <a:ext cx="1040891" cy="13213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492122" y="1903222"/>
            <a:ext cx="93154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221F1F"/>
                </a:solidFill>
                <a:latin typeface="Arial"/>
                <a:cs typeface="Arial"/>
              </a:rPr>
              <a:t>Millwork</a:t>
            </a:r>
            <a:r>
              <a:rPr sz="1000" spc="-1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00" spc="-85" dirty="0">
                <a:solidFill>
                  <a:srgbClr val="221F1F"/>
                </a:solidFill>
                <a:latin typeface="Arial"/>
                <a:cs typeface="Arial"/>
              </a:rPr>
              <a:t>Package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44439" y="1896617"/>
            <a:ext cx="7404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35" dirty="0">
                <a:solidFill>
                  <a:srgbClr val="221F1F"/>
                </a:solidFill>
                <a:latin typeface="Arial"/>
                <a:cs typeface="Arial"/>
              </a:rPr>
              <a:t>Wall</a:t>
            </a:r>
            <a:r>
              <a:rPr sz="1000" spc="-1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21F1F"/>
                </a:solidFill>
                <a:latin typeface="Arial"/>
                <a:cs typeface="Arial"/>
              </a:rPr>
              <a:t>Graphics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17716" y="3501008"/>
            <a:ext cx="4876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221F1F"/>
                </a:solidFill>
                <a:latin typeface="Arial"/>
                <a:cs typeface="Arial"/>
              </a:rPr>
              <a:t>Price</a:t>
            </a:r>
            <a:r>
              <a:rPr sz="1000" spc="-1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221F1F"/>
                </a:solidFill>
                <a:latin typeface="Arial"/>
                <a:cs typeface="Arial"/>
              </a:rPr>
              <a:t>Tag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556503" y="2090927"/>
            <a:ext cx="2119883" cy="13213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3259963" y="246075"/>
            <a:ext cx="24618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9" dirty="0"/>
              <a:t>CUSTOM </a:t>
            </a:r>
            <a:r>
              <a:rPr spc="-235" dirty="0"/>
              <a:t>STUDIO</a:t>
            </a:r>
            <a:r>
              <a:rPr spc="-409" dirty="0"/>
              <a:t> </a:t>
            </a:r>
            <a:r>
              <a:rPr spc="-300" dirty="0"/>
              <a:t>SUPPORT</a:t>
            </a:r>
          </a:p>
        </p:txBody>
      </p:sp>
      <p:sp>
        <p:nvSpPr>
          <p:cNvPr id="32" name="object 32"/>
          <p:cNvSpPr/>
          <p:nvPr/>
        </p:nvSpPr>
        <p:spPr>
          <a:xfrm>
            <a:off x="3202685" y="651509"/>
            <a:ext cx="2740025" cy="0"/>
          </a:xfrm>
          <a:custGeom>
            <a:avLst/>
            <a:gdLst/>
            <a:ahLst/>
            <a:cxnLst/>
            <a:rect l="l" t="t" r="r" b="b"/>
            <a:pathLst>
              <a:path w="2740025">
                <a:moveTo>
                  <a:pt x="0" y="0"/>
                </a:moveTo>
                <a:lnTo>
                  <a:pt x="2739898" y="0"/>
                </a:lnTo>
              </a:path>
            </a:pathLst>
          </a:custGeom>
          <a:ln w="25908">
            <a:solidFill>
              <a:srgbClr val="E425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10839" y="2110739"/>
            <a:ext cx="2307336" cy="6019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50920" y="2860548"/>
            <a:ext cx="387096" cy="5471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60391" y="2860548"/>
            <a:ext cx="387096" cy="5486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83051" y="2860548"/>
            <a:ext cx="457200" cy="5516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69208" y="2860548"/>
            <a:ext cx="390143" cy="5501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34611" y="2860548"/>
            <a:ext cx="455675" cy="5516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20767" y="2860548"/>
            <a:ext cx="388620" cy="5516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8283" y="997457"/>
            <a:ext cx="16935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10" dirty="0">
                <a:solidFill>
                  <a:srgbClr val="FFFFFF"/>
                </a:solidFill>
                <a:latin typeface="Arial"/>
                <a:cs typeface="Arial"/>
              </a:rPr>
              <a:t>AMERICAN </a:t>
            </a:r>
            <a:r>
              <a:rPr sz="1100" spc="-200" dirty="0">
                <a:solidFill>
                  <a:srgbClr val="FFFFFF"/>
                </a:solidFill>
                <a:latin typeface="Arial"/>
                <a:cs typeface="Arial"/>
              </a:rPr>
              <a:t>EXPRESS</a:t>
            </a:r>
            <a:r>
              <a:rPr sz="11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20" dirty="0">
                <a:solidFill>
                  <a:srgbClr val="FFFFFF"/>
                </a:solidFill>
                <a:latin typeface="Arial"/>
                <a:cs typeface="Arial"/>
              </a:rPr>
              <a:t>CANADA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40" dirty="0"/>
              <a:t>Peter</a:t>
            </a:r>
            <a:r>
              <a:rPr spc="-405" dirty="0"/>
              <a:t> </a:t>
            </a:r>
            <a:r>
              <a:rPr spc="-165" dirty="0"/>
              <a:t>Barnett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7478" y="1755114"/>
            <a:ext cx="1284605" cy="42799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100" spc="-140" dirty="0">
                <a:solidFill>
                  <a:srgbClr val="FFFFFF"/>
                </a:solidFill>
                <a:latin typeface="Arial"/>
                <a:cs typeface="Arial"/>
              </a:rPr>
              <a:t>DIRECTOR,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spc="-160" dirty="0">
                <a:solidFill>
                  <a:srgbClr val="FFFFFF"/>
                </a:solidFill>
                <a:latin typeface="Arial"/>
                <a:cs typeface="Arial"/>
              </a:rPr>
              <a:t>LARGE </a:t>
            </a:r>
            <a:r>
              <a:rPr sz="1100" spc="-130" dirty="0">
                <a:solidFill>
                  <a:srgbClr val="FFFFFF"/>
                </a:solidFill>
                <a:latin typeface="Arial"/>
                <a:cs typeface="Arial"/>
              </a:rPr>
              <a:t>MARKET</a:t>
            </a:r>
            <a:r>
              <a:rPr sz="11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85" dirty="0">
                <a:solidFill>
                  <a:srgbClr val="FFFFFF"/>
                </a:solidFill>
                <a:latin typeface="Arial"/>
                <a:cs typeface="Arial"/>
              </a:rPr>
              <a:t>SALES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41520" y="694944"/>
            <a:ext cx="3148583" cy="3148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726" y="3930649"/>
            <a:ext cx="4230437" cy="121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2336" y="4515611"/>
            <a:ext cx="457200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15967" y="3930649"/>
            <a:ext cx="4235196" cy="1212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2216" y="323799"/>
            <a:ext cx="3166745" cy="15627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35"/>
              </a:spcBef>
            </a:pPr>
            <a:r>
              <a:rPr sz="3600" b="1" spc="-280" dirty="0">
                <a:solidFill>
                  <a:srgbClr val="00175A"/>
                </a:solidFill>
                <a:latin typeface="Trebuchet MS"/>
                <a:cs typeface="Trebuchet MS"/>
              </a:rPr>
              <a:t>Technology </a:t>
            </a:r>
            <a:r>
              <a:rPr sz="3600" b="1" spc="-180" dirty="0">
                <a:solidFill>
                  <a:srgbClr val="00175A"/>
                </a:solidFill>
                <a:latin typeface="Trebuchet MS"/>
                <a:cs typeface="Trebuchet MS"/>
              </a:rPr>
              <a:t>has  </a:t>
            </a:r>
            <a:r>
              <a:rPr sz="3600" b="1" spc="-240" dirty="0">
                <a:solidFill>
                  <a:srgbClr val="00175A"/>
                </a:solidFill>
                <a:latin typeface="Trebuchet MS"/>
                <a:cs typeface="Trebuchet MS"/>
              </a:rPr>
              <a:t>changed the</a:t>
            </a:r>
            <a:r>
              <a:rPr sz="3600" b="1" spc="-525" dirty="0">
                <a:solidFill>
                  <a:srgbClr val="00175A"/>
                </a:solidFill>
                <a:latin typeface="Trebuchet MS"/>
                <a:cs typeface="Trebuchet MS"/>
              </a:rPr>
              <a:t> </a:t>
            </a:r>
            <a:r>
              <a:rPr sz="3600" b="1" spc="-225" dirty="0">
                <a:solidFill>
                  <a:srgbClr val="00175A"/>
                </a:solidFill>
                <a:latin typeface="Trebuchet MS"/>
                <a:cs typeface="Trebuchet MS"/>
              </a:rPr>
              <a:t>way  we </a:t>
            </a:r>
            <a:r>
              <a:rPr sz="3600" b="1" spc="-150" dirty="0">
                <a:solidFill>
                  <a:srgbClr val="00175A"/>
                </a:solidFill>
                <a:latin typeface="Trebuchet MS"/>
                <a:cs typeface="Trebuchet MS"/>
              </a:rPr>
              <a:t>do</a:t>
            </a:r>
            <a:r>
              <a:rPr sz="3600" b="1" spc="-520" dirty="0">
                <a:solidFill>
                  <a:srgbClr val="00175A"/>
                </a:solidFill>
                <a:latin typeface="Trebuchet MS"/>
                <a:cs typeface="Trebuchet MS"/>
              </a:rPr>
              <a:t> </a:t>
            </a:r>
            <a:r>
              <a:rPr sz="3600" b="1" spc="-225" dirty="0">
                <a:solidFill>
                  <a:srgbClr val="00175A"/>
                </a:solidFill>
                <a:latin typeface="Trebuchet MS"/>
                <a:cs typeface="Trebuchet MS"/>
              </a:rPr>
              <a:t>business.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5967" y="3930649"/>
            <a:ext cx="4235196" cy="121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0525" y="4565488"/>
            <a:ext cx="349134" cy="3491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06144" y="4787950"/>
            <a:ext cx="353949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500" spc="-35" dirty="0">
                <a:solidFill>
                  <a:srgbClr val="52555A"/>
                </a:solidFill>
                <a:latin typeface="Arial"/>
                <a:cs typeface="Arial"/>
              </a:rPr>
              <a:t>This </a:t>
            </a:r>
            <a:r>
              <a:rPr sz="500" spc="-10" dirty="0">
                <a:solidFill>
                  <a:srgbClr val="52555A"/>
                </a:solidFill>
                <a:latin typeface="Arial"/>
                <a:cs typeface="Arial"/>
              </a:rPr>
              <a:t>material</a:t>
            </a:r>
            <a:r>
              <a:rPr sz="500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52555A"/>
                </a:solidFill>
                <a:latin typeface="Arial"/>
                <a:cs typeface="Arial"/>
              </a:rPr>
              <a:t>contains</a:t>
            </a:r>
            <a:r>
              <a:rPr sz="5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52555A"/>
                </a:solidFill>
                <a:latin typeface="Arial"/>
                <a:cs typeface="Arial"/>
              </a:rPr>
              <a:t>information</a:t>
            </a:r>
            <a:r>
              <a:rPr sz="500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52555A"/>
                </a:solidFill>
                <a:latin typeface="Arial"/>
                <a:cs typeface="Arial"/>
              </a:rPr>
              <a:t>that</a:t>
            </a:r>
            <a:r>
              <a:rPr sz="5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500" spc="-25" dirty="0">
                <a:solidFill>
                  <a:srgbClr val="52555A"/>
                </a:solidFill>
                <a:latin typeface="Arial"/>
                <a:cs typeface="Arial"/>
              </a:rPr>
              <a:t>is</a:t>
            </a:r>
            <a:r>
              <a:rPr sz="500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52555A"/>
                </a:solidFill>
                <a:latin typeface="Arial"/>
                <a:cs typeface="Arial"/>
              </a:rPr>
              <a:t>proprietary</a:t>
            </a:r>
            <a:r>
              <a:rPr sz="500" spc="-6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500" spc="-25" dirty="0">
                <a:solidFill>
                  <a:srgbClr val="52555A"/>
                </a:solidFill>
                <a:latin typeface="Arial"/>
                <a:cs typeface="Arial"/>
              </a:rPr>
              <a:t>and </a:t>
            </a:r>
            <a:r>
              <a:rPr sz="500" spc="-15" dirty="0">
                <a:solidFill>
                  <a:srgbClr val="52555A"/>
                </a:solidFill>
                <a:latin typeface="Arial"/>
                <a:cs typeface="Arial"/>
              </a:rPr>
              <a:t>confidential</a:t>
            </a:r>
            <a:r>
              <a:rPr sz="500" spc="-7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500" spc="5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5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52555A"/>
                </a:solidFill>
                <a:latin typeface="Arial"/>
                <a:cs typeface="Arial"/>
              </a:rPr>
              <a:t>American</a:t>
            </a:r>
            <a:r>
              <a:rPr sz="500" spc="-5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500" spc="-40" dirty="0">
                <a:solidFill>
                  <a:srgbClr val="52555A"/>
                </a:solidFill>
                <a:latin typeface="Arial"/>
                <a:cs typeface="Arial"/>
              </a:rPr>
              <a:t>Express.</a:t>
            </a:r>
            <a:r>
              <a:rPr sz="5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500" spc="5" dirty="0">
                <a:solidFill>
                  <a:srgbClr val="52555A"/>
                </a:solidFill>
                <a:latin typeface="Arial"/>
                <a:cs typeface="Arial"/>
              </a:rPr>
              <a:t>It</a:t>
            </a:r>
            <a:r>
              <a:rPr sz="500" spc="-3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52555A"/>
                </a:solidFill>
                <a:latin typeface="Arial"/>
                <a:cs typeface="Arial"/>
              </a:rPr>
              <a:t>cannot</a:t>
            </a:r>
            <a:r>
              <a:rPr sz="500" spc="-4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500" spc="-25" dirty="0">
                <a:solidFill>
                  <a:srgbClr val="52555A"/>
                </a:solidFill>
                <a:latin typeface="Arial"/>
                <a:cs typeface="Arial"/>
              </a:rPr>
              <a:t>be</a:t>
            </a:r>
            <a:r>
              <a:rPr sz="500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500" spc="-30" dirty="0">
                <a:solidFill>
                  <a:srgbClr val="52555A"/>
                </a:solidFill>
                <a:latin typeface="Arial"/>
                <a:cs typeface="Arial"/>
              </a:rPr>
              <a:t>shared</a:t>
            </a:r>
            <a:r>
              <a:rPr sz="5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500" spc="5" dirty="0">
                <a:solidFill>
                  <a:srgbClr val="52555A"/>
                </a:solidFill>
                <a:latin typeface="Arial"/>
                <a:cs typeface="Arial"/>
              </a:rPr>
              <a:t>with</a:t>
            </a:r>
            <a:r>
              <a:rPr sz="5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52555A"/>
                </a:solidFill>
                <a:latin typeface="Arial"/>
                <a:cs typeface="Arial"/>
              </a:rPr>
              <a:t>third</a:t>
            </a:r>
            <a:r>
              <a:rPr sz="500" spc="-5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52555A"/>
                </a:solidFill>
                <a:latin typeface="Arial"/>
                <a:cs typeface="Arial"/>
              </a:rPr>
              <a:t>parties</a:t>
            </a:r>
            <a:r>
              <a:rPr sz="500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52555A"/>
                </a:solidFill>
                <a:latin typeface="Arial"/>
                <a:cs typeface="Arial"/>
              </a:rPr>
              <a:t>without</a:t>
            </a:r>
            <a:endParaRPr sz="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500" spc="-20" dirty="0">
                <a:solidFill>
                  <a:srgbClr val="52555A"/>
                </a:solidFill>
                <a:latin typeface="Arial"/>
                <a:cs typeface="Arial"/>
              </a:rPr>
              <a:t>American </a:t>
            </a:r>
            <a:r>
              <a:rPr sz="500" spc="-35" dirty="0">
                <a:solidFill>
                  <a:srgbClr val="52555A"/>
                </a:solidFill>
                <a:latin typeface="Arial"/>
                <a:cs typeface="Arial"/>
              </a:rPr>
              <a:t>Express’ </a:t>
            </a:r>
            <a:r>
              <a:rPr sz="500" dirty="0">
                <a:solidFill>
                  <a:srgbClr val="52555A"/>
                </a:solidFill>
                <a:latin typeface="Arial"/>
                <a:cs typeface="Arial"/>
              </a:rPr>
              <a:t>written </a:t>
            </a:r>
            <a:r>
              <a:rPr sz="500" spc="-20" dirty="0">
                <a:solidFill>
                  <a:srgbClr val="52555A"/>
                </a:solidFill>
                <a:latin typeface="Arial"/>
                <a:cs typeface="Arial"/>
              </a:rPr>
              <a:t>consent. </a:t>
            </a:r>
            <a:r>
              <a:rPr sz="500" spc="-50" dirty="0">
                <a:solidFill>
                  <a:srgbClr val="52555A"/>
                </a:solidFill>
                <a:latin typeface="Arial"/>
                <a:cs typeface="Arial"/>
              </a:rPr>
              <a:t>AMERICAN </a:t>
            </a:r>
            <a:r>
              <a:rPr sz="500" spc="-90" dirty="0">
                <a:solidFill>
                  <a:srgbClr val="52555A"/>
                </a:solidFill>
                <a:latin typeface="Arial"/>
                <a:cs typeface="Arial"/>
              </a:rPr>
              <a:t>EXPRESS </a:t>
            </a:r>
            <a:r>
              <a:rPr sz="500" spc="-70" dirty="0">
                <a:solidFill>
                  <a:srgbClr val="52555A"/>
                </a:solidFill>
                <a:latin typeface="Arial"/>
                <a:cs typeface="Arial"/>
              </a:rPr>
              <a:t>PROPRIETARY </a:t>
            </a:r>
            <a:r>
              <a:rPr sz="500" spc="10" dirty="0">
                <a:solidFill>
                  <a:srgbClr val="52555A"/>
                </a:solidFill>
                <a:latin typeface="Arial"/>
                <a:cs typeface="Arial"/>
              </a:rPr>
              <a:t>&amp; </a:t>
            </a:r>
            <a:r>
              <a:rPr sz="500" spc="-55" dirty="0">
                <a:solidFill>
                  <a:srgbClr val="52555A"/>
                </a:solidFill>
                <a:latin typeface="Arial"/>
                <a:cs typeface="Arial"/>
              </a:rPr>
              <a:t>CONFIDENTIAL. DO NOT </a:t>
            </a:r>
            <a:r>
              <a:rPr sz="500" spc="-70" dirty="0">
                <a:solidFill>
                  <a:srgbClr val="52555A"/>
                </a:solidFill>
                <a:latin typeface="Arial"/>
                <a:cs typeface="Arial"/>
              </a:rPr>
              <a:t>COPY. </a:t>
            </a:r>
            <a:r>
              <a:rPr sz="500" spc="-55" dirty="0">
                <a:solidFill>
                  <a:srgbClr val="52555A"/>
                </a:solidFill>
                <a:latin typeface="Arial"/>
                <a:cs typeface="Arial"/>
              </a:rPr>
              <a:t>DO NOT</a:t>
            </a:r>
            <a:r>
              <a:rPr sz="500" spc="-6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500" spc="-55" dirty="0">
                <a:solidFill>
                  <a:srgbClr val="52555A"/>
                </a:solidFill>
                <a:latin typeface="Arial"/>
                <a:cs typeface="Arial"/>
              </a:rPr>
              <a:t>DISTRIBUTE.</a:t>
            </a:r>
            <a:endParaRPr sz="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" y="3046"/>
            <a:ext cx="9139428" cy="5140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30200"/>
            <a:ext cx="4291330" cy="953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650"/>
              </a:lnSpc>
              <a:spcBef>
                <a:spcPts val="105"/>
              </a:spcBef>
            </a:pPr>
            <a:r>
              <a:rPr sz="3200" b="1" spc="-185" dirty="0">
                <a:solidFill>
                  <a:srgbClr val="FFFFFF"/>
                </a:solidFill>
                <a:latin typeface="Trebuchet MS"/>
                <a:cs typeface="Trebuchet MS"/>
              </a:rPr>
              <a:t>Businesses </a:t>
            </a:r>
            <a:r>
              <a:rPr sz="3200" b="1" spc="-190" dirty="0">
                <a:solidFill>
                  <a:srgbClr val="FFFFFF"/>
                </a:solidFill>
                <a:latin typeface="Trebuchet MS"/>
                <a:cs typeface="Trebuchet MS"/>
              </a:rPr>
              <a:t>must </a:t>
            </a:r>
            <a:r>
              <a:rPr sz="3200" b="1" spc="-210" dirty="0">
                <a:solidFill>
                  <a:srgbClr val="FFFFFF"/>
                </a:solidFill>
                <a:latin typeface="Trebuchet MS"/>
                <a:cs typeface="Trebuchet MS"/>
              </a:rPr>
              <a:t>adapt,</a:t>
            </a:r>
            <a:r>
              <a:rPr sz="3200" b="1" spc="-7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18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ts val="3650"/>
              </a:lnSpc>
            </a:pPr>
            <a:r>
              <a:rPr sz="3200" b="1" spc="-229" dirty="0">
                <a:solidFill>
                  <a:srgbClr val="FFFFFF"/>
                </a:solidFill>
                <a:latin typeface="Trebuchet MS"/>
                <a:cs typeface="Trebuchet MS"/>
              </a:rPr>
              <a:t>they’ll </a:t>
            </a:r>
            <a:r>
              <a:rPr sz="3200" b="1" spc="-210" dirty="0">
                <a:solidFill>
                  <a:srgbClr val="FFFFFF"/>
                </a:solidFill>
                <a:latin typeface="Trebuchet MS"/>
                <a:cs typeface="Trebuchet MS"/>
              </a:rPr>
              <a:t>be </a:t>
            </a:r>
            <a:r>
              <a:rPr sz="3200" b="1" spc="-215" dirty="0">
                <a:solidFill>
                  <a:srgbClr val="FFFFFF"/>
                </a:solidFill>
                <a:latin typeface="Trebuchet MS"/>
                <a:cs typeface="Trebuchet MS"/>
              </a:rPr>
              <a:t>left</a:t>
            </a:r>
            <a:r>
              <a:rPr sz="3200" b="1" spc="-5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229" dirty="0">
                <a:solidFill>
                  <a:srgbClr val="FFFFFF"/>
                </a:solidFill>
                <a:latin typeface="Trebuchet MS"/>
                <a:cs typeface="Trebuchet MS"/>
              </a:rPr>
              <a:t>behind.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00400" y="2154935"/>
            <a:ext cx="986027" cy="833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415239"/>
            <a:ext cx="5319395" cy="139255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b="1" spc="-220" dirty="0">
                <a:solidFill>
                  <a:srgbClr val="00175A"/>
                </a:solidFill>
                <a:latin typeface="Trebuchet MS"/>
                <a:cs typeface="Trebuchet MS"/>
              </a:rPr>
              <a:t>Payments</a:t>
            </a:r>
            <a:r>
              <a:rPr sz="3200" b="1" spc="-370" dirty="0">
                <a:solidFill>
                  <a:srgbClr val="00175A"/>
                </a:solidFill>
                <a:latin typeface="Trebuchet MS"/>
                <a:cs typeface="Trebuchet MS"/>
              </a:rPr>
              <a:t> </a:t>
            </a:r>
            <a:r>
              <a:rPr sz="3200" b="1" spc="-229" dirty="0">
                <a:solidFill>
                  <a:srgbClr val="00175A"/>
                </a:solidFill>
                <a:latin typeface="Trebuchet MS"/>
                <a:cs typeface="Trebuchet MS"/>
              </a:rPr>
              <a:t>are</a:t>
            </a:r>
            <a:r>
              <a:rPr sz="3200" b="1" spc="-350" dirty="0">
                <a:solidFill>
                  <a:srgbClr val="00175A"/>
                </a:solidFill>
                <a:latin typeface="Trebuchet MS"/>
                <a:cs typeface="Trebuchet MS"/>
              </a:rPr>
              <a:t> </a:t>
            </a:r>
            <a:r>
              <a:rPr sz="3200" b="1" spc="-190" dirty="0">
                <a:solidFill>
                  <a:srgbClr val="00175A"/>
                </a:solidFill>
                <a:latin typeface="Trebuchet MS"/>
                <a:cs typeface="Trebuchet MS"/>
              </a:rPr>
              <a:t>one</a:t>
            </a:r>
            <a:r>
              <a:rPr sz="3200" b="1" spc="-335" dirty="0">
                <a:solidFill>
                  <a:srgbClr val="00175A"/>
                </a:solidFill>
                <a:latin typeface="Trebuchet MS"/>
                <a:cs typeface="Trebuchet MS"/>
              </a:rPr>
              <a:t> </a:t>
            </a:r>
            <a:r>
              <a:rPr sz="3200" b="1" spc="-150" dirty="0">
                <a:solidFill>
                  <a:srgbClr val="00175A"/>
                </a:solidFill>
                <a:latin typeface="Trebuchet MS"/>
                <a:cs typeface="Trebuchet MS"/>
              </a:rPr>
              <a:t>of</a:t>
            </a:r>
            <a:r>
              <a:rPr sz="3200" b="1" spc="-325" dirty="0">
                <a:solidFill>
                  <a:srgbClr val="00175A"/>
                </a:solidFill>
                <a:latin typeface="Trebuchet MS"/>
                <a:cs typeface="Trebuchet MS"/>
              </a:rPr>
              <a:t> </a:t>
            </a:r>
            <a:r>
              <a:rPr sz="3200" b="1" spc="-215" dirty="0">
                <a:solidFill>
                  <a:srgbClr val="00175A"/>
                </a:solidFill>
                <a:latin typeface="Trebuchet MS"/>
                <a:cs typeface="Trebuchet MS"/>
              </a:rPr>
              <a:t>the</a:t>
            </a:r>
            <a:r>
              <a:rPr sz="3200" b="1" spc="-350" dirty="0">
                <a:solidFill>
                  <a:srgbClr val="00175A"/>
                </a:solidFill>
                <a:latin typeface="Trebuchet MS"/>
                <a:cs typeface="Trebuchet MS"/>
              </a:rPr>
              <a:t> </a:t>
            </a:r>
            <a:r>
              <a:rPr sz="3200" b="1" spc="-210" dirty="0">
                <a:solidFill>
                  <a:srgbClr val="00175A"/>
                </a:solidFill>
                <a:latin typeface="Trebuchet MS"/>
                <a:cs typeface="Trebuchet MS"/>
              </a:rPr>
              <a:t>fastest-  </a:t>
            </a:r>
            <a:r>
              <a:rPr sz="3200" b="1" spc="-175" dirty="0">
                <a:solidFill>
                  <a:srgbClr val="00175A"/>
                </a:solidFill>
                <a:latin typeface="Trebuchet MS"/>
                <a:cs typeface="Trebuchet MS"/>
              </a:rPr>
              <a:t>moving </a:t>
            </a:r>
            <a:r>
              <a:rPr sz="3200" b="1" spc="-185" dirty="0">
                <a:solidFill>
                  <a:srgbClr val="00175A"/>
                </a:solidFill>
                <a:latin typeface="Trebuchet MS"/>
                <a:cs typeface="Trebuchet MS"/>
              </a:rPr>
              <a:t>parts </a:t>
            </a:r>
            <a:r>
              <a:rPr sz="3200" b="1" spc="-150" dirty="0">
                <a:solidFill>
                  <a:srgbClr val="00175A"/>
                </a:solidFill>
                <a:latin typeface="Trebuchet MS"/>
                <a:cs typeface="Trebuchet MS"/>
              </a:rPr>
              <a:t>of </a:t>
            </a:r>
            <a:r>
              <a:rPr sz="3200" b="1" spc="-215" dirty="0">
                <a:solidFill>
                  <a:srgbClr val="00175A"/>
                </a:solidFill>
                <a:latin typeface="Trebuchet MS"/>
                <a:cs typeface="Trebuchet MS"/>
              </a:rPr>
              <a:t>the financial  </a:t>
            </a:r>
            <a:r>
              <a:rPr sz="3200" b="1" spc="-220" dirty="0">
                <a:solidFill>
                  <a:srgbClr val="00175A"/>
                </a:solidFill>
                <a:latin typeface="Trebuchet MS"/>
                <a:cs typeface="Trebuchet MS"/>
              </a:rPr>
              <a:t>services</a:t>
            </a:r>
            <a:r>
              <a:rPr sz="3200" b="1" spc="-365" dirty="0">
                <a:solidFill>
                  <a:srgbClr val="00175A"/>
                </a:solidFill>
                <a:latin typeface="Trebuchet MS"/>
                <a:cs typeface="Trebuchet MS"/>
              </a:rPr>
              <a:t> </a:t>
            </a:r>
            <a:r>
              <a:rPr sz="3200" b="1" spc="-245" dirty="0">
                <a:solidFill>
                  <a:srgbClr val="00175A"/>
                </a:solidFill>
                <a:latin typeface="Trebuchet MS"/>
                <a:cs typeface="Trebuchet MS"/>
              </a:rPr>
              <a:t>industry.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2452449"/>
            <a:ext cx="3835400" cy="185420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9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125" dirty="0">
                <a:solidFill>
                  <a:srgbClr val="00175A"/>
                </a:solidFill>
                <a:latin typeface="Arial"/>
                <a:cs typeface="Arial"/>
              </a:rPr>
              <a:t>New </a:t>
            </a:r>
            <a:r>
              <a:rPr sz="2000" spc="30" dirty="0">
                <a:solidFill>
                  <a:srgbClr val="00175A"/>
                </a:solidFill>
                <a:latin typeface="Arial"/>
                <a:cs typeface="Arial"/>
              </a:rPr>
              <a:t>&amp;</a:t>
            </a:r>
            <a:r>
              <a:rPr sz="2000" spc="-409" dirty="0">
                <a:solidFill>
                  <a:srgbClr val="00175A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00175A"/>
                </a:solidFill>
                <a:latin typeface="Arial"/>
                <a:cs typeface="Arial"/>
              </a:rPr>
              <a:t>differentiated </a:t>
            </a:r>
            <a:r>
              <a:rPr sz="2000" spc="-145" dirty="0">
                <a:solidFill>
                  <a:srgbClr val="00175A"/>
                </a:solidFill>
                <a:latin typeface="Arial"/>
                <a:cs typeface="Arial"/>
              </a:rPr>
              <a:t>services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155" dirty="0">
                <a:solidFill>
                  <a:srgbClr val="00175A"/>
                </a:solidFill>
                <a:latin typeface="Arial"/>
                <a:cs typeface="Arial"/>
              </a:rPr>
              <a:t>Technology </a:t>
            </a:r>
            <a:r>
              <a:rPr sz="2000" spc="30" dirty="0">
                <a:solidFill>
                  <a:srgbClr val="00175A"/>
                </a:solidFill>
                <a:latin typeface="Arial"/>
                <a:cs typeface="Arial"/>
              </a:rPr>
              <a:t>&amp;</a:t>
            </a:r>
            <a:r>
              <a:rPr sz="2000" spc="-434" dirty="0">
                <a:solidFill>
                  <a:srgbClr val="00175A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00175A"/>
                </a:solidFill>
                <a:latin typeface="Arial"/>
                <a:cs typeface="Arial"/>
              </a:rPr>
              <a:t>data-driven solutions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80" dirty="0">
                <a:solidFill>
                  <a:srgbClr val="00175A"/>
                </a:solidFill>
                <a:latin typeface="Arial"/>
                <a:cs typeface="Arial"/>
              </a:rPr>
              <a:t>Infrastructure</a:t>
            </a:r>
            <a:r>
              <a:rPr sz="2000" spc="-229" dirty="0">
                <a:solidFill>
                  <a:srgbClr val="00175A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00175A"/>
                </a:solidFill>
                <a:latin typeface="Arial"/>
                <a:cs typeface="Arial"/>
              </a:rPr>
              <a:t>modernization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105" dirty="0">
                <a:solidFill>
                  <a:srgbClr val="00175A"/>
                </a:solidFill>
                <a:latin typeface="Arial"/>
                <a:cs typeface="Arial"/>
              </a:rPr>
              <a:t>Workforce</a:t>
            </a:r>
            <a:r>
              <a:rPr sz="2000" spc="-229" dirty="0">
                <a:solidFill>
                  <a:srgbClr val="00175A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00175A"/>
                </a:solidFill>
                <a:latin typeface="Arial"/>
                <a:cs typeface="Arial"/>
              </a:rPr>
              <a:t>evolution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17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15967" y="3930649"/>
            <a:ext cx="4235196" cy="121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2336" y="4515611"/>
            <a:ext cx="457200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0700" y="1469593"/>
            <a:ext cx="643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14" dirty="0">
                <a:solidFill>
                  <a:srgbClr val="FFFFFF"/>
                </a:solidFill>
                <a:latin typeface="Trebuchet MS"/>
                <a:cs typeface="Trebuchet MS"/>
              </a:rPr>
              <a:t>43%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6422" y="1588388"/>
            <a:ext cx="31197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400" spc="-204" dirty="0">
                <a:solidFill>
                  <a:srgbClr val="FFFFFF"/>
                </a:solidFill>
                <a:latin typeface="Arial"/>
                <a:cs typeface="Arial"/>
              </a:rPr>
              <a:t>CFOs </a:t>
            </a:r>
            <a:r>
              <a:rPr sz="1400" spc="-120" dirty="0">
                <a:solidFill>
                  <a:srgbClr val="FFFFFF"/>
                </a:solidFill>
                <a:latin typeface="Arial"/>
                <a:cs typeface="Arial"/>
              </a:rPr>
              <a:t>say 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Blockchain 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presents</a:t>
            </a:r>
            <a:r>
              <a:rPr sz="1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challenges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0700" y="2147442"/>
            <a:ext cx="643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14" dirty="0">
                <a:solidFill>
                  <a:srgbClr val="FFFFFF"/>
                </a:solidFill>
                <a:latin typeface="Trebuchet MS"/>
                <a:cs typeface="Trebuchet MS"/>
              </a:rPr>
              <a:t>87%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1094" y="2287651"/>
            <a:ext cx="42932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organizations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don’t 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think </a:t>
            </a:r>
            <a:r>
              <a:rPr sz="1400" spc="-11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proactively 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manage</a:t>
            </a:r>
            <a:r>
              <a:rPr sz="14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risks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0700" y="2850895"/>
            <a:ext cx="643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14" dirty="0">
                <a:solidFill>
                  <a:srgbClr val="FFFFFF"/>
                </a:solidFill>
                <a:latin typeface="Trebuchet MS"/>
                <a:cs typeface="Trebuchet MS"/>
              </a:rPr>
              <a:t>33%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06422" y="2964942"/>
            <a:ext cx="45040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business 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leaders </a:t>
            </a:r>
            <a:r>
              <a:rPr sz="1400" spc="-120" dirty="0">
                <a:solidFill>
                  <a:srgbClr val="FFFFFF"/>
                </a:solidFill>
                <a:latin typeface="Arial"/>
                <a:cs typeface="Arial"/>
              </a:rPr>
              <a:t>say 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cybersecurity 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400" spc="-1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top 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barriers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0700" y="3520846"/>
            <a:ext cx="643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14" dirty="0">
                <a:solidFill>
                  <a:srgbClr val="FFFFFF"/>
                </a:solidFill>
                <a:latin typeface="Trebuchet MS"/>
                <a:cs typeface="Trebuchet MS"/>
              </a:rPr>
              <a:t>46%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88135" y="3601592"/>
            <a:ext cx="50730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business 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leaders 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abandoned </a:t>
            </a:r>
            <a:r>
              <a:rPr sz="1400" spc="-1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strategic 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initiative 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over 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cyber</a:t>
            </a:r>
            <a:r>
              <a:rPr sz="1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threats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07340" y="683717"/>
            <a:ext cx="48012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70" dirty="0">
                <a:solidFill>
                  <a:srgbClr val="FFFFFF"/>
                </a:solidFill>
                <a:latin typeface="Trebuchet MS"/>
                <a:cs typeface="Trebuchet MS"/>
              </a:rPr>
              <a:t>Tech </a:t>
            </a:r>
            <a:r>
              <a:rPr sz="3200" b="1" spc="-195" dirty="0">
                <a:solidFill>
                  <a:srgbClr val="FFFFFF"/>
                </a:solidFill>
                <a:latin typeface="Trebuchet MS"/>
                <a:cs typeface="Trebuchet MS"/>
              </a:rPr>
              <a:t>disruption </a:t>
            </a:r>
            <a:r>
              <a:rPr sz="3200" b="1" spc="-280" dirty="0">
                <a:solidFill>
                  <a:srgbClr val="FFFFFF"/>
                </a:solidFill>
                <a:latin typeface="Trebuchet MS"/>
                <a:cs typeface="Trebuchet MS"/>
              </a:rPr>
              <a:t>=</a:t>
            </a:r>
            <a:r>
              <a:rPr sz="3200" b="1" spc="-4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235" dirty="0">
                <a:solidFill>
                  <a:srgbClr val="FFFFFF"/>
                </a:solidFill>
                <a:latin typeface="Trebuchet MS"/>
                <a:cs typeface="Trebuchet MS"/>
              </a:rPr>
              <a:t>uncertainty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17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15967" y="3930649"/>
            <a:ext cx="4235196" cy="121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2336" y="4515611"/>
            <a:ext cx="457200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2855" y="679704"/>
            <a:ext cx="2119884" cy="21198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8283" y="675131"/>
            <a:ext cx="2129790" cy="2129790"/>
          </a:xfrm>
          <a:custGeom>
            <a:avLst/>
            <a:gdLst/>
            <a:ahLst/>
            <a:cxnLst/>
            <a:rect l="l" t="t" r="r" b="b"/>
            <a:pathLst>
              <a:path w="2129790" h="2129790">
                <a:moveTo>
                  <a:pt x="1064641" y="0"/>
                </a:moveTo>
                <a:lnTo>
                  <a:pt x="1119251" y="1142"/>
                </a:lnTo>
                <a:lnTo>
                  <a:pt x="1173480" y="5587"/>
                </a:lnTo>
                <a:lnTo>
                  <a:pt x="1226820" y="12318"/>
                </a:lnTo>
                <a:lnTo>
                  <a:pt x="1279017" y="21462"/>
                </a:lnTo>
                <a:lnTo>
                  <a:pt x="1330452" y="33527"/>
                </a:lnTo>
                <a:lnTo>
                  <a:pt x="1381124" y="47878"/>
                </a:lnTo>
                <a:lnTo>
                  <a:pt x="1479168" y="83692"/>
                </a:lnTo>
                <a:lnTo>
                  <a:pt x="1572005" y="128396"/>
                </a:lnTo>
                <a:lnTo>
                  <a:pt x="1659763" y="181737"/>
                </a:lnTo>
                <a:lnTo>
                  <a:pt x="1741804" y="243077"/>
                </a:lnTo>
                <a:lnTo>
                  <a:pt x="1817497" y="311657"/>
                </a:lnTo>
                <a:lnTo>
                  <a:pt x="1886077" y="387476"/>
                </a:lnTo>
                <a:lnTo>
                  <a:pt x="1947545" y="469518"/>
                </a:lnTo>
                <a:lnTo>
                  <a:pt x="2000503" y="557276"/>
                </a:lnTo>
                <a:lnTo>
                  <a:pt x="2045462" y="649985"/>
                </a:lnTo>
                <a:lnTo>
                  <a:pt x="2064639" y="698753"/>
                </a:lnTo>
                <a:lnTo>
                  <a:pt x="2081402" y="748156"/>
                </a:lnTo>
                <a:lnTo>
                  <a:pt x="2095753" y="798448"/>
                </a:lnTo>
                <a:lnTo>
                  <a:pt x="2107311" y="850138"/>
                </a:lnTo>
                <a:lnTo>
                  <a:pt x="2116836" y="902334"/>
                </a:lnTo>
                <a:lnTo>
                  <a:pt x="2123693" y="955801"/>
                </a:lnTo>
                <a:lnTo>
                  <a:pt x="2127630" y="1009650"/>
                </a:lnTo>
                <a:lnTo>
                  <a:pt x="2129282" y="1064640"/>
                </a:lnTo>
                <a:lnTo>
                  <a:pt x="2128012" y="1119251"/>
                </a:lnTo>
                <a:lnTo>
                  <a:pt x="2123693" y="1173479"/>
                </a:lnTo>
                <a:lnTo>
                  <a:pt x="2116836" y="1226819"/>
                </a:lnTo>
                <a:lnTo>
                  <a:pt x="2107691" y="1279016"/>
                </a:lnTo>
                <a:lnTo>
                  <a:pt x="2095753" y="1330451"/>
                </a:lnTo>
                <a:lnTo>
                  <a:pt x="2081402" y="1381124"/>
                </a:lnTo>
                <a:lnTo>
                  <a:pt x="2064639" y="1430527"/>
                </a:lnTo>
                <a:lnTo>
                  <a:pt x="2045589" y="1479168"/>
                </a:lnTo>
                <a:lnTo>
                  <a:pt x="2000885" y="1572005"/>
                </a:lnTo>
                <a:lnTo>
                  <a:pt x="1947545" y="1659762"/>
                </a:lnTo>
                <a:lnTo>
                  <a:pt x="1886077" y="1741804"/>
                </a:lnTo>
                <a:lnTo>
                  <a:pt x="1817497" y="1817496"/>
                </a:lnTo>
                <a:lnTo>
                  <a:pt x="1741804" y="1886076"/>
                </a:lnTo>
                <a:lnTo>
                  <a:pt x="1659763" y="1947544"/>
                </a:lnTo>
                <a:lnTo>
                  <a:pt x="1572005" y="2000503"/>
                </a:lnTo>
                <a:lnTo>
                  <a:pt x="1478788" y="2045461"/>
                </a:lnTo>
                <a:lnTo>
                  <a:pt x="1430528" y="2064638"/>
                </a:lnTo>
                <a:lnTo>
                  <a:pt x="1381124" y="2081402"/>
                </a:lnTo>
                <a:lnTo>
                  <a:pt x="1330452" y="2095753"/>
                </a:lnTo>
                <a:lnTo>
                  <a:pt x="1279017" y="2107310"/>
                </a:lnTo>
                <a:lnTo>
                  <a:pt x="1226439" y="2116835"/>
                </a:lnTo>
                <a:lnTo>
                  <a:pt x="1173480" y="2123693"/>
                </a:lnTo>
                <a:lnTo>
                  <a:pt x="1119251" y="2127630"/>
                </a:lnTo>
                <a:lnTo>
                  <a:pt x="1064641" y="2129281"/>
                </a:lnTo>
                <a:lnTo>
                  <a:pt x="1010030" y="2128011"/>
                </a:lnTo>
                <a:lnTo>
                  <a:pt x="955802" y="2123693"/>
                </a:lnTo>
                <a:lnTo>
                  <a:pt x="902461" y="2116835"/>
                </a:lnTo>
                <a:lnTo>
                  <a:pt x="850138" y="2107691"/>
                </a:lnTo>
                <a:lnTo>
                  <a:pt x="798829" y="2095753"/>
                </a:lnTo>
                <a:lnTo>
                  <a:pt x="748157" y="2081402"/>
                </a:lnTo>
                <a:lnTo>
                  <a:pt x="698754" y="2064638"/>
                </a:lnTo>
                <a:lnTo>
                  <a:pt x="649985" y="2045588"/>
                </a:lnTo>
                <a:lnTo>
                  <a:pt x="557276" y="2000884"/>
                </a:lnTo>
                <a:lnTo>
                  <a:pt x="469531" y="1947544"/>
                </a:lnTo>
                <a:lnTo>
                  <a:pt x="387426" y="1886076"/>
                </a:lnTo>
                <a:lnTo>
                  <a:pt x="311696" y="1817496"/>
                </a:lnTo>
                <a:lnTo>
                  <a:pt x="243128" y="1741804"/>
                </a:lnTo>
                <a:lnTo>
                  <a:pt x="181749" y="1659762"/>
                </a:lnTo>
                <a:lnTo>
                  <a:pt x="128346" y="1572005"/>
                </a:lnTo>
                <a:lnTo>
                  <a:pt x="83693" y="1478787"/>
                </a:lnTo>
                <a:lnTo>
                  <a:pt x="47840" y="1381124"/>
                </a:lnTo>
                <a:lnTo>
                  <a:pt x="33477" y="1330451"/>
                </a:lnTo>
                <a:lnTo>
                  <a:pt x="21526" y="1279016"/>
                </a:lnTo>
                <a:lnTo>
                  <a:pt x="12357" y="1226438"/>
                </a:lnTo>
                <a:lnTo>
                  <a:pt x="5575" y="1173479"/>
                </a:lnTo>
                <a:lnTo>
                  <a:pt x="1193" y="1119251"/>
                </a:lnTo>
                <a:lnTo>
                  <a:pt x="0" y="1064640"/>
                </a:lnTo>
                <a:lnTo>
                  <a:pt x="1193" y="1010030"/>
                </a:lnTo>
                <a:lnTo>
                  <a:pt x="5575" y="955801"/>
                </a:lnTo>
                <a:lnTo>
                  <a:pt x="12357" y="902462"/>
                </a:lnTo>
                <a:lnTo>
                  <a:pt x="21526" y="850138"/>
                </a:lnTo>
                <a:lnTo>
                  <a:pt x="33477" y="798829"/>
                </a:lnTo>
                <a:lnTo>
                  <a:pt x="47840" y="748156"/>
                </a:lnTo>
                <a:lnTo>
                  <a:pt x="83693" y="650113"/>
                </a:lnTo>
                <a:lnTo>
                  <a:pt x="128346" y="557276"/>
                </a:lnTo>
                <a:lnTo>
                  <a:pt x="181749" y="469518"/>
                </a:lnTo>
                <a:lnTo>
                  <a:pt x="243128" y="387476"/>
                </a:lnTo>
                <a:lnTo>
                  <a:pt x="311696" y="311657"/>
                </a:lnTo>
                <a:lnTo>
                  <a:pt x="387426" y="243077"/>
                </a:lnTo>
                <a:lnTo>
                  <a:pt x="469531" y="181737"/>
                </a:lnTo>
                <a:lnTo>
                  <a:pt x="557276" y="128396"/>
                </a:lnTo>
                <a:lnTo>
                  <a:pt x="650113" y="83692"/>
                </a:lnTo>
                <a:lnTo>
                  <a:pt x="748029" y="47878"/>
                </a:lnTo>
                <a:lnTo>
                  <a:pt x="798322" y="33527"/>
                </a:lnTo>
                <a:lnTo>
                  <a:pt x="850138" y="21462"/>
                </a:lnTo>
                <a:lnTo>
                  <a:pt x="902461" y="12318"/>
                </a:lnTo>
                <a:lnTo>
                  <a:pt x="955802" y="5587"/>
                </a:lnTo>
                <a:lnTo>
                  <a:pt x="1009649" y="1142"/>
                </a:lnTo>
                <a:lnTo>
                  <a:pt x="1064641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80586" y="2844164"/>
            <a:ext cx="2068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75" dirty="0">
                <a:solidFill>
                  <a:srgbClr val="006ECF"/>
                </a:solidFill>
                <a:latin typeface="Arial"/>
                <a:cs typeface="Arial"/>
              </a:rPr>
              <a:t>Darren</a:t>
            </a:r>
            <a:r>
              <a:rPr sz="2400" spc="-315" dirty="0">
                <a:solidFill>
                  <a:srgbClr val="006ECF"/>
                </a:solidFill>
                <a:latin typeface="Arial"/>
                <a:cs typeface="Arial"/>
              </a:rPr>
              <a:t> </a:t>
            </a:r>
            <a:r>
              <a:rPr sz="2400" spc="-225" dirty="0">
                <a:solidFill>
                  <a:srgbClr val="006ECF"/>
                </a:solidFill>
                <a:latin typeface="Arial"/>
                <a:cs typeface="Arial"/>
              </a:rPr>
              <a:t>Stevenson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10355" y="679704"/>
            <a:ext cx="2119883" cy="21198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05784" y="675131"/>
            <a:ext cx="2129790" cy="2129790"/>
          </a:xfrm>
          <a:custGeom>
            <a:avLst/>
            <a:gdLst/>
            <a:ahLst/>
            <a:cxnLst/>
            <a:rect l="l" t="t" r="r" b="b"/>
            <a:pathLst>
              <a:path w="2129790" h="2129790">
                <a:moveTo>
                  <a:pt x="1064640" y="0"/>
                </a:moveTo>
                <a:lnTo>
                  <a:pt x="1119251" y="1142"/>
                </a:lnTo>
                <a:lnTo>
                  <a:pt x="1173479" y="5587"/>
                </a:lnTo>
                <a:lnTo>
                  <a:pt x="1226819" y="12318"/>
                </a:lnTo>
                <a:lnTo>
                  <a:pt x="1279016" y="21462"/>
                </a:lnTo>
                <a:lnTo>
                  <a:pt x="1330452" y="33527"/>
                </a:lnTo>
                <a:lnTo>
                  <a:pt x="1381125" y="47878"/>
                </a:lnTo>
                <a:lnTo>
                  <a:pt x="1479168" y="83692"/>
                </a:lnTo>
                <a:lnTo>
                  <a:pt x="1572005" y="128396"/>
                </a:lnTo>
                <a:lnTo>
                  <a:pt x="1659763" y="181737"/>
                </a:lnTo>
                <a:lnTo>
                  <a:pt x="1741804" y="243077"/>
                </a:lnTo>
                <a:lnTo>
                  <a:pt x="1817496" y="311657"/>
                </a:lnTo>
                <a:lnTo>
                  <a:pt x="1886077" y="387476"/>
                </a:lnTo>
                <a:lnTo>
                  <a:pt x="1947544" y="469518"/>
                </a:lnTo>
                <a:lnTo>
                  <a:pt x="2000503" y="557276"/>
                </a:lnTo>
                <a:lnTo>
                  <a:pt x="2045462" y="649985"/>
                </a:lnTo>
                <a:lnTo>
                  <a:pt x="2064639" y="698753"/>
                </a:lnTo>
                <a:lnTo>
                  <a:pt x="2081402" y="748156"/>
                </a:lnTo>
                <a:lnTo>
                  <a:pt x="2095753" y="798448"/>
                </a:lnTo>
                <a:lnTo>
                  <a:pt x="2107311" y="850138"/>
                </a:lnTo>
                <a:lnTo>
                  <a:pt x="2116836" y="902334"/>
                </a:lnTo>
                <a:lnTo>
                  <a:pt x="2123693" y="955801"/>
                </a:lnTo>
                <a:lnTo>
                  <a:pt x="2127630" y="1009650"/>
                </a:lnTo>
                <a:lnTo>
                  <a:pt x="2129281" y="1064640"/>
                </a:lnTo>
                <a:lnTo>
                  <a:pt x="2128012" y="1119251"/>
                </a:lnTo>
                <a:lnTo>
                  <a:pt x="2123693" y="1173479"/>
                </a:lnTo>
                <a:lnTo>
                  <a:pt x="2116836" y="1226819"/>
                </a:lnTo>
                <a:lnTo>
                  <a:pt x="2107691" y="1279016"/>
                </a:lnTo>
                <a:lnTo>
                  <a:pt x="2095753" y="1330451"/>
                </a:lnTo>
                <a:lnTo>
                  <a:pt x="2081402" y="1381124"/>
                </a:lnTo>
                <a:lnTo>
                  <a:pt x="2064639" y="1430527"/>
                </a:lnTo>
                <a:lnTo>
                  <a:pt x="2045589" y="1479168"/>
                </a:lnTo>
                <a:lnTo>
                  <a:pt x="2000885" y="1572005"/>
                </a:lnTo>
                <a:lnTo>
                  <a:pt x="1947544" y="1659762"/>
                </a:lnTo>
                <a:lnTo>
                  <a:pt x="1886077" y="1741804"/>
                </a:lnTo>
                <a:lnTo>
                  <a:pt x="1817496" y="1817496"/>
                </a:lnTo>
                <a:lnTo>
                  <a:pt x="1741804" y="1886076"/>
                </a:lnTo>
                <a:lnTo>
                  <a:pt x="1659763" y="1947544"/>
                </a:lnTo>
                <a:lnTo>
                  <a:pt x="1572005" y="2000503"/>
                </a:lnTo>
                <a:lnTo>
                  <a:pt x="1478788" y="2045461"/>
                </a:lnTo>
                <a:lnTo>
                  <a:pt x="1430527" y="2064638"/>
                </a:lnTo>
                <a:lnTo>
                  <a:pt x="1381125" y="2081402"/>
                </a:lnTo>
                <a:lnTo>
                  <a:pt x="1330452" y="2095753"/>
                </a:lnTo>
                <a:lnTo>
                  <a:pt x="1279016" y="2107310"/>
                </a:lnTo>
                <a:lnTo>
                  <a:pt x="1226439" y="2116835"/>
                </a:lnTo>
                <a:lnTo>
                  <a:pt x="1173479" y="2123693"/>
                </a:lnTo>
                <a:lnTo>
                  <a:pt x="1119251" y="2127630"/>
                </a:lnTo>
                <a:lnTo>
                  <a:pt x="1064640" y="2129281"/>
                </a:lnTo>
                <a:lnTo>
                  <a:pt x="1010030" y="2128011"/>
                </a:lnTo>
                <a:lnTo>
                  <a:pt x="955801" y="2123693"/>
                </a:lnTo>
                <a:lnTo>
                  <a:pt x="902462" y="2116835"/>
                </a:lnTo>
                <a:lnTo>
                  <a:pt x="850138" y="2107691"/>
                </a:lnTo>
                <a:lnTo>
                  <a:pt x="798829" y="2095753"/>
                </a:lnTo>
                <a:lnTo>
                  <a:pt x="748156" y="2081402"/>
                </a:lnTo>
                <a:lnTo>
                  <a:pt x="698753" y="2064638"/>
                </a:lnTo>
                <a:lnTo>
                  <a:pt x="649986" y="2045588"/>
                </a:lnTo>
                <a:lnTo>
                  <a:pt x="557276" y="2000884"/>
                </a:lnTo>
                <a:lnTo>
                  <a:pt x="469518" y="1947544"/>
                </a:lnTo>
                <a:lnTo>
                  <a:pt x="387476" y="1886076"/>
                </a:lnTo>
                <a:lnTo>
                  <a:pt x="311657" y="1817496"/>
                </a:lnTo>
                <a:lnTo>
                  <a:pt x="243077" y="1741804"/>
                </a:lnTo>
                <a:lnTo>
                  <a:pt x="181737" y="1659762"/>
                </a:lnTo>
                <a:lnTo>
                  <a:pt x="128396" y="1572005"/>
                </a:lnTo>
                <a:lnTo>
                  <a:pt x="83692" y="1478787"/>
                </a:lnTo>
                <a:lnTo>
                  <a:pt x="47878" y="1381124"/>
                </a:lnTo>
                <a:lnTo>
                  <a:pt x="33527" y="1330451"/>
                </a:lnTo>
                <a:lnTo>
                  <a:pt x="21462" y="1279016"/>
                </a:lnTo>
                <a:lnTo>
                  <a:pt x="12318" y="1226438"/>
                </a:lnTo>
                <a:lnTo>
                  <a:pt x="5587" y="1173479"/>
                </a:lnTo>
                <a:lnTo>
                  <a:pt x="1142" y="1119251"/>
                </a:lnTo>
                <a:lnTo>
                  <a:pt x="0" y="1064640"/>
                </a:lnTo>
                <a:lnTo>
                  <a:pt x="1142" y="1010030"/>
                </a:lnTo>
                <a:lnTo>
                  <a:pt x="5587" y="955801"/>
                </a:lnTo>
                <a:lnTo>
                  <a:pt x="12318" y="902462"/>
                </a:lnTo>
                <a:lnTo>
                  <a:pt x="21462" y="850138"/>
                </a:lnTo>
                <a:lnTo>
                  <a:pt x="33527" y="798829"/>
                </a:lnTo>
                <a:lnTo>
                  <a:pt x="47878" y="748156"/>
                </a:lnTo>
                <a:lnTo>
                  <a:pt x="83692" y="650113"/>
                </a:lnTo>
                <a:lnTo>
                  <a:pt x="128396" y="557276"/>
                </a:lnTo>
                <a:lnTo>
                  <a:pt x="181737" y="469518"/>
                </a:lnTo>
                <a:lnTo>
                  <a:pt x="243077" y="387476"/>
                </a:lnTo>
                <a:lnTo>
                  <a:pt x="311657" y="311657"/>
                </a:lnTo>
                <a:lnTo>
                  <a:pt x="387476" y="243077"/>
                </a:lnTo>
                <a:lnTo>
                  <a:pt x="469518" y="181737"/>
                </a:lnTo>
                <a:lnTo>
                  <a:pt x="557276" y="128396"/>
                </a:lnTo>
                <a:lnTo>
                  <a:pt x="650113" y="83692"/>
                </a:lnTo>
                <a:lnTo>
                  <a:pt x="748029" y="47878"/>
                </a:lnTo>
                <a:lnTo>
                  <a:pt x="798321" y="33527"/>
                </a:lnTo>
                <a:lnTo>
                  <a:pt x="850138" y="21462"/>
                </a:lnTo>
                <a:lnTo>
                  <a:pt x="902462" y="12318"/>
                </a:lnTo>
                <a:lnTo>
                  <a:pt x="955801" y="5587"/>
                </a:lnTo>
                <a:lnTo>
                  <a:pt x="1009650" y="1142"/>
                </a:lnTo>
                <a:lnTo>
                  <a:pt x="106464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67855" y="670559"/>
            <a:ext cx="2119883" cy="21198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63284" y="665987"/>
            <a:ext cx="2129790" cy="2129790"/>
          </a:xfrm>
          <a:custGeom>
            <a:avLst/>
            <a:gdLst/>
            <a:ahLst/>
            <a:cxnLst/>
            <a:rect l="l" t="t" r="r" b="b"/>
            <a:pathLst>
              <a:path w="2129790" h="2129790">
                <a:moveTo>
                  <a:pt x="1064640" y="0"/>
                </a:moveTo>
                <a:lnTo>
                  <a:pt x="1119250" y="1142"/>
                </a:lnTo>
                <a:lnTo>
                  <a:pt x="1173480" y="5587"/>
                </a:lnTo>
                <a:lnTo>
                  <a:pt x="1226819" y="12319"/>
                </a:lnTo>
                <a:lnTo>
                  <a:pt x="1279016" y="21462"/>
                </a:lnTo>
                <a:lnTo>
                  <a:pt x="1330451" y="33527"/>
                </a:lnTo>
                <a:lnTo>
                  <a:pt x="1381124" y="47878"/>
                </a:lnTo>
                <a:lnTo>
                  <a:pt x="1479168" y="83692"/>
                </a:lnTo>
                <a:lnTo>
                  <a:pt x="1572006" y="128397"/>
                </a:lnTo>
                <a:lnTo>
                  <a:pt x="1659763" y="181737"/>
                </a:lnTo>
                <a:lnTo>
                  <a:pt x="1741805" y="243077"/>
                </a:lnTo>
                <a:lnTo>
                  <a:pt x="1817496" y="311658"/>
                </a:lnTo>
                <a:lnTo>
                  <a:pt x="1886076" y="387476"/>
                </a:lnTo>
                <a:lnTo>
                  <a:pt x="1947544" y="469519"/>
                </a:lnTo>
                <a:lnTo>
                  <a:pt x="2000504" y="557276"/>
                </a:lnTo>
                <a:lnTo>
                  <a:pt x="2045462" y="649986"/>
                </a:lnTo>
                <a:lnTo>
                  <a:pt x="2064639" y="698753"/>
                </a:lnTo>
                <a:lnTo>
                  <a:pt x="2081402" y="748157"/>
                </a:lnTo>
                <a:lnTo>
                  <a:pt x="2095754" y="798449"/>
                </a:lnTo>
                <a:lnTo>
                  <a:pt x="2107311" y="850138"/>
                </a:lnTo>
                <a:lnTo>
                  <a:pt x="2116836" y="902335"/>
                </a:lnTo>
                <a:lnTo>
                  <a:pt x="2123693" y="955801"/>
                </a:lnTo>
                <a:lnTo>
                  <a:pt x="2127631" y="1009650"/>
                </a:lnTo>
                <a:lnTo>
                  <a:pt x="2129282" y="1064640"/>
                </a:lnTo>
                <a:lnTo>
                  <a:pt x="2128012" y="1119251"/>
                </a:lnTo>
                <a:lnTo>
                  <a:pt x="2123693" y="1173479"/>
                </a:lnTo>
                <a:lnTo>
                  <a:pt x="2116836" y="1226820"/>
                </a:lnTo>
                <a:lnTo>
                  <a:pt x="2107691" y="1279017"/>
                </a:lnTo>
                <a:lnTo>
                  <a:pt x="2095754" y="1330452"/>
                </a:lnTo>
                <a:lnTo>
                  <a:pt x="2081402" y="1381125"/>
                </a:lnTo>
                <a:lnTo>
                  <a:pt x="2064639" y="1430528"/>
                </a:lnTo>
                <a:lnTo>
                  <a:pt x="2045589" y="1479169"/>
                </a:lnTo>
                <a:lnTo>
                  <a:pt x="2000885" y="1572006"/>
                </a:lnTo>
                <a:lnTo>
                  <a:pt x="1947544" y="1659763"/>
                </a:lnTo>
                <a:lnTo>
                  <a:pt x="1886076" y="1741805"/>
                </a:lnTo>
                <a:lnTo>
                  <a:pt x="1817496" y="1817497"/>
                </a:lnTo>
                <a:lnTo>
                  <a:pt x="1741805" y="1886077"/>
                </a:lnTo>
                <a:lnTo>
                  <a:pt x="1659763" y="1947545"/>
                </a:lnTo>
                <a:lnTo>
                  <a:pt x="1572006" y="2000504"/>
                </a:lnTo>
                <a:lnTo>
                  <a:pt x="1478788" y="2045462"/>
                </a:lnTo>
                <a:lnTo>
                  <a:pt x="1430527" y="2064639"/>
                </a:lnTo>
                <a:lnTo>
                  <a:pt x="1381124" y="2081403"/>
                </a:lnTo>
                <a:lnTo>
                  <a:pt x="1330451" y="2095754"/>
                </a:lnTo>
                <a:lnTo>
                  <a:pt x="1279016" y="2107311"/>
                </a:lnTo>
                <a:lnTo>
                  <a:pt x="1226439" y="2116836"/>
                </a:lnTo>
                <a:lnTo>
                  <a:pt x="1173480" y="2123694"/>
                </a:lnTo>
                <a:lnTo>
                  <a:pt x="1119250" y="2127631"/>
                </a:lnTo>
                <a:lnTo>
                  <a:pt x="1064640" y="2129282"/>
                </a:lnTo>
                <a:lnTo>
                  <a:pt x="1010031" y="2128012"/>
                </a:lnTo>
                <a:lnTo>
                  <a:pt x="955801" y="2123694"/>
                </a:lnTo>
                <a:lnTo>
                  <a:pt x="902462" y="2116836"/>
                </a:lnTo>
                <a:lnTo>
                  <a:pt x="850138" y="2107692"/>
                </a:lnTo>
                <a:lnTo>
                  <a:pt x="798830" y="2095754"/>
                </a:lnTo>
                <a:lnTo>
                  <a:pt x="748157" y="2081403"/>
                </a:lnTo>
                <a:lnTo>
                  <a:pt x="698754" y="2064639"/>
                </a:lnTo>
                <a:lnTo>
                  <a:pt x="649986" y="2045589"/>
                </a:lnTo>
                <a:lnTo>
                  <a:pt x="557275" y="2000885"/>
                </a:lnTo>
                <a:lnTo>
                  <a:pt x="469518" y="1947545"/>
                </a:lnTo>
                <a:lnTo>
                  <a:pt x="387476" y="1886077"/>
                </a:lnTo>
                <a:lnTo>
                  <a:pt x="311658" y="1817497"/>
                </a:lnTo>
                <a:lnTo>
                  <a:pt x="243077" y="1741805"/>
                </a:lnTo>
                <a:lnTo>
                  <a:pt x="181737" y="1659763"/>
                </a:lnTo>
                <a:lnTo>
                  <a:pt x="128396" y="1572006"/>
                </a:lnTo>
                <a:lnTo>
                  <a:pt x="83692" y="1478788"/>
                </a:lnTo>
                <a:lnTo>
                  <a:pt x="47879" y="1381125"/>
                </a:lnTo>
                <a:lnTo>
                  <a:pt x="33527" y="1330452"/>
                </a:lnTo>
                <a:lnTo>
                  <a:pt x="21462" y="1279017"/>
                </a:lnTo>
                <a:lnTo>
                  <a:pt x="12318" y="1226439"/>
                </a:lnTo>
                <a:lnTo>
                  <a:pt x="5587" y="1173479"/>
                </a:lnTo>
                <a:lnTo>
                  <a:pt x="1142" y="1119251"/>
                </a:lnTo>
                <a:lnTo>
                  <a:pt x="0" y="1064640"/>
                </a:lnTo>
                <a:lnTo>
                  <a:pt x="1142" y="1010031"/>
                </a:lnTo>
                <a:lnTo>
                  <a:pt x="5587" y="955801"/>
                </a:lnTo>
                <a:lnTo>
                  <a:pt x="12318" y="902462"/>
                </a:lnTo>
                <a:lnTo>
                  <a:pt x="21462" y="850138"/>
                </a:lnTo>
                <a:lnTo>
                  <a:pt x="33527" y="798829"/>
                </a:lnTo>
                <a:lnTo>
                  <a:pt x="47879" y="748157"/>
                </a:lnTo>
                <a:lnTo>
                  <a:pt x="83692" y="650113"/>
                </a:lnTo>
                <a:lnTo>
                  <a:pt x="128396" y="557276"/>
                </a:lnTo>
                <a:lnTo>
                  <a:pt x="181737" y="469519"/>
                </a:lnTo>
                <a:lnTo>
                  <a:pt x="243077" y="387476"/>
                </a:lnTo>
                <a:lnTo>
                  <a:pt x="311658" y="311658"/>
                </a:lnTo>
                <a:lnTo>
                  <a:pt x="387476" y="243077"/>
                </a:lnTo>
                <a:lnTo>
                  <a:pt x="469518" y="181737"/>
                </a:lnTo>
                <a:lnTo>
                  <a:pt x="557275" y="128397"/>
                </a:lnTo>
                <a:lnTo>
                  <a:pt x="650113" y="83692"/>
                </a:lnTo>
                <a:lnTo>
                  <a:pt x="748030" y="47878"/>
                </a:lnTo>
                <a:lnTo>
                  <a:pt x="798321" y="33527"/>
                </a:lnTo>
                <a:lnTo>
                  <a:pt x="850138" y="21462"/>
                </a:lnTo>
                <a:lnTo>
                  <a:pt x="902462" y="12319"/>
                </a:lnTo>
                <a:lnTo>
                  <a:pt x="955801" y="5587"/>
                </a:lnTo>
                <a:lnTo>
                  <a:pt x="1009649" y="1142"/>
                </a:lnTo>
                <a:lnTo>
                  <a:pt x="106464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51991" y="2874721"/>
            <a:ext cx="1462405" cy="1150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100"/>
              </a:spcBef>
            </a:pPr>
            <a:r>
              <a:rPr sz="2400" spc="-240" dirty="0">
                <a:solidFill>
                  <a:srgbClr val="006ECF"/>
                </a:solidFill>
                <a:latin typeface="Arial"/>
                <a:cs typeface="Arial"/>
              </a:rPr>
              <a:t>Percy</a:t>
            </a:r>
            <a:r>
              <a:rPr sz="2400" spc="-375" dirty="0">
                <a:solidFill>
                  <a:srgbClr val="006ECF"/>
                </a:solidFill>
                <a:latin typeface="Arial"/>
                <a:cs typeface="Arial"/>
              </a:rPr>
              <a:t> </a:t>
            </a:r>
            <a:r>
              <a:rPr sz="2400" spc="-250" dirty="0">
                <a:solidFill>
                  <a:srgbClr val="006ECF"/>
                </a:solidFill>
                <a:latin typeface="Arial"/>
                <a:cs typeface="Arial"/>
              </a:rPr>
              <a:t>Gyara</a:t>
            </a:r>
            <a:endParaRPr sz="2400">
              <a:latin typeface="Arial"/>
              <a:cs typeface="Arial"/>
            </a:endParaRPr>
          </a:p>
          <a:p>
            <a:pPr marL="170815" marR="253365" indent="-635" algn="ctr">
              <a:lnSpc>
                <a:spcPct val="100000"/>
              </a:lnSpc>
              <a:spcBef>
                <a:spcPts val="1655"/>
              </a:spcBef>
            </a:pPr>
            <a:r>
              <a:rPr sz="1200" spc="-150" dirty="0">
                <a:solidFill>
                  <a:srgbClr val="FFFFFF"/>
                </a:solidFill>
                <a:latin typeface="Arial"/>
                <a:cs typeface="Arial"/>
              </a:rPr>
              <a:t>VP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200" spc="-75" dirty="0">
                <a:solidFill>
                  <a:srgbClr val="FFFFFF"/>
                </a:solidFill>
                <a:latin typeface="Arial"/>
                <a:cs typeface="Arial"/>
              </a:rPr>
              <a:t>Finance  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Hotels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/>
                <a:cs typeface="Arial"/>
              </a:rPr>
              <a:t>Resorts</a:t>
            </a:r>
            <a:endParaRPr sz="1200">
              <a:latin typeface="Arial"/>
              <a:cs typeface="Arial"/>
            </a:endParaRPr>
          </a:p>
          <a:p>
            <a:pPr marR="81280" algn="ctr">
              <a:lnSpc>
                <a:spcPct val="100000"/>
              </a:lnSpc>
            </a:pPr>
            <a:r>
              <a:rPr sz="1200" i="1" spc="-50" dirty="0">
                <a:solidFill>
                  <a:srgbClr val="FFFFFF"/>
                </a:solidFill>
                <a:latin typeface="Trebuchet MS"/>
                <a:cs typeface="Trebuchet MS"/>
              </a:rPr>
              <a:t>Sunwing </a:t>
            </a:r>
            <a:r>
              <a:rPr sz="1200" i="1" spc="-90" dirty="0">
                <a:solidFill>
                  <a:srgbClr val="FFFFFF"/>
                </a:solidFill>
                <a:latin typeface="Trebuchet MS"/>
                <a:cs typeface="Trebuchet MS"/>
              </a:rPr>
              <a:t>Travel</a:t>
            </a:r>
            <a:r>
              <a:rPr sz="1200" i="1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i="1" spc="-60" dirty="0">
                <a:solidFill>
                  <a:srgbClr val="FFFFFF"/>
                </a:solidFill>
                <a:latin typeface="Trebuchet MS"/>
                <a:cs typeface="Trebuchet MS"/>
              </a:rPr>
              <a:t>Group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22040" y="3454146"/>
            <a:ext cx="18630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150" dirty="0">
                <a:solidFill>
                  <a:srgbClr val="FFFFFF"/>
                </a:solidFill>
                <a:latin typeface="Arial"/>
                <a:cs typeface="Arial"/>
              </a:rPr>
              <a:t>VP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/>
                <a:cs typeface="Arial"/>
              </a:rPr>
              <a:t>Finance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i="1" spc="-70" dirty="0">
                <a:solidFill>
                  <a:srgbClr val="FFFFFF"/>
                </a:solidFill>
                <a:latin typeface="Trebuchet MS"/>
                <a:cs typeface="Trebuchet MS"/>
              </a:rPr>
              <a:t>Palliser </a:t>
            </a:r>
            <a:r>
              <a:rPr sz="1200" i="1" spc="-80" dirty="0">
                <a:solidFill>
                  <a:srgbClr val="FFFFFF"/>
                </a:solidFill>
                <a:latin typeface="Trebuchet MS"/>
                <a:cs typeface="Trebuchet MS"/>
              </a:rPr>
              <a:t>Furniture </a:t>
            </a:r>
            <a:r>
              <a:rPr sz="1200" i="1" spc="-50" dirty="0">
                <a:solidFill>
                  <a:srgbClr val="FFFFFF"/>
                </a:solidFill>
                <a:latin typeface="Trebuchet MS"/>
                <a:cs typeface="Trebuchet MS"/>
              </a:rPr>
              <a:t>Holdings</a:t>
            </a:r>
            <a:r>
              <a:rPr sz="1200" i="1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i="1" spc="-100" dirty="0">
                <a:solidFill>
                  <a:srgbClr val="FFFFFF"/>
                </a:solidFill>
                <a:latin typeface="Trebuchet MS"/>
                <a:cs typeface="Trebuchet MS"/>
              </a:rPr>
              <a:t>Ltd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21602" y="2857245"/>
            <a:ext cx="1614170" cy="1172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" algn="ctr">
              <a:lnSpc>
                <a:spcPct val="100000"/>
              </a:lnSpc>
              <a:spcBef>
                <a:spcPts val="100"/>
              </a:spcBef>
            </a:pPr>
            <a:r>
              <a:rPr sz="2400" spc="-240" dirty="0">
                <a:solidFill>
                  <a:srgbClr val="006ECF"/>
                </a:solidFill>
                <a:latin typeface="Arial"/>
                <a:cs typeface="Arial"/>
              </a:rPr>
              <a:t>Greg</a:t>
            </a:r>
            <a:r>
              <a:rPr sz="2400" spc="-315" dirty="0">
                <a:solidFill>
                  <a:srgbClr val="006ECF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006ECF"/>
                </a:solidFill>
                <a:latin typeface="Arial"/>
                <a:cs typeface="Arial"/>
              </a:rPr>
              <a:t>Mixon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825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Director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spc="-75" dirty="0">
                <a:solidFill>
                  <a:srgbClr val="FFFFFF"/>
                </a:solidFill>
                <a:latin typeface="Arial"/>
                <a:cs typeface="Arial"/>
              </a:rPr>
              <a:t>Payments</a:t>
            </a:r>
            <a:r>
              <a:rPr sz="1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Consulting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i="1" spc="-60" dirty="0">
                <a:solidFill>
                  <a:srgbClr val="FFFFFF"/>
                </a:solidFill>
                <a:latin typeface="Trebuchet MS"/>
                <a:cs typeface="Trebuchet MS"/>
              </a:rPr>
              <a:t>American Express</a:t>
            </a:r>
            <a:r>
              <a:rPr sz="1200" i="1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i="1" spc="-45" dirty="0">
                <a:solidFill>
                  <a:srgbClr val="FFFFFF"/>
                </a:solidFill>
                <a:latin typeface="Trebuchet MS"/>
                <a:cs typeface="Trebuchet MS"/>
              </a:rPr>
              <a:t>Canada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726" y="3930649"/>
            <a:ext cx="4230437" cy="121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2336" y="4515611"/>
            <a:ext cx="457200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7764" y="263691"/>
            <a:ext cx="6133516" cy="44065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07872" y="4786235"/>
            <a:ext cx="469087" cy="996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47562" y="4788126"/>
            <a:ext cx="71863" cy="95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48759" y="47881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07"/>
                </a:lnTo>
              </a:path>
            </a:pathLst>
          </a:custGeom>
          <a:ln w="16978">
            <a:solidFill>
              <a:srgbClr val="5E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81875" y="4786235"/>
            <a:ext cx="388398" cy="996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91707" y="4786235"/>
            <a:ext cx="170791" cy="996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82755" y="4786235"/>
            <a:ext cx="102121" cy="996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10091" y="4788126"/>
            <a:ext cx="83210" cy="952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64577" y="4843787"/>
            <a:ext cx="17145" cy="39370"/>
          </a:xfrm>
          <a:custGeom>
            <a:avLst/>
            <a:gdLst/>
            <a:ahLst/>
            <a:cxnLst/>
            <a:rect l="l" t="t" r="r" b="b"/>
            <a:pathLst>
              <a:path w="17145" h="39370">
                <a:moveTo>
                  <a:pt x="0" y="39368"/>
                </a:moveTo>
                <a:lnTo>
                  <a:pt x="16978" y="39368"/>
                </a:lnTo>
                <a:lnTo>
                  <a:pt x="16978" y="0"/>
                </a:lnTo>
                <a:lnTo>
                  <a:pt x="0" y="0"/>
                </a:lnTo>
                <a:lnTo>
                  <a:pt x="0" y="39368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64577" y="4828547"/>
            <a:ext cx="59055" cy="15240"/>
          </a:xfrm>
          <a:custGeom>
            <a:avLst/>
            <a:gdLst/>
            <a:ahLst/>
            <a:cxnLst/>
            <a:rect l="l" t="t" r="r" b="b"/>
            <a:pathLst>
              <a:path w="59054" h="15239">
                <a:moveTo>
                  <a:pt x="0" y="15239"/>
                </a:moveTo>
                <a:lnTo>
                  <a:pt x="58583" y="15239"/>
                </a:lnTo>
                <a:lnTo>
                  <a:pt x="58583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64577" y="4803148"/>
            <a:ext cx="17145" cy="25400"/>
          </a:xfrm>
          <a:custGeom>
            <a:avLst/>
            <a:gdLst/>
            <a:ahLst/>
            <a:cxnLst/>
            <a:rect l="l" t="t" r="r" b="b"/>
            <a:pathLst>
              <a:path w="17145" h="25400">
                <a:moveTo>
                  <a:pt x="0" y="25399"/>
                </a:moveTo>
                <a:lnTo>
                  <a:pt x="16978" y="25399"/>
                </a:lnTo>
                <a:lnTo>
                  <a:pt x="16978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64577" y="4787908"/>
            <a:ext cx="61594" cy="15240"/>
          </a:xfrm>
          <a:custGeom>
            <a:avLst/>
            <a:gdLst/>
            <a:ahLst/>
            <a:cxnLst/>
            <a:rect l="l" t="t" r="r" b="b"/>
            <a:pathLst>
              <a:path w="61595" h="15239">
                <a:moveTo>
                  <a:pt x="0" y="15239"/>
                </a:moveTo>
                <a:lnTo>
                  <a:pt x="61104" y="15239"/>
                </a:lnTo>
                <a:lnTo>
                  <a:pt x="61104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45266" y="4786235"/>
            <a:ext cx="102121" cy="996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72014" y="4788126"/>
            <a:ext cx="71863" cy="952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06244" y="4787908"/>
            <a:ext cx="242150" cy="954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67978" y="4867916"/>
            <a:ext cx="57785" cy="15240"/>
          </a:xfrm>
          <a:custGeom>
            <a:avLst/>
            <a:gdLst/>
            <a:ahLst/>
            <a:cxnLst/>
            <a:rect l="l" t="t" r="r" b="b"/>
            <a:pathLst>
              <a:path w="57785" h="15239">
                <a:moveTo>
                  <a:pt x="0" y="15239"/>
                </a:moveTo>
                <a:lnTo>
                  <a:pt x="57322" y="15239"/>
                </a:lnTo>
                <a:lnTo>
                  <a:pt x="57322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67978" y="4787908"/>
            <a:ext cx="17145" cy="80010"/>
          </a:xfrm>
          <a:custGeom>
            <a:avLst/>
            <a:gdLst/>
            <a:ahLst/>
            <a:cxnLst/>
            <a:rect l="l" t="t" r="r" b="b"/>
            <a:pathLst>
              <a:path w="17145" h="80010">
                <a:moveTo>
                  <a:pt x="0" y="80007"/>
                </a:moveTo>
                <a:lnTo>
                  <a:pt x="16978" y="80007"/>
                </a:lnTo>
                <a:lnTo>
                  <a:pt x="16978" y="0"/>
                </a:lnTo>
                <a:lnTo>
                  <a:pt x="0" y="0"/>
                </a:lnTo>
                <a:lnTo>
                  <a:pt x="0" y="80007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53373" y="478812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07"/>
                </a:lnTo>
              </a:path>
            </a:pathLst>
          </a:custGeom>
          <a:ln w="16978">
            <a:solidFill>
              <a:srgbClr val="5E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83968" y="4786235"/>
            <a:ext cx="66820" cy="996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76004" y="4867916"/>
            <a:ext cx="66040" cy="15240"/>
          </a:xfrm>
          <a:custGeom>
            <a:avLst/>
            <a:gdLst/>
            <a:ahLst/>
            <a:cxnLst/>
            <a:rect l="l" t="t" r="r" b="b"/>
            <a:pathLst>
              <a:path w="66039" h="15239">
                <a:moveTo>
                  <a:pt x="0" y="15239"/>
                </a:moveTo>
                <a:lnTo>
                  <a:pt x="65559" y="15239"/>
                </a:lnTo>
                <a:lnTo>
                  <a:pt x="65559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76004" y="4841247"/>
            <a:ext cx="17145" cy="26670"/>
          </a:xfrm>
          <a:custGeom>
            <a:avLst/>
            <a:gdLst/>
            <a:ahLst/>
            <a:cxnLst/>
            <a:rect l="l" t="t" r="r" b="b"/>
            <a:pathLst>
              <a:path w="17145" h="26670">
                <a:moveTo>
                  <a:pt x="0" y="26669"/>
                </a:moveTo>
                <a:lnTo>
                  <a:pt x="17062" y="26669"/>
                </a:lnTo>
                <a:lnTo>
                  <a:pt x="17062" y="0"/>
                </a:lnTo>
                <a:lnTo>
                  <a:pt x="0" y="0"/>
                </a:lnTo>
                <a:lnTo>
                  <a:pt x="0" y="26669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76004" y="4827277"/>
            <a:ext cx="60960" cy="13970"/>
          </a:xfrm>
          <a:custGeom>
            <a:avLst/>
            <a:gdLst/>
            <a:ahLst/>
            <a:cxnLst/>
            <a:rect l="l" t="t" r="r" b="b"/>
            <a:pathLst>
              <a:path w="60960" h="13970">
                <a:moveTo>
                  <a:pt x="0" y="13969"/>
                </a:moveTo>
                <a:lnTo>
                  <a:pt x="60516" y="13969"/>
                </a:lnTo>
                <a:lnTo>
                  <a:pt x="60516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76004" y="4803148"/>
            <a:ext cx="17145" cy="24130"/>
          </a:xfrm>
          <a:custGeom>
            <a:avLst/>
            <a:gdLst/>
            <a:ahLst/>
            <a:cxnLst/>
            <a:rect l="l" t="t" r="r" b="b"/>
            <a:pathLst>
              <a:path w="17145" h="24129">
                <a:moveTo>
                  <a:pt x="0" y="24129"/>
                </a:moveTo>
                <a:lnTo>
                  <a:pt x="17062" y="24129"/>
                </a:lnTo>
                <a:lnTo>
                  <a:pt x="17062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76004" y="4787908"/>
            <a:ext cx="63500" cy="15240"/>
          </a:xfrm>
          <a:custGeom>
            <a:avLst/>
            <a:gdLst/>
            <a:ahLst/>
            <a:cxnLst/>
            <a:rect l="l" t="t" r="r" b="b"/>
            <a:pathLst>
              <a:path w="63500" h="15239">
                <a:moveTo>
                  <a:pt x="0" y="15239"/>
                </a:moveTo>
                <a:lnTo>
                  <a:pt x="63038" y="15239"/>
                </a:lnTo>
                <a:lnTo>
                  <a:pt x="63038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66190" y="4788126"/>
            <a:ext cx="71863" cy="952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12722" y="1820395"/>
            <a:ext cx="1119136" cy="10894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370</Words>
  <Application>Microsoft Office PowerPoint</Application>
  <PresentationFormat>On-screen Show (16:9)</PresentationFormat>
  <Paragraphs>110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Peter Barnett</vt:lpstr>
      <vt:lpstr>Technology has  changed the way  we do business.</vt:lpstr>
      <vt:lpstr>PowerPoint Presentation</vt:lpstr>
      <vt:lpstr>Businesses must adapt, or they’ll be left behind.</vt:lpstr>
      <vt:lpstr>Payments are one of the fastest-  moving parts of the financial  services industry.</vt:lpstr>
      <vt:lpstr>Tech disruption = uncertainty</vt:lpstr>
      <vt:lpstr>PowerPoint Presentation</vt:lpstr>
      <vt:lpstr>PowerPoint Presentation</vt:lpstr>
      <vt:lpstr>SARAH RICHARDSON FOR PALLISER Four Unique Collections.</vt:lpstr>
      <vt:lpstr>CUSTOM STUDIO SUPPORT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Express PowerPoint template</dc:title>
  <dc:creator>Microsoft Office User</dc:creator>
  <cp:lastModifiedBy>Thomas Rigg</cp:lastModifiedBy>
  <cp:revision>1</cp:revision>
  <dcterms:created xsi:type="dcterms:W3CDTF">2019-06-18T20:06:34Z</dcterms:created>
  <dcterms:modified xsi:type="dcterms:W3CDTF">2019-06-18T20:07:02Z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2019-06-18T00:00:00Z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2019-06-18T00:00:00Z</vt:filetime>
  </property>
</Properties>
</file>