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178" y="-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14 June</a:t>
            </a:r>
            <a:r>
              <a:rPr spc="-85" dirty="0"/>
              <a:t> </a:t>
            </a:r>
            <a:r>
              <a:rPr dirty="0"/>
              <a:t>2019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2019 </a:t>
            </a:r>
            <a:r>
              <a:rPr spc="5" dirty="0"/>
              <a:t>© Company</a:t>
            </a:r>
            <a:r>
              <a:rPr spc="-130" dirty="0"/>
              <a:t> </a:t>
            </a:r>
            <a:r>
              <a:rPr dirty="0"/>
              <a:t>Confidential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5" dirty="0"/>
              <a:t>‹#›</a:t>
            </a:fld>
            <a:endParaRPr spc="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947927" y="6492240"/>
            <a:ext cx="11244072" cy="3657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0351007" y="390143"/>
            <a:ext cx="1536192" cy="5455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6492240"/>
            <a:ext cx="137160" cy="365760"/>
          </a:xfrm>
          <a:custGeom>
            <a:avLst/>
            <a:gdLst/>
            <a:ahLst/>
            <a:cxnLst/>
            <a:rect l="l" t="t" r="r" b="b"/>
            <a:pathLst>
              <a:path w="137160" h="365759">
                <a:moveTo>
                  <a:pt x="0" y="365760"/>
                </a:moveTo>
                <a:lnTo>
                  <a:pt x="137160" y="365760"/>
                </a:lnTo>
                <a:lnTo>
                  <a:pt x="137160" y="0"/>
                </a:lnTo>
                <a:lnTo>
                  <a:pt x="0" y="0"/>
                </a:lnTo>
                <a:lnTo>
                  <a:pt x="0" y="365760"/>
                </a:lnTo>
                <a:close/>
              </a:path>
            </a:pathLst>
          </a:custGeom>
          <a:solidFill>
            <a:srgbClr val="F4D0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237743" y="6492240"/>
            <a:ext cx="137160" cy="365760"/>
          </a:xfrm>
          <a:custGeom>
            <a:avLst/>
            <a:gdLst/>
            <a:ahLst/>
            <a:cxnLst/>
            <a:rect l="l" t="t" r="r" b="b"/>
            <a:pathLst>
              <a:path w="137160" h="365759">
                <a:moveTo>
                  <a:pt x="0" y="365760"/>
                </a:moveTo>
                <a:lnTo>
                  <a:pt x="137160" y="365760"/>
                </a:lnTo>
                <a:lnTo>
                  <a:pt x="137160" y="0"/>
                </a:lnTo>
                <a:lnTo>
                  <a:pt x="0" y="0"/>
                </a:lnTo>
                <a:lnTo>
                  <a:pt x="0" y="365760"/>
                </a:lnTo>
                <a:close/>
              </a:path>
            </a:pathLst>
          </a:custGeom>
          <a:solidFill>
            <a:srgbClr val="006C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475487" y="6492240"/>
            <a:ext cx="137160" cy="365760"/>
          </a:xfrm>
          <a:custGeom>
            <a:avLst/>
            <a:gdLst/>
            <a:ahLst/>
            <a:cxnLst/>
            <a:rect l="l" t="t" r="r" b="b"/>
            <a:pathLst>
              <a:path w="137159" h="365759">
                <a:moveTo>
                  <a:pt x="0" y="365760"/>
                </a:moveTo>
                <a:lnTo>
                  <a:pt x="137159" y="365760"/>
                </a:lnTo>
                <a:lnTo>
                  <a:pt x="137159" y="0"/>
                </a:lnTo>
                <a:lnTo>
                  <a:pt x="0" y="0"/>
                </a:lnTo>
                <a:lnTo>
                  <a:pt x="0" y="365760"/>
                </a:lnTo>
                <a:close/>
              </a:path>
            </a:pathLst>
          </a:custGeom>
          <a:solidFill>
            <a:srgbClr val="EB70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14 June</a:t>
            </a:r>
            <a:r>
              <a:rPr spc="-85" dirty="0"/>
              <a:t> </a:t>
            </a:r>
            <a:r>
              <a:rPr dirty="0"/>
              <a:t>2019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2019 </a:t>
            </a:r>
            <a:r>
              <a:rPr spc="5" dirty="0"/>
              <a:t>© Company</a:t>
            </a:r>
            <a:r>
              <a:rPr spc="-130" dirty="0"/>
              <a:t> </a:t>
            </a:r>
            <a:r>
              <a:rPr dirty="0"/>
              <a:t>Confidential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5" dirty="0"/>
              <a:t>‹#›</a:t>
            </a:fld>
            <a:endParaRPr spc="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947927" y="6492240"/>
            <a:ext cx="11244072" cy="3657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0351007" y="390143"/>
            <a:ext cx="1536192" cy="5455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6492240"/>
            <a:ext cx="137160" cy="365760"/>
          </a:xfrm>
          <a:custGeom>
            <a:avLst/>
            <a:gdLst/>
            <a:ahLst/>
            <a:cxnLst/>
            <a:rect l="l" t="t" r="r" b="b"/>
            <a:pathLst>
              <a:path w="137160" h="365759">
                <a:moveTo>
                  <a:pt x="0" y="365760"/>
                </a:moveTo>
                <a:lnTo>
                  <a:pt x="137160" y="365760"/>
                </a:lnTo>
                <a:lnTo>
                  <a:pt x="137160" y="0"/>
                </a:lnTo>
                <a:lnTo>
                  <a:pt x="0" y="0"/>
                </a:lnTo>
                <a:lnTo>
                  <a:pt x="0" y="365760"/>
                </a:lnTo>
                <a:close/>
              </a:path>
            </a:pathLst>
          </a:custGeom>
          <a:solidFill>
            <a:srgbClr val="F4D0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237743" y="6492240"/>
            <a:ext cx="137160" cy="365760"/>
          </a:xfrm>
          <a:custGeom>
            <a:avLst/>
            <a:gdLst/>
            <a:ahLst/>
            <a:cxnLst/>
            <a:rect l="l" t="t" r="r" b="b"/>
            <a:pathLst>
              <a:path w="137160" h="365759">
                <a:moveTo>
                  <a:pt x="0" y="365760"/>
                </a:moveTo>
                <a:lnTo>
                  <a:pt x="137160" y="365760"/>
                </a:lnTo>
                <a:lnTo>
                  <a:pt x="137160" y="0"/>
                </a:lnTo>
                <a:lnTo>
                  <a:pt x="0" y="0"/>
                </a:lnTo>
                <a:lnTo>
                  <a:pt x="0" y="365760"/>
                </a:lnTo>
                <a:close/>
              </a:path>
            </a:pathLst>
          </a:custGeom>
          <a:solidFill>
            <a:srgbClr val="006C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475487" y="6492240"/>
            <a:ext cx="137160" cy="365760"/>
          </a:xfrm>
          <a:custGeom>
            <a:avLst/>
            <a:gdLst/>
            <a:ahLst/>
            <a:cxnLst/>
            <a:rect l="l" t="t" r="r" b="b"/>
            <a:pathLst>
              <a:path w="137159" h="365759">
                <a:moveTo>
                  <a:pt x="0" y="365760"/>
                </a:moveTo>
                <a:lnTo>
                  <a:pt x="137159" y="365760"/>
                </a:lnTo>
                <a:lnTo>
                  <a:pt x="137159" y="0"/>
                </a:lnTo>
                <a:lnTo>
                  <a:pt x="0" y="0"/>
                </a:lnTo>
                <a:lnTo>
                  <a:pt x="0" y="365760"/>
                </a:lnTo>
                <a:close/>
              </a:path>
            </a:pathLst>
          </a:custGeom>
          <a:solidFill>
            <a:srgbClr val="EB70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713231" y="6492240"/>
            <a:ext cx="137160" cy="365760"/>
          </a:xfrm>
          <a:custGeom>
            <a:avLst/>
            <a:gdLst/>
            <a:ahLst/>
            <a:cxnLst/>
            <a:rect l="l" t="t" r="r" b="b"/>
            <a:pathLst>
              <a:path w="137159" h="365759">
                <a:moveTo>
                  <a:pt x="0" y="365760"/>
                </a:moveTo>
                <a:lnTo>
                  <a:pt x="137159" y="365760"/>
                </a:lnTo>
                <a:lnTo>
                  <a:pt x="137159" y="0"/>
                </a:lnTo>
                <a:lnTo>
                  <a:pt x="0" y="0"/>
                </a:lnTo>
                <a:lnTo>
                  <a:pt x="0" y="365760"/>
                </a:lnTo>
                <a:close/>
              </a:path>
            </a:pathLst>
          </a:custGeom>
          <a:solidFill>
            <a:srgbClr val="1C9F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2859023" y="6608064"/>
            <a:ext cx="0" cy="137160"/>
          </a:xfrm>
          <a:custGeom>
            <a:avLst/>
            <a:gdLst/>
            <a:ahLst/>
            <a:cxnLst/>
            <a:rect l="l" t="t" r="r" b="b"/>
            <a:pathLst>
              <a:path h="137159">
                <a:moveTo>
                  <a:pt x="0" y="0"/>
                </a:moveTo>
                <a:lnTo>
                  <a:pt x="0" y="137158"/>
                </a:lnTo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11503152" y="6565392"/>
            <a:ext cx="0" cy="220345"/>
          </a:xfrm>
          <a:custGeom>
            <a:avLst/>
            <a:gdLst/>
            <a:ahLst/>
            <a:cxnLst/>
            <a:rect l="l" t="t" r="r" b="b"/>
            <a:pathLst>
              <a:path h="220345">
                <a:moveTo>
                  <a:pt x="0" y="0"/>
                </a:moveTo>
                <a:lnTo>
                  <a:pt x="0" y="220186"/>
                </a:lnTo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0" y="1219200"/>
            <a:ext cx="12192000" cy="4800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0" y="1219200"/>
            <a:ext cx="12192000" cy="4800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14 June</a:t>
            </a:r>
            <a:r>
              <a:rPr spc="-85" dirty="0"/>
              <a:t> </a:t>
            </a:r>
            <a:r>
              <a:rPr dirty="0"/>
              <a:t>2019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2019 </a:t>
            </a:r>
            <a:r>
              <a:rPr spc="5" dirty="0"/>
              <a:t>© Company</a:t>
            </a:r>
            <a:r>
              <a:rPr spc="-130" dirty="0"/>
              <a:t> </a:t>
            </a:r>
            <a:r>
              <a:rPr dirty="0"/>
              <a:t>Confidential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5" dirty="0"/>
              <a:t>‹#›</a:t>
            </a:fld>
            <a:endParaRPr spc="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947927" y="6492240"/>
            <a:ext cx="11244072" cy="3657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0351007" y="390143"/>
            <a:ext cx="1536192" cy="5455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6492240"/>
            <a:ext cx="137160" cy="365760"/>
          </a:xfrm>
          <a:custGeom>
            <a:avLst/>
            <a:gdLst/>
            <a:ahLst/>
            <a:cxnLst/>
            <a:rect l="l" t="t" r="r" b="b"/>
            <a:pathLst>
              <a:path w="137160" h="365759">
                <a:moveTo>
                  <a:pt x="0" y="365760"/>
                </a:moveTo>
                <a:lnTo>
                  <a:pt x="137160" y="365760"/>
                </a:lnTo>
                <a:lnTo>
                  <a:pt x="137160" y="0"/>
                </a:lnTo>
                <a:lnTo>
                  <a:pt x="0" y="0"/>
                </a:lnTo>
                <a:lnTo>
                  <a:pt x="0" y="365760"/>
                </a:lnTo>
                <a:close/>
              </a:path>
            </a:pathLst>
          </a:custGeom>
          <a:solidFill>
            <a:srgbClr val="F4D0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237743" y="6492240"/>
            <a:ext cx="137160" cy="365760"/>
          </a:xfrm>
          <a:custGeom>
            <a:avLst/>
            <a:gdLst/>
            <a:ahLst/>
            <a:cxnLst/>
            <a:rect l="l" t="t" r="r" b="b"/>
            <a:pathLst>
              <a:path w="137160" h="365759">
                <a:moveTo>
                  <a:pt x="0" y="365760"/>
                </a:moveTo>
                <a:lnTo>
                  <a:pt x="137160" y="365760"/>
                </a:lnTo>
                <a:lnTo>
                  <a:pt x="137160" y="0"/>
                </a:lnTo>
                <a:lnTo>
                  <a:pt x="0" y="0"/>
                </a:lnTo>
                <a:lnTo>
                  <a:pt x="0" y="365760"/>
                </a:lnTo>
                <a:close/>
              </a:path>
            </a:pathLst>
          </a:custGeom>
          <a:solidFill>
            <a:srgbClr val="006C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475487" y="6492240"/>
            <a:ext cx="137160" cy="365760"/>
          </a:xfrm>
          <a:custGeom>
            <a:avLst/>
            <a:gdLst/>
            <a:ahLst/>
            <a:cxnLst/>
            <a:rect l="l" t="t" r="r" b="b"/>
            <a:pathLst>
              <a:path w="137159" h="365759">
                <a:moveTo>
                  <a:pt x="0" y="365760"/>
                </a:moveTo>
                <a:lnTo>
                  <a:pt x="137159" y="365760"/>
                </a:lnTo>
                <a:lnTo>
                  <a:pt x="137159" y="0"/>
                </a:lnTo>
                <a:lnTo>
                  <a:pt x="0" y="0"/>
                </a:lnTo>
                <a:lnTo>
                  <a:pt x="0" y="365760"/>
                </a:lnTo>
                <a:close/>
              </a:path>
            </a:pathLst>
          </a:custGeom>
          <a:solidFill>
            <a:srgbClr val="EB70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713231" y="6492240"/>
            <a:ext cx="137160" cy="365760"/>
          </a:xfrm>
          <a:custGeom>
            <a:avLst/>
            <a:gdLst/>
            <a:ahLst/>
            <a:cxnLst/>
            <a:rect l="l" t="t" r="r" b="b"/>
            <a:pathLst>
              <a:path w="137159" h="365759">
                <a:moveTo>
                  <a:pt x="0" y="365760"/>
                </a:moveTo>
                <a:lnTo>
                  <a:pt x="137159" y="365760"/>
                </a:lnTo>
                <a:lnTo>
                  <a:pt x="137159" y="0"/>
                </a:lnTo>
                <a:lnTo>
                  <a:pt x="0" y="0"/>
                </a:lnTo>
                <a:lnTo>
                  <a:pt x="0" y="365760"/>
                </a:lnTo>
                <a:close/>
              </a:path>
            </a:pathLst>
          </a:custGeom>
          <a:solidFill>
            <a:srgbClr val="1C9F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2859023" y="6608064"/>
            <a:ext cx="0" cy="137160"/>
          </a:xfrm>
          <a:custGeom>
            <a:avLst/>
            <a:gdLst/>
            <a:ahLst/>
            <a:cxnLst/>
            <a:rect l="l" t="t" r="r" b="b"/>
            <a:pathLst>
              <a:path h="137159">
                <a:moveTo>
                  <a:pt x="0" y="0"/>
                </a:moveTo>
                <a:lnTo>
                  <a:pt x="0" y="137158"/>
                </a:lnTo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11503152" y="6565392"/>
            <a:ext cx="0" cy="220345"/>
          </a:xfrm>
          <a:custGeom>
            <a:avLst/>
            <a:gdLst/>
            <a:ahLst/>
            <a:cxnLst/>
            <a:rect l="l" t="t" r="r" b="b"/>
            <a:pathLst>
              <a:path h="220345">
                <a:moveTo>
                  <a:pt x="0" y="0"/>
                </a:moveTo>
                <a:lnTo>
                  <a:pt x="0" y="220186"/>
                </a:lnTo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14 June</a:t>
            </a:r>
            <a:r>
              <a:rPr spc="-85" dirty="0"/>
              <a:t> </a:t>
            </a:r>
            <a:r>
              <a:rPr dirty="0"/>
              <a:t>2019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2019 </a:t>
            </a:r>
            <a:r>
              <a:rPr spc="5" dirty="0"/>
              <a:t>© Company</a:t>
            </a:r>
            <a:r>
              <a:rPr spc="-130" dirty="0"/>
              <a:t> </a:t>
            </a:r>
            <a:r>
              <a:rPr dirty="0"/>
              <a:t>Confidential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5" dirty="0"/>
              <a:t>‹#›</a:t>
            </a:fld>
            <a:endParaRPr spc="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EB70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810777"/>
            <a:ext cx="4553712" cy="60472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4767071" y="0"/>
            <a:ext cx="7424928" cy="68579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4431791" y="12699"/>
            <a:ext cx="3760470" cy="6845300"/>
          </a:xfrm>
          <a:custGeom>
            <a:avLst/>
            <a:gdLst/>
            <a:ahLst/>
            <a:cxnLst/>
            <a:rect l="l" t="t" r="r" b="b"/>
            <a:pathLst>
              <a:path w="3760470" h="6845300">
                <a:moveTo>
                  <a:pt x="3760469" y="0"/>
                </a:moveTo>
                <a:lnTo>
                  <a:pt x="2339213" y="0"/>
                </a:lnTo>
                <a:lnTo>
                  <a:pt x="2278380" y="25400"/>
                </a:lnTo>
                <a:lnTo>
                  <a:pt x="2233304" y="38100"/>
                </a:lnTo>
                <a:lnTo>
                  <a:pt x="2056312" y="139700"/>
                </a:lnTo>
                <a:lnTo>
                  <a:pt x="1884804" y="241300"/>
                </a:lnTo>
                <a:lnTo>
                  <a:pt x="1759927" y="317500"/>
                </a:lnTo>
                <a:lnTo>
                  <a:pt x="1638388" y="393700"/>
                </a:lnTo>
                <a:lnTo>
                  <a:pt x="1598635" y="431800"/>
                </a:lnTo>
                <a:lnTo>
                  <a:pt x="1520293" y="482600"/>
                </a:lnTo>
                <a:lnTo>
                  <a:pt x="1481712" y="520700"/>
                </a:lnTo>
                <a:lnTo>
                  <a:pt x="1405752" y="571500"/>
                </a:lnTo>
                <a:lnTo>
                  <a:pt x="1368379" y="609600"/>
                </a:lnTo>
                <a:lnTo>
                  <a:pt x="1331418" y="635000"/>
                </a:lnTo>
                <a:lnTo>
                  <a:pt x="1294871" y="673100"/>
                </a:lnTo>
                <a:lnTo>
                  <a:pt x="1258743" y="698500"/>
                </a:lnTo>
                <a:lnTo>
                  <a:pt x="1223037" y="736600"/>
                </a:lnTo>
                <a:lnTo>
                  <a:pt x="1187759" y="762000"/>
                </a:lnTo>
                <a:lnTo>
                  <a:pt x="1152911" y="800100"/>
                </a:lnTo>
                <a:lnTo>
                  <a:pt x="1118498" y="838200"/>
                </a:lnTo>
                <a:lnTo>
                  <a:pt x="1084523" y="863600"/>
                </a:lnTo>
                <a:lnTo>
                  <a:pt x="1050991" y="901700"/>
                </a:lnTo>
                <a:lnTo>
                  <a:pt x="1017906" y="939800"/>
                </a:lnTo>
                <a:lnTo>
                  <a:pt x="985272" y="977900"/>
                </a:lnTo>
                <a:lnTo>
                  <a:pt x="953092" y="1003300"/>
                </a:lnTo>
                <a:lnTo>
                  <a:pt x="921371" y="1041400"/>
                </a:lnTo>
                <a:lnTo>
                  <a:pt x="890113" y="1079500"/>
                </a:lnTo>
                <a:lnTo>
                  <a:pt x="859321" y="1117600"/>
                </a:lnTo>
                <a:lnTo>
                  <a:pt x="829001" y="1155700"/>
                </a:lnTo>
                <a:lnTo>
                  <a:pt x="799154" y="1193800"/>
                </a:lnTo>
                <a:lnTo>
                  <a:pt x="769787" y="1231900"/>
                </a:lnTo>
                <a:lnTo>
                  <a:pt x="740902" y="1257300"/>
                </a:lnTo>
                <a:lnTo>
                  <a:pt x="712504" y="1295400"/>
                </a:lnTo>
                <a:lnTo>
                  <a:pt x="684596" y="1333500"/>
                </a:lnTo>
                <a:lnTo>
                  <a:pt x="657183" y="1384300"/>
                </a:lnTo>
                <a:lnTo>
                  <a:pt x="630269" y="1422400"/>
                </a:lnTo>
                <a:lnTo>
                  <a:pt x="603857" y="1460500"/>
                </a:lnTo>
                <a:lnTo>
                  <a:pt x="577952" y="1498600"/>
                </a:lnTo>
                <a:lnTo>
                  <a:pt x="552558" y="1536700"/>
                </a:lnTo>
                <a:lnTo>
                  <a:pt x="527678" y="1574800"/>
                </a:lnTo>
                <a:lnTo>
                  <a:pt x="503317" y="1612900"/>
                </a:lnTo>
                <a:lnTo>
                  <a:pt x="479478" y="1651000"/>
                </a:lnTo>
                <a:lnTo>
                  <a:pt x="456166" y="1701800"/>
                </a:lnTo>
                <a:lnTo>
                  <a:pt x="433385" y="1739900"/>
                </a:lnTo>
                <a:lnTo>
                  <a:pt x="411138" y="1778000"/>
                </a:lnTo>
                <a:lnTo>
                  <a:pt x="389430" y="1816100"/>
                </a:lnTo>
                <a:lnTo>
                  <a:pt x="368264" y="1866900"/>
                </a:lnTo>
                <a:lnTo>
                  <a:pt x="347645" y="1905000"/>
                </a:lnTo>
                <a:lnTo>
                  <a:pt x="327577" y="1943100"/>
                </a:lnTo>
                <a:lnTo>
                  <a:pt x="308063" y="1993900"/>
                </a:lnTo>
                <a:lnTo>
                  <a:pt x="289108" y="2032000"/>
                </a:lnTo>
                <a:lnTo>
                  <a:pt x="270715" y="2082800"/>
                </a:lnTo>
                <a:lnTo>
                  <a:pt x="252889" y="2120900"/>
                </a:lnTo>
                <a:lnTo>
                  <a:pt x="235634" y="2159000"/>
                </a:lnTo>
                <a:lnTo>
                  <a:pt x="218952" y="2209800"/>
                </a:lnTo>
                <a:lnTo>
                  <a:pt x="202850" y="2247900"/>
                </a:lnTo>
                <a:lnTo>
                  <a:pt x="187330" y="2298700"/>
                </a:lnTo>
                <a:lnTo>
                  <a:pt x="172397" y="2336800"/>
                </a:lnTo>
                <a:lnTo>
                  <a:pt x="158054" y="2387600"/>
                </a:lnTo>
                <a:lnTo>
                  <a:pt x="144305" y="2425700"/>
                </a:lnTo>
                <a:lnTo>
                  <a:pt x="131155" y="2476500"/>
                </a:lnTo>
                <a:lnTo>
                  <a:pt x="118608" y="2527300"/>
                </a:lnTo>
                <a:lnTo>
                  <a:pt x="106667" y="2565400"/>
                </a:lnTo>
                <a:lnTo>
                  <a:pt x="95337" y="2616200"/>
                </a:lnTo>
                <a:lnTo>
                  <a:pt x="84621" y="2654300"/>
                </a:lnTo>
                <a:lnTo>
                  <a:pt x="74524" y="2705100"/>
                </a:lnTo>
                <a:lnTo>
                  <a:pt x="65049" y="2755900"/>
                </a:lnTo>
                <a:lnTo>
                  <a:pt x="56201" y="2794000"/>
                </a:lnTo>
                <a:lnTo>
                  <a:pt x="47983" y="2844800"/>
                </a:lnTo>
                <a:lnTo>
                  <a:pt x="40399" y="2895600"/>
                </a:lnTo>
                <a:lnTo>
                  <a:pt x="33454" y="2946400"/>
                </a:lnTo>
                <a:lnTo>
                  <a:pt x="27152" y="2984500"/>
                </a:lnTo>
                <a:lnTo>
                  <a:pt x="21496" y="3035300"/>
                </a:lnTo>
                <a:lnTo>
                  <a:pt x="16490" y="3086100"/>
                </a:lnTo>
                <a:lnTo>
                  <a:pt x="12139" y="3136900"/>
                </a:lnTo>
                <a:lnTo>
                  <a:pt x="8446" y="3175000"/>
                </a:lnTo>
                <a:lnTo>
                  <a:pt x="5416" y="3225800"/>
                </a:lnTo>
                <a:lnTo>
                  <a:pt x="3052" y="3276600"/>
                </a:lnTo>
                <a:lnTo>
                  <a:pt x="1359" y="3327400"/>
                </a:lnTo>
                <a:lnTo>
                  <a:pt x="340" y="3378200"/>
                </a:lnTo>
                <a:lnTo>
                  <a:pt x="0" y="3429000"/>
                </a:lnTo>
                <a:lnTo>
                  <a:pt x="340" y="3467100"/>
                </a:lnTo>
                <a:lnTo>
                  <a:pt x="1359" y="3517900"/>
                </a:lnTo>
                <a:lnTo>
                  <a:pt x="3052" y="3568700"/>
                </a:lnTo>
                <a:lnTo>
                  <a:pt x="5416" y="3619500"/>
                </a:lnTo>
                <a:lnTo>
                  <a:pt x="8446" y="3670300"/>
                </a:lnTo>
                <a:lnTo>
                  <a:pt x="12139" y="3708400"/>
                </a:lnTo>
                <a:lnTo>
                  <a:pt x="16490" y="3759200"/>
                </a:lnTo>
                <a:lnTo>
                  <a:pt x="21496" y="3810000"/>
                </a:lnTo>
                <a:lnTo>
                  <a:pt x="27152" y="3860800"/>
                </a:lnTo>
                <a:lnTo>
                  <a:pt x="33454" y="3898900"/>
                </a:lnTo>
                <a:lnTo>
                  <a:pt x="40399" y="3949700"/>
                </a:lnTo>
                <a:lnTo>
                  <a:pt x="47983" y="4000500"/>
                </a:lnTo>
                <a:lnTo>
                  <a:pt x="56201" y="4051300"/>
                </a:lnTo>
                <a:lnTo>
                  <a:pt x="65049" y="4089400"/>
                </a:lnTo>
                <a:lnTo>
                  <a:pt x="74524" y="4140200"/>
                </a:lnTo>
                <a:lnTo>
                  <a:pt x="84621" y="4191000"/>
                </a:lnTo>
                <a:lnTo>
                  <a:pt x="95337" y="4229100"/>
                </a:lnTo>
                <a:lnTo>
                  <a:pt x="106667" y="4279900"/>
                </a:lnTo>
                <a:lnTo>
                  <a:pt x="118608" y="4318000"/>
                </a:lnTo>
                <a:lnTo>
                  <a:pt x="131155" y="4368800"/>
                </a:lnTo>
                <a:lnTo>
                  <a:pt x="144305" y="4419600"/>
                </a:lnTo>
                <a:lnTo>
                  <a:pt x="158054" y="4457700"/>
                </a:lnTo>
                <a:lnTo>
                  <a:pt x="172397" y="4508500"/>
                </a:lnTo>
                <a:lnTo>
                  <a:pt x="187330" y="4546600"/>
                </a:lnTo>
                <a:lnTo>
                  <a:pt x="202850" y="4597400"/>
                </a:lnTo>
                <a:lnTo>
                  <a:pt x="218952" y="4635500"/>
                </a:lnTo>
                <a:lnTo>
                  <a:pt x="235634" y="4686300"/>
                </a:lnTo>
                <a:lnTo>
                  <a:pt x="252889" y="4724400"/>
                </a:lnTo>
                <a:lnTo>
                  <a:pt x="270715" y="4762500"/>
                </a:lnTo>
                <a:lnTo>
                  <a:pt x="289108" y="4813300"/>
                </a:lnTo>
                <a:lnTo>
                  <a:pt x="308063" y="4851400"/>
                </a:lnTo>
                <a:lnTo>
                  <a:pt x="327577" y="4902200"/>
                </a:lnTo>
                <a:lnTo>
                  <a:pt x="347645" y="4940300"/>
                </a:lnTo>
                <a:lnTo>
                  <a:pt x="368264" y="4978400"/>
                </a:lnTo>
                <a:lnTo>
                  <a:pt x="389430" y="5029200"/>
                </a:lnTo>
                <a:lnTo>
                  <a:pt x="411138" y="5067300"/>
                </a:lnTo>
                <a:lnTo>
                  <a:pt x="433385" y="5105400"/>
                </a:lnTo>
                <a:lnTo>
                  <a:pt x="456166" y="5143500"/>
                </a:lnTo>
                <a:lnTo>
                  <a:pt x="479478" y="5194300"/>
                </a:lnTo>
                <a:lnTo>
                  <a:pt x="503317" y="5232400"/>
                </a:lnTo>
                <a:lnTo>
                  <a:pt x="527678" y="5270500"/>
                </a:lnTo>
                <a:lnTo>
                  <a:pt x="552558" y="5308600"/>
                </a:lnTo>
                <a:lnTo>
                  <a:pt x="577952" y="5346700"/>
                </a:lnTo>
                <a:lnTo>
                  <a:pt x="603857" y="5384800"/>
                </a:lnTo>
                <a:lnTo>
                  <a:pt x="630269" y="5422900"/>
                </a:lnTo>
                <a:lnTo>
                  <a:pt x="657183" y="5461000"/>
                </a:lnTo>
                <a:lnTo>
                  <a:pt x="684596" y="5511800"/>
                </a:lnTo>
                <a:lnTo>
                  <a:pt x="712504" y="5549900"/>
                </a:lnTo>
                <a:lnTo>
                  <a:pt x="740902" y="5588000"/>
                </a:lnTo>
                <a:lnTo>
                  <a:pt x="769787" y="5613400"/>
                </a:lnTo>
                <a:lnTo>
                  <a:pt x="799154" y="5651500"/>
                </a:lnTo>
                <a:lnTo>
                  <a:pt x="829001" y="5689600"/>
                </a:lnTo>
                <a:lnTo>
                  <a:pt x="859321" y="5727700"/>
                </a:lnTo>
                <a:lnTo>
                  <a:pt x="890113" y="5765800"/>
                </a:lnTo>
                <a:lnTo>
                  <a:pt x="921371" y="5803900"/>
                </a:lnTo>
                <a:lnTo>
                  <a:pt x="953092" y="5842000"/>
                </a:lnTo>
                <a:lnTo>
                  <a:pt x="985272" y="5867400"/>
                </a:lnTo>
                <a:lnTo>
                  <a:pt x="1017906" y="5905500"/>
                </a:lnTo>
                <a:lnTo>
                  <a:pt x="1050991" y="5943600"/>
                </a:lnTo>
                <a:lnTo>
                  <a:pt x="1084523" y="5981700"/>
                </a:lnTo>
                <a:lnTo>
                  <a:pt x="1118498" y="6007100"/>
                </a:lnTo>
                <a:lnTo>
                  <a:pt x="1152911" y="6045200"/>
                </a:lnTo>
                <a:lnTo>
                  <a:pt x="1187759" y="6083300"/>
                </a:lnTo>
                <a:lnTo>
                  <a:pt x="1223037" y="6108700"/>
                </a:lnTo>
                <a:lnTo>
                  <a:pt x="1258743" y="6146800"/>
                </a:lnTo>
                <a:lnTo>
                  <a:pt x="1294871" y="6172200"/>
                </a:lnTo>
                <a:lnTo>
                  <a:pt x="1331418" y="6210300"/>
                </a:lnTo>
                <a:lnTo>
                  <a:pt x="1368379" y="6235700"/>
                </a:lnTo>
                <a:lnTo>
                  <a:pt x="1405752" y="6273800"/>
                </a:lnTo>
                <a:lnTo>
                  <a:pt x="1481712" y="6324600"/>
                </a:lnTo>
                <a:lnTo>
                  <a:pt x="1520293" y="6362700"/>
                </a:lnTo>
                <a:lnTo>
                  <a:pt x="1598635" y="6413500"/>
                </a:lnTo>
                <a:lnTo>
                  <a:pt x="1638388" y="6451600"/>
                </a:lnTo>
                <a:lnTo>
                  <a:pt x="1759927" y="6527800"/>
                </a:lnTo>
                <a:lnTo>
                  <a:pt x="1884804" y="6604000"/>
                </a:lnTo>
                <a:lnTo>
                  <a:pt x="2056312" y="6705600"/>
                </a:lnTo>
                <a:lnTo>
                  <a:pt x="2233304" y="6807200"/>
                </a:lnTo>
                <a:lnTo>
                  <a:pt x="2278380" y="6819900"/>
                </a:lnTo>
                <a:lnTo>
                  <a:pt x="2339213" y="6845300"/>
                </a:lnTo>
                <a:lnTo>
                  <a:pt x="3760469" y="6845300"/>
                </a:lnTo>
                <a:lnTo>
                  <a:pt x="3710062" y="6832600"/>
                </a:lnTo>
                <a:lnTo>
                  <a:pt x="3659871" y="6832600"/>
                </a:lnTo>
                <a:lnTo>
                  <a:pt x="3560159" y="6807200"/>
                </a:lnTo>
                <a:lnTo>
                  <a:pt x="3510647" y="6807200"/>
                </a:lnTo>
                <a:lnTo>
                  <a:pt x="2982462" y="6667500"/>
                </a:lnTo>
                <a:lnTo>
                  <a:pt x="2936054" y="6642100"/>
                </a:lnTo>
                <a:lnTo>
                  <a:pt x="2844105" y="6616700"/>
                </a:lnTo>
                <a:lnTo>
                  <a:pt x="2798572" y="6591300"/>
                </a:lnTo>
                <a:lnTo>
                  <a:pt x="2708410" y="6565900"/>
                </a:lnTo>
                <a:lnTo>
                  <a:pt x="2663791" y="6540500"/>
                </a:lnTo>
                <a:lnTo>
                  <a:pt x="2619485" y="6527800"/>
                </a:lnTo>
                <a:lnTo>
                  <a:pt x="2531830" y="6477000"/>
                </a:lnTo>
                <a:lnTo>
                  <a:pt x="2488490" y="6464300"/>
                </a:lnTo>
                <a:lnTo>
                  <a:pt x="2402806" y="6413500"/>
                </a:lnTo>
                <a:lnTo>
                  <a:pt x="2360471" y="6400800"/>
                </a:lnTo>
                <a:lnTo>
                  <a:pt x="2235547" y="6324600"/>
                </a:lnTo>
                <a:lnTo>
                  <a:pt x="2154042" y="6273800"/>
                </a:lnTo>
                <a:lnTo>
                  <a:pt x="2113835" y="6261100"/>
                </a:lnTo>
                <a:lnTo>
                  <a:pt x="2073999" y="6235700"/>
                </a:lnTo>
                <a:lnTo>
                  <a:pt x="2034537" y="6197600"/>
                </a:lnTo>
                <a:lnTo>
                  <a:pt x="1918441" y="6121400"/>
                </a:lnTo>
                <a:lnTo>
                  <a:pt x="1842995" y="6070600"/>
                </a:lnTo>
                <a:lnTo>
                  <a:pt x="1805871" y="6045200"/>
                </a:lnTo>
                <a:lnTo>
                  <a:pt x="1769152" y="6007100"/>
                </a:lnTo>
                <a:lnTo>
                  <a:pt x="1696945" y="5956300"/>
                </a:lnTo>
                <a:lnTo>
                  <a:pt x="1661467" y="5918200"/>
                </a:lnTo>
                <a:lnTo>
                  <a:pt x="1591782" y="5867400"/>
                </a:lnTo>
                <a:lnTo>
                  <a:pt x="1557584" y="5829300"/>
                </a:lnTo>
                <a:lnTo>
                  <a:pt x="1523821" y="5803900"/>
                </a:lnTo>
                <a:lnTo>
                  <a:pt x="1490498" y="5765800"/>
                </a:lnTo>
                <a:lnTo>
                  <a:pt x="1457619" y="5740400"/>
                </a:lnTo>
                <a:lnTo>
                  <a:pt x="1425189" y="5702300"/>
                </a:lnTo>
                <a:lnTo>
                  <a:pt x="1393212" y="5676900"/>
                </a:lnTo>
                <a:lnTo>
                  <a:pt x="1361692" y="5638800"/>
                </a:lnTo>
                <a:lnTo>
                  <a:pt x="1330634" y="5600700"/>
                </a:lnTo>
                <a:lnTo>
                  <a:pt x="1300042" y="5575300"/>
                </a:lnTo>
                <a:lnTo>
                  <a:pt x="1269920" y="5537200"/>
                </a:lnTo>
                <a:lnTo>
                  <a:pt x="1240272" y="5499100"/>
                </a:lnTo>
                <a:lnTo>
                  <a:pt x="1211104" y="5473700"/>
                </a:lnTo>
                <a:lnTo>
                  <a:pt x="1182420" y="5435600"/>
                </a:lnTo>
                <a:lnTo>
                  <a:pt x="1154223" y="5397500"/>
                </a:lnTo>
                <a:lnTo>
                  <a:pt x="1126518" y="5359400"/>
                </a:lnTo>
                <a:lnTo>
                  <a:pt x="1099310" y="5321300"/>
                </a:lnTo>
                <a:lnTo>
                  <a:pt x="1072603" y="5283200"/>
                </a:lnTo>
                <a:lnTo>
                  <a:pt x="1046401" y="5257800"/>
                </a:lnTo>
                <a:lnTo>
                  <a:pt x="1020708" y="5219700"/>
                </a:lnTo>
                <a:lnTo>
                  <a:pt x="995530" y="5181600"/>
                </a:lnTo>
                <a:lnTo>
                  <a:pt x="970870" y="5143500"/>
                </a:lnTo>
                <a:lnTo>
                  <a:pt x="946733" y="5105400"/>
                </a:lnTo>
                <a:lnTo>
                  <a:pt x="923123" y="5067300"/>
                </a:lnTo>
                <a:lnTo>
                  <a:pt x="900044" y="5029200"/>
                </a:lnTo>
                <a:lnTo>
                  <a:pt x="877501" y="4991100"/>
                </a:lnTo>
                <a:lnTo>
                  <a:pt x="855498" y="4940300"/>
                </a:lnTo>
                <a:lnTo>
                  <a:pt x="834040" y="4902200"/>
                </a:lnTo>
                <a:lnTo>
                  <a:pt x="813131" y="4864100"/>
                </a:lnTo>
                <a:lnTo>
                  <a:pt x="792774" y="4826000"/>
                </a:lnTo>
                <a:lnTo>
                  <a:pt x="772976" y="4787900"/>
                </a:lnTo>
                <a:lnTo>
                  <a:pt x="753740" y="4749800"/>
                </a:lnTo>
                <a:lnTo>
                  <a:pt x="735070" y="4699000"/>
                </a:lnTo>
                <a:lnTo>
                  <a:pt x="716970" y="4660900"/>
                </a:lnTo>
                <a:lnTo>
                  <a:pt x="699446" y="4622800"/>
                </a:lnTo>
                <a:lnTo>
                  <a:pt x="682501" y="4584700"/>
                </a:lnTo>
                <a:lnTo>
                  <a:pt x="666140" y="4533900"/>
                </a:lnTo>
                <a:lnTo>
                  <a:pt x="650367" y="4495800"/>
                </a:lnTo>
                <a:lnTo>
                  <a:pt x="635187" y="4457700"/>
                </a:lnTo>
                <a:lnTo>
                  <a:pt x="620603" y="4406900"/>
                </a:lnTo>
                <a:lnTo>
                  <a:pt x="606621" y="4368800"/>
                </a:lnTo>
                <a:lnTo>
                  <a:pt x="593244" y="4330700"/>
                </a:lnTo>
                <a:lnTo>
                  <a:pt x="580478" y="4279900"/>
                </a:lnTo>
                <a:lnTo>
                  <a:pt x="568326" y="4241800"/>
                </a:lnTo>
                <a:lnTo>
                  <a:pt x="556792" y="4191000"/>
                </a:lnTo>
                <a:lnTo>
                  <a:pt x="545882" y="4152900"/>
                </a:lnTo>
                <a:lnTo>
                  <a:pt x="535599" y="4102100"/>
                </a:lnTo>
                <a:lnTo>
                  <a:pt x="525947" y="4064000"/>
                </a:lnTo>
                <a:lnTo>
                  <a:pt x="516932" y="4013200"/>
                </a:lnTo>
                <a:lnTo>
                  <a:pt x="508558" y="3975100"/>
                </a:lnTo>
                <a:lnTo>
                  <a:pt x="500828" y="3924300"/>
                </a:lnTo>
                <a:lnTo>
                  <a:pt x="493748" y="3886200"/>
                </a:lnTo>
                <a:lnTo>
                  <a:pt x="487321" y="3835400"/>
                </a:lnTo>
                <a:lnTo>
                  <a:pt x="483475" y="3810000"/>
                </a:lnTo>
                <a:lnTo>
                  <a:pt x="194183" y="3810000"/>
                </a:lnTo>
                <a:lnTo>
                  <a:pt x="189180" y="3759200"/>
                </a:lnTo>
                <a:lnTo>
                  <a:pt x="184832" y="3708400"/>
                </a:lnTo>
                <a:lnTo>
                  <a:pt x="181127" y="3657600"/>
                </a:lnTo>
                <a:lnTo>
                  <a:pt x="178054" y="3619500"/>
                </a:lnTo>
                <a:lnTo>
                  <a:pt x="465917" y="3619500"/>
                </a:lnTo>
                <a:lnTo>
                  <a:pt x="465144" y="3606800"/>
                </a:lnTo>
                <a:lnTo>
                  <a:pt x="462730" y="3568700"/>
                </a:lnTo>
                <a:lnTo>
                  <a:pt x="461001" y="3517900"/>
                </a:lnTo>
                <a:lnTo>
                  <a:pt x="459960" y="3467100"/>
                </a:lnTo>
                <a:lnTo>
                  <a:pt x="459613" y="3429000"/>
                </a:lnTo>
                <a:lnTo>
                  <a:pt x="172593" y="3429000"/>
                </a:lnTo>
                <a:lnTo>
                  <a:pt x="174117" y="3378200"/>
                </a:lnTo>
                <a:lnTo>
                  <a:pt x="175006" y="3340100"/>
                </a:lnTo>
                <a:lnTo>
                  <a:pt x="460741" y="3340100"/>
                </a:lnTo>
                <a:lnTo>
                  <a:pt x="461001" y="3327400"/>
                </a:lnTo>
                <a:lnTo>
                  <a:pt x="462730" y="3289300"/>
                </a:lnTo>
                <a:lnTo>
                  <a:pt x="465144" y="3238500"/>
                </a:lnTo>
                <a:lnTo>
                  <a:pt x="178054" y="3238500"/>
                </a:lnTo>
                <a:lnTo>
                  <a:pt x="181127" y="3187700"/>
                </a:lnTo>
                <a:lnTo>
                  <a:pt x="184832" y="3136900"/>
                </a:lnTo>
                <a:lnTo>
                  <a:pt x="189180" y="3086100"/>
                </a:lnTo>
                <a:lnTo>
                  <a:pt x="194183" y="3048000"/>
                </a:lnTo>
                <a:lnTo>
                  <a:pt x="482994" y="3048000"/>
                </a:lnTo>
                <a:lnTo>
                  <a:pt x="487321" y="3009900"/>
                </a:lnTo>
                <a:lnTo>
                  <a:pt x="493748" y="2959100"/>
                </a:lnTo>
                <a:lnTo>
                  <a:pt x="500828" y="2921000"/>
                </a:lnTo>
                <a:lnTo>
                  <a:pt x="508558" y="2870200"/>
                </a:lnTo>
                <a:lnTo>
                  <a:pt x="516932" y="2832100"/>
                </a:lnTo>
                <a:lnTo>
                  <a:pt x="525947" y="2781300"/>
                </a:lnTo>
                <a:lnTo>
                  <a:pt x="535599" y="2743200"/>
                </a:lnTo>
                <a:lnTo>
                  <a:pt x="545882" y="2692400"/>
                </a:lnTo>
                <a:lnTo>
                  <a:pt x="556792" y="2654300"/>
                </a:lnTo>
                <a:lnTo>
                  <a:pt x="568326" y="2603500"/>
                </a:lnTo>
                <a:lnTo>
                  <a:pt x="580478" y="2565400"/>
                </a:lnTo>
                <a:lnTo>
                  <a:pt x="593244" y="2527300"/>
                </a:lnTo>
                <a:lnTo>
                  <a:pt x="606621" y="2476500"/>
                </a:lnTo>
                <a:lnTo>
                  <a:pt x="620603" y="2438400"/>
                </a:lnTo>
                <a:lnTo>
                  <a:pt x="635187" y="2400300"/>
                </a:lnTo>
                <a:lnTo>
                  <a:pt x="650367" y="2349500"/>
                </a:lnTo>
                <a:lnTo>
                  <a:pt x="666140" y="2311400"/>
                </a:lnTo>
                <a:lnTo>
                  <a:pt x="682501" y="2273300"/>
                </a:lnTo>
                <a:lnTo>
                  <a:pt x="699446" y="2222500"/>
                </a:lnTo>
                <a:lnTo>
                  <a:pt x="716970" y="2184400"/>
                </a:lnTo>
                <a:lnTo>
                  <a:pt x="735070" y="2146300"/>
                </a:lnTo>
                <a:lnTo>
                  <a:pt x="753740" y="2108200"/>
                </a:lnTo>
                <a:lnTo>
                  <a:pt x="772976" y="2057400"/>
                </a:lnTo>
                <a:lnTo>
                  <a:pt x="792774" y="2019300"/>
                </a:lnTo>
                <a:lnTo>
                  <a:pt x="813131" y="1981200"/>
                </a:lnTo>
                <a:lnTo>
                  <a:pt x="834040" y="1943100"/>
                </a:lnTo>
                <a:lnTo>
                  <a:pt x="855498" y="1905000"/>
                </a:lnTo>
                <a:lnTo>
                  <a:pt x="877501" y="1866900"/>
                </a:lnTo>
                <a:lnTo>
                  <a:pt x="900044" y="1828800"/>
                </a:lnTo>
                <a:lnTo>
                  <a:pt x="923123" y="1790700"/>
                </a:lnTo>
                <a:lnTo>
                  <a:pt x="946733" y="1752600"/>
                </a:lnTo>
                <a:lnTo>
                  <a:pt x="970870" y="1714500"/>
                </a:lnTo>
                <a:lnTo>
                  <a:pt x="995530" y="1676400"/>
                </a:lnTo>
                <a:lnTo>
                  <a:pt x="1020708" y="1638300"/>
                </a:lnTo>
                <a:lnTo>
                  <a:pt x="1046401" y="1600200"/>
                </a:lnTo>
                <a:lnTo>
                  <a:pt x="1072603" y="1562100"/>
                </a:lnTo>
                <a:lnTo>
                  <a:pt x="1099310" y="1524000"/>
                </a:lnTo>
                <a:lnTo>
                  <a:pt x="1126518" y="1485900"/>
                </a:lnTo>
                <a:lnTo>
                  <a:pt x="1154223" y="1447800"/>
                </a:lnTo>
                <a:lnTo>
                  <a:pt x="1182420" y="1409700"/>
                </a:lnTo>
                <a:lnTo>
                  <a:pt x="1211104" y="1384300"/>
                </a:lnTo>
                <a:lnTo>
                  <a:pt x="1240272" y="1346200"/>
                </a:lnTo>
                <a:lnTo>
                  <a:pt x="1269920" y="1308100"/>
                </a:lnTo>
                <a:lnTo>
                  <a:pt x="1300042" y="1282700"/>
                </a:lnTo>
                <a:lnTo>
                  <a:pt x="1330634" y="1244600"/>
                </a:lnTo>
                <a:lnTo>
                  <a:pt x="1361692" y="1206500"/>
                </a:lnTo>
                <a:lnTo>
                  <a:pt x="1393212" y="1181100"/>
                </a:lnTo>
                <a:lnTo>
                  <a:pt x="1425189" y="1143000"/>
                </a:lnTo>
                <a:lnTo>
                  <a:pt x="1457619" y="1117600"/>
                </a:lnTo>
                <a:lnTo>
                  <a:pt x="1490498" y="1079500"/>
                </a:lnTo>
                <a:lnTo>
                  <a:pt x="1523821" y="1041400"/>
                </a:lnTo>
                <a:lnTo>
                  <a:pt x="1591782" y="990600"/>
                </a:lnTo>
                <a:lnTo>
                  <a:pt x="1626411" y="952500"/>
                </a:lnTo>
                <a:lnTo>
                  <a:pt x="1661467" y="927100"/>
                </a:lnTo>
                <a:lnTo>
                  <a:pt x="1696945" y="889000"/>
                </a:lnTo>
                <a:lnTo>
                  <a:pt x="1769152" y="838200"/>
                </a:lnTo>
                <a:lnTo>
                  <a:pt x="1805871" y="812800"/>
                </a:lnTo>
                <a:lnTo>
                  <a:pt x="1842995" y="774700"/>
                </a:lnTo>
                <a:lnTo>
                  <a:pt x="1918441" y="723900"/>
                </a:lnTo>
                <a:lnTo>
                  <a:pt x="2034537" y="647700"/>
                </a:lnTo>
                <a:lnTo>
                  <a:pt x="2154042" y="571500"/>
                </a:lnTo>
                <a:lnTo>
                  <a:pt x="2276837" y="495300"/>
                </a:lnTo>
                <a:lnTo>
                  <a:pt x="2318480" y="469900"/>
                </a:lnTo>
                <a:lnTo>
                  <a:pt x="2360471" y="457200"/>
                </a:lnTo>
                <a:lnTo>
                  <a:pt x="2488490" y="381000"/>
                </a:lnTo>
                <a:lnTo>
                  <a:pt x="2531830" y="368300"/>
                </a:lnTo>
                <a:lnTo>
                  <a:pt x="2575496" y="342900"/>
                </a:lnTo>
                <a:lnTo>
                  <a:pt x="2619485" y="330200"/>
                </a:lnTo>
                <a:lnTo>
                  <a:pt x="2663791" y="304800"/>
                </a:lnTo>
                <a:lnTo>
                  <a:pt x="2708410" y="292100"/>
                </a:lnTo>
                <a:lnTo>
                  <a:pt x="2753339" y="266700"/>
                </a:lnTo>
                <a:lnTo>
                  <a:pt x="2798572" y="254000"/>
                </a:lnTo>
                <a:lnTo>
                  <a:pt x="2844105" y="228600"/>
                </a:lnTo>
                <a:lnTo>
                  <a:pt x="2982462" y="190500"/>
                </a:lnTo>
                <a:lnTo>
                  <a:pt x="3029152" y="165100"/>
                </a:lnTo>
                <a:lnTo>
                  <a:pt x="3461369" y="50800"/>
                </a:lnTo>
                <a:lnTo>
                  <a:pt x="3510647" y="50800"/>
                </a:lnTo>
                <a:lnTo>
                  <a:pt x="3609902" y="25400"/>
                </a:lnTo>
                <a:lnTo>
                  <a:pt x="3659871" y="25400"/>
                </a:lnTo>
                <a:lnTo>
                  <a:pt x="3760469" y="0"/>
                </a:lnTo>
                <a:close/>
              </a:path>
              <a:path w="3760470" h="6845300">
                <a:moveTo>
                  <a:pt x="465917" y="3619500"/>
                </a:moveTo>
                <a:lnTo>
                  <a:pt x="178054" y="3619500"/>
                </a:lnTo>
                <a:lnTo>
                  <a:pt x="194183" y="3810000"/>
                </a:lnTo>
                <a:lnTo>
                  <a:pt x="483475" y="3810000"/>
                </a:lnTo>
                <a:lnTo>
                  <a:pt x="481552" y="3797300"/>
                </a:lnTo>
                <a:lnTo>
                  <a:pt x="476446" y="3746500"/>
                </a:lnTo>
                <a:lnTo>
                  <a:pt x="472006" y="3708400"/>
                </a:lnTo>
                <a:lnTo>
                  <a:pt x="468237" y="3657600"/>
                </a:lnTo>
                <a:lnTo>
                  <a:pt x="465917" y="3619500"/>
                </a:lnTo>
                <a:close/>
              </a:path>
              <a:path w="3760470" h="6845300">
                <a:moveTo>
                  <a:pt x="460741" y="3340100"/>
                </a:moveTo>
                <a:lnTo>
                  <a:pt x="175006" y="3340100"/>
                </a:lnTo>
                <a:lnTo>
                  <a:pt x="174752" y="3352800"/>
                </a:lnTo>
                <a:lnTo>
                  <a:pt x="174117" y="3378200"/>
                </a:lnTo>
                <a:lnTo>
                  <a:pt x="172593" y="3429000"/>
                </a:lnTo>
                <a:lnTo>
                  <a:pt x="459613" y="3429000"/>
                </a:lnTo>
                <a:lnTo>
                  <a:pt x="459960" y="3378200"/>
                </a:lnTo>
                <a:lnTo>
                  <a:pt x="460741" y="3340100"/>
                </a:lnTo>
                <a:close/>
              </a:path>
              <a:path w="3760470" h="6845300">
                <a:moveTo>
                  <a:pt x="482994" y="3048000"/>
                </a:moveTo>
                <a:lnTo>
                  <a:pt x="194183" y="3048000"/>
                </a:lnTo>
                <a:lnTo>
                  <a:pt x="178054" y="3238500"/>
                </a:lnTo>
                <a:lnTo>
                  <a:pt x="465144" y="3238500"/>
                </a:lnTo>
                <a:lnTo>
                  <a:pt x="468237" y="3187700"/>
                </a:lnTo>
                <a:lnTo>
                  <a:pt x="472006" y="3149600"/>
                </a:lnTo>
                <a:lnTo>
                  <a:pt x="476446" y="3098800"/>
                </a:lnTo>
                <a:lnTo>
                  <a:pt x="481552" y="3060700"/>
                </a:lnTo>
                <a:lnTo>
                  <a:pt x="482994" y="3048000"/>
                </a:lnTo>
                <a:close/>
              </a:path>
            </a:pathLst>
          </a:custGeom>
          <a:solidFill>
            <a:srgbClr val="6D817D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14 June</a:t>
            </a:r>
            <a:r>
              <a:rPr spc="-85" dirty="0"/>
              <a:t> </a:t>
            </a:r>
            <a:r>
              <a:rPr dirty="0"/>
              <a:t>2019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2019 </a:t>
            </a:r>
            <a:r>
              <a:rPr spc="5" dirty="0"/>
              <a:t>© Company</a:t>
            </a:r>
            <a:r>
              <a:rPr spc="-130" dirty="0"/>
              <a:t> </a:t>
            </a:r>
            <a:r>
              <a:rPr dirty="0"/>
              <a:t>Confidential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5" dirty="0"/>
              <a:t>‹#›</a:t>
            </a:fld>
            <a:endParaRPr spc="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947927" y="6492240"/>
            <a:ext cx="11244072" cy="3657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30423" y="2503119"/>
            <a:ext cx="5940425" cy="3295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15976" y="1726438"/>
            <a:ext cx="11560047" cy="38392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959735" y="6601763"/>
            <a:ext cx="721360" cy="1549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14 June</a:t>
            </a:r>
            <a:r>
              <a:rPr spc="-85" dirty="0"/>
              <a:t> </a:t>
            </a:r>
            <a:r>
              <a:rPr dirty="0"/>
              <a:t>2019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176324" y="6602372"/>
            <a:ext cx="1560195" cy="1549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2019 </a:t>
            </a:r>
            <a:r>
              <a:rPr spc="5" dirty="0"/>
              <a:t>© Company</a:t>
            </a:r>
            <a:r>
              <a:rPr spc="-130" dirty="0"/>
              <a:t> </a:t>
            </a:r>
            <a:r>
              <a:rPr dirty="0"/>
              <a:t>Confidential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687175" y="6602068"/>
            <a:ext cx="179070" cy="1549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5" dirty="0"/>
              <a:t>‹#›</a:t>
            </a:fld>
            <a:endParaRPr spc="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7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9.png"/><Relationship Id="rId7" Type="http://schemas.openxmlformats.org/officeDocument/2006/relationships/image" Target="../media/image4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2.png"/><Relationship Id="rId9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79.png"/><Relationship Id="rId18" Type="http://schemas.openxmlformats.org/officeDocument/2006/relationships/image" Target="../media/image84.png"/><Relationship Id="rId3" Type="http://schemas.openxmlformats.org/officeDocument/2006/relationships/image" Target="../media/image69.png"/><Relationship Id="rId21" Type="http://schemas.openxmlformats.org/officeDocument/2006/relationships/image" Target="../media/image87.jpg"/><Relationship Id="rId7" Type="http://schemas.openxmlformats.org/officeDocument/2006/relationships/image" Target="../media/image73.png"/><Relationship Id="rId12" Type="http://schemas.openxmlformats.org/officeDocument/2006/relationships/image" Target="../media/image78.png"/><Relationship Id="rId17" Type="http://schemas.openxmlformats.org/officeDocument/2006/relationships/image" Target="../media/image83.png"/><Relationship Id="rId25" Type="http://schemas.openxmlformats.org/officeDocument/2006/relationships/image" Target="../media/image91.png"/><Relationship Id="rId2" Type="http://schemas.openxmlformats.org/officeDocument/2006/relationships/image" Target="../media/image68.png"/><Relationship Id="rId16" Type="http://schemas.openxmlformats.org/officeDocument/2006/relationships/image" Target="../media/image82.png"/><Relationship Id="rId20" Type="http://schemas.openxmlformats.org/officeDocument/2006/relationships/image" Target="../media/image8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11" Type="http://schemas.openxmlformats.org/officeDocument/2006/relationships/image" Target="../media/image77.png"/><Relationship Id="rId24" Type="http://schemas.openxmlformats.org/officeDocument/2006/relationships/image" Target="../media/image90.png"/><Relationship Id="rId5" Type="http://schemas.openxmlformats.org/officeDocument/2006/relationships/image" Target="../media/image71.png"/><Relationship Id="rId15" Type="http://schemas.openxmlformats.org/officeDocument/2006/relationships/image" Target="../media/image81.png"/><Relationship Id="rId23" Type="http://schemas.openxmlformats.org/officeDocument/2006/relationships/image" Target="../media/image89.png"/><Relationship Id="rId10" Type="http://schemas.openxmlformats.org/officeDocument/2006/relationships/image" Target="../media/image76.jpg"/><Relationship Id="rId19" Type="http://schemas.openxmlformats.org/officeDocument/2006/relationships/image" Target="../media/image85.jpg"/><Relationship Id="rId4" Type="http://schemas.openxmlformats.org/officeDocument/2006/relationships/image" Target="../media/image70.png"/><Relationship Id="rId9" Type="http://schemas.openxmlformats.org/officeDocument/2006/relationships/image" Target="../media/image75.png"/><Relationship Id="rId14" Type="http://schemas.openxmlformats.org/officeDocument/2006/relationships/image" Target="../media/image80.png"/><Relationship Id="rId22" Type="http://schemas.openxmlformats.org/officeDocument/2006/relationships/image" Target="../media/image88.jp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13" Type="http://schemas.openxmlformats.org/officeDocument/2006/relationships/image" Target="../media/image103.png"/><Relationship Id="rId18" Type="http://schemas.openxmlformats.org/officeDocument/2006/relationships/image" Target="../media/image108.png"/><Relationship Id="rId3" Type="http://schemas.openxmlformats.org/officeDocument/2006/relationships/image" Target="../media/image93.png"/><Relationship Id="rId7" Type="http://schemas.openxmlformats.org/officeDocument/2006/relationships/image" Target="../media/image97.png"/><Relationship Id="rId12" Type="http://schemas.openxmlformats.org/officeDocument/2006/relationships/image" Target="../media/image102.png"/><Relationship Id="rId17" Type="http://schemas.openxmlformats.org/officeDocument/2006/relationships/image" Target="../media/image107.png"/><Relationship Id="rId2" Type="http://schemas.openxmlformats.org/officeDocument/2006/relationships/image" Target="../media/image92.jpg"/><Relationship Id="rId16" Type="http://schemas.openxmlformats.org/officeDocument/2006/relationships/image" Target="../media/image106.png"/><Relationship Id="rId20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png"/><Relationship Id="rId11" Type="http://schemas.openxmlformats.org/officeDocument/2006/relationships/image" Target="../media/image101.png"/><Relationship Id="rId5" Type="http://schemas.openxmlformats.org/officeDocument/2006/relationships/image" Target="../media/image95.png"/><Relationship Id="rId15" Type="http://schemas.openxmlformats.org/officeDocument/2006/relationships/image" Target="../media/image105.png"/><Relationship Id="rId10" Type="http://schemas.openxmlformats.org/officeDocument/2006/relationships/image" Target="../media/image100.png"/><Relationship Id="rId19" Type="http://schemas.openxmlformats.org/officeDocument/2006/relationships/image" Target="../media/image109.png"/><Relationship Id="rId4" Type="http://schemas.openxmlformats.org/officeDocument/2006/relationships/image" Target="../media/image94.png"/><Relationship Id="rId9" Type="http://schemas.openxmlformats.org/officeDocument/2006/relationships/image" Target="../media/image99.png"/><Relationship Id="rId14" Type="http://schemas.openxmlformats.org/officeDocument/2006/relationships/image" Target="../media/image10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3" Type="http://schemas.openxmlformats.org/officeDocument/2006/relationships/image" Target="../media/image113.png"/><Relationship Id="rId7" Type="http://schemas.openxmlformats.org/officeDocument/2006/relationships/image" Target="../media/image117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6.png"/><Relationship Id="rId5" Type="http://schemas.openxmlformats.org/officeDocument/2006/relationships/image" Target="../media/image115.png"/><Relationship Id="rId4" Type="http://schemas.openxmlformats.org/officeDocument/2006/relationships/image" Target="../media/image114.png"/><Relationship Id="rId9" Type="http://schemas.openxmlformats.org/officeDocument/2006/relationships/image" Target="../media/image11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3" Type="http://schemas.openxmlformats.org/officeDocument/2006/relationships/image" Target="../media/image120.png"/><Relationship Id="rId7" Type="http://schemas.openxmlformats.org/officeDocument/2006/relationships/image" Target="../media/image117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1.png"/><Relationship Id="rId5" Type="http://schemas.openxmlformats.org/officeDocument/2006/relationships/image" Target="../media/image116.png"/><Relationship Id="rId4" Type="http://schemas.openxmlformats.org/officeDocument/2006/relationships/image" Target="../media/image11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3" Type="http://schemas.openxmlformats.org/officeDocument/2006/relationships/image" Target="../media/image116.png"/><Relationship Id="rId7" Type="http://schemas.openxmlformats.org/officeDocument/2006/relationships/image" Target="../media/image114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8.png"/><Relationship Id="rId5" Type="http://schemas.openxmlformats.org/officeDocument/2006/relationships/image" Target="../media/image122.png"/><Relationship Id="rId4" Type="http://schemas.openxmlformats.org/officeDocument/2006/relationships/image" Target="../media/image11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139.png"/><Relationship Id="rId18" Type="http://schemas.openxmlformats.org/officeDocument/2006/relationships/image" Target="../media/image144.png"/><Relationship Id="rId3" Type="http://schemas.openxmlformats.org/officeDocument/2006/relationships/image" Target="../media/image130.png"/><Relationship Id="rId7" Type="http://schemas.openxmlformats.org/officeDocument/2006/relationships/image" Target="../media/image134.jpg"/><Relationship Id="rId12" Type="http://schemas.openxmlformats.org/officeDocument/2006/relationships/image" Target="../media/image138.png"/><Relationship Id="rId17" Type="http://schemas.openxmlformats.org/officeDocument/2006/relationships/image" Target="../media/image143.png"/><Relationship Id="rId2" Type="http://schemas.openxmlformats.org/officeDocument/2006/relationships/image" Target="../media/image129.png"/><Relationship Id="rId16" Type="http://schemas.openxmlformats.org/officeDocument/2006/relationships/image" Target="../media/image142.png"/><Relationship Id="rId20" Type="http://schemas.openxmlformats.org/officeDocument/2006/relationships/image" Target="../media/image1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3.png"/><Relationship Id="rId11" Type="http://schemas.openxmlformats.org/officeDocument/2006/relationships/image" Target="../media/image137.png"/><Relationship Id="rId5" Type="http://schemas.openxmlformats.org/officeDocument/2006/relationships/image" Target="../media/image132.png"/><Relationship Id="rId15" Type="http://schemas.openxmlformats.org/officeDocument/2006/relationships/image" Target="../media/image141.png"/><Relationship Id="rId10" Type="http://schemas.openxmlformats.org/officeDocument/2006/relationships/image" Target="../media/image136.png"/><Relationship Id="rId19" Type="http://schemas.openxmlformats.org/officeDocument/2006/relationships/image" Target="../media/image145.png"/><Relationship Id="rId4" Type="http://schemas.openxmlformats.org/officeDocument/2006/relationships/image" Target="../media/image131.png"/><Relationship Id="rId9" Type="http://schemas.openxmlformats.org/officeDocument/2006/relationships/image" Target="../media/image135.jpg"/><Relationship Id="rId14" Type="http://schemas.openxmlformats.org/officeDocument/2006/relationships/image" Target="../media/image14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7" Type="http://schemas.openxmlformats.org/officeDocument/2006/relationships/image" Target="../media/image133.png"/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9.jpg"/><Relationship Id="rId5" Type="http://schemas.openxmlformats.org/officeDocument/2006/relationships/image" Target="../media/image148.jpg"/><Relationship Id="rId4" Type="http://schemas.openxmlformats.org/officeDocument/2006/relationships/image" Target="../media/image147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5.png"/><Relationship Id="rId3" Type="http://schemas.openxmlformats.org/officeDocument/2006/relationships/image" Target="../media/image150.png"/><Relationship Id="rId7" Type="http://schemas.openxmlformats.org/officeDocument/2006/relationships/image" Target="../media/image15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3.png"/><Relationship Id="rId5" Type="http://schemas.openxmlformats.org/officeDocument/2006/relationships/image" Target="../media/image152.png"/><Relationship Id="rId4" Type="http://schemas.openxmlformats.org/officeDocument/2006/relationships/image" Target="../media/image151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png"/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7.png"/><Relationship Id="rId4" Type="http://schemas.openxmlformats.org/officeDocument/2006/relationships/image" Target="../media/image15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1.png"/><Relationship Id="rId5" Type="http://schemas.openxmlformats.org/officeDocument/2006/relationships/image" Target="../media/image160.png"/><Relationship Id="rId4" Type="http://schemas.openxmlformats.org/officeDocument/2006/relationships/image" Target="../media/image159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8.png"/><Relationship Id="rId13" Type="http://schemas.openxmlformats.org/officeDocument/2006/relationships/image" Target="../media/image173.png"/><Relationship Id="rId3" Type="http://schemas.openxmlformats.org/officeDocument/2006/relationships/image" Target="../media/image163.png"/><Relationship Id="rId7" Type="http://schemas.openxmlformats.org/officeDocument/2006/relationships/image" Target="../media/image167.png"/><Relationship Id="rId12" Type="http://schemas.openxmlformats.org/officeDocument/2006/relationships/image" Target="../media/image172.png"/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6.png"/><Relationship Id="rId11" Type="http://schemas.openxmlformats.org/officeDocument/2006/relationships/image" Target="../media/image171.jpg"/><Relationship Id="rId5" Type="http://schemas.openxmlformats.org/officeDocument/2006/relationships/image" Target="../media/image165.png"/><Relationship Id="rId10" Type="http://schemas.openxmlformats.org/officeDocument/2006/relationships/image" Target="../media/image170.png"/><Relationship Id="rId4" Type="http://schemas.openxmlformats.org/officeDocument/2006/relationships/image" Target="../media/image164.png"/><Relationship Id="rId9" Type="http://schemas.openxmlformats.org/officeDocument/2006/relationships/image" Target="../media/image169.png"/><Relationship Id="rId14" Type="http://schemas.openxmlformats.org/officeDocument/2006/relationships/image" Target="../media/image17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82855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82856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251192" y="1523"/>
            <a:ext cx="4940808" cy="42504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424671" y="1152144"/>
            <a:ext cx="3462528" cy="12252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75104" y="6608064"/>
            <a:ext cx="0" cy="137160"/>
          </a:xfrm>
          <a:custGeom>
            <a:avLst/>
            <a:gdLst/>
            <a:ahLst/>
            <a:cxnLst/>
            <a:rect l="l" t="t" r="r" b="b"/>
            <a:pathLst>
              <a:path h="137159">
                <a:moveTo>
                  <a:pt x="0" y="0"/>
                </a:moveTo>
                <a:lnTo>
                  <a:pt x="0" y="137158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92100" y="4339793"/>
            <a:ext cx="9207500" cy="1468120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12700" marR="5080">
              <a:lnSpc>
                <a:spcPts val="4320"/>
              </a:lnSpc>
              <a:spcBef>
                <a:spcPts val="655"/>
              </a:spcBef>
            </a:pPr>
            <a:r>
              <a:rPr sz="4000" b="1" dirty="0">
                <a:solidFill>
                  <a:srgbClr val="EB7024"/>
                </a:solidFill>
                <a:latin typeface="Arial"/>
                <a:cs typeface="Arial"/>
              </a:rPr>
              <a:t>DE-RISKING </a:t>
            </a:r>
            <a:r>
              <a:rPr sz="4000" b="1" spc="5" dirty="0">
                <a:solidFill>
                  <a:srgbClr val="EB7024"/>
                </a:solidFill>
                <a:latin typeface="Arial"/>
                <a:cs typeface="Arial"/>
              </a:rPr>
              <a:t>REPORTING IN THE</a:t>
            </a:r>
            <a:r>
              <a:rPr sz="4000" b="1" spc="-375" dirty="0">
                <a:solidFill>
                  <a:srgbClr val="EB7024"/>
                </a:solidFill>
                <a:latin typeface="Arial"/>
                <a:cs typeface="Arial"/>
              </a:rPr>
              <a:t> </a:t>
            </a:r>
            <a:r>
              <a:rPr sz="4000" b="1" spc="5" dirty="0">
                <a:solidFill>
                  <a:srgbClr val="EB7024"/>
                </a:solidFill>
                <a:latin typeface="Arial"/>
                <a:cs typeface="Arial"/>
              </a:rPr>
              <a:t>AGE  OF</a:t>
            </a:r>
            <a:r>
              <a:rPr sz="4000" b="1" spc="-5" dirty="0">
                <a:solidFill>
                  <a:srgbClr val="EB7024"/>
                </a:solidFill>
                <a:latin typeface="Arial"/>
                <a:cs typeface="Arial"/>
              </a:rPr>
              <a:t> </a:t>
            </a:r>
            <a:r>
              <a:rPr sz="4000" b="1" dirty="0">
                <a:solidFill>
                  <a:srgbClr val="EB7024"/>
                </a:solidFill>
                <a:latin typeface="Arial"/>
                <a:cs typeface="Arial"/>
              </a:rPr>
              <a:t>DISRUPTION</a:t>
            </a:r>
            <a:endParaRPr sz="4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b="1" dirty="0">
                <a:solidFill>
                  <a:srgbClr val="495658"/>
                </a:solidFill>
                <a:latin typeface="Arial"/>
                <a:cs typeface="Arial"/>
              </a:rPr>
              <a:t>Reporting </a:t>
            </a:r>
            <a:r>
              <a:rPr sz="1800" b="1" spc="-15" dirty="0">
                <a:solidFill>
                  <a:srgbClr val="495658"/>
                </a:solidFill>
                <a:latin typeface="Arial"/>
                <a:cs typeface="Arial"/>
              </a:rPr>
              <a:t>Beyond </a:t>
            </a:r>
            <a:r>
              <a:rPr sz="1800" b="1" dirty="0">
                <a:solidFill>
                  <a:srgbClr val="495658"/>
                </a:solidFill>
                <a:latin typeface="Arial"/>
                <a:cs typeface="Arial"/>
              </a:rPr>
              <a:t>the</a:t>
            </a:r>
            <a:r>
              <a:rPr sz="1800" b="1" spc="55" dirty="0">
                <a:solidFill>
                  <a:srgbClr val="495658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495658"/>
                </a:solidFill>
                <a:latin typeface="Arial"/>
                <a:cs typeface="Arial"/>
              </a:rPr>
              <a:t>Numbers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2100" y="6602372"/>
            <a:ext cx="1560195" cy="15494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900" dirty="0">
                <a:solidFill>
                  <a:srgbClr val="7E7E7E"/>
                </a:solidFill>
                <a:latin typeface="Arial"/>
                <a:cs typeface="Arial"/>
              </a:rPr>
              <a:t>2019 </a:t>
            </a:r>
            <a:r>
              <a:rPr sz="900" spc="5" dirty="0">
                <a:solidFill>
                  <a:srgbClr val="7E7E7E"/>
                </a:solidFill>
                <a:latin typeface="Arial"/>
                <a:cs typeface="Arial"/>
              </a:rPr>
              <a:t>© Company</a:t>
            </a:r>
            <a:r>
              <a:rPr sz="900" spc="-13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7E7E7E"/>
                </a:solidFill>
                <a:latin typeface="Arial"/>
                <a:cs typeface="Arial"/>
              </a:rPr>
              <a:t>Confidential</a:t>
            </a:r>
            <a:endParaRPr sz="9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075814" y="6601763"/>
            <a:ext cx="721360" cy="15494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900" dirty="0">
                <a:solidFill>
                  <a:srgbClr val="7E7E7E"/>
                </a:solidFill>
                <a:latin typeface="Arial"/>
                <a:cs typeface="Arial"/>
              </a:rPr>
              <a:t>14 June</a:t>
            </a:r>
            <a:r>
              <a:rPr sz="900" spc="-8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7E7E7E"/>
                </a:solidFill>
                <a:latin typeface="Arial"/>
                <a:cs typeface="Arial"/>
              </a:rPr>
              <a:t>2019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3231" y="6492240"/>
            <a:ext cx="137160" cy="365760"/>
          </a:xfrm>
          <a:custGeom>
            <a:avLst/>
            <a:gdLst/>
            <a:ahLst/>
            <a:cxnLst/>
            <a:rect l="l" t="t" r="r" b="b"/>
            <a:pathLst>
              <a:path w="137159" h="365759">
                <a:moveTo>
                  <a:pt x="0" y="365760"/>
                </a:moveTo>
                <a:lnTo>
                  <a:pt x="137159" y="365760"/>
                </a:lnTo>
                <a:lnTo>
                  <a:pt x="137159" y="0"/>
                </a:lnTo>
                <a:lnTo>
                  <a:pt x="0" y="0"/>
                </a:lnTo>
                <a:lnTo>
                  <a:pt x="0" y="365760"/>
                </a:lnTo>
                <a:close/>
              </a:path>
            </a:pathLst>
          </a:custGeom>
          <a:solidFill>
            <a:srgbClr val="1C9F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859023" y="6608064"/>
            <a:ext cx="0" cy="137160"/>
          </a:xfrm>
          <a:custGeom>
            <a:avLst/>
            <a:gdLst/>
            <a:ahLst/>
            <a:cxnLst/>
            <a:rect l="l" t="t" r="r" b="b"/>
            <a:pathLst>
              <a:path h="137159">
                <a:moveTo>
                  <a:pt x="0" y="0"/>
                </a:moveTo>
                <a:lnTo>
                  <a:pt x="0" y="137158"/>
                </a:lnTo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503152" y="6565392"/>
            <a:ext cx="0" cy="220345"/>
          </a:xfrm>
          <a:custGeom>
            <a:avLst/>
            <a:gdLst/>
            <a:ahLst/>
            <a:cxnLst/>
            <a:rect l="l" t="t" r="r" b="b"/>
            <a:pathLst>
              <a:path h="220345">
                <a:moveTo>
                  <a:pt x="0" y="0"/>
                </a:moveTo>
                <a:lnTo>
                  <a:pt x="0" y="220186"/>
                </a:lnTo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1219200"/>
            <a:ext cx="12192000" cy="4800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1219200"/>
            <a:ext cx="12192000" cy="4800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90524" y="2198624"/>
            <a:ext cx="1119695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Based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on the definition of Narrative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Performance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Reporting do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you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feel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you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have</a:t>
            </a:r>
            <a:r>
              <a:rPr sz="2000" b="1" spc="2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automated,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819782" y="2503119"/>
            <a:ext cx="8546465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controlled, </a:t>
            </a:r>
            <a:r>
              <a:rPr spc="-10" dirty="0"/>
              <a:t>and created </a:t>
            </a:r>
            <a:r>
              <a:rPr spc="-5" dirty="0"/>
              <a:t>efficiencies in the production of these</a:t>
            </a:r>
            <a:r>
              <a:rPr spc="110" dirty="0"/>
              <a:t> </a:t>
            </a:r>
            <a:r>
              <a:rPr spc="-5" dirty="0"/>
              <a:t>reports?</a:t>
            </a:r>
          </a:p>
        </p:txBody>
      </p:sp>
      <p:sp>
        <p:nvSpPr>
          <p:cNvPr id="9" name="object 9"/>
          <p:cNvSpPr/>
          <p:nvPr/>
        </p:nvSpPr>
        <p:spPr>
          <a:xfrm>
            <a:off x="5399532" y="522731"/>
            <a:ext cx="1396365" cy="1396365"/>
          </a:xfrm>
          <a:custGeom>
            <a:avLst/>
            <a:gdLst/>
            <a:ahLst/>
            <a:cxnLst/>
            <a:rect l="l" t="t" r="r" b="b"/>
            <a:pathLst>
              <a:path w="1396365" h="1396364">
                <a:moveTo>
                  <a:pt x="697991" y="0"/>
                </a:moveTo>
                <a:lnTo>
                  <a:pt x="650208" y="1610"/>
                </a:lnTo>
                <a:lnTo>
                  <a:pt x="603288" y="6372"/>
                </a:lnTo>
                <a:lnTo>
                  <a:pt x="557335" y="14182"/>
                </a:lnTo>
                <a:lnTo>
                  <a:pt x="512453" y="24936"/>
                </a:lnTo>
                <a:lnTo>
                  <a:pt x="468747" y="38529"/>
                </a:lnTo>
                <a:lnTo>
                  <a:pt x="426321" y="54858"/>
                </a:lnTo>
                <a:lnTo>
                  <a:pt x="385277" y="73818"/>
                </a:lnTo>
                <a:lnTo>
                  <a:pt x="345722" y="95306"/>
                </a:lnTo>
                <a:lnTo>
                  <a:pt x="307757" y="119218"/>
                </a:lnTo>
                <a:lnTo>
                  <a:pt x="271489" y="145449"/>
                </a:lnTo>
                <a:lnTo>
                  <a:pt x="237019" y="173895"/>
                </a:lnTo>
                <a:lnTo>
                  <a:pt x="204454" y="204454"/>
                </a:lnTo>
                <a:lnTo>
                  <a:pt x="173895" y="237019"/>
                </a:lnTo>
                <a:lnTo>
                  <a:pt x="145449" y="271489"/>
                </a:lnTo>
                <a:lnTo>
                  <a:pt x="119218" y="307757"/>
                </a:lnTo>
                <a:lnTo>
                  <a:pt x="95306" y="345722"/>
                </a:lnTo>
                <a:lnTo>
                  <a:pt x="73818" y="385277"/>
                </a:lnTo>
                <a:lnTo>
                  <a:pt x="54858" y="426321"/>
                </a:lnTo>
                <a:lnTo>
                  <a:pt x="38529" y="468747"/>
                </a:lnTo>
                <a:lnTo>
                  <a:pt x="24936" y="512453"/>
                </a:lnTo>
                <a:lnTo>
                  <a:pt x="14182" y="557335"/>
                </a:lnTo>
                <a:lnTo>
                  <a:pt x="6372" y="603288"/>
                </a:lnTo>
                <a:lnTo>
                  <a:pt x="1610" y="650208"/>
                </a:lnTo>
                <a:lnTo>
                  <a:pt x="0" y="697991"/>
                </a:lnTo>
                <a:lnTo>
                  <a:pt x="1610" y="745775"/>
                </a:lnTo>
                <a:lnTo>
                  <a:pt x="6372" y="792695"/>
                </a:lnTo>
                <a:lnTo>
                  <a:pt x="14182" y="838648"/>
                </a:lnTo>
                <a:lnTo>
                  <a:pt x="24936" y="883530"/>
                </a:lnTo>
                <a:lnTo>
                  <a:pt x="38529" y="927236"/>
                </a:lnTo>
                <a:lnTo>
                  <a:pt x="54858" y="969662"/>
                </a:lnTo>
                <a:lnTo>
                  <a:pt x="73818" y="1010706"/>
                </a:lnTo>
                <a:lnTo>
                  <a:pt x="95306" y="1050261"/>
                </a:lnTo>
                <a:lnTo>
                  <a:pt x="119218" y="1088226"/>
                </a:lnTo>
                <a:lnTo>
                  <a:pt x="145449" y="1124494"/>
                </a:lnTo>
                <a:lnTo>
                  <a:pt x="173895" y="1158964"/>
                </a:lnTo>
                <a:lnTo>
                  <a:pt x="204454" y="1191529"/>
                </a:lnTo>
                <a:lnTo>
                  <a:pt x="237019" y="1222088"/>
                </a:lnTo>
                <a:lnTo>
                  <a:pt x="271489" y="1250534"/>
                </a:lnTo>
                <a:lnTo>
                  <a:pt x="307757" y="1276765"/>
                </a:lnTo>
                <a:lnTo>
                  <a:pt x="345722" y="1300677"/>
                </a:lnTo>
                <a:lnTo>
                  <a:pt x="385277" y="1322165"/>
                </a:lnTo>
                <a:lnTo>
                  <a:pt x="426321" y="1341125"/>
                </a:lnTo>
                <a:lnTo>
                  <a:pt x="468747" y="1357454"/>
                </a:lnTo>
                <a:lnTo>
                  <a:pt x="512453" y="1371047"/>
                </a:lnTo>
                <a:lnTo>
                  <a:pt x="557335" y="1381801"/>
                </a:lnTo>
                <a:lnTo>
                  <a:pt x="603288" y="1389611"/>
                </a:lnTo>
                <a:lnTo>
                  <a:pt x="650208" y="1394373"/>
                </a:lnTo>
                <a:lnTo>
                  <a:pt x="697991" y="1395983"/>
                </a:lnTo>
                <a:lnTo>
                  <a:pt x="745775" y="1394373"/>
                </a:lnTo>
                <a:lnTo>
                  <a:pt x="792695" y="1389611"/>
                </a:lnTo>
                <a:lnTo>
                  <a:pt x="838648" y="1381801"/>
                </a:lnTo>
                <a:lnTo>
                  <a:pt x="883530" y="1371047"/>
                </a:lnTo>
                <a:lnTo>
                  <a:pt x="927236" y="1357454"/>
                </a:lnTo>
                <a:lnTo>
                  <a:pt x="969662" y="1341125"/>
                </a:lnTo>
                <a:lnTo>
                  <a:pt x="1010706" y="1322165"/>
                </a:lnTo>
                <a:lnTo>
                  <a:pt x="1050261" y="1300677"/>
                </a:lnTo>
                <a:lnTo>
                  <a:pt x="1088226" y="1276765"/>
                </a:lnTo>
                <a:lnTo>
                  <a:pt x="1124494" y="1250534"/>
                </a:lnTo>
                <a:lnTo>
                  <a:pt x="1158964" y="1222088"/>
                </a:lnTo>
                <a:lnTo>
                  <a:pt x="1191529" y="1191529"/>
                </a:lnTo>
                <a:lnTo>
                  <a:pt x="1222088" y="1158964"/>
                </a:lnTo>
                <a:lnTo>
                  <a:pt x="1250534" y="1124494"/>
                </a:lnTo>
                <a:lnTo>
                  <a:pt x="1276765" y="1088226"/>
                </a:lnTo>
                <a:lnTo>
                  <a:pt x="1300677" y="1050261"/>
                </a:lnTo>
                <a:lnTo>
                  <a:pt x="1322165" y="1010706"/>
                </a:lnTo>
                <a:lnTo>
                  <a:pt x="1341125" y="969662"/>
                </a:lnTo>
                <a:lnTo>
                  <a:pt x="1357454" y="927236"/>
                </a:lnTo>
                <a:lnTo>
                  <a:pt x="1371047" y="883530"/>
                </a:lnTo>
                <a:lnTo>
                  <a:pt x="1381801" y="838648"/>
                </a:lnTo>
                <a:lnTo>
                  <a:pt x="1389611" y="792695"/>
                </a:lnTo>
                <a:lnTo>
                  <a:pt x="1394373" y="745775"/>
                </a:lnTo>
                <a:lnTo>
                  <a:pt x="1395984" y="697991"/>
                </a:lnTo>
                <a:lnTo>
                  <a:pt x="1394373" y="650208"/>
                </a:lnTo>
                <a:lnTo>
                  <a:pt x="1389611" y="603288"/>
                </a:lnTo>
                <a:lnTo>
                  <a:pt x="1381801" y="557335"/>
                </a:lnTo>
                <a:lnTo>
                  <a:pt x="1371047" y="512453"/>
                </a:lnTo>
                <a:lnTo>
                  <a:pt x="1357454" y="468747"/>
                </a:lnTo>
                <a:lnTo>
                  <a:pt x="1341125" y="426321"/>
                </a:lnTo>
                <a:lnTo>
                  <a:pt x="1322165" y="385277"/>
                </a:lnTo>
                <a:lnTo>
                  <a:pt x="1300677" y="345722"/>
                </a:lnTo>
                <a:lnTo>
                  <a:pt x="1276765" y="307757"/>
                </a:lnTo>
                <a:lnTo>
                  <a:pt x="1250534" y="271489"/>
                </a:lnTo>
                <a:lnTo>
                  <a:pt x="1222088" y="237019"/>
                </a:lnTo>
                <a:lnTo>
                  <a:pt x="1191529" y="204454"/>
                </a:lnTo>
                <a:lnTo>
                  <a:pt x="1158964" y="173895"/>
                </a:lnTo>
                <a:lnTo>
                  <a:pt x="1124494" y="145449"/>
                </a:lnTo>
                <a:lnTo>
                  <a:pt x="1088226" y="119218"/>
                </a:lnTo>
                <a:lnTo>
                  <a:pt x="1050261" y="95306"/>
                </a:lnTo>
                <a:lnTo>
                  <a:pt x="1010706" y="73818"/>
                </a:lnTo>
                <a:lnTo>
                  <a:pt x="969662" y="54858"/>
                </a:lnTo>
                <a:lnTo>
                  <a:pt x="927236" y="38529"/>
                </a:lnTo>
                <a:lnTo>
                  <a:pt x="883530" y="24936"/>
                </a:lnTo>
                <a:lnTo>
                  <a:pt x="838648" y="14182"/>
                </a:lnTo>
                <a:lnTo>
                  <a:pt x="792695" y="6372"/>
                </a:lnTo>
                <a:lnTo>
                  <a:pt x="745775" y="1610"/>
                </a:lnTo>
                <a:lnTo>
                  <a:pt x="6979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376671" y="506476"/>
            <a:ext cx="1441703" cy="14351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096000" y="3282696"/>
            <a:ext cx="0" cy="2052320"/>
          </a:xfrm>
          <a:custGeom>
            <a:avLst/>
            <a:gdLst/>
            <a:ahLst/>
            <a:cxnLst/>
            <a:rect l="l" t="t" r="r" b="b"/>
            <a:pathLst>
              <a:path h="2052320">
                <a:moveTo>
                  <a:pt x="0" y="0"/>
                </a:moveTo>
                <a:lnTo>
                  <a:pt x="0" y="2051939"/>
                </a:lnTo>
              </a:path>
            </a:pathLst>
          </a:custGeom>
          <a:ln w="6096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864861" y="946269"/>
            <a:ext cx="462283" cy="29746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782310" y="883647"/>
            <a:ext cx="94615" cy="405130"/>
          </a:xfrm>
          <a:custGeom>
            <a:avLst/>
            <a:gdLst/>
            <a:ahLst/>
            <a:cxnLst/>
            <a:rect l="l" t="t" r="r" b="b"/>
            <a:pathLst>
              <a:path w="94614" h="405130">
                <a:moveTo>
                  <a:pt x="72644" y="0"/>
                </a:moveTo>
                <a:lnTo>
                  <a:pt x="45797" y="29622"/>
                </a:lnTo>
                <a:lnTo>
                  <a:pt x="24720" y="67000"/>
                </a:lnTo>
                <a:lnTo>
                  <a:pt x="7271" y="121541"/>
                </a:lnTo>
                <a:lnTo>
                  <a:pt x="0" y="194832"/>
                </a:lnTo>
                <a:lnTo>
                  <a:pt x="7092" y="269108"/>
                </a:lnTo>
                <a:lnTo>
                  <a:pt x="24113" y="327175"/>
                </a:lnTo>
                <a:lnTo>
                  <a:pt x="44674" y="369082"/>
                </a:lnTo>
                <a:lnTo>
                  <a:pt x="62391" y="394882"/>
                </a:lnTo>
                <a:lnTo>
                  <a:pt x="70877" y="404627"/>
                </a:lnTo>
                <a:lnTo>
                  <a:pt x="94275" y="381396"/>
                </a:lnTo>
                <a:lnTo>
                  <a:pt x="84445" y="369235"/>
                </a:lnTo>
                <a:lnTo>
                  <a:pt x="63418" y="333937"/>
                </a:lnTo>
                <a:lnTo>
                  <a:pt x="42505" y="275727"/>
                </a:lnTo>
                <a:lnTo>
                  <a:pt x="33020" y="194832"/>
                </a:lnTo>
                <a:lnTo>
                  <a:pt x="41978" y="117706"/>
                </a:lnTo>
                <a:lnTo>
                  <a:pt x="61868" y="65919"/>
                </a:lnTo>
                <a:lnTo>
                  <a:pt x="82214" y="36491"/>
                </a:lnTo>
                <a:lnTo>
                  <a:pt x="92540" y="26442"/>
                </a:lnTo>
                <a:lnTo>
                  <a:pt x="82627" y="13349"/>
                </a:lnTo>
                <a:lnTo>
                  <a:pt x="72644" y="0"/>
                </a:lnTo>
                <a:close/>
              </a:path>
            </a:pathLst>
          </a:custGeom>
          <a:solidFill>
            <a:srgbClr val="EB70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315471" y="883647"/>
            <a:ext cx="94615" cy="405130"/>
          </a:xfrm>
          <a:custGeom>
            <a:avLst/>
            <a:gdLst/>
            <a:ahLst/>
            <a:cxnLst/>
            <a:rect l="l" t="t" r="r" b="b"/>
            <a:pathLst>
              <a:path w="94614" h="405130">
                <a:moveTo>
                  <a:pt x="21579" y="0"/>
                </a:moveTo>
                <a:lnTo>
                  <a:pt x="1766" y="26442"/>
                </a:lnTo>
                <a:lnTo>
                  <a:pt x="12044" y="36491"/>
                </a:lnTo>
                <a:lnTo>
                  <a:pt x="32365" y="65920"/>
                </a:lnTo>
                <a:lnTo>
                  <a:pt x="52246" y="117708"/>
                </a:lnTo>
                <a:lnTo>
                  <a:pt x="61203" y="194838"/>
                </a:lnTo>
                <a:lnTo>
                  <a:pt x="51719" y="275731"/>
                </a:lnTo>
                <a:lnTo>
                  <a:pt x="30812" y="333927"/>
                </a:lnTo>
                <a:lnTo>
                  <a:pt x="9799" y="369190"/>
                </a:lnTo>
                <a:lnTo>
                  <a:pt x="0" y="381287"/>
                </a:lnTo>
                <a:lnTo>
                  <a:pt x="23346" y="404633"/>
                </a:lnTo>
                <a:lnTo>
                  <a:pt x="49548" y="369089"/>
                </a:lnTo>
                <a:lnTo>
                  <a:pt x="70110" y="327181"/>
                </a:lnTo>
                <a:lnTo>
                  <a:pt x="87131" y="269115"/>
                </a:lnTo>
                <a:lnTo>
                  <a:pt x="94223" y="194838"/>
                </a:lnTo>
                <a:lnTo>
                  <a:pt x="86952" y="121544"/>
                </a:lnTo>
                <a:lnTo>
                  <a:pt x="69503" y="67002"/>
                </a:lnTo>
                <a:lnTo>
                  <a:pt x="48426" y="29622"/>
                </a:lnTo>
                <a:lnTo>
                  <a:pt x="30268" y="7818"/>
                </a:lnTo>
                <a:lnTo>
                  <a:pt x="21579" y="0"/>
                </a:lnTo>
                <a:close/>
              </a:path>
            </a:pathLst>
          </a:custGeom>
          <a:solidFill>
            <a:srgbClr val="EB70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881365" y="1309627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19">
                <a:moveTo>
                  <a:pt x="0" y="0"/>
                </a:moveTo>
                <a:lnTo>
                  <a:pt x="33020" y="0"/>
                </a:lnTo>
                <a:lnTo>
                  <a:pt x="33020" y="33020"/>
                </a:lnTo>
                <a:lnTo>
                  <a:pt x="0" y="33020"/>
                </a:lnTo>
                <a:lnTo>
                  <a:pt x="0" y="0"/>
                </a:lnTo>
                <a:close/>
              </a:path>
            </a:pathLst>
          </a:custGeom>
          <a:solidFill>
            <a:srgbClr val="EB70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914397" y="1375661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19">
                <a:moveTo>
                  <a:pt x="0" y="0"/>
                </a:moveTo>
                <a:lnTo>
                  <a:pt x="33013" y="0"/>
                </a:lnTo>
                <a:lnTo>
                  <a:pt x="33013" y="33020"/>
                </a:lnTo>
                <a:lnTo>
                  <a:pt x="0" y="33020"/>
                </a:lnTo>
                <a:lnTo>
                  <a:pt x="0" y="0"/>
                </a:lnTo>
                <a:close/>
              </a:path>
            </a:pathLst>
          </a:custGeom>
          <a:solidFill>
            <a:srgbClr val="EB70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277607" y="1309628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19">
                <a:moveTo>
                  <a:pt x="0" y="0"/>
                </a:moveTo>
                <a:lnTo>
                  <a:pt x="33020" y="0"/>
                </a:lnTo>
                <a:lnTo>
                  <a:pt x="33020" y="33020"/>
                </a:lnTo>
                <a:lnTo>
                  <a:pt x="0" y="33020"/>
                </a:lnTo>
                <a:lnTo>
                  <a:pt x="0" y="0"/>
                </a:lnTo>
                <a:close/>
              </a:path>
            </a:pathLst>
          </a:custGeom>
          <a:solidFill>
            <a:srgbClr val="EB70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244594" y="1375662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19">
                <a:moveTo>
                  <a:pt x="0" y="0"/>
                </a:moveTo>
                <a:lnTo>
                  <a:pt x="33020" y="0"/>
                </a:lnTo>
                <a:lnTo>
                  <a:pt x="33020" y="33020"/>
                </a:lnTo>
                <a:lnTo>
                  <a:pt x="0" y="33020"/>
                </a:lnTo>
                <a:lnTo>
                  <a:pt x="0" y="0"/>
                </a:lnTo>
                <a:close/>
              </a:path>
            </a:pathLst>
          </a:custGeom>
          <a:solidFill>
            <a:srgbClr val="EB70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980425" y="1507749"/>
            <a:ext cx="231135" cy="13207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963928" y="1441702"/>
            <a:ext cx="264160" cy="0"/>
          </a:xfrm>
          <a:custGeom>
            <a:avLst/>
            <a:gdLst/>
            <a:ahLst/>
            <a:cxnLst/>
            <a:rect l="l" t="t" r="r" b="b"/>
            <a:pathLst>
              <a:path w="264160">
                <a:moveTo>
                  <a:pt x="0" y="0"/>
                </a:moveTo>
                <a:lnTo>
                  <a:pt x="264162" y="0"/>
                </a:lnTo>
              </a:path>
            </a:pathLst>
          </a:custGeom>
          <a:ln w="33020">
            <a:solidFill>
              <a:srgbClr val="EB70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079473" y="847337"/>
            <a:ext cx="264795" cy="676910"/>
          </a:xfrm>
          <a:custGeom>
            <a:avLst/>
            <a:gdLst/>
            <a:ahLst/>
            <a:cxnLst/>
            <a:rect l="l" t="t" r="r" b="b"/>
            <a:pathLst>
              <a:path w="264795" h="676910">
                <a:moveTo>
                  <a:pt x="147016" y="33020"/>
                </a:moveTo>
                <a:lnTo>
                  <a:pt x="75849" y="33020"/>
                </a:lnTo>
                <a:lnTo>
                  <a:pt x="81254" y="34310"/>
                </a:lnTo>
                <a:lnTo>
                  <a:pt x="109263" y="48305"/>
                </a:lnTo>
                <a:lnTo>
                  <a:pt x="150729" y="75056"/>
                </a:lnTo>
                <a:lnTo>
                  <a:pt x="184608" y="109703"/>
                </a:lnTo>
                <a:lnTo>
                  <a:pt x="209944" y="150697"/>
                </a:lnTo>
                <a:lnTo>
                  <a:pt x="225780" y="196493"/>
                </a:lnTo>
                <a:lnTo>
                  <a:pt x="231161" y="245543"/>
                </a:lnTo>
                <a:lnTo>
                  <a:pt x="226620" y="279471"/>
                </a:lnTo>
                <a:lnTo>
                  <a:pt x="213412" y="315329"/>
                </a:lnTo>
                <a:lnTo>
                  <a:pt x="192155" y="351851"/>
                </a:lnTo>
                <a:lnTo>
                  <a:pt x="135117" y="423517"/>
                </a:lnTo>
                <a:lnTo>
                  <a:pt x="112576" y="462750"/>
                </a:lnTo>
                <a:lnTo>
                  <a:pt x="96120" y="504771"/>
                </a:lnTo>
                <a:lnTo>
                  <a:pt x="86026" y="548877"/>
                </a:lnTo>
                <a:lnTo>
                  <a:pt x="82570" y="594364"/>
                </a:lnTo>
                <a:lnTo>
                  <a:pt x="82570" y="676915"/>
                </a:lnTo>
                <a:lnTo>
                  <a:pt x="115590" y="676915"/>
                </a:lnTo>
                <a:lnTo>
                  <a:pt x="115590" y="594364"/>
                </a:lnTo>
                <a:lnTo>
                  <a:pt x="120377" y="543819"/>
                </a:lnTo>
                <a:lnTo>
                  <a:pt x="134314" y="495444"/>
                </a:lnTo>
                <a:lnTo>
                  <a:pt x="156923" y="450462"/>
                </a:lnTo>
                <a:lnTo>
                  <a:pt x="187725" y="410096"/>
                </a:lnTo>
                <a:lnTo>
                  <a:pt x="211727" y="381194"/>
                </a:lnTo>
                <a:lnTo>
                  <a:pt x="236669" y="342649"/>
                </a:lnTo>
                <a:lnTo>
                  <a:pt x="256253" y="296690"/>
                </a:lnTo>
                <a:lnTo>
                  <a:pt x="264181" y="245543"/>
                </a:lnTo>
                <a:lnTo>
                  <a:pt x="259890" y="198328"/>
                </a:lnTo>
                <a:lnTo>
                  <a:pt x="247119" y="153508"/>
                </a:lnTo>
                <a:lnTo>
                  <a:pt x="226505" y="112113"/>
                </a:lnTo>
                <a:lnTo>
                  <a:pt x="198686" y="75172"/>
                </a:lnTo>
                <a:lnTo>
                  <a:pt x="164298" y="43713"/>
                </a:lnTo>
                <a:lnTo>
                  <a:pt x="147016" y="33020"/>
                </a:lnTo>
                <a:close/>
              </a:path>
              <a:path w="264795" h="676910">
                <a:moveTo>
                  <a:pt x="70367" y="0"/>
                </a:moveTo>
                <a:lnTo>
                  <a:pt x="20029" y="20016"/>
                </a:lnTo>
                <a:lnTo>
                  <a:pt x="19" y="68233"/>
                </a:lnTo>
                <a:lnTo>
                  <a:pt x="0" y="428502"/>
                </a:lnTo>
                <a:lnTo>
                  <a:pt x="5075" y="454390"/>
                </a:lnTo>
                <a:lnTo>
                  <a:pt x="19193" y="475586"/>
                </a:lnTo>
                <a:lnTo>
                  <a:pt x="40230" y="489941"/>
                </a:lnTo>
                <a:lnTo>
                  <a:pt x="66059" y="495304"/>
                </a:lnTo>
                <a:lnTo>
                  <a:pt x="66059" y="462290"/>
                </a:lnTo>
                <a:lnTo>
                  <a:pt x="64589" y="462238"/>
                </a:lnTo>
                <a:lnTo>
                  <a:pt x="51749" y="458917"/>
                </a:lnTo>
                <a:lnTo>
                  <a:pt x="41534" y="451199"/>
                </a:lnTo>
                <a:lnTo>
                  <a:pt x="34960" y="440212"/>
                </a:lnTo>
                <a:lnTo>
                  <a:pt x="33039" y="427090"/>
                </a:lnTo>
                <a:lnTo>
                  <a:pt x="33039" y="68233"/>
                </a:lnTo>
                <a:lnTo>
                  <a:pt x="35819" y="54514"/>
                </a:lnTo>
                <a:lnTo>
                  <a:pt x="43368" y="43322"/>
                </a:lnTo>
                <a:lnTo>
                  <a:pt x="54556" y="35783"/>
                </a:lnTo>
                <a:lnTo>
                  <a:pt x="68252" y="33020"/>
                </a:lnTo>
                <a:lnTo>
                  <a:pt x="147016" y="33020"/>
                </a:lnTo>
                <a:lnTo>
                  <a:pt x="123980" y="18767"/>
                </a:lnTo>
                <a:lnTo>
                  <a:pt x="100866" y="7223"/>
                </a:lnTo>
                <a:lnTo>
                  <a:pt x="93592" y="4081"/>
                </a:lnTo>
                <a:lnTo>
                  <a:pt x="86033" y="1821"/>
                </a:lnTo>
                <a:lnTo>
                  <a:pt x="78265" y="457"/>
                </a:lnTo>
                <a:lnTo>
                  <a:pt x="70367" y="0"/>
                </a:lnTo>
                <a:close/>
              </a:path>
            </a:pathLst>
          </a:custGeom>
          <a:solidFill>
            <a:srgbClr val="EB70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848350" y="847337"/>
            <a:ext cx="264160" cy="676910"/>
          </a:xfrm>
          <a:custGeom>
            <a:avLst/>
            <a:gdLst/>
            <a:ahLst/>
            <a:cxnLst/>
            <a:rect l="l" t="t" r="r" b="b"/>
            <a:pathLst>
              <a:path w="264160" h="676910">
                <a:moveTo>
                  <a:pt x="195922" y="0"/>
                </a:moveTo>
                <a:lnTo>
                  <a:pt x="140136" y="18767"/>
                </a:lnTo>
                <a:lnTo>
                  <a:pt x="99833" y="43715"/>
                </a:lnTo>
                <a:lnTo>
                  <a:pt x="65461" y="75177"/>
                </a:lnTo>
                <a:lnTo>
                  <a:pt x="37655" y="112122"/>
                </a:lnTo>
                <a:lnTo>
                  <a:pt x="17052" y="153519"/>
                </a:lnTo>
                <a:lnTo>
                  <a:pt x="4288" y="198336"/>
                </a:lnTo>
                <a:lnTo>
                  <a:pt x="0" y="245543"/>
                </a:lnTo>
                <a:lnTo>
                  <a:pt x="7927" y="296690"/>
                </a:lnTo>
                <a:lnTo>
                  <a:pt x="27511" y="342649"/>
                </a:lnTo>
                <a:lnTo>
                  <a:pt x="52454" y="381194"/>
                </a:lnTo>
                <a:lnTo>
                  <a:pt x="76456" y="410096"/>
                </a:lnTo>
                <a:lnTo>
                  <a:pt x="107258" y="450462"/>
                </a:lnTo>
                <a:lnTo>
                  <a:pt x="129866" y="495444"/>
                </a:lnTo>
                <a:lnTo>
                  <a:pt x="143803" y="543819"/>
                </a:lnTo>
                <a:lnTo>
                  <a:pt x="148591" y="594364"/>
                </a:lnTo>
                <a:lnTo>
                  <a:pt x="148591" y="676915"/>
                </a:lnTo>
                <a:lnTo>
                  <a:pt x="181611" y="676915"/>
                </a:lnTo>
                <a:lnTo>
                  <a:pt x="181611" y="594364"/>
                </a:lnTo>
                <a:lnTo>
                  <a:pt x="178167" y="548881"/>
                </a:lnTo>
                <a:lnTo>
                  <a:pt x="168089" y="504778"/>
                </a:lnTo>
                <a:lnTo>
                  <a:pt x="151651" y="462758"/>
                </a:lnTo>
                <a:lnTo>
                  <a:pt x="129128" y="423522"/>
                </a:lnTo>
                <a:lnTo>
                  <a:pt x="100795" y="387775"/>
                </a:lnTo>
                <a:lnTo>
                  <a:pt x="72060" y="351857"/>
                </a:lnTo>
                <a:lnTo>
                  <a:pt x="50779" y="315345"/>
                </a:lnTo>
                <a:lnTo>
                  <a:pt x="37561" y="279490"/>
                </a:lnTo>
                <a:lnTo>
                  <a:pt x="33020" y="245543"/>
                </a:lnTo>
                <a:lnTo>
                  <a:pt x="38399" y="196479"/>
                </a:lnTo>
                <a:lnTo>
                  <a:pt x="54240" y="150670"/>
                </a:lnTo>
                <a:lnTo>
                  <a:pt x="79585" y="109669"/>
                </a:lnTo>
                <a:lnTo>
                  <a:pt x="113479" y="75030"/>
                </a:lnTo>
                <a:lnTo>
                  <a:pt x="154962" y="48305"/>
                </a:lnTo>
                <a:lnTo>
                  <a:pt x="188350" y="33020"/>
                </a:lnTo>
                <a:lnTo>
                  <a:pt x="252924" y="33020"/>
                </a:lnTo>
                <a:lnTo>
                  <a:pt x="244149" y="20016"/>
                </a:lnTo>
                <a:lnTo>
                  <a:pt x="222467" y="5392"/>
                </a:lnTo>
                <a:lnTo>
                  <a:pt x="195922" y="0"/>
                </a:lnTo>
                <a:close/>
              </a:path>
              <a:path w="264160" h="676910">
                <a:moveTo>
                  <a:pt x="252924" y="33020"/>
                </a:moveTo>
                <a:lnTo>
                  <a:pt x="195922" y="33020"/>
                </a:lnTo>
                <a:lnTo>
                  <a:pt x="209621" y="35783"/>
                </a:lnTo>
                <a:lnTo>
                  <a:pt x="220809" y="43322"/>
                </a:lnTo>
                <a:lnTo>
                  <a:pt x="228358" y="54514"/>
                </a:lnTo>
                <a:lnTo>
                  <a:pt x="231141" y="68233"/>
                </a:lnTo>
                <a:lnTo>
                  <a:pt x="231187" y="428554"/>
                </a:lnTo>
                <a:lnTo>
                  <a:pt x="228690" y="441583"/>
                </a:lnTo>
                <a:lnTo>
                  <a:pt x="221638" y="452271"/>
                </a:lnTo>
                <a:lnTo>
                  <a:pt x="211095" y="459534"/>
                </a:lnTo>
                <a:lnTo>
                  <a:pt x="198121" y="462290"/>
                </a:lnTo>
                <a:lnTo>
                  <a:pt x="198121" y="495304"/>
                </a:lnTo>
                <a:lnTo>
                  <a:pt x="245971" y="474570"/>
                </a:lnTo>
                <a:lnTo>
                  <a:pt x="264162" y="427083"/>
                </a:lnTo>
                <a:lnTo>
                  <a:pt x="264162" y="68233"/>
                </a:lnTo>
                <a:lnTo>
                  <a:pt x="258777" y="41691"/>
                </a:lnTo>
                <a:lnTo>
                  <a:pt x="252924" y="33020"/>
                </a:lnTo>
                <a:close/>
              </a:path>
            </a:pathLst>
          </a:custGeom>
          <a:solidFill>
            <a:srgbClr val="EB70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2684526" y="4922596"/>
            <a:ext cx="726440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b="1" spc="-17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es</a:t>
            </a:r>
            <a:endParaRPr sz="32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718815" y="3815239"/>
            <a:ext cx="658371" cy="4985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8864345" y="4922596"/>
            <a:ext cx="565785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b="1" spc="-10" dirty="0">
                <a:solidFill>
                  <a:srgbClr val="FFFFFF"/>
                </a:solidFill>
                <a:latin typeface="Arial"/>
                <a:cs typeface="Arial"/>
              </a:rPr>
              <a:t>No</a:t>
            </a:r>
            <a:endParaRPr sz="32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8900208" y="3822197"/>
            <a:ext cx="488315" cy="488950"/>
          </a:xfrm>
          <a:custGeom>
            <a:avLst/>
            <a:gdLst/>
            <a:ahLst/>
            <a:cxnLst/>
            <a:rect l="l" t="t" r="r" b="b"/>
            <a:pathLst>
              <a:path w="488315" h="488950">
                <a:moveTo>
                  <a:pt x="23805" y="0"/>
                </a:moveTo>
                <a:lnTo>
                  <a:pt x="14825" y="1717"/>
                </a:lnTo>
                <a:lnTo>
                  <a:pt x="6866" y="6868"/>
                </a:lnTo>
                <a:lnTo>
                  <a:pt x="1715" y="14874"/>
                </a:lnTo>
                <a:lnTo>
                  <a:pt x="0" y="23933"/>
                </a:lnTo>
                <a:lnTo>
                  <a:pt x="1720" y="32930"/>
                </a:lnTo>
                <a:lnTo>
                  <a:pt x="6866" y="40747"/>
                </a:lnTo>
                <a:lnTo>
                  <a:pt x="210151" y="244046"/>
                </a:lnTo>
                <a:lnTo>
                  <a:pt x="6867" y="447673"/>
                </a:lnTo>
                <a:lnTo>
                  <a:pt x="1714" y="455497"/>
                </a:lnTo>
                <a:lnTo>
                  <a:pt x="0" y="464492"/>
                </a:lnTo>
                <a:lnTo>
                  <a:pt x="1718" y="473546"/>
                </a:lnTo>
                <a:lnTo>
                  <a:pt x="6867" y="481550"/>
                </a:lnTo>
                <a:lnTo>
                  <a:pt x="14826" y="486701"/>
                </a:lnTo>
                <a:lnTo>
                  <a:pt x="23806" y="488418"/>
                </a:lnTo>
                <a:lnTo>
                  <a:pt x="32785" y="486701"/>
                </a:lnTo>
                <a:lnTo>
                  <a:pt x="40744" y="481550"/>
                </a:lnTo>
                <a:lnTo>
                  <a:pt x="244030" y="277925"/>
                </a:lnTo>
                <a:lnTo>
                  <a:pt x="311721" y="277925"/>
                </a:lnTo>
                <a:lnTo>
                  <a:pt x="277900" y="244046"/>
                </a:lnTo>
                <a:lnTo>
                  <a:pt x="311448" y="210494"/>
                </a:lnTo>
                <a:lnTo>
                  <a:pt x="244030" y="210494"/>
                </a:lnTo>
                <a:lnTo>
                  <a:pt x="40744" y="6868"/>
                </a:lnTo>
                <a:lnTo>
                  <a:pt x="32785" y="1717"/>
                </a:lnTo>
                <a:lnTo>
                  <a:pt x="23805" y="0"/>
                </a:lnTo>
                <a:close/>
              </a:path>
              <a:path w="488315" h="488950">
                <a:moveTo>
                  <a:pt x="311721" y="277925"/>
                </a:moveTo>
                <a:lnTo>
                  <a:pt x="244030" y="277925"/>
                </a:lnTo>
                <a:lnTo>
                  <a:pt x="447648" y="481550"/>
                </a:lnTo>
                <a:lnTo>
                  <a:pt x="455456" y="486701"/>
                </a:lnTo>
                <a:lnTo>
                  <a:pt x="464409" y="488418"/>
                </a:lnTo>
                <a:lnTo>
                  <a:pt x="473364" y="486701"/>
                </a:lnTo>
                <a:lnTo>
                  <a:pt x="481182" y="481550"/>
                </a:lnTo>
                <a:lnTo>
                  <a:pt x="486518" y="473543"/>
                </a:lnTo>
                <a:lnTo>
                  <a:pt x="488294" y="464484"/>
                </a:lnTo>
                <a:lnTo>
                  <a:pt x="486511" y="455488"/>
                </a:lnTo>
                <a:lnTo>
                  <a:pt x="481182" y="447673"/>
                </a:lnTo>
                <a:lnTo>
                  <a:pt x="311721" y="277925"/>
                </a:lnTo>
                <a:close/>
              </a:path>
              <a:path w="488315" h="488950">
                <a:moveTo>
                  <a:pt x="464424" y="0"/>
                </a:moveTo>
                <a:lnTo>
                  <a:pt x="455467" y="1717"/>
                </a:lnTo>
                <a:lnTo>
                  <a:pt x="447648" y="6868"/>
                </a:lnTo>
                <a:lnTo>
                  <a:pt x="244030" y="210494"/>
                </a:lnTo>
                <a:lnTo>
                  <a:pt x="311448" y="210494"/>
                </a:lnTo>
                <a:lnTo>
                  <a:pt x="481181" y="40747"/>
                </a:lnTo>
                <a:lnTo>
                  <a:pt x="486518" y="32922"/>
                </a:lnTo>
                <a:lnTo>
                  <a:pt x="488294" y="23927"/>
                </a:lnTo>
                <a:lnTo>
                  <a:pt x="486515" y="14871"/>
                </a:lnTo>
                <a:lnTo>
                  <a:pt x="481181" y="6868"/>
                </a:lnTo>
                <a:lnTo>
                  <a:pt x="473377" y="1717"/>
                </a:lnTo>
                <a:lnTo>
                  <a:pt x="4644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2438780" y="3800932"/>
            <a:ext cx="1222375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b="1" spc="-10" dirty="0">
                <a:solidFill>
                  <a:srgbClr val="FFFFFF"/>
                </a:solidFill>
                <a:latin typeface="Arial"/>
                <a:cs typeface="Arial"/>
              </a:rPr>
              <a:t>14.3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1600" b="1" spc="5" dirty="0">
                <a:solidFill>
                  <a:srgbClr val="FFFFFF"/>
                </a:solidFill>
                <a:latin typeface="Arial"/>
                <a:cs typeface="Arial"/>
              </a:rPr>
              <a:t>%</a:t>
            </a:r>
            <a:endParaRPr sz="1600">
              <a:latin typeface="Arial"/>
              <a:cs typeface="Arial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2019 </a:t>
            </a:r>
            <a:r>
              <a:rPr spc="5" dirty="0"/>
              <a:t>© Company</a:t>
            </a:r>
            <a:r>
              <a:rPr spc="-130" dirty="0"/>
              <a:t> </a:t>
            </a:r>
            <a:r>
              <a:rPr dirty="0"/>
              <a:t>Confidential</a:t>
            </a:r>
          </a:p>
        </p:txBody>
      </p:sp>
      <p:sp>
        <p:nvSpPr>
          <p:cNvPr id="30" name="object 3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14 June</a:t>
            </a:r>
            <a:r>
              <a:rPr spc="-85" dirty="0"/>
              <a:t> </a:t>
            </a:r>
            <a:r>
              <a:rPr dirty="0"/>
              <a:t>2019</a:t>
            </a:r>
          </a:p>
        </p:txBody>
      </p:sp>
      <p:sp>
        <p:nvSpPr>
          <p:cNvPr id="31" name="object 3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5" dirty="0"/>
              <a:t>10</a:t>
            </a:fld>
            <a:endParaRPr spc="5" dirty="0"/>
          </a:p>
        </p:txBody>
      </p:sp>
      <p:sp>
        <p:nvSpPr>
          <p:cNvPr id="28" name="object 28"/>
          <p:cNvSpPr txBox="1"/>
          <p:nvPr/>
        </p:nvSpPr>
        <p:spPr>
          <a:xfrm>
            <a:off x="8536305" y="3800932"/>
            <a:ext cx="1222375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b="1" spc="-10" dirty="0">
                <a:solidFill>
                  <a:srgbClr val="FFFFFF"/>
                </a:solidFill>
                <a:latin typeface="Arial"/>
                <a:cs typeface="Arial"/>
              </a:rPr>
              <a:t>85.7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1600" b="1" spc="5" dirty="0">
                <a:solidFill>
                  <a:srgbClr val="FFFFFF"/>
                </a:solidFill>
                <a:latin typeface="Arial"/>
                <a:cs typeface="Arial"/>
              </a:rPr>
              <a:t>%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23359" y="12699"/>
            <a:ext cx="2767584" cy="6845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4800" y="1828800"/>
            <a:ext cx="2767584" cy="9814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72055" y="6608064"/>
            <a:ext cx="0" cy="137160"/>
          </a:xfrm>
          <a:custGeom>
            <a:avLst/>
            <a:gdLst/>
            <a:ahLst/>
            <a:cxnLst/>
            <a:rect l="l" t="t" r="r" b="b"/>
            <a:pathLst>
              <a:path h="137159">
                <a:moveTo>
                  <a:pt x="0" y="0"/>
                </a:moveTo>
                <a:lnTo>
                  <a:pt x="0" y="137158"/>
                </a:lnTo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92100" y="3079495"/>
            <a:ext cx="3050540" cy="14878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3200" b="1" spc="-90" dirty="0">
                <a:solidFill>
                  <a:srgbClr val="FFFFFF"/>
                </a:solidFill>
                <a:latin typeface="Arial"/>
                <a:cs typeface="Arial"/>
              </a:rPr>
              <a:t>WHAT </a:t>
            </a:r>
            <a:r>
              <a:rPr sz="3200" b="1" spc="-20" dirty="0">
                <a:solidFill>
                  <a:srgbClr val="FFFFFF"/>
                </a:solidFill>
                <a:latin typeface="Arial"/>
                <a:cs typeface="Arial"/>
              </a:rPr>
              <a:t>MARKET  </a:t>
            </a:r>
            <a:r>
              <a:rPr sz="3200" b="1" spc="-10" dirty="0">
                <a:solidFill>
                  <a:srgbClr val="FFFFFF"/>
                </a:solidFill>
                <a:latin typeface="Arial"/>
                <a:cs typeface="Arial"/>
              </a:rPr>
              <a:t>TRENDS </a:t>
            </a:r>
            <a:r>
              <a:rPr sz="3200" b="1" spc="-40" dirty="0">
                <a:solidFill>
                  <a:srgbClr val="FFFFFF"/>
                </a:solidFill>
                <a:latin typeface="Arial"/>
                <a:cs typeface="Arial"/>
              </a:rPr>
              <a:t>ARE 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WE</a:t>
            </a:r>
            <a:r>
              <a:rPr sz="32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SEEING?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9052" y="6602372"/>
            <a:ext cx="1560195" cy="15494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2019 </a:t>
            </a:r>
            <a:r>
              <a:rPr sz="900" spc="5" dirty="0">
                <a:solidFill>
                  <a:srgbClr val="FFFFFF"/>
                </a:solidFill>
                <a:latin typeface="Arial"/>
                <a:cs typeface="Arial"/>
              </a:rPr>
              <a:t>© Company</a:t>
            </a:r>
            <a:r>
              <a:rPr sz="9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Confidential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72767" y="6601763"/>
            <a:ext cx="721360" cy="15494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14 June</a:t>
            </a:r>
            <a:r>
              <a:rPr sz="9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2019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3231" y="6492240"/>
            <a:ext cx="137160" cy="365760"/>
          </a:xfrm>
          <a:custGeom>
            <a:avLst/>
            <a:gdLst/>
            <a:ahLst/>
            <a:cxnLst/>
            <a:rect l="l" t="t" r="r" b="b"/>
            <a:pathLst>
              <a:path w="137159" h="365759">
                <a:moveTo>
                  <a:pt x="0" y="365760"/>
                </a:moveTo>
                <a:lnTo>
                  <a:pt x="137159" y="365760"/>
                </a:lnTo>
                <a:lnTo>
                  <a:pt x="137159" y="0"/>
                </a:lnTo>
                <a:lnTo>
                  <a:pt x="0" y="0"/>
                </a:lnTo>
                <a:lnTo>
                  <a:pt x="0" y="365760"/>
                </a:lnTo>
                <a:close/>
              </a:path>
            </a:pathLst>
          </a:custGeom>
          <a:solidFill>
            <a:srgbClr val="1C9F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859023" y="6608064"/>
            <a:ext cx="0" cy="137160"/>
          </a:xfrm>
          <a:custGeom>
            <a:avLst/>
            <a:gdLst/>
            <a:ahLst/>
            <a:cxnLst/>
            <a:rect l="l" t="t" r="r" b="b"/>
            <a:pathLst>
              <a:path h="137159">
                <a:moveTo>
                  <a:pt x="0" y="0"/>
                </a:moveTo>
                <a:lnTo>
                  <a:pt x="0" y="137158"/>
                </a:lnTo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503152" y="6565392"/>
            <a:ext cx="0" cy="220345"/>
          </a:xfrm>
          <a:custGeom>
            <a:avLst/>
            <a:gdLst/>
            <a:ahLst/>
            <a:cxnLst/>
            <a:rect l="l" t="t" r="r" b="b"/>
            <a:pathLst>
              <a:path h="220345">
                <a:moveTo>
                  <a:pt x="0" y="0"/>
                </a:moveTo>
                <a:lnTo>
                  <a:pt x="0" y="220186"/>
                </a:lnTo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1219200"/>
            <a:ext cx="12192000" cy="4800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92100" y="427736"/>
            <a:ext cx="539369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-5" dirty="0">
                <a:solidFill>
                  <a:srgbClr val="495658"/>
                </a:solidFill>
              </a:rPr>
              <a:t>CERTENT </a:t>
            </a:r>
            <a:r>
              <a:rPr sz="2800" dirty="0">
                <a:solidFill>
                  <a:srgbClr val="495658"/>
                </a:solidFill>
              </a:rPr>
              <a:t>FSN </a:t>
            </a:r>
            <a:r>
              <a:rPr sz="2800" spc="-5" dirty="0">
                <a:solidFill>
                  <a:srgbClr val="495658"/>
                </a:solidFill>
              </a:rPr>
              <a:t>STUDY</a:t>
            </a:r>
            <a:r>
              <a:rPr sz="2800" spc="-135" dirty="0">
                <a:solidFill>
                  <a:srgbClr val="495658"/>
                </a:solidFill>
              </a:rPr>
              <a:t> </a:t>
            </a:r>
            <a:r>
              <a:rPr sz="2800" spc="-45" dirty="0">
                <a:solidFill>
                  <a:srgbClr val="495658"/>
                </a:solidFill>
              </a:rPr>
              <a:t>DETAILS</a:t>
            </a:r>
            <a:endParaRPr sz="2800"/>
          </a:p>
        </p:txBody>
      </p:sp>
      <p:sp>
        <p:nvSpPr>
          <p:cNvPr id="7" name="object 7"/>
          <p:cNvSpPr/>
          <p:nvPr/>
        </p:nvSpPr>
        <p:spPr>
          <a:xfrm>
            <a:off x="0" y="1219200"/>
            <a:ext cx="12192000" cy="4800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357627" y="2165604"/>
            <a:ext cx="1396365" cy="1399540"/>
          </a:xfrm>
          <a:custGeom>
            <a:avLst/>
            <a:gdLst/>
            <a:ahLst/>
            <a:cxnLst/>
            <a:rect l="l" t="t" r="r" b="b"/>
            <a:pathLst>
              <a:path w="1396364" h="1399539">
                <a:moveTo>
                  <a:pt x="697992" y="0"/>
                </a:moveTo>
                <a:lnTo>
                  <a:pt x="650208" y="1613"/>
                </a:lnTo>
                <a:lnTo>
                  <a:pt x="603288" y="6385"/>
                </a:lnTo>
                <a:lnTo>
                  <a:pt x="557335" y="14211"/>
                </a:lnTo>
                <a:lnTo>
                  <a:pt x="512453" y="24987"/>
                </a:lnTo>
                <a:lnTo>
                  <a:pt x="468747" y="38608"/>
                </a:lnTo>
                <a:lnTo>
                  <a:pt x="426321" y="54971"/>
                </a:lnTo>
                <a:lnTo>
                  <a:pt x="385277" y="73971"/>
                </a:lnTo>
                <a:lnTo>
                  <a:pt x="345722" y="95504"/>
                </a:lnTo>
                <a:lnTo>
                  <a:pt x="307757" y="119465"/>
                </a:lnTo>
                <a:lnTo>
                  <a:pt x="271489" y="145752"/>
                </a:lnTo>
                <a:lnTo>
                  <a:pt x="237019" y="174259"/>
                </a:lnTo>
                <a:lnTo>
                  <a:pt x="204454" y="204882"/>
                </a:lnTo>
                <a:lnTo>
                  <a:pt x="173895" y="237518"/>
                </a:lnTo>
                <a:lnTo>
                  <a:pt x="145449" y="272061"/>
                </a:lnTo>
                <a:lnTo>
                  <a:pt x="119218" y="308409"/>
                </a:lnTo>
                <a:lnTo>
                  <a:pt x="95306" y="346456"/>
                </a:lnTo>
                <a:lnTo>
                  <a:pt x="73818" y="386098"/>
                </a:lnTo>
                <a:lnTo>
                  <a:pt x="54858" y="427231"/>
                </a:lnTo>
                <a:lnTo>
                  <a:pt x="38529" y="469752"/>
                </a:lnTo>
                <a:lnTo>
                  <a:pt x="24936" y="513556"/>
                </a:lnTo>
                <a:lnTo>
                  <a:pt x="14182" y="558538"/>
                </a:lnTo>
                <a:lnTo>
                  <a:pt x="6372" y="604595"/>
                </a:lnTo>
                <a:lnTo>
                  <a:pt x="1610" y="651622"/>
                </a:lnTo>
                <a:lnTo>
                  <a:pt x="0" y="699516"/>
                </a:lnTo>
                <a:lnTo>
                  <a:pt x="1610" y="747409"/>
                </a:lnTo>
                <a:lnTo>
                  <a:pt x="6372" y="794436"/>
                </a:lnTo>
                <a:lnTo>
                  <a:pt x="14182" y="840493"/>
                </a:lnTo>
                <a:lnTo>
                  <a:pt x="24936" y="885475"/>
                </a:lnTo>
                <a:lnTo>
                  <a:pt x="38529" y="929279"/>
                </a:lnTo>
                <a:lnTo>
                  <a:pt x="54858" y="971800"/>
                </a:lnTo>
                <a:lnTo>
                  <a:pt x="73818" y="1012933"/>
                </a:lnTo>
                <a:lnTo>
                  <a:pt x="95306" y="1052576"/>
                </a:lnTo>
                <a:lnTo>
                  <a:pt x="119218" y="1090622"/>
                </a:lnTo>
                <a:lnTo>
                  <a:pt x="145449" y="1126970"/>
                </a:lnTo>
                <a:lnTo>
                  <a:pt x="173895" y="1161513"/>
                </a:lnTo>
                <a:lnTo>
                  <a:pt x="204454" y="1194149"/>
                </a:lnTo>
                <a:lnTo>
                  <a:pt x="237019" y="1224772"/>
                </a:lnTo>
                <a:lnTo>
                  <a:pt x="271489" y="1253279"/>
                </a:lnTo>
                <a:lnTo>
                  <a:pt x="307757" y="1279566"/>
                </a:lnTo>
                <a:lnTo>
                  <a:pt x="345722" y="1303527"/>
                </a:lnTo>
                <a:lnTo>
                  <a:pt x="385277" y="1325060"/>
                </a:lnTo>
                <a:lnTo>
                  <a:pt x="426321" y="1344060"/>
                </a:lnTo>
                <a:lnTo>
                  <a:pt x="468747" y="1360423"/>
                </a:lnTo>
                <a:lnTo>
                  <a:pt x="512453" y="1374044"/>
                </a:lnTo>
                <a:lnTo>
                  <a:pt x="557335" y="1384820"/>
                </a:lnTo>
                <a:lnTo>
                  <a:pt x="603288" y="1392646"/>
                </a:lnTo>
                <a:lnTo>
                  <a:pt x="650208" y="1397418"/>
                </a:lnTo>
                <a:lnTo>
                  <a:pt x="697992" y="1399032"/>
                </a:lnTo>
                <a:lnTo>
                  <a:pt x="745775" y="1397418"/>
                </a:lnTo>
                <a:lnTo>
                  <a:pt x="792695" y="1392646"/>
                </a:lnTo>
                <a:lnTo>
                  <a:pt x="838648" y="1384820"/>
                </a:lnTo>
                <a:lnTo>
                  <a:pt x="883530" y="1374044"/>
                </a:lnTo>
                <a:lnTo>
                  <a:pt x="927236" y="1360423"/>
                </a:lnTo>
                <a:lnTo>
                  <a:pt x="969662" y="1344060"/>
                </a:lnTo>
                <a:lnTo>
                  <a:pt x="1010706" y="1325060"/>
                </a:lnTo>
                <a:lnTo>
                  <a:pt x="1050261" y="1303527"/>
                </a:lnTo>
                <a:lnTo>
                  <a:pt x="1088226" y="1279566"/>
                </a:lnTo>
                <a:lnTo>
                  <a:pt x="1124494" y="1253279"/>
                </a:lnTo>
                <a:lnTo>
                  <a:pt x="1158964" y="1224772"/>
                </a:lnTo>
                <a:lnTo>
                  <a:pt x="1191529" y="1194149"/>
                </a:lnTo>
                <a:lnTo>
                  <a:pt x="1222088" y="1161513"/>
                </a:lnTo>
                <a:lnTo>
                  <a:pt x="1250534" y="1126970"/>
                </a:lnTo>
                <a:lnTo>
                  <a:pt x="1276765" y="1090622"/>
                </a:lnTo>
                <a:lnTo>
                  <a:pt x="1300677" y="1052576"/>
                </a:lnTo>
                <a:lnTo>
                  <a:pt x="1322165" y="1012933"/>
                </a:lnTo>
                <a:lnTo>
                  <a:pt x="1341125" y="971800"/>
                </a:lnTo>
                <a:lnTo>
                  <a:pt x="1357454" y="929279"/>
                </a:lnTo>
                <a:lnTo>
                  <a:pt x="1371047" y="885475"/>
                </a:lnTo>
                <a:lnTo>
                  <a:pt x="1381801" y="840493"/>
                </a:lnTo>
                <a:lnTo>
                  <a:pt x="1389611" y="794436"/>
                </a:lnTo>
                <a:lnTo>
                  <a:pt x="1394373" y="747409"/>
                </a:lnTo>
                <a:lnTo>
                  <a:pt x="1395984" y="699516"/>
                </a:lnTo>
                <a:lnTo>
                  <a:pt x="1394373" y="651622"/>
                </a:lnTo>
                <a:lnTo>
                  <a:pt x="1389611" y="604595"/>
                </a:lnTo>
                <a:lnTo>
                  <a:pt x="1381801" y="558538"/>
                </a:lnTo>
                <a:lnTo>
                  <a:pt x="1371047" y="513556"/>
                </a:lnTo>
                <a:lnTo>
                  <a:pt x="1357454" y="469752"/>
                </a:lnTo>
                <a:lnTo>
                  <a:pt x="1341125" y="427231"/>
                </a:lnTo>
                <a:lnTo>
                  <a:pt x="1322165" y="386098"/>
                </a:lnTo>
                <a:lnTo>
                  <a:pt x="1300677" y="346456"/>
                </a:lnTo>
                <a:lnTo>
                  <a:pt x="1276765" y="308409"/>
                </a:lnTo>
                <a:lnTo>
                  <a:pt x="1250534" y="272061"/>
                </a:lnTo>
                <a:lnTo>
                  <a:pt x="1222088" y="237518"/>
                </a:lnTo>
                <a:lnTo>
                  <a:pt x="1191529" y="204882"/>
                </a:lnTo>
                <a:lnTo>
                  <a:pt x="1158964" y="174259"/>
                </a:lnTo>
                <a:lnTo>
                  <a:pt x="1124494" y="145752"/>
                </a:lnTo>
                <a:lnTo>
                  <a:pt x="1088226" y="119465"/>
                </a:lnTo>
                <a:lnTo>
                  <a:pt x="1050261" y="95504"/>
                </a:lnTo>
                <a:lnTo>
                  <a:pt x="1010706" y="73971"/>
                </a:lnTo>
                <a:lnTo>
                  <a:pt x="969662" y="54971"/>
                </a:lnTo>
                <a:lnTo>
                  <a:pt x="927236" y="38608"/>
                </a:lnTo>
                <a:lnTo>
                  <a:pt x="883530" y="24987"/>
                </a:lnTo>
                <a:lnTo>
                  <a:pt x="838648" y="14211"/>
                </a:lnTo>
                <a:lnTo>
                  <a:pt x="792695" y="6385"/>
                </a:lnTo>
                <a:lnTo>
                  <a:pt x="745775" y="1613"/>
                </a:lnTo>
                <a:lnTo>
                  <a:pt x="6979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334767" y="2152395"/>
            <a:ext cx="1441704" cy="14351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36828" y="3832047"/>
            <a:ext cx="483362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95"/>
              </a:spcBef>
            </a:pP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survey drew responses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from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616 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international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senior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finance professionals 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from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our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53,000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strong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FSN Modern  Finance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Forum on</a:t>
            </a:r>
            <a:r>
              <a:rPr sz="20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LinkedIn.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096000" y="2173223"/>
            <a:ext cx="0" cy="2903220"/>
          </a:xfrm>
          <a:custGeom>
            <a:avLst/>
            <a:gdLst/>
            <a:ahLst/>
            <a:cxnLst/>
            <a:rect l="l" t="t" r="r" b="b"/>
            <a:pathLst>
              <a:path h="2903220">
                <a:moveTo>
                  <a:pt x="0" y="0"/>
                </a:moveTo>
                <a:lnTo>
                  <a:pt x="0" y="2902839"/>
                </a:lnTo>
              </a:path>
            </a:pathLst>
          </a:custGeom>
          <a:ln w="6096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441435" y="2165604"/>
            <a:ext cx="1396365" cy="1399540"/>
          </a:xfrm>
          <a:custGeom>
            <a:avLst/>
            <a:gdLst/>
            <a:ahLst/>
            <a:cxnLst/>
            <a:rect l="l" t="t" r="r" b="b"/>
            <a:pathLst>
              <a:path w="1396365" h="1399539">
                <a:moveTo>
                  <a:pt x="697992" y="0"/>
                </a:moveTo>
                <a:lnTo>
                  <a:pt x="650208" y="1613"/>
                </a:lnTo>
                <a:lnTo>
                  <a:pt x="603288" y="6385"/>
                </a:lnTo>
                <a:lnTo>
                  <a:pt x="557335" y="14211"/>
                </a:lnTo>
                <a:lnTo>
                  <a:pt x="512453" y="24987"/>
                </a:lnTo>
                <a:lnTo>
                  <a:pt x="468747" y="38608"/>
                </a:lnTo>
                <a:lnTo>
                  <a:pt x="426321" y="54971"/>
                </a:lnTo>
                <a:lnTo>
                  <a:pt x="385277" y="73971"/>
                </a:lnTo>
                <a:lnTo>
                  <a:pt x="345722" y="95504"/>
                </a:lnTo>
                <a:lnTo>
                  <a:pt x="307757" y="119465"/>
                </a:lnTo>
                <a:lnTo>
                  <a:pt x="271489" y="145752"/>
                </a:lnTo>
                <a:lnTo>
                  <a:pt x="237019" y="174259"/>
                </a:lnTo>
                <a:lnTo>
                  <a:pt x="204454" y="204882"/>
                </a:lnTo>
                <a:lnTo>
                  <a:pt x="173895" y="237518"/>
                </a:lnTo>
                <a:lnTo>
                  <a:pt x="145449" y="272061"/>
                </a:lnTo>
                <a:lnTo>
                  <a:pt x="119218" y="308409"/>
                </a:lnTo>
                <a:lnTo>
                  <a:pt x="95306" y="346456"/>
                </a:lnTo>
                <a:lnTo>
                  <a:pt x="73818" y="386098"/>
                </a:lnTo>
                <a:lnTo>
                  <a:pt x="54858" y="427231"/>
                </a:lnTo>
                <a:lnTo>
                  <a:pt x="38529" y="469752"/>
                </a:lnTo>
                <a:lnTo>
                  <a:pt x="24936" y="513556"/>
                </a:lnTo>
                <a:lnTo>
                  <a:pt x="14182" y="558538"/>
                </a:lnTo>
                <a:lnTo>
                  <a:pt x="6372" y="604595"/>
                </a:lnTo>
                <a:lnTo>
                  <a:pt x="1610" y="651622"/>
                </a:lnTo>
                <a:lnTo>
                  <a:pt x="0" y="699516"/>
                </a:lnTo>
                <a:lnTo>
                  <a:pt x="1610" y="747409"/>
                </a:lnTo>
                <a:lnTo>
                  <a:pt x="6372" y="794436"/>
                </a:lnTo>
                <a:lnTo>
                  <a:pt x="14182" y="840493"/>
                </a:lnTo>
                <a:lnTo>
                  <a:pt x="24936" y="885475"/>
                </a:lnTo>
                <a:lnTo>
                  <a:pt x="38529" y="929279"/>
                </a:lnTo>
                <a:lnTo>
                  <a:pt x="54858" y="971800"/>
                </a:lnTo>
                <a:lnTo>
                  <a:pt x="73818" y="1012933"/>
                </a:lnTo>
                <a:lnTo>
                  <a:pt x="95306" y="1052576"/>
                </a:lnTo>
                <a:lnTo>
                  <a:pt x="119218" y="1090622"/>
                </a:lnTo>
                <a:lnTo>
                  <a:pt x="145449" y="1126970"/>
                </a:lnTo>
                <a:lnTo>
                  <a:pt x="173895" y="1161513"/>
                </a:lnTo>
                <a:lnTo>
                  <a:pt x="204454" y="1194149"/>
                </a:lnTo>
                <a:lnTo>
                  <a:pt x="237019" y="1224772"/>
                </a:lnTo>
                <a:lnTo>
                  <a:pt x="271489" y="1253279"/>
                </a:lnTo>
                <a:lnTo>
                  <a:pt x="307757" y="1279566"/>
                </a:lnTo>
                <a:lnTo>
                  <a:pt x="345722" y="1303527"/>
                </a:lnTo>
                <a:lnTo>
                  <a:pt x="385277" y="1325060"/>
                </a:lnTo>
                <a:lnTo>
                  <a:pt x="426321" y="1344060"/>
                </a:lnTo>
                <a:lnTo>
                  <a:pt x="468747" y="1360423"/>
                </a:lnTo>
                <a:lnTo>
                  <a:pt x="512453" y="1374044"/>
                </a:lnTo>
                <a:lnTo>
                  <a:pt x="557335" y="1384820"/>
                </a:lnTo>
                <a:lnTo>
                  <a:pt x="603288" y="1392646"/>
                </a:lnTo>
                <a:lnTo>
                  <a:pt x="650208" y="1397418"/>
                </a:lnTo>
                <a:lnTo>
                  <a:pt x="697992" y="1399032"/>
                </a:lnTo>
                <a:lnTo>
                  <a:pt x="745775" y="1397418"/>
                </a:lnTo>
                <a:lnTo>
                  <a:pt x="792695" y="1392646"/>
                </a:lnTo>
                <a:lnTo>
                  <a:pt x="838648" y="1384820"/>
                </a:lnTo>
                <a:lnTo>
                  <a:pt x="883530" y="1374044"/>
                </a:lnTo>
                <a:lnTo>
                  <a:pt x="927236" y="1360423"/>
                </a:lnTo>
                <a:lnTo>
                  <a:pt x="969662" y="1344060"/>
                </a:lnTo>
                <a:lnTo>
                  <a:pt x="1010706" y="1325060"/>
                </a:lnTo>
                <a:lnTo>
                  <a:pt x="1050261" y="1303527"/>
                </a:lnTo>
                <a:lnTo>
                  <a:pt x="1088226" y="1279566"/>
                </a:lnTo>
                <a:lnTo>
                  <a:pt x="1124494" y="1253279"/>
                </a:lnTo>
                <a:lnTo>
                  <a:pt x="1158964" y="1224772"/>
                </a:lnTo>
                <a:lnTo>
                  <a:pt x="1191529" y="1194149"/>
                </a:lnTo>
                <a:lnTo>
                  <a:pt x="1222088" y="1161513"/>
                </a:lnTo>
                <a:lnTo>
                  <a:pt x="1250534" y="1126970"/>
                </a:lnTo>
                <a:lnTo>
                  <a:pt x="1276765" y="1090622"/>
                </a:lnTo>
                <a:lnTo>
                  <a:pt x="1300677" y="1052576"/>
                </a:lnTo>
                <a:lnTo>
                  <a:pt x="1322165" y="1012933"/>
                </a:lnTo>
                <a:lnTo>
                  <a:pt x="1341125" y="971800"/>
                </a:lnTo>
                <a:lnTo>
                  <a:pt x="1357454" y="929279"/>
                </a:lnTo>
                <a:lnTo>
                  <a:pt x="1371047" y="885475"/>
                </a:lnTo>
                <a:lnTo>
                  <a:pt x="1381801" y="840493"/>
                </a:lnTo>
                <a:lnTo>
                  <a:pt x="1389611" y="794436"/>
                </a:lnTo>
                <a:lnTo>
                  <a:pt x="1394373" y="747409"/>
                </a:lnTo>
                <a:lnTo>
                  <a:pt x="1395984" y="699516"/>
                </a:lnTo>
                <a:lnTo>
                  <a:pt x="1394373" y="651622"/>
                </a:lnTo>
                <a:lnTo>
                  <a:pt x="1389611" y="604595"/>
                </a:lnTo>
                <a:lnTo>
                  <a:pt x="1381801" y="558538"/>
                </a:lnTo>
                <a:lnTo>
                  <a:pt x="1371047" y="513556"/>
                </a:lnTo>
                <a:lnTo>
                  <a:pt x="1357454" y="469752"/>
                </a:lnTo>
                <a:lnTo>
                  <a:pt x="1341125" y="427231"/>
                </a:lnTo>
                <a:lnTo>
                  <a:pt x="1322165" y="386098"/>
                </a:lnTo>
                <a:lnTo>
                  <a:pt x="1300677" y="346456"/>
                </a:lnTo>
                <a:lnTo>
                  <a:pt x="1276765" y="308409"/>
                </a:lnTo>
                <a:lnTo>
                  <a:pt x="1250534" y="272061"/>
                </a:lnTo>
                <a:lnTo>
                  <a:pt x="1222088" y="237518"/>
                </a:lnTo>
                <a:lnTo>
                  <a:pt x="1191529" y="204882"/>
                </a:lnTo>
                <a:lnTo>
                  <a:pt x="1158964" y="174259"/>
                </a:lnTo>
                <a:lnTo>
                  <a:pt x="1124494" y="145752"/>
                </a:lnTo>
                <a:lnTo>
                  <a:pt x="1088226" y="119465"/>
                </a:lnTo>
                <a:lnTo>
                  <a:pt x="1050261" y="95504"/>
                </a:lnTo>
                <a:lnTo>
                  <a:pt x="1010706" y="73971"/>
                </a:lnTo>
                <a:lnTo>
                  <a:pt x="969662" y="54971"/>
                </a:lnTo>
                <a:lnTo>
                  <a:pt x="927236" y="38608"/>
                </a:lnTo>
                <a:lnTo>
                  <a:pt x="883530" y="24987"/>
                </a:lnTo>
                <a:lnTo>
                  <a:pt x="838648" y="14211"/>
                </a:lnTo>
                <a:lnTo>
                  <a:pt x="792695" y="6385"/>
                </a:lnTo>
                <a:lnTo>
                  <a:pt x="745775" y="1613"/>
                </a:lnTo>
                <a:lnTo>
                  <a:pt x="6979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418576" y="2152395"/>
            <a:ext cx="1441703" cy="14351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584060" y="3832047"/>
            <a:ext cx="511111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4445" algn="ctr">
              <a:lnSpc>
                <a:spcPct val="100000"/>
              </a:lnSpc>
              <a:spcBef>
                <a:spcPts val="95"/>
              </a:spcBef>
            </a:pP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This survey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covered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finance professionals 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across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23 different industries.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87%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these  professionals 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were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considered to</a:t>
            </a:r>
            <a:r>
              <a:rPr sz="2000" spc="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have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senior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job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titles and</a:t>
            </a:r>
            <a:r>
              <a:rPr sz="2000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above.</a:t>
            </a:r>
            <a:endParaRPr sz="20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775675" y="2453639"/>
            <a:ext cx="556895" cy="762000"/>
          </a:xfrm>
          <a:custGeom>
            <a:avLst/>
            <a:gdLst/>
            <a:ahLst/>
            <a:cxnLst/>
            <a:rect l="l" t="t" r="r" b="b"/>
            <a:pathLst>
              <a:path w="556895" h="762000">
                <a:moveTo>
                  <a:pt x="146533" y="58601"/>
                </a:moveTo>
                <a:lnTo>
                  <a:pt x="6560" y="58601"/>
                </a:lnTo>
                <a:lnTo>
                  <a:pt x="0" y="65174"/>
                </a:lnTo>
                <a:lnTo>
                  <a:pt x="0" y="755439"/>
                </a:lnTo>
                <a:lnTo>
                  <a:pt x="6560" y="762001"/>
                </a:lnTo>
                <a:lnTo>
                  <a:pt x="550279" y="762001"/>
                </a:lnTo>
                <a:lnTo>
                  <a:pt x="556852" y="755439"/>
                </a:lnTo>
                <a:lnTo>
                  <a:pt x="556852" y="732694"/>
                </a:lnTo>
                <a:lnTo>
                  <a:pt x="29306" y="732694"/>
                </a:lnTo>
                <a:lnTo>
                  <a:pt x="29306" y="87932"/>
                </a:lnTo>
                <a:lnTo>
                  <a:pt x="146533" y="87932"/>
                </a:lnTo>
                <a:lnTo>
                  <a:pt x="146533" y="58601"/>
                </a:lnTo>
                <a:close/>
              </a:path>
              <a:path w="556895" h="762000">
                <a:moveTo>
                  <a:pt x="556852" y="87932"/>
                </a:moveTo>
                <a:lnTo>
                  <a:pt x="527521" y="87932"/>
                </a:lnTo>
                <a:lnTo>
                  <a:pt x="527521" y="674079"/>
                </a:lnTo>
                <a:lnTo>
                  <a:pt x="446174" y="674079"/>
                </a:lnTo>
                <a:lnTo>
                  <a:pt x="439613" y="680640"/>
                </a:lnTo>
                <a:lnTo>
                  <a:pt x="439613" y="696825"/>
                </a:lnTo>
                <a:lnTo>
                  <a:pt x="446174" y="703387"/>
                </a:lnTo>
                <a:lnTo>
                  <a:pt x="527521" y="703387"/>
                </a:lnTo>
                <a:lnTo>
                  <a:pt x="527521" y="732694"/>
                </a:lnTo>
                <a:lnTo>
                  <a:pt x="556852" y="732694"/>
                </a:lnTo>
                <a:lnTo>
                  <a:pt x="556852" y="87932"/>
                </a:lnTo>
                <a:close/>
              </a:path>
              <a:path w="556895" h="762000">
                <a:moveTo>
                  <a:pt x="146533" y="87932"/>
                </a:moveTo>
                <a:lnTo>
                  <a:pt x="117226" y="87932"/>
                </a:lnTo>
                <a:lnTo>
                  <a:pt x="117226" y="139960"/>
                </a:lnTo>
                <a:lnTo>
                  <a:pt x="123787" y="146539"/>
                </a:lnTo>
                <a:lnTo>
                  <a:pt x="433052" y="146539"/>
                </a:lnTo>
                <a:lnTo>
                  <a:pt x="439613" y="139960"/>
                </a:lnTo>
                <a:lnTo>
                  <a:pt x="439613" y="117264"/>
                </a:lnTo>
                <a:lnTo>
                  <a:pt x="146533" y="117264"/>
                </a:lnTo>
                <a:lnTo>
                  <a:pt x="146533" y="87932"/>
                </a:lnTo>
                <a:close/>
              </a:path>
              <a:path w="556895" h="762000">
                <a:moveTo>
                  <a:pt x="550279" y="58601"/>
                </a:moveTo>
                <a:lnTo>
                  <a:pt x="410306" y="58601"/>
                </a:lnTo>
                <a:lnTo>
                  <a:pt x="410306" y="117264"/>
                </a:lnTo>
                <a:lnTo>
                  <a:pt x="439613" y="117264"/>
                </a:lnTo>
                <a:lnTo>
                  <a:pt x="439613" y="87932"/>
                </a:lnTo>
                <a:lnTo>
                  <a:pt x="556852" y="87932"/>
                </a:lnTo>
                <a:lnTo>
                  <a:pt x="556852" y="65174"/>
                </a:lnTo>
                <a:lnTo>
                  <a:pt x="550279" y="58601"/>
                </a:lnTo>
                <a:close/>
              </a:path>
              <a:path w="556895" h="762000">
                <a:moveTo>
                  <a:pt x="278420" y="29331"/>
                </a:moveTo>
                <a:lnTo>
                  <a:pt x="123787" y="29331"/>
                </a:lnTo>
                <a:lnTo>
                  <a:pt x="117226" y="35842"/>
                </a:lnTo>
                <a:lnTo>
                  <a:pt x="117226" y="58601"/>
                </a:lnTo>
                <a:lnTo>
                  <a:pt x="232897" y="58601"/>
                </a:lnTo>
                <a:lnTo>
                  <a:pt x="237728" y="55810"/>
                </a:lnTo>
                <a:lnTo>
                  <a:pt x="240351" y="51283"/>
                </a:lnTo>
                <a:lnTo>
                  <a:pt x="247413" y="42150"/>
                </a:lnTo>
                <a:lnTo>
                  <a:pt x="256467" y="35238"/>
                </a:lnTo>
                <a:lnTo>
                  <a:pt x="266980" y="30860"/>
                </a:lnTo>
                <a:lnTo>
                  <a:pt x="278420" y="29331"/>
                </a:lnTo>
                <a:close/>
              </a:path>
              <a:path w="556895" h="762000">
                <a:moveTo>
                  <a:pt x="433052" y="29331"/>
                </a:moveTo>
                <a:lnTo>
                  <a:pt x="278420" y="29331"/>
                </a:lnTo>
                <a:lnTo>
                  <a:pt x="289859" y="30860"/>
                </a:lnTo>
                <a:lnTo>
                  <a:pt x="300373" y="35238"/>
                </a:lnTo>
                <a:lnTo>
                  <a:pt x="309427" y="42150"/>
                </a:lnTo>
                <a:lnTo>
                  <a:pt x="316489" y="51283"/>
                </a:lnTo>
                <a:lnTo>
                  <a:pt x="319106" y="55810"/>
                </a:lnTo>
                <a:lnTo>
                  <a:pt x="323943" y="58601"/>
                </a:lnTo>
                <a:lnTo>
                  <a:pt x="439613" y="58601"/>
                </a:lnTo>
                <a:lnTo>
                  <a:pt x="439613" y="35842"/>
                </a:lnTo>
                <a:lnTo>
                  <a:pt x="433052" y="29331"/>
                </a:lnTo>
                <a:close/>
              </a:path>
              <a:path w="556895" h="762000">
                <a:moveTo>
                  <a:pt x="278420" y="0"/>
                </a:moveTo>
                <a:lnTo>
                  <a:pt x="261444" y="2010"/>
                </a:lnTo>
                <a:lnTo>
                  <a:pt x="245606" y="7805"/>
                </a:lnTo>
                <a:lnTo>
                  <a:pt x="231527" y="17030"/>
                </a:lnTo>
                <a:lnTo>
                  <a:pt x="219825" y="29331"/>
                </a:lnTo>
                <a:lnTo>
                  <a:pt x="337015" y="29331"/>
                </a:lnTo>
                <a:lnTo>
                  <a:pt x="325313" y="17030"/>
                </a:lnTo>
                <a:lnTo>
                  <a:pt x="311233" y="7805"/>
                </a:lnTo>
                <a:lnTo>
                  <a:pt x="295396" y="2010"/>
                </a:lnTo>
                <a:lnTo>
                  <a:pt x="278420" y="0"/>
                </a:lnTo>
                <a:close/>
              </a:path>
            </a:pathLst>
          </a:custGeom>
          <a:solidFill>
            <a:srgbClr val="EB70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832404" y="2642329"/>
            <a:ext cx="150235" cy="11904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010136" y="2658799"/>
            <a:ext cx="264160" cy="29845"/>
          </a:xfrm>
          <a:custGeom>
            <a:avLst/>
            <a:gdLst/>
            <a:ahLst/>
            <a:cxnLst/>
            <a:rect l="l" t="t" r="r" b="b"/>
            <a:pathLst>
              <a:path w="264160" h="29844">
                <a:moveTo>
                  <a:pt x="257206" y="0"/>
                </a:moveTo>
                <a:lnTo>
                  <a:pt x="6560" y="0"/>
                </a:lnTo>
                <a:lnTo>
                  <a:pt x="0" y="6560"/>
                </a:lnTo>
                <a:lnTo>
                  <a:pt x="0" y="22739"/>
                </a:lnTo>
                <a:lnTo>
                  <a:pt x="6560" y="29306"/>
                </a:lnTo>
                <a:lnTo>
                  <a:pt x="257206" y="29306"/>
                </a:lnTo>
                <a:lnTo>
                  <a:pt x="263766" y="22739"/>
                </a:lnTo>
                <a:lnTo>
                  <a:pt x="263766" y="6560"/>
                </a:lnTo>
                <a:lnTo>
                  <a:pt x="257206" y="0"/>
                </a:lnTo>
                <a:close/>
              </a:path>
            </a:pathLst>
          </a:custGeom>
          <a:solidFill>
            <a:srgbClr val="EB70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010136" y="2717413"/>
            <a:ext cx="117475" cy="29845"/>
          </a:xfrm>
          <a:custGeom>
            <a:avLst/>
            <a:gdLst/>
            <a:ahLst/>
            <a:cxnLst/>
            <a:rect l="l" t="t" r="r" b="b"/>
            <a:pathLst>
              <a:path w="117475" h="29844">
                <a:moveTo>
                  <a:pt x="110666" y="0"/>
                </a:moveTo>
                <a:lnTo>
                  <a:pt x="6560" y="0"/>
                </a:lnTo>
                <a:lnTo>
                  <a:pt x="0" y="6560"/>
                </a:lnTo>
                <a:lnTo>
                  <a:pt x="0" y="22745"/>
                </a:lnTo>
                <a:lnTo>
                  <a:pt x="6560" y="29306"/>
                </a:lnTo>
                <a:lnTo>
                  <a:pt x="110666" y="29306"/>
                </a:lnTo>
                <a:lnTo>
                  <a:pt x="117226" y="22745"/>
                </a:lnTo>
                <a:lnTo>
                  <a:pt x="117226" y="6560"/>
                </a:lnTo>
                <a:lnTo>
                  <a:pt x="110666" y="0"/>
                </a:lnTo>
                <a:close/>
              </a:path>
            </a:pathLst>
          </a:custGeom>
          <a:solidFill>
            <a:srgbClr val="EB70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832404" y="2818175"/>
            <a:ext cx="150235" cy="11904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010136" y="2834639"/>
            <a:ext cx="264160" cy="29845"/>
          </a:xfrm>
          <a:custGeom>
            <a:avLst/>
            <a:gdLst/>
            <a:ahLst/>
            <a:cxnLst/>
            <a:rect l="l" t="t" r="r" b="b"/>
            <a:pathLst>
              <a:path w="264160" h="29844">
                <a:moveTo>
                  <a:pt x="257206" y="0"/>
                </a:moveTo>
                <a:lnTo>
                  <a:pt x="6560" y="0"/>
                </a:lnTo>
                <a:lnTo>
                  <a:pt x="0" y="6567"/>
                </a:lnTo>
                <a:lnTo>
                  <a:pt x="0" y="22745"/>
                </a:lnTo>
                <a:lnTo>
                  <a:pt x="6560" y="29312"/>
                </a:lnTo>
                <a:lnTo>
                  <a:pt x="257206" y="29312"/>
                </a:lnTo>
                <a:lnTo>
                  <a:pt x="263766" y="22745"/>
                </a:lnTo>
                <a:lnTo>
                  <a:pt x="263766" y="6567"/>
                </a:lnTo>
                <a:lnTo>
                  <a:pt x="257206" y="0"/>
                </a:lnTo>
                <a:close/>
              </a:path>
            </a:pathLst>
          </a:custGeom>
          <a:solidFill>
            <a:srgbClr val="EB70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010136" y="2893259"/>
            <a:ext cx="117475" cy="29845"/>
          </a:xfrm>
          <a:custGeom>
            <a:avLst/>
            <a:gdLst/>
            <a:ahLst/>
            <a:cxnLst/>
            <a:rect l="l" t="t" r="r" b="b"/>
            <a:pathLst>
              <a:path w="117475" h="29844">
                <a:moveTo>
                  <a:pt x="110666" y="0"/>
                </a:moveTo>
                <a:lnTo>
                  <a:pt x="6560" y="0"/>
                </a:lnTo>
                <a:lnTo>
                  <a:pt x="0" y="6560"/>
                </a:lnTo>
                <a:lnTo>
                  <a:pt x="0" y="22745"/>
                </a:lnTo>
                <a:lnTo>
                  <a:pt x="6560" y="29306"/>
                </a:lnTo>
                <a:lnTo>
                  <a:pt x="110666" y="29306"/>
                </a:lnTo>
                <a:lnTo>
                  <a:pt x="117226" y="22745"/>
                </a:lnTo>
                <a:lnTo>
                  <a:pt x="117226" y="6560"/>
                </a:lnTo>
                <a:lnTo>
                  <a:pt x="110666" y="0"/>
                </a:lnTo>
                <a:close/>
              </a:path>
            </a:pathLst>
          </a:custGeom>
          <a:solidFill>
            <a:srgbClr val="EB70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832404" y="2994022"/>
            <a:ext cx="150235" cy="11904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010136" y="3010486"/>
            <a:ext cx="264160" cy="29845"/>
          </a:xfrm>
          <a:custGeom>
            <a:avLst/>
            <a:gdLst/>
            <a:ahLst/>
            <a:cxnLst/>
            <a:rect l="l" t="t" r="r" b="b"/>
            <a:pathLst>
              <a:path w="264160" h="29844">
                <a:moveTo>
                  <a:pt x="257206" y="0"/>
                </a:moveTo>
                <a:lnTo>
                  <a:pt x="6560" y="0"/>
                </a:lnTo>
                <a:lnTo>
                  <a:pt x="0" y="6567"/>
                </a:lnTo>
                <a:lnTo>
                  <a:pt x="0" y="22745"/>
                </a:lnTo>
                <a:lnTo>
                  <a:pt x="6560" y="29312"/>
                </a:lnTo>
                <a:lnTo>
                  <a:pt x="257206" y="29312"/>
                </a:lnTo>
                <a:lnTo>
                  <a:pt x="263766" y="22745"/>
                </a:lnTo>
                <a:lnTo>
                  <a:pt x="263766" y="6567"/>
                </a:lnTo>
                <a:lnTo>
                  <a:pt x="257206" y="0"/>
                </a:lnTo>
                <a:close/>
              </a:path>
            </a:pathLst>
          </a:custGeom>
          <a:solidFill>
            <a:srgbClr val="EB70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010136" y="3069106"/>
            <a:ext cx="117475" cy="29845"/>
          </a:xfrm>
          <a:custGeom>
            <a:avLst/>
            <a:gdLst/>
            <a:ahLst/>
            <a:cxnLst/>
            <a:rect l="l" t="t" r="r" b="b"/>
            <a:pathLst>
              <a:path w="117475" h="29844">
                <a:moveTo>
                  <a:pt x="110666" y="0"/>
                </a:moveTo>
                <a:lnTo>
                  <a:pt x="6560" y="0"/>
                </a:lnTo>
                <a:lnTo>
                  <a:pt x="0" y="6560"/>
                </a:lnTo>
                <a:lnTo>
                  <a:pt x="0" y="22745"/>
                </a:lnTo>
                <a:lnTo>
                  <a:pt x="6560" y="29306"/>
                </a:lnTo>
                <a:lnTo>
                  <a:pt x="110666" y="29306"/>
                </a:lnTo>
                <a:lnTo>
                  <a:pt x="117226" y="22745"/>
                </a:lnTo>
                <a:lnTo>
                  <a:pt x="117226" y="6560"/>
                </a:lnTo>
                <a:lnTo>
                  <a:pt x="110666" y="0"/>
                </a:lnTo>
                <a:close/>
              </a:path>
            </a:pathLst>
          </a:custGeom>
          <a:solidFill>
            <a:srgbClr val="EB70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171329" y="3127719"/>
            <a:ext cx="29845" cy="29845"/>
          </a:xfrm>
          <a:custGeom>
            <a:avLst/>
            <a:gdLst/>
            <a:ahLst/>
            <a:cxnLst/>
            <a:rect l="l" t="t" r="r" b="b"/>
            <a:pathLst>
              <a:path w="29844" h="29844">
                <a:moveTo>
                  <a:pt x="18504" y="0"/>
                </a:moveTo>
                <a:lnTo>
                  <a:pt x="10796" y="0"/>
                </a:lnTo>
                <a:lnTo>
                  <a:pt x="7019" y="1568"/>
                </a:lnTo>
                <a:lnTo>
                  <a:pt x="1568" y="7019"/>
                </a:lnTo>
                <a:lnTo>
                  <a:pt x="0" y="10802"/>
                </a:lnTo>
                <a:lnTo>
                  <a:pt x="0" y="18504"/>
                </a:lnTo>
                <a:lnTo>
                  <a:pt x="1568" y="22287"/>
                </a:lnTo>
                <a:lnTo>
                  <a:pt x="7022" y="27738"/>
                </a:lnTo>
                <a:lnTo>
                  <a:pt x="10796" y="29307"/>
                </a:lnTo>
                <a:lnTo>
                  <a:pt x="18504" y="29307"/>
                </a:lnTo>
                <a:lnTo>
                  <a:pt x="22288" y="27737"/>
                </a:lnTo>
                <a:lnTo>
                  <a:pt x="27737" y="22287"/>
                </a:lnTo>
                <a:lnTo>
                  <a:pt x="29306" y="18504"/>
                </a:lnTo>
                <a:lnTo>
                  <a:pt x="29306" y="10802"/>
                </a:lnTo>
                <a:lnTo>
                  <a:pt x="27737" y="7019"/>
                </a:lnTo>
                <a:lnTo>
                  <a:pt x="22287" y="1568"/>
                </a:lnTo>
                <a:lnTo>
                  <a:pt x="18504" y="0"/>
                </a:lnTo>
                <a:close/>
              </a:path>
            </a:pathLst>
          </a:custGeom>
          <a:solidFill>
            <a:srgbClr val="EB70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801953" y="2452741"/>
            <a:ext cx="671865" cy="76442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2019 </a:t>
            </a:r>
            <a:r>
              <a:rPr spc="5" dirty="0"/>
              <a:t>© Company</a:t>
            </a:r>
            <a:r>
              <a:rPr spc="-130" dirty="0"/>
              <a:t> </a:t>
            </a:r>
            <a:r>
              <a:rPr dirty="0"/>
              <a:t>Confidential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14 June</a:t>
            </a:r>
            <a:r>
              <a:rPr spc="-85" dirty="0"/>
              <a:t> </a:t>
            </a:r>
            <a:r>
              <a:rPr dirty="0"/>
              <a:t>2019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11699875" y="6602068"/>
            <a:ext cx="153670" cy="15494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12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58724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4587240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351007" y="390143"/>
            <a:ext cx="1536192" cy="5455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207889" y="4366438"/>
            <a:ext cx="6467475" cy="60515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1400" b="1" spc="-10" dirty="0">
                <a:solidFill>
                  <a:srgbClr val="495658"/>
                </a:solidFill>
                <a:latin typeface="Arial"/>
                <a:cs typeface="Arial"/>
              </a:rPr>
              <a:t>Only</a:t>
            </a:r>
            <a:r>
              <a:rPr sz="1400" b="1" spc="5" dirty="0">
                <a:solidFill>
                  <a:srgbClr val="495658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495658"/>
                </a:solidFill>
                <a:latin typeface="Arial"/>
                <a:cs typeface="Arial"/>
              </a:rPr>
              <a:t>39%</a:t>
            </a:r>
            <a:r>
              <a:rPr sz="1400" b="1" spc="30" dirty="0">
                <a:solidFill>
                  <a:srgbClr val="495658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495658"/>
                </a:solidFill>
                <a:latin typeface="Arial"/>
                <a:cs typeface="Arial"/>
              </a:rPr>
              <a:t>Say</a:t>
            </a:r>
            <a:r>
              <a:rPr sz="1400" b="1" spc="15" dirty="0">
                <a:solidFill>
                  <a:srgbClr val="495658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495658"/>
                </a:solidFill>
                <a:latin typeface="Arial"/>
                <a:cs typeface="Arial"/>
              </a:rPr>
              <a:t>they</a:t>
            </a:r>
            <a:r>
              <a:rPr sz="1400" b="1" spc="15" dirty="0">
                <a:solidFill>
                  <a:srgbClr val="495658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495658"/>
                </a:solidFill>
                <a:latin typeface="Arial"/>
                <a:cs typeface="Arial"/>
              </a:rPr>
              <a:t>can</a:t>
            </a:r>
            <a:r>
              <a:rPr sz="1400" b="1" spc="5" dirty="0">
                <a:solidFill>
                  <a:srgbClr val="495658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495658"/>
                </a:solidFill>
                <a:latin typeface="Arial"/>
                <a:cs typeface="Arial"/>
              </a:rPr>
              <a:t>easily</a:t>
            </a:r>
            <a:r>
              <a:rPr sz="1400" b="1" spc="40" dirty="0">
                <a:solidFill>
                  <a:srgbClr val="495658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495658"/>
                </a:solidFill>
                <a:latin typeface="Arial"/>
                <a:cs typeface="Arial"/>
              </a:rPr>
              <a:t>see</a:t>
            </a:r>
            <a:r>
              <a:rPr sz="1400" b="1" spc="15" dirty="0">
                <a:solidFill>
                  <a:srgbClr val="495658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495658"/>
                </a:solidFill>
                <a:latin typeface="Arial"/>
                <a:cs typeface="Arial"/>
              </a:rPr>
              <a:t>the</a:t>
            </a:r>
            <a:r>
              <a:rPr sz="1400" b="1" spc="15" dirty="0">
                <a:solidFill>
                  <a:srgbClr val="495658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495658"/>
                </a:solidFill>
                <a:latin typeface="Arial"/>
                <a:cs typeface="Arial"/>
              </a:rPr>
              <a:t>status</a:t>
            </a:r>
            <a:r>
              <a:rPr sz="1400" b="1" spc="35" dirty="0">
                <a:solidFill>
                  <a:srgbClr val="495658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495658"/>
                </a:solidFill>
                <a:latin typeface="Arial"/>
                <a:cs typeface="Arial"/>
              </a:rPr>
              <a:t>of</a:t>
            </a:r>
            <a:r>
              <a:rPr sz="1400" b="1" spc="15" dirty="0">
                <a:solidFill>
                  <a:srgbClr val="495658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495658"/>
                </a:solidFill>
                <a:latin typeface="Arial"/>
                <a:cs typeface="Arial"/>
              </a:rPr>
              <a:t>reporting</a:t>
            </a:r>
            <a:r>
              <a:rPr sz="1400" b="1" spc="35" dirty="0">
                <a:solidFill>
                  <a:srgbClr val="495658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495658"/>
                </a:solidFill>
                <a:latin typeface="Arial"/>
                <a:cs typeface="Arial"/>
              </a:rPr>
              <a:t>process</a:t>
            </a:r>
            <a:r>
              <a:rPr sz="1400" b="1" spc="40" dirty="0">
                <a:solidFill>
                  <a:srgbClr val="495658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495658"/>
                </a:solidFill>
                <a:latin typeface="Arial"/>
                <a:cs typeface="Arial"/>
              </a:rPr>
              <a:t>at</a:t>
            </a:r>
            <a:r>
              <a:rPr sz="1400" b="1" spc="15" dirty="0">
                <a:solidFill>
                  <a:srgbClr val="495658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495658"/>
                </a:solidFill>
                <a:latin typeface="Arial"/>
                <a:cs typeface="Arial"/>
              </a:rPr>
              <a:t>any</a:t>
            </a:r>
            <a:r>
              <a:rPr sz="1400" b="1" spc="10" dirty="0">
                <a:solidFill>
                  <a:srgbClr val="495658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495658"/>
                </a:solidFill>
                <a:latin typeface="Arial"/>
                <a:cs typeface="Arial"/>
              </a:rPr>
              <a:t>time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1400" spc="-35" dirty="0">
                <a:solidFill>
                  <a:srgbClr val="495658"/>
                </a:solidFill>
                <a:latin typeface="Arial"/>
                <a:cs typeface="Arial"/>
              </a:rPr>
              <a:t>(LY:42%)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07889" y="1996744"/>
            <a:ext cx="6260465" cy="605790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5"/>
              </a:spcBef>
            </a:pPr>
            <a:r>
              <a:rPr sz="1400" b="1" spc="-10" dirty="0">
                <a:solidFill>
                  <a:srgbClr val="495658"/>
                </a:solidFill>
                <a:latin typeface="Arial"/>
                <a:cs typeface="Arial"/>
              </a:rPr>
              <a:t>Only </a:t>
            </a:r>
            <a:r>
              <a:rPr sz="1400" b="1" spc="-15" dirty="0">
                <a:solidFill>
                  <a:srgbClr val="495658"/>
                </a:solidFill>
                <a:latin typeface="Arial"/>
                <a:cs typeface="Arial"/>
              </a:rPr>
              <a:t>59% say they can easily </a:t>
            </a:r>
            <a:r>
              <a:rPr sz="1400" b="1" spc="-10" dirty="0">
                <a:solidFill>
                  <a:srgbClr val="495658"/>
                </a:solidFill>
                <a:latin typeface="Arial"/>
                <a:cs typeface="Arial"/>
              </a:rPr>
              <a:t>trace </a:t>
            </a:r>
            <a:r>
              <a:rPr sz="1400" b="1" spc="-5" dirty="0">
                <a:solidFill>
                  <a:srgbClr val="495658"/>
                </a:solidFill>
                <a:latin typeface="Arial"/>
                <a:cs typeface="Arial"/>
              </a:rPr>
              <a:t>a </a:t>
            </a:r>
            <a:r>
              <a:rPr sz="1400" b="1" spc="-15" dirty="0">
                <a:solidFill>
                  <a:srgbClr val="495658"/>
                </a:solidFill>
                <a:latin typeface="Arial"/>
                <a:cs typeface="Arial"/>
              </a:rPr>
              <a:t>number </a:t>
            </a:r>
            <a:r>
              <a:rPr sz="1400" b="1" spc="-5" dirty="0">
                <a:solidFill>
                  <a:srgbClr val="495658"/>
                </a:solidFill>
                <a:latin typeface="Arial"/>
                <a:cs typeface="Arial"/>
              </a:rPr>
              <a:t>in a </a:t>
            </a:r>
            <a:r>
              <a:rPr sz="1400" b="1" spc="-10" dirty="0">
                <a:solidFill>
                  <a:srgbClr val="495658"/>
                </a:solidFill>
                <a:latin typeface="Arial"/>
                <a:cs typeface="Arial"/>
              </a:rPr>
              <a:t>report </a:t>
            </a:r>
            <a:r>
              <a:rPr sz="1400" b="1" spc="-15" dirty="0">
                <a:solidFill>
                  <a:srgbClr val="495658"/>
                </a:solidFill>
                <a:latin typeface="Arial"/>
                <a:cs typeface="Arial"/>
              </a:rPr>
              <a:t>back </a:t>
            </a:r>
            <a:r>
              <a:rPr sz="1400" b="1" spc="-10" dirty="0">
                <a:solidFill>
                  <a:srgbClr val="495658"/>
                </a:solidFill>
                <a:latin typeface="Arial"/>
                <a:cs typeface="Arial"/>
              </a:rPr>
              <a:t>to its</a:t>
            </a:r>
            <a:r>
              <a:rPr sz="1400" b="1" spc="-5" dirty="0">
                <a:solidFill>
                  <a:srgbClr val="495658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495658"/>
                </a:solidFill>
                <a:latin typeface="Arial"/>
                <a:cs typeface="Arial"/>
              </a:rPr>
              <a:t>source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400" spc="-35" dirty="0">
                <a:solidFill>
                  <a:srgbClr val="495658"/>
                </a:solidFill>
                <a:latin typeface="Arial"/>
                <a:cs typeface="Arial"/>
              </a:rPr>
              <a:t>(LY:58%)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02071" y="3181654"/>
            <a:ext cx="5596255" cy="60515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1400" b="1" spc="-10" dirty="0">
                <a:solidFill>
                  <a:srgbClr val="495658"/>
                </a:solidFill>
                <a:latin typeface="Arial"/>
                <a:cs typeface="Arial"/>
              </a:rPr>
              <a:t>Only </a:t>
            </a:r>
            <a:r>
              <a:rPr sz="1400" b="1" spc="-15" dirty="0">
                <a:solidFill>
                  <a:srgbClr val="495658"/>
                </a:solidFill>
                <a:latin typeface="Arial"/>
                <a:cs typeface="Arial"/>
              </a:rPr>
              <a:t>47% say their spreadsheets </a:t>
            </a:r>
            <a:r>
              <a:rPr sz="1400" b="1" spc="-10" dirty="0">
                <a:solidFill>
                  <a:srgbClr val="495658"/>
                </a:solidFill>
                <a:latin typeface="Arial"/>
                <a:cs typeface="Arial"/>
              </a:rPr>
              <a:t>are well </a:t>
            </a:r>
            <a:r>
              <a:rPr sz="1400" b="1" spc="-15" dirty="0">
                <a:solidFill>
                  <a:srgbClr val="495658"/>
                </a:solidFill>
                <a:latin typeface="Arial"/>
                <a:cs typeface="Arial"/>
              </a:rPr>
              <a:t>controlled and </a:t>
            </a:r>
            <a:r>
              <a:rPr sz="1400" b="1" spc="-10" dirty="0">
                <a:solidFill>
                  <a:srgbClr val="495658"/>
                </a:solidFill>
                <a:latin typeface="Arial"/>
                <a:cs typeface="Arial"/>
              </a:rPr>
              <a:t>error</a:t>
            </a:r>
            <a:r>
              <a:rPr sz="1400" b="1" spc="15" dirty="0">
                <a:solidFill>
                  <a:srgbClr val="495658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495658"/>
                </a:solidFill>
                <a:latin typeface="Arial"/>
                <a:cs typeface="Arial"/>
              </a:rPr>
              <a:t>free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1400" spc="-35" dirty="0">
                <a:solidFill>
                  <a:srgbClr val="495658"/>
                </a:solidFill>
                <a:latin typeface="Arial"/>
                <a:cs typeface="Arial"/>
              </a:rPr>
              <a:t>(LY:45%)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522989" y="6603"/>
            <a:ext cx="2171065" cy="6845300"/>
          </a:xfrm>
          <a:custGeom>
            <a:avLst/>
            <a:gdLst/>
            <a:ahLst/>
            <a:cxnLst/>
            <a:rect l="l" t="t" r="r" b="b"/>
            <a:pathLst>
              <a:path w="2171065" h="6845300">
                <a:moveTo>
                  <a:pt x="189042" y="0"/>
                </a:moveTo>
                <a:lnTo>
                  <a:pt x="0" y="0"/>
                </a:lnTo>
                <a:lnTo>
                  <a:pt x="36927" y="25400"/>
                </a:lnTo>
                <a:lnTo>
                  <a:pt x="76995" y="50800"/>
                </a:lnTo>
                <a:lnTo>
                  <a:pt x="234247" y="152400"/>
                </a:lnTo>
                <a:lnTo>
                  <a:pt x="272789" y="190500"/>
                </a:lnTo>
                <a:lnTo>
                  <a:pt x="386514" y="266700"/>
                </a:lnTo>
                <a:lnTo>
                  <a:pt x="423777" y="304800"/>
                </a:lnTo>
                <a:lnTo>
                  <a:pt x="497317" y="355600"/>
                </a:lnTo>
                <a:lnTo>
                  <a:pt x="533588" y="393700"/>
                </a:lnTo>
                <a:lnTo>
                  <a:pt x="569521" y="419100"/>
                </a:lnTo>
                <a:lnTo>
                  <a:pt x="605114" y="457200"/>
                </a:lnTo>
                <a:lnTo>
                  <a:pt x="640362" y="482600"/>
                </a:lnTo>
                <a:lnTo>
                  <a:pt x="675264" y="520700"/>
                </a:lnTo>
                <a:lnTo>
                  <a:pt x="709816" y="546100"/>
                </a:lnTo>
                <a:lnTo>
                  <a:pt x="744014" y="584200"/>
                </a:lnTo>
                <a:lnTo>
                  <a:pt x="777855" y="622300"/>
                </a:lnTo>
                <a:lnTo>
                  <a:pt x="811337" y="647700"/>
                </a:lnTo>
                <a:lnTo>
                  <a:pt x="844455" y="685800"/>
                </a:lnTo>
                <a:lnTo>
                  <a:pt x="877207" y="723900"/>
                </a:lnTo>
                <a:lnTo>
                  <a:pt x="909590" y="762000"/>
                </a:lnTo>
                <a:lnTo>
                  <a:pt x="941600" y="787400"/>
                </a:lnTo>
                <a:lnTo>
                  <a:pt x="973233" y="825500"/>
                </a:lnTo>
                <a:lnTo>
                  <a:pt x="1004488" y="863600"/>
                </a:lnTo>
                <a:lnTo>
                  <a:pt x="1035360" y="901700"/>
                </a:lnTo>
                <a:lnTo>
                  <a:pt x="1065847" y="939800"/>
                </a:lnTo>
                <a:lnTo>
                  <a:pt x="1095945" y="977900"/>
                </a:lnTo>
                <a:lnTo>
                  <a:pt x="1125650" y="1016000"/>
                </a:lnTo>
                <a:lnTo>
                  <a:pt x="1154961" y="1054100"/>
                </a:lnTo>
                <a:lnTo>
                  <a:pt x="1183873" y="1092200"/>
                </a:lnTo>
                <a:lnTo>
                  <a:pt x="1212383" y="1130300"/>
                </a:lnTo>
                <a:lnTo>
                  <a:pt x="1240488" y="1168400"/>
                </a:lnTo>
                <a:lnTo>
                  <a:pt x="1268185" y="1206500"/>
                </a:lnTo>
                <a:lnTo>
                  <a:pt x="1295471" y="1244600"/>
                </a:lnTo>
                <a:lnTo>
                  <a:pt x="1322342" y="1282700"/>
                </a:lnTo>
                <a:lnTo>
                  <a:pt x="1348795" y="1320800"/>
                </a:lnTo>
                <a:lnTo>
                  <a:pt x="1374827" y="1358900"/>
                </a:lnTo>
                <a:lnTo>
                  <a:pt x="1400435" y="1397000"/>
                </a:lnTo>
                <a:lnTo>
                  <a:pt x="1425616" y="1447800"/>
                </a:lnTo>
                <a:lnTo>
                  <a:pt x="1450366" y="1485900"/>
                </a:lnTo>
                <a:lnTo>
                  <a:pt x="1474682" y="1524000"/>
                </a:lnTo>
                <a:lnTo>
                  <a:pt x="1498561" y="1574800"/>
                </a:lnTo>
                <a:lnTo>
                  <a:pt x="1521999" y="1612900"/>
                </a:lnTo>
                <a:lnTo>
                  <a:pt x="1544994" y="1651000"/>
                </a:lnTo>
                <a:lnTo>
                  <a:pt x="1567543" y="1701800"/>
                </a:lnTo>
                <a:lnTo>
                  <a:pt x="1589641" y="1739900"/>
                </a:lnTo>
                <a:lnTo>
                  <a:pt x="1611286" y="1778000"/>
                </a:lnTo>
                <a:lnTo>
                  <a:pt x="1632475" y="1828800"/>
                </a:lnTo>
                <a:lnTo>
                  <a:pt x="1653204" y="1866900"/>
                </a:lnTo>
                <a:lnTo>
                  <a:pt x="1673470" y="1917700"/>
                </a:lnTo>
                <a:lnTo>
                  <a:pt x="1693270" y="1955800"/>
                </a:lnTo>
                <a:lnTo>
                  <a:pt x="1712601" y="2006600"/>
                </a:lnTo>
                <a:lnTo>
                  <a:pt x="1731459" y="2044700"/>
                </a:lnTo>
                <a:lnTo>
                  <a:pt x="1749842" y="2095500"/>
                </a:lnTo>
                <a:lnTo>
                  <a:pt x="1767745" y="2133600"/>
                </a:lnTo>
                <a:lnTo>
                  <a:pt x="1785167" y="2184400"/>
                </a:lnTo>
                <a:lnTo>
                  <a:pt x="1802103" y="2235200"/>
                </a:lnTo>
                <a:lnTo>
                  <a:pt x="1818551" y="2273300"/>
                </a:lnTo>
                <a:lnTo>
                  <a:pt x="1834506" y="2324100"/>
                </a:lnTo>
                <a:lnTo>
                  <a:pt x="1849967" y="2374900"/>
                </a:lnTo>
                <a:lnTo>
                  <a:pt x="1864929" y="2413000"/>
                </a:lnTo>
                <a:lnTo>
                  <a:pt x="1879390" y="2463800"/>
                </a:lnTo>
                <a:lnTo>
                  <a:pt x="1893347" y="2514600"/>
                </a:lnTo>
                <a:lnTo>
                  <a:pt x="1906795" y="2552700"/>
                </a:lnTo>
                <a:lnTo>
                  <a:pt x="1919732" y="2603500"/>
                </a:lnTo>
                <a:lnTo>
                  <a:pt x="1932155" y="2654300"/>
                </a:lnTo>
                <a:lnTo>
                  <a:pt x="1944061" y="2705100"/>
                </a:lnTo>
                <a:lnTo>
                  <a:pt x="1955446" y="2755900"/>
                </a:lnTo>
                <a:lnTo>
                  <a:pt x="1966306" y="2794000"/>
                </a:lnTo>
                <a:lnTo>
                  <a:pt x="1976640" y="2844800"/>
                </a:lnTo>
                <a:lnTo>
                  <a:pt x="1986443" y="2895600"/>
                </a:lnTo>
                <a:lnTo>
                  <a:pt x="1995712" y="2946400"/>
                </a:lnTo>
                <a:lnTo>
                  <a:pt x="2004445" y="2997200"/>
                </a:lnTo>
                <a:lnTo>
                  <a:pt x="2012637" y="3048000"/>
                </a:lnTo>
                <a:lnTo>
                  <a:pt x="2020286" y="3098800"/>
                </a:lnTo>
                <a:lnTo>
                  <a:pt x="2027389" y="3149600"/>
                </a:lnTo>
                <a:lnTo>
                  <a:pt x="2033942" y="3200400"/>
                </a:lnTo>
                <a:lnTo>
                  <a:pt x="2039942" y="3251200"/>
                </a:lnTo>
                <a:lnTo>
                  <a:pt x="2045386" y="3289300"/>
                </a:lnTo>
                <a:lnTo>
                  <a:pt x="2050270" y="3340100"/>
                </a:lnTo>
                <a:lnTo>
                  <a:pt x="2054592" y="3390900"/>
                </a:lnTo>
                <a:lnTo>
                  <a:pt x="2058348" y="3441700"/>
                </a:lnTo>
                <a:lnTo>
                  <a:pt x="2061535" y="3505200"/>
                </a:lnTo>
                <a:lnTo>
                  <a:pt x="2064150" y="3556000"/>
                </a:lnTo>
                <a:lnTo>
                  <a:pt x="2066190" y="3606800"/>
                </a:lnTo>
                <a:lnTo>
                  <a:pt x="2067650" y="3657600"/>
                </a:lnTo>
                <a:lnTo>
                  <a:pt x="2068529" y="3708400"/>
                </a:lnTo>
                <a:lnTo>
                  <a:pt x="2068823" y="3759200"/>
                </a:lnTo>
                <a:lnTo>
                  <a:pt x="2068526" y="3810000"/>
                </a:lnTo>
                <a:lnTo>
                  <a:pt x="2067638" y="3860800"/>
                </a:lnTo>
                <a:lnTo>
                  <a:pt x="2066161" y="3911600"/>
                </a:lnTo>
                <a:lnTo>
                  <a:pt x="2064100" y="3962400"/>
                </a:lnTo>
                <a:lnTo>
                  <a:pt x="2061457" y="4013200"/>
                </a:lnTo>
                <a:lnTo>
                  <a:pt x="2058236" y="4064000"/>
                </a:lnTo>
                <a:lnTo>
                  <a:pt x="2054439" y="4114800"/>
                </a:lnTo>
                <a:lnTo>
                  <a:pt x="2050071" y="4165600"/>
                </a:lnTo>
                <a:lnTo>
                  <a:pt x="2045134" y="4216400"/>
                </a:lnTo>
                <a:lnTo>
                  <a:pt x="2039632" y="4267200"/>
                </a:lnTo>
                <a:lnTo>
                  <a:pt x="2033568" y="4318000"/>
                </a:lnTo>
                <a:lnTo>
                  <a:pt x="2026945" y="4368800"/>
                </a:lnTo>
                <a:lnTo>
                  <a:pt x="2019767" y="4419600"/>
                </a:lnTo>
                <a:lnTo>
                  <a:pt x="2012037" y="4470400"/>
                </a:lnTo>
                <a:lnTo>
                  <a:pt x="2003757" y="4521200"/>
                </a:lnTo>
                <a:lnTo>
                  <a:pt x="1994932" y="4572000"/>
                </a:lnTo>
                <a:lnTo>
                  <a:pt x="1985564" y="4622800"/>
                </a:lnTo>
                <a:lnTo>
                  <a:pt x="1975657" y="4673600"/>
                </a:lnTo>
                <a:lnTo>
                  <a:pt x="1965215" y="4724400"/>
                </a:lnTo>
                <a:lnTo>
                  <a:pt x="1954239" y="4775200"/>
                </a:lnTo>
                <a:lnTo>
                  <a:pt x="1942735" y="4813300"/>
                </a:lnTo>
                <a:lnTo>
                  <a:pt x="1930704" y="4864100"/>
                </a:lnTo>
                <a:lnTo>
                  <a:pt x="1918150" y="4914900"/>
                </a:lnTo>
                <a:lnTo>
                  <a:pt x="1905077" y="4965700"/>
                </a:lnTo>
                <a:lnTo>
                  <a:pt x="1891488" y="5003800"/>
                </a:lnTo>
                <a:lnTo>
                  <a:pt x="1877385" y="5054600"/>
                </a:lnTo>
                <a:lnTo>
                  <a:pt x="1862773" y="5105400"/>
                </a:lnTo>
                <a:lnTo>
                  <a:pt x="1847654" y="5156200"/>
                </a:lnTo>
                <a:lnTo>
                  <a:pt x="1832032" y="5194300"/>
                </a:lnTo>
                <a:lnTo>
                  <a:pt x="1815910" y="5245100"/>
                </a:lnTo>
                <a:lnTo>
                  <a:pt x="1799292" y="5295900"/>
                </a:lnTo>
                <a:lnTo>
                  <a:pt x="1782180" y="5334000"/>
                </a:lnTo>
                <a:lnTo>
                  <a:pt x="1764577" y="5384800"/>
                </a:lnTo>
                <a:lnTo>
                  <a:pt x="1746488" y="5422900"/>
                </a:lnTo>
                <a:lnTo>
                  <a:pt x="1727915" y="5473700"/>
                </a:lnTo>
                <a:lnTo>
                  <a:pt x="1708862" y="5524500"/>
                </a:lnTo>
                <a:lnTo>
                  <a:pt x="1689332" y="5562600"/>
                </a:lnTo>
                <a:lnTo>
                  <a:pt x="1669328" y="5613400"/>
                </a:lnTo>
                <a:lnTo>
                  <a:pt x="1648853" y="5651500"/>
                </a:lnTo>
                <a:lnTo>
                  <a:pt x="1627911" y="5702300"/>
                </a:lnTo>
                <a:lnTo>
                  <a:pt x="1606505" y="5740400"/>
                </a:lnTo>
                <a:lnTo>
                  <a:pt x="1584639" y="5778500"/>
                </a:lnTo>
                <a:lnTo>
                  <a:pt x="1562315" y="5829300"/>
                </a:lnTo>
                <a:lnTo>
                  <a:pt x="1539536" y="5867400"/>
                </a:lnTo>
                <a:lnTo>
                  <a:pt x="1516307" y="5918200"/>
                </a:lnTo>
                <a:lnTo>
                  <a:pt x="1492629" y="5956300"/>
                </a:lnTo>
                <a:lnTo>
                  <a:pt x="1468508" y="5994400"/>
                </a:lnTo>
                <a:lnTo>
                  <a:pt x="1443945" y="6045200"/>
                </a:lnTo>
                <a:lnTo>
                  <a:pt x="1418945" y="6083300"/>
                </a:lnTo>
                <a:lnTo>
                  <a:pt x="1393509" y="6121400"/>
                </a:lnTo>
                <a:lnTo>
                  <a:pt x="1367643" y="6159500"/>
                </a:lnTo>
                <a:lnTo>
                  <a:pt x="1341348" y="6197600"/>
                </a:lnTo>
                <a:lnTo>
                  <a:pt x="1314628" y="6248400"/>
                </a:lnTo>
                <a:lnTo>
                  <a:pt x="1287487" y="6286500"/>
                </a:lnTo>
                <a:lnTo>
                  <a:pt x="1259928" y="6324600"/>
                </a:lnTo>
                <a:lnTo>
                  <a:pt x="1231953" y="6362700"/>
                </a:lnTo>
                <a:lnTo>
                  <a:pt x="1203567" y="6400800"/>
                </a:lnTo>
                <a:lnTo>
                  <a:pt x="1174772" y="6438900"/>
                </a:lnTo>
                <a:lnTo>
                  <a:pt x="1145572" y="6477000"/>
                </a:lnTo>
                <a:lnTo>
                  <a:pt x="1115970" y="6515100"/>
                </a:lnTo>
                <a:lnTo>
                  <a:pt x="1085970" y="6553200"/>
                </a:lnTo>
                <a:lnTo>
                  <a:pt x="820286" y="6845300"/>
                </a:lnTo>
                <a:lnTo>
                  <a:pt x="958081" y="6845300"/>
                </a:lnTo>
                <a:lnTo>
                  <a:pt x="1164710" y="6616700"/>
                </a:lnTo>
                <a:lnTo>
                  <a:pt x="1194932" y="6578600"/>
                </a:lnTo>
                <a:lnTo>
                  <a:pt x="1224759" y="6540500"/>
                </a:lnTo>
                <a:lnTo>
                  <a:pt x="1254187" y="6502400"/>
                </a:lnTo>
                <a:lnTo>
                  <a:pt x="1283215" y="6464300"/>
                </a:lnTo>
                <a:lnTo>
                  <a:pt x="1311837" y="6426200"/>
                </a:lnTo>
                <a:lnTo>
                  <a:pt x="1340052" y="6388100"/>
                </a:lnTo>
                <a:lnTo>
                  <a:pt x="1367856" y="6350000"/>
                </a:lnTo>
                <a:lnTo>
                  <a:pt x="1395245" y="6311900"/>
                </a:lnTo>
                <a:lnTo>
                  <a:pt x="1422217" y="6261100"/>
                </a:lnTo>
                <a:lnTo>
                  <a:pt x="1448769" y="6223000"/>
                </a:lnTo>
                <a:lnTo>
                  <a:pt x="1474897" y="6184900"/>
                </a:lnTo>
                <a:lnTo>
                  <a:pt x="1500598" y="6146800"/>
                </a:lnTo>
                <a:lnTo>
                  <a:pt x="1525869" y="6108700"/>
                </a:lnTo>
                <a:lnTo>
                  <a:pt x="1550706" y="6057900"/>
                </a:lnTo>
                <a:lnTo>
                  <a:pt x="1575107" y="6019800"/>
                </a:lnTo>
                <a:lnTo>
                  <a:pt x="1599069" y="5981700"/>
                </a:lnTo>
                <a:lnTo>
                  <a:pt x="1622587" y="5930900"/>
                </a:lnTo>
                <a:lnTo>
                  <a:pt x="1645660" y="5892800"/>
                </a:lnTo>
                <a:lnTo>
                  <a:pt x="1668283" y="5842000"/>
                </a:lnTo>
                <a:lnTo>
                  <a:pt x="1690454" y="5803900"/>
                </a:lnTo>
                <a:lnTo>
                  <a:pt x="1712169" y="5753100"/>
                </a:lnTo>
                <a:lnTo>
                  <a:pt x="1733426" y="5715000"/>
                </a:lnTo>
                <a:lnTo>
                  <a:pt x="1754220" y="5664200"/>
                </a:lnTo>
                <a:lnTo>
                  <a:pt x="1774550" y="5626100"/>
                </a:lnTo>
                <a:lnTo>
                  <a:pt x="1794411" y="5575300"/>
                </a:lnTo>
                <a:lnTo>
                  <a:pt x="1813800" y="5537200"/>
                </a:lnTo>
                <a:lnTo>
                  <a:pt x="1832715" y="5486400"/>
                </a:lnTo>
                <a:lnTo>
                  <a:pt x="1851152" y="5448300"/>
                </a:lnTo>
                <a:lnTo>
                  <a:pt x="1869108" y="5397500"/>
                </a:lnTo>
                <a:lnTo>
                  <a:pt x="1886580" y="5346700"/>
                </a:lnTo>
                <a:lnTo>
                  <a:pt x="1903564" y="5308600"/>
                </a:lnTo>
                <a:lnTo>
                  <a:pt x="1920057" y="5257800"/>
                </a:lnTo>
                <a:lnTo>
                  <a:pt x="1936057" y="5207000"/>
                </a:lnTo>
                <a:lnTo>
                  <a:pt x="1951560" y="5168900"/>
                </a:lnTo>
                <a:lnTo>
                  <a:pt x="1966563" y="5118100"/>
                </a:lnTo>
                <a:lnTo>
                  <a:pt x="1981062" y="5067300"/>
                </a:lnTo>
                <a:lnTo>
                  <a:pt x="1995054" y="5016500"/>
                </a:lnTo>
                <a:lnTo>
                  <a:pt x="2008537" y="4965700"/>
                </a:lnTo>
                <a:lnTo>
                  <a:pt x="2021507" y="4927600"/>
                </a:lnTo>
                <a:lnTo>
                  <a:pt x="2033961" y="4876800"/>
                </a:lnTo>
                <a:lnTo>
                  <a:pt x="2045896" y="4826000"/>
                </a:lnTo>
                <a:lnTo>
                  <a:pt x="2057308" y="4775200"/>
                </a:lnTo>
                <a:lnTo>
                  <a:pt x="2068195" y="4724400"/>
                </a:lnTo>
                <a:lnTo>
                  <a:pt x="2078553" y="4673600"/>
                </a:lnTo>
                <a:lnTo>
                  <a:pt x="2088378" y="4622800"/>
                </a:lnTo>
                <a:lnTo>
                  <a:pt x="2097669" y="4584700"/>
                </a:lnTo>
                <a:lnTo>
                  <a:pt x="2106421" y="4533900"/>
                </a:lnTo>
                <a:lnTo>
                  <a:pt x="2114632" y="4483100"/>
                </a:lnTo>
                <a:lnTo>
                  <a:pt x="2122297" y="4432300"/>
                </a:lnTo>
                <a:lnTo>
                  <a:pt x="2129415" y="4381500"/>
                </a:lnTo>
                <a:lnTo>
                  <a:pt x="2135982" y="4330700"/>
                </a:lnTo>
                <a:lnTo>
                  <a:pt x="2141994" y="4279900"/>
                </a:lnTo>
                <a:lnTo>
                  <a:pt x="2147449" y="4229100"/>
                </a:lnTo>
                <a:lnTo>
                  <a:pt x="2152343" y="4178300"/>
                </a:lnTo>
                <a:lnTo>
                  <a:pt x="2156674" y="4127500"/>
                </a:lnTo>
                <a:lnTo>
                  <a:pt x="2160437" y="4064000"/>
                </a:lnTo>
                <a:lnTo>
                  <a:pt x="2163630" y="4013200"/>
                </a:lnTo>
                <a:lnTo>
                  <a:pt x="2166250" y="3962400"/>
                </a:lnTo>
                <a:lnTo>
                  <a:pt x="2168293" y="3911600"/>
                </a:lnTo>
                <a:lnTo>
                  <a:pt x="2169756" y="3860800"/>
                </a:lnTo>
                <a:lnTo>
                  <a:pt x="2170636" y="3810000"/>
                </a:lnTo>
                <a:lnTo>
                  <a:pt x="2170931" y="3759200"/>
                </a:lnTo>
                <a:lnTo>
                  <a:pt x="2170646" y="3708400"/>
                </a:lnTo>
                <a:lnTo>
                  <a:pt x="2169793" y="3657600"/>
                </a:lnTo>
                <a:lnTo>
                  <a:pt x="2168375" y="3606800"/>
                </a:lnTo>
                <a:lnTo>
                  <a:pt x="2166396" y="3556000"/>
                </a:lnTo>
                <a:lnTo>
                  <a:pt x="2163858" y="3505200"/>
                </a:lnTo>
                <a:lnTo>
                  <a:pt x="2160765" y="3454400"/>
                </a:lnTo>
                <a:lnTo>
                  <a:pt x="2157119" y="3403600"/>
                </a:lnTo>
                <a:lnTo>
                  <a:pt x="2152923" y="3352800"/>
                </a:lnTo>
                <a:lnTo>
                  <a:pt x="2148181" y="3302000"/>
                </a:lnTo>
                <a:lnTo>
                  <a:pt x="2142895" y="3251200"/>
                </a:lnTo>
                <a:lnTo>
                  <a:pt x="2137069" y="3200400"/>
                </a:lnTo>
                <a:lnTo>
                  <a:pt x="2130705" y="3149600"/>
                </a:lnTo>
                <a:lnTo>
                  <a:pt x="2123807" y="3098800"/>
                </a:lnTo>
                <a:lnTo>
                  <a:pt x="2116378" y="3048000"/>
                </a:lnTo>
                <a:lnTo>
                  <a:pt x="2108420" y="2997200"/>
                </a:lnTo>
                <a:lnTo>
                  <a:pt x="2099937" y="2946400"/>
                </a:lnTo>
                <a:lnTo>
                  <a:pt x="2090932" y="2895600"/>
                </a:lnTo>
                <a:lnTo>
                  <a:pt x="2081408" y="2844800"/>
                </a:lnTo>
                <a:lnTo>
                  <a:pt x="2071367" y="2806700"/>
                </a:lnTo>
                <a:lnTo>
                  <a:pt x="2060814" y="2755900"/>
                </a:lnTo>
                <a:lnTo>
                  <a:pt x="2049750" y="2705100"/>
                </a:lnTo>
                <a:lnTo>
                  <a:pt x="2038179" y="2654300"/>
                </a:lnTo>
                <a:lnTo>
                  <a:pt x="2026105" y="2603500"/>
                </a:lnTo>
                <a:lnTo>
                  <a:pt x="2013529" y="2565400"/>
                </a:lnTo>
                <a:lnTo>
                  <a:pt x="2000456" y="2514600"/>
                </a:lnTo>
                <a:lnTo>
                  <a:pt x="1986887" y="2463800"/>
                </a:lnTo>
                <a:lnTo>
                  <a:pt x="1972827" y="2413000"/>
                </a:lnTo>
                <a:lnTo>
                  <a:pt x="1958278" y="2374900"/>
                </a:lnTo>
                <a:lnTo>
                  <a:pt x="1943243" y="2324100"/>
                </a:lnTo>
                <a:lnTo>
                  <a:pt x="1927726" y="2273300"/>
                </a:lnTo>
                <a:lnTo>
                  <a:pt x="1911728" y="2235200"/>
                </a:lnTo>
                <a:lnTo>
                  <a:pt x="1895254" y="2184400"/>
                </a:lnTo>
                <a:lnTo>
                  <a:pt x="1878307" y="2146300"/>
                </a:lnTo>
                <a:lnTo>
                  <a:pt x="1860889" y="2095500"/>
                </a:lnTo>
                <a:lnTo>
                  <a:pt x="1843003" y="2044700"/>
                </a:lnTo>
                <a:lnTo>
                  <a:pt x="1824653" y="2006600"/>
                </a:lnTo>
                <a:lnTo>
                  <a:pt x="1805842" y="1955800"/>
                </a:lnTo>
                <a:lnTo>
                  <a:pt x="1786572" y="1917700"/>
                </a:lnTo>
                <a:lnTo>
                  <a:pt x="1766847" y="1866900"/>
                </a:lnTo>
                <a:lnTo>
                  <a:pt x="1746669" y="1828800"/>
                </a:lnTo>
                <a:lnTo>
                  <a:pt x="1726042" y="1778000"/>
                </a:lnTo>
                <a:lnTo>
                  <a:pt x="1704969" y="1739900"/>
                </a:lnTo>
                <a:lnTo>
                  <a:pt x="1683452" y="1701800"/>
                </a:lnTo>
                <a:lnTo>
                  <a:pt x="1661496" y="1651000"/>
                </a:lnTo>
                <a:lnTo>
                  <a:pt x="1639102" y="1612900"/>
                </a:lnTo>
                <a:lnTo>
                  <a:pt x="1616274" y="1574800"/>
                </a:lnTo>
                <a:lnTo>
                  <a:pt x="1593015" y="1524000"/>
                </a:lnTo>
                <a:lnTo>
                  <a:pt x="1569328" y="1485900"/>
                </a:lnTo>
                <a:lnTo>
                  <a:pt x="1545217" y="1447800"/>
                </a:lnTo>
                <a:lnTo>
                  <a:pt x="1520683" y="1397000"/>
                </a:lnTo>
                <a:lnTo>
                  <a:pt x="1495730" y="1358900"/>
                </a:lnTo>
                <a:lnTo>
                  <a:pt x="1470361" y="1320800"/>
                </a:lnTo>
                <a:lnTo>
                  <a:pt x="1444580" y="1282700"/>
                </a:lnTo>
                <a:lnTo>
                  <a:pt x="1418388" y="1244600"/>
                </a:lnTo>
                <a:lnTo>
                  <a:pt x="1391790" y="1206500"/>
                </a:lnTo>
                <a:lnTo>
                  <a:pt x="1364789" y="1155700"/>
                </a:lnTo>
                <a:lnTo>
                  <a:pt x="1337386" y="1117600"/>
                </a:lnTo>
                <a:lnTo>
                  <a:pt x="1309586" y="1079500"/>
                </a:lnTo>
                <a:lnTo>
                  <a:pt x="1281391" y="1041400"/>
                </a:lnTo>
                <a:lnTo>
                  <a:pt x="1252805" y="1003300"/>
                </a:lnTo>
                <a:lnTo>
                  <a:pt x="1223830" y="965200"/>
                </a:lnTo>
                <a:lnTo>
                  <a:pt x="1194470" y="927100"/>
                </a:lnTo>
                <a:lnTo>
                  <a:pt x="1164727" y="889000"/>
                </a:lnTo>
                <a:lnTo>
                  <a:pt x="1134605" y="863600"/>
                </a:lnTo>
                <a:lnTo>
                  <a:pt x="1104107" y="825500"/>
                </a:lnTo>
                <a:lnTo>
                  <a:pt x="1073235" y="787400"/>
                </a:lnTo>
                <a:lnTo>
                  <a:pt x="1041993" y="749300"/>
                </a:lnTo>
                <a:lnTo>
                  <a:pt x="1010383" y="711200"/>
                </a:lnTo>
                <a:lnTo>
                  <a:pt x="978410" y="673100"/>
                </a:lnTo>
                <a:lnTo>
                  <a:pt x="946075" y="647700"/>
                </a:lnTo>
                <a:lnTo>
                  <a:pt x="913382" y="609600"/>
                </a:lnTo>
                <a:lnTo>
                  <a:pt x="880334" y="571500"/>
                </a:lnTo>
                <a:lnTo>
                  <a:pt x="846934" y="546100"/>
                </a:lnTo>
                <a:lnTo>
                  <a:pt x="813185" y="508000"/>
                </a:lnTo>
                <a:lnTo>
                  <a:pt x="779090" y="469900"/>
                </a:lnTo>
                <a:lnTo>
                  <a:pt x="744652" y="444500"/>
                </a:lnTo>
                <a:lnTo>
                  <a:pt x="709874" y="406400"/>
                </a:lnTo>
                <a:lnTo>
                  <a:pt x="674759" y="381000"/>
                </a:lnTo>
                <a:lnTo>
                  <a:pt x="639310" y="342900"/>
                </a:lnTo>
                <a:lnTo>
                  <a:pt x="603531" y="317500"/>
                </a:lnTo>
                <a:lnTo>
                  <a:pt x="567424" y="279400"/>
                </a:lnTo>
                <a:lnTo>
                  <a:pt x="494238" y="228600"/>
                </a:lnTo>
                <a:lnTo>
                  <a:pt x="457166" y="190500"/>
                </a:lnTo>
                <a:lnTo>
                  <a:pt x="344068" y="114300"/>
                </a:lnTo>
                <a:lnTo>
                  <a:pt x="305752" y="76200"/>
                </a:lnTo>
                <a:lnTo>
                  <a:pt x="189042" y="0"/>
                </a:lnTo>
                <a:close/>
              </a:path>
            </a:pathLst>
          </a:custGeom>
          <a:solidFill>
            <a:srgbClr val="6D81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533052" y="12696"/>
            <a:ext cx="2063750" cy="6845300"/>
          </a:xfrm>
          <a:custGeom>
            <a:avLst/>
            <a:gdLst/>
            <a:ahLst/>
            <a:cxnLst/>
            <a:rect l="l" t="t" r="r" b="b"/>
            <a:pathLst>
              <a:path w="2063750" h="6845300">
                <a:moveTo>
                  <a:pt x="786217" y="0"/>
                </a:moveTo>
                <a:lnTo>
                  <a:pt x="639339" y="0"/>
                </a:lnTo>
                <a:lnTo>
                  <a:pt x="702907" y="50800"/>
                </a:lnTo>
                <a:lnTo>
                  <a:pt x="736524" y="88900"/>
                </a:lnTo>
                <a:lnTo>
                  <a:pt x="769763" y="127000"/>
                </a:lnTo>
                <a:lnTo>
                  <a:pt x="802622" y="165100"/>
                </a:lnTo>
                <a:lnTo>
                  <a:pt x="835098" y="203200"/>
                </a:lnTo>
                <a:lnTo>
                  <a:pt x="867186" y="228600"/>
                </a:lnTo>
                <a:lnTo>
                  <a:pt x="898883" y="266700"/>
                </a:lnTo>
                <a:lnTo>
                  <a:pt x="930187" y="304800"/>
                </a:lnTo>
                <a:lnTo>
                  <a:pt x="961093" y="342900"/>
                </a:lnTo>
                <a:lnTo>
                  <a:pt x="991599" y="381000"/>
                </a:lnTo>
                <a:lnTo>
                  <a:pt x="1021701" y="419100"/>
                </a:lnTo>
                <a:lnTo>
                  <a:pt x="1051395" y="457200"/>
                </a:lnTo>
                <a:lnTo>
                  <a:pt x="1080678" y="495300"/>
                </a:lnTo>
                <a:lnTo>
                  <a:pt x="1109548" y="533400"/>
                </a:lnTo>
                <a:lnTo>
                  <a:pt x="1138000" y="571500"/>
                </a:lnTo>
                <a:lnTo>
                  <a:pt x="1166031" y="609600"/>
                </a:lnTo>
                <a:lnTo>
                  <a:pt x="1193637" y="660400"/>
                </a:lnTo>
                <a:lnTo>
                  <a:pt x="1220816" y="698500"/>
                </a:lnTo>
                <a:lnTo>
                  <a:pt x="1247565" y="736600"/>
                </a:lnTo>
                <a:lnTo>
                  <a:pt x="1273878" y="774700"/>
                </a:lnTo>
                <a:lnTo>
                  <a:pt x="1299755" y="812800"/>
                </a:lnTo>
                <a:lnTo>
                  <a:pt x="1325190" y="863600"/>
                </a:lnTo>
                <a:lnTo>
                  <a:pt x="1350180" y="901700"/>
                </a:lnTo>
                <a:lnTo>
                  <a:pt x="1374723" y="939800"/>
                </a:lnTo>
                <a:lnTo>
                  <a:pt x="1398815" y="990600"/>
                </a:lnTo>
                <a:lnTo>
                  <a:pt x="1422452" y="1028700"/>
                </a:lnTo>
                <a:lnTo>
                  <a:pt x="1445631" y="1079500"/>
                </a:lnTo>
                <a:lnTo>
                  <a:pt x="1468348" y="1117600"/>
                </a:lnTo>
                <a:lnTo>
                  <a:pt x="1490602" y="1155700"/>
                </a:lnTo>
                <a:lnTo>
                  <a:pt x="1512387" y="1206500"/>
                </a:lnTo>
                <a:lnTo>
                  <a:pt x="1533701" y="1244600"/>
                </a:lnTo>
                <a:lnTo>
                  <a:pt x="1554540" y="1295400"/>
                </a:lnTo>
                <a:lnTo>
                  <a:pt x="1574900" y="1333500"/>
                </a:lnTo>
                <a:lnTo>
                  <a:pt x="1594780" y="1384300"/>
                </a:lnTo>
                <a:lnTo>
                  <a:pt x="1614174" y="1435100"/>
                </a:lnTo>
                <a:lnTo>
                  <a:pt x="1633081" y="1473200"/>
                </a:lnTo>
                <a:lnTo>
                  <a:pt x="1651495" y="1524000"/>
                </a:lnTo>
                <a:lnTo>
                  <a:pt x="1669415" y="1562100"/>
                </a:lnTo>
                <a:lnTo>
                  <a:pt x="1686837" y="1612900"/>
                </a:lnTo>
                <a:lnTo>
                  <a:pt x="1703756" y="1663700"/>
                </a:lnTo>
                <a:lnTo>
                  <a:pt x="1720171" y="1701800"/>
                </a:lnTo>
                <a:lnTo>
                  <a:pt x="1736077" y="1752600"/>
                </a:lnTo>
                <a:lnTo>
                  <a:pt x="1751471" y="1803400"/>
                </a:lnTo>
                <a:lnTo>
                  <a:pt x="1766351" y="1854200"/>
                </a:lnTo>
                <a:lnTo>
                  <a:pt x="1780711" y="1892300"/>
                </a:lnTo>
                <a:lnTo>
                  <a:pt x="1794550" y="1943100"/>
                </a:lnTo>
                <a:lnTo>
                  <a:pt x="1807863" y="1993900"/>
                </a:lnTo>
                <a:lnTo>
                  <a:pt x="1820648" y="2044700"/>
                </a:lnTo>
                <a:lnTo>
                  <a:pt x="1832901" y="2095500"/>
                </a:lnTo>
                <a:lnTo>
                  <a:pt x="1844619" y="2146300"/>
                </a:lnTo>
                <a:lnTo>
                  <a:pt x="1855797" y="2197100"/>
                </a:lnTo>
                <a:lnTo>
                  <a:pt x="1866434" y="2235200"/>
                </a:lnTo>
                <a:lnTo>
                  <a:pt x="1876525" y="2286000"/>
                </a:lnTo>
                <a:lnTo>
                  <a:pt x="1886067" y="2336800"/>
                </a:lnTo>
                <a:lnTo>
                  <a:pt x="1895057" y="2387600"/>
                </a:lnTo>
                <a:lnTo>
                  <a:pt x="1903491" y="2438400"/>
                </a:lnTo>
                <a:lnTo>
                  <a:pt x="1911367" y="2489200"/>
                </a:lnTo>
                <a:lnTo>
                  <a:pt x="1918680" y="2540000"/>
                </a:lnTo>
                <a:lnTo>
                  <a:pt x="1925427" y="2590800"/>
                </a:lnTo>
                <a:lnTo>
                  <a:pt x="1931606" y="2641600"/>
                </a:lnTo>
                <a:lnTo>
                  <a:pt x="1937212" y="2692400"/>
                </a:lnTo>
                <a:lnTo>
                  <a:pt x="1942242" y="2743200"/>
                </a:lnTo>
                <a:lnTo>
                  <a:pt x="1946693" y="2794000"/>
                </a:lnTo>
                <a:lnTo>
                  <a:pt x="1950561" y="2844800"/>
                </a:lnTo>
                <a:lnTo>
                  <a:pt x="1953844" y="2895600"/>
                </a:lnTo>
                <a:lnTo>
                  <a:pt x="1956537" y="2959100"/>
                </a:lnTo>
                <a:lnTo>
                  <a:pt x="1958638" y="3009900"/>
                </a:lnTo>
                <a:lnTo>
                  <a:pt x="1960142" y="3060700"/>
                </a:lnTo>
                <a:lnTo>
                  <a:pt x="1961048" y="3111500"/>
                </a:lnTo>
                <a:lnTo>
                  <a:pt x="1961350" y="3162300"/>
                </a:lnTo>
                <a:lnTo>
                  <a:pt x="1961053" y="3213100"/>
                </a:lnTo>
                <a:lnTo>
                  <a:pt x="1960163" y="3263900"/>
                </a:lnTo>
                <a:lnTo>
                  <a:pt x="1958684" y="3314700"/>
                </a:lnTo>
                <a:lnTo>
                  <a:pt x="1956620" y="3365500"/>
                </a:lnTo>
                <a:lnTo>
                  <a:pt x="1953972" y="3429000"/>
                </a:lnTo>
                <a:lnTo>
                  <a:pt x="1950746" y="3479800"/>
                </a:lnTo>
                <a:lnTo>
                  <a:pt x="1946943" y="3530600"/>
                </a:lnTo>
                <a:lnTo>
                  <a:pt x="1942568" y="3581400"/>
                </a:lnTo>
                <a:lnTo>
                  <a:pt x="1937623" y="3632200"/>
                </a:lnTo>
                <a:lnTo>
                  <a:pt x="1932112" y="3683000"/>
                </a:lnTo>
                <a:lnTo>
                  <a:pt x="1926039" y="3733800"/>
                </a:lnTo>
                <a:lnTo>
                  <a:pt x="1919405" y="3784600"/>
                </a:lnTo>
                <a:lnTo>
                  <a:pt x="1912216" y="3835400"/>
                </a:lnTo>
                <a:lnTo>
                  <a:pt x="1904473" y="3886200"/>
                </a:lnTo>
                <a:lnTo>
                  <a:pt x="1896181" y="3924300"/>
                </a:lnTo>
                <a:lnTo>
                  <a:pt x="1887342" y="3975100"/>
                </a:lnTo>
                <a:lnTo>
                  <a:pt x="1877960" y="4025900"/>
                </a:lnTo>
                <a:lnTo>
                  <a:pt x="1868037" y="4076700"/>
                </a:lnTo>
                <a:lnTo>
                  <a:pt x="1857579" y="4127500"/>
                </a:lnTo>
                <a:lnTo>
                  <a:pt x="1846587" y="4178300"/>
                </a:lnTo>
                <a:lnTo>
                  <a:pt x="1835065" y="4229100"/>
                </a:lnTo>
                <a:lnTo>
                  <a:pt x="1823016" y="4279900"/>
                </a:lnTo>
                <a:lnTo>
                  <a:pt x="1810443" y="4318000"/>
                </a:lnTo>
                <a:lnTo>
                  <a:pt x="1797351" y="4368800"/>
                </a:lnTo>
                <a:lnTo>
                  <a:pt x="1783741" y="4419600"/>
                </a:lnTo>
                <a:lnTo>
                  <a:pt x="1769618" y="4470400"/>
                </a:lnTo>
                <a:lnTo>
                  <a:pt x="1754984" y="4508500"/>
                </a:lnTo>
                <a:lnTo>
                  <a:pt x="1739843" y="4559300"/>
                </a:lnTo>
                <a:lnTo>
                  <a:pt x="1724199" y="4610100"/>
                </a:lnTo>
                <a:lnTo>
                  <a:pt x="1708054" y="4648200"/>
                </a:lnTo>
                <a:lnTo>
                  <a:pt x="1691411" y="4699000"/>
                </a:lnTo>
                <a:lnTo>
                  <a:pt x="1674275" y="4749800"/>
                </a:lnTo>
                <a:lnTo>
                  <a:pt x="1656648" y="4787900"/>
                </a:lnTo>
                <a:lnTo>
                  <a:pt x="1638533" y="4838700"/>
                </a:lnTo>
                <a:lnTo>
                  <a:pt x="1619934" y="4889500"/>
                </a:lnTo>
                <a:lnTo>
                  <a:pt x="1600855" y="4927600"/>
                </a:lnTo>
                <a:lnTo>
                  <a:pt x="1581298" y="4978400"/>
                </a:lnTo>
                <a:lnTo>
                  <a:pt x="1561266" y="5016500"/>
                </a:lnTo>
                <a:lnTo>
                  <a:pt x="1540764" y="5067300"/>
                </a:lnTo>
                <a:lnTo>
                  <a:pt x="1519793" y="5105400"/>
                </a:lnTo>
                <a:lnTo>
                  <a:pt x="1498359" y="5156200"/>
                </a:lnTo>
                <a:lnTo>
                  <a:pt x="1476463" y="5194300"/>
                </a:lnTo>
                <a:lnTo>
                  <a:pt x="1454109" y="5232400"/>
                </a:lnTo>
                <a:lnTo>
                  <a:pt x="1431301" y="5283200"/>
                </a:lnTo>
                <a:lnTo>
                  <a:pt x="1408041" y="5321300"/>
                </a:lnTo>
                <a:lnTo>
                  <a:pt x="1384333" y="5359400"/>
                </a:lnTo>
                <a:lnTo>
                  <a:pt x="1360180" y="5410200"/>
                </a:lnTo>
                <a:lnTo>
                  <a:pt x="1335586" y="5448300"/>
                </a:lnTo>
                <a:lnTo>
                  <a:pt x="1310554" y="5486400"/>
                </a:lnTo>
                <a:lnTo>
                  <a:pt x="1285087" y="5537200"/>
                </a:lnTo>
                <a:lnTo>
                  <a:pt x="1259188" y="5575300"/>
                </a:lnTo>
                <a:lnTo>
                  <a:pt x="1232861" y="5613400"/>
                </a:lnTo>
                <a:lnTo>
                  <a:pt x="1206108" y="5651500"/>
                </a:lnTo>
                <a:lnTo>
                  <a:pt x="1178934" y="5689600"/>
                </a:lnTo>
                <a:lnTo>
                  <a:pt x="1151341" y="5727700"/>
                </a:lnTo>
                <a:lnTo>
                  <a:pt x="1123333" y="5765800"/>
                </a:lnTo>
                <a:lnTo>
                  <a:pt x="1094913" y="5816600"/>
                </a:lnTo>
                <a:lnTo>
                  <a:pt x="1066085" y="5854700"/>
                </a:lnTo>
                <a:lnTo>
                  <a:pt x="1036851" y="5892800"/>
                </a:lnTo>
                <a:lnTo>
                  <a:pt x="1007214" y="5930900"/>
                </a:lnTo>
                <a:lnTo>
                  <a:pt x="977179" y="5969000"/>
                </a:lnTo>
                <a:lnTo>
                  <a:pt x="946749" y="5994400"/>
                </a:lnTo>
                <a:lnTo>
                  <a:pt x="915926" y="6032500"/>
                </a:lnTo>
                <a:lnTo>
                  <a:pt x="884714" y="6070600"/>
                </a:lnTo>
                <a:lnTo>
                  <a:pt x="853116" y="6108700"/>
                </a:lnTo>
                <a:lnTo>
                  <a:pt x="821136" y="6146800"/>
                </a:lnTo>
                <a:lnTo>
                  <a:pt x="788777" y="6184900"/>
                </a:lnTo>
                <a:lnTo>
                  <a:pt x="756042" y="6210300"/>
                </a:lnTo>
                <a:lnTo>
                  <a:pt x="722934" y="6248400"/>
                </a:lnTo>
                <a:lnTo>
                  <a:pt x="689457" y="6286500"/>
                </a:lnTo>
                <a:lnTo>
                  <a:pt x="655614" y="6324600"/>
                </a:lnTo>
                <a:lnTo>
                  <a:pt x="621408" y="6350000"/>
                </a:lnTo>
                <a:lnTo>
                  <a:pt x="586842" y="6388100"/>
                </a:lnTo>
                <a:lnTo>
                  <a:pt x="551921" y="6413500"/>
                </a:lnTo>
                <a:lnTo>
                  <a:pt x="516646" y="6451600"/>
                </a:lnTo>
                <a:lnTo>
                  <a:pt x="481022" y="6477000"/>
                </a:lnTo>
                <a:lnTo>
                  <a:pt x="445052" y="6515100"/>
                </a:lnTo>
                <a:lnTo>
                  <a:pt x="408738" y="6540500"/>
                </a:lnTo>
                <a:lnTo>
                  <a:pt x="372085" y="6578600"/>
                </a:lnTo>
                <a:lnTo>
                  <a:pt x="335095" y="6604000"/>
                </a:lnTo>
                <a:lnTo>
                  <a:pt x="297771" y="6642100"/>
                </a:lnTo>
                <a:lnTo>
                  <a:pt x="183835" y="6718300"/>
                </a:lnTo>
                <a:lnTo>
                  <a:pt x="145212" y="6756400"/>
                </a:lnTo>
                <a:lnTo>
                  <a:pt x="67018" y="6807200"/>
                </a:lnTo>
                <a:lnTo>
                  <a:pt x="0" y="6845300"/>
                </a:lnTo>
                <a:lnTo>
                  <a:pt x="182462" y="6845300"/>
                </a:lnTo>
                <a:lnTo>
                  <a:pt x="334080" y="6743700"/>
                </a:lnTo>
                <a:lnTo>
                  <a:pt x="371463" y="6705600"/>
                </a:lnTo>
                <a:lnTo>
                  <a:pt x="445265" y="6654800"/>
                </a:lnTo>
                <a:lnTo>
                  <a:pt x="481678" y="6616700"/>
                </a:lnTo>
                <a:lnTo>
                  <a:pt x="517761" y="6591300"/>
                </a:lnTo>
                <a:lnTo>
                  <a:pt x="553512" y="6553200"/>
                </a:lnTo>
                <a:lnTo>
                  <a:pt x="588926" y="6527800"/>
                </a:lnTo>
                <a:lnTo>
                  <a:pt x="624002" y="6489700"/>
                </a:lnTo>
                <a:lnTo>
                  <a:pt x="658736" y="6464300"/>
                </a:lnTo>
                <a:lnTo>
                  <a:pt x="693124" y="6426200"/>
                </a:lnTo>
                <a:lnTo>
                  <a:pt x="727165" y="6388100"/>
                </a:lnTo>
                <a:lnTo>
                  <a:pt x="760854" y="6362700"/>
                </a:lnTo>
                <a:lnTo>
                  <a:pt x="794189" y="6324600"/>
                </a:lnTo>
                <a:lnTo>
                  <a:pt x="827167" y="6286500"/>
                </a:lnTo>
                <a:lnTo>
                  <a:pt x="859784" y="6261100"/>
                </a:lnTo>
                <a:lnTo>
                  <a:pt x="892037" y="6223000"/>
                </a:lnTo>
                <a:lnTo>
                  <a:pt x="923924" y="6184900"/>
                </a:lnTo>
                <a:lnTo>
                  <a:pt x="955441" y="6146800"/>
                </a:lnTo>
                <a:lnTo>
                  <a:pt x="986586" y="6108700"/>
                </a:lnTo>
                <a:lnTo>
                  <a:pt x="1017354" y="6070600"/>
                </a:lnTo>
                <a:lnTo>
                  <a:pt x="1047743" y="6045200"/>
                </a:lnTo>
                <a:lnTo>
                  <a:pt x="1077751" y="6007100"/>
                </a:lnTo>
                <a:lnTo>
                  <a:pt x="1107373" y="5969000"/>
                </a:lnTo>
                <a:lnTo>
                  <a:pt x="1136606" y="5930900"/>
                </a:lnTo>
                <a:lnTo>
                  <a:pt x="1165449" y="5892800"/>
                </a:lnTo>
                <a:lnTo>
                  <a:pt x="1193897" y="5854700"/>
                </a:lnTo>
                <a:lnTo>
                  <a:pt x="1221947" y="5816600"/>
                </a:lnTo>
                <a:lnTo>
                  <a:pt x="1249597" y="5765800"/>
                </a:lnTo>
                <a:lnTo>
                  <a:pt x="1276843" y="5727700"/>
                </a:lnTo>
                <a:lnTo>
                  <a:pt x="1303682" y="5689600"/>
                </a:lnTo>
                <a:lnTo>
                  <a:pt x="1330111" y="5651500"/>
                </a:lnTo>
                <a:lnTo>
                  <a:pt x="1356128" y="5613400"/>
                </a:lnTo>
                <a:lnTo>
                  <a:pt x="1381728" y="5575300"/>
                </a:lnTo>
                <a:lnTo>
                  <a:pt x="1406909" y="5524500"/>
                </a:lnTo>
                <a:lnTo>
                  <a:pt x="1431668" y="5486400"/>
                </a:lnTo>
                <a:lnTo>
                  <a:pt x="1456002" y="5448300"/>
                </a:lnTo>
                <a:lnTo>
                  <a:pt x="1479907" y="5410200"/>
                </a:lnTo>
                <a:lnTo>
                  <a:pt x="1503381" y="5359400"/>
                </a:lnTo>
                <a:lnTo>
                  <a:pt x="1526420" y="5321300"/>
                </a:lnTo>
                <a:lnTo>
                  <a:pt x="1549021" y="5270500"/>
                </a:lnTo>
                <a:lnTo>
                  <a:pt x="1571182" y="5232400"/>
                </a:lnTo>
                <a:lnTo>
                  <a:pt x="1592899" y="5194300"/>
                </a:lnTo>
                <a:lnTo>
                  <a:pt x="1614169" y="5143500"/>
                </a:lnTo>
                <a:lnTo>
                  <a:pt x="1634989" y="5105400"/>
                </a:lnTo>
                <a:lnTo>
                  <a:pt x="1655356" y="5054600"/>
                </a:lnTo>
                <a:lnTo>
                  <a:pt x="1675266" y="5016500"/>
                </a:lnTo>
                <a:lnTo>
                  <a:pt x="1694718" y="4965700"/>
                </a:lnTo>
                <a:lnTo>
                  <a:pt x="1713707" y="4927600"/>
                </a:lnTo>
                <a:lnTo>
                  <a:pt x="1732230" y="4876800"/>
                </a:lnTo>
                <a:lnTo>
                  <a:pt x="1750285" y="4838700"/>
                </a:lnTo>
                <a:lnTo>
                  <a:pt x="1767869" y="4787900"/>
                </a:lnTo>
                <a:lnTo>
                  <a:pt x="1784977" y="4737100"/>
                </a:lnTo>
                <a:lnTo>
                  <a:pt x="1801608" y="4699000"/>
                </a:lnTo>
                <a:lnTo>
                  <a:pt x="1817758" y="4648200"/>
                </a:lnTo>
                <a:lnTo>
                  <a:pt x="1833424" y="4597400"/>
                </a:lnTo>
                <a:lnTo>
                  <a:pt x="1848603" y="4559300"/>
                </a:lnTo>
                <a:lnTo>
                  <a:pt x="1863292" y="4508500"/>
                </a:lnTo>
                <a:lnTo>
                  <a:pt x="1877487" y="4457700"/>
                </a:lnTo>
                <a:lnTo>
                  <a:pt x="1891186" y="4419600"/>
                </a:lnTo>
                <a:lnTo>
                  <a:pt x="1904386" y="4368800"/>
                </a:lnTo>
                <a:lnTo>
                  <a:pt x="1917083" y="4318000"/>
                </a:lnTo>
                <a:lnTo>
                  <a:pt x="1929275" y="4267200"/>
                </a:lnTo>
                <a:lnTo>
                  <a:pt x="1940958" y="4216400"/>
                </a:lnTo>
                <a:lnTo>
                  <a:pt x="1952129" y="4178300"/>
                </a:lnTo>
                <a:lnTo>
                  <a:pt x="1962786" y="4127500"/>
                </a:lnTo>
                <a:lnTo>
                  <a:pt x="1972924" y="4076700"/>
                </a:lnTo>
                <a:lnTo>
                  <a:pt x="1982542" y="4025900"/>
                </a:lnTo>
                <a:lnTo>
                  <a:pt x="1991635" y="3975100"/>
                </a:lnTo>
                <a:lnTo>
                  <a:pt x="2000201" y="3924300"/>
                </a:lnTo>
                <a:lnTo>
                  <a:pt x="2008237" y="3873500"/>
                </a:lnTo>
                <a:lnTo>
                  <a:pt x="2015740" y="3822700"/>
                </a:lnTo>
                <a:lnTo>
                  <a:pt x="2022706" y="3771900"/>
                </a:lnTo>
                <a:lnTo>
                  <a:pt x="2029132" y="3721100"/>
                </a:lnTo>
                <a:lnTo>
                  <a:pt x="2035016" y="3683000"/>
                </a:lnTo>
                <a:lnTo>
                  <a:pt x="2040354" y="3632200"/>
                </a:lnTo>
                <a:lnTo>
                  <a:pt x="2045144" y="3581400"/>
                </a:lnTo>
                <a:lnTo>
                  <a:pt x="2049381" y="3530600"/>
                </a:lnTo>
                <a:lnTo>
                  <a:pt x="2053064" y="3467100"/>
                </a:lnTo>
                <a:lnTo>
                  <a:pt x="2056188" y="3416300"/>
                </a:lnTo>
                <a:lnTo>
                  <a:pt x="2058751" y="3365500"/>
                </a:lnTo>
                <a:lnTo>
                  <a:pt x="2060750" y="3314700"/>
                </a:lnTo>
                <a:lnTo>
                  <a:pt x="2062182" y="3263900"/>
                </a:lnTo>
                <a:lnTo>
                  <a:pt x="2063043" y="3213100"/>
                </a:lnTo>
                <a:lnTo>
                  <a:pt x="2063331" y="3162300"/>
                </a:lnTo>
                <a:lnTo>
                  <a:pt x="2063039" y="3111500"/>
                </a:lnTo>
                <a:lnTo>
                  <a:pt x="2062163" y="3060700"/>
                </a:lnTo>
                <a:lnTo>
                  <a:pt x="2060708" y="3009900"/>
                </a:lnTo>
                <a:lnTo>
                  <a:pt x="2058676" y="2959100"/>
                </a:lnTo>
                <a:lnTo>
                  <a:pt x="2056071" y="2908300"/>
                </a:lnTo>
                <a:lnTo>
                  <a:pt x="2052896" y="2844800"/>
                </a:lnTo>
                <a:lnTo>
                  <a:pt x="2049154" y="2794000"/>
                </a:lnTo>
                <a:lnTo>
                  <a:pt x="2044847" y="2743200"/>
                </a:lnTo>
                <a:lnTo>
                  <a:pt x="2039980" y="2692400"/>
                </a:lnTo>
                <a:lnTo>
                  <a:pt x="2034556" y="2641600"/>
                </a:lnTo>
                <a:lnTo>
                  <a:pt x="2028577" y="2590800"/>
                </a:lnTo>
                <a:lnTo>
                  <a:pt x="2022047" y="2540000"/>
                </a:lnTo>
                <a:lnTo>
                  <a:pt x="2014968" y="2489200"/>
                </a:lnTo>
                <a:lnTo>
                  <a:pt x="2007345" y="2438400"/>
                </a:lnTo>
                <a:lnTo>
                  <a:pt x="1999180" y="2387600"/>
                </a:lnTo>
                <a:lnTo>
                  <a:pt x="1990477" y="2349500"/>
                </a:lnTo>
                <a:lnTo>
                  <a:pt x="1981237" y="2298700"/>
                </a:lnTo>
                <a:lnTo>
                  <a:pt x="1971466" y="2247900"/>
                </a:lnTo>
                <a:lnTo>
                  <a:pt x="1961166" y="2197100"/>
                </a:lnTo>
                <a:lnTo>
                  <a:pt x="1950339" y="2146300"/>
                </a:lnTo>
                <a:lnTo>
                  <a:pt x="1938990" y="2095500"/>
                </a:lnTo>
                <a:lnTo>
                  <a:pt x="1927122" y="2044700"/>
                </a:lnTo>
                <a:lnTo>
                  <a:pt x="1914737" y="1993900"/>
                </a:lnTo>
                <a:lnTo>
                  <a:pt x="1901838" y="1955800"/>
                </a:lnTo>
                <a:lnTo>
                  <a:pt x="1888430" y="1905000"/>
                </a:lnTo>
                <a:lnTo>
                  <a:pt x="1874514" y="1854200"/>
                </a:lnTo>
                <a:lnTo>
                  <a:pt x="1860095" y="1803400"/>
                </a:lnTo>
                <a:lnTo>
                  <a:pt x="1845175" y="1765300"/>
                </a:lnTo>
                <a:lnTo>
                  <a:pt x="1829757" y="1714500"/>
                </a:lnTo>
                <a:lnTo>
                  <a:pt x="1813846" y="1663700"/>
                </a:lnTo>
                <a:lnTo>
                  <a:pt x="1797443" y="1625600"/>
                </a:lnTo>
                <a:lnTo>
                  <a:pt x="1780552" y="1574800"/>
                </a:lnTo>
                <a:lnTo>
                  <a:pt x="1763176" y="1524000"/>
                </a:lnTo>
                <a:lnTo>
                  <a:pt x="1745319" y="1485900"/>
                </a:lnTo>
                <a:lnTo>
                  <a:pt x="1726983" y="1435100"/>
                </a:lnTo>
                <a:lnTo>
                  <a:pt x="1708172" y="1384300"/>
                </a:lnTo>
                <a:lnTo>
                  <a:pt x="1688889" y="1346200"/>
                </a:lnTo>
                <a:lnTo>
                  <a:pt x="1669137" y="1295400"/>
                </a:lnTo>
                <a:lnTo>
                  <a:pt x="1648919" y="1257300"/>
                </a:lnTo>
                <a:lnTo>
                  <a:pt x="1628238" y="1206500"/>
                </a:lnTo>
                <a:lnTo>
                  <a:pt x="1607098" y="1168400"/>
                </a:lnTo>
                <a:lnTo>
                  <a:pt x="1585501" y="1117600"/>
                </a:lnTo>
                <a:lnTo>
                  <a:pt x="1563452" y="1079500"/>
                </a:lnTo>
                <a:lnTo>
                  <a:pt x="1540952" y="1028700"/>
                </a:lnTo>
                <a:lnTo>
                  <a:pt x="1518005" y="990600"/>
                </a:lnTo>
                <a:lnTo>
                  <a:pt x="1494615" y="952500"/>
                </a:lnTo>
                <a:lnTo>
                  <a:pt x="1470784" y="901700"/>
                </a:lnTo>
                <a:lnTo>
                  <a:pt x="1446516" y="863600"/>
                </a:lnTo>
                <a:lnTo>
                  <a:pt x="1421814" y="825500"/>
                </a:lnTo>
                <a:lnTo>
                  <a:pt x="1396680" y="774700"/>
                </a:lnTo>
                <a:lnTo>
                  <a:pt x="1371119" y="736600"/>
                </a:lnTo>
                <a:lnTo>
                  <a:pt x="1345133" y="698500"/>
                </a:lnTo>
                <a:lnTo>
                  <a:pt x="1318726" y="660400"/>
                </a:lnTo>
                <a:lnTo>
                  <a:pt x="1291900" y="622300"/>
                </a:lnTo>
                <a:lnTo>
                  <a:pt x="1264659" y="571500"/>
                </a:lnTo>
                <a:lnTo>
                  <a:pt x="1237006" y="533400"/>
                </a:lnTo>
                <a:lnTo>
                  <a:pt x="1208944" y="495300"/>
                </a:lnTo>
                <a:lnTo>
                  <a:pt x="1180476" y="457200"/>
                </a:lnTo>
                <a:lnTo>
                  <a:pt x="1151606" y="419100"/>
                </a:lnTo>
                <a:lnTo>
                  <a:pt x="1122337" y="381000"/>
                </a:lnTo>
                <a:lnTo>
                  <a:pt x="1092671" y="342900"/>
                </a:lnTo>
                <a:lnTo>
                  <a:pt x="1062612" y="304800"/>
                </a:lnTo>
                <a:lnTo>
                  <a:pt x="1032163" y="266700"/>
                </a:lnTo>
                <a:lnTo>
                  <a:pt x="1001328" y="228600"/>
                </a:lnTo>
                <a:lnTo>
                  <a:pt x="970108" y="190500"/>
                </a:lnTo>
                <a:lnTo>
                  <a:pt x="938509" y="152400"/>
                </a:lnTo>
                <a:lnTo>
                  <a:pt x="906532" y="127000"/>
                </a:lnTo>
                <a:lnTo>
                  <a:pt x="874181" y="88900"/>
                </a:lnTo>
                <a:lnTo>
                  <a:pt x="841460" y="50800"/>
                </a:lnTo>
                <a:lnTo>
                  <a:pt x="808370" y="12700"/>
                </a:lnTo>
                <a:lnTo>
                  <a:pt x="786217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070603" y="3037332"/>
            <a:ext cx="978535" cy="978535"/>
          </a:xfrm>
          <a:custGeom>
            <a:avLst/>
            <a:gdLst/>
            <a:ahLst/>
            <a:cxnLst/>
            <a:rect l="l" t="t" r="r" b="b"/>
            <a:pathLst>
              <a:path w="978535" h="978535">
                <a:moveTo>
                  <a:pt x="489204" y="0"/>
                </a:moveTo>
                <a:lnTo>
                  <a:pt x="442098" y="2239"/>
                </a:lnTo>
                <a:lnTo>
                  <a:pt x="396257" y="8822"/>
                </a:lnTo>
                <a:lnTo>
                  <a:pt x="351887" y="19543"/>
                </a:lnTo>
                <a:lnTo>
                  <a:pt x="309193" y="34197"/>
                </a:lnTo>
                <a:lnTo>
                  <a:pt x="268379" y="52578"/>
                </a:lnTo>
                <a:lnTo>
                  <a:pt x="229651" y="74481"/>
                </a:lnTo>
                <a:lnTo>
                  <a:pt x="193214" y="99702"/>
                </a:lnTo>
                <a:lnTo>
                  <a:pt x="159273" y="128034"/>
                </a:lnTo>
                <a:lnTo>
                  <a:pt x="128034" y="159273"/>
                </a:lnTo>
                <a:lnTo>
                  <a:pt x="99702" y="193214"/>
                </a:lnTo>
                <a:lnTo>
                  <a:pt x="74481" y="229651"/>
                </a:lnTo>
                <a:lnTo>
                  <a:pt x="52578" y="268379"/>
                </a:lnTo>
                <a:lnTo>
                  <a:pt x="34197" y="309193"/>
                </a:lnTo>
                <a:lnTo>
                  <a:pt x="19543" y="351887"/>
                </a:lnTo>
                <a:lnTo>
                  <a:pt x="8822" y="396257"/>
                </a:lnTo>
                <a:lnTo>
                  <a:pt x="2239" y="442098"/>
                </a:lnTo>
                <a:lnTo>
                  <a:pt x="0" y="489203"/>
                </a:lnTo>
                <a:lnTo>
                  <a:pt x="2239" y="536309"/>
                </a:lnTo>
                <a:lnTo>
                  <a:pt x="8822" y="582150"/>
                </a:lnTo>
                <a:lnTo>
                  <a:pt x="19543" y="626520"/>
                </a:lnTo>
                <a:lnTo>
                  <a:pt x="34197" y="669214"/>
                </a:lnTo>
                <a:lnTo>
                  <a:pt x="52578" y="710028"/>
                </a:lnTo>
                <a:lnTo>
                  <a:pt x="74481" y="748756"/>
                </a:lnTo>
                <a:lnTo>
                  <a:pt x="99702" y="785193"/>
                </a:lnTo>
                <a:lnTo>
                  <a:pt x="128034" y="819134"/>
                </a:lnTo>
                <a:lnTo>
                  <a:pt x="159273" y="850373"/>
                </a:lnTo>
                <a:lnTo>
                  <a:pt x="193214" y="878705"/>
                </a:lnTo>
                <a:lnTo>
                  <a:pt x="229651" y="903926"/>
                </a:lnTo>
                <a:lnTo>
                  <a:pt x="268379" y="925829"/>
                </a:lnTo>
                <a:lnTo>
                  <a:pt x="309193" y="944210"/>
                </a:lnTo>
                <a:lnTo>
                  <a:pt x="351887" y="958864"/>
                </a:lnTo>
                <a:lnTo>
                  <a:pt x="396257" y="969585"/>
                </a:lnTo>
                <a:lnTo>
                  <a:pt x="442098" y="976168"/>
                </a:lnTo>
                <a:lnTo>
                  <a:pt x="489204" y="978407"/>
                </a:lnTo>
                <a:lnTo>
                  <a:pt x="536309" y="976168"/>
                </a:lnTo>
                <a:lnTo>
                  <a:pt x="582150" y="969585"/>
                </a:lnTo>
                <a:lnTo>
                  <a:pt x="626520" y="958864"/>
                </a:lnTo>
                <a:lnTo>
                  <a:pt x="669214" y="944210"/>
                </a:lnTo>
                <a:lnTo>
                  <a:pt x="710028" y="925829"/>
                </a:lnTo>
                <a:lnTo>
                  <a:pt x="748756" y="903926"/>
                </a:lnTo>
                <a:lnTo>
                  <a:pt x="785193" y="878705"/>
                </a:lnTo>
                <a:lnTo>
                  <a:pt x="819134" y="850373"/>
                </a:lnTo>
                <a:lnTo>
                  <a:pt x="850373" y="819134"/>
                </a:lnTo>
                <a:lnTo>
                  <a:pt x="878705" y="785193"/>
                </a:lnTo>
                <a:lnTo>
                  <a:pt x="903926" y="748756"/>
                </a:lnTo>
                <a:lnTo>
                  <a:pt x="925829" y="710028"/>
                </a:lnTo>
                <a:lnTo>
                  <a:pt x="944210" y="669214"/>
                </a:lnTo>
                <a:lnTo>
                  <a:pt x="958864" y="626520"/>
                </a:lnTo>
                <a:lnTo>
                  <a:pt x="969585" y="582150"/>
                </a:lnTo>
                <a:lnTo>
                  <a:pt x="976168" y="536309"/>
                </a:lnTo>
                <a:lnTo>
                  <a:pt x="978408" y="489203"/>
                </a:lnTo>
                <a:lnTo>
                  <a:pt x="976168" y="442098"/>
                </a:lnTo>
                <a:lnTo>
                  <a:pt x="969585" y="396257"/>
                </a:lnTo>
                <a:lnTo>
                  <a:pt x="958864" y="351887"/>
                </a:lnTo>
                <a:lnTo>
                  <a:pt x="944210" y="309193"/>
                </a:lnTo>
                <a:lnTo>
                  <a:pt x="925829" y="268379"/>
                </a:lnTo>
                <a:lnTo>
                  <a:pt x="903926" y="229651"/>
                </a:lnTo>
                <a:lnTo>
                  <a:pt x="878705" y="193214"/>
                </a:lnTo>
                <a:lnTo>
                  <a:pt x="850373" y="159273"/>
                </a:lnTo>
                <a:lnTo>
                  <a:pt x="819134" y="128034"/>
                </a:lnTo>
                <a:lnTo>
                  <a:pt x="785193" y="99702"/>
                </a:lnTo>
                <a:lnTo>
                  <a:pt x="748756" y="74481"/>
                </a:lnTo>
                <a:lnTo>
                  <a:pt x="710028" y="52578"/>
                </a:lnTo>
                <a:lnTo>
                  <a:pt x="669214" y="34197"/>
                </a:lnTo>
                <a:lnTo>
                  <a:pt x="626520" y="19543"/>
                </a:lnTo>
                <a:lnTo>
                  <a:pt x="582150" y="8822"/>
                </a:lnTo>
                <a:lnTo>
                  <a:pt x="536309" y="2239"/>
                </a:lnTo>
                <a:lnTo>
                  <a:pt x="4892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047744" y="3014979"/>
            <a:ext cx="1024127" cy="10236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915155" y="4223003"/>
            <a:ext cx="978535" cy="975360"/>
          </a:xfrm>
          <a:custGeom>
            <a:avLst/>
            <a:gdLst/>
            <a:ahLst/>
            <a:cxnLst/>
            <a:rect l="l" t="t" r="r" b="b"/>
            <a:pathLst>
              <a:path w="978535" h="975360">
                <a:moveTo>
                  <a:pt x="489204" y="0"/>
                </a:moveTo>
                <a:lnTo>
                  <a:pt x="442098" y="2232"/>
                </a:lnTo>
                <a:lnTo>
                  <a:pt x="396257" y="8792"/>
                </a:lnTo>
                <a:lnTo>
                  <a:pt x="351887" y="19476"/>
                </a:lnTo>
                <a:lnTo>
                  <a:pt x="309193" y="34080"/>
                </a:lnTo>
                <a:lnTo>
                  <a:pt x="268379" y="52400"/>
                </a:lnTo>
                <a:lnTo>
                  <a:pt x="229651" y="74230"/>
                </a:lnTo>
                <a:lnTo>
                  <a:pt x="193214" y="99367"/>
                </a:lnTo>
                <a:lnTo>
                  <a:pt x="159273" y="127607"/>
                </a:lnTo>
                <a:lnTo>
                  <a:pt x="128034" y="158746"/>
                </a:lnTo>
                <a:lnTo>
                  <a:pt x="99702" y="192578"/>
                </a:lnTo>
                <a:lnTo>
                  <a:pt x="74481" y="228900"/>
                </a:lnTo>
                <a:lnTo>
                  <a:pt x="52578" y="267508"/>
                </a:lnTo>
                <a:lnTo>
                  <a:pt x="34197" y="308196"/>
                </a:lnTo>
                <a:lnTo>
                  <a:pt x="19543" y="350762"/>
                </a:lnTo>
                <a:lnTo>
                  <a:pt x="8822" y="395001"/>
                </a:lnTo>
                <a:lnTo>
                  <a:pt x="2239" y="440708"/>
                </a:lnTo>
                <a:lnTo>
                  <a:pt x="0" y="487680"/>
                </a:lnTo>
                <a:lnTo>
                  <a:pt x="2239" y="534651"/>
                </a:lnTo>
                <a:lnTo>
                  <a:pt x="8822" y="580358"/>
                </a:lnTo>
                <a:lnTo>
                  <a:pt x="19543" y="624597"/>
                </a:lnTo>
                <a:lnTo>
                  <a:pt x="34197" y="667163"/>
                </a:lnTo>
                <a:lnTo>
                  <a:pt x="52578" y="707851"/>
                </a:lnTo>
                <a:lnTo>
                  <a:pt x="74481" y="746459"/>
                </a:lnTo>
                <a:lnTo>
                  <a:pt x="99702" y="782781"/>
                </a:lnTo>
                <a:lnTo>
                  <a:pt x="128034" y="816613"/>
                </a:lnTo>
                <a:lnTo>
                  <a:pt x="159273" y="847752"/>
                </a:lnTo>
                <a:lnTo>
                  <a:pt x="193214" y="875992"/>
                </a:lnTo>
                <a:lnTo>
                  <a:pt x="229651" y="901129"/>
                </a:lnTo>
                <a:lnTo>
                  <a:pt x="268379" y="922959"/>
                </a:lnTo>
                <a:lnTo>
                  <a:pt x="309193" y="941279"/>
                </a:lnTo>
                <a:lnTo>
                  <a:pt x="351887" y="955883"/>
                </a:lnTo>
                <a:lnTo>
                  <a:pt x="396257" y="966567"/>
                </a:lnTo>
                <a:lnTo>
                  <a:pt x="442098" y="973127"/>
                </a:lnTo>
                <a:lnTo>
                  <a:pt x="489204" y="975360"/>
                </a:lnTo>
                <a:lnTo>
                  <a:pt x="536309" y="973127"/>
                </a:lnTo>
                <a:lnTo>
                  <a:pt x="582150" y="966567"/>
                </a:lnTo>
                <a:lnTo>
                  <a:pt x="626520" y="955883"/>
                </a:lnTo>
                <a:lnTo>
                  <a:pt x="669214" y="941279"/>
                </a:lnTo>
                <a:lnTo>
                  <a:pt x="710028" y="922959"/>
                </a:lnTo>
                <a:lnTo>
                  <a:pt x="748756" y="901129"/>
                </a:lnTo>
                <a:lnTo>
                  <a:pt x="785193" y="875992"/>
                </a:lnTo>
                <a:lnTo>
                  <a:pt x="819134" y="847752"/>
                </a:lnTo>
                <a:lnTo>
                  <a:pt x="850373" y="816613"/>
                </a:lnTo>
                <a:lnTo>
                  <a:pt x="878705" y="782781"/>
                </a:lnTo>
                <a:lnTo>
                  <a:pt x="903926" y="746459"/>
                </a:lnTo>
                <a:lnTo>
                  <a:pt x="925829" y="707851"/>
                </a:lnTo>
                <a:lnTo>
                  <a:pt x="944210" y="667163"/>
                </a:lnTo>
                <a:lnTo>
                  <a:pt x="958864" y="624597"/>
                </a:lnTo>
                <a:lnTo>
                  <a:pt x="969585" y="580358"/>
                </a:lnTo>
                <a:lnTo>
                  <a:pt x="976168" y="534651"/>
                </a:lnTo>
                <a:lnTo>
                  <a:pt x="978408" y="487680"/>
                </a:lnTo>
                <a:lnTo>
                  <a:pt x="976168" y="440708"/>
                </a:lnTo>
                <a:lnTo>
                  <a:pt x="969585" y="395001"/>
                </a:lnTo>
                <a:lnTo>
                  <a:pt x="958864" y="350762"/>
                </a:lnTo>
                <a:lnTo>
                  <a:pt x="944210" y="308196"/>
                </a:lnTo>
                <a:lnTo>
                  <a:pt x="925829" y="267508"/>
                </a:lnTo>
                <a:lnTo>
                  <a:pt x="903926" y="228900"/>
                </a:lnTo>
                <a:lnTo>
                  <a:pt x="878705" y="192578"/>
                </a:lnTo>
                <a:lnTo>
                  <a:pt x="850373" y="158746"/>
                </a:lnTo>
                <a:lnTo>
                  <a:pt x="819134" y="127607"/>
                </a:lnTo>
                <a:lnTo>
                  <a:pt x="785193" y="99367"/>
                </a:lnTo>
                <a:lnTo>
                  <a:pt x="748756" y="74230"/>
                </a:lnTo>
                <a:lnTo>
                  <a:pt x="710028" y="52400"/>
                </a:lnTo>
                <a:lnTo>
                  <a:pt x="669214" y="34080"/>
                </a:lnTo>
                <a:lnTo>
                  <a:pt x="626520" y="19476"/>
                </a:lnTo>
                <a:lnTo>
                  <a:pt x="582150" y="8792"/>
                </a:lnTo>
                <a:lnTo>
                  <a:pt x="536309" y="2232"/>
                </a:lnTo>
                <a:lnTo>
                  <a:pt x="4892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92296" y="4200144"/>
            <a:ext cx="1024127" cy="102108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427476" y="5405628"/>
            <a:ext cx="978535" cy="978535"/>
          </a:xfrm>
          <a:custGeom>
            <a:avLst/>
            <a:gdLst/>
            <a:ahLst/>
            <a:cxnLst/>
            <a:rect l="l" t="t" r="r" b="b"/>
            <a:pathLst>
              <a:path w="978535" h="978535">
                <a:moveTo>
                  <a:pt x="489203" y="0"/>
                </a:moveTo>
                <a:lnTo>
                  <a:pt x="442098" y="2239"/>
                </a:lnTo>
                <a:lnTo>
                  <a:pt x="396257" y="8821"/>
                </a:lnTo>
                <a:lnTo>
                  <a:pt x="351887" y="19539"/>
                </a:lnTo>
                <a:lnTo>
                  <a:pt x="309193" y="34190"/>
                </a:lnTo>
                <a:lnTo>
                  <a:pt x="268379" y="52569"/>
                </a:lnTo>
                <a:lnTo>
                  <a:pt x="229651" y="74469"/>
                </a:lnTo>
                <a:lnTo>
                  <a:pt x="193214" y="99687"/>
                </a:lnTo>
                <a:lnTo>
                  <a:pt x="159273" y="128016"/>
                </a:lnTo>
                <a:lnTo>
                  <a:pt x="128034" y="159253"/>
                </a:lnTo>
                <a:lnTo>
                  <a:pt x="99702" y="193192"/>
                </a:lnTo>
                <a:lnTo>
                  <a:pt x="74481" y="229628"/>
                </a:lnTo>
                <a:lnTo>
                  <a:pt x="52578" y="268356"/>
                </a:lnTo>
                <a:lnTo>
                  <a:pt x="34197" y="309172"/>
                </a:lnTo>
                <a:lnTo>
                  <a:pt x="19543" y="351869"/>
                </a:lnTo>
                <a:lnTo>
                  <a:pt x="8822" y="396243"/>
                </a:lnTo>
                <a:lnTo>
                  <a:pt x="2239" y="442090"/>
                </a:lnTo>
                <a:lnTo>
                  <a:pt x="0" y="489204"/>
                </a:lnTo>
                <a:lnTo>
                  <a:pt x="2239" y="536317"/>
                </a:lnTo>
                <a:lnTo>
                  <a:pt x="8822" y="582164"/>
                </a:lnTo>
                <a:lnTo>
                  <a:pt x="19543" y="626538"/>
                </a:lnTo>
                <a:lnTo>
                  <a:pt x="34197" y="669235"/>
                </a:lnTo>
                <a:lnTo>
                  <a:pt x="52578" y="710051"/>
                </a:lnTo>
                <a:lnTo>
                  <a:pt x="74481" y="748779"/>
                </a:lnTo>
                <a:lnTo>
                  <a:pt x="99702" y="785215"/>
                </a:lnTo>
                <a:lnTo>
                  <a:pt x="128034" y="819154"/>
                </a:lnTo>
                <a:lnTo>
                  <a:pt x="159273" y="850391"/>
                </a:lnTo>
                <a:lnTo>
                  <a:pt x="193214" y="878720"/>
                </a:lnTo>
                <a:lnTo>
                  <a:pt x="229651" y="903938"/>
                </a:lnTo>
                <a:lnTo>
                  <a:pt x="268379" y="925838"/>
                </a:lnTo>
                <a:lnTo>
                  <a:pt x="309193" y="944217"/>
                </a:lnTo>
                <a:lnTo>
                  <a:pt x="351887" y="958868"/>
                </a:lnTo>
                <a:lnTo>
                  <a:pt x="396257" y="969586"/>
                </a:lnTo>
                <a:lnTo>
                  <a:pt x="442098" y="976168"/>
                </a:lnTo>
                <a:lnTo>
                  <a:pt x="489203" y="978408"/>
                </a:lnTo>
                <a:lnTo>
                  <a:pt x="536309" y="976168"/>
                </a:lnTo>
                <a:lnTo>
                  <a:pt x="582150" y="969586"/>
                </a:lnTo>
                <a:lnTo>
                  <a:pt x="626520" y="958868"/>
                </a:lnTo>
                <a:lnTo>
                  <a:pt x="669214" y="944217"/>
                </a:lnTo>
                <a:lnTo>
                  <a:pt x="710028" y="925838"/>
                </a:lnTo>
                <a:lnTo>
                  <a:pt x="748756" y="903938"/>
                </a:lnTo>
                <a:lnTo>
                  <a:pt x="785193" y="878720"/>
                </a:lnTo>
                <a:lnTo>
                  <a:pt x="819134" y="850391"/>
                </a:lnTo>
                <a:lnTo>
                  <a:pt x="850373" y="819154"/>
                </a:lnTo>
                <a:lnTo>
                  <a:pt x="878705" y="785215"/>
                </a:lnTo>
                <a:lnTo>
                  <a:pt x="903926" y="748779"/>
                </a:lnTo>
                <a:lnTo>
                  <a:pt x="925829" y="710051"/>
                </a:lnTo>
                <a:lnTo>
                  <a:pt x="944210" y="669235"/>
                </a:lnTo>
                <a:lnTo>
                  <a:pt x="958864" y="626538"/>
                </a:lnTo>
                <a:lnTo>
                  <a:pt x="969585" y="582164"/>
                </a:lnTo>
                <a:lnTo>
                  <a:pt x="976168" y="536317"/>
                </a:lnTo>
                <a:lnTo>
                  <a:pt x="978408" y="489204"/>
                </a:lnTo>
                <a:lnTo>
                  <a:pt x="976168" y="442090"/>
                </a:lnTo>
                <a:lnTo>
                  <a:pt x="969585" y="396243"/>
                </a:lnTo>
                <a:lnTo>
                  <a:pt x="958864" y="351869"/>
                </a:lnTo>
                <a:lnTo>
                  <a:pt x="944210" y="309172"/>
                </a:lnTo>
                <a:lnTo>
                  <a:pt x="925829" y="268356"/>
                </a:lnTo>
                <a:lnTo>
                  <a:pt x="903926" y="229628"/>
                </a:lnTo>
                <a:lnTo>
                  <a:pt x="878705" y="193192"/>
                </a:lnTo>
                <a:lnTo>
                  <a:pt x="850373" y="159253"/>
                </a:lnTo>
                <a:lnTo>
                  <a:pt x="819134" y="128016"/>
                </a:lnTo>
                <a:lnTo>
                  <a:pt x="785193" y="99687"/>
                </a:lnTo>
                <a:lnTo>
                  <a:pt x="748756" y="74469"/>
                </a:lnTo>
                <a:lnTo>
                  <a:pt x="710028" y="52569"/>
                </a:lnTo>
                <a:lnTo>
                  <a:pt x="669214" y="34190"/>
                </a:lnTo>
                <a:lnTo>
                  <a:pt x="626520" y="19539"/>
                </a:lnTo>
                <a:lnTo>
                  <a:pt x="582150" y="8821"/>
                </a:lnTo>
                <a:lnTo>
                  <a:pt x="536309" y="2239"/>
                </a:lnTo>
                <a:lnTo>
                  <a:pt x="4892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404615" y="5383288"/>
            <a:ext cx="1024128" cy="102361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630292" y="811584"/>
            <a:ext cx="4368165" cy="605790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5"/>
              </a:spcBef>
            </a:pPr>
            <a:r>
              <a:rPr sz="1400" b="1" spc="-10" dirty="0">
                <a:solidFill>
                  <a:srgbClr val="495658"/>
                </a:solidFill>
                <a:latin typeface="Arial"/>
                <a:cs typeface="Arial"/>
              </a:rPr>
              <a:t>Only </a:t>
            </a:r>
            <a:r>
              <a:rPr sz="1400" b="1" spc="-15" dirty="0">
                <a:solidFill>
                  <a:srgbClr val="495658"/>
                </a:solidFill>
                <a:latin typeface="Arial"/>
                <a:cs typeface="Arial"/>
              </a:rPr>
              <a:t>61% </a:t>
            </a:r>
            <a:r>
              <a:rPr sz="1400" b="1" spc="-10" dirty="0">
                <a:solidFill>
                  <a:srgbClr val="495658"/>
                </a:solidFill>
                <a:latin typeface="Arial"/>
                <a:cs typeface="Arial"/>
              </a:rPr>
              <a:t>say their </a:t>
            </a:r>
            <a:r>
              <a:rPr sz="1400" b="1" spc="-15" dirty="0">
                <a:solidFill>
                  <a:srgbClr val="495658"/>
                </a:solidFill>
                <a:latin typeface="Arial"/>
                <a:cs typeface="Arial"/>
              </a:rPr>
              <a:t>data </a:t>
            </a:r>
            <a:r>
              <a:rPr sz="1400" b="1" spc="-5" dirty="0">
                <a:solidFill>
                  <a:srgbClr val="495658"/>
                </a:solidFill>
                <a:latin typeface="Arial"/>
                <a:cs typeface="Arial"/>
              </a:rPr>
              <a:t>is </a:t>
            </a:r>
            <a:r>
              <a:rPr sz="1400" b="1" spc="-15" dirty="0">
                <a:solidFill>
                  <a:srgbClr val="495658"/>
                </a:solidFill>
                <a:latin typeface="Arial"/>
                <a:cs typeface="Arial"/>
              </a:rPr>
              <a:t>accurate and</a:t>
            </a:r>
            <a:r>
              <a:rPr sz="1400" b="1" spc="245" dirty="0">
                <a:solidFill>
                  <a:srgbClr val="495658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495658"/>
                </a:solidFill>
                <a:latin typeface="Arial"/>
                <a:cs typeface="Arial"/>
              </a:rPr>
              <a:t>trustworthy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1400" spc="-35" dirty="0">
                <a:solidFill>
                  <a:srgbClr val="495658"/>
                </a:solidFill>
                <a:latin typeface="Arial"/>
                <a:cs typeface="Arial"/>
              </a:rPr>
              <a:t>(LY:59%)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630292" y="5755030"/>
            <a:ext cx="5534025" cy="2711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b="1" dirty="0">
                <a:solidFill>
                  <a:srgbClr val="495658"/>
                </a:solidFill>
                <a:latin typeface="Arial"/>
                <a:cs typeface="Arial"/>
              </a:rPr>
              <a:t>37% </a:t>
            </a:r>
            <a:r>
              <a:rPr sz="1600" b="1" spc="-5" dirty="0">
                <a:solidFill>
                  <a:srgbClr val="495658"/>
                </a:solidFill>
                <a:latin typeface="Arial"/>
                <a:cs typeface="Arial"/>
              </a:rPr>
              <a:t>say </a:t>
            </a:r>
            <a:r>
              <a:rPr sz="1600" b="1" dirty="0">
                <a:solidFill>
                  <a:srgbClr val="495658"/>
                </a:solidFill>
                <a:latin typeface="Arial"/>
                <a:cs typeface="Arial"/>
              </a:rPr>
              <a:t>the </a:t>
            </a:r>
            <a:r>
              <a:rPr sz="1600" b="1" spc="5" dirty="0">
                <a:solidFill>
                  <a:srgbClr val="495658"/>
                </a:solidFill>
                <a:latin typeface="Arial"/>
                <a:cs typeface="Arial"/>
              </a:rPr>
              <a:t>number of </a:t>
            </a:r>
            <a:r>
              <a:rPr sz="1600" b="1" dirty="0">
                <a:solidFill>
                  <a:srgbClr val="495658"/>
                </a:solidFill>
                <a:latin typeface="Arial"/>
                <a:cs typeface="Arial"/>
              </a:rPr>
              <a:t>reports </a:t>
            </a:r>
            <a:r>
              <a:rPr sz="1600" b="1" spc="5" dirty="0">
                <a:solidFill>
                  <a:srgbClr val="495658"/>
                </a:solidFill>
                <a:latin typeface="Arial"/>
                <a:cs typeface="Arial"/>
              </a:rPr>
              <a:t>is growing</a:t>
            </a:r>
            <a:r>
              <a:rPr sz="1600" b="1" spc="-165" dirty="0">
                <a:solidFill>
                  <a:srgbClr val="495658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495658"/>
                </a:solidFill>
                <a:latin typeface="Arial"/>
                <a:cs typeface="Arial"/>
              </a:rPr>
              <a:t>uncontrollably</a:t>
            </a:r>
            <a:endParaRPr sz="16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427476" y="669036"/>
            <a:ext cx="978535" cy="978535"/>
          </a:xfrm>
          <a:custGeom>
            <a:avLst/>
            <a:gdLst/>
            <a:ahLst/>
            <a:cxnLst/>
            <a:rect l="l" t="t" r="r" b="b"/>
            <a:pathLst>
              <a:path w="978535" h="978535">
                <a:moveTo>
                  <a:pt x="489203" y="0"/>
                </a:moveTo>
                <a:lnTo>
                  <a:pt x="442098" y="2239"/>
                </a:lnTo>
                <a:lnTo>
                  <a:pt x="396257" y="8822"/>
                </a:lnTo>
                <a:lnTo>
                  <a:pt x="351887" y="19543"/>
                </a:lnTo>
                <a:lnTo>
                  <a:pt x="309193" y="34197"/>
                </a:lnTo>
                <a:lnTo>
                  <a:pt x="268379" y="52578"/>
                </a:lnTo>
                <a:lnTo>
                  <a:pt x="229651" y="74481"/>
                </a:lnTo>
                <a:lnTo>
                  <a:pt x="193214" y="99702"/>
                </a:lnTo>
                <a:lnTo>
                  <a:pt x="159273" y="128034"/>
                </a:lnTo>
                <a:lnTo>
                  <a:pt x="128034" y="159273"/>
                </a:lnTo>
                <a:lnTo>
                  <a:pt x="99702" y="193214"/>
                </a:lnTo>
                <a:lnTo>
                  <a:pt x="74481" y="229651"/>
                </a:lnTo>
                <a:lnTo>
                  <a:pt x="52578" y="268379"/>
                </a:lnTo>
                <a:lnTo>
                  <a:pt x="34197" y="309193"/>
                </a:lnTo>
                <a:lnTo>
                  <a:pt x="19543" y="351887"/>
                </a:lnTo>
                <a:lnTo>
                  <a:pt x="8822" y="396257"/>
                </a:lnTo>
                <a:lnTo>
                  <a:pt x="2239" y="442098"/>
                </a:lnTo>
                <a:lnTo>
                  <a:pt x="0" y="489203"/>
                </a:lnTo>
                <a:lnTo>
                  <a:pt x="2239" y="536309"/>
                </a:lnTo>
                <a:lnTo>
                  <a:pt x="8822" y="582150"/>
                </a:lnTo>
                <a:lnTo>
                  <a:pt x="19543" y="626520"/>
                </a:lnTo>
                <a:lnTo>
                  <a:pt x="34197" y="669214"/>
                </a:lnTo>
                <a:lnTo>
                  <a:pt x="52578" y="710028"/>
                </a:lnTo>
                <a:lnTo>
                  <a:pt x="74481" y="748756"/>
                </a:lnTo>
                <a:lnTo>
                  <a:pt x="99702" y="785193"/>
                </a:lnTo>
                <a:lnTo>
                  <a:pt x="128034" y="819134"/>
                </a:lnTo>
                <a:lnTo>
                  <a:pt x="159273" y="850373"/>
                </a:lnTo>
                <a:lnTo>
                  <a:pt x="193214" y="878705"/>
                </a:lnTo>
                <a:lnTo>
                  <a:pt x="229651" y="903926"/>
                </a:lnTo>
                <a:lnTo>
                  <a:pt x="268379" y="925829"/>
                </a:lnTo>
                <a:lnTo>
                  <a:pt x="309193" y="944210"/>
                </a:lnTo>
                <a:lnTo>
                  <a:pt x="351887" y="958864"/>
                </a:lnTo>
                <a:lnTo>
                  <a:pt x="396257" y="969585"/>
                </a:lnTo>
                <a:lnTo>
                  <a:pt x="442098" y="976168"/>
                </a:lnTo>
                <a:lnTo>
                  <a:pt x="489203" y="978408"/>
                </a:lnTo>
                <a:lnTo>
                  <a:pt x="536309" y="976168"/>
                </a:lnTo>
                <a:lnTo>
                  <a:pt x="582150" y="969585"/>
                </a:lnTo>
                <a:lnTo>
                  <a:pt x="626520" y="958864"/>
                </a:lnTo>
                <a:lnTo>
                  <a:pt x="669214" y="944210"/>
                </a:lnTo>
                <a:lnTo>
                  <a:pt x="710028" y="925829"/>
                </a:lnTo>
                <a:lnTo>
                  <a:pt x="748756" y="903926"/>
                </a:lnTo>
                <a:lnTo>
                  <a:pt x="785193" y="878705"/>
                </a:lnTo>
                <a:lnTo>
                  <a:pt x="819134" y="850373"/>
                </a:lnTo>
                <a:lnTo>
                  <a:pt x="850373" y="819134"/>
                </a:lnTo>
                <a:lnTo>
                  <a:pt x="878705" y="785193"/>
                </a:lnTo>
                <a:lnTo>
                  <a:pt x="903926" y="748756"/>
                </a:lnTo>
                <a:lnTo>
                  <a:pt x="925829" y="710028"/>
                </a:lnTo>
                <a:lnTo>
                  <a:pt x="944210" y="669214"/>
                </a:lnTo>
                <a:lnTo>
                  <a:pt x="958864" y="626520"/>
                </a:lnTo>
                <a:lnTo>
                  <a:pt x="969585" y="582150"/>
                </a:lnTo>
                <a:lnTo>
                  <a:pt x="976168" y="536309"/>
                </a:lnTo>
                <a:lnTo>
                  <a:pt x="978408" y="489203"/>
                </a:lnTo>
                <a:lnTo>
                  <a:pt x="976168" y="442098"/>
                </a:lnTo>
                <a:lnTo>
                  <a:pt x="969585" y="396257"/>
                </a:lnTo>
                <a:lnTo>
                  <a:pt x="958864" y="351887"/>
                </a:lnTo>
                <a:lnTo>
                  <a:pt x="944210" y="309193"/>
                </a:lnTo>
                <a:lnTo>
                  <a:pt x="925829" y="268379"/>
                </a:lnTo>
                <a:lnTo>
                  <a:pt x="903926" y="229651"/>
                </a:lnTo>
                <a:lnTo>
                  <a:pt x="878705" y="193214"/>
                </a:lnTo>
                <a:lnTo>
                  <a:pt x="850373" y="159273"/>
                </a:lnTo>
                <a:lnTo>
                  <a:pt x="819134" y="128034"/>
                </a:lnTo>
                <a:lnTo>
                  <a:pt x="785193" y="99702"/>
                </a:lnTo>
                <a:lnTo>
                  <a:pt x="748756" y="74481"/>
                </a:lnTo>
                <a:lnTo>
                  <a:pt x="710028" y="52578"/>
                </a:lnTo>
                <a:lnTo>
                  <a:pt x="669214" y="34197"/>
                </a:lnTo>
                <a:lnTo>
                  <a:pt x="626520" y="19543"/>
                </a:lnTo>
                <a:lnTo>
                  <a:pt x="582150" y="8822"/>
                </a:lnTo>
                <a:lnTo>
                  <a:pt x="536309" y="2239"/>
                </a:lnTo>
                <a:lnTo>
                  <a:pt x="4892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404615" y="646683"/>
            <a:ext cx="1024128" cy="102362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915155" y="1854707"/>
            <a:ext cx="978535" cy="975360"/>
          </a:xfrm>
          <a:custGeom>
            <a:avLst/>
            <a:gdLst/>
            <a:ahLst/>
            <a:cxnLst/>
            <a:rect l="l" t="t" r="r" b="b"/>
            <a:pathLst>
              <a:path w="978535" h="975360">
                <a:moveTo>
                  <a:pt x="489204" y="0"/>
                </a:moveTo>
                <a:lnTo>
                  <a:pt x="442098" y="2232"/>
                </a:lnTo>
                <a:lnTo>
                  <a:pt x="396257" y="8792"/>
                </a:lnTo>
                <a:lnTo>
                  <a:pt x="351887" y="19476"/>
                </a:lnTo>
                <a:lnTo>
                  <a:pt x="309193" y="34080"/>
                </a:lnTo>
                <a:lnTo>
                  <a:pt x="268379" y="52400"/>
                </a:lnTo>
                <a:lnTo>
                  <a:pt x="229651" y="74230"/>
                </a:lnTo>
                <a:lnTo>
                  <a:pt x="193214" y="99367"/>
                </a:lnTo>
                <a:lnTo>
                  <a:pt x="159273" y="127607"/>
                </a:lnTo>
                <a:lnTo>
                  <a:pt x="128034" y="158746"/>
                </a:lnTo>
                <a:lnTo>
                  <a:pt x="99702" y="192578"/>
                </a:lnTo>
                <a:lnTo>
                  <a:pt x="74481" y="228900"/>
                </a:lnTo>
                <a:lnTo>
                  <a:pt x="52578" y="267508"/>
                </a:lnTo>
                <a:lnTo>
                  <a:pt x="34197" y="308196"/>
                </a:lnTo>
                <a:lnTo>
                  <a:pt x="19543" y="350762"/>
                </a:lnTo>
                <a:lnTo>
                  <a:pt x="8822" y="395001"/>
                </a:lnTo>
                <a:lnTo>
                  <a:pt x="2239" y="440708"/>
                </a:lnTo>
                <a:lnTo>
                  <a:pt x="0" y="487679"/>
                </a:lnTo>
                <a:lnTo>
                  <a:pt x="2239" y="534651"/>
                </a:lnTo>
                <a:lnTo>
                  <a:pt x="8822" y="580358"/>
                </a:lnTo>
                <a:lnTo>
                  <a:pt x="19543" y="624597"/>
                </a:lnTo>
                <a:lnTo>
                  <a:pt x="34197" y="667163"/>
                </a:lnTo>
                <a:lnTo>
                  <a:pt x="52578" y="707851"/>
                </a:lnTo>
                <a:lnTo>
                  <a:pt x="74481" y="746459"/>
                </a:lnTo>
                <a:lnTo>
                  <a:pt x="99702" y="782781"/>
                </a:lnTo>
                <a:lnTo>
                  <a:pt x="128034" y="816613"/>
                </a:lnTo>
                <a:lnTo>
                  <a:pt x="159273" y="847752"/>
                </a:lnTo>
                <a:lnTo>
                  <a:pt x="193214" y="875992"/>
                </a:lnTo>
                <a:lnTo>
                  <a:pt x="229651" y="901129"/>
                </a:lnTo>
                <a:lnTo>
                  <a:pt x="268379" y="922959"/>
                </a:lnTo>
                <a:lnTo>
                  <a:pt x="309193" y="941279"/>
                </a:lnTo>
                <a:lnTo>
                  <a:pt x="351887" y="955883"/>
                </a:lnTo>
                <a:lnTo>
                  <a:pt x="396257" y="966567"/>
                </a:lnTo>
                <a:lnTo>
                  <a:pt x="442098" y="973127"/>
                </a:lnTo>
                <a:lnTo>
                  <a:pt x="489204" y="975359"/>
                </a:lnTo>
                <a:lnTo>
                  <a:pt x="536309" y="973127"/>
                </a:lnTo>
                <a:lnTo>
                  <a:pt x="582150" y="966567"/>
                </a:lnTo>
                <a:lnTo>
                  <a:pt x="626520" y="955883"/>
                </a:lnTo>
                <a:lnTo>
                  <a:pt x="669214" y="941279"/>
                </a:lnTo>
                <a:lnTo>
                  <a:pt x="710028" y="922959"/>
                </a:lnTo>
                <a:lnTo>
                  <a:pt x="748756" y="901129"/>
                </a:lnTo>
                <a:lnTo>
                  <a:pt x="785193" y="875992"/>
                </a:lnTo>
                <a:lnTo>
                  <a:pt x="819134" y="847752"/>
                </a:lnTo>
                <a:lnTo>
                  <a:pt x="850373" y="816613"/>
                </a:lnTo>
                <a:lnTo>
                  <a:pt x="878705" y="782781"/>
                </a:lnTo>
                <a:lnTo>
                  <a:pt x="903926" y="746459"/>
                </a:lnTo>
                <a:lnTo>
                  <a:pt x="925829" y="707851"/>
                </a:lnTo>
                <a:lnTo>
                  <a:pt x="944210" y="667163"/>
                </a:lnTo>
                <a:lnTo>
                  <a:pt x="958864" y="624597"/>
                </a:lnTo>
                <a:lnTo>
                  <a:pt x="969585" y="580358"/>
                </a:lnTo>
                <a:lnTo>
                  <a:pt x="976168" y="534651"/>
                </a:lnTo>
                <a:lnTo>
                  <a:pt x="978408" y="487679"/>
                </a:lnTo>
                <a:lnTo>
                  <a:pt x="976168" y="440708"/>
                </a:lnTo>
                <a:lnTo>
                  <a:pt x="969585" y="395001"/>
                </a:lnTo>
                <a:lnTo>
                  <a:pt x="958864" y="350762"/>
                </a:lnTo>
                <a:lnTo>
                  <a:pt x="944210" y="308196"/>
                </a:lnTo>
                <a:lnTo>
                  <a:pt x="925829" y="267508"/>
                </a:lnTo>
                <a:lnTo>
                  <a:pt x="903926" y="228900"/>
                </a:lnTo>
                <a:lnTo>
                  <a:pt x="878705" y="192578"/>
                </a:lnTo>
                <a:lnTo>
                  <a:pt x="850373" y="158746"/>
                </a:lnTo>
                <a:lnTo>
                  <a:pt x="819134" y="127607"/>
                </a:lnTo>
                <a:lnTo>
                  <a:pt x="785193" y="99367"/>
                </a:lnTo>
                <a:lnTo>
                  <a:pt x="748756" y="74230"/>
                </a:lnTo>
                <a:lnTo>
                  <a:pt x="710028" y="52400"/>
                </a:lnTo>
                <a:lnTo>
                  <a:pt x="669214" y="34080"/>
                </a:lnTo>
                <a:lnTo>
                  <a:pt x="626520" y="19476"/>
                </a:lnTo>
                <a:lnTo>
                  <a:pt x="582150" y="8792"/>
                </a:lnTo>
                <a:lnTo>
                  <a:pt x="536309" y="2232"/>
                </a:lnTo>
                <a:lnTo>
                  <a:pt x="4892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892296" y="1833117"/>
            <a:ext cx="1024127" cy="101981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92100" y="1821256"/>
            <a:ext cx="3033395" cy="17348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10"/>
              </a:spcBef>
            </a:pP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CFOS </a:t>
            </a:r>
            <a:r>
              <a:rPr sz="2800" b="1" spc="-3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800" b="1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THEIR  </a:t>
            </a:r>
            <a:r>
              <a:rPr sz="2800" b="1" spc="-10" dirty="0">
                <a:solidFill>
                  <a:srgbClr val="FFFFFF"/>
                </a:solidFill>
                <a:latin typeface="Arial"/>
                <a:cs typeface="Arial"/>
              </a:rPr>
              <a:t>TEAMS </a:t>
            </a:r>
            <a:r>
              <a:rPr sz="2800" b="1" spc="-65" dirty="0">
                <a:solidFill>
                  <a:srgbClr val="FFFFFF"/>
                </a:solidFill>
                <a:latin typeface="Arial"/>
                <a:cs typeface="Arial"/>
              </a:rPr>
              <a:t>NEARLY  </a:t>
            </a:r>
            <a:r>
              <a:rPr sz="2800" b="1" spc="-114" dirty="0">
                <a:solidFill>
                  <a:srgbClr val="FFFFFF"/>
                </a:solidFill>
                <a:latin typeface="Arial"/>
                <a:cs typeface="Arial"/>
              </a:rPr>
              <a:t>ALWAYS </a:t>
            </a:r>
            <a:r>
              <a:rPr sz="2800" b="1" spc="5" dirty="0">
                <a:solidFill>
                  <a:srgbClr val="FFFFFF"/>
                </a:solidFill>
                <a:latin typeface="Arial"/>
                <a:cs typeface="Arial"/>
              </a:rPr>
              <a:t>GET 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800" b="1" spc="5" dirty="0">
                <a:solidFill>
                  <a:srgbClr val="FFFFFF"/>
                </a:solidFill>
                <a:latin typeface="Arial"/>
                <a:cs typeface="Arial"/>
              </a:rPr>
              <a:t>JOB</a:t>
            </a:r>
            <a:r>
              <a:rPr sz="28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DONE</a:t>
            </a:r>
            <a:endParaRPr sz="28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92100" y="4089019"/>
            <a:ext cx="2849880" cy="9391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2000" spc="-85" dirty="0">
                <a:solidFill>
                  <a:srgbClr val="FFFFFF"/>
                </a:solidFill>
                <a:latin typeface="Arial"/>
                <a:cs typeface="Arial"/>
              </a:rPr>
              <a:t>Yet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64%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say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they never  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miss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reporting</a:t>
            </a:r>
            <a:r>
              <a:rPr sz="20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deadline  </a:t>
            </a:r>
            <a:r>
              <a:rPr sz="2000" spc="-45" dirty="0">
                <a:solidFill>
                  <a:srgbClr val="FFFFFF"/>
                </a:solidFill>
                <a:latin typeface="Arial"/>
                <a:cs typeface="Arial"/>
              </a:rPr>
              <a:t>(LY:64%)</a:t>
            </a:r>
            <a:endParaRPr sz="20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04800" y="3800855"/>
            <a:ext cx="1076325" cy="0"/>
          </a:xfrm>
          <a:custGeom>
            <a:avLst/>
            <a:gdLst/>
            <a:ahLst/>
            <a:cxnLst/>
            <a:rect l="l" t="t" r="r" b="b"/>
            <a:pathLst>
              <a:path w="1076325">
                <a:moveTo>
                  <a:pt x="0" y="0"/>
                </a:moveTo>
                <a:lnTo>
                  <a:pt x="1076325" y="0"/>
                </a:lnTo>
              </a:path>
            </a:pathLst>
          </a:custGeom>
          <a:ln w="4267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3670172" y="919099"/>
            <a:ext cx="57912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b="1" spc="-5" dirty="0">
                <a:solidFill>
                  <a:srgbClr val="EB7024"/>
                </a:solidFill>
                <a:latin typeface="Arial"/>
                <a:cs typeface="Arial"/>
              </a:rPr>
              <a:t>61</a:t>
            </a:r>
            <a:r>
              <a:rPr sz="1400" b="1" spc="-10" dirty="0">
                <a:solidFill>
                  <a:srgbClr val="EB7024"/>
                </a:solidFill>
                <a:latin typeface="Arial"/>
                <a:cs typeface="Arial"/>
              </a:rPr>
              <a:t>%</a:t>
            </a:r>
            <a:endParaRPr sz="14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163948" y="2103881"/>
            <a:ext cx="57975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b="1" dirty="0">
                <a:solidFill>
                  <a:srgbClr val="006C86"/>
                </a:solidFill>
                <a:latin typeface="Arial"/>
                <a:cs typeface="Arial"/>
              </a:rPr>
              <a:t>5</a:t>
            </a:r>
            <a:r>
              <a:rPr sz="2800" b="1" spc="-5" dirty="0">
                <a:solidFill>
                  <a:srgbClr val="006C86"/>
                </a:solidFill>
                <a:latin typeface="Arial"/>
                <a:cs typeface="Arial"/>
              </a:rPr>
              <a:t>9</a:t>
            </a:r>
            <a:r>
              <a:rPr sz="1400" b="1" spc="-10" dirty="0">
                <a:solidFill>
                  <a:srgbClr val="006C86"/>
                </a:solidFill>
                <a:latin typeface="Arial"/>
                <a:cs typeface="Arial"/>
              </a:rPr>
              <a:t>%</a:t>
            </a:r>
            <a:endParaRPr sz="14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318253" y="3288538"/>
            <a:ext cx="57912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b="1" spc="-5" dirty="0">
                <a:solidFill>
                  <a:srgbClr val="2E367B"/>
                </a:solidFill>
                <a:latin typeface="Arial"/>
                <a:cs typeface="Arial"/>
              </a:rPr>
              <a:t>47</a:t>
            </a:r>
            <a:r>
              <a:rPr sz="1400" b="1" spc="-10" dirty="0">
                <a:solidFill>
                  <a:srgbClr val="2E367B"/>
                </a:solidFill>
                <a:latin typeface="Arial"/>
                <a:cs typeface="Arial"/>
              </a:rPr>
              <a:t>%</a:t>
            </a:r>
            <a:endParaRPr sz="14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163948" y="4473321"/>
            <a:ext cx="57975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b="1" dirty="0">
                <a:solidFill>
                  <a:srgbClr val="1C9F85"/>
                </a:solidFill>
                <a:latin typeface="Arial"/>
                <a:cs typeface="Arial"/>
              </a:rPr>
              <a:t>3</a:t>
            </a:r>
            <a:r>
              <a:rPr sz="2800" b="1" spc="-5" dirty="0">
                <a:solidFill>
                  <a:srgbClr val="1C9F85"/>
                </a:solidFill>
                <a:latin typeface="Arial"/>
                <a:cs typeface="Arial"/>
              </a:rPr>
              <a:t>9</a:t>
            </a:r>
            <a:r>
              <a:rPr sz="1400" b="1" spc="-10" dirty="0">
                <a:solidFill>
                  <a:srgbClr val="1C9F85"/>
                </a:solidFill>
                <a:latin typeface="Arial"/>
                <a:cs typeface="Arial"/>
              </a:rPr>
              <a:t>%</a:t>
            </a:r>
            <a:endParaRPr sz="14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670172" y="5657494"/>
            <a:ext cx="57912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b="1" dirty="0">
                <a:solidFill>
                  <a:srgbClr val="F4D01C"/>
                </a:solidFill>
                <a:latin typeface="Arial"/>
                <a:cs typeface="Arial"/>
              </a:rPr>
              <a:t>37</a:t>
            </a:r>
            <a:r>
              <a:rPr sz="1400" b="1" spc="-10" dirty="0">
                <a:solidFill>
                  <a:srgbClr val="F4D01C"/>
                </a:solidFill>
                <a:latin typeface="Arial"/>
                <a:cs typeface="Arial"/>
              </a:rPr>
              <a:t>%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47927" y="6492240"/>
            <a:ext cx="11244072" cy="3657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351007" y="390143"/>
            <a:ext cx="1536192" cy="5455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492240"/>
            <a:ext cx="137160" cy="365760"/>
          </a:xfrm>
          <a:custGeom>
            <a:avLst/>
            <a:gdLst/>
            <a:ahLst/>
            <a:cxnLst/>
            <a:rect l="l" t="t" r="r" b="b"/>
            <a:pathLst>
              <a:path w="137160" h="365759">
                <a:moveTo>
                  <a:pt x="0" y="365760"/>
                </a:moveTo>
                <a:lnTo>
                  <a:pt x="137160" y="365760"/>
                </a:lnTo>
                <a:lnTo>
                  <a:pt x="137160" y="0"/>
                </a:lnTo>
                <a:lnTo>
                  <a:pt x="0" y="0"/>
                </a:lnTo>
                <a:lnTo>
                  <a:pt x="0" y="365760"/>
                </a:lnTo>
                <a:close/>
              </a:path>
            </a:pathLst>
          </a:custGeom>
          <a:solidFill>
            <a:srgbClr val="F4D0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7743" y="6492240"/>
            <a:ext cx="137160" cy="365760"/>
          </a:xfrm>
          <a:custGeom>
            <a:avLst/>
            <a:gdLst/>
            <a:ahLst/>
            <a:cxnLst/>
            <a:rect l="l" t="t" r="r" b="b"/>
            <a:pathLst>
              <a:path w="137160" h="365759">
                <a:moveTo>
                  <a:pt x="0" y="365760"/>
                </a:moveTo>
                <a:lnTo>
                  <a:pt x="137160" y="365760"/>
                </a:lnTo>
                <a:lnTo>
                  <a:pt x="137160" y="0"/>
                </a:lnTo>
                <a:lnTo>
                  <a:pt x="0" y="0"/>
                </a:lnTo>
                <a:lnTo>
                  <a:pt x="0" y="365760"/>
                </a:lnTo>
                <a:close/>
              </a:path>
            </a:pathLst>
          </a:custGeom>
          <a:solidFill>
            <a:srgbClr val="006C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75487" y="6492240"/>
            <a:ext cx="137160" cy="365760"/>
          </a:xfrm>
          <a:custGeom>
            <a:avLst/>
            <a:gdLst/>
            <a:ahLst/>
            <a:cxnLst/>
            <a:rect l="l" t="t" r="r" b="b"/>
            <a:pathLst>
              <a:path w="137159" h="365759">
                <a:moveTo>
                  <a:pt x="0" y="365760"/>
                </a:moveTo>
                <a:lnTo>
                  <a:pt x="137159" y="365760"/>
                </a:lnTo>
                <a:lnTo>
                  <a:pt x="137159" y="0"/>
                </a:lnTo>
                <a:lnTo>
                  <a:pt x="0" y="0"/>
                </a:lnTo>
                <a:lnTo>
                  <a:pt x="0" y="365760"/>
                </a:lnTo>
                <a:close/>
              </a:path>
            </a:pathLst>
          </a:custGeom>
          <a:solidFill>
            <a:srgbClr val="EB70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13231" y="6492240"/>
            <a:ext cx="137160" cy="365760"/>
          </a:xfrm>
          <a:custGeom>
            <a:avLst/>
            <a:gdLst/>
            <a:ahLst/>
            <a:cxnLst/>
            <a:rect l="l" t="t" r="r" b="b"/>
            <a:pathLst>
              <a:path w="137159" h="365759">
                <a:moveTo>
                  <a:pt x="0" y="365760"/>
                </a:moveTo>
                <a:lnTo>
                  <a:pt x="137159" y="365760"/>
                </a:lnTo>
                <a:lnTo>
                  <a:pt x="137159" y="0"/>
                </a:lnTo>
                <a:lnTo>
                  <a:pt x="0" y="0"/>
                </a:lnTo>
                <a:lnTo>
                  <a:pt x="0" y="365760"/>
                </a:lnTo>
                <a:close/>
              </a:path>
            </a:pathLst>
          </a:custGeom>
          <a:solidFill>
            <a:srgbClr val="1C9F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859023" y="6608064"/>
            <a:ext cx="0" cy="137160"/>
          </a:xfrm>
          <a:custGeom>
            <a:avLst/>
            <a:gdLst/>
            <a:ahLst/>
            <a:cxnLst/>
            <a:rect l="l" t="t" r="r" b="b"/>
            <a:pathLst>
              <a:path h="137159">
                <a:moveTo>
                  <a:pt x="0" y="0"/>
                </a:moveTo>
                <a:lnTo>
                  <a:pt x="0" y="137158"/>
                </a:lnTo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503152" y="6565392"/>
            <a:ext cx="0" cy="220345"/>
          </a:xfrm>
          <a:custGeom>
            <a:avLst/>
            <a:gdLst/>
            <a:ahLst/>
            <a:cxnLst/>
            <a:rect l="l" t="t" r="r" b="b"/>
            <a:pathLst>
              <a:path h="220345">
                <a:moveTo>
                  <a:pt x="0" y="0"/>
                </a:moveTo>
                <a:lnTo>
                  <a:pt x="0" y="220186"/>
                </a:lnTo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67839" y="795527"/>
            <a:ext cx="8656319" cy="52669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2019 </a:t>
            </a:r>
            <a:r>
              <a:rPr spc="5" dirty="0"/>
              <a:t>© Company</a:t>
            </a:r>
            <a:r>
              <a:rPr spc="-130" dirty="0"/>
              <a:t> </a:t>
            </a:r>
            <a:r>
              <a:rPr dirty="0"/>
              <a:t>Confidential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14 June</a:t>
            </a:r>
            <a:r>
              <a:rPr spc="-85" dirty="0"/>
              <a:t> </a:t>
            </a:r>
            <a:r>
              <a:rPr dirty="0"/>
              <a:t>2019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5" dirty="0"/>
              <a:t>14</a:t>
            </a:fld>
            <a:endParaRPr spc="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3231" y="6492240"/>
            <a:ext cx="137160" cy="365760"/>
          </a:xfrm>
          <a:custGeom>
            <a:avLst/>
            <a:gdLst/>
            <a:ahLst/>
            <a:cxnLst/>
            <a:rect l="l" t="t" r="r" b="b"/>
            <a:pathLst>
              <a:path w="137159" h="365759">
                <a:moveTo>
                  <a:pt x="0" y="365760"/>
                </a:moveTo>
                <a:lnTo>
                  <a:pt x="137159" y="365760"/>
                </a:lnTo>
                <a:lnTo>
                  <a:pt x="137159" y="0"/>
                </a:lnTo>
                <a:lnTo>
                  <a:pt x="0" y="0"/>
                </a:lnTo>
                <a:lnTo>
                  <a:pt x="0" y="365760"/>
                </a:lnTo>
                <a:close/>
              </a:path>
            </a:pathLst>
          </a:custGeom>
          <a:solidFill>
            <a:srgbClr val="1C9F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859023" y="6608064"/>
            <a:ext cx="0" cy="137160"/>
          </a:xfrm>
          <a:custGeom>
            <a:avLst/>
            <a:gdLst/>
            <a:ahLst/>
            <a:cxnLst/>
            <a:rect l="l" t="t" r="r" b="b"/>
            <a:pathLst>
              <a:path h="137159">
                <a:moveTo>
                  <a:pt x="0" y="0"/>
                </a:moveTo>
                <a:lnTo>
                  <a:pt x="0" y="137158"/>
                </a:lnTo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503152" y="6565392"/>
            <a:ext cx="0" cy="220345"/>
          </a:xfrm>
          <a:custGeom>
            <a:avLst/>
            <a:gdLst/>
            <a:ahLst/>
            <a:cxnLst/>
            <a:rect l="l" t="t" r="r" b="b"/>
            <a:pathLst>
              <a:path h="220345">
                <a:moveTo>
                  <a:pt x="0" y="0"/>
                </a:moveTo>
                <a:lnTo>
                  <a:pt x="0" y="220186"/>
                </a:lnTo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1219200"/>
            <a:ext cx="12192000" cy="4800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1219200"/>
            <a:ext cx="12192000" cy="4800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369308" y="2044954"/>
            <a:ext cx="460375" cy="361950"/>
          </a:xfrm>
          <a:custGeom>
            <a:avLst/>
            <a:gdLst/>
            <a:ahLst/>
            <a:cxnLst/>
            <a:rect l="l" t="t" r="r" b="b"/>
            <a:pathLst>
              <a:path w="460375" h="361950">
                <a:moveTo>
                  <a:pt x="148336" y="0"/>
                </a:moveTo>
                <a:lnTo>
                  <a:pt x="99456" y="22653"/>
                </a:lnTo>
                <a:lnTo>
                  <a:pt x="60197" y="52450"/>
                </a:lnTo>
                <a:lnTo>
                  <a:pt x="31083" y="87915"/>
                </a:lnTo>
                <a:lnTo>
                  <a:pt x="12826" y="127762"/>
                </a:lnTo>
                <a:lnTo>
                  <a:pt x="3222" y="177371"/>
                </a:lnTo>
                <a:lnTo>
                  <a:pt x="0" y="242316"/>
                </a:lnTo>
                <a:lnTo>
                  <a:pt x="0" y="361950"/>
                </a:lnTo>
                <a:lnTo>
                  <a:pt x="167386" y="361950"/>
                </a:lnTo>
                <a:lnTo>
                  <a:pt x="167386" y="194691"/>
                </a:lnTo>
                <a:lnTo>
                  <a:pt x="86359" y="194691"/>
                </a:lnTo>
                <a:lnTo>
                  <a:pt x="88237" y="171235"/>
                </a:lnTo>
                <a:lnTo>
                  <a:pt x="99754" y="131611"/>
                </a:lnTo>
                <a:lnTo>
                  <a:pt x="138112" y="88979"/>
                </a:lnTo>
                <a:lnTo>
                  <a:pt x="180975" y="69087"/>
                </a:lnTo>
                <a:lnTo>
                  <a:pt x="148336" y="0"/>
                </a:lnTo>
                <a:close/>
              </a:path>
              <a:path w="460375" h="361950">
                <a:moveTo>
                  <a:pt x="427481" y="0"/>
                </a:moveTo>
                <a:lnTo>
                  <a:pt x="379031" y="22653"/>
                </a:lnTo>
                <a:lnTo>
                  <a:pt x="339725" y="52450"/>
                </a:lnTo>
                <a:lnTo>
                  <a:pt x="310388" y="87820"/>
                </a:lnTo>
                <a:lnTo>
                  <a:pt x="292100" y="127381"/>
                </a:lnTo>
                <a:lnTo>
                  <a:pt x="282447" y="176990"/>
                </a:lnTo>
                <a:lnTo>
                  <a:pt x="279272" y="242316"/>
                </a:lnTo>
                <a:lnTo>
                  <a:pt x="279272" y="361950"/>
                </a:lnTo>
                <a:lnTo>
                  <a:pt x="446531" y="361950"/>
                </a:lnTo>
                <a:lnTo>
                  <a:pt x="446531" y="194691"/>
                </a:lnTo>
                <a:lnTo>
                  <a:pt x="365632" y="194691"/>
                </a:lnTo>
                <a:lnTo>
                  <a:pt x="367490" y="171235"/>
                </a:lnTo>
                <a:lnTo>
                  <a:pt x="378920" y="131611"/>
                </a:lnTo>
                <a:lnTo>
                  <a:pt x="417274" y="88979"/>
                </a:lnTo>
                <a:lnTo>
                  <a:pt x="460247" y="69087"/>
                </a:lnTo>
                <a:lnTo>
                  <a:pt x="427481" y="0"/>
                </a:lnTo>
                <a:close/>
              </a:path>
            </a:pathLst>
          </a:custGeom>
          <a:solidFill>
            <a:srgbClr val="FFFFFF">
              <a:alpha val="4588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77418" y="1941652"/>
            <a:ext cx="3519170" cy="17348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indent="829310" algn="r">
              <a:lnSpc>
                <a:spcPct val="100000"/>
              </a:lnSpc>
              <a:spcBef>
                <a:spcPts val="110"/>
              </a:spcBef>
            </a:pPr>
            <a:r>
              <a:rPr sz="2800" spc="-5" dirty="0"/>
              <a:t>CFOS</a:t>
            </a:r>
            <a:r>
              <a:rPr sz="2800" spc="-55" dirty="0"/>
              <a:t> </a:t>
            </a:r>
            <a:r>
              <a:rPr sz="2800" dirty="0"/>
              <a:t>NEED</a:t>
            </a:r>
            <a:r>
              <a:rPr sz="2800" spc="-45" dirty="0"/>
              <a:t> </a:t>
            </a:r>
            <a:r>
              <a:rPr sz="2800" spc="-25" dirty="0"/>
              <a:t>TO </a:t>
            </a:r>
            <a:r>
              <a:rPr sz="2800" dirty="0"/>
              <a:t> </a:t>
            </a:r>
            <a:r>
              <a:rPr sz="2800" spc="-5" dirty="0"/>
              <a:t>DRIVE</a:t>
            </a:r>
            <a:r>
              <a:rPr sz="2800" spc="-185" dirty="0"/>
              <a:t> </a:t>
            </a:r>
            <a:r>
              <a:rPr sz="2800" spc="-15" dirty="0"/>
              <a:t>ACTIONABLE </a:t>
            </a:r>
            <a:r>
              <a:rPr sz="2800" dirty="0"/>
              <a:t> INSIGHT</a:t>
            </a:r>
            <a:r>
              <a:rPr sz="2800" spc="-75" dirty="0"/>
              <a:t> </a:t>
            </a:r>
            <a:r>
              <a:rPr sz="2800" dirty="0"/>
              <a:t>NOT</a:t>
            </a:r>
            <a:r>
              <a:rPr sz="2800" spc="-30" dirty="0"/>
              <a:t> </a:t>
            </a:r>
            <a:r>
              <a:rPr sz="2800" dirty="0"/>
              <a:t>JUST  </a:t>
            </a:r>
            <a:r>
              <a:rPr sz="2800" spc="10" dirty="0"/>
              <a:t>MEET</a:t>
            </a:r>
            <a:r>
              <a:rPr sz="2800" spc="-125" dirty="0"/>
              <a:t> </a:t>
            </a:r>
            <a:r>
              <a:rPr sz="2800" spc="-10" dirty="0"/>
              <a:t>DEADLINES</a:t>
            </a:r>
            <a:endParaRPr sz="2800"/>
          </a:p>
        </p:txBody>
      </p:sp>
      <p:sp>
        <p:nvSpPr>
          <p:cNvPr id="9" name="object 9"/>
          <p:cNvSpPr txBox="1"/>
          <p:nvPr/>
        </p:nvSpPr>
        <p:spPr>
          <a:xfrm>
            <a:off x="5004942" y="1982800"/>
            <a:ext cx="6473190" cy="7588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10"/>
              </a:spcBef>
            </a:pP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Seems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that 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we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have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created 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bureaucratic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machine.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Reports are  produced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in 2-3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days and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 management accounts for a business</a:t>
            </a:r>
            <a:r>
              <a:rPr sz="1600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unit 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can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be 90 pages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long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per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month. This is a remarkable</a:t>
            </a:r>
            <a:r>
              <a:rPr sz="16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achievement.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004942" y="2932937"/>
            <a:ext cx="6514465" cy="51498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However,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 balance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between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standardized reporting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requirements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and  interpretation of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said results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has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become</a:t>
            </a:r>
            <a:r>
              <a:rPr sz="16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skewed.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004942" y="3636391"/>
            <a:ext cx="6671945" cy="11804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Finance has lost time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be </a:t>
            </a:r>
            <a:r>
              <a:rPr sz="1600" b="1" spc="5" dirty="0">
                <a:solidFill>
                  <a:srgbClr val="FFFFFF"/>
                </a:solidFill>
                <a:latin typeface="Arial"/>
                <a:cs typeface="Arial"/>
              </a:rPr>
              <a:t>able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distil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key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risks/opportunities</a:t>
            </a:r>
            <a:r>
              <a:rPr sz="1600" b="1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from  the reports, prioritize actions and deliver</a:t>
            </a:r>
            <a:r>
              <a:rPr sz="1600" b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change.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55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Head of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financial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reporting,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PLC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017008" y="4931664"/>
            <a:ext cx="1359408" cy="4541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004815" y="4361688"/>
            <a:ext cx="2876550" cy="0"/>
          </a:xfrm>
          <a:custGeom>
            <a:avLst/>
            <a:gdLst/>
            <a:ahLst/>
            <a:cxnLst/>
            <a:rect l="l" t="t" r="r" b="b"/>
            <a:pathLst>
              <a:path w="2876550">
                <a:moveTo>
                  <a:pt x="2876550" y="0"/>
                </a:moveTo>
                <a:lnTo>
                  <a:pt x="0" y="0"/>
                </a:lnTo>
              </a:path>
            </a:pathLst>
          </a:custGeom>
          <a:ln w="6096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344782" y="4037838"/>
            <a:ext cx="460375" cy="361950"/>
          </a:xfrm>
          <a:custGeom>
            <a:avLst/>
            <a:gdLst/>
            <a:ahLst/>
            <a:cxnLst/>
            <a:rect l="l" t="t" r="r" b="b"/>
            <a:pathLst>
              <a:path w="460375" h="361950">
                <a:moveTo>
                  <a:pt x="460248" y="0"/>
                </a:moveTo>
                <a:lnTo>
                  <a:pt x="292989" y="0"/>
                </a:lnTo>
                <a:lnTo>
                  <a:pt x="292989" y="167259"/>
                </a:lnTo>
                <a:lnTo>
                  <a:pt x="373888" y="167259"/>
                </a:lnTo>
                <a:lnTo>
                  <a:pt x="372030" y="190712"/>
                </a:lnTo>
                <a:lnTo>
                  <a:pt x="360600" y="230284"/>
                </a:lnTo>
                <a:lnTo>
                  <a:pt x="322151" y="272954"/>
                </a:lnTo>
                <a:lnTo>
                  <a:pt x="279273" y="292862"/>
                </a:lnTo>
                <a:lnTo>
                  <a:pt x="312039" y="361950"/>
                </a:lnTo>
                <a:lnTo>
                  <a:pt x="360807" y="339296"/>
                </a:lnTo>
                <a:lnTo>
                  <a:pt x="400050" y="309499"/>
                </a:lnTo>
                <a:lnTo>
                  <a:pt x="429212" y="274034"/>
                </a:lnTo>
                <a:lnTo>
                  <a:pt x="447421" y="234187"/>
                </a:lnTo>
                <a:lnTo>
                  <a:pt x="457025" y="184578"/>
                </a:lnTo>
                <a:lnTo>
                  <a:pt x="460248" y="119634"/>
                </a:lnTo>
                <a:lnTo>
                  <a:pt x="460248" y="0"/>
                </a:lnTo>
                <a:close/>
              </a:path>
              <a:path w="460375" h="361950">
                <a:moveTo>
                  <a:pt x="180975" y="0"/>
                </a:moveTo>
                <a:lnTo>
                  <a:pt x="13716" y="0"/>
                </a:lnTo>
                <a:lnTo>
                  <a:pt x="13716" y="167259"/>
                </a:lnTo>
                <a:lnTo>
                  <a:pt x="94742" y="167259"/>
                </a:lnTo>
                <a:lnTo>
                  <a:pt x="92811" y="190712"/>
                </a:lnTo>
                <a:lnTo>
                  <a:pt x="81329" y="230284"/>
                </a:lnTo>
                <a:lnTo>
                  <a:pt x="42973" y="272954"/>
                </a:lnTo>
                <a:lnTo>
                  <a:pt x="0" y="292862"/>
                </a:lnTo>
                <a:lnTo>
                  <a:pt x="32766" y="361950"/>
                </a:lnTo>
                <a:lnTo>
                  <a:pt x="81216" y="339296"/>
                </a:lnTo>
                <a:lnTo>
                  <a:pt x="120523" y="309499"/>
                </a:lnTo>
                <a:lnTo>
                  <a:pt x="149860" y="274081"/>
                </a:lnTo>
                <a:lnTo>
                  <a:pt x="168148" y="234569"/>
                </a:lnTo>
                <a:lnTo>
                  <a:pt x="177800" y="184959"/>
                </a:lnTo>
                <a:lnTo>
                  <a:pt x="180975" y="119634"/>
                </a:lnTo>
                <a:lnTo>
                  <a:pt x="180975" y="0"/>
                </a:lnTo>
                <a:close/>
              </a:path>
            </a:pathLst>
          </a:custGeom>
          <a:solidFill>
            <a:srgbClr val="FFFFFF">
              <a:alpha val="4588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2019 </a:t>
            </a:r>
            <a:r>
              <a:rPr spc="5" dirty="0"/>
              <a:t>© Company</a:t>
            </a:r>
            <a:r>
              <a:rPr spc="-130" dirty="0"/>
              <a:t> </a:t>
            </a:r>
            <a:r>
              <a:rPr dirty="0"/>
              <a:t>Confidential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14 June</a:t>
            </a:r>
            <a:r>
              <a:rPr spc="-85" dirty="0"/>
              <a:t> </a:t>
            </a:r>
            <a:r>
              <a:rPr dirty="0"/>
              <a:t>2019</a:t>
            </a: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5" dirty="0"/>
              <a:t>15</a:t>
            </a:fld>
            <a:endParaRPr spc="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3231" y="6492240"/>
            <a:ext cx="137160" cy="365760"/>
          </a:xfrm>
          <a:custGeom>
            <a:avLst/>
            <a:gdLst/>
            <a:ahLst/>
            <a:cxnLst/>
            <a:rect l="l" t="t" r="r" b="b"/>
            <a:pathLst>
              <a:path w="137159" h="365759">
                <a:moveTo>
                  <a:pt x="0" y="365760"/>
                </a:moveTo>
                <a:lnTo>
                  <a:pt x="137159" y="365760"/>
                </a:lnTo>
                <a:lnTo>
                  <a:pt x="137159" y="0"/>
                </a:lnTo>
                <a:lnTo>
                  <a:pt x="0" y="0"/>
                </a:lnTo>
                <a:lnTo>
                  <a:pt x="0" y="365760"/>
                </a:lnTo>
                <a:close/>
              </a:path>
            </a:pathLst>
          </a:custGeom>
          <a:solidFill>
            <a:srgbClr val="1C9F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859023" y="6608064"/>
            <a:ext cx="0" cy="137160"/>
          </a:xfrm>
          <a:custGeom>
            <a:avLst/>
            <a:gdLst/>
            <a:ahLst/>
            <a:cxnLst/>
            <a:rect l="l" t="t" r="r" b="b"/>
            <a:pathLst>
              <a:path h="137159">
                <a:moveTo>
                  <a:pt x="0" y="0"/>
                </a:moveTo>
                <a:lnTo>
                  <a:pt x="0" y="137158"/>
                </a:lnTo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503152" y="6565392"/>
            <a:ext cx="0" cy="220345"/>
          </a:xfrm>
          <a:custGeom>
            <a:avLst/>
            <a:gdLst/>
            <a:ahLst/>
            <a:cxnLst/>
            <a:rect l="l" t="t" r="r" b="b"/>
            <a:pathLst>
              <a:path h="220345">
                <a:moveTo>
                  <a:pt x="0" y="0"/>
                </a:moveTo>
                <a:lnTo>
                  <a:pt x="0" y="220186"/>
                </a:lnTo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92100" y="178688"/>
            <a:ext cx="6278880" cy="837565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12700" marR="5080">
              <a:lnSpc>
                <a:spcPts val="3020"/>
              </a:lnSpc>
              <a:spcBef>
                <a:spcPts val="490"/>
              </a:spcBef>
            </a:pPr>
            <a:r>
              <a:rPr sz="2800" spc="-25" dirty="0">
                <a:solidFill>
                  <a:srgbClr val="495658"/>
                </a:solidFill>
              </a:rPr>
              <a:t>COLLABORATION </a:t>
            </a:r>
            <a:r>
              <a:rPr sz="2800" spc="5" dirty="0">
                <a:solidFill>
                  <a:srgbClr val="495658"/>
                </a:solidFill>
              </a:rPr>
              <a:t>IS </a:t>
            </a:r>
            <a:r>
              <a:rPr sz="2800" spc="-5" dirty="0">
                <a:solidFill>
                  <a:srgbClr val="495658"/>
                </a:solidFill>
              </a:rPr>
              <a:t>STILL </a:t>
            </a:r>
            <a:r>
              <a:rPr sz="2800" spc="-40" dirty="0">
                <a:solidFill>
                  <a:srgbClr val="495658"/>
                </a:solidFill>
              </a:rPr>
              <a:t>RELYING  </a:t>
            </a:r>
            <a:r>
              <a:rPr sz="2800" spc="5" dirty="0">
                <a:solidFill>
                  <a:srgbClr val="495658"/>
                </a:solidFill>
              </a:rPr>
              <a:t>ON </a:t>
            </a:r>
            <a:r>
              <a:rPr sz="2800" dirty="0">
                <a:solidFill>
                  <a:srgbClr val="495658"/>
                </a:solidFill>
              </a:rPr>
              <a:t>OLD</a:t>
            </a:r>
            <a:r>
              <a:rPr sz="2800" spc="-45" dirty="0">
                <a:solidFill>
                  <a:srgbClr val="495658"/>
                </a:solidFill>
              </a:rPr>
              <a:t> </a:t>
            </a:r>
            <a:r>
              <a:rPr sz="2800" spc="-5" dirty="0">
                <a:solidFill>
                  <a:srgbClr val="495658"/>
                </a:solidFill>
              </a:rPr>
              <a:t>TECHNOLOGY</a:t>
            </a:r>
            <a:endParaRPr sz="2800"/>
          </a:p>
        </p:txBody>
      </p:sp>
      <p:sp>
        <p:nvSpPr>
          <p:cNvPr id="6" name="object 6"/>
          <p:cNvSpPr/>
          <p:nvPr/>
        </p:nvSpPr>
        <p:spPr>
          <a:xfrm>
            <a:off x="3691128" y="5279135"/>
            <a:ext cx="6708775" cy="192405"/>
          </a:xfrm>
          <a:custGeom>
            <a:avLst/>
            <a:gdLst/>
            <a:ahLst/>
            <a:cxnLst/>
            <a:rect l="l" t="t" r="r" b="b"/>
            <a:pathLst>
              <a:path w="6708775" h="192404">
                <a:moveTo>
                  <a:pt x="6708648" y="0"/>
                </a:moveTo>
                <a:lnTo>
                  <a:pt x="0" y="0"/>
                </a:lnTo>
                <a:lnTo>
                  <a:pt x="0" y="192023"/>
                </a:lnTo>
                <a:lnTo>
                  <a:pt x="6708648" y="192023"/>
                </a:lnTo>
                <a:lnTo>
                  <a:pt x="6708648" y="0"/>
                </a:lnTo>
                <a:close/>
              </a:path>
            </a:pathLst>
          </a:custGeom>
          <a:solidFill>
            <a:srgbClr val="EB70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91128" y="4739640"/>
            <a:ext cx="6797040" cy="192405"/>
          </a:xfrm>
          <a:custGeom>
            <a:avLst/>
            <a:gdLst/>
            <a:ahLst/>
            <a:cxnLst/>
            <a:rect l="l" t="t" r="r" b="b"/>
            <a:pathLst>
              <a:path w="6797040" h="192404">
                <a:moveTo>
                  <a:pt x="6797040" y="0"/>
                </a:moveTo>
                <a:lnTo>
                  <a:pt x="0" y="0"/>
                </a:lnTo>
                <a:lnTo>
                  <a:pt x="0" y="192024"/>
                </a:lnTo>
                <a:lnTo>
                  <a:pt x="6797040" y="192024"/>
                </a:lnTo>
                <a:lnTo>
                  <a:pt x="6797040" y="0"/>
                </a:lnTo>
                <a:close/>
              </a:path>
            </a:pathLst>
          </a:custGeom>
          <a:solidFill>
            <a:srgbClr val="EB70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691128" y="4200144"/>
            <a:ext cx="1061085" cy="192405"/>
          </a:xfrm>
          <a:custGeom>
            <a:avLst/>
            <a:gdLst/>
            <a:ahLst/>
            <a:cxnLst/>
            <a:rect l="l" t="t" r="r" b="b"/>
            <a:pathLst>
              <a:path w="1061085" h="192404">
                <a:moveTo>
                  <a:pt x="1060704" y="0"/>
                </a:moveTo>
                <a:lnTo>
                  <a:pt x="0" y="0"/>
                </a:lnTo>
                <a:lnTo>
                  <a:pt x="0" y="192023"/>
                </a:lnTo>
                <a:lnTo>
                  <a:pt x="1060704" y="192023"/>
                </a:lnTo>
                <a:lnTo>
                  <a:pt x="1060704" y="0"/>
                </a:lnTo>
                <a:close/>
              </a:path>
            </a:pathLst>
          </a:custGeom>
          <a:solidFill>
            <a:srgbClr val="EB70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691128" y="3660647"/>
            <a:ext cx="1591310" cy="192405"/>
          </a:xfrm>
          <a:custGeom>
            <a:avLst/>
            <a:gdLst/>
            <a:ahLst/>
            <a:cxnLst/>
            <a:rect l="l" t="t" r="r" b="b"/>
            <a:pathLst>
              <a:path w="1591310" h="192404">
                <a:moveTo>
                  <a:pt x="1591056" y="0"/>
                </a:moveTo>
                <a:lnTo>
                  <a:pt x="0" y="0"/>
                </a:lnTo>
                <a:lnTo>
                  <a:pt x="0" y="192024"/>
                </a:lnTo>
                <a:lnTo>
                  <a:pt x="1591056" y="192024"/>
                </a:lnTo>
                <a:lnTo>
                  <a:pt x="1591056" y="0"/>
                </a:lnTo>
                <a:close/>
              </a:path>
            </a:pathLst>
          </a:custGeom>
          <a:solidFill>
            <a:srgbClr val="EB70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691128" y="3121151"/>
            <a:ext cx="5120640" cy="192405"/>
          </a:xfrm>
          <a:custGeom>
            <a:avLst/>
            <a:gdLst/>
            <a:ahLst/>
            <a:cxnLst/>
            <a:rect l="l" t="t" r="r" b="b"/>
            <a:pathLst>
              <a:path w="5120640" h="192404">
                <a:moveTo>
                  <a:pt x="5120640" y="0"/>
                </a:moveTo>
                <a:lnTo>
                  <a:pt x="0" y="0"/>
                </a:lnTo>
                <a:lnTo>
                  <a:pt x="0" y="192024"/>
                </a:lnTo>
                <a:lnTo>
                  <a:pt x="5120640" y="192024"/>
                </a:lnTo>
                <a:lnTo>
                  <a:pt x="5120640" y="0"/>
                </a:lnTo>
                <a:close/>
              </a:path>
            </a:pathLst>
          </a:custGeom>
          <a:solidFill>
            <a:srgbClr val="EB70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691128" y="2581655"/>
            <a:ext cx="3709670" cy="192405"/>
          </a:xfrm>
          <a:custGeom>
            <a:avLst/>
            <a:gdLst/>
            <a:ahLst/>
            <a:cxnLst/>
            <a:rect l="l" t="t" r="r" b="b"/>
            <a:pathLst>
              <a:path w="3709670" h="192405">
                <a:moveTo>
                  <a:pt x="3709416" y="0"/>
                </a:moveTo>
                <a:lnTo>
                  <a:pt x="0" y="0"/>
                </a:lnTo>
                <a:lnTo>
                  <a:pt x="0" y="192024"/>
                </a:lnTo>
                <a:lnTo>
                  <a:pt x="3709416" y="192024"/>
                </a:lnTo>
                <a:lnTo>
                  <a:pt x="3709416" y="0"/>
                </a:lnTo>
                <a:close/>
              </a:path>
            </a:pathLst>
          </a:custGeom>
          <a:solidFill>
            <a:srgbClr val="EB70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692652" y="5646420"/>
            <a:ext cx="7943215" cy="0"/>
          </a:xfrm>
          <a:custGeom>
            <a:avLst/>
            <a:gdLst/>
            <a:ahLst/>
            <a:cxnLst/>
            <a:rect l="l" t="t" r="r" b="b"/>
            <a:pathLst>
              <a:path w="7943215">
                <a:moveTo>
                  <a:pt x="0" y="0"/>
                </a:moveTo>
                <a:lnTo>
                  <a:pt x="794308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692652" y="2409444"/>
            <a:ext cx="0" cy="3237230"/>
          </a:xfrm>
          <a:custGeom>
            <a:avLst/>
            <a:gdLst/>
            <a:ahLst/>
            <a:cxnLst/>
            <a:rect l="l" t="t" r="r" b="b"/>
            <a:pathLst>
              <a:path h="3237229">
                <a:moveTo>
                  <a:pt x="0" y="3236975"/>
                </a:moveTo>
                <a:lnTo>
                  <a:pt x="0" y="0"/>
                </a:lnTo>
              </a:path>
            </a:pathLst>
          </a:custGeom>
          <a:ln w="9144">
            <a:solidFill>
              <a:srgbClr val="DADE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0465054" y="5271261"/>
            <a:ext cx="3289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20" dirty="0">
                <a:solidFill>
                  <a:srgbClr val="4B5252"/>
                </a:solidFill>
                <a:latin typeface="Noto Sans"/>
                <a:cs typeface="Noto Sans"/>
              </a:rPr>
              <a:t>76%</a:t>
            </a:r>
            <a:endParaRPr sz="1200">
              <a:latin typeface="Noto Sans"/>
              <a:cs typeface="Noto San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553445" y="4731207"/>
            <a:ext cx="32956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20" dirty="0">
                <a:solidFill>
                  <a:srgbClr val="4B5252"/>
                </a:solidFill>
                <a:latin typeface="Noto Sans"/>
                <a:cs typeface="Noto Sans"/>
              </a:rPr>
              <a:t>77%</a:t>
            </a:r>
            <a:endParaRPr sz="1200">
              <a:latin typeface="Noto Sans"/>
              <a:cs typeface="Noto San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814696" y="4192016"/>
            <a:ext cx="3289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20" dirty="0">
                <a:solidFill>
                  <a:srgbClr val="4B5252"/>
                </a:solidFill>
                <a:latin typeface="Noto Sans"/>
                <a:cs typeface="Noto Sans"/>
              </a:rPr>
              <a:t>12%</a:t>
            </a:r>
            <a:endParaRPr sz="1200">
              <a:latin typeface="Noto Sans"/>
              <a:cs typeface="Noto San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344414" y="3652266"/>
            <a:ext cx="3289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20" dirty="0">
                <a:solidFill>
                  <a:srgbClr val="4B5252"/>
                </a:solidFill>
                <a:latin typeface="Noto Sans"/>
                <a:cs typeface="Noto Sans"/>
              </a:rPr>
              <a:t>18%</a:t>
            </a:r>
            <a:endParaRPr sz="1200">
              <a:latin typeface="Noto Sans"/>
              <a:cs typeface="Noto San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875903" y="3112770"/>
            <a:ext cx="3289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20" dirty="0">
                <a:solidFill>
                  <a:srgbClr val="4B5252"/>
                </a:solidFill>
                <a:latin typeface="Noto Sans"/>
                <a:cs typeface="Noto Sans"/>
              </a:rPr>
              <a:t>58%</a:t>
            </a:r>
            <a:endParaRPr sz="1200">
              <a:latin typeface="Noto Sans"/>
              <a:cs typeface="Noto San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463408" y="2572892"/>
            <a:ext cx="3289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20" dirty="0">
                <a:solidFill>
                  <a:srgbClr val="4B5252"/>
                </a:solidFill>
                <a:latin typeface="Noto Sans"/>
                <a:cs typeface="Noto Sans"/>
              </a:rPr>
              <a:t>42%</a:t>
            </a:r>
            <a:endParaRPr sz="1200">
              <a:latin typeface="Noto Sans"/>
              <a:cs typeface="Noto San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570223" y="5712358"/>
            <a:ext cx="2470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616C6C"/>
                </a:solidFill>
                <a:latin typeface="Arial"/>
                <a:cs typeface="Arial"/>
              </a:rPr>
              <a:t>0%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410583" y="5712358"/>
            <a:ext cx="3327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616C6C"/>
                </a:solidFill>
                <a:latin typeface="Arial"/>
                <a:cs typeface="Arial"/>
              </a:rPr>
              <a:t>10%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293614" y="5712358"/>
            <a:ext cx="3327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616C6C"/>
                </a:solidFill>
                <a:latin typeface="Arial"/>
                <a:cs typeface="Arial"/>
              </a:rPr>
              <a:t>20%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176264" y="5712358"/>
            <a:ext cx="3333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616C6C"/>
                </a:solidFill>
                <a:latin typeface="Arial"/>
                <a:cs typeface="Arial"/>
              </a:rPr>
              <a:t>30%</a:t>
            </a:r>
            <a:endParaRPr sz="12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059294" y="5712358"/>
            <a:ext cx="3327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616C6C"/>
                </a:solidFill>
                <a:latin typeface="Arial"/>
                <a:cs typeface="Arial"/>
              </a:rPr>
              <a:t>40%</a:t>
            </a:r>
            <a:endParaRPr sz="12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942326" y="5712358"/>
            <a:ext cx="3327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616C6C"/>
                </a:solidFill>
                <a:latin typeface="Arial"/>
                <a:cs typeface="Arial"/>
              </a:rPr>
              <a:t>50%</a:t>
            </a:r>
            <a:endParaRPr sz="12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824976" y="5712358"/>
            <a:ext cx="3327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616C6C"/>
                </a:solidFill>
                <a:latin typeface="Arial"/>
                <a:cs typeface="Arial"/>
              </a:rPr>
              <a:t>60%</a:t>
            </a:r>
            <a:endParaRPr sz="12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708006" y="5712358"/>
            <a:ext cx="3327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616C6C"/>
                </a:solidFill>
                <a:latin typeface="Arial"/>
                <a:cs typeface="Arial"/>
              </a:rPr>
              <a:t>70%</a:t>
            </a:r>
            <a:endParaRPr sz="12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0590656" y="5712358"/>
            <a:ext cx="3327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616C6C"/>
                </a:solidFill>
                <a:latin typeface="Arial"/>
                <a:cs typeface="Arial"/>
              </a:rPr>
              <a:t>80%</a:t>
            </a:r>
            <a:endParaRPr sz="12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1473688" y="5712358"/>
            <a:ext cx="3327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616C6C"/>
                </a:solidFill>
                <a:latin typeface="Arial"/>
                <a:cs typeface="Arial"/>
              </a:rPr>
              <a:t>90%</a:t>
            </a:r>
            <a:endParaRPr sz="12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082544" y="5245989"/>
            <a:ext cx="46990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5" dirty="0">
                <a:solidFill>
                  <a:srgbClr val="616C6C"/>
                </a:solidFill>
                <a:latin typeface="Arial"/>
                <a:cs typeface="Arial"/>
              </a:rPr>
              <a:t>E</a:t>
            </a:r>
            <a:r>
              <a:rPr sz="1400" spc="5" dirty="0">
                <a:solidFill>
                  <a:srgbClr val="616C6C"/>
                </a:solidFill>
                <a:latin typeface="Arial"/>
                <a:cs typeface="Arial"/>
              </a:rPr>
              <a:t>m</a:t>
            </a:r>
            <a:r>
              <a:rPr sz="1400" spc="-15" dirty="0">
                <a:solidFill>
                  <a:srgbClr val="616C6C"/>
                </a:solidFill>
                <a:latin typeface="Arial"/>
                <a:cs typeface="Arial"/>
              </a:rPr>
              <a:t>a</a:t>
            </a:r>
            <a:r>
              <a:rPr sz="1400" spc="-5" dirty="0">
                <a:solidFill>
                  <a:srgbClr val="616C6C"/>
                </a:solidFill>
                <a:latin typeface="Arial"/>
                <a:cs typeface="Arial"/>
              </a:rPr>
              <a:t>il</a:t>
            </a:r>
            <a:endParaRPr sz="14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441450" y="4706239"/>
            <a:ext cx="210883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5" dirty="0">
                <a:solidFill>
                  <a:srgbClr val="616C6C"/>
                </a:solidFill>
                <a:latin typeface="Arial"/>
                <a:cs typeface="Arial"/>
              </a:rPr>
              <a:t>Telephone/conference</a:t>
            </a:r>
            <a:r>
              <a:rPr sz="1400" spc="-20" dirty="0">
                <a:solidFill>
                  <a:srgbClr val="616C6C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616C6C"/>
                </a:solidFill>
                <a:latin typeface="Arial"/>
                <a:cs typeface="Arial"/>
              </a:rPr>
              <a:t>call</a:t>
            </a:r>
            <a:endParaRPr sz="14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410460" y="4166057"/>
            <a:ext cx="1141730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solidFill>
                  <a:srgbClr val="616C6C"/>
                </a:solidFill>
                <a:latin typeface="Arial"/>
                <a:cs typeface="Arial"/>
              </a:rPr>
              <a:t>Text</a:t>
            </a:r>
            <a:r>
              <a:rPr sz="1400" spc="-45" dirty="0">
                <a:solidFill>
                  <a:srgbClr val="616C6C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616C6C"/>
                </a:solidFill>
                <a:latin typeface="Arial"/>
                <a:cs typeface="Arial"/>
              </a:rPr>
              <a:t>message</a:t>
            </a:r>
            <a:endParaRPr sz="14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63092" y="3626865"/>
            <a:ext cx="309816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dirty="0">
                <a:solidFill>
                  <a:srgbClr val="616C6C"/>
                </a:solidFill>
                <a:latin typeface="Arial"/>
                <a:cs typeface="Arial"/>
              </a:rPr>
              <a:t>WhatsApp, </a:t>
            </a:r>
            <a:r>
              <a:rPr sz="1400" spc="-5" dirty="0">
                <a:solidFill>
                  <a:srgbClr val="616C6C"/>
                </a:solidFill>
                <a:latin typeface="Arial"/>
                <a:cs typeface="Arial"/>
              </a:rPr>
              <a:t>Chatter, </a:t>
            </a:r>
            <a:r>
              <a:rPr sz="1400" dirty="0">
                <a:solidFill>
                  <a:srgbClr val="616C6C"/>
                </a:solidFill>
                <a:latin typeface="Arial"/>
                <a:cs typeface="Arial"/>
              </a:rPr>
              <a:t>Instant</a:t>
            </a:r>
            <a:r>
              <a:rPr sz="1400" spc="15" dirty="0">
                <a:solidFill>
                  <a:srgbClr val="616C6C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616C6C"/>
                </a:solidFill>
                <a:latin typeface="Arial"/>
                <a:cs typeface="Arial"/>
              </a:rPr>
              <a:t>messanger</a:t>
            </a:r>
            <a:endParaRPr sz="14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995677" y="3086811"/>
            <a:ext cx="1555750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solidFill>
                  <a:srgbClr val="616C6C"/>
                </a:solidFill>
                <a:latin typeface="Arial"/>
                <a:cs typeface="Arial"/>
              </a:rPr>
              <a:t>Impromptu</a:t>
            </a:r>
            <a:r>
              <a:rPr sz="1400" spc="-55" dirty="0">
                <a:solidFill>
                  <a:srgbClr val="616C6C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616C6C"/>
                </a:solidFill>
                <a:latin typeface="Arial"/>
                <a:cs typeface="Arial"/>
              </a:rPr>
              <a:t>meeting</a:t>
            </a:r>
            <a:endParaRPr sz="14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857248" y="2547619"/>
            <a:ext cx="1694814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5" dirty="0">
                <a:solidFill>
                  <a:srgbClr val="616C6C"/>
                </a:solidFill>
                <a:latin typeface="Arial"/>
                <a:cs typeface="Arial"/>
              </a:rPr>
              <a:t>Walking </a:t>
            </a:r>
            <a:r>
              <a:rPr sz="1400" spc="-10" dirty="0">
                <a:solidFill>
                  <a:srgbClr val="616C6C"/>
                </a:solidFill>
                <a:latin typeface="Arial"/>
                <a:cs typeface="Arial"/>
              </a:rPr>
              <a:t>the</a:t>
            </a:r>
            <a:r>
              <a:rPr sz="1400" spc="-25" dirty="0">
                <a:solidFill>
                  <a:srgbClr val="616C6C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616C6C"/>
                </a:solidFill>
                <a:latin typeface="Arial"/>
                <a:cs typeface="Arial"/>
              </a:rPr>
              <a:t>corridors</a:t>
            </a:r>
            <a:endParaRPr sz="140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0" y="1219200"/>
            <a:ext cx="12192000" cy="899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0" y="1219200"/>
            <a:ext cx="12192000" cy="8991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624636" y="1512265"/>
            <a:ext cx="109347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When things go unexpectedly </a:t>
            </a:r>
            <a:r>
              <a:rPr sz="1800" b="1" spc="5" dirty="0">
                <a:solidFill>
                  <a:srgbClr val="FFFFFF"/>
                </a:solidFill>
                <a:latin typeface="Arial"/>
                <a:cs typeface="Arial"/>
              </a:rPr>
              <a:t>wrong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in reporting, </a:t>
            </a:r>
            <a:r>
              <a:rPr sz="1800" b="1" spc="10" dirty="0">
                <a:solidFill>
                  <a:srgbClr val="FFFFFF"/>
                </a:solidFill>
                <a:latin typeface="Arial"/>
                <a:cs typeface="Arial"/>
              </a:rPr>
              <a:t>what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your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preferred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method of</a:t>
            </a:r>
            <a:r>
              <a:rPr sz="1800" b="1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communication?</a:t>
            </a:r>
            <a:endParaRPr sz="1800">
              <a:latin typeface="Arial"/>
              <a:cs typeface="Aria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360300" y="6132945"/>
            <a:ext cx="832504" cy="2261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2019 </a:t>
            </a:r>
            <a:r>
              <a:rPr spc="5" dirty="0"/>
              <a:t>© Company</a:t>
            </a:r>
            <a:r>
              <a:rPr spc="-130" dirty="0"/>
              <a:t> </a:t>
            </a:r>
            <a:r>
              <a:rPr dirty="0"/>
              <a:t>Confidential</a:t>
            </a:r>
          </a:p>
        </p:txBody>
      </p:sp>
      <p:sp>
        <p:nvSpPr>
          <p:cNvPr id="41" name="object 4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14 June</a:t>
            </a:r>
            <a:r>
              <a:rPr spc="-85" dirty="0"/>
              <a:t> </a:t>
            </a:r>
            <a:r>
              <a:rPr dirty="0"/>
              <a:t>2019</a:t>
            </a:r>
          </a:p>
        </p:txBody>
      </p:sp>
      <p:sp>
        <p:nvSpPr>
          <p:cNvPr id="42" name="object 4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5" dirty="0"/>
              <a:t>16</a:t>
            </a:fld>
            <a:endParaRPr spc="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3231" y="6492240"/>
            <a:ext cx="137160" cy="365760"/>
          </a:xfrm>
          <a:custGeom>
            <a:avLst/>
            <a:gdLst/>
            <a:ahLst/>
            <a:cxnLst/>
            <a:rect l="l" t="t" r="r" b="b"/>
            <a:pathLst>
              <a:path w="137159" h="365759">
                <a:moveTo>
                  <a:pt x="0" y="365760"/>
                </a:moveTo>
                <a:lnTo>
                  <a:pt x="137159" y="365760"/>
                </a:lnTo>
                <a:lnTo>
                  <a:pt x="137159" y="0"/>
                </a:lnTo>
                <a:lnTo>
                  <a:pt x="0" y="0"/>
                </a:lnTo>
                <a:lnTo>
                  <a:pt x="0" y="365760"/>
                </a:lnTo>
                <a:close/>
              </a:path>
            </a:pathLst>
          </a:custGeom>
          <a:solidFill>
            <a:srgbClr val="1C9F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859023" y="6608064"/>
            <a:ext cx="0" cy="137160"/>
          </a:xfrm>
          <a:custGeom>
            <a:avLst/>
            <a:gdLst/>
            <a:ahLst/>
            <a:cxnLst/>
            <a:rect l="l" t="t" r="r" b="b"/>
            <a:pathLst>
              <a:path h="137159">
                <a:moveTo>
                  <a:pt x="0" y="0"/>
                </a:moveTo>
                <a:lnTo>
                  <a:pt x="0" y="137158"/>
                </a:lnTo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503152" y="6565392"/>
            <a:ext cx="0" cy="220345"/>
          </a:xfrm>
          <a:custGeom>
            <a:avLst/>
            <a:gdLst/>
            <a:ahLst/>
            <a:cxnLst/>
            <a:rect l="l" t="t" r="r" b="b"/>
            <a:pathLst>
              <a:path h="220345">
                <a:moveTo>
                  <a:pt x="0" y="0"/>
                </a:moveTo>
                <a:lnTo>
                  <a:pt x="0" y="220186"/>
                </a:lnTo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39700" y="171145"/>
            <a:ext cx="7654925" cy="838200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700" marR="5080">
              <a:lnSpc>
                <a:spcPts val="3030"/>
              </a:lnSpc>
              <a:spcBef>
                <a:spcPts val="484"/>
              </a:spcBef>
            </a:pPr>
            <a:r>
              <a:rPr sz="2800" dirty="0">
                <a:solidFill>
                  <a:srgbClr val="495658"/>
                </a:solidFill>
              </a:rPr>
              <a:t>BIGGEST </a:t>
            </a:r>
            <a:r>
              <a:rPr sz="2800" spc="-35" dirty="0">
                <a:solidFill>
                  <a:srgbClr val="495658"/>
                </a:solidFill>
              </a:rPr>
              <a:t>OBSTACLES </a:t>
            </a:r>
            <a:r>
              <a:rPr sz="2800" spc="-25" dirty="0">
                <a:solidFill>
                  <a:srgbClr val="495658"/>
                </a:solidFill>
              </a:rPr>
              <a:t>TO COLLABORATION  </a:t>
            </a:r>
            <a:r>
              <a:rPr sz="2800" spc="5" dirty="0">
                <a:solidFill>
                  <a:srgbClr val="495658"/>
                </a:solidFill>
              </a:rPr>
              <a:t>IN</a:t>
            </a:r>
            <a:r>
              <a:rPr sz="2800" spc="-25" dirty="0">
                <a:solidFill>
                  <a:srgbClr val="495658"/>
                </a:solidFill>
              </a:rPr>
              <a:t> </a:t>
            </a:r>
            <a:r>
              <a:rPr sz="2800" spc="-5" dirty="0">
                <a:solidFill>
                  <a:srgbClr val="495658"/>
                </a:solidFill>
              </a:rPr>
              <a:t>REPORTING</a:t>
            </a:r>
            <a:endParaRPr sz="2800"/>
          </a:p>
        </p:txBody>
      </p:sp>
      <p:sp>
        <p:nvSpPr>
          <p:cNvPr id="6" name="object 6"/>
          <p:cNvSpPr/>
          <p:nvPr/>
        </p:nvSpPr>
        <p:spPr>
          <a:xfrm>
            <a:off x="0" y="1219200"/>
            <a:ext cx="12192000" cy="899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1219200"/>
            <a:ext cx="12192000" cy="8991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078607" y="1512265"/>
            <a:ext cx="6041390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Factors Driving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Growth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in Financial Data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Volumes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60300" y="6132945"/>
            <a:ext cx="832504" cy="2261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697223" y="5309615"/>
            <a:ext cx="3298190" cy="192405"/>
          </a:xfrm>
          <a:custGeom>
            <a:avLst/>
            <a:gdLst/>
            <a:ahLst/>
            <a:cxnLst/>
            <a:rect l="l" t="t" r="r" b="b"/>
            <a:pathLst>
              <a:path w="3298190" h="192404">
                <a:moveTo>
                  <a:pt x="0" y="192024"/>
                </a:moveTo>
                <a:lnTo>
                  <a:pt x="3297935" y="192024"/>
                </a:lnTo>
                <a:lnTo>
                  <a:pt x="3297935" y="0"/>
                </a:lnTo>
                <a:lnTo>
                  <a:pt x="0" y="0"/>
                </a:lnTo>
                <a:lnTo>
                  <a:pt x="0" y="192024"/>
                </a:lnTo>
                <a:close/>
              </a:path>
            </a:pathLst>
          </a:custGeom>
          <a:solidFill>
            <a:srgbClr val="EB70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697223" y="4770120"/>
            <a:ext cx="3526790" cy="192405"/>
          </a:xfrm>
          <a:custGeom>
            <a:avLst/>
            <a:gdLst/>
            <a:ahLst/>
            <a:cxnLst/>
            <a:rect l="l" t="t" r="r" b="b"/>
            <a:pathLst>
              <a:path w="3526790" h="192404">
                <a:moveTo>
                  <a:pt x="0" y="192023"/>
                </a:moveTo>
                <a:lnTo>
                  <a:pt x="3526535" y="192023"/>
                </a:lnTo>
                <a:lnTo>
                  <a:pt x="3526535" y="0"/>
                </a:lnTo>
                <a:lnTo>
                  <a:pt x="0" y="0"/>
                </a:lnTo>
                <a:lnTo>
                  <a:pt x="0" y="192023"/>
                </a:lnTo>
                <a:close/>
              </a:path>
            </a:pathLst>
          </a:custGeom>
          <a:solidFill>
            <a:srgbClr val="EB70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697223" y="4227576"/>
            <a:ext cx="4093845" cy="192405"/>
          </a:xfrm>
          <a:custGeom>
            <a:avLst/>
            <a:gdLst/>
            <a:ahLst/>
            <a:cxnLst/>
            <a:rect l="l" t="t" r="r" b="b"/>
            <a:pathLst>
              <a:path w="4093845" h="192404">
                <a:moveTo>
                  <a:pt x="0" y="192024"/>
                </a:moveTo>
                <a:lnTo>
                  <a:pt x="4093464" y="192024"/>
                </a:lnTo>
                <a:lnTo>
                  <a:pt x="4093464" y="0"/>
                </a:lnTo>
                <a:lnTo>
                  <a:pt x="0" y="0"/>
                </a:lnTo>
                <a:lnTo>
                  <a:pt x="0" y="192024"/>
                </a:lnTo>
                <a:close/>
              </a:path>
            </a:pathLst>
          </a:custGeom>
          <a:solidFill>
            <a:srgbClr val="EB70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697223" y="3688079"/>
            <a:ext cx="5118100" cy="192405"/>
          </a:xfrm>
          <a:custGeom>
            <a:avLst/>
            <a:gdLst/>
            <a:ahLst/>
            <a:cxnLst/>
            <a:rect l="l" t="t" r="r" b="b"/>
            <a:pathLst>
              <a:path w="5118100" h="192404">
                <a:moveTo>
                  <a:pt x="0" y="192024"/>
                </a:moveTo>
                <a:lnTo>
                  <a:pt x="5117591" y="192024"/>
                </a:lnTo>
                <a:lnTo>
                  <a:pt x="5117591" y="0"/>
                </a:lnTo>
                <a:lnTo>
                  <a:pt x="0" y="0"/>
                </a:lnTo>
                <a:lnTo>
                  <a:pt x="0" y="192024"/>
                </a:lnTo>
                <a:close/>
              </a:path>
            </a:pathLst>
          </a:custGeom>
          <a:solidFill>
            <a:srgbClr val="EB70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697223" y="2606039"/>
            <a:ext cx="7165975" cy="192405"/>
          </a:xfrm>
          <a:custGeom>
            <a:avLst/>
            <a:gdLst/>
            <a:ahLst/>
            <a:cxnLst/>
            <a:rect l="l" t="t" r="r" b="b"/>
            <a:pathLst>
              <a:path w="7165975" h="192405">
                <a:moveTo>
                  <a:pt x="0" y="192024"/>
                </a:moveTo>
                <a:lnTo>
                  <a:pt x="7165848" y="192024"/>
                </a:lnTo>
                <a:lnTo>
                  <a:pt x="7165848" y="0"/>
                </a:lnTo>
                <a:lnTo>
                  <a:pt x="0" y="0"/>
                </a:lnTo>
                <a:lnTo>
                  <a:pt x="0" y="192024"/>
                </a:lnTo>
                <a:close/>
              </a:path>
            </a:pathLst>
          </a:custGeom>
          <a:solidFill>
            <a:srgbClr val="EB70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697223" y="3148583"/>
            <a:ext cx="6370320" cy="192405"/>
          </a:xfrm>
          <a:custGeom>
            <a:avLst/>
            <a:gdLst/>
            <a:ahLst/>
            <a:cxnLst/>
            <a:rect l="l" t="t" r="r" b="b"/>
            <a:pathLst>
              <a:path w="6370320" h="192404">
                <a:moveTo>
                  <a:pt x="0" y="192024"/>
                </a:moveTo>
                <a:lnTo>
                  <a:pt x="6370320" y="192024"/>
                </a:lnTo>
                <a:lnTo>
                  <a:pt x="6370320" y="0"/>
                </a:lnTo>
                <a:lnTo>
                  <a:pt x="0" y="0"/>
                </a:lnTo>
                <a:lnTo>
                  <a:pt x="0" y="192024"/>
                </a:lnTo>
                <a:close/>
              </a:path>
            </a:pathLst>
          </a:custGeom>
          <a:solidFill>
            <a:srgbClr val="EB70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698747" y="5676900"/>
            <a:ext cx="7961630" cy="0"/>
          </a:xfrm>
          <a:custGeom>
            <a:avLst/>
            <a:gdLst/>
            <a:ahLst/>
            <a:cxnLst/>
            <a:rect l="l" t="t" r="r" b="b"/>
            <a:pathLst>
              <a:path w="7961630">
                <a:moveTo>
                  <a:pt x="0" y="0"/>
                </a:moveTo>
                <a:lnTo>
                  <a:pt x="7961376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698747" y="2433827"/>
            <a:ext cx="0" cy="3243580"/>
          </a:xfrm>
          <a:custGeom>
            <a:avLst/>
            <a:gdLst/>
            <a:ahLst/>
            <a:cxnLst/>
            <a:rect l="l" t="t" r="r" b="b"/>
            <a:pathLst>
              <a:path h="3243579">
                <a:moveTo>
                  <a:pt x="0" y="3243072"/>
                </a:moveTo>
                <a:lnTo>
                  <a:pt x="0" y="0"/>
                </a:lnTo>
              </a:path>
            </a:pathLst>
          </a:custGeom>
          <a:ln w="9144">
            <a:solidFill>
              <a:srgbClr val="DADE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7059548" y="5300853"/>
            <a:ext cx="3289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20" dirty="0">
                <a:solidFill>
                  <a:srgbClr val="4B5252"/>
                </a:solidFill>
                <a:latin typeface="Noto Sans"/>
                <a:cs typeface="Noto Sans"/>
              </a:rPr>
              <a:t>29%</a:t>
            </a:r>
            <a:endParaRPr sz="1200">
              <a:latin typeface="Noto Sans"/>
              <a:cs typeface="Noto Sans"/>
            </a:endParaRPr>
          </a:p>
        </p:txBody>
      </p:sp>
      <p:sp>
        <p:nvSpPr>
          <p:cNvPr id="43" name="object 4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2019 </a:t>
            </a:r>
            <a:r>
              <a:rPr spc="5" dirty="0"/>
              <a:t>© Company</a:t>
            </a:r>
            <a:r>
              <a:rPr spc="-130" dirty="0"/>
              <a:t> </a:t>
            </a:r>
            <a:r>
              <a:rPr dirty="0"/>
              <a:t>Confidential</a:t>
            </a:r>
          </a:p>
        </p:txBody>
      </p:sp>
      <p:sp>
        <p:nvSpPr>
          <p:cNvPr id="44" name="object 4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14 June</a:t>
            </a:r>
            <a:r>
              <a:rPr spc="-85" dirty="0"/>
              <a:t> </a:t>
            </a:r>
            <a:r>
              <a:rPr dirty="0"/>
              <a:t>2019</a:t>
            </a:r>
          </a:p>
        </p:txBody>
      </p:sp>
      <p:sp>
        <p:nvSpPr>
          <p:cNvPr id="45" name="object 4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5" dirty="0"/>
              <a:t>17</a:t>
            </a:fld>
            <a:endParaRPr spc="5" dirty="0"/>
          </a:p>
        </p:txBody>
      </p:sp>
      <p:sp>
        <p:nvSpPr>
          <p:cNvPr id="19" name="object 19"/>
          <p:cNvSpPr txBox="1"/>
          <p:nvPr/>
        </p:nvSpPr>
        <p:spPr>
          <a:xfrm>
            <a:off x="7287006" y="4760214"/>
            <a:ext cx="3289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20" dirty="0">
                <a:solidFill>
                  <a:srgbClr val="4B5252"/>
                </a:solidFill>
                <a:latin typeface="Noto Sans"/>
                <a:cs typeface="Noto Sans"/>
              </a:rPr>
              <a:t>31%</a:t>
            </a:r>
            <a:endParaRPr sz="1200">
              <a:latin typeface="Noto Sans"/>
              <a:cs typeface="Noto San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855711" y="4219447"/>
            <a:ext cx="3289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20" dirty="0">
                <a:solidFill>
                  <a:srgbClr val="4B5252"/>
                </a:solidFill>
                <a:latin typeface="Noto Sans"/>
                <a:cs typeface="Noto Sans"/>
              </a:rPr>
              <a:t>36%</a:t>
            </a:r>
            <a:endParaRPr sz="1200">
              <a:latin typeface="Noto Sans"/>
              <a:cs typeface="Noto San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879840" y="3678682"/>
            <a:ext cx="3289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20" dirty="0">
                <a:solidFill>
                  <a:srgbClr val="4B5252"/>
                </a:solidFill>
                <a:latin typeface="Noto Sans"/>
                <a:cs typeface="Noto Sans"/>
              </a:rPr>
              <a:t>45%</a:t>
            </a:r>
            <a:endParaRPr sz="1200">
              <a:latin typeface="Noto Sans"/>
              <a:cs typeface="Noto San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0131043" y="3138042"/>
            <a:ext cx="3289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20" dirty="0">
                <a:solidFill>
                  <a:srgbClr val="4B5252"/>
                </a:solidFill>
                <a:latin typeface="Noto Sans"/>
                <a:cs typeface="Noto Sans"/>
              </a:rPr>
              <a:t>56%</a:t>
            </a:r>
            <a:endParaRPr sz="1200">
              <a:latin typeface="Noto Sans"/>
              <a:cs typeface="Noto San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0927460" y="2597277"/>
            <a:ext cx="3289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20" dirty="0">
                <a:solidFill>
                  <a:srgbClr val="4B5252"/>
                </a:solidFill>
                <a:latin typeface="Noto Sans"/>
                <a:cs typeface="Noto Sans"/>
              </a:rPr>
              <a:t>63%</a:t>
            </a:r>
            <a:endParaRPr sz="1200">
              <a:latin typeface="Noto Sans"/>
              <a:cs typeface="Noto San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575684" y="5742228"/>
            <a:ext cx="2470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616C6C"/>
                </a:solidFill>
                <a:latin typeface="Arial"/>
                <a:cs typeface="Arial"/>
              </a:rPr>
              <a:t>0%</a:t>
            </a:r>
            <a:endParaRPr sz="12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670805" y="5742228"/>
            <a:ext cx="3289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616C6C"/>
                </a:solidFill>
                <a:latin typeface="Arial"/>
                <a:cs typeface="Arial"/>
              </a:rPr>
              <a:t>1</a:t>
            </a:r>
            <a:r>
              <a:rPr sz="1200" spc="-25" dirty="0">
                <a:solidFill>
                  <a:srgbClr val="616C6C"/>
                </a:solidFill>
                <a:latin typeface="Arial"/>
                <a:cs typeface="Arial"/>
              </a:rPr>
              <a:t>0</a:t>
            </a:r>
            <a:r>
              <a:rPr sz="1200" spc="-5" dirty="0">
                <a:solidFill>
                  <a:srgbClr val="616C6C"/>
                </a:solidFill>
                <a:latin typeface="Arial"/>
                <a:cs typeface="Arial"/>
              </a:rPr>
              <a:t>%</a:t>
            </a:r>
            <a:endParaRPr sz="12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808726" y="5742228"/>
            <a:ext cx="3289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616C6C"/>
                </a:solidFill>
                <a:latin typeface="Arial"/>
                <a:cs typeface="Arial"/>
              </a:rPr>
              <a:t>2</a:t>
            </a:r>
            <a:r>
              <a:rPr sz="1200" spc="-25" dirty="0">
                <a:solidFill>
                  <a:srgbClr val="616C6C"/>
                </a:solidFill>
                <a:latin typeface="Arial"/>
                <a:cs typeface="Arial"/>
              </a:rPr>
              <a:t>0</a:t>
            </a:r>
            <a:r>
              <a:rPr sz="1200" spc="-5" dirty="0">
                <a:solidFill>
                  <a:srgbClr val="616C6C"/>
                </a:solidFill>
                <a:latin typeface="Arial"/>
                <a:cs typeface="Arial"/>
              </a:rPr>
              <a:t>%</a:t>
            </a:r>
            <a:endParaRPr sz="12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946138" y="5742228"/>
            <a:ext cx="3289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616C6C"/>
                </a:solidFill>
                <a:latin typeface="Arial"/>
                <a:cs typeface="Arial"/>
              </a:rPr>
              <a:t>3</a:t>
            </a:r>
            <a:r>
              <a:rPr sz="1200" spc="-25" dirty="0">
                <a:solidFill>
                  <a:srgbClr val="616C6C"/>
                </a:solidFill>
                <a:latin typeface="Arial"/>
                <a:cs typeface="Arial"/>
              </a:rPr>
              <a:t>0</a:t>
            </a:r>
            <a:r>
              <a:rPr sz="1200" spc="-5" dirty="0">
                <a:solidFill>
                  <a:srgbClr val="616C6C"/>
                </a:solidFill>
                <a:latin typeface="Arial"/>
                <a:cs typeface="Arial"/>
              </a:rPr>
              <a:t>%</a:t>
            </a:r>
            <a:endParaRPr sz="12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084057" y="5742228"/>
            <a:ext cx="3289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616C6C"/>
                </a:solidFill>
                <a:latin typeface="Arial"/>
                <a:cs typeface="Arial"/>
              </a:rPr>
              <a:t>4</a:t>
            </a:r>
            <a:r>
              <a:rPr sz="1200" spc="-25" dirty="0">
                <a:solidFill>
                  <a:srgbClr val="616C6C"/>
                </a:solidFill>
                <a:latin typeface="Arial"/>
                <a:cs typeface="Arial"/>
              </a:rPr>
              <a:t>0</a:t>
            </a:r>
            <a:r>
              <a:rPr sz="1200" spc="-5" dirty="0">
                <a:solidFill>
                  <a:srgbClr val="616C6C"/>
                </a:solidFill>
                <a:latin typeface="Arial"/>
                <a:cs typeface="Arial"/>
              </a:rPr>
              <a:t>%</a:t>
            </a:r>
            <a:endParaRPr sz="12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9221469" y="5742228"/>
            <a:ext cx="3289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616C6C"/>
                </a:solidFill>
                <a:latin typeface="Arial"/>
                <a:cs typeface="Arial"/>
              </a:rPr>
              <a:t>5</a:t>
            </a:r>
            <a:r>
              <a:rPr sz="1200" spc="-25" dirty="0">
                <a:solidFill>
                  <a:srgbClr val="616C6C"/>
                </a:solidFill>
                <a:latin typeface="Arial"/>
                <a:cs typeface="Arial"/>
              </a:rPr>
              <a:t>0</a:t>
            </a:r>
            <a:r>
              <a:rPr sz="1200" spc="-5" dirty="0">
                <a:solidFill>
                  <a:srgbClr val="616C6C"/>
                </a:solidFill>
                <a:latin typeface="Arial"/>
                <a:cs typeface="Arial"/>
              </a:rPr>
              <a:t>%</a:t>
            </a:r>
            <a:endParaRPr sz="12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0359008" y="5742228"/>
            <a:ext cx="3289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616C6C"/>
                </a:solidFill>
                <a:latin typeface="Arial"/>
                <a:cs typeface="Arial"/>
              </a:rPr>
              <a:t>6</a:t>
            </a:r>
            <a:r>
              <a:rPr sz="1200" spc="-25" dirty="0">
                <a:solidFill>
                  <a:srgbClr val="616C6C"/>
                </a:solidFill>
                <a:latin typeface="Arial"/>
                <a:cs typeface="Arial"/>
              </a:rPr>
              <a:t>0</a:t>
            </a:r>
            <a:r>
              <a:rPr sz="1200" spc="-5" dirty="0">
                <a:solidFill>
                  <a:srgbClr val="616C6C"/>
                </a:solidFill>
                <a:latin typeface="Arial"/>
                <a:cs typeface="Arial"/>
              </a:rPr>
              <a:t>%</a:t>
            </a:r>
            <a:endParaRPr sz="12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1496802" y="5742228"/>
            <a:ext cx="3289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616C6C"/>
                </a:solidFill>
                <a:latin typeface="Arial"/>
                <a:cs typeface="Arial"/>
              </a:rPr>
              <a:t>7</a:t>
            </a:r>
            <a:r>
              <a:rPr sz="1200" spc="-25" dirty="0">
                <a:solidFill>
                  <a:srgbClr val="616C6C"/>
                </a:solidFill>
                <a:latin typeface="Arial"/>
                <a:cs typeface="Arial"/>
              </a:rPr>
              <a:t>0</a:t>
            </a:r>
            <a:r>
              <a:rPr sz="1200" spc="-5" dirty="0">
                <a:solidFill>
                  <a:srgbClr val="616C6C"/>
                </a:solidFill>
                <a:latin typeface="Arial"/>
                <a:cs typeface="Arial"/>
              </a:rPr>
              <a:t>%</a:t>
            </a:r>
            <a:endParaRPr sz="12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668114" y="5124703"/>
            <a:ext cx="32384" cy="40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0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1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666893" y="4584319"/>
            <a:ext cx="32384" cy="40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0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1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668260" y="4043553"/>
            <a:ext cx="31750" cy="40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00" spc="-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1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666881" y="3502914"/>
            <a:ext cx="31750" cy="40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00" spc="-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endParaRPr sz="1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667027" y="2962148"/>
            <a:ext cx="31750" cy="40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00" spc="-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1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666197" y="2421381"/>
            <a:ext cx="34290" cy="40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00" spc="-1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00" spc="-5" dirty="0">
                <a:solidFill>
                  <a:srgbClr val="FFFFFF"/>
                </a:solidFill>
                <a:latin typeface="Arial"/>
                <a:cs typeface="Arial"/>
              </a:rPr>
              <a:t>'</a:t>
            </a:r>
            <a:endParaRPr sz="1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53644" y="2466289"/>
            <a:ext cx="3101975" cy="9963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solidFill>
                  <a:srgbClr val="495658"/>
                </a:solidFill>
                <a:latin typeface="Arial"/>
                <a:cs typeface="Arial"/>
              </a:rPr>
              <a:t>Not </a:t>
            </a:r>
            <a:r>
              <a:rPr sz="1400" spc="-10" dirty="0">
                <a:solidFill>
                  <a:srgbClr val="495658"/>
                </a:solidFill>
                <a:latin typeface="Arial"/>
                <a:cs typeface="Arial"/>
              </a:rPr>
              <a:t>being able </a:t>
            </a:r>
            <a:r>
              <a:rPr sz="1400" spc="-5" dirty="0">
                <a:solidFill>
                  <a:srgbClr val="495658"/>
                </a:solidFill>
                <a:latin typeface="Arial"/>
                <a:cs typeface="Arial"/>
              </a:rPr>
              <a:t>to </a:t>
            </a:r>
            <a:r>
              <a:rPr sz="1400" spc="-10" dirty="0">
                <a:solidFill>
                  <a:srgbClr val="495658"/>
                </a:solidFill>
                <a:latin typeface="Arial"/>
                <a:cs typeface="Arial"/>
              </a:rPr>
              <a:t>share screens </a:t>
            </a:r>
            <a:r>
              <a:rPr sz="1400" spc="-5" dirty="0">
                <a:solidFill>
                  <a:srgbClr val="495658"/>
                </a:solidFill>
                <a:latin typeface="Arial"/>
                <a:cs typeface="Arial"/>
              </a:rPr>
              <a:t>to</a:t>
            </a:r>
            <a:r>
              <a:rPr sz="1400" spc="95" dirty="0">
                <a:solidFill>
                  <a:srgbClr val="495658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495658"/>
                </a:solidFill>
                <a:latin typeface="Arial"/>
                <a:cs typeface="Arial"/>
              </a:rPr>
              <a:t>look</a:t>
            </a:r>
            <a:endParaRPr sz="1400">
              <a:latin typeface="Arial"/>
              <a:cs typeface="Arial"/>
            </a:endParaRPr>
          </a:p>
          <a:p>
            <a:pPr marL="173990">
              <a:lnSpc>
                <a:spcPct val="100000"/>
              </a:lnSpc>
            </a:pPr>
            <a:r>
              <a:rPr sz="1400" spc="-10" dirty="0">
                <a:solidFill>
                  <a:srgbClr val="495658"/>
                </a:solidFill>
                <a:latin typeface="Arial"/>
                <a:cs typeface="Arial"/>
              </a:rPr>
              <a:t>at an issue together at the </a:t>
            </a:r>
            <a:r>
              <a:rPr sz="1400" spc="-5" dirty="0">
                <a:solidFill>
                  <a:srgbClr val="495658"/>
                </a:solidFill>
                <a:latin typeface="Arial"/>
                <a:cs typeface="Arial"/>
              </a:rPr>
              <a:t>same</a:t>
            </a:r>
            <a:r>
              <a:rPr sz="1400" spc="65" dirty="0">
                <a:solidFill>
                  <a:srgbClr val="495658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495658"/>
                </a:solidFill>
                <a:latin typeface="Arial"/>
                <a:cs typeface="Arial"/>
              </a:rPr>
              <a:t>time</a:t>
            </a:r>
            <a:endParaRPr sz="1400">
              <a:latin typeface="Arial"/>
              <a:cs typeface="Arial"/>
            </a:endParaRPr>
          </a:p>
          <a:p>
            <a:pPr marL="972819" marR="5080" indent="225425">
              <a:lnSpc>
                <a:spcPct val="100000"/>
              </a:lnSpc>
              <a:spcBef>
                <a:spcPts val="925"/>
              </a:spcBef>
            </a:pPr>
            <a:r>
              <a:rPr sz="1400" spc="-5" dirty="0">
                <a:solidFill>
                  <a:srgbClr val="495658"/>
                </a:solidFill>
                <a:latin typeface="Arial"/>
                <a:cs typeface="Arial"/>
              </a:rPr>
              <a:t>Not </a:t>
            </a:r>
            <a:r>
              <a:rPr sz="1400" spc="-10" dirty="0">
                <a:solidFill>
                  <a:srgbClr val="495658"/>
                </a:solidFill>
                <a:latin typeface="Arial"/>
                <a:cs typeface="Arial"/>
              </a:rPr>
              <a:t>knowing </a:t>
            </a:r>
            <a:r>
              <a:rPr sz="1400" spc="-5" dirty="0">
                <a:solidFill>
                  <a:srgbClr val="495658"/>
                </a:solidFill>
                <a:latin typeface="Arial"/>
                <a:cs typeface="Arial"/>
              </a:rPr>
              <a:t>if </a:t>
            </a:r>
            <a:r>
              <a:rPr sz="1400" spc="-10" dirty="0">
                <a:solidFill>
                  <a:srgbClr val="495658"/>
                </a:solidFill>
                <a:latin typeface="Arial"/>
                <a:cs typeface="Arial"/>
              </a:rPr>
              <a:t>someone  </a:t>
            </a:r>
            <a:r>
              <a:rPr sz="1400" spc="-5" dirty="0">
                <a:solidFill>
                  <a:srgbClr val="495658"/>
                </a:solidFill>
                <a:latin typeface="Arial"/>
                <a:cs typeface="Arial"/>
              </a:rPr>
              <a:t>I </a:t>
            </a:r>
            <a:r>
              <a:rPr sz="1400" spc="-20" dirty="0">
                <a:solidFill>
                  <a:srgbClr val="495658"/>
                </a:solidFill>
                <a:latin typeface="Arial"/>
                <a:cs typeface="Arial"/>
              </a:rPr>
              <a:t>want </a:t>
            </a:r>
            <a:r>
              <a:rPr sz="1400" spc="-5" dirty="0">
                <a:solidFill>
                  <a:srgbClr val="495658"/>
                </a:solidFill>
                <a:latin typeface="Arial"/>
                <a:cs typeface="Arial"/>
              </a:rPr>
              <a:t>to </a:t>
            </a:r>
            <a:r>
              <a:rPr sz="1400" spc="-10" dirty="0">
                <a:solidFill>
                  <a:srgbClr val="495658"/>
                </a:solidFill>
                <a:latin typeface="Arial"/>
                <a:cs typeface="Arial"/>
              </a:rPr>
              <a:t>talk to </a:t>
            </a:r>
            <a:r>
              <a:rPr sz="1400" spc="-5" dirty="0">
                <a:solidFill>
                  <a:srgbClr val="495658"/>
                </a:solidFill>
                <a:latin typeface="Arial"/>
                <a:cs typeface="Arial"/>
              </a:rPr>
              <a:t>is</a:t>
            </a:r>
            <a:r>
              <a:rPr sz="1400" spc="70" dirty="0">
                <a:solidFill>
                  <a:srgbClr val="495658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495658"/>
                </a:solidFill>
                <a:latin typeface="Arial"/>
                <a:cs typeface="Arial"/>
              </a:rPr>
              <a:t>available</a:t>
            </a:r>
            <a:endParaRPr sz="14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109268" y="3662298"/>
            <a:ext cx="244602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dirty="0">
                <a:solidFill>
                  <a:srgbClr val="495658"/>
                </a:solidFill>
                <a:latin typeface="Arial"/>
                <a:cs typeface="Arial"/>
              </a:rPr>
              <a:t>Working </a:t>
            </a:r>
            <a:r>
              <a:rPr sz="1400" spc="-5" dirty="0">
                <a:solidFill>
                  <a:srgbClr val="495658"/>
                </a:solidFill>
                <a:latin typeface="Arial"/>
                <a:cs typeface="Arial"/>
              </a:rPr>
              <a:t>in </a:t>
            </a:r>
            <a:r>
              <a:rPr sz="1400" spc="-15" dirty="0">
                <a:solidFill>
                  <a:srgbClr val="495658"/>
                </a:solidFill>
                <a:latin typeface="Arial"/>
                <a:cs typeface="Arial"/>
              </a:rPr>
              <a:t>different </a:t>
            </a:r>
            <a:r>
              <a:rPr sz="1400" spc="-5" dirty="0">
                <a:solidFill>
                  <a:srgbClr val="495658"/>
                </a:solidFill>
                <a:latin typeface="Arial"/>
                <a:cs typeface="Arial"/>
              </a:rPr>
              <a:t>time</a:t>
            </a:r>
            <a:r>
              <a:rPr sz="1400" spc="-40" dirty="0">
                <a:solidFill>
                  <a:srgbClr val="495658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495658"/>
                </a:solidFill>
                <a:latin typeface="Arial"/>
                <a:cs typeface="Arial"/>
              </a:rPr>
              <a:t>zones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29844" y="4099940"/>
            <a:ext cx="3034030" cy="4514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10" dirty="0">
                <a:solidFill>
                  <a:srgbClr val="495658"/>
                </a:solidFill>
                <a:latin typeface="Arial"/>
                <a:cs typeface="Arial"/>
              </a:rPr>
              <a:t>Colleagues </a:t>
            </a:r>
            <a:r>
              <a:rPr sz="1400" spc="-5" dirty="0">
                <a:solidFill>
                  <a:srgbClr val="495658"/>
                </a:solidFill>
                <a:latin typeface="Arial"/>
                <a:cs typeface="Arial"/>
              </a:rPr>
              <a:t>starting </a:t>
            </a:r>
            <a:r>
              <a:rPr sz="1400" spc="-10" dirty="0">
                <a:solidFill>
                  <a:srgbClr val="495658"/>
                </a:solidFill>
                <a:latin typeface="Arial"/>
                <a:cs typeface="Arial"/>
              </a:rPr>
              <a:t>new </a:t>
            </a:r>
            <a:r>
              <a:rPr sz="1400" spc="-5" dirty="0">
                <a:solidFill>
                  <a:srgbClr val="495658"/>
                </a:solidFill>
                <a:latin typeface="Arial"/>
                <a:cs typeface="Arial"/>
              </a:rPr>
              <a:t>email</a:t>
            </a:r>
            <a:r>
              <a:rPr sz="1400" spc="105" dirty="0">
                <a:solidFill>
                  <a:srgbClr val="495658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495658"/>
                </a:solidFill>
                <a:latin typeface="Arial"/>
                <a:cs typeface="Arial"/>
              </a:rPr>
              <a:t>threads</a:t>
            </a:r>
            <a:endParaRPr sz="1400">
              <a:latin typeface="Arial"/>
              <a:cs typeface="Arial"/>
            </a:endParaRPr>
          </a:p>
          <a:p>
            <a:pPr marL="1369695">
              <a:lnSpc>
                <a:spcPct val="100000"/>
              </a:lnSpc>
              <a:spcBef>
                <a:spcPts val="5"/>
              </a:spcBef>
            </a:pPr>
            <a:r>
              <a:rPr sz="1400" spc="-15" dirty="0">
                <a:solidFill>
                  <a:srgbClr val="495658"/>
                </a:solidFill>
                <a:latin typeface="Arial"/>
                <a:cs typeface="Arial"/>
              </a:rPr>
              <a:t>about </a:t>
            </a:r>
            <a:r>
              <a:rPr sz="1400" spc="-10" dirty="0">
                <a:solidFill>
                  <a:srgbClr val="495658"/>
                </a:solidFill>
                <a:latin typeface="Arial"/>
                <a:cs typeface="Arial"/>
              </a:rPr>
              <a:t>the </a:t>
            </a:r>
            <a:r>
              <a:rPr sz="1400" spc="-5" dirty="0">
                <a:solidFill>
                  <a:srgbClr val="495658"/>
                </a:solidFill>
                <a:latin typeface="Arial"/>
                <a:cs typeface="Arial"/>
              </a:rPr>
              <a:t>same </a:t>
            </a:r>
            <a:r>
              <a:rPr sz="1400" spc="-10" dirty="0">
                <a:solidFill>
                  <a:srgbClr val="495658"/>
                </a:solidFill>
                <a:latin typeface="Arial"/>
                <a:cs typeface="Arial"/>
              </a:rPr>
              <a:t>topic</a:t>
            </a:r>
            <a:endParaRPr sz="14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471930" y="4751323"/>
            <a:ext cx="208280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10" dirty="0">
                <a:solidFill>
                  <a:srgbClr val="495658"/>
                </a:solidFill>
                <a:latin typeface="Arial"/>
                <a:cs typeface="Arial"/>
              </a:rPr>
              <a:t>Constant stream of</a:t>
            </a:r>
            <a:r>
              <a:rPr sz="1400" spc="5" dirty="0">
                <a:solidFill>
                  <a:srgbClr val="495658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495658"/>
                </a:solidFill>
                <a:latin typeface="Arial"/>
                <a:cs typeface="Arial"/>
              </a:rPr>
              <a:t>emails</a:t>
            </a:r>
            <a:endParaRPr sz="14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84123" y="5188965"/>
            <a:ext cx="3072765" cy="4514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17500" marR="5080" indent="-305435">
              <a:lnSpc>
                <a:spcPct val="100000"/>
              </a:lnSpc>
              <a:spcBef>
                <a:spcPts val="90"/>
              </a:spcBef>
            </a:pPr>
            <a:r>
              <a:rPr sz="1400" spc="-15" dirty="0">
                <a:solidFill>
                  <a:srgbClr val="495658"/>
                </a:solidFill>
                <a:latin typeface="Arial"/>
                <a:cs typeface="Arial"/>
              </a:rPr>
              <a:t>Everyone </a:t>
            </a:r>
            <a:r>
              <a:rPr sz="1400" spc="-10" dirty="0">
                <a:solidFill>
                  <a:srgbClr val="495658"/>
                </a:solidFill>
                <a:latin typeface="Arial"/>
                <a:cs typeface="Arial"/>
              </a:rPr>
              <a:t>working </a:t>
            </a:r>
            <a:r>
              <a:rPr sz="1400" spc="-20" dirty="0">
                <a:solidFill>
                  <a:srgbClr val="495658"/>
                </a:solidFill>
                <a:latin typeface="Arial"/>
                <a:cs typeface="Arial"/>
              </a:rPr>
              <a:t>off </a:t>
            </a:r>
            <a:r>
              <a:rPr sz="1400" spc="-15" dirty="0">
                <a:solidFill>
                  <a:srgbClr val="495658"/>
                </a:solidFill>
                <a:latin typeface="Arial"/>
                <a:cs typeface="Arial"/>
              </a:rPr>
              <a:t>different reports </a:t>
            </a:r>
            <a:r>
              <a:rPr sz="1400" spc="-5" dirty="0">
                <a:solidFill>
                  <a:srgbClr val="495658"/>
                </a:solidFill>
                <a:latin typeface="Arial"/>
                <a:cs typeface="Arial"/>
              </a:rPr>
              <a:t>-  </a:t>
            </a:r>
            <a:r>
              <a:rPr sz="1400" spc="-15" dirty="0">
                <a:solidFill>
                  <a:srgbClr val="495658"/>
                </a:solidFill>
                <a:latin typeface="Arial"/>
                <a:cs typeface="Arial"/>
              </a:rPr>
              <a:t>not </a:t>
            </a:r>
            <a:r>
              <a:rPr sz="1400" spc="-10" dirty="0">
                <a:solidFill>
                  <a:srgbClr val="495658"/>
                </a:solidFill>
                <a:latin typeface="Arial"/>
                <a:cs typeface="Arial"/>
              </a:rPr>
              <a:t>having 'one version of the</a:t>
            </a:r>
            <a:r>
              <a:rPr sz="1400" spc="80" dirty="0">
                <a:solidFill>
                  <a:srgbClr val="495658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495658"/>
                </a:solidFill>
                <a:latin typeface="Arial"/>
                <a:cs typeface="Arial"/>
              </a:rPr>
              <a:t>truth'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23359" y="12699"/>
            <a:ext cx="2767584" cy="6845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4800" y="1828800"/>
            <a:ext cx="2767584" cy="9814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89052" y="6591401"/>
            <a:ext cx="1560195" cy="1644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2019 </a:t>
            </a:r>
            <a:r>
              <a:rPr sz="900" spc="5" dirty="0">
                <a:solidFill>
                  <a:srgbClr val="FFFFFF"/>
                </a:solidFill>
                <a:latin typeface="Arial"/>
                <a:cs typeface="Arial"/>
              </a:rPr>
              <a:t>© Company</a:t>
            </a:r>
            <a:r>
              <a:rPr sz="9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Confidential</a:t>
            </a:r>
            <a:endParaRPr sz="9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72767" y="6590792"/>
            <a:ext cx="721360" cy="1644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14 June</a:t>
            </a:r>
            <a:r>
              <a:rPr sz="9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2019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972055" y="6608064"/>
            <a:ext cx="0" cy="137160"/>
          </a:xfrm>
          <a:custGeom>
            <a:avLst/>
            <a:gdLst/>
            <a:ahLst/>
            <a:cxnLst/>
            <a:rect l="l" t="t" r="r" b="b"/>
            <a:pathLst>
              <a:path h="137159">
                <a:moveTo>
                  <a:pt x="0" y="0"/>
                </a:moveTo>
                <a:lnTo>
                  <a:pt x="0" y="137158"/>
                </a:lnTo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92100" y="3079495"/>
            <a:ext cx="3382010" cy="1000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200" b="1" spc="-1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3200" b="1" spc="-10" dirty="0">
                <a:solidFill>
                  <a:srgbClr val="FFFFFF"/>
                </a:solidFill>
                <a:latin typeface="Arial"/>
                <a:cs typeface="Arial"/>
              </a:rPr>
              <a:t>CURRENT </a:t>
            </a:r>
            <a:r>
              <a:rPr sz="3200" b="1" spc="-125" dirty="0">
                <a:solidFill>
                  <a:srgbClr val="FFFFFF"/>
                </a:solidFill>
                <a:latin typeface="Arial"/>
                <a:cs typeface="Arial"/>
              </a:rPr>
              <a:t>STATE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3231" y="6492240"/>
            <a:ext cx="137160" cy="365760"/>
          </a:xfrm>
          <a:custGeom>
            <a:avLst/>
            <a:gdLst/>
            <a:ahLst/>
            <a:cxnLst/>
            <a:rect l="l" t="t" r="r" b="b"/>
            <a:pathLst>
              <a:path w="137159" h="365759">
                <a:moveTo>
                  <a:pt x="0" y="365760"/>
                </a:moveTo>
                <a:lnTo>
                  <a:pt x="137159" y="365760"/>
                </a:lnTo>
                <a:lnTo>
                  <a:pt x="137159" y="0"/>
                </a:lnTo>
                <a:lnTo>
                  <a:pt x="0" y="0"/>
                </a:lnTo>
                <a:lnTo>
                  <a:pt x="0" y="365760"/>
                </a:lnTo>
                <a:close/>
              </a:path>
            </a:pathLst>
          </a:custGeom>
          <a:solidFill>
            <a:srgbClr val="1C9F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859023" y="6608064"/>
            <a:ext cx="0" cy="137160"/>
          </a:xfrm>
          <a:custGeom>
            <a:avLst/>
            <a:gdLst/>
            <a:ahLst/>
            <a:cxnLst/>
            <a:rect l="l" t="t" r="r" b="b"/>
            <a:pathLst>
              <a:path h="137159">
                <a:moveTo>
                  <a:pt x="0" y="0"/>
                </a:moveTo>
                <a:lnTo>
                  <a:pt x="0" y="137158"/>
                </a:lnTo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503152" y="6565392"/>
            <a:ext cx="0" cy="220345"/>
          </a:xfrm>
          <a:custGeom>
            <a:avLst/>
            <a:gdLst/>
            <a:ahLst/>
            <a:cxnLst/>
            <a:rect l="l" t="t" r="r" b="b"/>
            <a:pathLst>
              <a:path h="220345">
                <a:moveTo>
                  <a:pt x="0" y="0"/>
                </a:moveTo>
                <a:lnTo>
                  <a:pt x="0" y="220186"/>
                </a:lnTo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1219200"/>
            <a:ext cx="12192000" cy="4800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1219200"/>
            <a:ext cx="12192000" cy="4800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727961" y="2198624"/>
            <a:ext cx="875220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How do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you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currently create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your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internal narrative performance</a:t>
            </a:r>
            <a:r>
              <a:rPr sz="2000" b="1" spc="2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reports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895726" y="2503119"/>
            <a:ext cx="6402705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(i.e. </a:t>
            </a:r>
            <a:r>
              <a:rPr dirty="0"/>
              <a:t>Management </a:t>
            </a:r>
            <a:r>
              <a:rPr spc="-5" dirty="0"/>
              <a:t>Reports, Board Presentations,</a:t>
            </a:r>
            <a:r>
              <a:rPr spc="30" dirty="0"/>
              <a:t> </a:t>
            </a:r>
            <a:r>
              <a:rPr spc="-5" dirty="0"/>
              <a:t>etc.)</a:t>
            </a:r>
          </a:p>
        </p:txBody>
      </p:sp>
      <p:sp>
        <p:nvSpPr>
          <p:cNvPr id="9" name="object 9"/>
          <p:cNvSpPr/>
          <p:nvPr/>
        </p:nvSpPr>
        <p:spPr>
          <a:xfrm>
            <a:off x="5399532" y="522731"/>
            <a:ext cx="1396365" cy="1396365"/>
          </a:xfrm>
          <a:custGeom>
            <a:avLst/>
            <a:gdLst/>
            <a:ahLst/>
            <a:cxnLst/>
            <a:rect l="l" t="t" r="r" b="b"/>
            <a:pathLst>
              <a:path w="1396365" h="1396364">
                <a:moveTo>
                  <a:pt x="697991" y="0"/>
                </a:moveTo>
                <a:lnTo>
                  <a:pt x="650208" y="1610"/>
                </a:lnTo>
                <a:lnTo>
                  <a:pt x="603288" y="6372"/>
                </a:lnTo>
                <a:lnTo>
                  <a:pt x="557335" y="14182"/>
                </a:lnTo>
                <a:lnTo>
                  <a:pt x="512453" y="24936"/>
                </a:lnTo>
                <a:lnTo>
                  <a:pt x="468747" y="38529"/>
                </a:lnTo>
                <a:lnTo>
                  <a:pt x="426321" y="54858"/>
                </a:lnTo>
                <a:lnTo>
                  <a:pt x="385277" y="73818"/>
                </a:lnTo>
                <a:lnTo>
                  <a:pt x="345722" y="95306"/>
                </a:lnTo>
                <a:lnTo>
                  <a:pt x="307757" y="119218"/>
                </a:lnTo>
                <a:lnTo>
                  <a:pt x="271489" y="145449"/>
                </a:lnTo>
                <a:lnTo>
                  <a:pt x="237019" y="173895"/>
                </a:lnTo>
                <a:lnTo>
                  <a:pt x="204454" y="204454"/>
                </a:lnTo>
                <a:lnTo>
                  <a:pt x="173895" y="237019"/>
                </a:lnTo>
                <a:lnTo>
                  <a:pt x="145449" y="271489"/>
                </a:lnTo>
                <a:lnTo>
                  <a:pt x="119218" y="307757"/>
                </a:lnTo>
                <a:lnTo>
                  <a:pt x="95306" y="345722"/>
                </a:lnTo>
                <a:lnTo>
                  <a:pt x="73818" y="385277"/>
                </a:lnTo>
                <a:lnTo>
                  <a:pt x="54858" y="426321"/>
                </a:lnTo>
                <a:lnTo>
                  <a:pt x="38529" y="468747"/>
                </a:lnTo>
                <a:lnTo>
                  <a:pt x="24936" y="512453"/>
                </a:lnTo>
                <a:lnTo>
                  <a:pt x="14182" y="557335"/>
                </a:lnTo>
                <a:lnTo>
                  <a:pt x="6372" y="603288"/>
                </a:lnTo>
                <a:lnTo>
                  <a:pt x="1610" y="650208"/>
                </a:lnTo>
                <a:lnTo>
                  <a:pt x="0" y="697991"/>
                </a:lnTo>
                <a:lnTo>
                  <a:pt x="1610" y="745775"/>
                </a:lnTo>
                <a:lnTo>
                  <a:pt x="6372" y="792695"/>
                </a:lnTo>
                <a:lnTo>
                  <a:pt x="14182" y="838648"/>
                </a:lnTo>
                <a:lnTo>
                  <a:pt x="24936" y="883530"/>
                </a:lnTo>
                <a:lnTo>
                  <a:pt x="38529" y="927236"/>
                </a:lnTo>
                <a:lnTo>
                  <a:pt x="54858" y="969662"/>
                </a:lnTo>
                <a:lnTo>
                  <a:pt x="73818" y="1010706"/>
                </a:lnTo>
                <a:lnTo>
                  <a:pt x="95306" y="1050261"/>
                </a:lnTo>
                <a:lnTo>
                  <a:pt x="119218" y="1088226"/>
                </a:lnTo>
                <a:lnTo>
                  <a:pt x="145449" y="1124494"/>
                </a:lnTo>
                <a:lnTo>
                  <a:pt x="173895" y="1158964"/>
                </a:lnTo>
                <a:lnTo>
                  <a:pt x="204454" y="1191529"/>
                </a:lnTo>
                <a:lnTo>
                  <a:pt x="237019" y="1222088"/>
                </a:lnTo>
                <a:lnTo>
                  <a:pt x="271489" y="1250534"/>
                </a:lnTo>
                <a:lnTo>
                  <a:pt x="307757" y="1276765"/>
                </a:lnTo>
                <a:lnTo>
                  <a:pt x="345722" y="1300677"/>
                </a:lnTo>
                <a:lnTo>
                  <a:pt x="385277" y="1322165"/>
                </a:lnTo>
                <a:lnTo>
                  <a:pt x="426321" y="1341125"/>
                </a:lnTo>
                <a:lnTo>
                  <a:pt x="468747" y="1357454"/>
                </a:lnTo>
                <a:lnTo>
                  <a:pt x="512453" y="1371047"/>
                </a:lnTo>
                <a:lnTo>
                  <a:pt x="557335" y="1381801"/>
                </a:lnTo>
                <a:lnTo>
                  <a:pt x="603288" y="1389611"/>
                </a:lnTo>
                <a:lnTo>
                  <a:pt x="650208" y="1394373"/>
                </a:lnTo>
                <a:lnTo>
                  <a:pt x="697991" y="1395983"/>
                </a:lnTo>
                <a:lnTo>
                  <a:pt x="745775" y="1394373"/>
                </a:lnTo>
                <a:lnTo>
                  <a:pt x="792695" y="1389611"/>
                </a:lnTo>
                <a:lnTo>
                  <a:pt x="838648" y="1381801"/>
                </a:lnTo>
                <a:lnTo>
                  <a:pt x="883530" y="1371047"/>
                </a:lnTo>
                <a:lnTo>
                  <a:pt x="927236" y="1357454"/>
                </a:lnTo>
                <a:lnTo>
                  <a:pt x="969662" y="1341125"/>
                </a:lnTo>
                <a:lnTo>
                  <a:pt x="1010706" y="1322165"/>
                </a:lnTo>
                <a:lnTo>
                  <a:pt x="1050261" y="1300677"/>
                </a:lnTo>
                <a:lnTo>
                  <a:pt x="1088226" y="1276765"/>
                </a:lnTo>
                <a:lnTo>
                  <a:pt x="1124494" y="1250534"/>
                </a:lnTo>
                <a:lnTo>
                  <a:pt x="1158964" y="1222088"/>
                </a:lnTo>
                <a:lnTo>
                  <a:pt x="1191529" y="1191529"/>
                </a:lnTo>
                <a:lnTo>
                  <a:pt x="1222088" y="1158964"/>
                </a:lnTo>
                <a:lnTo>
                  <a:pt x="1250534" y="1124494"/>
                </a:lnTo>
                <a:lnTo>
                  <a:pt x="1276765" y="1088226"/>
                </a:lnTo>
                <a:lnTo>
                  <a:pt x="1300677" y="1050261"/>
                </a:lnTo>
                <a:lnTo>
                  <a:pt x="1322165" y="1010706"/>
                </a:lnTo>
                <a:lnTo>
                  <a:pt x="1341125" y="969662"/>
                </a:lnTo>
                <a:lnTo>
                  <a:pt x="1357454" y="927236"/>
                </a:lnTo>
                <a:lnTo>
                  <a:pt x="1371047" y="883530"/>
                </a:lnTo>
                <a:lnTo>
                  <a:pt x="1381801" y="838648"/>
                </a:lnTo>
                <a:lnTo>
                  <a:pt x="1389611" y="792695"/>
                </a:lnTo>
                <a:lnTo>
                  <a:pt x="1394373" y="745775"/>
                </a:lnTo>
                <a:lnTo>
                  <a:pt x="1395984" y="697991"/>
                </a:lnTo>
                <a:lnTo>
                  <a:pt x="1394373" y="650208"/>
                </a:lnTo>
                <a:lnTo>
                  <a:pt x="1389611" y="603288"/>
                </a:lnTo>
                <a:lnTo>
                  <a:pt x="1381801" y="557335"/>
                </a:lnTo>
                <a:lnTo>
                  <a:pt x="1371047" y="512453"/>
                </a:lnTo>
                <a:lnTo>
                  <a:pt x="1357454" y="468747"/>
                </a:lnTo>
                <a:lnTo>
                  <a:pt x="1341125" y="426321"/>
                </a:lnTo>
                <a:lnTo>
                  <a:pt x="1322165" y="385277"/>
                </a:lnTo>
                <a:lnTo>
                  <a:pt x="1300677" y="345722"/>
                </a:lnTo>
                <a:lnTo>
                  <a:pt x="1276765" y="307757"/>
                </a:lnTo>
                <a:lnTo>
                  <a:pt x="1250534" y="271489"/>
                </a:lnTo>
                <a:lnTo>
                  <a:pt x="1222088" y="237019"/>
                </a:lnTo>
                <a:lnTo>
                  <a:pt x="1191529" y="204454"/>
                </a:lnTo>
                <a:lnTo>
                  <a:pt x="1158964" y="173895"/>
                </a:lnTo>
                <a:lnTo>
                  <a:pt x="1124494" y="145449"/>
                </a:lnTo>
                <a:lnTo>
                  <a:pt x="1088226" y="119218"/>
                </a:lnTo>
                <a:lnTo>
                  <a:pt x="1050261" y="95306"/>
                </a:lnTo>
                <a:lnTo>
                  <a:pt x="1010706" y="73818"/>
                </a:lnTo>
                <a:lnTo>
                  <a:pt x="969662" y="54858"/>
                </a:lnTo>
                <a:lnTo>
                  <a:pt x="927236" y="38529"/>
                </a:lnTo>
                <a:lnTo>
                  <a:pt x="883530" y="24936"/>
                </a:lnTo>
                <a:lnTo>
                  <a:pt x="838648" y="14182"/>
                </a:lnTo>
                <a:lnTo>
                  <a:pt x="792695" y="6372"/>
                </a:lnTo>
                <a:lnTo>
                  <a:pt x="745775" y="1610"/>
                </a:lnTo>
                <a:lnTo>
                  <a:pt x="6979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376671" y="506476"/>
            <a:ext cx="1441703" cy="14351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733287" y="859548"/>
            <a:ext cx="725170" cy="719455"/>
          </a:xfrm>
          <a:custGeom>
            <a:avLst/>
            <a:gdLst/>
            <a:ahLst/>
            <a:cxnLst/>
            <a:rect l="l" t="t" r="r" b="b"/>
            <a:pathLst>
              <a:path w="725170" h="719455">
                <a:moveTo>
                  <a:pt x="526113" y="660436"/>
                </a:moveTo>
                <a:lnTo>
                  <a:pt x="198727" y="660435"/>
                </a:lnTo>
                <a:lnTo>
                  <a:pt x="193291" y="665743"/>
                </a:lnTo>
                <a:lnTo>
                  <a:pt x="193291" y="714098"/>
                </a:lnTo>
                <a:lnTo>
                  <a:pt x="198727" y="719405"/>
                </a:lnTo>
                <a:lnTo>
                  <a:pt x="526113" y="719405"/>
                </a:lnTo>
                <a:lnTo>
                  <a:pt x="531550" y="714098"/>
                </a:lnTo>
                <a:lnTo>
                  <a:pt x="531550" y="695818"/>
                </a:lnTo>
                <a:lnTo>
                  <a:pt x="217452" y="695818"/>
                </a:lnTo>
                <a:lnTo>
                  <a:pt x="217452" y="684024"/>
                </a:lnTo>
                <a:lnTo>
                  <a:pt x="531550" y="684024"/>
                </a:lnTo>
                <a:lnTo>
                  <a:pt x="531550" y="665743"/>
                </a:lnTo>
                <a:lnTo>
                  <a:pt x="526113" y="660436"/>
                </a:lnTo>
                <a:close/>
              </a:path>
              <a:path w="725170" h="719455">
                <a:moveTo>
                  <a:pt x="531550" y="684024"/>
                </a:moveTo>
                <a:lnTo>
                  <a:pt x="507388" y="684024"/>
                </a:lnTo>
                <a:lnTo>
                  <a:pt x="507388" y="695818"/>
                </a:lnTo>
                <a:lnTo>
                  <a:pt x="531550" y="695818"/>
                </a:lnTo>
                <a:lnTo>
                  <a:pt x="531550" y="684024"/>
                </a:lnTo>
                <a:close/>
              </a:path>
              <a:path w="725170" h="719455">
                <a:moveTo>
                  <a:pt x="350339" y="566086"/>
                </a:moveTo>
                <a:lnTo>
                  <a:pt x="326178" y="566086"/>
                </a:lnTo>
                <a:lnTo>
                  <a:pt x="326178" y="660435"/>
                </a:lnTo>
                <a:lnTo>
                  <a:pt x="350339" y="660435"/>
                </a:lnTo>
                <a:lnTo>
                  <a:pt x="350339" y="566086"/>
                </a:lnTo>
                <a:close/>
              </a:path>
              <a:path w="725170" h="719455">
                <a:moveTo>
                  <a:pt x="398662" y="566086"/>
                </a:moveTo>
                <a:lnTo>
                  <a:pt x="374501" y="566086"/>
                </a:lnTo>
                <a:lnTo>
                  <a:pt x="374501" y="660435"/>
                </a:lnTo>
                <a:lnTo>
                  <a:pt x="398662" y="660435"/>
                </a:lnTo>
                <a:lnTo>
                  <a:pt x="398662" y="566086"/>
                </a:lnTo>
                <a:close/>
              </a:path>
              <a:path w="725170" h="719455">
                <a:moveTo>
                  <a:pt x="719404" y="495324"/>
                </a:moveTo>
                <a:lnTo>
                  <a:pt x="5436" y="495324"/>
                </a:lnTo>
                <a:lnTo>
                  <a:pt x="0" y="500631"/>
                </a:lnTo>
                <a:lnTo>
                  <a:pt x="0" y="560779"/>
                </a:lnTo>
                <a:lnTo>
                  <a:pt x="5436" y="566086"/>
                </a:lnTo>
                <a:lnTo>
                  <a:pt x="719404" y="566086"/>
                </a:lnTo>
                <a:lnTo>
                  <a:pt x="724840" y="560779"/>
                </a:lnTo>
                <a:lnTo>
                  <a:pt x="724840" y="542499"/>
                </a:lnTo>
                <a:lnTo>
                  <a:pt x="24161" y="542499"/>
                </a:lnTo>
                <a:lnTo>
                  <a:pt x="24161" y="518911"/>
                </a:lnTo>
                <a:lnTo>
                  <a:pt x="724840" y="518912"/>
                </a:lnTo>
                <a:lnTo>
                  <a:pt x="724840" y="500631"/>
                </a:lnTo>
                <a:lnTo>
                  <a:pt x="719404" y="495324"/>
                </a:lnTo>
                <a:close/>
              </a:path>
              <a:path w="725170" h="719455">
                <a:moveTo>
                  <a:pt x="724840" y="518912"/>
                </a:moveTo>
                <a:lnTo>
                  <a:pt x="700679" y="518912"/>
                </a:lnTo>
                <a:lnTo>
                  <a:pt x="700679" y="542499"/>
                </a:lnTo>
                <a:lnTo>
                  <a:pt x="724840" y="542499"/>
                </a:lnTo>
                <a:lnTo>
                  <a:pt x="724840" y="518912"/>
                </a:lnTo>
                <a:close/>
              </a:path>
              <a:path w="725170" h="719455">
                <a:moveTo>
                  <a:pt x="84564" y="70762"/>
                </a:moveTo>
                <a:lnTo>
                  <a:pt x="60403" y="70762"/>
                </a:lnTo>
                <a:lnTo>
                  <a:pt x="60403" y="495324"/>
                </a:lnTo>
                <a:lnTo>
                  <a:pt x="84564" y="495324"/>
                </a:lnTo>
                <a:lnTo>
                  <a:pt x="84564" y="70762"/>
                </a:lnTo>
                <a:close/>
              </a:path>
              <a:path w="725170" h="719455">
                <a:moveTo>
                  <a:pt x="664437" y="70762"/>
                </a:moveTo>
                <a:lnTo>
                  <a:pt x="640275" y="70762"/>
                </a:lnTo>
                <a:lnTo>
                  <a:pt x="640276" y="495324"/>
                </a:lnTo>
                <a:lnTo>
                  <a:pt x="664437" y="495324"/>
                </a:lnTo>
                <a:lnTo>
                  <a:pt x="664437" y="70762"/>
                </a:lnTo>
                <a:close/>
              </a:path>
              <a:path w="725170" h="719455">
                <a:moveTo>
                  <a:pt x="598597" y="400975"/>
                </a:moveTo>
                <a:lnTo>
                  <a:pt x="476582" y="400975"/>
                </a:lnTo>
                <a:lnTo>
                  <a:pt x="471146" y="406282"/>
                </a:lnTo>
                <a:lnTo>
                  <a:pt x="471146" y="466430"/>
                </a:lnTo>
                <a:lnTo>
                  <a:pt x="476582" y="471737"/>
                </a:lnTo>
                <a:lnTo>
                  <a:pt x="598597" y="471737"/>
                </a:lnTo>
                <a:lnTo>
                  <a:pt x="604034" y="466430"/>
                </a:lnTo>
                <a:lnTo>
                  <a:pt x="604033" y="448149"/>
                </a:lnTo>
                <a:lnTo>
                  <a:pt x="495307" y="448149"/>
                </a:lnTo>
                <a:lnTo>
                  <a:pt x="495307" y="424562"/>
                </a:lnTo>
                <a:lnTo>
                  <a:pt x="604033" y="424562"/>
                </a:lnTo>
                <a:lnTo>
                  <a:pt x="604033" y="406282"/>
                </a:lnTo>
                <a:lnTo>
                  <a:pt x="598597" y="400975"/>
                </a:lnTo>
                <a:close/>
              </a:path>
              <a:path w="725170" h="719455">
                <a:moveTo>
                  <a:pt x="157048" y="436356"/>
                </a:moveTo>
                <a:lnTo>
                  <a:pt x="108726" y="436356"/>
                </a:lnTo>
                <a:lnTo>
                  <a:pt x="108726" y="459943"/>
                </a:lnTo>
                <a:lnTo>
                  <a:pt x="157049" y="459943"/>
                </a:lnTo>
                <a:lnTo>
                  <a:pt x="157048" y="436356"/>
                </a:lnTo>
                <a:close/>
              </a:path>
              <a:path w="725170" h="719455">
                <a:moveTo>
                  <a:pt x="604033" y="424562"/>
                </a:moveTo>
                <a:lnTo>
                  <a:pt x="579872" y="424562"/>
                </a:lnTo>
                <a:lnTo>
                  <a:pt x="579872" y="448149"/>
                </a:lnTo>
                <a:lnTo>
                  <a:pt x="604033" y="448149"/>
                </a:lnTo>
                <a:lnTo>
                  <a:pt x="604033" y="424562"/>
                </a:lnTo>
                <a:close/>
              </a:path>
              <a:path w="725170" h="719455">
                <a:moveTo>
                  <a:pt x="262473" y="165946"/>
                </a:moveTo>
                <a:lnTo>
                  <a:pt x="222915" y="176595"/>
                </a:lnTo>
                <a:lnTo>
                  <a:pt x="187492" y="199558"/>
                </a:lnTo>
                <a:lnTo>
                  <a:pt x="156610" y="241267"/>
                </a:lnTo>
                <a:lnTo>
                  <a:pt x="144938" y="289615"/>
                </a:lnTo>
                <a:lnTo>
                  <a:pt x="152699" y="338719"/>
                </a:lnTo>
                <a:lnTo>
                  <a:pt x="180123" y="382694"/>
                </a:lnTo>
                <a:lnTo>
                  <a:pt x="184472" y="387176"/>
                </a:lnTo>
                <a:lnTo>
                  <a:pt x="189062" y="391422"/>
                </a:lnTo>
                <a:lnTo>
                  <a:pt x="194015" y="395314"/>
                </a:lnTo>
                <a:lnTo>
                  <a:pt x="176257" y="412768"/>
                </a:lnTo>
                <a:lnTo>
                  <a:pt x="157048" y="412768"/>
                </a:lnTo>
                <a:lnTo>
                  <a:pt x="157048" y="436356"/>
                </a:lnTo>
                <a:lnTo>
                  <a:pt x="184472" y="436356"/>
                </a:lnTo>
                <a:lnTo>
                  <a:pt x="187492" y="435058"/>
                </a:lnTo>
                <a:lnTo>
                  <a:pt x="189787" y="432935"/>
                </a:lnTo>
                <a:lnTo>
                  <a:pt x="214432" y="408876"/>
                </a:lnTo>
                <a:lnTo>
                  <a:pt x="339917" y="408876"/>
                </a:lnTo>
                <a:lnTo>
                  <a:pt x="353040" y="400223"/>
                </a:lnTo>
                <a:lnTo>
                  <a:pt x="291023" y="400223"/>
                </a:lnTo>
                <a:lnTo>
                  <a:pt x="261365" y="399734"/>
                </a:lnTo>
                <a:lnTo>
                  <a:pt x="232432" y="391186"/>
                </a:lnTo>
                <a:lnTo>
                  <a:pt x="245237" y="378685"/>
                </a:lnTo>
                <a:lnTo>
                  <a:pt x="211170" y="378685"/>
                </a:lnTo>
                <a:lnTo>
                  <a:pt x="195369" y="364027"/>
                </a:lnTo>
                <a:lnTo>
                  <a:pt x="182977" y="346783"/>
                </a:lnTo>
                <a:lnTo>
                  <a:pt x="174322" y="327504"/>
                </a:lnTo>
                <a:lnTo>
                  <a:pt x="169733" y="306743"/>
                </a:lnTo>
                <a:lnTo>
                  <a:pt x="307119" y="306743"/>
                </a:lnTo>
                <a:lnTo>
                  <a:pt x="289936" y="289996"/>
                </a:lnTo>
                <a:lnTo>
                  <a:pt x="289936" y="283038"/>
                </a:lnTo>
                <a:lnTo>
                  <a:pt x="169854" y="283038"/>
                </a:lnTo>
                <a:lnTo>
                  <a:pt x="180153" y="248438"/>
                </a:lnTo>
                <a:lnTo>
                  <a:pt x="201052" y="219852"/>
                </a:lnTo>
                <a:lnTo>
                  <a:pt x="230333" y="199446"/>
                </a:lnTo>
                <a:lnTo>
                  <a:pt x="265774" y="189386"/>
                </a:lnTo>
                <a:lnTo>
                  <a:pt x="352440" y="189386"/>
                </a:lnTo>
                <a:lnTo>
                  <a:pt x="341653" y="181130"/>
                </a:lnTo>
                <a:lnTo>
                  <a:pt x="303081" y="167496"/>
                </a:lnTo>
                <a:lnTo>
                  <a:pt x="262473" y="165946"/>
                </a:lnTo>
                <a:close/>
              </a:path>
              <a:path w="725170" h="719455">
                <a:moveTo>
                  <a:pt x="339917" y="408876"/>
                </a:moveTo>
                <a:lnTo>
                  <a:pt x="214432" y="408876"/>
                </a:lnTo>
                <a:lnTo>
                  <a:pt x="254515" y="422717"/>
                </a:lnTo>
                <a:lnTo>
                  <a:pt x="295527" y="423623"/>
                </a:lnTo>
                <a:lnTo>
                  <a:pt x="334509" y="412443"/>
                </a:lnTo>
                <a:lnTo>
                  <a:pt x="339917" y="408876"/>
                </a:lnTo>
                <a:close/>
              </a:path>
              <a:path w="725170" h="719455">
                <a:moveTo>
                  <a:pt x="307119" y="306743"/>
                </a:moveTo>
                <a:lnTo>
                  <a:pt x="272781" y="306743"/>
                </a:lnTo>
                <a:lnTo>
                  <a:pt x="345628" y="377859"/>
                </a:lnTo>
                <a:lnTo>
                  <a:pt x="319685" y="392861"/>
                </a:lnTo>
                <a:lnTo>
                  <a:pt x="291023" y="400223"/>
                </a:lnTo>
                <a:lnTo>
                  <a:pt x="353040" y="400223"/>
                </a:lnTo>
                <a:lnTo>
                  <a:pt x="368504" y="390025"/>
                </a:lnTo>
                <a:lnTo>
                  <a:pt x="391558" y="360994"/>
                </a:lnTo>
                <a:lnTo>
                  <a:pt x="362782" y="360994"/>
                </a:lnTo>
                <a:lnTo>
                  <a:pt x="307119" y="306743"/>
                </a:lnTo>
                <a:close/>
              </a:path>
              <a:path w="725170" h="719455">
                <a:moveTo>
                  <a:pt x="233036" y="357338"/>
                </a:moveTo>
                <a:lnTo>
                  <a:pt x="211170" y="378685"/>
                </a:lnTo>
                <a:lnTo>
                  <a:pt x="245237" y="378685"/>
                </a:lnTo>
                <a:lnTo>
                  <a:pt x="250070" y="373967"/>
                </a:lnTo>
                <a:lnTo>
                  <a:pt x="233036" y="357338"/>
                </a:lnTo>
                <a:close/>
              </a:path>
              <a:path w="725170" h="719455">
                <a:moveTo>
                  <a:pt x="591953" y="353800"/>
                </a:moveTo>
                <a:lnTo>
                  <a:pt x="471146" y="353800"/>
                </a:lnTo>
                <a:lnTo>
                  <a:pt x="471146" y="377387"/>
                </a:lnTo>
                <a:lnTo>
                  <a:pt x="591953" y="377387"/>
                </a:lnTo>
                <a:lnTo>
                  <a:pt x="591953" y="353800"/>
                </a:lnTo>
                <a:close/>
              </a:path>
              <a:path w="725170" h="719455">
                <a:moveTo>
                  <a:pt x="398140" y="242704"/>
                </a:moveTo>
                <a:lnTo>
                  <a:pt x="372447" y="242704"/>
                </a:lnTo>
                <a:lnTo>
                  <a:pt x="384120" y="272315"/>
                </a:lnTo>
                <a:lnTo>
                  <a:pt x="386279" y="303308"/>
                </a:lnTo>
                <a:lnTo>
                  <a:pt x="379106" y="333572"/>
                </a:lnTo>
                <a:lnTo>
                  <a:pt x="362782" y="360994"/>
                </a:lnTo>
                <a:lnTo>
                  <a:pt x="391558" y="360994"/>
                </a:lnTo>
                <a:lnTo>
                  <a:pt x="394555" y="357220"/>
                </a:lnTo>
                <a:lnTo>
                  <a:pt x="407277" y="324797"/>
                </a:lnTo>
                <a:lnTo>
                  <a:pt x="410712" y="290837"/>
                </a:lnTo>
                <a:lnTo>
                  <a:pt x="404951" y="257164"/>
                </a:lnTo>
                <a:lnTo>
                  <a:pt x="398140" y="242704"/>
                </a:lnTo>
                <a:close/>
              </a:path>
              <a:path w="725170" h="719455">
                <a:moveTo>
                  <a:pt x="495307" y="306625"/>
                </a:moveTo>
                <a:lnTo>
                  <a:pt x="471146" y="306625"/>
                </a:lnTo>
                <a:lnTo>
                  <a:pt x="471146" y="330213"/>
                </a:lnTo>
                <a:lnTo>
                  <a:pt x="495307" y="330213"/>
                </a:lnTo>
                <a:lnTo>
                  <a:pt x="495307" y="306625"/>
                </a:lnTo>
                <a:close/>
              </a:path>
              <a:path w="725170" h="719455">
                <a:moveTo>
                  <a:pt x="591953" y="306625"/>
                </a:moveTo>
                <a:lnTo>
                  <a:pt x="519469" y="306625"/>
                </a:lnTo>
                <a:lnTo>
                  <a:pt x="519469" y="330213"/>
                </a:lnTo>
                <a:lnTo>
                  <a:pt x="591953" y="330213"/>
                </a:lnTo>
                <a:lnTo>
                  <a:pt x="591953" y="306625"/>
                </a:lnTo>
                <a:close/>
              </a:path>
              <a:path w="725170" h="719455">
                <a:moveTo>
                  <a:pt x="289936" y="189386"/>
                </a:moveTo>
                <a:lnTo>
                  <a:pt x="265774" y="189386"/>
                </a:lnTo>
                <a:lnTo>
                  <a:pt x="265774" y="283038"/>
                </a:lnTo>
                <a:lnTo>
                  <a:pt x="289936" y="283038"/>
                </a:lnTo>
                <a:lnTo>
                  <a:pt x="289936" y="189386"/>
                </a:lnTo>
                <a:close/>
              </a:path>
              <a:path w="725170" h="719455">
                <a:moveTo>
                  <a:pt x="352440" y="189386"/>
                </a:moveTo>
                <a:lnTo>
                  <a:pt x="289936" y="189386"/>
                </a:lnTo>
                <a:lnTo>
                  <a:pt x="309144" y="193229"/>
                </a:lnTo>
                <a:lnTo>
                  <a:pt x="327174" y="200339"/>
                </a:lnTo>
                <a:lnTo>
                  <a:pt x="343619" y="210498"/>
                </a:lnTo>
                <a:lnTo>
                  <a:pt x="358071" y="223490"/>
                </a:lnTo>
                <a:lnTo>
                  <a:pt x="341762" y="239401"/>
                </a:lnTo>
                <a:lnTo>
                  <a:pt x="358796" y="256030"/>
                </a:lnTo>
                <a:lnTo>
                  <a:pt x="372447" y="242704"/>
                </a:lnTo>
                <a:lnTo>
                  <a:pt x="398140" y="242704"/>
                </a:lnTo>
                <a:lnTo>
                  <a:pt x="390085" y="225603"/>
                </a:lnTo>
                <a:lnTo>
                  <a:pt x="409330" y="206733"/>
                </a:lnTo>
                <a:lnTo>
                  <a:pt x="375105" y="206733"/>
                </a:lnTo>
                <a:lnTo>
                  <a:pt x="352440" y="189386"/>
                </a:lnTo>
                <a:close/>
              </a:path>
              <a:path w="725170" h="719455">
                <a:moveTo>
                  <a:pt x="507388" y="188698"/>
                </a:moveTo>
                <a:lnTo>
                  <a:pt x="459065" y="188698"/>
                </a:lnTo>
                <a:lnTo>
                  <a:pt x="459065" y="212286"/>
                </a:lnTo>
                <a:lnTo>
                  <a:pt x="507388" y="212286"/>
                </a:lnTo>
                <a:lnTo>
                  <a:pt x="507388" y="188698"/>
                </a:lnTo>
                <a:close/>
              </a:path>
              <a:path w="725170" h="719455">
                <a:moveTo>
                  <a:pt x="434904" y="176905"/>
                </a:moveTo>
                <a:lnTo>
                  <a:pt x="407481" y="176905"/>
                </a:lnTo>
                <a:lnTo>
                  <a:pt x="404461" y="178182"/>
                </a:lnTo>
                <a:lnTo>
                  <a:pt x="402165" y="180295"/>
                </a:lnTo>
                <a:lnTo>
                  <a:pt x="375105" y="206733"/>
                </a:lnTo>
                <a:lnTo>
                  <a:pt x="409330" y="206733"/>
                </a:lnTo>
                <a:lnTo>
                  <a:pt x="415696" y="200492"/>
                </a:lnTo>
                <a:lnTo>
                  <a:pt x="434904" y="200492"/>
                </a:lnTo>
                <a:lnTo>
                  <a:pt x="434904" y="176905"/>
                </a:lnTo>
                <a:close/>
              </a:path>
              <a:path w="725170" h="719455">
                <a:moveTo>
                  <a:pt x="157048" y="153317"/>
                </a:moveTo>
                <a:lnTo>
                  <a:pt x="108726" y="153317"/>
                </a:lnTo>
                <a:lnTo>
                  <a:pt x="108726" y="176905"/>
                </a:lnTo>
                <a:lnTo>
                  <a:pt x="157048" y="176905"/>
                </a:lnTo>
                <a:lnTo>
                  <a:pt x="157048" y="153317"/>
                </a:lnTo>
                <a:close/>
              </a:path>
              <a:path w="725170" h="719455">
                <a:moveTo>
                  <a:pt x="507388" y="153317"/>
                </a:moveTo>
                <a:lnTo>
                  <a:pt x="459065" y="153317"/>
                </a:lnTo>
                <a:lnTo>
                  <a:pt x="459065" y="176905"/>
                </a:lnTo>
                <a:lnTo>
                  <a:pt x="507388" y="176905"/>
                </a:lnTo>
                <a:lnTo>
                  <a:pt x="507388" y="153317"/>
                </a:lnTo>
                <a:close/>
              </a:path>
              <a:path w="725170" h="719455">
                <a:moveTo>
                  <a:pt x="277855" y="94349"/>
                </a:moveTo>
                <a:lnTo>
                  <a:pt x="253694" y="94349"/>
                </a:lnTo>
                <a:lnTo>
                  <a:pt x="253694" y="117936"/>
                </a:lnTo>
                <a:lnTo>
                  <a:pt x="277855" y="117936"/>
                </a:lnTo>
                <a:lnTo>
                  <a:pt x="277855" y="94349"/>
                </a:lnTo>
                <a:close/>
              </a:path>
              <a:path w="725170" h="719455">
                <a:moveTo>
                  <a:pt x="471146" y="94349"/>
                </a:moveTo>
                <a:lnTo>
                  <a:pt x="302016" y="94349"/>
                </a:lnTo>
                <a:lnTo>
                  <a:pt x="302016" y="117936"/>
                </a:lnTo>
                <a:lnTo>
                  <a:pt x="471146" y="117936"/>
                </a:lnTo>
                <a:lnTo>
                  <a:pt x="471146" y="94349"/>
                </a:lnTo>
                <a:close/>
              </a:path>
              <a:path w="725170" h="719455">
                <a:moveTo>
                  <a:pt x="719404" y="0"/>
                </a:moveTo>
                <a:lnTo>
                  <a:pt x="5436" y="0"/>
                </a:lnTo>
                <a:lnTo>
                  <a:pt x="0" y="5307"/>
                </a:lnTo>
                <a:lnTo>
                  <a:pt x="0" y="65454"/>
                </a:lnTo>
                <a:lnTo>
                  <a:pt x="5436" y="70762"/>
                </a:lnTo>
                <a:lnTo>
                  <a:pt x="719404" y="70762"/>
                </a:lnTo>
                <a:lnTo>
                  <a:pt x="724840" y="65455"/>
                </a:lnTo>
                <a:lnTo>
                  <a:pt x="724840" y="47175"/>
                </a:lnTo>
                <a:lnTo>
                  <a:pt x="24161" y="47174"/>
                </a:lnTo>
                <a:lnTo>
                  <a:pt x="24161" y="23587"/>
                </a:lnTo>
                <a:lnTo>
                  <a:pt x="724840" y="23587"/>
                </a:lnTo>
                <a:lnTo>
                  <a:pt x="724840" y="5307"/>
                </a:lnTo>
                <a:lnTo>
                  <a:pt x="719404" y="0"/>
                </a:lnTo>
                <a:close/>
              </a:path>
              <a:path w="725170" h="719455">
                <a:moveTo>
                  <a:pt x="724840" y="23587"/>
                </a:moveTo>
                <a:lnTo>
                  <a:pt x="700679" y="23587"/>
                </a:lnTo>
                <a:lnTo>
                  <a:pt x="700679" y="47175"/>
                </a:lnTo>
                <a:lnTo>
                  <a:pt x="724840" y="47175"/>
                </a:lnTo>
                <a:lnTo>
                  <a:pt x="724840" y="23587"/>
                </a:lnTo>
                <a:close/>
              </a:path>
            </a:pathLst>
          </a:custGeom>
          <a:solidFill>
            <a:srgbClr val="006C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085189" y="4685538"/>
            <a:ext cx="118681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18745">
              <a:lnSpc>
                <a:spcPct val="100000"/>
              </a:lnSpc>
              <a:spcBef>
                <a:spcPts val="105"/>
              </a:spcBef>
            </a:pP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Microsoft 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Office</a:t>
            </a:r>
            <a:r>
              <a:rPr sz="16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25" dirty="0">
                <a:solidFill>
                  <a:srgbClr val="FFFFFF"/>
                </a:solidFill>
                <a:latin typeface="Arial"/>
                <a:cs typeface="Arial"/>
              </a:rPr>
              <a:t>Tools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560311" y="4685538"/>
            <a:ext cx="202057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545465">
              <a:lnSpc>
                <a:spcPct val="100000"/>
              </a:lnSpc>
              <a:spcBef>
                <a:spcPts val="105"/>
              </a:spcBef>
            </a:pP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Business  Intelligence</a:t>
            </a:r>
            <a:r>
              <a:rPr sz="16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Solution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232263" y="4685538"/>
            <a:ext cx="568960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spc="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600" b="1" spc="-1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her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096000" y="3218688"/>
            <a:ext cx="0" cy="2407285"/>
          </a:xfrm>
          <a:custGeom>
            <a:avLst/>
            <a:gdLst/>
            <a:ahLst/>
            <a:cxnLst/>
            <a:rect l="l" t="t" r="r" b="b"/>
            <a:pathLst>
              <a:path h="2407285">
                <a:moveTo>
                  <a:pt x="0" y="0"/>
                </a:moveTo>
                <a:lnTo>
                  <a:pt x="0" y="2406840"/>
                </a:lnTo>
              </a:path>
            </a:pathLst>
          </a:custGeom>
          <a:ln w="6096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151632" y="3218688"/>
            <a:ext cx="0" cy="2407285"/>
          </a:xfrm>
          <a:custGeom>
            <a:avLst/>
            <a:gdLst/>
            <a:ahLst/>
            <a:cxnLst/>
            <a:rect l="l" t="t" r="r" b="b"/>
            <a:pathLst>
              <a:path h="2407285">
                <a:moveTo>
                  <a:pt x="0" y="0"/>
                </a:moveTo>
                <a:lnTo>
                  <a:pt x="0" y="2406840"/>
                </a:lnTo>
              </a:path>
            </a:pathLst>
          </a:custGeom>
          <a:ln w="6096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040368" y="3218688"/>
            <a:ext cx="0" cy="2407285"/>
          </a:xfrm>
          <a:custGeom>
            <a:avLst/>
            <a:gdLst/>
            <a:ahLst/>
            <a:cxnLst/>
            <a:rect l="l" t="t" r="r" b="b"/>
            <a:pathLst>
              <a:path h="2407285">
                <a:moveTo>
                  <a:pt x="0" y="0"/>
                </a:moveTo>
                <a:lnTo>
                  <a:pt x="0" y="2406840"/>
                </a:lnTo>
              </a:path>
            </a:pathLst>
          </a:custGeom>
          <a:ln w="6096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373969" y="3523488"/>
            <a:ext cx="604968" cy="6766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255007" y="3493985"/>
            <a:ext cx="734520" cy="7366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212458" y="3514342"/>
            <a:ext cx="629139" cy="72233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168127" y="3514340"/>
            <a:ext cx="691902" cy="69494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3427857" y="4685538"/>
            <a:ext cx="2394585" cy="9423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3175" algn="ctr">
              <a:lnSpc>
                <a:spcPct val="100000"/>
              </a:lnSpc>
              <a:spcBef>
                <a:spcPts val="105"/>
              </a:spcBef>
            </a:pP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Corporate Performance  Management Solution 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(i.e. Budgeting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&amp;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Forecasting  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and/or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Consolidation</a:t>
            </a:r>
            <a:r>
              <a:rPr sz="1400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Solution)</a:t>
            </a:r>
            <a:endParaRPr sz="1400">
              <a:latin typeface="Arial"/>
              <a:cs typeface="Arial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2019 </a:t>
            </a:r>
            <a:r>
              <a:rPr spc="5" dirty="0"/>
              <a:t>© Company</a:t>
            </a:r>
            <a:r>
              <a:rPr spc="-130" dirty="0"/>
              <a:t> </a:t>
            </a:r>
            <a:r>
              <a:rPr dirty="0"/>
              <a:t>Confidential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14 June</a:t>
            </a:r>
            <a:r>
              <a:rPr spc="-85" dirty="0"/>
              <a:t> </a:t>
            </a:r>
            <a:r>
              <a:rPr dirty="0"/>
              <a:t>2019</a:t>
            </a:r>
          </a:p>
        </p:txBody>
      </p:sp>
      <p:sp>
        <p:nvSpPr>
          <p:cNvPr id="29" name="object 2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5" dirty="0"/>
              <a:t>19</a:t>
            </a:fld>
            <a:endParaRPr spc="5" dirty="0"/>
          </a:p>
        </p:txBody>
      </p:sp>
      <p:sp>
        <p:nvSpPr>
          <p:cNvPr id="23" name="object 23"/>
          <p:cNvSpPr txBox="1"/>
          <p:nvPr/>
        </p:nvSpPr>
        <p:spPr>
          <a:xfrm>
            <a:off x="1141272" y="3625088"/>
            <a:ext cx="107569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68</a:t>
            </a:r>
            <a:r>
              <a:rPr sz="2800" b="1" spc="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20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%</a:t>
            </a:r>
            <a:endParaRPr sz="14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131557" y="3625088"/>
            <a:ext cx="877569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r>
              <a:rPr sz="2800" b="1" spc="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%</a:t>
            </a:r>
            <a:endParaRPr sz="14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0077704" y="3625088"/>
            <a:ext cx="877569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sz="2800" b="1" spc="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%</a:t>
            </a:r>
            <a:endParaRPr sz="14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087495" y="3625088"/>
            <a:ext cx="107632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18</a:t>
            </a:r>
            <a:r>
              <a:rPr sz="2800" b="1" spc="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20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%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3"/>
            <a:ext cx="12192000" cy="68541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615183" y="12699"/>
            <a:ext cx="9577070" cy="6845300"/>
          </a:xfrm>
          <a:custGeom>
            <a:avLst/>
            <a:gdLst/>
            <a:ahLst/>
            <a:cxnLst/>
            <a:rect l="l" t="t" r="r" b="b"/>
            <a:pathLst>
              <a:path w="9577070" h="6845300">
                <a:moveTo>
                  <a:pt x="2451227" y="0"/>
                </a:moveTo>
                <a:lnTo>
                  <a:pt x="1748790" y="0"/>
                </a:lnTo>
                <a:lnTo>
                  <a:pt x="1702689" y="25400"/>
                </a:lnTo>
                <a:lnTo>
                  <a:pt x="1664098" y="50800"/>
                </a:lnTo>
                <a:lnTo>
                  <a:pt x="1625853" y="88900"/>
                </a:lnTo>
                <a:lnTo>
                  <a:pt x="1606905" y="101600"/>
                </a:lnTo>
                <a:lnTo>
                  <a:pt x="1569185" y="127000"/>
                </a:lnTo>
                <a:lnTo>
                  <a:pt x="1550413" y="139700"/>
                </a:lnTo>
                <a:lnTo>
                  <a:pt x="1513226" y="177800"/>
                </a:lnTo>
                <a:lnTo>
                  <a:pt x="1476398" y="203200"/>
                </a:lnTo>
                <a:lnTo>
                  <a:pt x="1439933" y="241300"/>
                </a:lnTo>
                <a:lnTo>
                  <a:pt x="1403836" y="266700"/>
                </a:lnTo>
                <a:lnTo>
                  <a:pt x="1368108" y="304800"/>
                </a:lnTo>
                <a:lnTo>
                  <a:pt x="1332755" y="342900"/>
                </a:lnTo>
                <a:lnTo>
                  <a:pt x="1297779" y="368300"/>
                </a:lnTo>
                <a:lnTo>
                  <a:pt x="1263184" y="406400"/>
                </a:lnTo>
                <a:lnTo>
                  <a:pt x="1228973" y="444500"/>
                </a:lnTo>
                <a:lnTo>
                  <a:pt x="1195151" y="469900"/>
                </a:lnTo>
                <a:lnTo>
                  <a:pt x="1161721" y="508000"/>
                </a:lnTo>
                <a:lnTo>
                  <a:pt x="1128686" y="546100"/>
                </a:lnTo>
                <a:lnTo>
                  <a:pt x="1096050" y="584200"/>
                </a:lnTo>
                <a:lnTo>
                  <a:pt x="1063816" y="609600"/>
                </a:lnTo>
                <a:lnTo>
                  <a:pt x="1031989" y="647700"/>
                </a:lnTo>
                <a:lnTo>
                  <a:pt x="1000571" y="685800"/>
                </a:lnTo>
                <a:lnTo>
                  <a:pt x="969566" y="723900"/>
                </a:lnTo>
                <a:lnTo>
                  <a:pt x="938978" y="762000"/>
                </a:lnTo>
                <a:lnTo>
                  <a:pt x="908811" y="800100"/>
                </a:lnTo>
                <a:lnTo>
                  <a:pt x="879067" y="838200"/>
                </a:lnTo>
                <a:lnTo>
                  <a:pt x="849750" y="876300"/>
                </a:lnTo>
                <a:lnTo>
                  <a:pt x="820865" y="914400"/>
                </a:lnTo>
                <a:lnTo>
                  <a:pt x="792414" y="952500"/>
                </a:lnTo>
                <a:lnTo>
                  <a:pt x="764402" y="990600"/>
                </a:lnTo>
                <a:lnTo>
                  <a:pt x="736831" y="1028700"/>
                </a:lnTo>
                <a:lnTo>
                  <a:pt x="709705" y="1079500"/>
                </a:lnTo>
                <a:lnTo>
                  <a:pt x="683028" y="1117600"/>
                </a:lnTo>
                <a:lnTo>
                  <a:pt x="656804" y="1155700"/>
                </a:lnTo>
                <a:lnTo>
                  <a:pt x="631035" y="1193800"/>
                </a:lnTo>
                <a:lnTo>
                  <a:pt x="605727" y="1244600"/>
                </a:lnTo>
                <a:lnTo>
                  <a:pt x="580881" y="1282700"/>
                </a:lnTo>
                <a:lnTo>
                  <a:pt x="556502" y="1320800"/>
                </a:lnTo>
                <a:lnTo>
                  <a:pt x="532593" y="1358900"/>
                </a:lnTo>
                <a:lnTo>
                  <a:pt x="509158" y="1409700"/>
                </a:lnTo>
                <a:lnTo>
                  <a:pt x="486201" y="1447800"/>
                </a:lnTo>
                <a:lnTo>
                  <a:pt x="463724" y="1498600"/>
                </a:lnTo>
                <a:lnTo>
                  <a:pt x="441732" y="1536700"/>
                </a:lnTo>
                <a:lnTo>
                  <a:pt x="420228" y="1587500"/>
                </a:lnTo>
                <a:lnTo>
                  <a:pt x="399216" y="1625600"/>
                </a:lnTo>
                <a:lnTo>
                  <a:pt x="378699" y="1663700"/>
                </a:lnTo>
                <a:lnTo>
                  <a:pt x="358680" y="1714500"/>
                </a:lnTo>
                <a:lnTo>
                  <a:pt x="339164" y="1765300"/>
                </a:lnTo>
                <a:lnTo>
                  <a:pt x="320154" y="1803400"/>
                </a:lnTo>
                <a:lnTo>
                  <a:pt x="301654" y="1854200"/>
                </a:lnTo>
                <a:lnTo>
                  <a:pt x="283667" y="1892300"/>
                </a:lnTo>
                <a:lnTo>
                  <a:pt x="266196" y="1943100"/>
                </a:lnTo>
                <a:lnTo>
                  <a:pt x="249245" y="1993900"/>
                </a:lnTo>
                <a:lnTo>
                  <a:pt x="232818" y="2032000"/>
                </a:lnTo>
                <a:lnTo>
                  <a:pt x="216919" y="2082800"/>
                </a:lnTo>
                <a:lnTo>
                  <a:pt x="201550" y="2133600"/>
                </a:lnTo>
                <a:lnTo>
                  <a:pt x="186716" y="2171700"/>
                </a:lnTo>
                <a:lnTo>
                  <a:pt x="172420" y="2222500"/>
                </a:lnTo>
                <a:lnTo>
                  <a:pt x="158665" y="2273300"/>
                </a:lnTo>
                <a:lnTo>
                  <a:pt x="145456" y="2324100"/>
                </a:lnTo>
                <a:lnTo>
                  <a:pt x="132795" y="2362200"/>
                </a:lnTo>
                <a:lnTo>
                  <a:pt x="120687" y="2413000"/>
                </a:lnTo>
                <a:lnTo>
                  <a:pt x="109135" y="2463800"/>
                </a:lnTo>
                <a:lnTo>
                  <a:pt x="98142" y="2514600"/>
                </a:lnTo>
                <a:lnTo>
                  <a:pt x="87712" y="2565400"/>
                </a:lnTo>
                <a:lnTo>
                  <a:pt x="77848" y="2616200"/>
                </a:lnTo>
                <a:lnTo>
                  <a:pt x="68555" y="2667000"/>
                </a:lnTo>
                <a:lnTo>
                  <a:pt x="59836" y="2705100"/>
                </a:lnTo>
                <a:lnTo>
                  <a:pt x="51693" y="2755900"/>
                </a:lnTo>
                <a:lnTo>
                  <a:pt x="44132" y="2806700"/>
                </a:lnTo>
                <a:lnTo>
                  <a:pt x="37155" y="2857500"/>
                </a:lnTo>
                <a:lnTo>
                  <a:pt x="30766" y="2908300"/>
                </a:lnTo>
                <a:lnTo>
                  <a:pt x="24969" y="2959100"/>
                </a:lnTo>
                <a:lnTo>
                  <a:pt x="19766" y="3009900"/>
                </a:lnTo>
                <a:lnTo>
                  <a:pt x="15162" y="3060700"/>
                </a:lnTo>
                <a:lnTo>
                  <a:pt x="11161" y="3111500"/>
                </a:lnTo>
                <a:lnTo>
                  <a:pt x="7765" y="3162300"/>
                </a:lnTo>
                <a:lnTo>
                  <a:pt x="4979" y="3213100"/>
                </a:lnTo>
                <a:lnTo>
                  <a:pt x="2806" y="3263900"/>
                </a:lnTo>
                <a:lnTo>
                  <a:pt x="1249" y="3314700"/>
                </a:lnTo>
                <a:lnTo>
                  <a:pt x="313" y="3378199"/>
                </a:lnTo>
                <a:lnTo>
                  <a:pt x="0" y="3429000"/>
                </a:lnTo>
                <a:lnTo>
                  <a:pt x="313" y="3479800"/>
                </a:lnTo>
                <a:lnTo>
                  <a:pt x="1249" y="3530600"/>
                </a:lnTo>
                <a:lnTo>
                  <a:pt x="2806" y="3581400"/>
                </a:lnTo>
                <a:lnTo>
                  <a:pt x="4979" y="3632200"/>
                </a:lnTo>
                <a:lnTo>
                  <a:pt x="7765" y="3683000"/>
                </a:lnTo>
                <a:lnTo>
                  <a:pt x="11161" y="3733800"/>
                </a:lnTo>
                <a:lnTo>
                  <a:pt x="15162" y="3784600"/>
                </a:lnTo>
                <a:lnTo>
                  <a:pt x="19766" y="3835400"/>
                </a:lnTo>
                <a:lnTo>
                  <a:pt x="24969" y="3886200"/>
                </a:lnTo>
                <a:lnTo>
                  <a:pt x="30766" y="3937000"/>
                </a:lnTo>
                <a:lnTo>
                  <a:pt x="37155" y="3987800"/>
                </a:lnTo>
                <a:lnTo>
                  <a:pt x="44132" y="4038600"/>
                </a:lnTo>
                <a:lnTo>
                  <a:pt x="51693" y="4089400"/>
                </a:lnTo>
                <a:lnTo>
                  <a:pt x="59836" y="4140200"/>
                </a:lnTo>
                <a:lnTo>
                  <a:pt x="68555" y="4191000"/>
                </a:lnTo>
                <a:lnTo>
                  <a:pt x="77848" y="4241800"/>
                </a:lnTo>
                <a:lnTo>
                  <a:pt x="87712" y="4292600"/>
                </a:lnTo>
                <a:lnTo>
                  <a:pt x="98142" y="4330700"/>
                </a:lnTo>
                <a:lnTo>
                  <a:pt x="109135" y="4381500"/>
                </a:lnTo>
                <a:lnTo>
                  <a:pt x="120687" y="4432300"/>
                </a:lnTo>
                <a:lnTo>
                  <a:pt x="132795" y="4483100"/>
                </a:lnTo>
                <a:lnTo>
                  <a:pt x="145456" y="4533900"/>
                </a:lnTo>
                <a:lnTo>
                  <a:pt x="158665" y="4572000"/>
                </a:lnTo>
                <a:lnTo>
                  <a:pt x="172420" y="4622800"/>
                </a:lnTo>
                <a:lnTo>
                  <a:pt x="186716" y="4673600"/>
                </a:lnTo>
                <a:lnTo>
                  <a:pt x="201550" y="4724400"/>
                </a:lnTo>
                <a:lnTo>
                  <a:pt x="216919" y="4762500"/>
                </a:lnTo>
                <a:lnTo>
                  <a:pt x="232818" y="4813300"/>
                </a:lnTo>
                <a:lnTo>
                  <a:pt x="249245" y="4864100"/>
                </a:lnTo>
                <a:lnTo>
                  <a:pt x="266196" y="4902200"/>
                </a:lnTo>
                <a:lnTo>
                  <a:pt x="283667" y="4953000"/>
                </a:lnTo>
                <a:lnTo>
                  <a:pt x="301654" y="5003800"/>
                </a:lnTo>
                <a:lnTo>
                  <a:pt x="320154" y="5041900"/>
                </a:lnTo>
                <a:lnTo>
                  <a:pt x="339164" y="5092700"/>
                </a:lnTo>
                <a:lnTo>
                  <a:pt x="358680" y="5130800"/>
                </a:lnTo>
                <a:lnTo>
                  <a:pt x="378699" y="5181600"/>
                </a:lnTo>
                <a:lnTo>
                  <a:pt x="399216" y="5219700"/>
                </a:lnTo>
                <a:lnTo>
                  <a:pt x="420228" y="5270500"/>
                </a:lnTo>
                <a:lnTo>
                  <a:pt x="441732" y="5308600"/>
                </a:lnTo>
                <a:lnTo>
                  <a:pt x="463724" y="5359400"/>
                </a:lnTo>
                <a:lnTo>
                  <a:pt x="486201" y="5397500"/>
                </a:lnTo>
                <a:lnTo>
                  <a:pt x="509158" y="5435600"/>
                </a:lnTo>
                <a:lnTo>
                  <a:pt x="532593" y="5486400"/>
                </a:lnTo>
                <a:lnTo>
                  <a:pt x="556502" y="5524500"/>
                </a:lnTo>
                <a:lnTo>
                  <a:pt x="580881" y="5562600"/>
                </a:lnTo>
                <a:lnTo>
                  <a:pt x="605727" y="5613400"/>
                </a:lnTo>
                <a:lnTo>
                  <a:pt x="631035" y="5651500"/>
                </a:lnTo>
                <a:lnTo>
                  <a:pt x="656804" y="5689600"/>
                </a:lnTo>
                <a:lnTo>
                  <a:pt x="683028" y="5727700"/>
                </a:lnTo>
                <a:lnTo>
                  <a:pt x="709705" y="5778500"/>
                </a:lnTo>
                <a:lnTo>
                  <a:pt x="736831" y="5816600"/>
                </a:lnTo>
                <a:lnTo>
                  <a:pt x="764402" y="5854700"/>
                </a:lnTo>
                <a:lnTo>
                  <a:pt x="792414" y="5892800"/>
                </a:lnTo>
                <a:lnTo>
                  <a:pt x="820865" y="5930900"/>
                </a:lnTo>
                <a:lnTo>
                  <a:pt x="849750" y="5969000"/>
                </a:lnTo>
                <a:lnTo>
                  <a:pt x="879067" y="6007100"/>
                </a:lnTo>
                <a:lnTo>
                  <a:pt x="908811" y="6045200"/>
                </a:lnTo>
                <a:lnTo>
                  <a:pt x="938978" y="6083300"/>
                </a:lnTo>
                <a:lnTo>
                  <a:pt x="969566" y="6121400"/>
                </a:lnTo>
                <a:lnTo>
                  <a:pt x="1000571" y="6159500"/>
                </a:lnTo>
                <a:lnTo>
                  <a:pt x="1031989" y="6197600"/>
                </a:lnTo>
                <a:lnTo>
                  <a:pt x="1063816" y="6235700"/>
                </a:lnTo>
                <a:lnTo>
                  <a:pt x="1096050" y="6273800"/>
                </a:lnTo>
                <a:lnTo>
                  <a:pt x="1128686" y="6299200"/>
                </a:lnTo>
                <a:lnTo>
                  <a:pt x="1161721" y="6337300"/>
                </a:lnTo>
                <a:lnTo>
                  <a:pt x="1195151" y="6375400"/>
                </a:lnTo>
                <a:lnTo>
                  <a:pt x="1228973" y="6413500"/>
                </a:lnTo>
                <a:lnTo>
                  <a:pt x="1263184" y="6438900"/>
                </a:lnTo>
                <a:lnTo>
                  <a:pt x="1297779" y="6477000"/>
                </a:lnTo>
                <a:lnTo>
                  <a:pt x="1332755" y="6515100"/>
                </a:lnTo>
                <a:lnTo>
                  <a:pt x="1368108" y="6540500"/>
                </a:lnTo>
                <a:lnTo>
                  <a:pt x="1403836" y="6578600"/>
                </a:lnTo>
                <a:lnTo>
                  <a:pt x="1439933" y="6604000"/>
                </a:lnTo>
                <a:lnTo>
                  <a:pt x="1476398" y="6642100"/>
                </a:lnTo>
                <a:lnTo>
                  <a:pt x="1513226" y="6667500"/>
                </a:lnTo>
                <a:lnTo>
                  <a:pt x="1550413" y="6705600"/>
                </a:lnTo>
                <a:lnTo>
                  <a:pt x="1587957" y="6731000"/>
                </a:lnTo>
                <a:lnTo>
                  <a:pt x="1625853" y="6769100"/>
                </a:lnTo>
                <a:lnTo>
                  <a:pt x="1702689" y="6819900"/>
                </a:lnTo>
                <a:lnTo>
                  <a:pt x="1744091" y="6845300"/>
                </a:lnTo>
                <a:lnTo>
                  <a:pt x="2451227" y="6845300"/>
                </a:lnTo>
                <a:lnTo>
                  <a:pt x="2397125" y="6819900"/>
                </a:lnTo>
                <a:lnTo>
                  <a:pt x="2219467" y="6718300"/>
                </a:lnTo>
                <a:lnTo>
                  <a:pt x="2132903" y="6667500"/>
                </a:lnTo>
                <a:lnTo>
                  <a:pt x="2090206" y="6629400"/>
                </a:lnTo>
                <a:lnTo>
                  <a:pt x="1964515" y="6553200"/>
                </a:lnTo>
                <a:lnTo>
                  <a:pt x="1923436" y="6515100"/>
                </a:lnTo>
                <a:lnTo>
                  <a:pt x="1882774" y="6489700"/>
                </a:lnTo>
                <a:lnTo>
                  <a:pt x="1842536" y="6451600"/>
                </a:lnTo>
                <a:lnTo>
                  <a:pt x="1802726" y="6426200"/>
                </a:lnTo>
                <a:lnTo>
                  <a:pt x="1763349" y="6388100"/>
                </a:lnTo>
                <a:lnTo>
                  <a:pt x="1724411" y="6362700"/>
                </a:lnTo>
                <a:lnTo>
                  <a:pt x="1685916" y="6324600"/>
                </a:lnTo>
                <a:lnTo>
                  <a:pt x="1668241" y="6306899"/>
                </a:lnTo>
                <a:lnTo>
                  <a:pt x="1656830" y="6299200"/>
                </a:lnTo>
                <a:lnTo>
                  <a:pt x="1637760" y="6279668"/>
                </a:lnTo>
                <a:lnTo>
                  <a:pt x="1610280" y="6261100"/>
                </a:lnTo>
                <a:lnTo>
                  <a:pt x="1461135" y="6108700"/>
                </a:lnTo>
                <a:lnTo>
                  <a:pt x="1449070" y="6096000"/>
                </a:lnTo>
                <a:lnTo>
                  <a:pt x="1444117" y="6083300"/>
                </a:lnTo>
                <a:lnTo>
                  <a:pt x="1307845" y="5943600"/>
                </a:lnTo>
                <a:lnTo>
                  <a:pt x="1278763" y="5905500"/>
                </a:lnTo>
                <a:lnTo>
                  <a:pt x="1228217" y="5842000"/>
                </a:lnTo>
                <a:lnTo>
                  <a:pt x="1161033" y="5753100"/>
                </a:lnTo>
                <a:lnTo>
                  <a:pt x="1140206" y="5727700"/>
                </a:lnTo>
                <a:lnTo>
                  <a:pt x="1125220" y="5702300"/>
                </a:lnTo>
                <a:lnTo>
                  <a:pt x="1074674" y="5638800"/>
                </a:lnTo>
                <a:lnTo>
                  <a:pt x="1023239" y="5562600"/>
                </a:lnTo>
                <a:lnTo>
                  <a:pt x="1002919" y="5537200"/>
                </a:lnTo>
                <a:lnTo>
                  <a:pt x="984123" y="5499100"/>
                </a:lnTo>
                <a:lnTo>
                  <a:pt x="934593" y="5422900"/>
                </a:lnTo>
                <a:lnTo>
                  <a:pt x="895985" y="5359400"/>
                </a:lnTo>
                <a:lnTo>
                  <a:pt x="877696" y="5334000"/>
                </a:lnTo>
                <a:lnTo>
                  <a:pt x="855980" y="5283200"/>
                </a:lnTo>
                <a:lnTo>
                  <a:pt x="808608" y="5207000"/>
                </a:lnTo>
                <a:lnTo>
                  <a:pt x="780542" y="5143500"/>
                </a:lnTo>
                <a:lnTo>
                  <a:pt x="765175" y="5118100"/>
                </a:lnTo>
                <a:lnTo>
                  <a:pt x="741553" y="5067300"/>
                </a:lnTo>
                <a:lnTo>
                  <a:pt x="677926" y="4927600"/>
                </a:lnTo>
                <a:lnTo>
                  <a:pt x="641350" y="4826000"/>
                </a:lnTo>
                <a:lnTo>
                  <a:pt x="601599" y="4724400"/>
                </a:lnTo>
                <a:lnTo>
                  <a:pt x="588899" y="4686300"/>
                </a:lnTo>
                <a:lnTo>
                  <a:pt x="580136" y="4660900"/>
                </a:lnTo>
                <a:lnTo>
                  <a:pt x="555879" y="4584700"/>
                </a:lnTo>
                <a:lnTo>
                  <a:pt x="521843" y="4483100"/>
                </a:lnTo>
                <a:lnTo>
                  <a:pt x="514350" y="4445000"/>
                </a:lnTo>
                <a:lnTo>
                  <a:pt x="508635" y="4432300"/>
                </a:lnTo>
                <a:lnTo>
                  <a:pt x="485775" y="4330700"/>
                </a:lnTo>
                <a:lnTo>
                  <a:pt x="458597" y="4229100"/>
                </a:lnTo>
                <a:lnTo>
                  <a:pt x="455041" y="4203700"/>
                </a:lnTo>
                <a:lnTo>
                  <a:pt x="451866" y="4191000"/>
                </a:lnTo>
                <a:lnTo>
                  <a:pt x="431292" y="4064000"/>
                </a:lnTo>
                <a:lnTo>
                  <a:pt x="412750" y="3962400"/>
                </a:lnTo>
                <a:lnTo>
                  <a:pt x="411607" y="3949700"/>
                </a:lnTo>
                <a:lnTo>
                  <a:pt x="410464" y="3949700"/>
                </a:lnTo>
                <a:lnTo>
                  <a:pt x="389509" y="3746500"/>
                </a:lnTo>
                <a:lnTo>
                  <a:pt x="384683" y="3695700"/>
                </a:lnTo>
                <a:lnTo>
                  <a:pt x="381302" y="3644900"/>
                </a:lnTo>
                <a:lnTo>
                  <a:pt x="378641" y="3581400"/>
                </a:lnTo>
                <a:lnTo>
                  <a:pt x="376718" y="3530600"/>
                </a:lnTo>
                <a:lnTo>
                  <a:pt x="375551" y="3479800"/>
                </a:lnTo>
                <a:lnTo>
                  <a:pt x="375158" y="3429000"/>
                </a:lnTo>
                <a:lnTo>
                  <a:pt x="375285" y="3416300"/>
                </a:lnTo>
                <a:lnTo>
                  <a:pt x="528701" y="3416300"/>
                </a:lnTo>
                <a:lnTo>
                  <a:pt x="529716" y="3378200"/>
                </a:lnTo>
                <a:lnTo>
                  <a:pt x="530479" y="3340100"/>
                </a:lnTo>
                <a:lnTo>
                  <a:pt x="9576816" y="3340100"/>
                </a:lnTo>
                <a:lnTo>
                  <a:pt x="9576816" y="3238500"/>
                </a:lnTo>
                <a:lnTo>
                  <a:pt x="533273" y="3238500"/>
                </a:lnTo>
                <a:lnTo>
                  <a:pt x="535961" y="3187700"/>
                </a:lnTo>
                <a:lnTo>
                  <a:pt x="539257" y="3136900"/>
                </a:lnTo>
                <a:lnTo>
                  <a:pt x="543149" y="3086100"/>
                </a:lnTo>
                <a:lnTo>
                  <a:pt x="547624" y="3048000"/>
                </a:lnTo>
                <a:lnTo>
                  <a:pt x="9576816" y="3048000"/>
                </a:lnTo>
                <a:lnTo>
                  <a:pt x="9576816" y="1714500"/>
                </a:lnTo>
                <a:lnTo>
                  <a:pt x="776351" y="1714500"/>
                </a:lnTo>
                <a:lnTo>
                  <a:pt x="808608" y="1638300"/>
                </a:lnTo>
                <a:lnTo>
                  <a:pt x="832106" y="1600200"/>
                </a:lnTo>
                <a:lnTo>
                  <a:pt x="856164" y="1549399"/>
                </a:lnTo>
                <a:lnTo>
                  <a:pt x="880777" y="1511300"/>
                </a:lnTo>
                <a:lnTo>
                  <a:pt x="905940" y="1460499"/>
                </a:lnTo>
                <a:lnTo>
                  <a:pt x="931649" y="1422399"/>
                </a:lnTo>
                <a:lnTo>
                  <a:pt x="957899" y="1384299"/>
                </a:lnTo>
                <a:lnTo>
                  <a:pt x="984685" y="1333500"/>
                </a:lnTo>
                <a:lnTo>
                  <a:pt x="1012003" y="1295399"/>
                </a:lnTo>
                <a:lnTo>
                  <a:pt x="1039847" y="1257299"/>
                </a:lnTo>
                <a:lnTo>
                  <a:pt x="1068214" y="1219200"/>
                </a:lnTo>
                <a:lnTo>
                  <a:pt x="1097097" y="1168400"/>
                </a:lnTo>
                <a:lnTo>
                  <a:pt x="1126494" y="1130299"/>
                </a:lnTo>
                <a:lnTo>
                  <a:pt x="1156398" y="1092199"/>
                </a:lnTo>
                <a:lnTo>
                  <a:pt x="1186805" y="1054099"/>
                </a:lnTo>
                <a:lnTo>
                  <a:pt x="1217711" y="1015999"/>
                </a:lnTo>
                <a:lnTo>
                  <a:pt x="1249110" y="977899"/>
                </a:lnTo>
                <a:lnTo>
                  <a:pt x="1280998" y="939799"/>
                </a:lnTo>
                <a:lnTo>
                  <a:pt x="1313370" y="901699"/>
                </a:lnTo>
                <a:lnTo>
                  <a:pt x="1346222" y="863599"/>
                </a:lnTo>
                <a:lnTo>
                  <a:pt x="1379548" y="825499"/>
                </a:lnTo>
                <a:lnTo>
                  <a:pt x="1413344" y="787399"/>
                </a:lnTo>
                <a:lnTo>
                  <a:pt x="1447606" y="749299"/>
                </a:lnTo>
                <a:lnTo>
                  <a:pt x="1482328" y="711199"/>
                </a:lnTo>
                <a:lnTo>
                  <a:pt x="1517505" y="673100"/>
                </a:lnTo>
                <a:lnTo>
                  <a:pt x="1553134" y="647699"/>
                </a:lnTo>
                <a:lnTo>
                  <a:pt x="1589209" y="609599"/>
                </a:lnTo>
                <a:lnTo>
                  <a:pt x="1625725" y="571500"/>
                </a:lnTo>
                <a:lnTo>
                  <a:pt x="1662678" y="546100"/>
                </a:lnTo>
                <a:lnTo>
                  <a:pt x="1700063" y="508000"/>
                </a:lnTo>
                <a:lnTo>
                  <a:pt x="1737876" y="482600"/>
                </a:lnTo>
                <a:lnTo>
                  <a:pt x="1776111" y="444500"/>
                </a:lnTo>
                <a:lnTo>
                  <a:pt x="1814764" y="419100"/>
                </a:lnTo>
                <a:lnTo>
                  <a:pt x="1853830" y="381000"/>
                </a:lnTo>
                <a:lnTo>
                  <a:pt x="1893304" y="355600"/>
                </a:lnTo>
                <a:lnTo>
                  <a:pt x="1933182" y="317500"/>
                </a:lnTo>
                <a:lnTo>
                  <a:pt x="1973459" y="292099"/>
                </a:lnTo>
                <a:lnTo>
                  <a:pt x="2014130" y="266700"/>
                </a:lnTo>
                <a:lnTo>
                  <a:pt x="2055190" y="228600"/>
                </a:lnTo>
                <a:lnTo>
                  <a:pt x="2096636" y="203199"/>
                </a:lnTo>
                <a:lnTo>
                  <a:pt x="2138461" y="177799"/>
                </a:lnTo>
                <a:lnTo>
                  <a:pt x="2180661" y="152399"/>
                </a:lnTo>
                <a:lnTo>
                  <a:pt x="2223232" y="126999"/>
                </a:lnTo>
                <a:lnTo>
                  <a:pt x="2266168" y="101599"/>
                </a:lnTo>
                <a:lnTo>
                  <a:pt x="2309466" y="76199"/>
                </a:lnTo>
                <a:lnTo>
                  <a:pt x="2353119" y="50799"/>
                </a:lnTo>
                <a:lnTo>
                  <a:pt x="2397125" y="25400"/>
                </a:lnTo>
                <a:lnTo>
                  <a:pt x="2451227" y="0"/>
                </a:lnTo>
                <a:close/>
              </a:path>
              <a:path w="9577070" h="6845300">
                <a:moveTo>
                  <a:pt x="528701" y="3416300"/>
                </a:moveTo>
                <a:lnTo>
                  <a:pt x="375285" y="3416300"/>
                </a:lnTo>
                <a:lnTo>
                  <a:pt x="384683" y="3695700"/>
                </a:lnTo>
                <a:lnTo>
                  <a:pt x="389509" y="3746500"/>
                </a:lnTo>
                <a:lnTo>
                  <a:pt x="411607" y="3949700"/>
                </a:lnTo>
                <a:lnTo>
                  <a:pt x="431292" y="4064000"/>
                </a:lnTo>
                <a:lnTo>
                  <a:pt x="455041" y="4203700"/>
                </a:lnTo>
                <a:lnTo>
                  <a:pt x="485775" y="4330700"/>
                </a:lnTo>
                <a:lnTo>
                  <a:pt x="514350" y="4445000"/>
                </a:lnTo>
                <a:lnTo>
                  <a:pt x="555879" y="4584700"/>
                </a:lnTo>
                <a:lnTo>
                  <a:pt x="588899" y="4686300"/>
                </a:lnTo>
                <a:lnTo>
                  <a:pt x="641350" y="4826000"/>
                </a:lnTo>
                <a:lnTo>
                  <a:pt x="665733" y="4889500"/>
                </a:lnTo>
                <a:lnTo>
                  <a:pt x="677926" y="4927600"/>
                </a:lnTo>
                <a:lnTo>
                  <a:pt x="697357" y="4965700"/>
                </a:lnTo>
                <a:lnTo>
                  <a:pt x="741553" y="5067300"/>
                </a:lnTo>
                <a:lnTo>
                  <a:pt x="780542" y="5143500"/>
                </a:lnTo>
                <a:lnTo>
                  <a:pt x="855980" y="5283200"/>
                </a:lnTo>
                <a:lnTo>
                  <a:pt x="895985" y="5359400"/>
                </a:lnTo>
                <a:lnTo>
                  <a:pt x="984123" y="5499100"/>
                </a:lnTo>
                <a:lnTo>
                  <a:pt x="1023239" y="5562600"/>
                </a:lnTo>
                <a:lnTo>
                  <a:pt x="1125220" y="5702300"/>
                </a:lnTo>
                <a:lnTo>
                  <a:pt x="1161033" y="5753100"/>
                </a:lnTo>
                <a:lnTo>
                  <a:pt x="1278763" y="5905500"/>
                </a:lnTo>
                <a:lnTo>
                  <a:pt x="1289050" y="5918200"/>
                </a:lnTo>
                <a:lnTo>
                  <a:pt x="1307845" y="5943600"/>
                </a:lnTo>
                <a:lnTo>
                  <a:pt x="1444117" y="6083300"/>
                </a:lnTo>
                <a:lnTo>
                  <a:pt x="1461135" y="6108700"/>
                </a:lnTo>
                <a:lnTo>
                  <a:pt x="1619631" y="6261100"/>
                </a:lnTo>
                <a:lnTo>
                  <a:pt x="1637760" y="6279668"/>
                </a:lnTo>
                <a:lnTo>
                  <a:pt x="1647871" y="6286500"/>
                </a:lnTo>
                <a:lnTo>
                  <a:pt x="1668241" y="6306899"/>
                </a:lnTo>
                <a:lnTo>
                  <a:pt x="1694473" y="6324600"/>
                </a:lnTo>
                <a:lnTo>
                  <a:pt x="1732552" y="6362700"/>
                </a:lnTo>
                <a:lnTo>
                  <a:pt x="1771064" y="6388100"/>
                </a:lnTo>
                <a:lnTo>
                  <a:pt x="1810003" y="6426200"/>
                </a:lnTo>
                <a:lnTo>
                  <a:pt x="1849364" y="6451600"/>
                </a:lnTo>
                <a:lnTo>
                  <a:pt x="1889141" y="6489700"/>
                </a:lnTo>
                <a:lnTo>
                  <a:pt x="1929331" y="6515100"/>
                </a:lnTo>
                <a:lnTo>
                  <a:pt x="1969926" y="6553200"/>
                </a:lnTo>
                <a:lnTo>
                  <a:pt x="2094103" y="6629400"/>
                </a:lnTo>
                <a:lnTo>
                  <a:pt x="2136274" y="6667500"/>
                </a:lnTo>
                <a:lnTo>
                  <a:pt x="2221754" y="6718300"/>
                </a:lnTo>
                <a:lnTo>
                  <a:pt x="2397125" y="6819900"/>
                </a:lnTo>
                <a:lnTo>
                  <a:pt x="2456942" y="6845300"/>
                </a:lnTo>
                <a:lnTo>
                  <a:pt x="9576816" y="6845300"/>
                </a:lnTo>
                <a:lnTo>
                  <a:pt x="9576816" y="3797300"/>
                </a:lnTo>
                <a:lnTo>
                  <a:pt x="547624" y="3797300"/>
                </a:lnTo>
                <a:lnTo>
                  <a:pt x="543149" y="3759200"/>
                </a:lnTo>
                <a:lnTo>
                  <a:pt x="539257" y="3708400"/>
                </a:lnTo>
                <a:lnTo>
                  <a:pt x="535961" y="3657600"/>
                </a:lnTo>
                <a:lnTo>
                  <a:pt x="533273" y="3619500"/>
                </a:lnTo>
                <a:lnTo>
                  <a:pt x="9576816" y="3619500"/>
                </a:lnTo>
                <a:lnTo>
                  <a:pt x="9576816" y="3429000"/>
                </a:lnTo>
                <a:lnTo>
                  <a:pt x="528447" y="3429000"/>
                </a:lnTo>
                <a:lnTo>
                  <a:pt x="528701" y="3416300"/>
                </a:lnTo>
                <a:close/>
              </a:path>
              <a:path w="9577070" h="6845300">
                <a:moveTo>
                  <a:pt x="9576816" y="3619500"/>
                </a:moveTo>
                <a:lnTo>
                  <a:pt x="533273" y="3619500"/>
                </a:lnTo>
                <a:lnTo>
                  <a:pt x="547624" y="3797300"/>
                </a:lnTo>
                <a:lnTo>
                  <a:pt x="9576816" y="3797300"/>
                </a:lnTo>
                <a:lnTo>
                  <a:pt x="9576816" y="3619500"/>
                </a:lnTo>
                <a:close/>
              </a:path>
              <a:path w="9577070" h="6845300">
                <a:moveTo>
                  <a:pt x="9576816" y="3340100"/>
                </a:moveTo>
                <a:lnTo>
                  <a:pt x="530479" y="3340100"/>
                </a:lnTo>
                <a:lnTo>
                  <a:pt x="530352" y="3352800"/>
                </a:lnTo>
                <a:lnTo>
                  <a:pt x="528447" y="3429000"/>
                </a:lnTo>
                <a:lnTo>
                  <a:pt x="9576816" y="3429000"/>
                </a:lnTo>
                <a:lnTo>
                  <a:pt x="9576816" y="3340100"/>
                </a:lnTo>
                <a:close/>
              </a:path>
              <a:path w="9577070" h="6845300">
                <a:moveTo>
                  <a:pt x="9576816" y="3048000"/>
                </a:moveTo>
                <a:lnTo>
                  <a:pt x="547624" y="3048000"/>
                </a:lnTo>
                <a:lnTo>
                  <a:pt x="533273" y="3238500"/>
                </a:lnTo>
                <a:lnTo>
                  <a:pt x="9576816" y="3238500"/>
                </a:lnTo>
                <a:lnTo>
                  <a:pt x="9576816" y="3048000"/>
                </a:lnTo>
                <a:close/>
              </a:path>
              <a:path w="9577070" h="6845300">
                <a:moveTo>
                  <a:pt x="9576816" y="0"/>
                </a:moveTo>
                <a:lnTo>
                  <a:pt x="2456942" y="0"/>
                </a:lnTo>
                <a:lnTo>
                  <a:pt x="2397125" y="25400"/>
                </a:lnTo>
                <a:lnTo>
                  <a:pt x="2353119" y="50800"/>
                </a:lnTo>
                <a:lnTo>
                  <a:pt x="2309466" y="76200"/>
                </a:lnTo>
                <a:lnTo>
                  <a:pt x="2266168" y="101600"/>
                </a:lnTo>
                <a:lnTo>
                  <a:pt x="2223232" y="127000"/>
                </a:lnTo>
                <a:lnTo>
                  <a:pt x="2180661" y="152400"/>
                </a:lnTo>
                <a:lnTo>
                  <a:pt x="2138461" y="177800"/>
                </a:lnTo>
                <a:lnTo>
                  <a:pt x="2096636" y="203200"/>
                </a:lnTo>
                <a:lnTo>
                  <a:pt x="2055190" y="228600"/>
                </a:lnTo>
                <a:lnTo>
                  <a:pt x="2014130" y="266700"/>
                </a:lnTo>
                <a:lnTo>
                  <a:pt x="1973459" y="292100"/>
                </a:lnTo>
                <a:lnTo>
                  <a:pt x="1933182" y="317500"/>
                </a:lnTo>
                <a:lnTo>
                  <a:pt x="1893304" y="355600"/>
                </a:lnTo>
                <a:lnTo>
                  <a:pt x="1853830" y="381000"/>
                </a:lnTo>
                <a:lnTo>
                  <a:pt x="1814764" y="419100"/>
                </a:lnTo>
                <a:lnTo>
                  <a:pt x="1776111" y="444500"/>
                </a:lnTo>
                <a:lnTo>
                  <a:pt x="1737876" y="482600"/>
                </a:lnTo>
                <a:lnTo>
                  <a:pt x="1700063" y="508000"/>
                </a:lnTo>
                <a:lnTo>
                  <a:pt x="1662678" y="546100"/>
                </a:lnTo>
                <a:lnTo>
                  <a:pt x="1625725" y="571500"/>
                </a:lnTo>
                <a:lnTo>
                  <a:pt x="1589209" y="609600"/>
                </a:lnTo>
                <a:lnTo>
                  <a:pt x="1553134" y="647700"/>
                </a:lnTo>
                <a:lnTo>
                  <a:pt x="1517505" y="685800"/>
                </a:lnTo>
                <a:lnTo>
                  <a:pt x="1482328" y="711200"/>
                </a:lnTo>
                <a:lnTo>
                  <a:pt x="1447606" y="749300"/>
                </a:lnTo>
                <a:lnTo>
                  <a:pt x="1413344" y="787400"/>
                </a:lnTo>
                <a:lnTo>
                  <a:pt x="1379548" y="825500"/>
                </a:lnTo>
                <a:lnTo>
                  <a:pt x="1346222" y="863600"/>
                </a:lnTo>
                <a:lnTo>
                  <a:pt x="1313370" y="901700"/>
                </a:lnTo>
                <a:lnTo>
                  <a:pt x="1280998" y="939800"/>
                </a:lnTo>
                <a:lnTo>
                  <a:pt x="1249110" y="977900"/>
                </a:lnTo>
                <a:lnTo>
                  <a:pt x="1217711" y="1016000"/>
                </a:lnTo>
                <a:lnTo>
                  <a:pt x="1186805" y="1054100"/>
                </a:lnTo>
                <a:lnTo>
                  <a:pt x="1156398" y="1092200"/>
                </a:lnTo>
                <a:lnTo>
                  <a:pt x="1126494" y="1130300"/>
                </a:lnTo>
                <a:lnTo>
                  <a:pt x="1097097" y="1168400"/>
                </a:lnTo>
                <a:lnTo>
                  <a:pt x="1068214" y="1219200"/>
                </a:lnTo>
                <a:lnTo>
                  <a:pt x="1039847" y="1257300"/>
                </a:lnTo>
                <a:lnTo>
                  <a:pt x="1012003" y="1295400"/>
                </a:lnTo>
                <a:lnTo>
                  <a:pt x="984685" y="1333500"/>
                </a:lnTo>
                <a:lnTo>
                  <a:pt x="957899" y="1384300"/>
                </a:lnTo>
                <a:lnTo>
                  <a:pt x="931649" y="1422400"/>
                </a:lnTo>
                <a:lnTo>
                  <a:pt x="905940" y="1460500"/>
                </a:lnTo>
                <a:lnTo>
                  <a:pt x="880777" y="1511300"/>
                </a:lnTo>
                <a:lnTo>
                  <a:pt x="856164" y="1549400"/>
                </a:lnTo>
                <a:lnTo>
                  <a:pt x="832106" y="1600200"/>
                </a:lnTo>
                <a:lnTo>
                  <a:pt x="808608" y="1638300"/>
                </a:lnTo>
                <a:lnTo>
                  <a:pt x="776351" y="1714500"/>
                </a:lnTo>
                <a:lnTo>
                  <a:pt x="9576816" y="1714500"/>
                </a:lnTo>
                <a:lnTo>
                  <a:pt x="9576816" y="0"/>
                </a:lnTo>
                <a:close/>
              </a:path>
            </a:pathLst>
          </a:custGeom>
          <a:solidFill>
            <a:srgbClr val="006C86">
              <a:alpha val="9882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615183" y="12699"/>
            <a:ext cx="4910217" cy="6845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90104" y="0"/>
            <a:ext cx="4501896" cy="6858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119616" y="1219200"/>
            <a:ext cx="2767583" cy="9814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72055" y="6608064"/>
            <a:ext cx="0" cy="137160"/>
          </a:xfrm>
          <a:custGeom>
            <a:avLst/>
            <a:gdLst/>
            <a:ahLst/>
            <a:cxnLst/>
            <a:rect l="l" t="t" r="r" b="b"/>
            <a:pathLst>
              <a:path h="137159">
                <a:moveTo>
                  <a:pt x="0" y="0"/>
                </a:moveTo>
                <a:lnTo>
                  <a:pt x="0" y="137158"/>
                </a:lnTo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301746" y="2092274"/>
            <a:ext cx="3165475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000" b="0" dirty="0">
                <a:latin typeface="Arial"/>
                <a:cs typeface="Arial"/>
              </a:rPr>
              <a:t>DISRUPTION</a:t>
            </a:r>
            <a:endParaRPr sz="4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92100" y="6602372"/>
            <a:ext cx="1560195" cy="15494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900" dirty="0">
                <a:solidFill>
                  <a:srgbClr val="7E7E7E"/>
                </a:solidFill>
                <a:latin typeface="Arial"/>
                <a:cs typeface="Arial"/>
              </a:rPr>
              <a:t>2019 </a:t>
            </a:r>
            <a:r>
              <a:rPr sz="900" spc="5" dirty="0">
                <a:solidFill>
                  <a:srgbClr val="7E7E7E"/>
                </a:solidFill>
                <a:latin typeface="Arial"/>
                <a:cs typeface="Arial"/>
              </a:rPr>
              <a:t>© Company</a:t>
            </a:r>
            <a:r>
              <a:rPr sz="900" spc="-13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7E7E7E"/>
                </a:solidFill>
                <a:latin typeface="Arial"/>
                <a:cs typeface="Arial"/>
              </a:rPr>
              <a:t>Confidential</a:t>
            </a:r>
            <a:endParaRPr sz="9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075814" y="6601763"/>
            <a:ext cx="721360" cy="15494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900" dirty="0">
                <a:solidFill>
                  <a:srgbClr val="7E7E7E"/>
                </a:solidFill>
                <a:latin typeface="Arial"/>
                <a:cs typeface="Arial"/>
              </a:rPr>
              <a:t>14 June</a:t>
            </a:r>
            <a:r>
              <a:rPr sz="900" spc="-8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7E7E7E"/>
                </a:solidFill>
                <a:latin typeface="Arial"/>
                <a:cs typeface="Arial"/>
              </a:rPr>
              <a:t>2019</a:t>
            </a:r>
            <a:endParaRPr sz="9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35935" y="2922473"/>
            <a:ext cx="5504180" cy="16725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56870" algn="l"/>
                <a:tab pos="357505" algn="l"/>
              </a:tabLst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forcible separation or division into</a:t>
            </a:r>
            <a:r>
              <a:rPr sz="1800" spc="-2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parts.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AutoNum type="arabicPeriod"/>
            </a:pPr>
            <a:endParaRPr sz="1850">
              <a:latin typeface="Times New Roman"/>
              <a:cs typeface="Times New Roman"/>
            </a:endParaRPr>
          </a:p>
          <a:p>
            <a:pPr marL="356870" indent="-344170">
              <a:lnSpc>
                <a:spcPct val="100000"/>
              </a:lnSpc>
              <a:buAutoNum type="arabicPeriod"/>
              <a:tabLst>
                <a:tab pos="356870" algn="l"/>
                <a:tab pos="357505" algn="l"/>
              </a:tabLst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disrupted</a:t>
            </a:r>
            <a:r>
              <a:rPr sz="18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condition.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AutoNum type="arabicPeriod"/>
            </a:pPr>
            <a:endParaRPr sz="1850">
              <a:latin typeface="Times New Roman"/>
              <a:cs typeface="Times New Roman"/>
            </a:endParaRPr>
          </a:p>
          <a:p>
            <a:pPr marL="356870" indent="-344170">
              <a:lnSpc>
                <a:spcPct val="100000"/>
              </a:lnSpc>
              <a:buAutoNum type="arabicPeriod"/>
              <a:tabLst>
                <a:tab pos="356870" algn="l"/>
                <a:tab pos="357505" algn="l"/>
              </a:tabLst>
            </a:pPr>
            <a:r>
              <a:rPr sz="1800" i="1" spc="5" dirty="0">
                <a:solidFill>
                  <a:srgbClr val="FFFFFF"/>
                </a:solidFill>
                <a:latin typeface="Arial"/>
                <a:cs typeface="Arial"/>
              </a:rPr>
              <a:t>Business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radical change in an </a:t>
            </a: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industry,</a:t>
            </a:r>
            <a:r>
              <a:rPr sz="18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busin</a:t>
            </a:r>
            <a:endParaRPr sz="1800">
              <a:latin typeface="Arial"/>
              <a:cs typeface="Arial"/>
            </a:endParaRPr>
          </a:p>
          <a:p>
            <a:pPr marL="356870">
              <a:lnSpc>
                <a:spcPct val="100000"/>
              </a:lnSpc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involving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the introduction of a new product</a:t>
            </a:r>
            <a:r>
              <a:rPr sz="1800" b="1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3231" y="6492240"/>
            <a:ext cx="137160" cy="365760"/>
          </a:xfrm>
          <a:custGeom>
            <a:avLst/>
            <a:gdLst/>
            <a:ahLst/>
            <a:cxnLst/>
            <a:rect l="l" t="t" r="r" b="b"/>
            <a:pathLst>
              <a:path w="137159" h="365759">
                <a:moveTo>
                  <a:pt x="0" y="365760"/>
                </a:moveTo>
                <a:lnTo>
                  <a:pt x="137159" y="365760"/>
                </a:lnTo>
                <a:lnTo>
                  <a:pt x="137159" y="0"/>
                </a:lnTo>
                <a:lnTo>
                  <a:pt x="0" y="0"/>
                </a:lnTo>
                <a:lnTo>
                  <a:pt x="0" y="365760"/>
                </a:lnTo>
                <a:close/>
              </a:path>
            </a:pathLst>
          </a:custGeom>
          <a:solidFill>
            <a:srgbClr val="1C9F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859023" y="6608064"/>
            <a:ext cx="0" cy="137160"/>
          </a:xfrm>
          <a:custGeom>
            <a:avLst/>
            <a:gdLst/>
            <a:ahLst/>
            <a:cxnLst/>
            <a:rect l="l" t="t" r="r" b="b"/>
            <a:pathLst>
              <a:path h="137159">
                <a:moveTo>
                  <a:pt x="0" y="0"/>
                </a:moveTo>
                <a:lnTo>
                  <a:pt x="0" y="137158"/>
                </a:lnTo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503152" y="6565392"/>
            <a:ext cx="0" cy="220345"/>
          </a:xfrm>
          <a:custGeom>
            <a:avLst/>
            <a:gdLst/>
            <a:ahLst/>
            <a:cxnLst/>
            <a:rect l="l" t="t" r="r" b="b"/>
            <a:pathLst>
              <a:path h="220345">
                <a:moveTo>
                  <a:pt x="0" y="0"/>
                </a:moveTo>
                <a:lnTo>
                  <a:pt x="0" y="220186"/>
                </a:lnTo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1219200"/>
            <a:ext cx="12192000" cy="4800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1219200"/>
            <a:ext cx="12192000" cy="4800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459863" y="2198624"/>
            <a:ext cx="726694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Do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you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feel the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current process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for producing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these</a:t>
            </a:r>
            <a:r>
              <a:rPr sz="2000" b="1" spc="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internal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narrative reports is collaborative and</a:t>
            </a:r>
            <a:r>
              <a:rPr spc="90" dirty="0"/>
              <a:t> </a:t>
            </a:r>
            <a:r>
              <a:rPr spc="-5" dirty="0"/>
              <a:t>controlled?</a:t>
            </a:r>
          </a:p>
        </p:txBody>
      </p:sp>
      <p:sp>
        <p:nvSpPr>
          <p:cNvPr id="9" name="object 9"/>
          <p:cNvSpPr/>
          <p:nvPr/>
        </p:nvSpPr>
        <p:spPr>
          <a:xfrm>
            <a:off x="5399532" y="522731"/>
            <a:ext cx="1396365" cy="1396365"/>
          </a:xfrm>
          <a:custGeom>
            <a:avLst/>
            <a:gdLst/>
            <a:ahLst/>
            <a:cxnLst/>
            <a:rect l="l" t="t" r="r" b="b"/>
            <a:pathLst>
              <a:path w="1396365" h="1396364">
                <a:moveTo>
                  <a:pt x="697991" y="0"/>
                </a:moveTo>
                <a:lnTo>
                  <a:pt x="650208" y="1610"/>
                </a:lnTo>
                <a:lnTo>
                  <a:pt x="603288" y="6372"/>
                </a:lnTo>
                <a:lnTo>
                  <a:pt x="557335" y="14182"/>
                </a:lnTo>
                <a:lnTo>
                  <a:pt x="512453" y="24936"/>
                </a:lnTo>
                <a:lnTo>
                  <a:pt x="468747" y="38529"/>
                </a:lnTo>
                <a:lnTo>
                  <a:pt x="426321" y="54858"/>
                </a:lnTo>
                <a:lnTo>
                  <a:pt x="385277" y="73818"/>
                </a:lnTo>
                <a:lnTo>
                  <a:pt x="345722" y="95306"/>
                </a:lnTo>
                <a:lnTo>
                  <a:pt x="307757" y="119218"/>
                </a:lnTo>
                <a:lnTo>
                  <a:pt x="271489" y="145449"/>
                </a:lnTo>
                <a:lnTo>
                  <a:pt x="237019" y="173895"/>
                </a:lnTo>
                <a:lnTo>
                  <a:pt x="204454" y="204454"/>
                </a:lnTo>
                <a:lnTo>
                  <a:pt x="173895" y="237019"/>
                </a:lnTo>
                <a:lnTo>
                  <a:pt x="145449" y="271489"/>
                </a:lnTo>
                <a:lnTo>
                  <a:pt x="119218" y="307757"/>
                </a:lnTo>
                <a:lnTo>
                  <a:pt x="95306" y="345722"/>
                </a:lnTo>
                <a:lnTo>
                  <a:pt x="73818" y="385277"/>
                </a:lnTo>
                <a:lnTo>
                  <a:pt x="54858" y="426321"/>
                </a:lnTo>
                <a:lnTo>
                  <a:pt x="38529" y="468747"/>
                </a:lnTo>
                <a:lnTo>
                  <a:pt x="24936" y="512453"/>
                </a:lnTo>
                <a:lnTo>
                  <a:pt x="14182" y="557335"/>
                </a:lnTo>
                <a:lnTo>
                  <a:pt x="6372" y="603288"/>
                </a:lnTo>
                <a:lnTo>
                  <a:pt x="1610" y="650208"/>
                </a:lnTo>
                <a:lnTo>
                  <a:pt x="0" y="697991"/>
                </a:lnTo>
                <a:lnTo>
                  <a:pt x="1610" y="745775"/>
                </a:lnTo>
                <a:lnTo>
                  <a:pt x="6372" y="792695"/>
                </a:lnTo>
                <a:lnTo>
                  <a:pt x="14182" y="838648"/>
                </a:lnTo>
                <a:lnTo>
                  <a:pt x="24936" y="883530"/>
                </a:lnTo>
                <a:lnTo>
                  <a:pt x="38529" y="927236"/>
                </a:lnTo>
                <a:lnTo>
                  <a:pt x="54858" y="969662"/>
                </a:lnTo>
                <a:lnTo>
                  <a:pt x="73818" y="1010706"/>
                </a:lnTo>
                <a:lnTo>
                  <a:pt x="95306" y="1050261"/>
                </a:lnTo>
                <a:lnTo>
                  <a:pt x="119218" y="1088226"/>
                </a:lnTo>
                <a:lnTo>
                  <a:pt x="145449" y="1124494"/>
                </a:lnTo>
                <a:lnTo>
                  <a:pt x="173895" y="1158964"/>
                </a:lnTo>
                <a:lnTo>
                  <a:pt x="204454" y="1191529"/>
                </a:lnTo>
                <a:lnTo>
                  <a:pt x="237019" y="1222088"/>
                </a:lnTo>
                <a:lnTo>
                  <a:pt x="271489" y="1250534"/>
                </a:lnTo>
                <a:lnTo>
                  <a:pt x="307757" y="1276765"/>
                </a:lnTo>
                <a:lnTo>
                  <a:pt x="345722" y="1300677"/>
                </a:lnTo>
                <a:lnTo>
                  <a:pt x="385277" y="1322165"/>
                </a:lnTo>
                <a:lnTo>
                  <a:pt x="426321" y="1341125"/>
                </a:lnTo>
                <a:lnTo>
                  <a:pt x="468747" y="1357454"/>
                </a:lnTo>
                <a:lnTo>
                  <a:pt x="512453" y="1371047"/>
                </a:lnTo>
                <a:lnTo>
                  <a:pt x="557335" y="1381801"/>
                </a:lnTo>
                <a:lnTo>
                  <a:pt x="603288" y="1389611"/>
                </a:lnTo>
                <a:lnTo>
                  <a:pt x="650208" y="1394373"/>
                </a:lnTo>
                <a:lnTo>
                  <a:pt x="697991" y="1395983"/>
                </a:lnTo>
                <a:lnTo>
                  <a:pt x="745775" y="1394373"/>
                </a:lnTo>
                <a:lnTo>
                  <a:pt x="792695" y="1389611"/>
                </a:lnTo>
                <a:lnTo>
                  <a:pt x="838648" y="1381801"/>
                </a:lnTo>
                <a:lnTo>
                  <a:pt x="883530" y="1371047"/>
                </a:lnTo>
                <a:lnTo>
                  <a:pt x="927236" y="1357454"/>
                </a:lnTo>
                <a:lnTo>
                  <a:pt x="969662" y="1341125"/>
                </a:lnTo>
                <a:lnTo>
                  <a:pt x="1010706" y="1322165"/>
                </a:lnTo>
                <a:lnTo>
                  <a:pt x="1050261" y="1300677"/>
                </a:lnTo>
                <a:lnTo>
                  <a:pt x="1088226" y="1276765"/>
                </a:lnTo>
                <a:lnTo>
                  <a:pt x="1124494" y="1250534"/>
                </a:lnTo>
                <a:lnTo>
                  <a:pt x="1158964" y="1222088"/>
                </a:lnTo>
                <a:lnTo>
                  <a:pt x="1191529" y="1191529"/>
                </a:lnTo>
                <a:lnTo>
                  <a:pt x="1222088" y="1158964"/>
                </a:lnTo>
                <a:lnTo>
                  <a:pt x="1250534" y="1124494"/>
                </a:lnTo>
                <a:lnTo>
                  <a:pt x="1276765" y="1088226"/>
                </a:lnTo>
                <a:lnTo>
                  <a:pt x="1300677" y="1050261"/>
                </a:lnTo>
                <a:lnTo>
                  <a:pt x="1322165" y="1010706"/>
                </a:lnTo>
                <a:lnTo>
                  <a:pt x="1341125" y="969662"/>
                </a:lnTo>
                <a:lnTo>
                  <a:pt x="1357454" y="927236"/>
                </a:lnTo>
                <a:lnTo>
                  <a:pt x="1371047" y="883530"/>
                </a:lnTo>
                <a:lnTo>
                  <a:pt x="1381801" y="838648"/>
                </a:lnTo>
                <a:lnTo>
                  <a:pt x="1389611" y="792695"/>
                </a:lnTo>
                <a:lnTo>
                  <a:pt x="1394373" y="745775"/>
                </a:lnTo>
                <a:lnTo>
                  <a:pt x="1395984" y="697991"/>
                </a:lnTo>
                <a:lnTo>
                  <a:pt x="1394373" y="650208"/>
                </a:lnTo>
                <a:lnTo>
                  <a:pt x="1389611" y="603288"/>
                </a:lnTo>
                <a:lnTo>
                  <a:pt x="1381801" y="557335"/>
                </a:lnTo>
                <a:lnTo>
                  <a:pt x="1371047" y="512453"/>
                </a:lnTo>
                <a:lnTo>
                  <a:pt x="1357454" y="468747"/>
                </a:lnTo>
                <a:lnTo>
                  <a:pt x="1341125" y="426321"/>
                </a:lnTo>
                <a:lnTo>
                  <a:pt x="1322165" y="385277"/>
                </a:lnTo>
                <a:lnTo>
                  <a:pt x="1300677" y="345722"/>
                </a:lnTo>
                <a:lnTo>
                  <a:pt x="1276765" y="307757"/>
                </a:lnTo>
                <a:lnTo>
                  <a:pt x="1250534" y="271489"/>
                </a:lnTo>
                <a:lnTo>
                  <a:pt x="1222088" y="237019"/>
                </a:lnTo>
                <a:lnTo>
                  <a:pt x="1191529" y="204454"/>
                </a:lnTo>
                <a:lnTo>
                  <a:pt x="1158964" y="173895"/>
                </a:lnTo>
                <a:lnTo>
                  <a:pt x="1124494" y="145449"/>
                </a:lnTo>
                <a:lnTo>
                  <a:pt x="1088226" y="119218"/>
                </a:lnTo>
                <a:lnTo>
                  <a:pt x="1050261" y="95306"/>
                </a:lnTo>
                <a:lnTo>
                  <a:pt x="1010706" y="73818"/>
                </a:lnTo>
                <a:lnTo>
                  <a:pt x="969662" y="54858"/>
                </a:lnTo>
                <a:lnTo>
                  <a:pt x="927236" y="38529"/>
                </a:lnTo>
                <a:lnTo>
                  <a:pt x="883530" y="24936"/>
                </a:lnTo>
                <a:lnTo>
                  <a:pt x="838648" y="14182"/>
                </a:lnTo>
                <a:lnTo>
                  <a:pt x="792695" y="6372"/>
                </a:lnTo>
                <a:lnTo>
                  <a:pt x="745775" y="1610"/>
                </a:lnTo>
                <a:lnTo>
                  <a:pt x="6979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376671" y="506476"/>
            <a:ext cx="1441703" cy="14351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701545" y="4922596"/>
            <a:ext cx="726440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b="1" spc="-17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es</a:t>
            </a:r>
            <a:endParaRPr sz="32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733287" y="859548"/>
            <a:ext cx="725170" cy="719455"/>
          </a:xfrm>
          <a:custGeom>
            <a:avLst/>
            <a:gdLst/>
            <a:ahLst/>
            <a:cxnLst/>
            <a:rect l="l" t="t" r="r" b="b"/>
            <a:pathLst>
              <a:path w="725170" h="719455">
                <a:moveTo>
                  <a:pt x="526113" y="660436"/>
                </a:moveTo>
                <a:lnTo>
                  <a:pt x="198727" y="660435"/>
                </a:lnTo>
                <a:lnTo>
                  <a:pt x="193291" y="665743"/>
                </a:lnTo>
                <a:lnTo>
                  <a:pt x="193291" y="714098"/>
                </a:lnTo>
                <a:lnTo>
                  <a:pt x="198727" y="719405"/>
                </a:lnTo>
                <a:lnTo>
                  <a:pt x="526113" y="719405"/>
                </a:lnTo>
                <a:lnTo>
                  <a:pt x="531550" y="714098"/>
                </a:lnTo>
                <a:lnTo>
                  <a:pt x="531550" y="695818"/>
                </a:lnTo>
                <a:lnTo>
                  <a:pt x="217452" y="695818"/>
                </a:lnTo>
                <a:lnTo>
                  <a:pt x="217452" y="684024"/>
                </a:lnTo>
                <a:lnTo>
                  <a:pt x="531550" y="684024"/>
                </a:lnTo>
                <a:lnTo>
                  <a:pt x="531550" y="665743"/>
                </a:lnTo>
                <a:lnTo>
                  <a:pt x="526113" y="660436"/>
                </a:lnTo>
                <a:close/>
              </a:path>
              <a:path w="725170" h="719455">
                <a:moveTo>
                  <a:pt x="531550" y="684024"/>
                </a:moveTo>
                <a:lnTo>
                  <a:pt x="507388" y="684024"/>
                </a:lnTo>
                <a:lnTo>
                  <a:pt x="507388" y="695818"/>
                </a:lnTo>
                <a:lnTo>
                  <a:pt x="531550" y="695818"/>
                </a:lnTo>
                <a:lnTo>
                  <a:pt x="531550" y="684024"/>
                </a:lnTo>
                <a:close/>
              </a:path>
              <a:path w="725170" h="719455">
                <a:moveTo>
                  <a:pt x="350339" y="566086"/>
                </a:moveTo>
                <a:lnTo>
                  <a:pt x="326178" y="566086"/>
                </a:lnTo>
                <a:lnTo>
                  <a:pt x="326178" y="660435"/>
                </a:lnTo>
                <a:lnTo>
                  <a:pt x="350339" y="660435"/>
                </a:lnTo>
                <a:lnTo>
                  <a:pt x="350339" y="566086"/>
                </a:lnTo>
                <a:close/>
              </a:path>
              <a:path w="725170" h="719455">
                <a:moveTo>
                  <a:pt x="398662" y="566086"/>
                </a:moveTo>
                <a:lnTo>
                  <a:pt x="374501" y="566086"/>
                </a:lnTo>
                <a:lnTo>
                  <a:pt x="374501" y="660435"/>
                </a:lnTo>
                <a:lnTo>
                  <a:pt x="398662" y="660435"/>
                </a:lnTo>
                <a:lnTo>
                  <a:pt x="398662" y="566086"/>
                </a:lnTo>
                <a:close/>
              </a:path>
              <a:path w="725170" h="719455">
                <a:moveTo>
                  <a:pt x="719404" y="495324"/>
                </a:moveTo>
                <a:lnTo>
                  <a:pt x="5436" y="495324"/>
                </a:lnTo>
                <a:lnTo>
                  <a:pt x="0" y="500631"/>
                </a:lnTo>
                <a:lnTo>
                  <a:pt x="0" y="560779"/>
                </a:lnTo>
                <a:lnTo>
                  <a:pt x="5436" y="566086"/>
                </a:lnTo>
                <a:lnTo>
                  <a:pt x="719404" y="566086"/>
                </a:lnTo>
                <a:lnTo>
                  <a:pt x="724840" y="560779"/>
                </a:lnTo>
                <a:lnTo>
                  <a:pt x="724840" y="542499"/>
                </a:lnTo>
                <a:lnTo>
                  <a:pt x="24161" y="542499"/>
                </a:lnTo>
                <a:lnTo>
                  <a:pt x="24161" y="518911"/>
                </a:lnTo>
                <a:lnTo>
                  <a:pt x="724840" y="518912"/>
                </a:lnTo>
                <a:lnTo>
                  <a:pt x="724840" y="500631"/>
                </a:lnTo>
                <a:lnTo>
                  <a:pt x="719404" y="495324"/>
                </a:lnTo>
                <a:close/>
              </a:path>
              <a:path w="725170" h="719455">
                <a:moveTo>
                  <a:pt x="724840" y="518912"/>
                </a:moveTo>
                <a:lnTo>
                  <a:pt x="700679" y="518912"/>
                </a:lnTo>
                <a:lnTo>
                  <a:pt x="700679" y="542499"/>
                </a:lnTo>
                <a:lnTo>
                  <a:pt x="724840" y="542499"/>
                </a:lnTo>
                <a:lnTo>
                  <a:pt x="724840" y="518912"/>
                </a:lnTo>
                <a:close/>
              </a:path>
              <a:path w="725170" h="719455">
                <a:moveTo>
                  <a:pt x="84564" y="70762"/>
                </a:moveTo>
                <a:lnTo>
                  <a:pt x="60403" y="70762"/>
                </a:lnTo>
                <a:lnTo>
                  <a:pt x="60403" y="495324"/>
                </a:lnTo>
                <a:lnTo>
                  <a:pt x="84564" y="495324"/>
                </a:lnTo>
                <a:lnTo>
                  <a:pt x="84564" y="70762"/>
                </a:lnTo>
                <a:close/>
              </a:path>
              <a:path w="725170" h="719455">
                <a:moveTo>
                  <a:pt x="664437" y="70762"/>
                </a:moveTo>
                <a:lnTo>
                  <a:pt x="640275" y="70762"/>
                </a:lnTo>
                <a:lnTo>
                  <a:pt x="640276" y="495324"/>
                </a:lnTo>
                <a:lnTo>
                  <a:pt x="664437" y="495324"/>
                </a:lnTo>
                <a:lnTo>
                  <a:pt x="664437" y="70762"/>
                </a:lnTo>
                <a:close/>
              </a:path>
              <a:path w="725170" h="719455">
                <a:moveTo>
                  <a:pt x="598597" y="400975"/>
                </a:moveTo>
                <a:lnTo>
                  <a:pt x="476582" y="400975"/>
                </a:lnTo>
                <a:lnTo>
                  <a:pt x="471146" y="406282"/>
                </a:lnTo>
                <a:lnTo>
                  <a:pt x="471146" y="466430"/>
                </a:lnTo>
                <a:lnTo>
                  <a:pt x="476582" y="471737"/>
                </a:lnTo>
                <a:lnTo>
                  <a:pt x="598597" y="471737"/>
                </a:lnTo>
                <a:lnTo>
                  <a:pt x="604034" y="466430"/>
                </a:lnTo>
                <a:lnTo>
                  <a:pt x="604033" y="448149"/>
                </a:lnTo>
                <a:lnTo>
                  <a:pt x="495307" y="448149"/>
                </a:lnTo>
                <a:lnTo>
                  <a:pt x="495307" y="424562"/>
                </a:lnTo>
                <a:lnTo>
                  <a:pt x="604033" y="424562"/>
                </a:lnTo>
                <a:lnTo>
                  <a:pt x="604033" y="406282"/>
                </a:lnTo>
                <a:lnTo>
                  <a:pt x="598597" y="400975"/>
                </a:lnTo>
                <a:close/>
              </a:path>
              <a:path w="725170" h="719455">
                <a:moveTo>
                  <a:pt x="157048" y="436356"/>
                </a:moveTo>
                <a:lnTo>
                  <a:pt x="108726" y="436356"/>
                </a:lnTo>
                <a:lnTo>
                  <a:pt x="108726" y="459943"/>
                </a:lnTo>
                <a:lnTo>
                  <a:pt x="157049" y="459943"/>
                </a:lnTo>
                <a:lnTo>
                  <a:pt x="157048" y="436356"/>
                </a:lnTo>
                <a:close/>
              </a:path>
              <a:path w="725170" h="719455">
                <a:moveTo>
                  <a:pt x="604033" y="424562"/>
                </a:moveTo>
                <a:lnTo>
                  <a:pt x="579872" y="424562"/>
                </a:lnTo>
                <a:lnTo>
                  <a:pt x="579872" y="448149"/>
                </a:lnTo>
                <a:lnTo>
                  <a:pt x="604033" y="448149"/>
                </a:lnTo>
                <a:lnTo>
                  <a:pt x="604033" y="424562"/>
                </a:lnTo>
                <a:close/>
              </a:path>
              <a:path w="725170" h="719455">
                <a:moveTo>
                  <a:pt x="262473" y="165946"/>
                </a:moveTo>
                <a:lnTo>
                  <a:pt x="222915" y="176595"/>
                </a:lnTo>
                <a:lnTo>
                  <a:pt x="187492" y="199558"/>
                </a:lnTo>
                <a:lnTo>
                  <a:pt x="156610" y="241267"/>
                </a:lnTo>
                <a:lnTo>
                  <a:pt x="144938" y="289615"/>
                </a:lnTo>
                <a:lnTo>
                  <a:pt x="152699" y="338719"/>
                </a:lnTo>
                <a:lnTo>
                  <a:pt x="180123" y="382694"/>
                </a:lnTo>
                <a:lnTo>
                  <a:pt x="184472" y="387176"/>
                </a:lnTo>
                <a:lnTo>
                  <a:pt x="189062" y="391422"/>
                </a:lnTo>
                <a:lnTo>
                  <a:pt x="194015" y="395314"/>
                </a:lnTo>
                <a:lnTo>
                  <a:pt x="176257" y="412768"/>
                </a:lnTo>
                <a:lnTo>
                  <a:pt x="157048" y="412768"/>
                </a:lnTo>
                <a:lnTo>
                  <a:pt x="157048" y="436356"/>
                </a:lnTo>
                <a:lnTo>
                  <a:pt x="184472" y="436356"/>
                </a:lnTo>
                <a:lnTo>
                  <a:pt x="187492" y="435058"/>
                </a:lnTo>
                <a:lnTo>
                  <a:pt x="189787" y="432935"/>
                </a:lnTo>
                <a:lnTo>
                  <a:pt x="214432" y="408876"/>
                </a:lnTo>
                <a:lnTo>
                  <a:pt x="339917" y="408876"/>
                </a:lnTo>
                <a:lnTo>
                  <a:pt x="353040" y="400223"/>
                </a:lnTo>
                <a:lnTo>
                  <a:pt x="291023" y="400223"/>
                </a:lnTo>
                <a:lnTo>
                  <a:pt x="261365" y="399734"/>
                </a:lnTo>
                <a:lnTo>
                  <a:pt x="232432" y="391186"/>
                </a:lnTo>
                <a:lnTo>
                  <a:pt x="245237" y="378685"/>
                </a:lnTo>
                <a:lnTo>
                  <a:pt x="211170" y="378685"/>
                </a:lnTo>
                <a:lnTo>
                  <a:pt x="195369" y="364027"/>
                </a:lnTo>
                <a:lnTo>
                  <a:pt x="182977" y="346783"/>
                </a:lnTo>
                <a:lnTo>
                  <a:pt x="174322" y="327504"/>
                </a:lnTo>
                <a:lnTo>
                  <a:pt x="169733" y="306743"/>
                </a:lnTo>
                <a:lnTo>
                  <a:pt x="307119" y="306743"/>
                </a:lnTo>
                <a:lnTo>
                  <a:pt x="289936" y="289996"/>
                </a:lnTo>
                <a:lnTo>
                  <a:pt x="289936" y="283038"/>
                </a:lnTo>
                <a:lnTo>
                  <a:pt x="169854" y="283038"/>
                </a:lnTo>
                <a:lnTo>
                  <a:pt x="180153" y="248438"/>
                </a:lnTo>
                <a:lnTo>
                  <a:pt x="201052" y="219852"/>
                </a:lnTo>
                <a:lnTo>
                  <a:pt x="230333" y="199446"/>
                </a:lnTo>
                <a:lnTo>
                  <a:pt x="265774" y="189386"/>
                </a:lnTo>
                <a:lnTo>
                  <a:pt x="352440" y="189386"/>
                </a:lnTo>
                <a:lnTo>
                  <a:pt x="341653" y="181130"/>
                </a:lnTo>
                <a:lnTo>
                  <a:pt x="303081" y="167496"/>
                </a:lnTo>
                <a:lnTo>
                  <a:pt x="262473" y="165946"/>
                </a:lnTo>
                <a:close/>
              </a:path>
              <a:path w="725170" h="719455">
                <a:moveTo>
                  <a:pt x="339917" y="408876"/>
                </a:moveTo>
                <a:lnTo>
                  <a:pt x="214432" y="408876"/>
                </a:lnTo>
                <a:lnTo>
                  <a:pt x="254515" y="422717"/>
                </a:lnTo>
                <a:lnTo>
                  <a:pt x="295527" y="423623"/>
                </a:lnTo>
                <a:lnTo>
                  <a:pt x="334509" y="412443"/>
                </a:lnTo>
                <a:lnTo>
                  <a:pt x="339917" y="408876"/>
                </a:lnTo>
                <a:close/>
              </a:path>
              <a:path w="725170" h="719455">
                <a:moveTo>
                  <a:pt x="307119" y="306743"/>
                </a:moveTo>
                <a:lnTo>
                  <a:pt x="272781" y="306743"/>
                </a:lnTo>
                <a:lnTo>
                  <a:pt x="345628" y="377859"/>
                </a:lnTo>
                <a:lnTo>
                  <a:pt x="319685" y="392861"/>
                </a:lnTo>
                <a:lnTo>
                  <a:pt x="291023" y="400223"/>
                </a:lnTo>
                <a:lnTo>
                  <a:pt x="353040" y="400223"/>
                </a:lnTo>
                <a:lnTo>
                  <a:pt x="368504" y="390025"/>
                </a:lnTo>
                <a:lnTo>
                  <a:pt x="391558" y="360994"/>
                </a:lnTo>
                <a:lnTo>
                  <a:pt x="362782" y="360994"/>
                </a:lnTo>
                <a:lnTo>
                  <a:pt x="307119" y="306743"/>
                </a:lnTo>
                <a:close/>
              </a:path>
              <a:path w="725170" h="719455">
                <a:moveTo>
                  <a:pt x="233036" y="357338"/>
                </a:moveTo>
                <a:lnTo>
                  <a:pt x="211170" y="378685"/>
                </a:lnTo>
                <a:lnTo>
                  <a:pt x="245237" y="378685"/>
                </a:lnTo>
                <a:lnTo>
                  <a:pt x="250070" y="373967"/>
                </a:lnTo>
                <a:lnTo>
                  <a:pt x="233036" y="357338"/>
                </a:lnTo>
                <a:close/>
              </a:path>
              <a:path w="725170" h="719455">
                <a:moveTo>
                  <a:pt x="591953" y="353800"/>
                </a:moveTo>
                <a:lnTo>
                  <a:pt x="471146" y="353800"/>
                </a:lnTo>
                <a:lnTo>
                  <a:pt x="471146" y="377387"/>
                </a:lnTo>
                <a:lnTo>
                  <a:pt x="591953" y="377387"/>
                </a:lnTo>
                <a:lnTo>
                  <a:pt x="591953" y="353800"/>
                </a:lnTo>
                <a:close/>
              </a:path>
              <a:path w="725170" h="719455">
                <a:moveTo>
                  <a:pt x="398140" y="242704"/>
                </a:moveTo>
                <a:lnTo>
                  <a:pt x="372447" y="242704"/>
                </a:lnTo>
                <a:lnTo>
                  <a:pt x="384120" y="272315"/>
                </a:lnTo>
                <a:lnTo>
                  <a:pt x="386279" y="303308"/>
                </a:lnTo>
                <a:lnTo>
                  <a:pt x="379106" y="333572"/>
                </a:lnTo>
                <a:lnTo>
                  <a:pt x="362782" y="360994"/>
                </a:lnTo>
                <a:lnTo>
                  <a:pt x="391558" y="360994"/>
                </a:lnTo>
                <a:lnTo>
                  <a:pt x="394555" y="357220"/>
                </a:lnTo>
                <a:lnTo>
                  <a:pt x="407277" y="324797"/>
                </a:lnTo>
                <a:lnTo>
                  <a:pt x="410712" y="290837"/>
                </a:lnTo>
                <a:lnTo>
                  <a:pt x="404951" y="257164"/>
                </a:lnTo>
                <a:lnTo>
                  <a:pt x="398140" y="242704"/>
                </a:lnTo>
                <a:close/>
              </a:path>
              <a:path w="725170" h="719455">
                <a:moveTo>
                  <a:pt x="495307" y="306625"/>
                </a:moveTo>
                <a:lnTo>
                  <a:pt x="471146" y="306625"/>
                </a:lnTo>
                <a:lnTo>
                  <a:pt x="471146" y="330213"/>
                </a:lnTo>
                <a:lnTo>
                  <a:pt x="495307" y="330213"/>
                </a:lnTo>
                <a:lnTo>
                  <a:pt x="495307" y="306625"/>
                </a:lnTo>
                <a:close/>
              </a:path>
              <a:path w="725170" h="719455">
                <a:moveTo>
                  <a:pt x="591953" y="306625"/>
                </a:moveTo>
                <a:lnTo>
                  <a:pt x="519469" y="306625"/>
                </a:lnTo>
                <a:lnTo>
                  <a:pt x="519469" y="330213"/>
                </a:lnTo>
                <a:lnTo>
                  <a:pt x="591953" y="330213"/>
                </a:lnTo>
                <a:lnTo>
                  <a:pt x="591953" y="306625"/>
                </a:lnTo>
                <a:close/>
              </a:path>
              <a:path w="725170" h="719455">
                <a:moveTo>
                  <a:pt x="289936" y="189386"/>
                </a:moveTo>
                <a:lnTo>
                  <a:pt x="265774" y="189386"/>
                </a:lnTo>
                <a:lnTo>
                  <a:pt x="265774" y="283038"/>
                </a:lnTo>
                <a:lnTo>
                  <a:pt x="289936" y="283038"/>
                </a:lnTo>
                <a:lnTo>
                  <a:pt x="289936" y="189386"/>
                </a:lnTo>
                <a:close/>
              </a:path>
              <a:path w="725170" h="719455">
                <a:moveTo>
                  <a:pt x="352440" y="189386"/>
                </a:moveTo>
                <a:lnTo>
                  <a:pt x="289936" y="189386"/>
                </a:lnTo>
                <a:lnTo>
                  <a:pt x="309144" y="193229"/>
                </a:lnTo>
                <a:lnTo>
                  <a:pt x="327174" y="200339"/>
                </a:lnTo>
                <a:lnTo>
                  <a:pt x="343619" y="210498"/>
                </a:lnTo>
                <a:lnTo>
                  <a:pt x="358071" y="223490"/>
                </a:lnTo>
                <a:lnTo>
                  <a:pt x="341762" y="239401"/>
                </a:lnTo>
                <a:lnTo>
                  <a:pt x="358796" y="256030"/>
                </a:lnTo>
                <a:lnTo>
                  <a:pt x="372447" y="242704"/>
                </a:lnTo>
                <a:lnTo>
                  <a:pt x="398140" y="242704"/>
                </a:lnTo>
                <a:lnTo>
                  <a:pt x="390085" y="225603"/>
                </a:lnTo>
                <a:lnTo>
                  <a:pt x="409330" y="206733"/>
                </a:lnTo>
                <a:lnTo>
                  <a:pt x="375105" y="206733"/>
                </a:lnTo>
                <a:lnTo>
                  <a:pt x="352440" y="189386"/>
                </a:lnTo>
                <a:close/>
              </a:path>
              <a:path w="725170" h="719455">
                <a:moveTo>
                  <a:pt x="507388" y="188698"/>
                </a:moveTo>
                <a:lnTo>
                  <a:pt x="459065" y="188698"/>
                </a:lnTo>
                <a:lnTo>
                  <a:pt x="459065" y="212286"/>
                </a:lnTo>
                <a:lnTo>
                  <a:pt x="507388" y="212286"/>
                </a:lnTo>
                <a:lnTo>
                  <a:pt x="507388" y="188698"/>
                </a:lnTo>
                <a:close/>
              </a:path>
              <a:path w="725170" h="719455">
                <a:moveTo>
                  <a:pt x="434904" y="176905"/>
                </a:moveTo>
                <a:lnTo>
                  <a:pt x="407481" y="176905"/>
                </a:lnTo>
                <a:lnTo>
                  <a:pt x="404461" y="178182"/>
                </a:lnTo>
                <a:lnTo>
                  <a:pt x="402165" y="180295"/>
                </a:lnTo>
                <a:lnTo>
                  <a:pt x="375105" y="206733"/>
                </a:lnTo>
                <a:lnTo>
                  <a:pt x="409330" y="206733"/>
                </a:lnTo>
                <a:lnTo>
                  <a:pt x="415696" y="200492"/>
                </a:lnTo>
                <a:lnTo>
                  <a:pt x="434904" y="200492"/>
                </a:lnTo>
                <a:lnTo>
                  <a:pt x="434904" y="176905"/>
                </a:lnTo>
                <a:close/>
              </a:path>
              <a:path w="725170" h="719455">
                <a:moveTo>
                  <a:pt x="157048" y="153317"/>
                </a:moveTo>
                <a:lnTo>
                  <a:pt x="108726" y="153317"/>
                </a:lnTo>
                <a:lnTo>
                  <a:pt x="108726" y="176905"/>
                </a:lnTo>
                <a:lnTo>
                  <a:pt x="157048" y="176905"/>
                </a:lnTo>
                <a:lnTo>
                  <a:pt x="157048" y="153317"/>
                </a:lnTo>
                <a:close/>
              </a:path>
              <a:path w="725170" h="719455">
                <a:moveTo>
                  <a:pt x="507388" y="153317"/>
                </a:moveTo>
                <a:lnTo>
                  <a:pt x="459065" y="153317"/>
                </a:lnTo>
                <a:lnTo>
                  <a:pt x="459065" y="176905"/>
                </a:lnTo>
                <a:lnTo>
                  <a:pt x="507388" y="176905"/>
                </a:lnTo>
                <a:lnTo>
                  <a:pt x="507388" y="153317"/>
                </a:lnTo>
                <a:close/>
              </a:path>
              <a:path w="725170" h="719455">
                <a:moveTo>
                  <a:pt x="277855" y="94349"/>
                </a:moveTo>
                <a:lnTo>
                  <a:pt x="253694" y="94349"/>
                </a:lnTo>
                <a:lnTo>
                  <a:pt x="253694" y="117936"/>
                </a:lnTo>
                <a:lnTo>
                  <a:pt x="277855" y="117936"/>
                </a:lnTo>
                <a:lnTo>
                  <a:pt x="277855" y="94349"/>
                </a:lnTo>
                <a:close/>
              </a:path>
              <a:path w="725170" h="719455">
                <a:moveTo>
                  <a:pt x="471146" y="94349"/>
                </a:moveTo>
                <a:lnTo>
                  <a:pt x="302016" y="94349"/>
                </a:lnTo>
                <a:lnTo>
                  <a:pt x="302016" y="117936"/>
                </a:lnTo>
                <a:lnTo>
                  <a:pt x="471146" y="117936"/>
                </a:lnTo>
                <a:lnTo>
                  <a:pt x="471146" y="94349"/>
                </a:lnTo>
                <a:close/>
              </a:path>
              <a:path w="725170" h="719455">
                <a:moveTo>
                  <a:pt x="719404" y="0"/>
                </a:moveTo>
                <a:lnTo>
                  <a:pt x="5436" y="0"/>
                </a:lnTo>
                <a:lnTo>
                  <a:pt x="0" y="5307"/>
                </a:lnTo>
                <a:lnTo>
                  <a:pt x="0" y="65454"/>
                </a:lnTo>
                <a:lnTo>
                  <a:pt x="5436" y="70762"/>
                </a:lnTo>
                <a:lnTo>
                  <a:pt x="719404" y="70762"/>
                </a:lnTo>
                <a:lnTo>
                  <a:pt x="724840" y="65455"/>
                </a:lnTo>
                <a:lnTo>
                  <a:pt x="724840" y="47175"/>
                </a:lnTo>
                <a:lnTo>
                  <a:pt x="24161" y="47174"/>
                </a:lnTo>
                <a:lnTo>
                  <a:pt x="24161" y="23587"/>
                </a:lnTo>
                <a:lnTo>
                  <a:pt x="724840" y="23587"/>
                </a:lnTo>
                <a:lnTo>
                  <a:pt x="724840" y="5307"/>
                </a:lnTo>
                <a:lnTo>
                  <a:pt x="719404" y="0"/>
                </a:lnTo>
                <a:close/>
              </a:path>
              <a:path w="725170" h="719455">
                <a:moveTo>
                  <a:pt x="724840" y="23587"/>
                </a:moveTo>
                <a:lnTo>
                  <a:pt x="700679" y="23587"/>
                </a:lnTo>
                <a:lnTo>
                  <a:pt x="700679" y="47175"/>
                </a:lnTo>
                <a:lnTo>
                  <a:pt x="724840" y="47175"/>
                </a:lnTo>
                <a:lnTo>
                  <a:pt x="724840" y="23587"/>
                </a:lnTo>
                <a:close/>
              </a:path>
            </a:pathLst>
          </a:custGeom>
          <a:solidFill>
            <a:srgbClr val="006C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069204" y="4922596"/>
            <a:ext cx="2063750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Some</a:t>
            </a:r>
            <a:r>
              <a:rPr sz="3200" b="1" spc="65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hat</a:t>
            </a:r>
            <a:endParaRPr sz="32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081271" y="3282696"/>
            <a:ext cx="0" cy="2052320"/>
          </a:xfrm>
          <a:custGeom>
            <a:avLst/>
            <a:gdLst/>
            <a:ahLst/>
            <a:cxnLst/>
            <a:rect l="l" t="t" r="r" b="b"/>
            <a:pathLst>
              <a:path h="2052320">
                <a:moveTo>
                  <a:pt x="0" y="0"/>
                </a:moveTo>
                <a:lnTo>
                  <a:pt x="0" y="2051939"/>
                </a:lnTo>
              </a:path>
            </a:pathLst>
          </a:custGeom>
          <a:ln w="6096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113776" y="3282696"/>
            <a:ext cx="0" cy="2052320"/>
          </a:xfrm>
          <a:custGeom>
            <a:avLst/>
            <a:gdLst/>
            <a:ahLst/>
            <a:cxnLst/>
            <a:rect l="l" t="t" r="r" b="b"/>
            <a:pathLst>
              <a:path h="2052320">
                <a:moveTo>
                  <a:pt x="0" y="0"/>
                </a:moveTo>
                <a:lnTo>
                  <a:pt x="0" y="2051939"/>
                </a:lnTo>
              </a:path>
            </a:pathLst>
          </a:custGeom>
          <a:ln w="6096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9845802" y="4922596"/>
            <a:ext cx="565785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b="1" spc="-10" dirty="0">
                <a:solidFill>
                  <a:srgbClr val="FFFFFF"/>
                </a:solidFill>
                <a:latin typeface="Arial"/>
                <a:cs typeface="Arial"/>
              </a:rPr>
              <a:t>No</a:t>
            </a:r>
            <a:endParaRPr sz="32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734311" y="3815239"/>
            <a:ext cx="661416" cy="4985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884712" y="3822197"/>
            <a:ext cx="488315" cy="488950"/>
          </a:xfrm>
          <a:custGeom>
            <a:avLst/>
            <a:gdLst/>
            <a:ahLst/>
            <a:cxnLst/>
            <a:rect l="l" t="t" r="r" b="b"/>
            <a:pathLst>
              <a:path w="488315" h="488950">
                <a:moveTo>
                  <a:pt x="23805" y="0"/>
                </a:moveTo>
                <a:lnTo>
                  <a:pt x="14825" y="1717"/>
                </a:lnTo>
                <a:lnTo>
                  <a:pt x="6866" y="6868"/>
                </a:lnTo>
                <a:lnTo>
                  <a:pt x="1715" y="14874"/>
                </a:lnTo>
                <a:lnTo>
                  <a:pt x="0" y="23933"/>
                </a:lnTo>
                <a:lnTo>
                  <a:pt x="1720" y="32930"/>
                </a:lnTo>
                <a:lnTo>
                  <a:pt x="6866" y="40747"/>
                </a:lnTo>
                <a:lnTo>
                  <a:pt x="210151" y="244046"/>
                </a:lnTo>
                <a:lnTo>
                  <a:pt x="6867" y="447673"/>
                </a:lnTo>
                <a:lnTo>
                  <a:pt x="1714" y="455497"/>
                </a:lnTo>
                <a:lnTo>
                  <a:pt x="0" y="464492"/>
                </a:lnTo>
                <a:lnTo>
                  <a:pt x="1718" y="473546"/>
                </a:lnTo>
                <a:lnTo>
                  <a:pt x="6867" y="481550"/>
                </a:lnTo>
                <a:lnTo>
                  <a:pt x="14826" y="486701"/>
                </a:lnTo>
                <a:lnTo>
                  <a:pt x="23806" y="488418"/>
                </a:lnTo>
                <a:lnTo>
                  <a:pt x="32785" y="486701"/>
                </a:lnTo>
                <a:lnTo>
                  <a:pt x="40744" y="481550"/>
                </a:lnTo>
                <a:lnTo>
                  <a:pt x="244030" y="277925"/>
                </a:lnTo>
                <a:lnTo>
                  <a:pt x="311721" y="277925"/>
                </a:lnTo>
                <a:lnTo>
                  <a:pt x="277900" y="244046"/>
                </a:lnTo>
                <a:lnTo>
                  <a:pt x="311448" y="210494"/>
                </a:lnTo>
                <a:lnTo>
                  <a:pt x="244030" y="210494"/>
                </a:lnTo>
                <a:lnTo>
                  <a:pt x="40744" y="6868"/>
                </a:lnTo>
                <a:lnTo>
                  <a:pt x="32785" y="1717"/>
                </a:lnTo>
                <a:lnTo>
                  <a:pt x="23805" y="0"/>
                </a:lnTo>
                <a:close/>
              </a:path>
              <a:path w="488315" h="488950">
                <a:moveTo>
                  <a:pt x="311721" y="277925"/>
                </a:moveTo>
                <a:lnTo>
                  <a:pt x="244030" y="277925"/>
                </a:lnTo>
                <a:lnTo>
                  <a:pt x="447648" y="481550"/>
                </a:lnTo>
                <a:lnTo>
                  <a:pt x="455456" y="486701"/>
                </a:lnTo>
                <a:lnTo>
                  <a:pt x="464409" y="488418"/>
                </a:lnTo>
                <a:lnTo>
                  <a:pt x="473364" y="486701"/>
                </a:lnTo>
                <a:lnTo>
                  <a:pt x="481182" y="481550"/>
                </a:lnTo>
                <a:lnTo>
                  <a:pt x="486518" y="473543"/>
                </a:lnTo>
                <a:lnTo>
                  <a:pt x="488294" y="464484"/>
                </a:lnTo>
                <a:lnTo>
                  <a:pt x="486511" y="455488"/>
                </a:lnTo>
                <a:lnTo>
                  <a:pt x="481182" y="447673"/>
                </a:lnTo>
                <a:lnTo>
                  <a:pt x="311721" y="277925"/>
                </a:lnTo>
                <a:close/>
              </a:path>
              <a:path w="488315" h="488950">
                <a:moveTo>
                  <a:pt x="464424" y="0"/>
                </a:moveTo>
                <a:lnTo>
                  <a:pt x="455467" y="1717"/>
                </a:lnTo>
                <a:lnTo>
                  <a:pt x="447648" y="6868"/>
                </a:lnTo>
                <a:lnTo>
                  <a:pt x="244030" y="210494"/>
                </a:lnTo>
                <a:lnTo>
                  <a:pt x="311448" y="210494"/>
                </a:lnTo>
                <a:lnTo>
                  <a:pt x="481181" y="40747"/>
                </a:lnTo>
                <a:lnTo>
                  <a:pt x="486518" y="32922"/>
                </a:lnTo>
                <a:lnTo>
                  <a:pt x="488294" y="23927"/>
                </a:lnTo>
                <a:lnTo>
                  <a:pt x="486515" y="14871"/>
                </a:lnTo>
                <a:lnTo>
                  <a:pt x="481181" y="6868"/>
                </a:lnTo>
                <a:lnTo>
                  <a:pt x="473377" y="1717"/>
                </a:lnTo>
                <a:lnTo>
                  <a:pt x="4644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895213" y="3733808"/>
            <a:ext cx="401955" cy="661035"/>
          </a:xfrm>
          <a:custGeom>
            <a:avLst/>
            <a:gdLst/>
            <a:ahLst/>
            <a:cxnLst/>
            <a:rect l="l" t="t" r="r" b="b"/>
            <a:pathLst>
              <a:path w="401954" h="661035">
                <a:moveTo>
                  <a:pt x="360971" y="70665"/>
                </a:moveTo>
                <a:lnTo>
                  <a:pt x="200854" y="70665"/>
                </a:lnTo>
                <a:lnTo>
                  <a:pt x="225690" y="72856"/>
                </a:lnTo>
                <a:lnTo>
                  <a:pt x="250037" y="79156"/>
                </a:lnTo>
                <a:lnTo>
                  <a:pt x="292820" y="102438"/>
                </a:lnTo>
                <a:lnTo>
                  <a:pt x="321234" y="136001"/>
                </a:lnTo>
                <a:lnTo>
                  <a:pt x="331337" y="176916"/>
                </a:lnTo>
                <a:lnTo>
                  <a:pt x="329932" y="202241"/>
                </a:lnTo>
                <a:lnTo>
                  <a:pt x="312849" y="246678"/>
                </a:lnTo>
                <a:lnTo>
                  <a:pt x="278767" y="275578"/>
                </a:lnTo>
                <a:lnTo>
                  <a:pt x="263192" y="286576"/>
                </a:lnTo>
                <a:lnTo>
                  <a:pt x="245972" y="299597"/>
                </a:lnTo>
                <a:lnTo>
                  <a:pt x="211178" y="335245"/>
                </a:lnTo>
                <a:lnTo>
                  <a:pt x="183023" y="388031"/>
                </a:lnTo>
                <a:lnTo>
                  <a:pt x="167776" y="461541"/>
                </a:lnTo>
                <a:lnTo>
                  <a:pt x="165774" y="507547"/>
                </a:lnTo>
                <a:lnTo>
                  <a:pt x="167293" y="521529"/>
                </a:lnTo>
                <a:lnTo>
                  <a:pt x="173833" y="533442"/>
                </a:lnTo>
                <a:lnTo>
                  <a:pt x="184373" y="542057"/>
                </a:lnTo>
                <a:lnTo>
                  <a:pt x="197891" y="546146"/>
                </a:lnTo>
                <a:lnTo>
                  <a:pt x="211930" y="544634"/>
                </a:lnTo>
                <a:lnTo>
                  <a:pt x="236645" y="514157"/>
                </a:lnTo>
                <a:lnTo>
                  <a:pt x="236645" y="507547"/>
                </a:lnTo>
                <a:lnTo>
                  <a:pt x="238371" y="468256"/>
                </a:lnTo>
                <a:lnTo>
                  <a:pt x="250045" y="411984"/>
                </a:lnTo>
                <a:lnTo>
                  <a:pt x="268194" y="377782"/>
                </a:lnTo>
                <a:lnTo>
                  <a:pt x="304909" y="344533"/>
                </a:lnTo>
                <a:lnTo>
                  <a:pt x="320249" y="333926"/>
                </a:lnTo>
                <a:lnTo>
                  <a:pt x="336700" y="322091"/>
                </a:lnTo>
                <a:lnTo>
                  <a:pt x="369380" y="290353"/>
                </a:lnTo>
                <a:lnTo>
                  <a:pt x="393720" y="242517"/>
                </a:lnTo>
                <a:lnTo>
                  <a:pt x="401924" y="188577"/>
                </a:lnTo>
                <a:lnTo>
                  <a:pt x="401953" y="171405"/>
                </a:lnTo>
                <a:lnTo>
                  <a:pt x="397814" y="138794"/>
                </a:lnTo>
                <a:lnTo>
                  <a:pt x="384268" y="103914"/>
                </a:lnTo>
                <a:lnTo>
                  <a:pt x="363634" y="73277"/>
                </a:lnTo>
                <a:lnTo>
                  <a:pt x="360971" y="70665"/>
                </a:lnTo>
                <a:close/>
              </a:path>
              <a:path w="401954" h="661035">
                <a:moveTo>
                  <a:pt x="201097" y="0"/>
                </a:moveTo>
                <a:lnTo>
                  <a:pt x="200873" y="0"/>
                </a:lnTo>
                <a:lnTo>
                  <a:pt x="153101" y="5126"/>
                </a:lnTo>
                <a:lnTo>
                  <a:pt x="109467" y="19640"/>
                </a:lnTo>
                <a:lnTo>
                  <a:pt x="71244" y="42188"/>
                </a:lnTo>
                <a:lnTo>
                  <a:pt x="39610" y="71425"/>
                </a:lnTo>
                <a:lnTo>
                  <a:pt x="15737" y="106006"/>
                </a:lnTo>
                <a:lnTo>
                  <a:pt x="803" y="144588"/>
                </a:lnTo>
                <a:lnTo>
                  <a:pt x="0" y="158607"/>
                </a:lnTo>
                <a:lnTo>
                  <a:pt x="4507" y="171405"/>
                </a:lnTo>
                <a:lnTo>
                  <a:pt x="13503" y="181592"/>
                </a:lnTo>
                <a:lnTo>
                  <a:pt x="26165" y="187776"/>
                </a:lnTo>
                <a:lnTo>
                  <a:pt x="40242" y="188577"/>
                </a:lnTo>
                <a:lnTo>
                  <a:pt x="53097" y="184090"/>
                </a:lnTo>
                <a:lnTo>
                  <a:pt x="63330" y="175138"/>
                </a:lnTo>
                <a:lnTo>
                  <a:pt x="69541" y="162540"/>
                </a:lnTo>
                <a:lnTo>
                  <a:pt x="69659" y="161802"/>
                </a:lnTo>
                <a:lnTo>
                  <a:pt x="85309" y="129386"/>
                </a:lnTo>
                <a:lnTo>
                  <a:pt x="114235" y="100077"/>
                </a:lnTo>
                <a:lnTo>
                  <a:pt x="153672" y="78847"/>
                </a:lnTo>
                <a:lnTo>
                  <a:pt x="200854" y="70665"/>
                </a:lnTo>
                <a:lnTo>
                  <a:pt x="360971" y="70665"/>
                </a:lnTo>
                <a:lnTo>
                  <a:pt x="337500" y="47648"/>
                </a:lnTo>
                <a:lnTo>
                  <a:pt x="307184" y="27316"/>
                </a:lnTo>
                <a:lnTo>
                  <a:pt x="273725" y="12365"/>
                </a:lnTo>
                <a:lnTo>
                  <a:pt x="238021" y="3140"/>
                </a:lnTo>
                <a:lnTo>
                  <a:pt x="201097" y="0"/>
                </a:lnTo>
                <a:close/>
              </a:path>
              <a:path w="401954" h="661035">
                <a:moveTo>
                  <a:pt x="201328" y="566567"/>
                </a:moveTo>
                <a:lnTo>
                  <a:pt x="182872" y="570276"/>
                </a:lnTo>
                <a:lnTo>
                  <a:pt x="167804" y="580392"/>
                </a:lnTo>
                <a:lnTo>
                  <a:pt x="157647" y="595400"/>
                </a:lnTo>
                <a:lnTo>
                  <a:pt x="153923" y="613783"/>
                </a:lnTo>
                <a:lnTo>
                  <a:pt x="157647" y="632167"/>
                </a:lnTo>
                <a:lnTo>
                  <a:pt x="167804" y="647174"/>
                </a:lnTo>
                <a:lnTo>
                  <a:pt x="182872" y="657291"/>
                </a:lnTo>
                <a:lnTo>
                  <a:pt x="201328" y="661000"/>
                </a:lnTo>
                <a:lnTo>
                  <a:pt x="219785" y="657291"/>
                </a:lnTo>
                <a:lnTo>
                  <a:pt x="234853" y="647174"/>
                </a:lnTo>
                <a:lnTo>
                  <a:pt x="245010" y="632167"/>
                </a:lnTo>
                <a:lnTo>
                  <a:pt x="248734" y="613783"/>
                </a:lnTo>
                <a:lnTo>
                  <a:pt x="245010" y="595400"/>
                </a:lnTo>
                <a:lnTo>
                  <a:pt x="234853" y="580392"/>
                </a:lnTo>
                <a:lnTo>
                  <a:pt x="219785" y="570276"/>
                </a:lnTo>
                <a:lnTo>
                  <a:pt x="201328" y="56656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567941" y="3800932"/>
            <a:ext cx="996950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b="1" spc="-10" dirty="0">
                <a:solidFill>
                  <a:srgbClr val="FFFFFF"/>
                </a:solidFill>
                <a:latin typeface="Arial"/>
                <a:cs typeface="Arial"/>
              </a:rPr>
              <a:t>4.5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1600" b="1" spc="5" dirty="0">
                <a:solidFill>
                  <a:srgbClr val="FFFFFF"/>
                </a:solidFill>
                <a:latin typeface="Arial"/>
                <a:cs typeface="Arial"/>
              </a:rPr>
              <a:t>%</a:t>
            </a:r>
            <a:endParaRPr sz="1600">
              <a:latin typeface="Arial"/>
              <a:cs typeface="Arial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2019 </a:t>
            </a:r>
            <a:r>
              <a:rPr spc="5" dirty="0"/>
              <a:t>© Company</a:t>
            </a:r>
            <a:r>
              <a:rPr spc="-130" dirty="0"/>
              <a:t> </a:t>
            </a:r>
            <a:r>
              <a:rPr dirty="0"/>
              <a:t>Confidential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14 June</a:t>
            </a:r>
            <a:r>
              <a:rPr spc="-85" dirty="0"/>
              <a:t> </a:t>
            </a:r>
            <a:r>
              <a:rPr dirty="0"/>
              <a:t>2019</a:t>
            </a:r>
          </a:p>
        </p:txBody>
      </p:sp>
      <p:sp>
        <p:nvSpPr>
          <p:cNvPr id="25" name="object 2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5" dirty="0"/>
              <a:t>20</a:t>
            </a:fld>
            <a:endParaRPr spc="5" dirty="0"/>
          </a:p>
        </p:txBody>
      </p:sp>
      <p:sp>
        <p:nvSpPr>
          <p:cNvPr id="21" name="object 21"/>
          <p:cNvSpPr txBox="1"/>
          <p:nvPr/>
        </p:nvSpPr>
        <p:spPr>
          <a:xfrm>
            <a:off x="5487415" y="3800932"/>
            <a:ext cx="1222375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b="1" spc="-10" dirty="0">
                <a:solidFill>
                  <a:srgbClr val="FFFFFF"/>
                </a:solidFill>
                <a:latin typeface="Arial"/>
                <a:cs typeface="Arial"/>
              </a:rPr>
              <a:t>68.2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1600" b="1" spc="5" dirty="0">
                <a:solidFill>
                  <a:srgbClr val="FFFFFF"/>
                </a:solidFill>
                <a:latin typeface="Arial"/>
                <a:cs typeface="Arial"/>
              </a:rPr>
              <a:t>%</a:t>
            </a:r>
            <a:endParaRPr sz="16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519919" y="3800932"/>
            <a:ext cx="1222375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b="1" spc="-10" dirty="0">
                <a:solidFill>
                  <a:srgbClr val="FFFFFF"/>
                </a:solidFill>
                <a:latin typeface="Arial"/>
                <a:cs typeface="Arial"/>
              </a:rPr>
              <a:t>27.3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1600" b="1" spc="5" dirty="0">
                <a:solidFill>
                  <a:srgbClr val="FFFFFF"/>
                </a:solidFill>
                <a:latin typeface="Arial"/>
                <a:cs typeface="Arial"/>
              </a:rPr>
              <a:t>%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3231" y="6492240"/>
            <a:ext cx="137160" cy="365760"/>
          </a:xfrm>
          <a:custGeom>
            <a:avLst/>
            <a:gdLst/>
            <a:ahLst/>
            <a:cxnLst/>
            <a:rect l="l" t="t" r="r" b="b"/>
            <a:pathLst>
              <a:path w="137159" h="365759">
                <a:moveTo>
                  <a:pt x="0" y="365760"/>
                </a:moveTo>
                <a:lnTo>
                  <a:pt x="137159" y="365760"/>
                </a:lnTo>
                <a:lnTo>
                  <a:pt x="137159" y="0"/>
                </a:lnTo>
                <a:lnTo>
                  <a:pt x="0" y="0"/>
                </a:lnTo>
                <a:lnTo>
                  <a:pt x="0" y="365760"/>
                </a:lnTo>
                <a:close/>
              </a:path>
            </a:pathLst>
          </a:custGeom>
          <a:solidFill>
            <a:srgbClr val="1C9F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859023" y="6608064"/>
            <a:ext cx="0" cy="137160"/>
          </a:xfrm>
          <a:custGeom>
            <a:avLst/>
            <a:gdLst/>
            <a:ahLst/>
            <a:cxnLst/>
            <a:rect l="l" t="t" r="r" b="b"/>
            <a:pathLst>
              <a:path h="137159">
                <a:moveTo>
                  <a:pt x="0" y="0"/>
                </a:moveTo>
                <a:lnTo>
                  <a:pt x="0" y="137158"/>
                </a:lnTo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503152" y="6565392"/>
            <a:ext cx="0" cy="220345"/>
          </a:xfrm>
          <a:custGeom>
            <a:avLst/>
            <a:gdLst/>
            <a:ahLst/>
            <a:cxnLst/>
            <a:rect l="l" t="t" r="r" b="b"/>
            <a:pathLst>
              <a:path h="220345">
                <a:moveTo>
                  <a:pt x="0" y="0"/>
                </a:moveTo>
                <a:lnTo>
                  <a:pt x="0" y="220186"/>
                </a:lnTo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92100" y="427736"/>
            <a:ext cx="422338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10" dirty="0">
                <a:solidFill>
                  <a:srgbClr val="495658"/>
                </a:solidFill>
              </a:rPr>
              <a:t>COMMON</a:t>
            </a:r>
            <a:r>
              <a:rPr sz="2800" spc="-120" dirty="0">
                <a:solidFill>
                  <a:srgbClr val="495658"/>
                </a:solidFill>
              </a:rPr>
              <a:t> </a:t>
            </a:r>
            <a:r>
              <a:rPr sz="2800" spc="-15" dirty="0">
                <a:solidFill>
                  <a:srgbClr val="495658"/>
                </a:solidFill>
              </a:rPr>
              <a:t>CHALLENGES</a:t>
            </a:r>
            <a:endParaRPr sz="2800"/>
          </a:p>
        </p:txBody>
      </p:sp>
      <p:sp>
        <p:nvSpPr>
          <p:cNvPr id="6" name="object 6"/>
          <p:cNvSpPr txBox="1"/>
          <p:nvPr/>
        </p:nvSpPr>
        <p:spPr>
          <a:xfrm>
            <a:off x="637133" y="2198319"/>
            <a:ext cx="2083435" cy="6648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15" dirty="0">
                <a:solidFill>
                  <a:srgbClr val="495658"/>
                </a:solidFill>
                <a:latin typeface="Arial"/>
                <a:cs typeface="Arial"/>
              </a:rPr>
              <a:t>“Manual effort </a:t>
            </a:r>
            <a:r>
              <a:rPr sz="1400" spc="-10" dirty="0">
                <a:solidFill>
                  <a:srgbClr val="495658"/>
                </a:solidFill>
                <a:latin typeface="Arial"/>
                <a:cs typeface="Arial"/>
              </a:rPr>
              <a:t>on</a:t>
            </a:r>
            <a:r>
              <a:rPr sz="1400" spc="40" dirty="0">
                <a:solidFill>
                  <a:srgbClr val="495658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495658"/>
                </a:solidFill>
                <a:latin typeface="Arial"/>
                <a:cs typeface="Arial"/>
              </a:rPr>
              <a:t>updates.</a:t>
            </a:r>
            <a:endParaRPr sz="1400">
              <a:latin typeface="Arial"/>
              <a:cs typeface="Arial"/>
            </a:endParaRPr>
          </a:p>
          <a:p>
            <a:pPr marL="228600" marR="220979" algn="ctr">
              <a:lnSpc>
                <a:spcPct val="100000"/>
              </a:lnSpc>
            </a:pPr>
            <a:r>
              <a:rPr sz="1400" spc="-25" dirty="0">
                <a:solidFill>
                  <a:srgbClr val="495658"/>
                </a:solidFill>
                <a:latin typeface="Arial"/>
                <a:cs typeface="Arial"/>
              </a:rPr>
              <a:t>Tailoring </a:t>
            </a:r>
            <a:r>
              <a:rPr sz="1400" spc="-10" dirty="0">
                <a:solidFill>
                  <a:srgbClr val="495658"/>
                </a:solidFill>
                <a:latin typeface="Arial"/>
                <a:cs typeface="Arial"/>
              </a:rPr>
              <a:t>message </a:t>
            </a:r>
            <a:r>
              <a:rPr sz="1400" spc="-5" dirty="0">
                <a:solidFill>
                  <a:srgbClr val="495658"/>
                </a:solidFill>
                <a:latin typeface="Arial"/>
                <a:cs typeface="Arial"/>
              </a:rPr>
              <a:t>to  </a:t>
            </a:r>
            <a:r>
              <a:rPr sz="1400" spc="-10" dirty="0">
                <a:solidFill>
                  <a:srgbClr val="495658"/>
                </a:solidFill>
                <a:latin typeface="Arial"/>
                <a:cs typeface="Arial"/>
              </a:rPr>
              <a:t>multiple</a:t>
            </a:r>
            <a:r>
              <a:rPr sz="1400" spc="-5" dirty="0">
                <a:solidFill>
                  <a:srgbClr val="495658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495658"/>
                </a:solidFill>
                <a:latin typeface="Arial"/>
                <a:cs typeface="Arial"/>
              </a:rPr>
              <a:t>parties.”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151632" y="1243583"/>
            <a:ext cx="0" cy="2262505"/>
          </a:xfrm>
          <a:custGeom>
            <a:avLst/>
            <a:gdLst/>
            <a:ahLst/>
            <a:cxnLst/>
            <a:rect l="l" t="t" r="r" b="b"/>
            <a:pathLst>
              <a:path h="2262504">
                <a:moveTo>
                  <a:pt x="0" y="0"/>
                </a:moveTo>
                <a:lnTo>
                  <a:pt x="0" y="2262251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096000" y="1243583"/>
            <a:ext cx="0" cy="2262505"/>
          </a:xfrm>
          <a:custGeom>
            <a:avLst/>
            <a:gdLst/>
            <a:ahLst/>
            <a:cxnLst/>
            <a:rect l="l" t="t" r="r" b="b"/>
            <a:pathLst>
              <a:path h="2262504">
                <a:moveTo>
                  <a:pt x="0" y="0"/>
                </a:moveTo>
                <a:lnTo>
                  <a:pt x="0" y="2262251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040368" y="1243583"/>
            <a:ext cx="0" cy="2262505"/>
          </a:xfrm>
          <a:custGeom>
            <a:avLst/>
            <a:gdLst/>
            <a:ahLst/>
            <a:cxnLst/>
            <a:rect l="l" t="t" r="r" b="b"/>
            <a:pathLst>
              <a:path h="2262504">
                <a:moveTo>
                  <a:pt x="0" y="0"/>
                </a:moveTo>
                <a:lnTo>
                  <a:pt x="0" y="2262251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9140697" y="2198319"/>
            <a:ext cx="2714625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36830" algn="ctr">
              <a:lnSpc>
                <a:spcPct val="100000"/>
              </a:lnSpc>
              <a:spcBef>
                <a:spcPts val="95"/>
              </a:spcBef>
            </a:pPr>
            <a:r>
              <a:rPr sz="1400" spc="-10" dirty="0">
                <a:solidFill>
                  <a:srgbClr val="495658"/>
                </a:solidFill>
                <a:latin typeface="Arial"/>
                <a:cs typeface="Arial"/>
              </a:rPr>
              <a:t>“Using </a:t>
            </a:r>
            <a:r>
              <a:rPr sz="1400" spc="-5" dirty="0">
                <a:solidFill>
                  <a:srgbClr val="495658"/>
                </a:solidFill>
                <a:latin typeface="Arial"/>
                <a:cs typeface="Arial"/>
              </a:rPr>
              <a:t>mostly </a:t>
            </a:r>
            <a:r>
              <a:rPr sz="1400" spc="-15" dirty="0">
                <a:solidFill>
                  <a:srgbClr val="495658"/>
                </a:solidFill>
                <a:latin typeface="Arial"/>
                <a:cs typeface="Arial"/>
              </a:rPr>
              <a:t>non-dynamic </a:t>
            </a:r>
            <a:r>
              <a:rPr sz="1400" spc="-10" dirty="0">
                <a:solidFill>
                  <a:srgbClr val="495658"/>
                </a:solidFill>
                <a:latin typeface="Arial"/>
                <a:cs typeface="Arial"/>
              </a:rPr>
              <a:t>data,  </a:t>
            </a:r>
            <a:r>
              <a:rPr sz="1400" spc="-15" dirty="0">
                <a:solidFill>
                  <a:srgbClr val="495658"/>
                </a:solidFill>
                <a:latin typeface="Arial"/>
                <a:cs typeface="Arial"/>
              </a:rPr>
              <a:t>which </a:t>
            </a:r>
            <a:r>
              <a:rPr sz="1400" spc="-5" dirty="0">
                <a:solidFill>
                  <a:srgbClr val="495658"/>
                </a:solidFill>
                <a:latin typeface="Arial"/>
                <a:cs typeface="Arial"/>
              </a:rPr>
              <a:t>makes </a:t>
            </a:r>
            <a:r>
              <a:rPr sz="1400" spc="-15" dirty="0">
                <a:solidFill>
                  <a:srgbClr val="495658"/>
                </a:solidFill>
                <a:latin typeface="Arial"/>
                <a:cs typeface="Arial"/>
              </a:rPr>
              <a:t>the whole </a:t>
            </a:r>
            <a:r>
              <a:rPr sz="1400" spc="-10" dirty="0">
                <a:solidFill>
                  <a:srgbClr val="495658"/>
                </a:solidFill>
                <a:latin typeface="Arial"/>
                <a:cs typeface="Arial"/>
              </a:rPr>
              <a:t>process </a:t>
            </a:r>
            <a:r>
              <a:rPr sz="1400" spc="-5" dirty="0">
                <a:solidFill>
                  <a:srgbClr val="495658"/>
                </a:solidFill>
                <a:latin typeface="Arial"/>
                <a:cs typeface="Arial"/>
              </a:rPr>
              <a:t>a  lot </a:t>
            </a:r>
            <a:r>
              <a:rPr sz="1400" dirty="0">
                <a:solidFill>
                  <a:srgbClr val="495658"/>
                </a:solidFill>
                <a:latin typeface="Arial"/>
                <a:cs typeface="Arial"/>
              </a:rPr>
              <a:t>like </a:t>
            </a:r>
            <a:r>
              <a:rPr sz="1400" spc="-10" dirty="0">
                <a:solidFill>
                  <a:srgbClr val="495658"/>
                </a:solidFill>
                <a:latin typeface="Arial"/>
                <a:cs typeface="Arial"/>
              </a:rPr>
              <a:t>storytelling </a:t>
            </a:r>
            <a:r>
              <a:rPr sz="1400" spc="-15" dirty="0">
                <a:solidFill>
                  <a:srgbClr val="495658"/>
                </a:solidFill>
                <a:latin typeface="Arial"/>
                <a:cs typeface="Arial"/>
              </a:rPr>
              <a:t>and not </a:t>
            </a:r>
            <a:r>
              <a:rPr sz="1400" spc="-10" dirty="0">
                <a:solidFill>
                  <a:srgbClr val="495658"/>
                </a:solidFill>
                <a:latin typeface="Arial"/>
                <a:cs typeface="Arial"/>
              </a:rPr>
              <a:t>really  captivating. </a:t>
            </a:r>
            <a:r>
              <a:rPr sz="1400" spc="-55" dirty="0">
                <a:solidFill>
                  <a:srgbClr val="495658"/>
                </a:solidFill>
                <a:latin typeface="Arial"/>
                <a:cs typeface="Arial"/>
              </a:rPr>
              <a:t>Too </a:t>
            </a:r>
            <a:r>
              <a:rPr sz="1400" spc="-5" dirty="0">
                <a:solidFill>
                  <a:srgbClr val="495658"/>
                </a:solidFill>
                <a:latin typeface="Arial"/>
                <a:cs typeface="Arial"/>
              </a:rPr>
              <a:t>much </a:t>
            </a:r>
            <a:r>
              <a:rPr sz="1400" spc="-10" dirty="0">
                <a:solidFill>
                  <a:srgbClr val="495658"/>
                </a:solidFill>
                <a:latin typeface="Arial"/>
                <a:cs typeface="Arial"/>
              </a:rPr>
              <a:t>focus on  past events </a:t>
            </a:r>
            <a:r>
              <a:rPr sz="1400" spc="-15" dirty="0">
                <a:solidFill>
                  <a:srgbClr val="495658"/>
                </a:solidFill>
                <a:latin typeface="Arial"/>
                <a:cs typeface="Arial"/>
              </a:rPr>
              <a:t>and not enough </a:t>
            </a:r>
            <a:r>
              <a:rPr sz="1400" spc="-10" dirty="0">
                <a:solidFill>
                  <a:srgbClr val="495658"/>
                </a:solidFill>
                <a:latin typeface="Arial"/>
                <a:cs typeface="Arial"/>
              </a:rPr>
              <a:t>on  actions </a:t>
            </a:r>
            <a:r>
              <a:rPr sz="1400" spc="-15" dirty="0">
                <a:solidFill>
                  <a:srgbClr val="495658"/>
                </a:solidFill>
                <a:latin typeface="Arial"/>
                <a:cs typeface="Arial"/>
              </a:rPr>
              <a:t>and </a:t>
            </a:r>
            <a:r>
              <a:rPr sz="1400" spc="-10" dirty="0">
                <a:solidFill>
                  <a:srgbClr val="495658"/>
                </a:solidFill>
                <a:latin typeface="Arial"/>
                <a:cs typeface="Arial"/>
              </a:rPr>
              <a:t>anticipated</a:t>
            </a:r>
            <a:r>
              <a:rPr sz="1400" spc="90" dirty="0">
                <a:solidFill>
                  <a:srgbClr val="495658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495658"/>
                </a:solidFill>
                <a:latin typeface="Arial"/>
                <a:cs typeface="Arial"/>
              </a:rPr>
              <a:t>outcomes.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191250" y="2198319"/>
            <a:ext cx="2760345" cy="8782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2885">
              <a:lnSpc>
                <a:spcPct val="100000"/>
              </a:lnSpc>
              <a:spcBef>
                <a:spcPts val="95"/>
              </a:spcBef>
            </a:pPr>
            <a:r>
              <a:rPr sz="1400" spc="-10" dirty="0">
                <a:solidFill>
                  <a:srgbClr val="495658"/>
                </a:solidFill>
                <a:latin typeface="Arial"/>
                <a:cs typeface="Arial"/>
              </a:rPr>
              <a:t>“Currently </a:t>
            </a:r>
            <a:r>
              <a:rPr sz="1400" spc="-15" dirty="0">
                <a:solidFill>
                  <a:srgbClr val="495658"/>
                </a:solidFill>
                <a:latin typeface="Arial"/>
                <a:cs typeface="Arial"/>
              </a:rPr>
              <a:t>it’s </a:t>
            </a:r>
            <a:r>
              <a:rPr sz="1400" spc="-10" dirty="0">
                <a:solidFill>
                  <a:srgbClr val="495658"/>
                </a:solidFill>
                <a:latin typeface="Arial"/>
                <a:cs typeface="Arial"/>
              </a:rPr>
              <a:t>too manual </a:t>
            </a:r>
            <a:r>
              <a:rPr sz="1400" spc="-5" dirty="0">
                <a:solidFill>
                  <a:srgbClr val="495658"/>
                </a:solidFill>
                <a:latin typeface="Arial"/>
                <a:cs typeface="Arial"/>
              </a:rPr>
              <a:t>of</a:t>
            </a:r>
            <a:r>
              <a:rPr sz="1400" spc="105" dirty="0">
                <a:solidFill>
                  <a:srgbClr val="495658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495658"/>
                </a:solidFill>
                <a:latin typeface="Arial"/>
                <a:cs typeface="Arial"/>
              </a:rPr>
              <a:t>a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spc="-10" dirty="0">
                <a:solidFill>
                  <a:srgbClr val="495658"/>
                </a:solidFill>
                <a:latin typeface="Arial"/>
                <a:cs typeface="Arial"/>
              </a:rPr>
              <a:t>process that </a:t>
            </a:r>
            <a:r>
              <a:rPr sz="1400" spc="-5" dirty="0">
                <a:solidFill>
                  <a:srgbClr val="495658"/>
                </a:solidFill>
                <a:latin typeface="Arial"/>
                <a:cs typeface="Arial"/>
              </a:rPr>
              <a:t>is </a:t>
            </a:r>
            <a:r>
              <a:rPr sz="1400" spc="-10" dirty="0">
                <a:solidFill>
                  <a:srgbClr val="495658"/>
                </a:solidFill>
                <a:latin typeface="Arial"/>
                <a:cs typeface="Arial"/>
              </a:rPr>
              <a:t>susceptible </a:t>
            </a:r>
            <a:r>
              <a:rPr sz="1400" spc="-5" dirty="0">
                <a:solidFill>
                  <a:srgbClr val="495658"/>
                </a:solidFill>
                <a:latin typeface="Arial"/>
                <a:cs typeface="Arial"/>
              </a:rPr>
              <a:t>to</a:t>
            </a:r>
            <a:r>
              <a:rPr sz="1400" spc="75" dirty="0">
                <a:solidFill>
                  <a:srgbClr val="495658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495658"/>
                </a:solidFill>
                <a:latin typeface="Arial"/>
                <a:cs typeface="Arial"/>
              </a:rPr>
              <a:t>error.</a:t>
            </a:r>
            <a:endParaRPr sz="1400">
              <a:latin typeface="Arial"/>
              <a:cs typeface="Arial"/>
            </a:endParaRPr>
          </a:p>
          <a:p>
            <a:pPr marL="149860" marR="144780" algn="ctr">
              <a:lnSpc>
                <a:spcPct val="100000"/>
              </a:lnSpc>
            </a:pPr>
            <a:r>
              <a:rPr sz="1400" spc="-20" dirty="0">
                <a:solidFill>
                  <a:srgbClr val="495658"/>
                </a:solidFill>
                <a:latin typeface="Arial"/>
                <a:cs typeface="Arial"/>
              </a:rPr>
              <a:t>It </a:t>
            </a:r>
            <a:r>
              <a:rPr sz="1400" spc="-10" dirty="0">
                <a:solidFill>
                  <a:srgbClr val="495658"/>
                </a:solidFill>
                <a:latin typeface="Arial"/>
                <a:cs typeface="Arial"/>
              </a:rPr>
              <a:t>also </a:t>
            </a:r>
            <a:r>
              <a:rPr sz="1400" spc="-5" dirty="0">
                <a:solidFill>
                  <a:srgbClr val="495658"/>
                </a:solidFill>
                <a:latin typeface="Arial"/>
                <a:cs typeface="Arial"/>
              </a:rPr>
              <a:t>takes </a:t>
            </a:r>
            <a:r>
              <a:rPr sz="1400" spc="-10" dirty="0">
                <a:solidFill>
                  <a:srgbClr val="495658"/>
                </a:solidFill>
                <a:latin typeface="Arial"/>
                <a:cs typeface="Arial"/>
              </a:rPr>
              <a:t>too </a:t>
            </a:r>
            <a:r>
              <a:rPr sz="1400" spc="-5" dirty="0">
                <a:solidFill>
                  <a:srgbClr val="495658"/>
                </a:solidFill>
                <a:latin typeface="Arial"/>
                <a:cs typeface="Arial"/>
              </a:rPr>
              <a:t>much </a:t>
            </a:r>
            <a:r>
              <a:rPr sz="1400" spc="-15" dirty="0">
                <a:solidFill>
                  <a:srgbClr val="495658"/>
                </a:solidFill>
                <a:latin typeface="Arial"/>
                <a:cs typeface="Arial"/>
              </a:rPr>
              <a:t>resource  </a:t>
            </a:r>
            <a:r>
              <a:rPr sz="1400" spc="-10" dirty="0">
                <a:solidFill>
                  <a:srgbClr val="495658"/>
                </a:solidFill>
                <a:latin typeface="Arial"/>
                <a:cs typeface="Arial"/>
              </a:rPr>
              <a:t>capacity and </a:t>
            </a:r>
            <a:r>
              <a:rPr sz="1400" dirty="0">
                <a:solidFill>
                  <a:srgbClr val="495658"/>
                </a:solidFill>
                <a:latin typeface="Arial"/>
                <a:cs typeface="Arial"/>
              </a:rPr>
              <a:t>time </a:t>
            </a:r>
            <a:r>
              <a:rPr sz="1400" spc="-10" dirty="0">
                <a:solidFill>
                  <a:srgbClr val="495658"/>
                </a:solidFill>
                <a:latin typeface="Arial"/>
                <a:cs typeface="Arial"/>
              </a:rPr>
              <a:t>to</a:t>
            </a:r>
            <a:r>
              <a:rPr sz="1400" spc="50" dirty="0">
                <a:solidFill>
                  <a:srgbClr val="495658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495658"/>
                </a:solidFill>
                <a:latin typeface="Arial"/>
                <a:cs typeface="Arial"/>
              </a:rPr>
              <a:t>deliver.”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464433" y="2198319"/>
            <a:ext cx="2318385" cy="8782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1400" spc="-45" dirty="0">
                <a:solidFill>
                  <a:srgbClr val="495658"/>
                </a:solidFill>
                <a:latin typeface="Arial"/>
                <a:cs typeface="Arial"/>
              </a:rPr>
              <a:t>“Too </a:t>
            </a:r>
            <a:r>
              <a:rPr sz="1400" spc="-10" dirty="0">
                <a:solidFill>
                  <a:srgbClr val="495658"/>
                </a:solidFill>
                <a:latin typeface="Arial"/>
                <a:cs typeface="Arial"/>
              </a:rPr>
              <a:t>high level </a:t>
            </a:r>
            <a:r>
              <a:rPr sz="1400" spc="-15" dirty="0">
                <a:solidFill>
                  <a:srgbClr val="495658"/>
                </a:solidFill>
                <a:latin typeface="Arial"/>
                <a:cs typeface="Arial"/>
              </a:rPr>
              <a:t>with </a:t>
            </a:r>
            <a:r>
              <a:rPr sz="1400" spc="-10" dirty="0">
                <a:solidFill>
                  <a:srgbClr val="495658"/>
                </a:solidFill>
                <a:latin typeface="Arial"/>
                <a:cs typeface="Arial"/>
              </a:rPr>
              <a:t>very </a:t>
            </a:r>
            <a:r>
              <a:rPr sz="1400" spc="-15" dirty="0">
                <a:solidFill>
                  <a:srgbClr val="495658"/>
                </a:solidFill>
                <a:latin typeface="Arial"/>
                <a:cs typeface="Arial"/>
              </a:rPr>
              <a:t>poor  </a:t>
            </a:r>
            <a:r>
              <a:rPr sz="1400" spc="-10" dirty="0">
                <a:solidFill>
                  <a:srgbClr val="495658"/>
                </a:solidFill>
                <a:latin typeface="Arial"/>
                <a:cs typeface="Arial"/>
              </a:rPr>
              <a:t>level of insight that actually  provides value </a:t>
            </a:r>
            <a:r>
              <a:rPr sz="1400" spc="-5" dirty="0">
                <a:solidFill>
                  <a:srgbClr val="495658"/>
                </a:solidFill>
                <a:latin typeface="Arial"/>
                <a:cs typeface="Arial"/>
              </a:rPr>
              <a:t>to </a:t>
            </a:r>
            <a:r>
              <a:rPr sz="1400" spc="-10" dirty="0">
                <a:solidFill>
                  <a:srgbClr val="495658"/>
                </a:solidFill>
                <a:latin typeface="Arial"/>
                <a:cs typeface="Arial"/>
              </a:rPr>
              <a:t>business  decision</a:t>
            </a:r>
            <a:r>
              <a:rPr sz="1400" spc="25" dirty="0">
                <a:solidFill>
                  <a:srgbClr val="495658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495658"/>
                </a:solidFill>
                <a:latin typeface="Arial"/>
                <a:cs typeface="Arial"/>
              </a:rPr>
              <a:t>making.”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91134" y="5152135"/>
            <a:ext cx="3145155" cy="8782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90"/>
              </a:spcBef>
            </a:pPr>
            <a:r>
              <a:rPr sz="1400" spc="-45" dirty="0">
                <a:solidFill>
                  <a:srgbClr val="495658"/>
                </a:solidFill>
                <a:latin typeface="Arial"/>
                <a:cs typeface="Arial"/>
              </a:rPr>
              <a:t>“Too </a:t>
            </a:r>
            <a:r>
              <a:rPr sz="1400" spc="-10" dirty="0">
                <a:solidFill>
                  <a:srgbClr val="495658"/>
                </a:solidFill>
                <a:latin typeface="Arial"/>
                <a:cs typeface="Arial"/>
              </a:rPr>
              <a:t>many numbers </a:t>
            </a:r>
            <a:r>
              <a:rPr sz="1400" spc="-15" dirty="0">
                <a:solidFill>
                  <a:srgbClr val="495658"/>
                </a:solidFill>
                <a:latin typeface="Arial"/>
                <a:cs typeface="Arial"/>
              </a:rPr>
              <a:t>and not enough  </a:t>
            </a:r>
            <a:r>
              <a:rPr sz="1400" spc="-10" dirty="0">
                <a:solidFill>
                  <a:srgbClr val="495658"/>
                </a:solidFill>
                <a:latin typeface="Arial"/>
                <a:cs typeface="Arial"/>
              </a:rPr>
              <a:t>thoughtful narrative because people are  too focused on </a:t>
            </a:r>
            <a:r>
              <a:rPr sz="1400" spc="-15" dirty="0">
                <a:solidFill>
                  <a:srgbClr val="495658"/>
                </a:solidFill>
                <a:latin typeface="Arial"/>
                <a:cs typeface="Arial"/>
              </a:rPr>
              <a:t>the </a:t>
            </a:r>
            <a:r>
              <a:rPr sz="1400" spc="-10" dirty="0">
                <a:solidFill>
                  <a:srgbClr val="495658"/>
                </a:solidFill>
                <a:latin typeface="Arial"/>
                <a:cs typeface="Arial"/>
              </a:rPr>
              <a:t>tables </a:t>
            </a:r>
            <a:r>
              <a:rPr sz="1400" spc="-15" dirty="0">
                <a:solidFill>
                  <a:srgbClr val="495658"/>
                </a:solidFill>
                <a:latin typeface="Arial"/>
                <a:cs typeface="Arial"/>
              </a:rPr>
              <a:t>and</a:t>
            </a:r>
            <a:r>
              <a:rPr sz="1400" spc="130" dirty="0">
                <a:solidFill>
                  <a:srgbClr val="495658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495658"/>
                </a:solidFill>
                <a:latin typeface="Arial"/>
                <a:cs typeface="Arial"/>
              </a:rPr>
              <a:t>tables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400" spc="-10" dirty="0">
                <a:solidFill>
                  <a:srgbClr val="495658"/>
                </a:solidFill>
                <a:latin typeface="Arial"/>
                <a:cs typeface="Arial"/>
              </a:rPr>
              <a:t>of</a:t>
            </a:r>
            <a:r>
              <a:rPr sz="1400" spc="10" dirty="0">
                <a:solidFill>
                  <a:srgbClr val="495658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495658"/>
                </a:solidFill>
                <a:latin typeface="Arial"/>
                <a:cs typeface="Arial"/>
              </a:rPr>
              <a:t>numbers”.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438269" y="5152135"/>
            <a:ext cx="3314065" cy="6648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0"/>
              </a:spcBef>
            </a:pPr>
            <a:r>
              <a:rPr sz="1400" spc="-10" dirty="0">
                <a:solidFill>
                  <a:srgbClr val="495658"/>
                </a:solidFill>
                <a:latin typeface="Arial"/>
                <a:cs typeface="Arial"/>
              </a:rPr>
              <a:t>“FP&amp;A </a:t>
            </a:r>
            <a:r>
              <a:rPr sz="1400" spc="-15" dirty="0">
                <a:solidFill>
                  <a:srgbClr val="495658"/>
                </a:solidFill>
                <a:latin typeface="Arial"/>
                <a:cs typeface="Arial"/>
              </a:rPr>
              <a:t>and Management </a:t>
            </a:r>
            <a:r>
              <a:rPr sz="1400" spc="-10" dirty="0">
                <a:solidFill>
                  <a:srgbClr val="495658"/>
                </a:solidFill>
                <a:latin typeface="Arial"/>
                <a:cs typeface="Arial"/>
              </a:rPr>
              <a:t>Reporting teams  using </a:t>
            </a:r>
            <a:r>
              <a:rPr sz="1400" spc="-15" dirty="0">
                <a:solidFill>
                  <a:srgbClr val="495658"/>
                </a:solidFill>
                <a:latin typeface="Arial"/>
                <a:cs typeface="Arial"/>
              </a:rPr>
              <a:t>different </a:t>
            </a:r>
            <a:r>
              <a:rPr sz="1400" spc="-10" dirty="0">
                <a:solidFill>
                  <a:srgbClr val="495658"/>
                </a:solidFill>
                <a:latin typeface="Arial"/>
                <a:cs typeface="Arial"/>
              </a:rPr>
              <a:t>versions of reports </a:t>
            </a:r>
            <a:r>
              <a:rPr sz="1400" spc="-5" dirty="0">
                <a:solidFill>
                  <a:srgbClr val="495658"/>
                </a:solidFill>
                <a:latin typeface="Arial"/>
                <a:cs typeface="Arial"/>
              </a:rPr>
              <a:t>to  </a:t>
            </a:r>
            <a:r>
              <a:rPr sz="1400" spc="-10" dirty="0">
                <a:solidFill>
                  <a:srgbClr val="495658"/>
                </a:solidFill>
                <a:latin typeface="Arial"/>
                <a:cs typeface="Arial"/>
              </a:rPr>
              <a:t>communicate business</a:t>
            </a:r>
            <a:r>
              <a:rPr sz="1400" spc="45" dirty="0">
                <a:solidFill>
                  <a:srgbClr val="495658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495658"/>
                </a:solidFill>
                <a:latin typeface="Arial"/>
                <a:cs typeface="Arial"/>
              </a:rPr>
              <a:t>performance.”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427846" y="5152135"/>
            <a:ext cx="3399154" cy="6648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10160" algn="ctr">
              <a:lnSpc>
                <a:spcPct val="100000"/>
              </a:lnSpc>
              <a:spcBef>
                <a:spcPts val="90"/>
              </a:spcBef>
            </a:pPr>
            <a:r>
              <a:rPr sz="1400" spc="-20" dirty="0">
                <a:solidFill>
                  <a:srgbClr val="495658"/>
                </a:solidFill>
                <a:latin typeface="Arial"/>
                <a:cs typeface="Arial"/>
              </a:rPr>
              <a:t>“Many </a:t>
            </a:r>
            <a:r>
              <a:rPr sz="1400" spc="-10" dirty="0">
                <a:solidFill>
                  <a:srgbClr val="495658"/>
                </a:solidFill>
                <a:latin typeface="Arial"/>
                <a:cs typeface="Arial"/>
              </a:rPr>
              <a:t>stakeholders involved in </a:t>
            </a:r>
            <a:r>
              <a:rPr sz="1400" spc="-5" dirty="0">
                <a:solidFill>
                  <a:srgbClr val="495658"/>
                </a:solidFill>
                <a:latin typeface="Arial"/>
                <a:cs typeface="Arial"/>
              </a:rPr>
              <a:t>the </a:t>
            </a:r>
            <a:r>
              <a:rPr sz="1400" spc="-15" dirty="0">
                <a:solidFill>
                  <a:srgbClr val="495658"/>
                </a:solidFill>
                <a:latin typeface="Arial"/>
                <a:cs typeface="Arial"/>
              </a:rPr>
              <a:t>report  cycle </a:t>
            </a:r>
            <a:r>
              <a:rPr sz="1400" spc="-10" dirty="0">
                <a:solidFill>
                  <a:srgbClr val="495658"/>
                </a:solidFill>
                <a:latin typeface="Arial"/>
                <a:cs typeface="Arial"/>
              </a:rPr>
              <a:t>which </a:t>
            </a:r>
            <a:r>
              <a:rPr sz="1400" spc="-5" dirty="0">
                <a:solidFill>
                  <a:srgbClr val="495658"/>
                </a:solidFill>
                <a:latin typeface="Arial"/>
                <a:cs typeface="Arial"/>
              </a:rPr>
              <a:t>makes it </a:t>
            </a:r>
            <a:r>
              <a:rPr sz="1400" spc="-10" dirty="0">
                <a:solidFill>
                  <a:srgbClr val="495658"/>
                </a:solidFill>
                <a:latin typeface="Arial"/>
                <a:cs typeface="Arial"/>
              </a:rPr>
              <a:t>very difficult </a:t>
            </a:r>
            <a:r>
              <a:rPr sz="1400" spc="-5" dirty="0">
                <a:solidFill>
                  <a:srgbClr val="495658"/>
                </a:solidFill>
                <a:latin typeface="Arial"/>
                <a:cs typeface="Arial"/>
              </a:rPr>
              <a:t>to </a:t>
            </a:r>
            <a:r>
              <a:rPr sz="1400" spc="-10" dirty="0">
                <a:solidFill>
                  <a:srgbClr val="495658"/>
                </a:solidFill>
                <a:latin typeface="Arial"/>
                <a:cs typeface="Arial"/>
              </a:rPr>
              <a:t>control  versions </a:t>
            </a:r>
            <a:r>
              <a:rPr sz="1400" spc="-15" dirty="0">
                <a:solidFill>
                  <a:srgbClr val="495658"/>
                </a:solidFill>
                <a:latin typeface="Arial"/>
                <a:cs typeface="Arial"/>
              </a:rPr>
              <a:t>and </a:t>
            </a:r>
            <a:r>
              <a:rPr sz="1400" spc="-10" dirty="0">
                <a:solidFill>
                  <a:srgbClr val="495658"/>
                </a:solidFill>
                <a:latin typeface="Arial"/>
                <a:cs typeface="Arial"/>
              </a:rPr>
              <a:t>workflow</a:t>
            </a:r>
            <a:r>
              <a:rPr sz="1400" spc="110" dirty="0">
                <a:solidFill>
                  <a:srgbClr val="495658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495658"/>
                </a:solidFill>
                <a:latin typeface="Arial"/>
                <a:cs typeface="Arial"/>
              </a:rPr>
              <a:t>events...”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081271" y="4191000"/>
            <a:ext cx="0" cy="1835150"/>
          </a:xfrm>
          <a:custGeom>
            <a:avLst/>
            <a:gdLst/>
            <a:ahLst/>
            <a:cxnLst/>
            <a:rect l="l" t="t" r="r" b="b"/>
            <a:pathLst>
              <a:path h="1835150">
                <a:moveTo>
                  <a:pt x="0" y="0"/>
                </a:moveTo>
                <a:lnTo>
                  <a:pt x="0" y="1834984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110728" y="4191000"/>
            <a:ext cx="0" cy="1835150"/>
          </a:xfrm>
          <a:custGeom>
            <a:avLst/>
            <a:gdLst/>
            <a:ahLst/>
            <a:cxnLst/>
            <a:rect l="l" t="t" r="r" b="b"/>
            <a:pathLst>
              <a:path h="1835150">
                <a:moveTo>
                  <a:pt x="0" y="0"/>
                </a:moveTo>
                <a:lnTo>
                  <a:pt x="0" y="1834984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362061" y="1248293"/>
            <a:ext cx="633571" cy="7298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08042" y="1335285"/>
            <a:ext cx="428498" cy="2757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331525" y="1277239"/>
            <a:ext cx="87630" cy="375285"/>
          </a:xfrm>
          <a:custGeom>
            <a:avLst/>
            <a:gdLst/>
            <a:ahLst/>
            <a:cxnLst/>
            <a:rect l="l" t="t" r="r" b="b"/>
            <a:pathLst>
              <a:path w="87629" h="375285">
                <a:moveTo>
                  <a:pt x="67335" y="0"/>
                </a:moveTo>
                <a:lnTo>
                  <a:pt x="55659" y="11026"/>
                </a:lnTo>
                <a:lnTo>
                  <a:pt x="32640" y="42884"/>
                </a:lnTo>
                <a:lnTo>
                  <a:pt x="10136" y="98448"/>
                </a:lnTo>
                <a:lnTo>
                  <a:pt x="0" y="180593"/>
                </a:lnTo>
                <a:lnTo>
                  <a:pt x="9886" y="264303"/>
                </a:lnTo>
                <a:lnTo>
                  <a:pt x="31840" y="324555"/>
                </a:lnTo>
                <a:lnTo>
                  <a:pt x="54297" y="361441"/>
                </a:lnTo>
                <a:lnTo>
                  <a:pt x="65697" y="375055"/>
                </a:lnTo>
                <a:lnTo>
                  <a:pt x="87385" y="353522"/>
                </a:lnTo>
                <a:lnTo>
                  <a:pt x="78274" y="342250"/>
                </a:lnTo>
                <a:lnTo>
                  <a:pt x="58783" y="309531"/>
                </a:lnTo>
                <a:lnTo>
                  <a:pt x="39398" y="255576"/>
                </a:lnTo>
                <a:lnTo>
                  <a:pt x="30607" y="180593"/>
                </a:lnTo>
                <a:lnTo>
                  <a:pt x="38910" y="109103"/>
                </a:lnTo>
                <a:lnTo>
                  <a:pt x="57346" y="61101"/>
                </a:lnTo>
                <a:lnTo>
                  <a:pt x="76206" y="33824"/>
                </a:lnTo>
                <a:lnTo>
                  <a:pt x="85777" y="24509"/>
                </a:lnTo>
                <a:lnTo>
                  <a:pt x="76589" y="12374"/>
                </a:lnTo>
                <a:lnTo>
                  <a:pt x="67335" y="0"/>
                </a:lnTo>
                <a:close/>
              </a:path>
            </a:pathLst>
          </a:custGeom>
          <a:solidFill>
            <a:srgbClr val="006C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825720" y="1277239"/>
            <a:ext cx="87630" cy="375285"/>
          </a:xfrm>
          <a:custGeom>
            <a:avLst/>
            <a:gdLst/>
            <a:ahLst/>
            <a:cxnLst/>
            <a:rect l="l" t="t" r="r" b="b"/>
            <a:pathLst>
              <a:path w="87629" h="375285">
                <a:moveTo>
                  <a:pt x="20001" y="0"/>
                </a:moveTo>
                <a:lnTo>
                  <a:pt x="1637" y="24509"/>
                </a:lnTo>
                <a:lnTo>
                  <a:pt x="11164" y="33824"/>
                </a:lnTo>
                <a:lnTo>
                  <a:pt x="30000" y="61102"/>
                </a:lnTo>
                <a:lnTo>
                  <a:pt x="48428" y="109106"/>
                </a:lnTo>
                <a:lnTo>
                  <a:pt x="56730" y="180599"/>
                </a:lnTo>
                <a:lnTo>
                  <a:pt x="47939" y="255580"/>
                </a:lnTo>
                <a:lnTo>
                  <a:pt x="28560" y="309522"/>
                </a:lnTo>
                <a:lnTo>
                  <a:pt x="9083" y="342208"/>
                </a:lnTo>
                <a:lnTo>
                  <a:pt x="0" y="353421"/>
                </a:lnTo>
                <a:lnTo>
                  <a:pt x="21640" y="375061"/>
                </a:lnTo>
                <a:lnTo>
                  <a:pt x="33040" y="361447"/>
                </a:lnTo>
                <a:lnTo>
                  <a:pt x="55497" y="324561"/>
                </a:lnTo>
                <a:lnTo>
                  <a:pt x="77450" y="264309"/>
                </a:lnTo>
                <a:lnTo>
                  <a:pt x="87337" y="180599"/>
                </a:lnTo>
                <a:lnTo>
                  <a:pt x="77201" y="98450"/>
                </a:lnTo>
                <a:lnTo>
                  <a:pt x="54696" y="42884"/>
                </a:lnTo>
                <a:lnTo>
                  <a:pt x="31678" y="11026"/>
                </a:lnTo>
                <a:lnTo>
                  <a:pt x="20001" y="0"/>
                </a:lnTo>
                <a:close/>
              </a:path>
            </a:pathLst>
          </a:custGeom>
          <a:solidFill>
            <a:srgbClr val="006C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423340" y="1672088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0607" y="0"/>
                </a:lnTo>
                <a:lnTo>
                  <a:pt x="30607" y="30607"/>
                </a:lnTo>
                <a:lnTo>
                  <a:pt x="0" y="30607"/>
                </a:lnTo>
                <a:lnTo>
                  <a:pt x="0" y="0"/>
                </a:lnTo>
                <a:close/>
              </a:path>
            </a:pathLst>
          </a:custGeom>
          <a:solidFill>
            <a:srgbClr val="006C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53959" y="1733296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0601" y="0"/>
                </a:lnTo>
                <a:lnTo>
                  <a:pt x="30601" y="30607"/>
                </a:lnTo>
                <a:lnTo>
                  <a:pt x="0" y="30607"/>
                </a:lnTo>
                <a:lnTo>
                  <a:pt x="0" y="0"/>
                </a:lnTo>
                <a:close/>
              </a:path>
            </a:pathLst>
          </a:custGeom>
          <a:solidFill>
            <a:srgbClr val="006C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790624" y="1672088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0607" y="0"/>
                </a:lnTo>
                <a:lnTo>
                  <a:pt x="30607" y="30607"/>
                </a:lnTo>
                <a:lnTo>
                  <a:pt x="0" y="30607"/>
                </a:lnTo>
                <a:lnTo>
                  <a:pt x="0" y="0"/>
                </a:lnTo>
                <a:close/>
              </a:path>
            </a:pathLst>
          </a:custGeom>
          <a:solidFill>
            <a:srgbClr val="006C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760023" y="1733296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4" h="31114">
                <a:moveTo>
                  <a:pt x="0" y="0"/>
                </a:moveTo>
                <a:lnTo>
                  <a:pt x="30607" y="0"/>
                </a:lnTo>
                <a:lnTo>
                  <a:pt x="30607" y="30607"/>
                </a:lnTo>
                <a:lnTo>
                  <a:pt x="0" y="30607"/>
                </a:lnTo>
                <a:lnTo>
                  <a:pt x="0" y="0"/>
                </a:lnTo>
                <a:close/>
              </a:path>
            </a:pathLst>
          </a:custGeom>
          <a:solidFill>
            <a:srgbClr val="006C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515161" y="1855730"/>
            <a:ext cx="214243" cy="1224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499869" y="1794510"/>
            <a:ext cx="245110" cy="0"/>
          </a:xfrm>
          <a:custGeom>
            <a:avLst/>
            <a:gdLst/>
            <a:ahLst/>
            <a:cxnLst/>
            <a:rect l="l" t="t" r="r" b="b"/>
            <a:pathLst>
              <a:path w="245110">
                <a:moveTo>
                  <a:pt x="0" y="0"/>
                </a:moveTo>
                <a:lnTo>
                  <a:pt x="244856" y="0"/>
                </a:lnTo>
              </a:path>
            </a:pathLst>
          </a:custGeom>
          <a:ln w="30607">
            <a:solidFill>
              <a:srgbClr val="006C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606970" y="1243584"/>
            <a:ext cx="245110" cy="628015"/>
          </a:xfrm>
          <a:custGeom>
            <a:avLst/>
            <a:gdLst/>
            <a:ahLst/>
            <a:cxnLst/>
            <a:rect l="l" t="t" r="r" b="b"/>
            <a:pathLst>
              <a:path w="245110" h="628014">
                <a:moveTo>
                  <a:pt x="135409" y="30607"/>
                </a:moveTo>
                <a:lnTo>
                  <a:pt x="70306" y="30607"/>
                </a:lnTo>
                <a:lnTo>
                  <a:pt x="75315" y="31802"/>
                </a:lnTo>
                <a:lnTo>
                  <a:pt x="101277" y="44774"/>
                </a:lnTo>
                <a:lnTo>
                  <a:pt x="139713" y="69571"/>
                </a:lnTo>
                <a:lnTo>
                  <a:pt x="171116" y="101685"/>
                </a:lnTo>
                <a:lnTo>
                  <a:pt x="194600" y="139684"/>
                </a:lnTo>
                <a:lnTo>
                  <a:pt x="209279" y="182132"/>
                </a:lnTo>
                <a:lnTo>
                  <a:pt x="214266" y="227597"/>
                </a:lnTo>
                <a:lnTo>
                  <a:pt x="210058" y="259046"/>
                </a:lnTo>
                <a:lnTo>
                  <a:pt x="197815" y="292283"/>
                </a:lnTo>
                <a:lnTo>
                  <a:pt x="178112" y="326136"/>
                </a:lnTo>
                <a:lnTo>
                  <a:pt x="151522" y="359435"/>
                </a:lnTo>
                <a:lnTo>
                  <a:pt x="119504" y="401378"/>
                </a:lnTo>
                <a:lnTo>
                  <a:pt x="96001" y="448123"/>
                </a:lnTo>
                <a:lnTo>
                  <a:pt x="81511" y="498397"/>
                </a:lnTo>
                <a:lnTo>
                  <a:pt x="76535" y="550926"/>
                </a:lnTo>
                <a:lnTo>
                  <a:pt x="76535" y="627443"/>
                </a:lnTo>
                <a:lnTo>
                  <a:pt x="107142" y="627443"/>
                </a:lnTo>
                <a:lnTo>
                  <a:pt x="107142" y="550926"/>
                </a:lnTo>
                <a:lnTo>
                  <a:pt x="111580" y="504074"/>
                </a:lnTo>
                <a:lnTo>
                  <a:pt x="124498" y="459235"/>
                </a:lnTo>
                <a:lnTo>
                  <a:pt x="145454" y="417540"/>
                </a:lnTo>
                <a:lnTo>
                  <a:pt x="174005" y="380124"/>
                </a:lnTo>
                <a:lnTo>
                  <a:pt x="196253" y="353334"/>
                </a:lnTo>
                <a:lnTo>
                  <a:pt x="219372" y="317607"/>
                </a:lnTo>
                <a:lnTo>
                  <a:pt x="237525" y="275006"/>
                </a:lnTo>
                <a:lnTo>
                  <a:pt x="244873" y="227597"/>
                </a:lnTo>
                <a:lnTo>
                  <a:pt x="239138" y="175316"/>
                </a:lnTo>
                <a:lnTo>
                  <a:pt x="222255" y="126507"/>
                </a:lnTo>
                <a:lnTo>
                  <a:pt x="195243" y="82818"/>
                </a:lnTo>
                <a:lnTo>
                  <a:pt x="159124" y="45898"/>
                </a:lnTo>
                <a:lnTo>
                  <a:pt x="135409" y="30607"/>
                </a:lnTo>
                <a:close/>
              </a:path>
              <a:path w="245110" h="628014">
                <a:moveTo>
                  <a:pt x="65225" y="0"/>
                </a:moveTo>
                <a:lnTo>
                  <a:pt x="18565" y="18553"/>
                </a:lnTo>
                <a:lnTo>
                  <a:pt x="17" y="63246"/>
                </a:lnTo>
                <a:lnTo>
                  <a:pt x="0" y="397185"/>
                </a:lnTo>
                <a:lnTo>
                  <a:pt x="4704" y="421181"/>
                </a:lnTo>
                <a:lnTo>
                  <a:pt x="17791" y="440828"/>
                </a:lnTo>
                <a:lnTo>
                  <a:pt x="37290" y="454134"/>
                </a:lnTo>
                <a:lnTo>
                  <a:pt x="61231" y="459105"/>
                </a:lnTo>
                <a:lnTo>
                  <a:pt x="61231" y="428504"/>
                </a:lnTo>
                <a:lnTo>
                  <a:pt x="59868" y="428456"/>
                </a:lnTo>
                <a:lnTo>
                  <a:pt x="47967" y="425378"/>
                </a:lnTo>
                <a:lnTo>
                  <a:pt x="38499" y="418223"/>
                </a:lnTo>
                <a:lnTo>
                  <a:pt x="32405" y="408040"/>
                </a:lnTo>
                <a:lnTo>
                  <a:pt x="30624" y="395876"/>
                </a:lnTo>
                <a:lnTo>
                  <a:pt x="30624" y="63246"/>
                </a:lnTo>
                <a:lnTo>
                  <a:pt x="33201" y="50530"/>
                </a:lnTo>
                <a:lnTo>
                  <a:pt x="40199" y="40156"/>
                </a:lnTo>
                <a:lnTo>
                  <a:pt x="50569" y="33168"/>
                </a:lnTo>
                <a:lnTo>
                  <a:pt x="63264" y="30607"/>
                </a:lnTo>
                <a:lnTo>
                  <a:pt x="135409" y="30607"/>
                </a:lnTo>
                <a:lnTo>
                  <a:pt x="114919" y="17395"/>
                </a:lnTo>
                <a:lnTo>
                  <a:pt x="93494" y="6695"/>
                </a:lnTo>
                <a:lnTo>
                  <a:pt x="86752" y="3782"/>
                </a:lnTo>
                <a:lnTo>
                  <a:pt x="79745" y="1688"/>
                </a:lnTo>
                <a:lnTo>
                  <a:pt x="72545" y="424"/>
                </a:lnTo>
                <a:lnTo>
                  <a:pt x="65225" y="0"/>
                </a:lnTo>
                <a:close/>
              </a:path>
            </a:pathLst>
          </a:custGeom>
          <a:solidFill>
            <a:srgbClr val="006C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392739" y="1243584"/>
            <a:ext cx="245110" cy="628015"/>
          </a:xfrm>
          <a:custGeom>
            <a:avLst/>
            <a:gdLst/>
            <a:ahLst/>
            <a:cxnLst/>
            <a:rect l="l" t="t" r="r" b="b"/>
            <a:pathLst>
              <a:path w="245110" h="628014">
                <a:moveTo>
                  <a:pt x="181603" y="0"/>
                </a:moveTo>
                <a:lnTo>
                  <a:pt x="129894" y="17395"/>
                </a:lnTo>
                <a:lnTo>
                  <a:pt x="85706" y="45900"/>
                </a:lnTo>
                <a:lnTo>
                  <a:pt x="49604" y="82825"/>
                </a:lnTo>
                <a:lnTo>
                  <a:pt x="22606" y="126517"/>
                </a:lnTo>
                <a:lnTo>
                  <a:pt x="5731" y="175325"/>
                </a:lnTo>
                <a:lnTo>
                  <a:pt x="0" y="227597"/>
                </a:lnTo>
                <a:lnTo>
                  <a:pt x="7348" y="275006"/>
                </a:lnTo>
                <a:lnTo>
                  <a:pt x="25501" y="317607"/>
                </a:lnTo>
                <a:lnTo>
                  <a:pt x="48620" y="353334"/>
                </a:lnTo>
                <a:lnTo>
                  <a:pt x="70868" y="380124"/>
                </a:lnTo>
                <a:lnTo>
                  <a:pt x="99419" y="417540"/>
                </a:lnTo>
                <a:lnTo>
                  <a:pt x="120375" y="459235"/>
                </a:lnTo>
                <a:lnTo>
                  <a:pt x="133294" y="504074"/>
                </a:lnTo>
                <a:lnTo>
                  <a:pt x="137731" y="550926"/>
                </a:lnTo>
                <a:lnTo>
                  <a:pt x="137731" y="627443"/>
                </a:lnTo>
                <a:lnTo>
                  <a:pt x="168338" y="627443"/>
                </a:lnTo>
                <a:lnTo>
                  <a:pt x="168338" y="550926"/>
                </a:lnTo>
                <a:lnTo>
                  <a:pt x="163377" y="498401"/>
                </a:lnTo>
                <a:lnTo>
                  <a:pt x="148907" y="448130"/>
                </a:lnTo>
                <a:lnTo>
                  <a:pt x="125425" y="401384"/>
                </a:lnTo>
                <a:lnTo>
                  <a:pt x="93429" y="359434"/>
                </a:lnTo>
                <a:lnTo>
                  <a:pt x="66794" y="326142"/>
                </a:lnTo>
                <a:lnTo>
                  <a:pt x="47068" y="292299"/>
                </a:lnTo>
                <a:lnTo>
                  <a:pt x="34816" y="259064"/>
                </a:lnTo>
                <a:lnTo>
                  <a:pt x="30607" y="227597"/>
                </a:lnTo>
                <a:lnTo>
                  <a:pt x="35593" y="182120"/>
                </a:lnTo>
                <a:lnTo>
                  <a:pt x="50276" y="139659"/>
                </a:lnTo>
                <a:lnTo>
                  <a:pt x="73769" y="101654"/>
                </a:lnTo>
                <a:lnTo>
                  <a:pt x="105185" y="69546"/>
                </a:lnTo>
                <a:lnTo>
                  <a:pt x="143637" y="44774"/>
                </a:lnTo>
                <a:lnTo>
                  <a:pt x="174585" y="30607"/>
                </a:lnTo>
                <a:lnTo>
                  <a:pt x="234440" y="30607"/>
                </a:lnTo>
                <a:lnTo>
                  <a:pt x="226305" y="18554"/>
                </a:lnTo>
                <a:lnTo>
                  <a:pt x="206208" y="4998"/>
                </a:lnTo>
                <a:lnTo>
                  <a:pt x="181603" y="0"/>
                </a:lnTo>
                <a:close/>
              </a:path>
              <a:path w="245110" h="628014">
                <a:moveTo>
                  <a:pt x="234440" y="30607"/>
                </a:moveTo>
                <a:lnTo>
                  <a:pt x="181603" y="30607"/>
                </a:lnTo>
                <a:lnTo>
                  <a:pt x="194301" y="33168"/>
                </a:lnTo>
                <a:lnTo>
                  <a:pt x="204671" y="40156"/>
                </a:lnTo>
                <a:lnTo>
                  <a:pt x="211669" y="50530"/>
                </a:lnTo>
                <a:lnTo>
                  <a:pt x="214248" y="63246"/>
                </a:lnTo>
                <a:lnTo>
                  <a:pt x="214290" y="397233"/>
                </a:lnTo>
                <a:lnTo>
                  <a:pt x="211976" y="409310"/>
                </a:lnTo>
                <a:lnTo>
                  <a:pt x="205440" y="419217"/>
                </a:lnTo>
                <a:lnTo>
                  <a:pt x="195667" y="425949"/>
                </a:lnTo>
                <a:lnTo>
                  <a:pt x="183642" y="428504"/>
                </a:lnTo>
                <a:lnTo>
                  <a:pt x="183642" y="459105"/>
                </a:lnTo>
                <a:lnTo>
                  <a:pt x="227994" y="439886"/>
                </a:lnTo>
                <a:lnTo>
                  <a:pt x="244856" y="395870"/>
                </a:lnTo>
                <a:lnTo>
                  <a:pt x="244855" y="63246"/>
                </a:lnTo>
                <a:lnTo>
                  <a:pt x="239864" y="38644"/>
                </a:lnTo>
                <a:lnTo>
                  <a:pt x="234440" y="30607"/>
                </a:lnTo>
                <a:close/>
              </a:path>
            </a:pathLst>
          </a:custGeom>
          <a:solidFill>
            <a:srgbClr val="006C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079015" y="1219421"/>
            <a:ext cx="977629" cy="72517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0145323" y="1242968"/>
            <a:ext cx="737527" cy="73675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718817" y="4190991"/>
            <a:ext cx="692785" cy="716915"/>
          </a:xfrm>
          <a:custGeom>
            <a:avLst/>
            <a:gdLst/>
            <a:ahLst/>
            <a:cxnLst/>
            <a:rect l="l" t="t" r="r" b="b"/>
            <a:pathLst>
              <a:path w="692785" h="716914">
                <a:moveTo>
                  <a:pt x="322329" y="0"/>
                </a:moveTo>
                <a:lnTo>
                  <a:pt x="179072" y="0"/>
                </a:lnTo>
                <a:lnTo>
                  <a:pt x="155195" y="23876"/>
                </a:lnTo>
                <a:lnTo>
                  <a:pt x="155195" y="47752"/>
                </a:lnTo>
                <a:lnTo>
                  <a:pt x="5345" y="47752"/>
                </a:lnTo>
                <a:lnTo>
                  <a:pt x="0" y="53099"/>
                </a:lnTo>
                <a:lnTo>
                  <a:pt x="0" y="710951"/>
                </a:lnTo>
                <a:lnTo>
                  <a:pt x="5345" y="716296"/>
                </a:lnTo>
                <a:lnTo>
                  <a:pt x="496054" y="716297"/>
                </a:lnTo>
                <a:lnTo>
                  <a:pt x="501402" y="710951"/>
                </a:lnTo>
                <a:lnTo>
                  <a:pt x="501402" y="692420"/>
                </a:lnTo>
                <a:lnTo>
                  <a:pt x="23876" y="692420"/>
                </a:lnTo>
                <a:lnTo>
                  <a:pt x="23876" y="71628"/>
                </a:lnTo>
                <a:lnTo>
                  <a:pt x="179072" y="71628"/>
                </a:lnTo>
                <a:lnTo>
                  <a:pt x="179072" y="23876"/>
                </a:lnTo>
                <a:lnTo>
                  <a:pt x="346206" y="23876"/>
                </a:lnTo>
                <a:lnTo>
                  <a:pt x="344329" y="14584"/>
                </a:lnTo>
                <a:lnTo>
                  <a:pt x="339213" y="6995"/>
                </a:lnTo>
                <a:lnTo>
                  <a:pt x="331624" y="1877"/>
                </a:lnTo>
                <a:lnTo>
                  <a:pt x="322329" y="0"/>
                </a:lnTo>
                <a:close/>
              </a:path>
              <a:path w="692785" h="716914">
                <a:moveTo>
                  <a:pt x="501401" y="71628"/>
                </a:moveTo>
                <a:lnTo>
                  <a:pt x="477525" y="71628"/>
                </a:lnTo>
                <a:lnTo>
                  <a:pt x="477525" y="341573"/>
                </a:lnTo>
                <a:lnTo>
                  <a:pt x="469574" y="344081"/>
                </a:lnTo>
                <a:lnTo>
                  <a:pt x="410244" y="380116"/>
                </a:lnTo>
                <a:lnTo>
                  <a:pt x="382949" y="413750"/>
                </a:lnTo>
                <a:lnTo>
                  <a:pt x="365399" y="452706"/>
                </a:lnTo>
                <a:lnTo>
                  <a:pt x="358251" y="494831"/>
                </a:lnTo>
                <a:lnTo>
                  <a:pt x="362162" y="537970"/>
                </a:lnTo>
                <a:lnTo>
                  <a:pt x="377786" y="579969"/>
                </a:lnTo>
                <a:lnTo>
                  <a:pt x="419481" y="630736"/>
                </a:lnTo>
                <a:lnTo>
                  <a:pt x="477525" y="661499"/>
                </a:lnTo>
                <a:lnTo>
                  <a:pt x="477525" y="692420"/>
                </a:lnTo>
                <a:lnTo>
                  <a:pt x="501402" y="692420"/>
                </a:lnTo>
                <a:lnTo>
                  <a:pt x="501402" y="666634"/>
                </a:lnTo>
                <a:lnTo>
                  <a:pt x="554096" y="666230"/>
                </a:lnTo>
                <a:lnTo>
                  <a:pt x="602868" y="649794"/>
                </a:lnTo>
                <a:lnTo>
                  <a:pt x="609789" y="644665"/>
                </a:lnTo>
                <a:lnTo>
                  <a:pt x="525278" y="644665"/>
                </a:lnTo>
                <a:lnTo>
                  <a:pt x="479999" y="637351"/>
                </a:lnTo>
                <a:lnTo>
                  <a:pt x="440679" y="617002"/>
                </a:lnTo>
                <a:lnTo>
                  <a:pt x="409677" y="585981"/>
                </a:lnTo>
                <a:lnTo>
                  <a:pt x="389353" y="546648"/>
                </a:lnTo>
                <a:lnTo>
                  <a:pt x="382064" y="501364"/>
                </a:lnTo>
                <a:lnTo>
                  <a:pt x="386563" y="465773"/>
                </a:lnTo>
                <a:lnTo>
                  <a:pt x="399511" y="432890"/>
                </a:lnTo>
                <a:lnTo>
                  <a:pt x="420114" y="404175"/>
                </a:lnTo>
                <a:lnTo>
                  <a:pt x="447574" y="381087"/>
                </a:lnTo>
                <a:lnTo>
                  <a:pt x="474621" y="381087"/>
                </a:lnTo>
                <a:lnTo>
                  <a:pt x="468634" y="369864"/>
                </a:lnTo>
                <a:lnTo>
                  <a:pt x="513105" y="358651"/>
                </a:lnTo>
                <a:lnTo>
                  <a:pt x="611773" y="358651"/>
                </a:lnTo>
                <a:lnTo>
                  <a:pt x="609835" y="357151"/>
                </a:lnTo>
                <a:lnTo>
                  <a:pt x="569967" y="340280"/>
                </a:lnTo>
                <a:lnTo>
                  <a:pt x="539738" y="336189"/>
                </a:lnTo>
                <a:lnTo>
                  <a:pt x="501401" y="336189"/>
                </a:lnTo>
                <a:lnTo>
                  <a:pt x="501401" y="71628"/>
                </a:lnTo>
                <a:close/>
              </a:path>
              <a:path w="692785" h="716914">
                <a:moveTo>
                  <a:pt x="474621" y="381087"/>
                </a:moveTo>
                <a:lnTo>
                  <a:pt x="447574" y="381087"/>
                </a:lnTo>
                <a:lnTo>
                  <a:pt x="514751" y="507035"/>
                </a:lnTo>
                <a:lnTo>
                  <a:pt x="515025" y="507501"/>
                </a:lnTo>
                <a:lnTo>
                  <a:pt x="515298" y="507775"/>
                </a:lnTo>
                <a:lnTo>
                  <a:pt x="515901" y="508707"/>
                </a:lnTo>
                <a:lnTo>
                  <a:pt x="516349" y="509286"/>
                </a:lnTo>
                <a:lnTo>
                  <a:pt x="516996" y="509994"/>
                </a:lnTo>
                <a:lnTo>
                  <a:pt x="517537" y="510417"/>
                </a:lnTo>
                <a:lnTo>
                  <a:pt x="517829" y="510604"/>
                </a:lnTo>
                <a:lnTo>
                  <a:pt x="518382" y="511058"/>
                </a:lnTo>
                <a:lnTo>
                  <a:pt x="518979" y="511456"/>
                </a:lnTo>
                <a:lnTo>
                  <a:pt x="519725" y="511854"/>
                </a:lnTo>
                <a:lnTo>
                  <a:pt x="647519" y="575822"/>
                </a:lnTo>
                <a:lnTo>
                  <a:pt x="624566" y="604661"/>
                </a:lnTo>
                <a:lnTo>
                  <a:pt x="595476" y="626346"/>
                </a:lnTo>
                <a:lnTo>
                  <a:pt x="561847" y="639980"/>
                </a:lnTo>
                <a:lnTo>
                  <a:pt x="525278" y="644665"/>
                </a:lnTo>
                <a:lnTo>
                  <a:pt x="609789" y="644665"/>
                </a:lnTo>
                <a:lnTo>
                  <a:pt x="644213" y="619153"/>
                </a:lnTo>
                <a:lnTo>
                  <a:pt x="674629" y="576133"/>
                </a:lnTo>
                <a:lnTo>
                  <a:pt x="682339" y="558334"/>
                </a:lnTo>
                <a:lnTo>
                  <a:pt x="683481" y="554532"/>
                </a:lnTo>
                <a:lnTo>
                  <a:pt x="658214" y="554532"/>
                </a:lnTo>
                <a:lnTo>
                  <a:pt x="557107" y="503976"/>
                </a:lnTo>
                <a:lnTo>
                  <a:pt x="611180" y="487082"/>
                </a:lnTo>
                <a:lnTo>
                  <a:pt x="531166" y="487082"/>
                </a:lnTo>
                <a:lnTo>
                  <a:pt x="474621" y="381087"/>
                </a:lnTo>
                <a:close/>
              </a:path>
              <a:path w="692785" h="716914">
                <a:moveTo>
                  <a:pt x="688248" y="470250"/>
                </a:moveTo>
                <a:lnTo>
                  <a:pt x="665116" y="470250"/>
                </a:lnTo>
                <a:lnTo>
                  <a:pt x="666621" y="477963"/>
                </a:lnTo>
                <a:lnTo>
                  <a:pt x="667688" y="485738"/>
                </a:lnTo>
                <a:lnTo>
                  <a:pt x="668325" y="493559"/>
                </a:lnTo>
                <a:lnTo>
                  <a:pt x="668413" y="503976"/>
                </a:lnTo>
                <a:lnTo>
                  <a:pt x="667885" y="515019"/>
                </a:lnTo>
                <a:lnTo>
                  <a:pt x="665940" y="528471"/>
                </a:lnTo>
                <a:lnTo>
                  <a:pt x="662712" y="541674"/>
                </a:lnTo>
                <a:lnTo>
                  <a:pt x="658214" y="554532"/>
                </a:lnTo>
                <a:lnTo>
                  <a:pt x="683481" y="554532"/>
                </a:lnTo>
                <a:lnTo>
                  <a:pt x="687904" y="539817"/>
                </a:lnTo>
                <a:lnTo>
                  <a:pt x="691277" y="520777"/>
                </a:lnTo>
                <a:lnTo>
                  <a:pt x="692406" y="501364"/>
                </a:lnTo>
                <a:lnTo>
                  <a:pt x="688248" y="470250"/>
                </a:lnTo>
                <a:close/>
              </a:path>
              <a:path w="692785" h="716914">
                <a:moveTo>
                  <a:pt x="611773" y="358651"/>
                </a:moveTo>
                <a:lnTo>
                  <a:pt x="513105" y="358651"/>
                </a:lnTo>
                <a:lnTo>
                  <a:pt x="557268" y="361764"/>
                </a:lnTo>
                <a:lnTo>
                  <a:pt x="598022" y="377971"/>
                </a:lnTo>
                <a:lnTo>
                  <a:pt x="632269" y="406038"/>
                </a:lnTo>
                <a:lnTo>
                  <a:pt x="656908" y="444733"/>
                </a:lnTo>
                <a:lnTo>
                  <a:pt x="658027" y="447419"/>
                </a:lnTo>
                <a:lnTo>
                  <a:pt x="531166" y="487082"/>
                </a:lnTo>
                <a:lnTo>
                  <a:pt x="611180" y="487082"/>
                </a:lnTo>
                <a:lnTo>
                  <a:pt x="665116" y="470250"/>
                </a:lnTo>
                <a:lnTo>
                  <a:pt x="688248" y="470250"/>
                </a:lnTo>
                <a:lnTo>
                  <a:pt x="686480" y="457014"/>
                </a:lnTo>
                <a:lnTo>
                  <a:pt x="669680" y="417111"/>
                </a:lnTo>
                <a:lnTo>
                  <a:pt x="643602" y="383292"/>
                </a:lnTo>
                <a:lnTo>
                  <a:pt x="611773" y="358651"/>
                </a:lnTo>
                <a:close/>
              </a:path>
              <a:path w="692785" h="716914">
                <a:moveTo>
                  <a:pt x="525589" y="334274"/>
                </a:moveTo>
                <a:lnTo>
                  <a:pt x="517282" y="334330"/>
                </a:lnTo>
                <a:lnTo>
                  <a:pt x="509304" y="334970"/>
                </a:lnTo>
                <a:lnTo>
                  <a:pt x="501401" y="336189"/>
                </a:lnTo>
                <a:lnTo>
                  <a:pt x="539738" y="336189"/>
                </a:lnTo>
                <a:lnTo>
                  <a:pt x="525589" y="334274"/>
                </a:lnTo>
                <a:close/>
              </a:path>
              <a:path w="692785" h="716914">
                <a:moveTo>
                  <a:pt x="179072" y="71628"/>
                </a:moveTo>
                <a:lnTo>
                  <a:pt x="155195" y="71628"/>
                </a:lnTo>
                <a:lnTo>
                  <a:pt x="155195" y="95511"/>
                </a:lnTo>
                <a:lnTo>
                  <a:pt x="157071" y="104805"/>
                </a:lnTo>
                <a:lnTo>
                  <a:pt x="162188" y="112394"/>
                </a:lnTo>
                <a:lnTo>
                  <a:pt x="169777" y="117511"/>
                </a:lnTo>
                <a:lnTo>
                  <a:pt x="179072" y="119387"/>
                </a:lnTo>
                <a:lnTo>
                  <a:pt x="322329" y="119387"/>
                </a:lnTo>
                <a:lnTo>
                  <a:pt x="331624" y="117511"/>
                </a:lnTo>
                <a:lnTo>
                  <a:pt x="339213" y="112394"/>
                </a:lnTo>
                <a:lnTo>
                  <a:pt x="344329" y="104805"/>
                </a:lnTo>
                <a:lnTo>
                  <a:pt x="346206" y="95511"/>
                </a:lnTo>
                <a:lnTo>
                  <a:pt x="179072" y="95511"/>
                </a:lnTo>
                <a:lnTo>
                  <a:pt x="179072" y="71628"/>
                </a:lnTo>
                <a:close/>
              </a:path>
              <a:path w="692785" h="716914">
                <a:moveTo>
                  <a:pt x="346206" y="23876"/>
                </a:moveTo>
                <a:lnTo>
                  <a:pt x="322329" y="23876"/>
                </a:lnTo>
                <a:lnTo>
                  <a:pt x="322329" y="95511"/>
                </a:lnTo>
                <a:lnTo>
                  <a:pt x="346206" y="95511"/>
                </a:lnTo>
                <a:lnTo>
                  <a:pt x="346206" y="71628"/>
                </a:lnTo>
                <a:lnTo>
                  <a:pt x="501401" y="71628"/>
                </a:lnTo>
                <a:lnTo>
                  <a:pt x="501401" y="53099"/>
                </a:lnTo>
                <a:lnTo>
                  <a:pt x="496054" y="47752"/>
                </a:lnTo>
                <a:lnTo>
                  <a:pt x="346206" y="47752"/>
                </a:lnTo>
                <a:lnTo>
                  <a:pt x="346206" y="23876"/>
                </a:lnTo>
                <a:close/>
              </a:path>
            </a:pathLst>
          </a:custGeom>
          <a:solidFill>
            <a:srgbClr val="F4D0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767900" y="4335035"/>
            <a:ext cx="189680" cy="19023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005333" y="4358132"/>
            <a:ext cx="155575" cy="0"/>
          </a:xfrm>
          <a:custGeom>
            <a:avLst/>
            <a:gdLst/>
            <a:ahLst/>
            <a:cxnLst/>
            <a:rect l="l" t="t" r="r" b="b"/>
            <a:pathLst>
              <a:path w="155575">
                <a:moveTo>
                  <a:pt x="0" y="0"/>
                </a:moveTo>
                <a:lnTo>
                  <a:pt x="155195" y="0"/>
                </a:lnTo>
              </a:path>
            </a:pathLst>
          </a:custGeom>
          <a:ln w="23876">
            <a:solidFill>
              <a:srgbClr val="F4D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005333" y="4405884"/>
            <a:ext cx="155575" cy="0"/>
          </a:xfrm>
          <a:custGeom>
            <a:avLst/>
            <a:gdLst/>
            <a:ahLst/>
            <a:cxnLst/>
            <a:rect l="l" t="t" r="r" b="b"/>
            <a:pathLst>
              <a:path w="155575">
                <a:moveTo>
                  <a:pt x="0" y="0"/>
                </a:moveTo>
                <a:lnTo>
                  <a:pt x="155195" y="0"/>
                </a:lnTo>
              </a:path>
            </a:pathLst>
          </a:custGeom>
          <a:ln w="23876">
            <a:solidFill>
              <a:srgbClr val="F4D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005333" y="4453637"/>
            <a:ext cx="155575" cy="0"/>
          </a:xfrm>
          <a:custGeom>
            <a:avLst/>
            <a:gdLst/>
            <a:ahLst/>
            <a:cxnLst/>
            <a:rect l="l" t="t" r="r" b="b"/>
            <a:pathLst>
              <a:path w="155575">
                <a:moveTo>
                  <a:pt x="0" y="0"/>
                </a:moveTo>
                <a:lnTo>
                  <a:pt x="155195" y="0"/>
                </a:lnTo>
              </a:path>
            </a:pathLst>
          </a:custGeom>
          <a:ln w="23876">
            <a:solidFill>
              <a:srgbClr val="F4D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005333" y="4489451"/>
            <a:ext cx="83820" cy="24130"/>
          </a:xfrm>
          <a:custGeom>
            <a:avLst/>
            <a:gdLst/>
            <a:ahLst/>
            <a:cxnLst/>
            <a:rect l="l" t="t" r="r" b="b"/>
            <a:pathLst>
              <a:path w="83819" h="24129">
                <a:moveTo>
                  <a:pt x="0" y="23876"/>
                </a:moveTo>
                <a:lnTo>
                  <a:pt x="83566" y="23876"/>
                </a:lnTo>
                <a:lnTo>
                  <a:pt x="83566" y="0"/>
                </a:lnTo>
                <a:lnTo>
                  <a:pt x="0" y="0"/>
                </a:lnTo>
                <a:lnTo>
                  <a:pt x="0" y="23876"/>
                </a:lnTo>
                <a:close/>
              </a:path>
            </a:pathLst>
          </a:custGeom>
          <a:solidFill>
            <a:srgbClr val="F4D0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766570" y="4549142"/>
            <a:ext cx="274577" cy="31039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739383" y="4191001"/>
            <a:ext cx="713740" cy="716280"/>
          </a:xfrm>
          <a:custGeom>
            <a:avLst/>
            <a:gdLst/>
            <a:ahLst/>
            <a:cxnLst/>
            <a:rect l="l" t="t" r="r" b="b"/>
            <a:pathLst>
              <a:path w="713739" h="716279">
                <a:moveTo>
                  <a:pt x="130945" y="90169"/>
                </a:moveTo>
                <a:lnTo>
                  <a:pt x="105759" y="95249"/>
                </a:lnTo>
                <a:lnTo>
                  <a:pt x="85170" y="109219"/>
                </a:lnTo>
                <a:lnTo>
                  <a:pt x="71277" y="129539"/>
                </a:lnTo>
                <a:lnTo>
                  <a:pt x="66180" y="154939"/>
                </a:lnTo>
                <a:lnTo>
                  <a:pt x="66291" y="168909"/>
                </a:lnTo>
                <a:lnTo>
                  <a:pt x="67177" y="179069"/>
                </a:lnTo>
                <a:lnTo>
                  <a:pt x="70052" y="190499"/>
                </a:lnTo>
                <a:lnTo>
                  <a:pt x="74633" y="200659"/>
                </a:lnTo>
                <a:lnTo>
                  <a:pt x="80749" y="209549"/>
                </a:lnTo>
                <a:lnTo>
                  <a:pt x="48517" y="224789"/>
                </a:lnTo>
                <a:lnTo>
                  <a:pt x="22939" y="247649"/>
                </a:lnTo>
                <a:lnTo>
                  <a:pt x="6078" y="279399"/>
                </a:lnTo>
                <a:lnTo>
                  <a:pt x="0" y="316229"/>
                </a:lnTo>
                <a:lnTo>
                  <a:pt x="0" y="430529"/>
                </a:lnTo>
                <a:lnTo>
                  <a:pt x="26849" y="471169"/>
                </a:lnTo>
                <a:lnTo>
                  <a:pt x="55621" y="473709"/>
                </a:lnTo>
                <a:lnTo>
                  <a:pt x="55621" y="711199"/>
                </a:lnTo>
                <a:lnTo>
                  <a:pt x="61856" y="716279"/>
                </a:lnTo>
                <a:lnTo>
                  <a:pt x="199831" y="716279"/>
                </a:lnTo>
                <a:lnTo>
                  <a:pt x="206071" y="711199"/>
                </a:lnTo>
                <a:lnTo>
                  <a:pt x="206071" y="688339"/>
                </a:lnTo>
                <a:lnTo>
                  <a:pt x="83483" y="688339"/>
                </a:lnTo>
                <a:lnTo>
                  <a:pt x="83483" y="445769"/>
                </a:lnTo>
                <a:lnTo>
                  <a:pt x="35070" y="445769"/>
                </a:lnTo>
                <a:lnTo>
                  <a:pt x="27859" y="439419"/>
                </a:lnTo>
                <a:lnTo>
                  <a:pt x="27859" y="316229"/>
                </a:lnTo>
                <a:lnTo>
                  <a:pt x="34320" y="283209"/>
                </a:lnTo>
                <a:lnTo>
                  <a:pt x="51928" y="257809"/>
                </a:lnTo>
                <a:lnTo>
                  <a:pt x="78022" y="240029"/>
                </a:lnTo>
                <a:lnTo>
                  <a:pt x="109939" y="233679"/>
                </a:lnTo>
                <a:lnTo>
                  <a:pt x="240629" y="233679"/>
                </a:lnTo>
                <a:lnTo>
                  <a:pt x="240629" y="223519"/>
                </a:lnTo>
                <a:lnTo>
                  <a:pt x="212768" y="223519"/>
                </a:lnTo>
                <a:lnTo>
                  <a:pt x="205306" y="219709"/>
                </a:lnTo>
                <a:lnTo>
                  <a:pt x="197519" y="214629"/>
                </a:lnTo>
                <a:lnTo>
                  <a:pt x="181129" y="209549"/>
                </a:lnTo>
                <a:lnTo>
                  <a:pt x="183752" y="205739"/>
                </a:lnTo>
                <a:lnTo>
                  <a:pt x="130945" y="205739"/>
                </a:lnTo>
                <a:lnTo>
                  <a:pt x="116594" y="201929"/>
                </a:lnTo>
                <a:lnTo>
                  <a:pt x="104862" y="194309"/>
                </a:lnTo>
                <a:lnTo>
                  <a:pt x="96946" y="182879"/>
                </a:lnTo>
                <a:lnTo>
                  <a:pt x="94041" y="167639"/>
                </a:lnTo>
                <a:lnTo>
                  <a:pt x="94041" y="154939"/>
                </a:lnTo>
                <a:lnTo>
                  <a:pt x="96946" y="140969"/>
                </a:lnTo>
                <a:lnTo>
                  <a:pt x="104862" y="129539"/>
                </a:lnTo>
                <a:lnTo>
                  <a:pt x="116594" y="121919"/>
                </a:lnTo>
                <a:lnTo>
                  <a:pt x="130945" y="118109"/>
                </a:lnTo>
                <a:lnTo>
                  <a:pt x="182798" y="118109"/>
                </a:lnTo>
                <a:lnTo>
                  <a:pt x="176720" y="109219"/>
                </a:lnTo>
                <a:lnTo>
                  <a:pt x="156131" y="95249"/>
                </a:lnTo>
                <a:lnTo>
                  <a:pt x="130945" y="90169"/>
                </a:lnTo>
                <a:close/>
              </a:path>
              <a:path w="713739" h="716279">
                <a:moveTo>
                  <a:pt x="303856" y="430529"/>
                </a:moveTo>
                <a:lnTo>
                  <a:pt x="261885" y="430529"/>
                </a:lnTo>
                <a:lnTo>
                  <a:pt x="266401" y="431799"/>
                </a:lnTo>
                <a:lnTo>
                  <a:pt x="275995" y="434339"/>
                </a:lnTo>
                <a:lnTo>
                  <a:pt x="275995" y="711199"/>
                </a:lnTo>
                <a:lnTo>
                  <a:pt x="282235" y="716279"/>
                </a:lnTo>
                <a:lnTo>
                  <a:pt x="431354" y="716279"/>
                </a:lnTo>
                <a:lnTo>
                  <a:pt x="437588" y="711199"/>
                </a:lnTo>
                <a:lnTo>
                  <a:pt x="437588" y="688339"/>
                </a:lnTo>
                <a:lnTo>
                  <a:pt x="303856" y="688339"/>
                </a:lnTo>
                <a:lnTo>
                  <a:pt x="303856" y="430529"/>
                </a:lnTo>
                <a:close/>
              </a:path>
              <a:path w="713739" h="716279">
                <a:moveTo>
                  <a:pt x="479204" y="430530"/>
                </a:moveTo>
                <a:lnTo>
                  <a:pt x="451355" y="430530"/>
                </a:lnTo>
                <a:lnTo>
                  <a:pt x="454915" y="447040"/>
                </a:lnTo>
                <a:lnTo>
                  <a:pt x="464355" y="461010"/>
                </a:lnTo>
                <a:lnTo>
                  <a:pt x="478275" y="471170"/>
                </a:lnTo>
                <a:lnTo>
                  <a:pt x="495277" y="473710"/>
                </a:lnTo>
                <a:lnTo>
                  <a:pt x="507164" y="473710"/>
                </a:lnTo>
                <a:lnTo>
                  <a:pt x="507164" y="711200"/>
                </a:lnTo>
                <a:lnTo>
                  <a:pt x="513404" y="716280"/>
                </a:lnTo>
                <a:lnTo>
                  <a:pt x="651361" y="716280"/>
                </a:lnTo>
                <a:lnTo>
                  <a:pt x="657629" y="711200"/>
                </a:lnTo>
                <a:lnTo>
                  <a:pt x="657629" y="688340"/>
                </a:lnTo>
                <a:lnTo>
                  <a:pt x="535025" y="688340"/>
                </a:lnTo>
                <a:lnTo>
                  <a:pt x="535025" y="445770"/>
                </a:lnTo>
                <a:lnTo>
                  <a:pt x="486413" y="445770"/>
                </a:lnTo>
                <a:lnTo>
                  <a:pt x="479204" y="439420"/>
                </a:lnTo>
                <a:lnTo>
                  <a:pt x="479204" y="430530"/>
                </a:lnTo>
                <a:close/>
              </a:path>
              <a:path w="713739" h="716279">
                <a:moveTo>
                  <a:pt x="138624" y="459739"/>
                </a:moveTo>
                <a:lnTo>
                  <a:pt x="123237" y="459739"/>
                </a:lnTo>
                <a:lnTo>
                  <a:pt x="117003" y="466089"/>
                </a:lnTo>
                <a:lnTo>
                  <a:pt x="116899" y="488949"/>
                </a:lnTo>
                <a:lnTo>
                  <a:pt x="116829" y="688339"/>
                </a:lnTo>
                <a:lnTo>
                  <a:pt x="144864" y="688339"/>
                </a:lnTo>
                <a:lnTo>
                  <a:pt x="144864" y="466089"/>
                </a:lnTo>
                <a:lnTo>
                  <a:pt x="138624" y="459739"/>
                </a:lnTo>
                <a:close/>
              </a:path>
              <a:path w="713739" h="716279">
                <a:moveTo>
                  <a:pt x="206065" y="419099"/>
                </a:moveTo>
                <a:lnTo>
                  <a:pt x="178210" y="419099"/>
                </a:lnTo>
                <a:lnTo>
                  <a:pt x="178210" y="688339"/>
                </a:lnTo>
                <a:lnTo>
                  <a:pt x="206071" y="688339"/>
                </a:lnTo>
                <a:lnTo>
                  <a:pt x="206070" y="473709"/>
                </a:lnTo>
                <a:lnTo>
                  <a:pt x="217958" y="473709"/>
                </a:lnTo>
                <a:lnTo>
                  <a:pt x="234990" y="471169"/>
                </a:lnTo>
                <a:lnTo>
                  <a:pt x="248928" y="461009"/>
                </a:lnTo>
                <a:lnTo>
                  <a:pt x="258363" y="447039"/>
                </a:lnTo>
                <a:lnTo>
                  <a:pt x="258634" y="445769"/>
                </a:lnTo>
                <a:lnTo>
                  <a:pt x="206065" y="445769"/>
                </a:lnTo>
                <a:lnTo>
                  <a:pt x="206065" y="419099"/>
                </a:lnTo>
                <a:close/>
              </a:path>
              <a:path w="713739" h="716279">
                <a:moveTo>
                  <a:pt x="364488" y="439419"/>
                </a:moveTo>
                <a:lnTo>
                  <a:pt x="349100" y="439419"/>
                </a:lnTo>
                <a:lnTo>
                  <a:pt x="342861" y="445769"/>
                </a:lnTo>
                <a:lnTo>
                  <a:pt x="342861" y="688339"/>
                </a:lnTo>
                <a:lnTo>
                  <a:pt x="370722" y="688339"/>
                </a:lnTo>
                <a:lnTo>
                  <a:pt x="370722" y="445769"/>
                </a:lnTo>
                <a:lnTo>
                  <a:pt x="364488" y="439419"/>
                </a:lnTo>
                <a:close/>
              </a:path>
              <a:path w="713739" h="716279">
                <a:moveTo>
                  <a:pt x="431354" y="553720"/>
                </a:moveTo>
                <a:lnTo>
                  <a:pt x="415966" y="553719"/>
                </a:lnTo>
                <a:lnTo>
                  <a:pt x="409727" y="560069"/>
                </a:lnTo>
                <a:lnTo>
                  <a:pt x="409727" y="688339"/>
                </a:lnTo>
                <a:lnTo>
                  <a:pt x="437588" y="688339"/>
                </a:lnTo>
                <a:lnTo>
                  <a:pt x="437587" y="560070"/>
                </a:lnTo>
                <a:lnTo>
                  <a:pt x="431354" y="553720"/>
                </a:lnTo>
                <a:close/>
              </a:path>
              <a:path w="713739" h="716279">
                <a:moveTo>
                  <a:pt x="590009" y="459740"/>
                </a:moveTo>
                <a:lnTo>
                  <a:pt x="574610" y="459740"/>
                </a:lnTo>
                <a:lnTo>
                  <a:pt x="568370" y="466090"/>
                </a:lnTo>
                <a:lnTo>
                  <a:pt x="568370" y="688340"/>
                </a:lnTo>
                <a:lnTo>
                  <a:pt x="596394" y="688340"/>
                </a:lnTo>
                <a:lnTo>
                  <a:pt x="596336" y="488950"/>
                </a:lnTo>
                <a:lnTo>
                  <a:pt x="596220" y="466090"/>
                </a:lnTo>
                <a:lnTo>
                  <a:pt x="590009" y="459740"/>
                </a:lnTo>
                <a:close/>
              </a:path>
              <a:path w="713739" h="716279">
                <a:moveTo>
                  <a:pt x="657629" y="419100"/>
                </a:moveTo>
                <a:lnTo>
                  <a:pt x="629768" y="419100"/>
                </a:lnTo>
                <a:lnTo>
                  <a:pt x="629769" y="688340"/>
                </a:lnTo>
                <a:lnTo>
                  <a:pt x="657629" y="688340"/>
                </a:lnTo>
                <a:lnTo>
                  <a:pt x="657629" y="473710"/>
                </a:lnTo>
                <a:lnTo>
                  <a:pt x="669296" y="473710"/>
                </a:lnTo>
                <a:lnTo>
                  <a:pt x="686372" y="471170"/>
                </a:lnTo>
                <a:lnTo>
                  <a:pt x="700342" y="461010"/>
                </a:lnTo>
                <a:lnTo>
                  <a:pt x="709773" y="447040"/>
                </a:lnTo>
                <a:lnTo>
                  <a:pt x="710039" y="445770"/>
                </a:lnTo>
                <a:lnTo>
                  <a:pt x="657629" y="445770"/>
                </a:lnTo>
                <a:lnTo>
                  <a:pt x="657629" y="419100"/>
                </a:lnTo>
                <a:close/>
              </a:path>
              <a:path w="713739" h="716279">
                <a:moveTo>
                  <a:pt x="437587" y="391160"/>
                </a:moveTo>
                <a:lnTo>
                  <a:pt x="409727" y="391160"/>
                </a:lnTo>
                <a:lnTo>
                  <a:pt x="409727" y="467359"/>
                </a:lnTo>
                <a:lnTo>
                  <a:pt x="415966" y="473709"/>
                </a:lnTo>
                <a:lnTo>
                  <a:pt x="431354" y="473710"/>
                </a:lnTo>
                <a:lnTo>
                  <a:pt x="437587" y="467360"/>
                </a:lnTo>
                <a:lnTo>
                  <a:pt x="437587" y="434340"/>
                </a:lnTo>
                <a:lnTo>
                  <a:pt x="446944" y="431800"/>
                </a:lnTo>
                <a:lnTo>
                  <a:pt x="451355" y="430530"/>
                </a:lnTo>
                <a:lnTo>
                  <a:pt x="479204" y="430530"/>
                </a:lnTo>
                <a:lnTo>
                  <a:pt x="479204" y="412750"/>
                </a:lnTo>
                <a:lnTo>
                  <a:pt x="485213" y="405130"/>
                </a:lnTo>
                <a:lnTo>
                  <a:pt x="437587" y="405130"/>
                </a:lnTo>
                <a:lnTo>
                  <a:pt x="437587" y="391160"/>
                </a:lnTo>
                <a:close/>
              </a:path>
              <a:path w="713739" h="716279">
                <a:moveTo>
                  <a:pt x="77243" y="313689"/>
                </a:moveTo>
                <a:lnTo>
                  <a:pt x="61856" y="313689"/>
                </a:lnTo>
                <a:lnTo>
                  <a:pt x="55619" y="320039"/>
                </a:lnTo>
                <a:lnTo>
                  <a:pt x="55619" y="445769"/>
                </a:lnTo>
                <a:lnTo>
                  <a:pt x="83483" y="445769"/>
                </a:lnTo>
                <a:lnTo>
                  <a:pt x="83483" y="419099"/>
                </a:lnTo>
                <a:lnTo>
                  <a:pt x="206065" y="419099"/>
                </a:lnTo>
                <a:lnTo>
                  <a:pt x="206065" y="391159"/>
                </a:lnTo>
                <a:lnTo>
                  <a:pt x="83477" y="391159"/>
                </a:lnTo>
                <a:lnTo>
                  <a:pt x="83477" y="320039"/>
                </a:lnTo>
                <a:lnTo>
                  <a:pt x="77243" y="313689"/>
                </a:lnTo>
                <a:close/>
              </a:path>
              <a:path w="713739" h="716279">
                <a:moveTo>
                  <a:pt x="240629" y="233679"/>
                </a:moveTo>
                <a:lnTo>
                  <a:pt x="151945" y="233679"/>
                </a:lnTo>
                <a:lnTo>
                  <a:pt x="169009" y="234949"/>
                </a:lnTo>
                <a:lnTo>
                  <a:pt x="185186" y="240029"/>
                </a:lnTo>
                <a:lnTo>
                  <a:pt x="199942" y="248919"/>
                </a:lnTo>
                <a:lnTo>
                  <a:pt x="212768" y="260349"/>
                </a:lnTo>
                <a:lnTo>
                  <a:pt x="212769" y="359409"/>
                </a:lnTo>
                <a:lnTo>
                  <a:pt x="214241" y="373379"/>
                </a:lnTo>
                <a:lnTo>
                  <a:pt x="218467" y="387349"/>
                </a:lnTo>
                <a:lnTo>
                  <a:pt x="225159" y="400049"/>
                </a:lnTo>
                <a:lnTo>
                  <a:pt x="234030" y="411479"/>
                </a:lnTo>
                <a:lnTo>
                  <a:pt x="234030" y="439419"/>
                </a:lnTo>
                <a:lnTo>
                  <a:pt x="226821" y="445769"/>
                </a:lnTo>
                <a:lnTo>
                  <a:pt x="258634" y="445769"/>
                </a:lnTo>
                <a:lnTo>
                  <a:pt x="261885" y="430529"/>
                </a:lnTo>
                <a:lnTo>
                  <a:pt x="303856" y="430529"/>
                </a:lnTo>
                <a:lnTo>
                  <a:pt x="303856" y="405129"/>
                </a:lnTo>
                <a:lnTo>
                  <a:pt x="275995" y="405129"/>
                </a:lnTo>
                <a:lnTo>
                  <a:pt x="261874" y="398779"/>
                </a:lnTo>
                <a:lnTo>
                  <a:pt x="250672" y="388619"/>
                </a:lnTo>
                <a:lnTo>
                  <a:pt x="243290" y="374649"/>
                </a:lnTo>
                <a:lnTo>
                  <a:pt x="240629" y="359409"/>
                </a:lnTo>
                <a:lnTo>
                  <a:pt x="240629" y="233679"/>
                </a:lnTo>
                <a:close/>
              </a:path>
              <a:path w="713739" h="716279">
                <a:moveTo>
                  <a:pt x="528791" y="358140"/>
                </a:moveTo>
                <a:lnTo>
                  <a:pt x="513403" y="358140"/>
                </a:lnTo>
                <a:lnTo>
                  <a:pt x="507164" y="364490"/>
                </a:lnTo>
                <a:lnTo>
                  <a:pt x="507164" y="445770"/>
                </a:lnTo>
                <a:lnTo>
                  <a:pt x="535025" y="445770"/>
                </a:lnTo>
                <a:lnTo>
                  <a:pt x="535025" y="419100"/>
                </a:lnTo>
                <a:lnTo>
                  <a:pt x="657629" y="419100"/>
                </a:lnTo>
                <a:lnTo>
                  <a:pt x="657629" y="391160"/>
                </a:lnTo>
                <a:lnTo>
                  <a:pt x="535025" y="391160"/>
                </a:lnTo>
                <a:lnTo>
                  <a:pt x="535024" y="364490"/>
                </a:lnTo>
                <a:lnTo>
                  <a:pt x="528791" y="358140"/>
                </a:lnTo>
                <a:close/>
              </a:path>
              <a:path w="713739" h="716279">
                <a:moveTo>
                  <a:pt x="674671" y="233680"/>
                </a:moveTo>
                <a:lnTo>
                  <a:pt x="603301" y="233680"/>
                </a:lnTo>
                <a:lnTo>
                  <a:pt x="635224" y="240030"/>
                </a:lnTo>
                <a:lnTo>
                  <a:pt x="661315" y="257810"/>
                </a:lnTo>
                <a:lnTo>
                  <a:pt x="678916" y="283210"/>
                </a:lnTo>
                <a:lnTo>
                  <a:pt x="685374" y="316230"/>
                </a:lnTo>
                <a:lnTo>
                  <a:pt x="685374" y="439420"/>
                </a:lnTo>
                <a:lnTo>
                  <a:pt x="678177" y="445770"/>
                </a:lnTo>
                <a:lnTo>
                  <a:pt x="710039" y="445770"/>
                </a:lnTo>
                <a:lnTo>
                  <a:pt x="713235" y="430530"/>
                </a:lnTo>
                <a:lnTo>
                  <a:pt x="713235" y="316230"/>
                </a:lnTo>
                <a:lnTo>
                  <a:pt x="707157" y="279400"/>
                </a:lnTo>
                <a:lnTo>
                  <a:pt x="690300" y="247650"/>
                </a:lnTo>
                <a:lnTo>
                  <a:pt x="674671" y="233680"/>
                </a:lnTo>
                <a:close/>
              </a:path>
              <a:path w="713739" h="716279">
                <a:moveTo>
                  <a:pt x="297622" y="199389"/>
                </a:moveTo>
                <a:lnTo>
                  <a:pt x="282235" y="199389"/>
                </a:lnTo>
                <a:lnTo>
                  <a:pt x="275995" y="205739"/>
                </a:lnTo>
                <a:lnTo>
                  <a:pt x="275995" y="405129"/>
                </a:lnTo>
                <a:lnTo>
                  <a:pt x="303856" y="405129"/>
                </a:lnTo>
                <a:lnTo>
                  <a:pt x="303856" y="391159"/>
                </a:lnTo>
                <a:lnTo>
                  <a:pt x="437587" y="391160"/>
                </a:lnTo>
                <a:lnTo>
                  <a:pt x="437587" y="363220"/>
                </a:lnTo>
                <a:lnTo>
                  <a:pt x="303856" y="363219"/>
                </a:lnTo>
                <a:lnTo>
                  <a:pt x="303856" y="205739"/>
                </a:lnTo>
                <a:lnTo>
                  <a:pt x="297622" y="199389"/>
                </a:lnTo>
                <a:close/>
              </a:path>
              <a:path w="713739" h="716279">
                <a:moveTo>
                  <a:pt x="482554" y="165100"/>
                </a:moveTo>
                <a:lnTo>
                  <a:pt x="424586" y="165100"/>
                </a:lnTo>
                <a:lnTo>
                  <a:pt x="443395" y="168910"/>
                </a:lnTo>
                <a:lnTo>
                  <a:pt x="458771" y="179070"/>
                </a:lnTo>
                <a:lnTo>
                  <a:pt x="469146" y="194310"/>
                </a:lnTo>
                <a:lnTo>
                  <a:pt x="472953" y="213360"/>
                </a:lnTo>
                <a:lnTo>
                  <a:pt x="472953" y="359410"/>
                </a:lnTo>
                <a:lnTo>
                  <a:pt x="470292" y="374650"/>
                </a:lnTo>
                <a:lnTo>
                  <a:pt x="462910" y="388620"/>
                </a:lnTo>
                <a:lnTo>
                  <a:pt x="451708" y="398780"/>
                </a:lnTo>
                <a:lnTo>
                  <a:pt x="437587" y="405130"/>
                </a:lnTo>
                <a:lnTo>
                  <a:pt x="485213" y="405130"/>
                </a:lnTo>
                <a:lnTo>
                  <a:pt x="488218" y="401320"/>
                </a:lnTo>
                <a:lnTo>
                  <a:pt x="495020" y="388620"/>
                </a:lnTo>
                <a:lnTo>
                  <a:pt x="499316" y="373380"/>
                </a:lnTo>
                <a:lnTo>
                  <a:pt x="500814" y="359410"/>
                </a:lnTo>
                <a:lnTo>
                  <a:pt x="500814" y="260350"/>
                </a:lnTo>
                <a:lnTo>
                  <a:pt x="513587" y="248920"/>
                </a:lnTo>
                <a:lnTo>
                  <a:pt x="528269" y="240030"/>
                </a:lnTo>
                <a:lnTo>
                  <a:pt x="544341" y="234950"/>
                </a:lnTo>
                <a:lnTo>
                  <a:pt x="561283" y="233680"/>
                </a:lnTo>
                <a:lnTo>
                  <a:pt x="674671" y="233680"/>
                </a:lnTo>
                <a:lnTo>
                  <a:pt x="664726" y="224790"/>
                </a:lnTo>
                <a:lnTo>
                  <a:pt x="662040" y="223520"/>
                </a:lnTo>
                <a:lnTo>
                  <a:pt x="500820" y="223520"/>
                </a:lnTo>
                <a:lnTo>
                  <a:pt x="500820" y="213360"/>
                </a:lnTo>
                <a:lnTo>
                  <a:pt x="494819" y="184150"/>
                </a:lnTo>
                <a:lnTo>
                  <a:pt x="482554" y="165100"/>
                </a:lnTo>
                <a:close/>
              </a:path>
              <a:path w="713739" h="716279">
                <a:moveTo>
                  <a:pt x="199831" y="358139"/>
                </a:moveTo>
                <a:lnTo>
                  <a:pt x="184443" y="358139"/>
                </a:lnTo>
                <a:lnTo>
                  <a:pt x="178204" y="364489"/>
                </a:lnTo>
                <a:lnTo>
                  <a:pt x="178204" y="391159"/>
                </a:lnTo>
                <a:lnTo>
                  <a:pt x="206065" y="391159"/>
                </a:lnTo>
                <a:lnTo>
                  <a:pt x="206065" y="364489"/>
                </a:lnTo>
                <a:lnTo>
                  <a:pt x="199831" y="358139"/>
                </a:lnTo>
                <a:close/>
              </a:path>
              <a:path w="713739" h="716279">
                <a:moveTo>
                  <a:pt x="651360" y="313690"/>
                </a:moveTo>
                <a:lnTo>
                  <a:pt x="635979" y="313690"/>
                </a:lnTo>
                <a:lnTo>
                  <a:pt x="629768" y="320040"/>
                </a:lnTo>
                <a:lnTo>
                  <a:pt x="629768" y="391160"/>
                </a:lnTo>
                <a:lnTo>
                  <a:pt x="657629" y="391160"/>
                </a:lnTo>
                <a:lnTo>
                  <a:pt x="657629" y="320040"/>
                </a:lnTo>
                <a:lnTo>
                  <a:pt x="651360" y="313690"/>
                </a:lnTo>
                <a:close/>
              </a:path>
              <a:path w="713739" h="716279">
                <a:moveTo>
                  <a:pt x="431353" y="199390"/>
                </a:moveTo>
                <a:lnTo>
                  <a:pt x="415966" y="199390"/>
                </a:lnTo>
                <a:lnTo>
                  <a:pt x="409727" y="205740"/>
                </a:lnTo>
                <a:lnTo>
                  <a:pt x="409727" y="363220"/>
                </a:lnTo>
                <a:lnTo>
                  <a:pt x="437587" y="363220"/>
                </a:lnTo>
                <a:lnTo>
                  <a:pt x="437587" y="205740"/>
                </a:lnTo>
                <a:lnTo>
                  <a:pt x="431353" y="199390"/>
                </a:lnTo>
                <a:close/>
              </a:path>
              <a:path w="713739" h="716279">
                <a:moveTo>
                  <a:pt x="424586" y="137160"/>
                </a:moveTo>
                <a:lnTo>
                  <a:pt x="289002" y="137159"/>
                </a:lnTo>
                <a:lnTo>
                  <a:pt x="235122" y="158749"/>
                </a:lnTo>
                <a:lnTo>
                  <a:pt x="212768" y="213359"/>
                </a:lnTo>
                <a:lnTo>
                  <a:pt x="212768" y="223519"/>
                </a:lnTo>
                <a:lnTo>
                  <a:pt x="240629" y="223519"/>
                </a:lnTo>
                <a:lnTo>
                  <a:pt x="240629" y="213359"/>
                </a:lnTo>
                <a:lnTo>
                  <a:pt x="244436" y="194309"/>
                </a:lnTo>
                <a:lnTo>
                  <a:pt x="254811" y="179069"/>
                </a:lnTo>
                <a:lnTo>
                  <a:pt x="270187" y="168909"/>
                </a:lnTo>
                <a:lnTo>
                  <a:pt x="288997" y="165099"/>
                </a:lnTo>
                <a:lnTo>
                  <a:pt x="482554" y="165100"/>
                </a:lnTo>
                <a:lnTo>
                  <a:pt x="478466" y="158750"/>
                </a:lnTo>
                <a:lnTo>
                  <a:pt x="454231" y="142240"/>
                </a:lnTo>
                <a:lnTo>
                  <a:pt x="424586" y="137160"/>
                </a:lnTo>
                <a:close/>
              </a:path>
              <a:path w="713739" h="716279">
                <a:moveTo>
                  <a:pt x="582289" y="90170"/>
                </a:moveTo>
                <a:lnTo>
                  <a:pt x="557103" y="95250"/>
                </a:lnTo>
                <a:lnTo>
                  <a:pt x="536514" y="109220"/>
                </a:lnTo>
                <a:lnTo>
                  <a:pt x="522622" y="129540"/>
                </a:lnTo>
                <a:lnTo>
                  <a:pt x="517524" y="154940"/>
                </a:lnTo>
                <a:lnTo>
                  <a:pt x="517635" y="168910"/>
                </a:lnTo>
                <a:lnTo>
                  <a:pt x="518521" y="179070"/>
                </a:lnTo>
                <a:lnTo>
                  <a:pt x="521397" y="190500"/>
                </a:lnTo>
                <a:lnTo>
                  <a:pt x="525982" y="200660"/>
                </a:lnTo>
                <a:lnTo>
                  <a:pt x="532105" y="209550"/>
                </a:lnTo>
                <a:lnTo>
                  <a:pt x="515909" y="214630"/>
                </a:lnTo>
                <a:lnTo>
                  <a:pt x="508207" y="218440"/>
                </a:lnTo>
                <a:lnTo>
                  <a:pt x="500820" y="223520"/>
                </a:lnTo>
                <a:lnTo>
                  <a:pt x="662040" y="223520"/>
                </a:lnTo>
                <a:lnTo>
                  <a:pt x="632496" y="209550"/>
                </a:lnTo>
                <a:lnTo>
                  <a:pt x="635120" y="205740"/>
                </a:lnTo>
                <a:lnTo>
                  <a:pt x="582289" y="205740"/>
                </a:lnTo>
                <a:lnTo>
                  <a:pt x="548285" y="182880"/>
                </a:lnTo>
                <a:lnTo>
                  <a:pt x="545379" y="154940"/>
                </a:lnTo>
                <a:lnTo>
                  <a:pt x="548285" y="140970"/>
                </a:lnTo>
                <a:lnTo>
                  <a:pt x="556203" y="129540"/>
                </a:lnTo>
                <a:lnTo>
                  <a:pt x="567937" y="121920"/>
                </a:lnTo>
                <a:lnTo>
                  <a:pt x="582289" y="118110"/>
                </a:lnTo>
                <a:lnTo>
                  <a:pt x="634145" y="118110"/>
                </a:lnTo>
                <a:lnTo>
                  <a:pt x="628063" y="109220"/>
                </a:lnTo>
                <a:lnTo>
                  <a:pt x="607470" y="95250"/>
                </a:lnTo>
                <a:lnTo>
                  <a:pt x="582289" y="90170"/>
                </a:lnTo>
                <a:close/>
              </a:path>
              <a:path w="713739" h="716279">
                <a:moveTo>
                  <a:pt x="370257" y="165099"/>
                </a:moveTo>
                <a:lnTo>
                  <a:pt x="342396" y="165099"/>
                </a:lnTo>
                <a:lnTo>
                  <a:pt x="342396" y="210819"/>
                </a:lnTo>
                <a:lnTo>
                  <a:pt x="348636" y="217169"/>
                </a:lnTo>
                <a:lnTo>
                  <a:pt x="364023" y="217169"/>
                </a:lnTo>
                <a:lnTo>
                  <a:pt x="370257" y="210819"/>
                </a:lnTo>
                <a:lnTo>
                  <a:pt x="370257" y="165099"/>
                </a:lnTo>
                <a:close/>
              </a:path>
              <a:path w="713739" h="716279">
                <a:moveTo>
                  <a:pt x="182798" y="118109"/>
                </a:moveTo>
                <a:lnTo>
                  <a:pt x="130945" y="118109"/>
                </a:lnTo>
                <a:lnTo>
                  <a:pt x="145296" y="121919"/>
                </a:lnTo>
                <a:lnTo>
                  <a:pt x="157028" y="129539"/>
                </a:lnTo>
                <a:lnTo>
                  <a:pt x="164944" y="140969"/>
                </a:lnTo>
                <a:lnTo>
                  <a:pt x="167849" y="154939"/>
                </a:lnTo>
                <a:lnTo>
                  <a:pt x="167849" y="167639"/>
                </a:lnTo>
                <a:lnTo>
                  <a:pt x="164944" y="182879"/>
                </a:lnTo>
                <a:lnTo>
                  <a:pt x="157028" y="194309"/>
                </a:lnTo>
                <a:lnTo>
                  <a:pt x="145296" y="201929"/>
                </a:lnTo>
                <a:lnTo>
                  <a:pt x="130945" y="205739"/>
                </a:lnTo>
                <a:lnTo>
                  <a:pt x="183752" y="205739"/>
                </a:lnTo>
                <a:lnTo>
                  <a:pt x="195599" y="168909"/>
                </a:lnTo>
                <a:lnTo>
                  <a:pt x="195710" y="154939"/>
                </a:lnTo>
                <a:lnTo>
                  <a:pt x="190612" y="129539"/>
                </a:lnTo>
                <a:lnTo>
                  <a:pt x="182798" y="118109"/>
                </a:lnTo>
                <a:close/>
              </a:path>
              <a:path w="713739" h="716279">
                <a:moveTo>
                  <a:pt x="634145" y="118110"/>
                </a:moveTo>
                <a:lnTo>
                  <a:pt x="582289" y="118110"/>
                </a:lnTo>
                <a:lnTo>
                  <a:pt x="596652" y="121920"/>
                </a:lnTo>
                <a:lnTo>
                  <a:pt x="608387" y="129540"/>
                </a:lnTo>
                <a:lnTo>
                  <a:pt x="616301" y="140970"/>
                </a:lnTo>
                <a:lnTo>
                  <a:pt x="619204" y="154940"/>
                </a:lnTo>
                <a:lnTo>
                  <a:pt x="619204" y="167640"/>
                </a:lnTo>
                <a:lnTo>
                  <a:pt x="616301" y="182880"/>
                </a:lnTo>
                <a:lnTo>
                  <a:pt x="608387" y="194310"/>
                </a:lnTo>
                <a:lnTo>
                  <a:pt x="596652" y="201930"/>
                </a:lnTo>
                <a:lnTo>
                  <a:pt x="582289" y="205740"/>
                </a:lnTo>
                <a:lnTo>
                  <a:pt x="635120" y="205740"/>
                </a:lnTo>
                <a:lnTo>
                  <a:pt x="646955" y="168910"/>
                </a:lnTo>
                <a:lnTo>
                  <a:pt x="647065" y="154940"/>
                </a:lnTo>
                <a:lnTo>
                  <a:pt x="641964" y="129540"/>
                </a:lnTo>
                <a:lnTo>
                  <a:pt x="634145" y="118110"/>
                </a:lnTo>
                <a:close/>
              </a:path>
              <a:path w="713739" h="716279">
                <a:moveTo>
                  <a:pt x="356791" y="0"/>
                </a:moveTo>
                <a:lnTo>
                  <a:pt x="327208" y="6349"/>
                </a:lnTo>
                <a:lnTo>
                  <a:pt x="303025" y="22859"/>
                </a:lnTo>
                <a:lnTo>
                  <a:pt x="286707" y="46989"/>
                </a:lnTo>
                <a:lnTo>
                  <a:pt x="280720" y="77469"/>
                </a:lnTo>
                <a:lnTo>
                  <a:pt x="280838" y="90169"/>
                </a:lnTo>
                <a:lnTo>
                  <a:pt x="297993" y="137159"/>
                </a:lnTo>
                <a:lnTo>
                  <a:pt x="356791" y="137159"/>
                </a:lnTo>
                <a:lnTo>
                  <a:pt x="338043" y="133349"/>
                </a:lnTo>
                <a:lnTo>
                  <a:pt x="322717" y="123189"/>
                </a:lnTo>
                <a:lnTo>
                  <a:pt x="312375" y="106679"/>
                </a:lnTo>
                <a:lnTo>
                  <a:pt x="308580" y="88899"/>
                </a:lnTo>
                <a:lnTo>
                  <a:pt x="308580" y="77469"/>
                </a:lnTo>
                <a:lnTo>
                  <a:pt x="312375" y="58419"/>
                </a:lnTo>
                <a:lnTo>
                  <a:pt x="322717" y="43179"/>
                </a:lnTo>
                <a:lnTo>
                  <a:pt x="338043" y="33019"/>
                </a:lnTo>
                <a:lnTo>
                  <a:pt x="356791" y="29209"/>
                </a:lnTo>
                <a:lnTo>
                  <a:pt x="414855" y="29210"/>
                </a:lnTo>
                <a:lnTo>
                  <a:pt x="410560" y="22860"/>
                </a:lnTo>
                <a:lnTo>
                  <a:pt x="386375" y="6350"/>
                </a:lnTo>
                <a:lnTo>
                  <a:pt x="356791" y="0"/>
                </a:lnTo>
                <a:close/>
              </a:path>
              <a:path w="713739" h="716279">
                <a:moveTo>
                  <a:pt x="414855" y="29210"/>
                </a:moveTo>
                <a:lnTo>
                  <a:pt x="356791" y="29209"/>
                </a:lnTo>
                <a:lnTo>
                  <a:pt x="375542" y="33020"/>
                </a:lnTo>
                <a:lnTo>
                  <a:pt x="390870" y="43180"/>
                </a:lnTo>
                <a:lnTo>
                  <a:pt x="401213" y="58420"/>
                </a:lnTo>
                <a:lnTo>
                  <a:pt x="405008" y="77470"/>
                </a:lnTo>
                <a:lnTo>
                  <a:pt x="405008" y="88900"/>
                </a:lnTo>
                <a:lnTo>
                  <a:pt x="401213" y="106680"/>
                </a:lnTo>
                <a:lnTo>
                  <a:pt x="390870" y="123190"/>
                </a:lnTo>
                <a:lnTo>
                  <a:pt x="375542" y="133350"/>
                </a:lnTo>
                <a:lnTo>
                  <a:pt x="356791" y="137159"/>
                </a:lnTo>
                <a:lnTo>
                  <a:pt x="415595" y="137160"/>
                </a:lnTo>
                <a:lnTo>
                  <a:pt x="431687" y="101600"/>
                </a:lnTo>
                <a:lnTo>
                  <a:pt x="432868" y="77470"/>
                </a:lnTo>
                <a:lnTo>
                  <a:pt x="426880" y="46990"/>
                </a:lnTo>
                <a:lnTo>
                  <a:pt x="414855" y="29210"/>
                </a:lnTo>
                <a:close/>
              </a:path>
            </a:pathLst>
          </a:custGeom>
          <a:solidFill>
            <a:srgbClr val="6D81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149116" y="4688647"/>
            <a:ext cx="27940" cy="28575"/>
          </a:xfrm>
          <a:custGeom>
            <a:avLst/>
            <a:gdLst/>
            <a:ahLst/>
            <a:cxnLst/>
            <a:rect l="l" t="t" r="r" b="b"/>
            <a:pathLst>
              <a:path w="27939" h="28575">
                <a:moveTo>
                  <a:pt x="17592" y="0"/>
                </a:moveTo>
                <a:lnTo>
                  <a:pt x="10267" y="0"/>
                </a:lnTo>
                <a:lnTo>
                  <a:pt x="6674" y="1486"/>
                </a:lnTo>
                <a:lnTo>
                  <a:pt x="1474" y="6703"/>
                </a:lnTo>
                <a:lnTo>
                  <a:pt x="0" y="10311"/>
                </a:lnTo>
                <a:lnTo>
                  <a:pt x="0" y="17668"/>
                </a:lnTo>
                <a:lnTo>
                  <a:pt x="1474" y="21282"/>
                </a:lnTo>
                <a:lnTo>
                  <a:pt x="6674" y="26481"/>
                </a:lnTo>
                <a:lnTo>
                  <a:pt x="10267" y="27979"/>
                </a:lnTo>
                <a:lnTo>
                  <a:pt x="17592" y="27979"/>
                </a:lnTo>
                <a:lnTo>
                  <a:pt x="21174" y="26481"/>
                </a:lnTo>
                <a:lnTo>
                  <a:pt x="26369" y="21282"/>
                </a:lnTo>
                <a:lnTo>
                  <a:pt x="27860" y="17668"/>
                </a:lnTo>
                <a:lnTo>
                  <a:pt x="27860" y="10311"/>
                </a:lnTo>
                <a:lnTo>
                  <a:pt x="26369" y="6703"/>
                </a:lnTo>
                <a:lnTo>
                  <a:pt x="21185" y="1486"/>
                </a:lnTo>
                <a:lnTo>
                  <a:pt x="17592" y="0"/>
                </a:lnTo>
                <a:close/>
              </a:path>
            </a:pathLst>
          </a:custGeom>
          <a:solidFill>
            <a:srgbClr val="6D81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081774" y="4431672"/>
            <a:ext cx="27940" cy="28575"/>
          </a:xfrm>
          <a:custGeom>
            <a:avLst/>
            <a:gdLst/>
            <a:ahLst/>
            <a:cxnLst/>
            <a:rect l="l" t="t" r="r" b="b"/>
            <a:pathLst>
              <a:path w="27939" h="28575">
                <a:moveTo>
                  <a:pt x="17610" y="0"/>
                </a:moveTo>
                <a:lnTo>
                  <a:pt x="10267" y="0"/>
                </a:lnTo>
                <a:lnTo>
                  <a:pt x="6674" y="1492"/>
                </a:lnTo>
                <a:lnTo>
                  <a:pt x="1491" y="6697"/>
                </a:lnTo>
                <a:lnTo>
                  <a:pt x="0" y="10305"/>
                </a:lnTo>
                <a:lnTo>
                  <a:pt x="0" y="17668"/>
                </a:lnTo>
                <a:lnTo>
                  <a:pt x="1491" y="21276"/>
                </a:lnTo>
                <a:lnTo>
                  <a:pt x="6674" y="26481"/>
                </a:lnTo>
                <a:lnTo>
                  <a:pt x="10267" y="27979"/>
                </a:lnTo>
                <a:lnTo>
                  <a:pt x="17610" y="27979"/>
                </a:lnTo>
                <a:lnTo>
                  <a:pt x="21191" y="26481"/>
                </a:lnTo>
                <a:lnTo>
                  <a:pt x="26386" y="21276"/>
                </a:lnTo>
                <a:lnTo>
                  <a:pt x="27860" y="17668"/>
                </a:lnTo>
                <a:lnTo>
                  <a:pt x="27860" y="10305"/>
                </a:lnTo>
                <a:lnTo>
                  <a:pt x="26386" y="6697"/>
                </a:lnTo>
                <a:lnTo>
                  <a:pt x="21191" y="1492"/>
                </a:lnTo>
                <a:lnTo>
                  <a:pt x="17610" y="0"/>
                </a:lnTo>
                <a:close/>
              </a:path>
            </a:pathLst>
          </a:custGeom>
          <a:solidFill>
            <a:srgbClr val="6D81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9768839" y="4191000"/>
            <a:ext cx="716280" cy="716280"/>
          </a:xfrm>
          <a:custGeom>
            <a:avLst/>
            <a:gdLst/>
            <a:ahLst/>
            <a:cxnLst/>
            <a:rect l="l" t="t" r="r" b="b"/>
            <a:pathLst>
              <a:path w="716279" h="716279">
                <a:moveTo>
                  <a:pt x="393953" y="0"/>
                </a:moveTo>
                <a:lnTo>
                  <a:pt x="35813" y="0"/>
                </a:lnTo>
                <a:lnTo>
                  <a:pt x="2814" y="21861"/>
                </a:lnTo>
                <a:lnTo>
                  <a:pt x="0" y="35790"/>
                </a:lnTo>
                <a:lnTo>
                  <a:pt x="0" y="131329"/>
                </a:lnTo>
                <a:lnTo>
                  <a:pt x="21873" y="164323"/>
                </a:lnTo>
                <a:lnTo>
                  <a:pt x="202946" y="167137"/>
                </a:lnTo>
                <a:lnTo>
                  <a:pt x="202946" y="214884"/>
                </a:lnTo>
                <a:lnTo>
                  <a:pt x="310388" y="238765"/>
                </a:lnTo>
                <a:lnTo>
                  <a:pt x="310388" y="274579"/>
                </a:lnTo>
                <a:lnTo>
                  <a:pt x="179070" y="274579"/>
                </a:lnTo>
                <a:lnTo>
                  <a:pt x="146070" y="296451"/>
                </a:lnTo>
                <a:lnTo>
                  <a:pt x="143256" y="405897"/>
                </a:lnTo>
                <a:lnTo>
                  <a:pt x="146071" y="419837"/>
                </a:lnTo>
                <a:lnTo>
                  <a:pt x="153746" y="431221"/>
                </a:lnTo>
                <a:lnTo>
                  <a:pt x="165130" y="438897"/>
                </a:lnTo>
                <a:lnTo>
                  <a:pt x="179070" y="441711"/>
                </a:lnTo>
                <a:lnTo>
                  <a:pt x="393954" y="441711"/>
                </a:lnTo>
                <a:lnTo>
                  <a:pt x="393954" y="489463"/>
                </a:lnTo>
                <a:lnTo>
                  <a:pt x="501396" y="513339"/>
                </a:lnTo>
                <a:lnTo>
                  <a:pt x="501396" y="549153"/>
                </a:lnTo>
                <a:lnTo>
                  <a:pt x="322326" y="549153"/>
                </a:lnTo>
                <a:lnTo>
                  <a:pt x="289327" y="571028"/>
                </a:lnTo>
                <a:lnTo>
                  <a:pt x="286512" y="680468"/>
                </a:lnTo>
                <a:lnTo>
                  <a:pt x="289327" y="694409"/>
                </a:lnTo>
                <a:lnTo>
                  <a:pt x="297003" y="705793"/>
                </a:lnTo>
                <a:lnTo>
                  <a:pt x="308387" y="713468"/>
                </a:lnTo>
                <a:lnTo>
                  <a:pt x="322326" y="716282"/>
                </a:lnTo>
                <a:lnTo>
                  <a:pt x="680489" y="716282"/>
                </a:lnTo>
                <a:lnTo>
                  <a:pt x="694419" y="713468"/>
                </a:lnTo>
                <a:lnTo>
                  <a:pt x="705795" y="705792"/>
                </a:lnTo>
                <a:lnTo>
                  <a:pt x="713467" y="694409"/>
                </a:lnTo>
                <a:lnTo>
                  <a:pt x="713871" y="692406"/>
                </a:lnTo>
                <a:lnTo>
                  <a:pt x="315733" y="692406"/>
                </a:lnTo>
                <a:lnTo>
                  <a:pt x="310388" y="687062"/>
                </a:lnTo>
                <a:lnTo>
                  <a:pt x="310388" y="578369"/>
                </a:lnTo>
                <a:lnTo>
                  <a:pt x="315733" y="573024"/>
                </a:lnTo>
                <a:lnTo>
                  <a:pt x="713871" y="573024"/>
                </a:lnTo>
                <a:lnTo>
                  <a:pt x="713467" y="571022"/>
                </a:lnTo>
                <a:lnTo>
                  <a:pt x="705795" y="559638"/>
                </a:lnTo>
                <a:lnTo>
                  <a:pt x="694418" y="551962"/>
                </a:lnTo>
                <a:lnTo>
                  <a:pt x="680489" y="549148"/>
                </a:lnTo>
                <a:lnTo>
                  <a:pt x="525272" y="549148"/>
                </a:lnTo>
                <a:lnTo>
                  <a:pt x="525272" y="513334"/>
                </a:lnTo>
                <a:lnTo>
                  <a:pt x="417830" y="489458"/>
                </a:lnTo>
                <a:lnTo>
                  <a:pt x="417830" y="441706"/>
                </a:lnTo>
                <a:lnTo>
                  <a:pt x="537210" y="441706"/>
                </a:lnTo>
                <a:lnTo>
                  <a:pt x="570209" y="419834"/>
                </a:lnTo>
                <a:lnTo>
                  <a:pt x="570613" y="417835"/>
                </a:lnTo>
                <a:lnTo>
                  <a:pt x="172477" y="417835"/>
                </a:lnTo>
                <a:lnTo>
                  <a:pt x="167132" y="412490"/>
                </a:lnTo>
                <a:lnTo>
                  <a:pt x="167132" y="303795"/>
                </a:lnTo>
                <a:lnTo>
                  <a:pt x="172477" y="298455"/>
                </a:lnTo>
                <a:lnTo>
                  <a:pt x="570614" y="298455"/>
                </a:lnTo>
                <a:lnTo>
                  <a:pt x="570209" y="296448"/>
                </a:lnTo>
                <a:lnTo>
                  <a:pt x="562534" y="285064"/>
                </a:lnTo>
                <a:lnTo>
                  <a:pt x="551150" y="277388"/>
                </a:lnTo>
                <a:lnTo>
                  <a:pt x="537210" y="274574"/>
                </a:lnTo>
                <a:lnTo>
                  <a:pt x="334264" y="274574"/>
                </a:lnTo>
                <a:lnTo>
                  <a:pt x="334264" y="238760"/>
                </a:lnTo>
                <a:lnTo>
                  <a:pt x="226822" y="214884"/>
                </a:lnTo>
                <a:lnTo>
                  <a:pt x="226822" y="167132"/>
                </a:lnTo>
                <a:lnTo>
                  <a:pt x="393954" y="167132"/>
                </a:lnTo>
                <a:lnTo>
                  <a:pt x="426953" y="145265"/>
                </a:lnTo>
                <a:lnTo>
                  <a:pt x="427359" y="143256"/>
                </a:lnTo>
                <a:lnTo>
                  <a:pt x="29220" y="143255"/>
                </a:lnTo>
                <a:lnTo>
                  <a:pt x="23882" y="137916"/>
                </a:lnTo>
                <a:lnTo>
                  <a:pt x="23876" y="29203"/>
                </a:lnTo>
                <a:lnTo>
                  <a:pt x="29220" y="23899"/>
                </a:lnTo>
                <a:lnTo>
                  <a:pt x="427365" y="23899"/>
                </a:lnTo>
                <a:lnTo>
                  <a:pt x="426953" y="21861"/>
                </a:lnTo>
                <a:lnTo>
                  <a:pt x="419277" y="10485"/>
                </a:lnTo>
                <a:lnTo>
                  <a:pt x="407893" y="2813"/>
                </a:lnTo>
                <a:lnTo>
                  <a:pt x="393953" y="0"/>
                </a:lnTo>
                <a:close/>
              </a:path>
              <a:path w="716279" h="716279">
                <a:moveTo>
                  <a:pt x="405892" y="573024"/>
                </a:moveTo>
                <a:lnTo>
                  <a:pt x="382016" y="573024"/>
                </a:lnTo>
                <a:lnTo>
                  <a:pt x="382016" y="692406"/>
                </a:lnTo>
                <a:lnTo>
                  <a:pt x="405892" y="692406"/>
                </a:lnTo>
                <a:lnTo>
                  <a:pt x="405892" y="573024"/>
                </a:lnTo>
                <a:close/>
              </a:path>
              <a:path w="716279" h="716279">
                <a:moveTo>
                  <a:pt x="713871" y="573024"/>
                </a:moveTo>
                <a:lnTo>
                  <a:pt x="687076" y="573024"/>
                </a:lnTo>
                <a:lnTo>
                  <a:pt x="692381" y="578369"/>
                </a:lnTo>
                <a:lnTo>
                  <a:pt x="692381" y="687062"/>
                </a:lnTo>
                <a:lnTo>
                  <a:pt x="687076" y="692406"/>
                </a:lnTo>
                <a:lnTo>
                  <a:pt x="713871" y="692406"/>
                </a:lnTo>
                <a:lnTo>
                  <a:pt x="716280" y="680469"/>
                </a:lnTo>
                <a:lnTo>
                  <a:pt x="716280" y="584962"/>
                </a:lnTo>
                <a:lnTo>
                  <a:pt x="713871" y="573024"/>
                </a:lnTo>
                <a:close/>
              </a:path>
              <a:path w="716279" h="716279">
                <a:moveTo>
                  <a:pt x="262636" y="298455"/>
                </a:moveTo>
                <a:lnTo>
                  <a:pt x="238760" y="298455"/>
                </a:lnTo>
                <a:lnTo>
                  <a:pt x="238760" y="417835"/>
                </a:lnTo>
                <a:lnTo>
                  <a:pt x="262636" y="417835"/>
                </a:lnTo>
                <a:lnTo>
                  <a:pt x="262636" y="298455"/>
                </a:lnTo>
                <a:close/>
              </a:path>
              <a:path w="716279" h="716279">
                <a:moveTo>
                  <a:pt x="570614" y="298455"/>
                </a:moveTo>
                <a:lnTo>
                  <a:pt x="543802" y="298455"/>
                </a:lnTo>
                <a:lnTo>
                  <a:pt x="549148" y="303795"/>
                </a:lnTo>
                <a:lnTo>
                  <a:pt x="549148" y="412490"/>
                </a:lnTo>
                <a:lnTo>
                  <a:pt x="543803" y="417835"/>
                </a:lnTo>
                <a:lnTo>
                  <a:pt x="570613" y="417835"/>
                </a:lnTo>
                <a:lnTo>
                  <a:pt x="573023" y="405897"/>
                </a:lnTo>
                <a:lnTo>
                  <a:pt x="573024" y="310388"/>
                </a:lnTo>
                <a:lnTo>
                  <a:pt x="570614" y="298455"/>
                </a:lnTo>
                <a:close/>
              </a:path>
              <a:path w="716279" h="716279">
                <a:moveTo>
                  <a:pt x="119379" y="23899"/>
                </a:moveTo>
                <a:lnTo>
                  <a:pt x="95503" y="23899"/>
                </a:lnTo>
                <a:lnTo>
                  <a:pt x="95504" y="143256"/>
                </a:lnTo>
                <a:lnTo>
                  <a:pt x="119380" y="143256"/>
                </a:lnTo>
                <a:lnTo>
                  <a:pt x="119379" y="23899"/>
                </a:lnTo>
                <a:close/>
              </a:path>
              <a:path w="716279" h="716279">
                <a:moveTo>
                  <a:pt x="427365" y="23899"/>
                </a:moveTo>
                <a:lnTo>
                  <a:pt x="400546" y="23899"/>
                </a:lnTo>
                <a:lnTo>
                  <a:pt x="405891" y="29203"/>
                </a:lnTo>
                <a:lnTo>
                  <a:pt x="405892" y="137916"/>
                </a:lnTo>
                <a:lnTo>
                  <a:pt x="400546" y="143256"/>
                </a:lnTo>
                <a:lnTo>
                  <a:pt x="427359" y="143256"/>
                </a:lnTo>
                <a:lnTo>
                  <a:pt x="429768" y="131329"/>
                </a:lnTo>
                <a:lnTo>
                  <a:pt x="429767" y="35790"/>
                </a:lnTo>
                <a:lnTo>
                  <a:pt x="427365" y="23899"/>
                </a:lnTo>
                <a:close/>
              </a:path>
            </a:pathLst>
          </a:custGeom>
          <a:solidFill>
            <a:srgbClr val="BA52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9924033" y="4238740"/>
            <a:ext cx="215265" cy="24130"/>
          </a:xfrm>
          <a:custGeom>
            <a:avLst/>
            <a:gdLst/>
            <a:ahLst/>
            <a:cxnLst/>
            <a:rect l="l" t="t" r="r" b="b"/>
            <a:pathLst>
              <a:path w="215265" h="24129">
                <a:moveTo>
                  <a:pt x="209538" y="0"/>
                </a:moveTo>
                <a:lnTo>
                  <a:pt x="5345" y="0"/>
                </a:lnTo>
                <a:lnTo>
                  <a:pt x="0" y="5362"/>
                </a:lnTo>
                <a:lnTo>
                  <a:pt x="0" y="18536"/>
                </a:lnTo>
                <a:lnTo>
                  <a:pt x="5345" y="23899"/>
                </a:lnTo>
                <a:lnTo>
                  <a:pt x="209538" y="23899"/>
                </a:lnTo>
                <a:lnTo>
                  <a:pt x="214884" y="18536"/>
                </a:lnTo>
                <a:lnTo>
                  <a:pt x="214883" y="5362"/>
                </a:lnTo>
                <a:lnTo>
                  <a:pt x="209538" y="0"/>
                </a:lnTo>
                <a:close/>
              </a:path>
            </a:pathLst>
          </a:custGeom>
          <a:solidFill>
            <a:srgbClr val="BA52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9924033" y="4286480"/>
            <a:ext cx="119380" cy="24130"/>
          </a:xfrm>
          <a:custGeom>
            <a:avLst/>
            <a:gdLst/>
            <a:ahLst/>
            <a:cxnLst/>
            <a:rect l="l" t="t" r="r" b="b"/>
            <a:pathLst>
              <a:path w="119379" h="24129">
                <a:moveTo>
                  <a:pt x="114034" y="0"/>
                </a:moveTo>
                <a:lnTo>
                  <a:pt x="5345" y="0"/>
                </a:lnTo>
                <a:lnTo>
                  <a:pt x="0" y="5362"/>
                </a:lnTo>
                <a:lnTo>
                  <a:pt x="0" y="18536"/>
                </a:lnTo>
                <a:lnTo>
                  <a:pt x="5345" y="23899"/>
                </a:lnTo>
                <a:lnTo>
                  <a:pt x="114034" y="23899"/>
                </a:lnTo>
                <a:lnTo>
                  <a:pt x="119380" y="18536"/>
                </a:lnTo>
                <a:lnTo>
                  <a:pt x="119379" y="5362"/>
                </a:lnTo>
                <a:lnTo>
                  <a:pt x="114034" y="0"/>
                </a:lnTo>
                <a:close/>
              </a:path>
            </a:pathLst>
          </a:custGeom>
          <a:solidFill>
            <a:srgbClr val="BA52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0067289" y="4513326"/>
            <a:ext cx="215265" cy="24130"/>
          </a:xfrm>
          <a:custGeom>
            <a:avLst/>
            <a:gdLst/>
            <a:ahLst/>
            <a:cxnLst/>
            <a:rect l="l" t="t" r="r" b="b"/>
            <a:pathLst>
              <a:path w="215265" h="24129">
                <a:moveTo>
                  <a:pt x="209538" y="0"/>
                </a:moveTo>
                <a:lnTo>
                  <a:pt x="5345" y="0"/>
                </a:lnTo>
                <a:lnTo>
                  <a:pt x="0" y="5345"/>
                </a:lnTo>
                <a:lnTo>
                  <a:pt x="0" y="18536"/>
                </a:lnTo>
                <a:lnTo>
                  <a:pt x="5345" y="23875"/>
                </a:lnTo>
                <a:lnTo>
                  <a:pt x="209538" y="23876"/>
                </a:lnTo>
                <a:lnTo>
                  <a:pt x="214884" y="18536"/>
                </a:lnTo>
                <a:lnTo>
                  <a:pt x="214883" y="5345"/>
                </a:lnTo>
                <a:lnTo>
                  <a:pt x="209538" y="0"/>
                </a:lnTo>
                <a:close/>
              </a:path>
            </a:pathLst>
          </a:custGeom>
          <a:solidFill>
            <a:srgbClr val="BA52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0067289" y="4561078"/>
            <a:ext cx="119380" cy="24130"/>
          </a:xfrm>
          <a:custGeom>
            <a:avLst/>
            <a:gdLst/>
            <a:ahLst/>
            <a:cxnLst/>
            <a:rect l="l" t="t" r="r" b="b"/>
            <a:pathLst>
              <a:path w="119379" h="24129">
                <a:moveTo>
                  <a:pt x="114034" y="0"/>
                </a:moveTo>
                <a:lnTo>
                  <a:pt x="5345" y="0"/>
                </a:lnTo>
                <a:lnTo>
                  <a:pt x="0" y="5345"/>
                </a:lnTo>
                <a:lnTo>
                  <a:pt x="0" y="18530"/>
                </a:lnTo>
                <a:lnTo>
                  <a:pt x="5345" y="23875"/>
                </a:lnTo>
                <a:lnTo>
                  <a:pt x="114034" y="23876"/>
                </a:lnTo>
                <a:lnTo>
                  <a:pt x="119380" y="18530"/>
                </a:lnTo>
                <a:lnTo>
                  <a:pt x="119379" y="5345"/>
                </a:lnTo>
                <a:lnTo>
                  <a:pt x="114034" y="0"/>
                </a:lnTo>
                <a:close/>
              </a:path>
            </a:pathLst>
          </a:custGeom>
          <a:solidFill>
            <a:srgbClr val="BA52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0210545" y="4787905"/>
            <a:ext cx="215265" cy="24130"/>
          </a:xfrm>
          <a:custGeom>
            <a:avLst/>
            <a:gdLst/>
            <a:ahLst/>
            <a:cxnLst/>
            <a:rect l="l" t="t" r="r" b="b"/>
            <a:pathLst>
              <a:path w="215265" h="24129">
                <a:moveTo>
                  <a:pt x="209521" y="0"/>
                </a:moveTo>
                <a:lnTo>
                  <a:pt x="5345" y="0"/>
                </a:lnTo>
                <a:lnTo>
                  <a:pt x="0" y="5339"/>
                </a:lnTo>
                <a:lnTo>
                  <a:pt x="0" y="18530"/>
                </a:lnTo>
                <a:lnTo>
                  <a:pt x="5345" y="23870"/>
                </a:lnTo>
                <a:lnTo>
                  <a:pt x="209521" y="23870"/>
                </a:lnTo>
                <a:lnTo>
                  <a:pt x="214884" y="18530"/>
                </a:lnTo>
                <a:lnTo>
                  <a:pt x="214883" y="5339"/>
                </a:lnTo>
                <a:lnTo>
                  <a:pt x="209521" y="0"/>
                </a:lnTo>
                <a:close/>
              </a:path>
            </a:pathLst>
          </a:custGeom>
          <a:solidFill>
            <a:srgbClr val="BA52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0210545" y="4835652"/>
            <a:ext cx="119380" cy="24130"/>
          </a:xfrm>
          <a:custGeom>
            <a:avLst/>
            <a:gdLst/>
            <a:ahLst/>
            <a:cxnLst/>
            <a:rect l="l" t="t" r="r" b="b"/>
            <a:pathLst>
              <a:path w="119379" h="24129">
                <a:moveTo>
                  <a:pt x="114034" y="0"/>
                </a:moveTo>
                <a:lnTo>
                  <a:pt x="5345" y="0"/>
                </a:lnTo>
                <a:lnTo>
                  <a:pt x="0" y="5345"/>
                </a:lnTo>
                <a:lnTo>
                  <a:pt x="0" y="18533"/>
                </a:lnTo>
                <a:lnTo>
                  <a:pt x="5345" y="23877"/>
                </a:lnTo>
                <a:lnTo>
                  <a:pt x="114034" y="23877"/>
                </a:lnTo>
                <a:lnTo>
                  <a:pt x="119380" y="18533"/>
                </a:lnTo>
                <a:lnTo>
                  <a:pt x="119379" y="5345"/>
                </a:lnTo>
                <a:lnTo>
                  <a:pt x="114034" y="0"/>
                </a:lnTo>
                <a:close/>
              </a:path>
            </a:pathLst>
          </a:custGeom>
          <a:solidFill>
            <a:srgbClr val="BA52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04800" y="3849623"/>
            <a:ext cx="11582400" cy="0"/>
          </a:xfrm>
          <a:custGeom>
            <a:avLst/>
            <a:gdLst/>
            <a:ahLst/>
            <a:cxnLst/>
            <a:rect l="l" t="t" r="r" b="b"/>
            <a:pathLst>
              <a:path w="11582400">
                <a:moveTo>
                  <a:pt x="11582400" y="0"/>
                </a:moveTo>
                <a:lnTo>
                  <a:pt x="0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2019 </a:t>
            </a:r>
            <a:r>
              <a:rPr spc="5" dirty="0"/>
              <a:t>© Company</a:t>
            </a:r>
            <a:r>
              <a:rPr spc="-130" dirty="0"/>
              <a:t> </a:t>
            </a:r>
            <a:r>
              <a:rPr dirty="0"/>
              <a:t>Confidential</a:t>
            </a:r>
          </a:p>
        </p:txBody>
      </p:sp>
      <p:sp>
        <p:nvSpPr>
          <p:cNvPr id="51" name="object 5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14 June</a:t>
            </a:r>
            <a:r>
              <a:rPr spc="-85" dirty="0"/>
              <a:t> </a:t>
            </a:r>
            <a:r>
              <a:rPr dirty="0"/>
              <a:t>2019</a:t>
            </a:r>
          </a:p>
        </p:txBody>
      </p:sp>
      <p:sp>
        <p:nvSpPr>
          <p:cNvPr id="52" name="object 5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5" dirty="0"/>
              <a:t>21</a:t>
            </a:fld>
            <a:endParaRPr spc="5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3231" y="6492240"/>
            <a:ext cx="137160" cy="365760"/>
          </a:xfrm>
          <a:custGeom>
            <a:avLst/>
            <a:gdLst/>
            <a:ahLst/>
            <a:cxnLst/>
            <a:rect l="l" t="t" r="r" b="b"/>
            <a:pathLst>
              <a:path w="137159" h="365759">
                <a:moveTo>
                  <a:pt x="0" y="365760"/>
                </a:moveTo>
                <a:lnTo>
                  <a:pt x="137159" y="365760"/>
                </a:lnTo>
                <a:lnTo>
                  <a:pt x="137159" y="0"/>
                </a:lnTo>
                <a:lnTo>
                  <a:pt x="0" y="0"/>
                </a:lnTo>
                <a:lnTo>
                  <a:pt x="0" y="365760"/>
                </a:lnTo>
                <a:close/>
              </a:path>
            </a:pathLst>
          </a:custGeom>
          <a:solidFill>
            <a:srgbClr val="1C9F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859023" y="6608064"/>
            <a:ext cx="0" cy="137160"/>
          </a:xfrm>
          <a:custGeom>
            <a:avLst/>
            <a:gdLst/>
            <a:ahLst/>
            <a:cxnLst/>
            <a:rect l="l" t="t" r="r" b="b"/>
            <a:pathLst>
              <a:path h="137159">
                <a:moveTo>
                  <a:pt x="0" y="0"/>
                </a:moveTo>
                <a:lnTo>
                  <a:pt x="0" y="137158"/>
                </a:lnTo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503152" y="6565392"/>
            <a:ext cx="0" cy="220345"/>
          </a:xfrm>
          <a:custGeom>
            <a:avLst/>
            <a:gdLst/>
            <a:ahLst/>
            <a:cxnLst/>
            <a:rect l="l" t="t" r="r" b="b"/>
            <a:pathLst>
              <a:path h="220345">
                <a:moveTo>
                  <a:pt x="0" y="0"/>
                </a:moveTo>
                <a:lnTo>
                  <a:pt x="0" y="220186"/>
                </a:lnTo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92100" y="427736"/>
            <a:ext cx="7106284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-5" dirty="0">
                <a:solidFill>
                  <a:srgbClr val="495658"/>
                </a:solidFill>
              </a:rPr>
              <a:t>THE </a:t>
            </a:r>
            <a:r>
              <a:rPr sz="2800" dirty="0">
                <a:solidFill>
                  <a:srgbClr val="495658"/>
                </a:solidFill>
              </a:rPr>
              <a:t>REPORT </a:t>
            </a:r>
            <a:r>
              <a:rPr sz="2800" spc="-5" dirty="0">
                <a:solidFill>
                  <a:srgbClr val="495658"/>
                </a:solidFill>
              </a:rPr>
              <a:t>PRODUCTION</a:t>
            </a:r>
            <a:r>
              <a:rPr sz="2800" spc="-50" dirty="0">
                <a:solidFill>
                  <a:srgbClr val="495658"/>
                </a:solidFill>
              </a:rPr>
              <a:t> </a:t>
            </a:r>
            <a:r>
              <a:rPr sz="2800" spc="-15" dirty="0">
                <a:solidFill>
                  <a:srgbClr val="495658"/>
                </a:solidFill>
              </a:rPr>
              <a:t>CHALLENGE</a:t>
            </a:r>
            <a:endParaRPr sz="2800"/>
          </a:p>
        </p:txBody>
      </p:sp>
      <p:sp>
        <p:nvSpPr>
          <p:cNvPr id="6" name="object 6"/>
          <p:cNvSpPr/>
          <p:nvPr/>
        </p:nvSpPr>
        <p:spPr>
          <a:xfrm>
            <a:off x="8046719" y="1197863"/>
            <a:ext cx="0" cy="4755515"/>
          </a:xfrm>
          <a:custGeom>
            <a:avLst/>
            <a:gdLst/>
            <a:ahLst/>
            <a:cxnLst/>
            <a:rect l="l" t="t" r="r" b="b"/>
            <a:pathLst>
              <a:path h="4755515">
                <a:moveTo>
                  <a:pt x="0" y="0"/>
                </a:moveTo>
                <a:lnTo>
                  <a:pt x="0" y="4755108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046719" y="3413759"/>
            <a:ext cx="140335" cy="320040"/>
          </a:xfrm>
          <a:custGeom>
            <a:avLst/>
            <a:gdLst/>
            <a:ahLst/>
            <a:cxnLst/>
            <a:rect l="l" t="t" r="r" b="b"/>
            <a:pathLst>
              <a:path w="140334" h="320039">
                <a:moveTo>
                  <a:pt x="0" y="0"/>
                </a:moveTo>
                <a:lnTo>
                  <a:pt x="0" y="320039"/>
                </a:lnTo>
                <a:lnTo>
                  <a:pt x="140207" y="160019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354568" y="1219200"/>
            <a:ext cx="3533140" cy="448309"/>
          </a:xfrm>
          <a:prstGeom prst="rect">
            <a:avLst/>
          </a:prstGeom>
          <a:solidFill>
            <a:srgbClr val="006C86"/>
          </a:solidFill>
        </p:spPr>
        <p:txBody>
          <a:bodyPr vert="horz" wrap="square" lIns="0" tIns="130175" rIns="0" bIns="0" rtlCol="0">
            <a:spAutoFit/>
          </a:bodyPr>
          <a:lstStyle/>
          <a:p>
            <a:pPr marL="372745">
              <a:lnSpc>
                <a:spcPct val="100000"/>
              </a:lnSpc>
              <a:spcBef>
                <a:spcPts val="1025"/>
              </a:spcBef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Narrative 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Performance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Report</a:t>
            </a:r>
            <a:r>
              <a:rPr sz="12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Outputs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642350" y="3213861"/>
            <a:ext cx="103314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8270" marR="5080" indent="-116205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95658"/>
                </a:solidFill>
                <a:latin typeface="Arial"/>
                <a:cs typeface="Arial"/>
              </a:rPr>
              <a:t>Internal</a:t>
            </a:r>
            <a:r>
              <a:rPr sz="1200" spc="-120" dirty="0">
                <a:solidFill>
                  <a:srgbClr val="495658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495658"/>
                </a:solidFill>
                <a:latin typeface="Arial"/>
                <a:cs typeface="Arial"/>
              </a:rPr>
              <a:t>Report  </a:t>
            </a:r>
            <a:r>
              <a:rPr sz="1200" spc="-5" dirty="0">
                <a:solidFill>
                  <a:srgbClr val="495658"/>
                </a:solidFill>
                <a:latin typeface="Arial"/>
                <a:cs typeface="Arial"/>
              </a:rPr>
              <a:t>Consumers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0497311" y="1862327"/>
            <a:ext cx="1170432" cy="11734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119359" y="1883664"/>
            <a:ext cx="0" cy="1713230"/>
          </a:xfrm>
          <a:custGeom>
            <a:avLst/>
            <a:gdLst/>
            <a:ahLst/>
            <a:cxnLst/>
            <a:rect l="l" t="t" r="r" b="b"/>
            <a:pathLst>
              <a:path h="1713229">
                <a:moveTo>
                  <a:pt x="0" y="0"/>
                </a:moveTo>
                <a:lnTo>
                  <a:pt x="0" y="1713102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0541000" y="3213861"/>
            <a:ext cx="10845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0" marR="5080" indent="-140335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495658"/>
                </a:solidFill>
                <a:latin typeface="Arial"/>
                <a:cs typeface="Arial"/>
              </a:rPr>
              <a:t>External</a:t>
            </a:r>
            <a:r>
              <a:rPr sz="1200" spc="-75" dirty="0">
                <a:solidFill>
                  <a:srgbClr val="495658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495658"/>
                </a:solidFill>
                <a:latin typeface="Arial"/>
                <a:cs typeface="Arial"/>
              </a:rPr>
              <a:t>Report  </a:t>
            </a:r>
            <a:r>
              <a:rPr sz="1200" spc="-5" dirty="0">
                <a:solidFill>
                  <a:srgbClr val="495658"/>
                </a:solidFill>
                <a:latin typeface="Arial"/>
                <a:cs typeface="Arial"/>
              </a:rPr>
              <a:t>Consumers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685656" y="3859783"/>
            <a:ext cx="2292985" cy="5378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591185">
              <a:lnSpc>
                <a:spcPct val="100000"/>
              </a:lnSpc>
              <a:spcBef>
                <a:spcPts val="90"/>
              </a:spcBef>
            </a:pPr>
            <a:r>
              <a:rPr sz="1400" b="1" spc="-10" dirty="0">
                <a:solidFill>
                  <a:srgbClr val="006C86"/>
                </a:solidFill>
                <a:latin typeface="Arial"/>
                <a:cs typeface="Arial"/>
              </a:rPr>
              <a:t>Process </a:t>
            </a:r>
            <a:r>
              <a:rPr sz="1400" b="1" spc="-5" dirty="0">
                <a:solidFill>
                  <a:srgbClr val="006C86"/>
                </a:solidFill>
                <a:latin typeface="Arial"/>
                <a:cs typeface="Arial"/>
              </a:rPr>
              <a:t>is</a:t>
            </a:r>
            <a:r>
              <a:rPr sz="1400" b="1" spc="-15" dirty="0">
                <a:solidFill>
                  <a:srgbClr val="006C86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006C86"/>
                </a:solidFill>
                <a:latin typeface="Arial"/>
                <a:cs typeface="Arial"/>
              </a:rPr>
              <a:t>typically: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25"/>
              </a:spcBef>
            </a:pPr>
            <a:r>
              <a:rPr sz="1200" spc="-5" dirty="0">
                <a:solidFill>
                  <a:srgbClr val="52605F"/>
                </a:solidFill>
                <a:latin typeface="Arial"/>
                <a:cs typeface="Arial"/>
              </a:rPr>
              <a:t>Manual </a:t>
            </a:r>
            <a:r>
              <a:rPr sz="1200" dirty="0">
                <a:solidFill>
                  <a:srgbClr val="52605F"/>
                </a:solidFill>
                <a:latin typeface="Arial"/>
                <a:cs typeface="Arial"/>
              </a:rPr>
              <a:t>(using </a:t>
            </a:r>
            <a:r>
              <a:rPr sz="1200" spc="-10" dirty="0">
                <a:solidFill>
                  <a:srgbClr val="52605F"/>
                </a:solidFill>
                <a:latin typeface="Arial"/>
                <a:cs typeface="Arial"/>
              </a:rPr>
              <a:t>MS</a:t>
            </a:r>
            <a:r>
              <a:rPr sz="1200" spc="-65" dirty="0">
                <a:solidFill>
                  <a:srgbClr val="52605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2605F"/>
                </a:solidFill>
                <a:latin typeface="Arial"/>
                <a:cs typeface="Arial"/>
              </a:rPr>
              <a:t>Office)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685656" y="4709286"/>
            <a:ext cx="11461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52605F"/>
                </a:solidFill>
                <a:latin typeface="Arial"/>
                <a:cs typeface="Arial"/>
              </a:rPr>
              <a:t>Time-consuming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685656" y="5228666"/>
            <a:ext cx="81153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2605F"/>
                </a:solidFill>
                <a:latin typeface="Arial"/>
                <a:cs typeface="Arial"/>
              </a:rPr>
              <a:t>Error-prone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354568" y="4553711"/>
            <a:ext cx="3533775" cy="0"/>
          </a:xfrm>
          <a:custGeom>
            <a:avLst/>
            <a:gdLst/>
            <a:ahLst/>
            <a:cxnLst/>
            <a:rect l="l" t="t" r="r" b="b"/>
            <a:pathLst>
              <a:path w="3533775">
                <a:moveTo>
                  <a:pt x="0" y="0"/>
                </a:moveTo>
                <a:lnTo>
                  <a:pt x="3533775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354568" y="5074920"/>
            <a:ext cx="3533775" cy="0"/>
          </a:xfrm>
          <a:custGeom>
            <a:avLst/>
            <a:gdLst/>
            <a:ahLst/>
            <a:cxnLst/>
            <a:rect l="l" t="t" r="r" b="b"/>
            <a:pathLst>
              <a:path w="3533775">
                <a:moveTo>
                  <a:pt x="0" y="0"/>
                </a:moveTo>
                <a:lnTo>
                  <a:pt x="3533775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353436" y="4208444"/>
            <a:ext cx="233907" cy="1723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353436" y="4726988"/>
            <a:ext cx="233907" cy="1746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353436" y="5247812"/>
            <a:ext cx="233907" cy="1723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8685656" y="5748934"/>
            <a:ext cx="2015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2605F"/>
                </a:solidFill>
                <a:latin typeface="Arial"/>
                <a:cs typeface="Arial"/>
              </a:rPr>
              <a:t>Uncontrolled (e.g.</a:t>
            </a:r>
            <a:r>
              <a:rPr sz="1200" spc="-140" dirty="0">
                <a:solidFill>
                  <a:srgbClr val="52605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2605F"/>
                </a:solidFill>
                <a:latin typeface="Arial"/>
                <a:cs typeface="Arial"/>
              </a:rPr>
              <a:t>versioning)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8354568" y="5593079"/>
            <a:ext cx="3533775" cy="0"/>
          </a:xfrm>
          <a:custGeom>
            <a:avLst/>
            <a:gdLst/>
            <a:ahLst/>
            <a:cxnLst/>
            <a:rect l="l" t="t" r="r" b="b"/>
            <a:pathLst>
              <a:path w="3533775">
                <a:moveTo>
                  <a:pt x="0" y="0"/>
                </a:moveTo>
                <a:lnTo>
                  <a:pt x="3533775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353436" y="5766356"/>
            <a:ext cx="233907" cy="1746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574023" y="1862327"/>
            <a:ext cx="1173479" cy="11734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879609" y="2154934"/>
            <a:ext cx="559435" cy="585470"/>
          </a:xfrm>
          <a:custGeom>
            <a:avLst/>
            <a:gdLst/>
            <a:ahLst/>
            <a:cxnLst/>
            <a:rect l="l" t="t" r="r" b="b"/>
            <a:pathLst>
              <a:path w="559434" h="585469">
                <a:moveTo>
                  <a:pt x="355736" y="0"/>
                </a:moveTo>
                <a:lnTo>
                  <a:pt x="99572" y="0"/>
                </a:lnTo>
                <a:lnTo>
                  <a:pt x="52249" y="26097"/>
                </a:lnTo>
                <a:lnTo>
                  <a:pt x="45787" y="43158"/>
                </a:lnTo>
                <a:lnTo>
                  <a:pt x="27741" y="49249"/>
                </a:lnTo>
                <a:lnTo>
                  <a:pt x="13211" y="60628"/>
                </a:lnTo>
                <a:lnTo>
                  <a:pt x="3523" y="76081"/>
                </a:lnTo>
                <a:lnTo>
                  <a:pt x="0" y="94394"/>
                </a:lnTo>
                <a:lnTo>
                  <a:pt x="0" y="533327"/>
                </a:lnTo>
                <a:lnTo>
                  <a:pt x="16140" y="569992"/>
                </a:lnTo>
                <a:lnTo>
                  <a:pt x="54770" y="585186"/>
                </a:lnTo>
                <a:lnTo>
                  <a:pt x="376257" y="585186"/>
                </a:lnTo>
                <a:lnTo>
                  <a:pt x="395364" y="581885"/>
                </a:lnTo>
                <a:lnTo>
                  <a:pt x="411508" y="572786"/>
                </a:lnTo>
                <a:lnTo>
                  <a:pt x="417145" y="566310"/>
                </a:lnTo>
                <a:lnTo>
                  <a:pt x="54770" y="566310"/>
                </a:lnTo>
                <a:lnTo>
                  <a:pt x="40904" y="563718"/>
                </a:lnTo>
                <a:lnTo>
                  <a:pt x="29484" y="556649"/>
                </a:lnTo>
                <a:lnTo>
                  <a:pt x="21733" y="546166"/>
                </a:lnTo>
                <a:lnTo>
                  <a:pt x="18877" y="533327"/>
                </a:lnTo>
                <a:lnTo>
                  <a:pt x="18876" y="94394"/>
                </a:lnTo>
                <a:lnTo>
                  <a:pt x="20941" y="83574"/>
                </a:lnTo>
                <a:lnTo>
                  <a:pt x="26545" y="74258"/>
                </a:lnTo>
                <a:lnTo>
                  <a:pt x="34803" y="67052"/>
                </a:lnTo>
                <a:lnTo>
                  <a:pt x="44832" y="62560"/>
                </a:lnTo>
                <a:lnTo>
                  <a:pt x="63710" y="62560"/>
                </a:lnTo>
                <a:lnTo>
                  <a:pt x="63710" y="52896"/>
                </a:lnTo>
                <a:lnTo>
                  <a:pt x="64017" y="52379"/>
                </a:lnTo>
                <a:lnTo>
                  <a:pt x="64017" y="50683"/>
                </a:lnTo>
                <a:lnTo>
                  <a:pt x="67175" y="38260"/>
                </a:lnTo>
                <a:lnTo>
                  <a:pt x="74881" y="28158"/>
                </a:lnTo>
                <a:lnTo>
                  <a:pt x="86044" y="21369"/>
                </a:lnTo>
                <a:lnTo>
                  <a:pt x="99572" y="18886"/>
                </a:lnTo>
                <a:lnTo>
                  <a:pt x="375751" y="18886"/>
                </a:lnTo>
                <a:lnTo>
                  <a:pt x="362461" y="5348"/>
                </a:lnTo>
                <a:lnTo>
                  <a:pt x="361834" y="4463"/>
                </a:lnTo>
                <a:lnTo>
                  <a:pt x="361096" y="3688"/>
                </a:lnTo>
                <a:lnTo>
                  <a:pt x="360247" y="3061"/>
                </a:lnTo>
                <a:lnTo>
                  <a:pt x="359952" y="2803"/>
                </a:lnTo>
                <a:lnTo>
                  <a:pt x="358182" y="996"/>
                </a:lnTo>
                <a:lnTo>
                  <a:pt x="355736" y="0"/>
                </a:lnTo>
                <a:close/>
              </a:path>
              <a:path w="559434" h="585469">
                <a:moveTo>
                  <a:pt x="63710" y="62560"/>
                </a:moveTo>
                <a:lnTo>
                  <a:pt x="44832" y="62560"/>
                </a:lnTo>
                <a:lnTo>
                  <a:pt x="44832" y="490818"/>
                </a:lnTo>
                <a:lnTo>
                  <a:pt x="49170" y="511002"/>
                </a:lnTo>
                <a:lnTo>
                  <a:pt x="60961" y="527499"/>
                </a:lnTo>
                <a:lnTo>
                  <a:pt x="78373" y="538631"/>
                </a:lnTo>
                <a:lnTo>
                  <a:pt x="99573" y="542715"/>
                </a:lnTo>
                <a:lnTo>
                  <a:pt x="410304" y="542715"/>
                </a:lnTo>
                <a:lnTo>
                  <a:pt x="405394" y="552374"/>
                </a:lnTo>
                <a:lnTo>
                  <a:pt x="397666" y="559821"/>
                </a:lnTo>
                <a:lnTo>
                  <a:pt x="387745" y="564614"/>
                </a:lnTo>
                <a:lnTo>
                  <a:pt x="376257" y="566310"/>
                </a:lnTo>
                <a:lnTo>
                  <a:pt x="417145" y="566310"/>
                </a:lnTo>
                <a:lnTo>
                  <a:pt x="423425" y="559095"/>
                </a:lnTo>
                <a:lnTo>
                  <a:pt x="429854" y="542018"/>
                </a:lnTo>
                <a:lnTo>
                  <a:pt x="447872" y="535944"/>
                </a:lnTo>
                <a:lnTo>
                  <a:pt x="462334" y="524573"/>
                </a:lnTo>
                <a:lnTo>
                  <a:pt x="462792" y="523836"/>
                </a:lnTo>
                <a:lnTo>
                  <a:pt x="99573" y="523836"/>
                </a:lnTo>
                <a:lnTo>
                  <a:pt x="85712" y="521239"/>
                </a:lnTo>
                <a:lnTo>
                  <a:pt x="74302" y="514158"/>
                </a:lnTo>
                <a:lnTo>
                  <a:pt x="66562" y="503662"/>
                </a:lnTo>
                <a:lnTo>
                  <a:pt x="63711" y="490818"/>
                </a:lnTo>
                <a:lnTo>
                  <a:pt x="63710" y="62560"/>
                </a:lnTo>
                <a:close/>
              </a:path>
              <a:path w="559434" h="585469">
                <a:moveTo>
                  <a:pt x="475447" y="257204"/>
                </a:moveTo>
                <a:lnTo>
                  <a:pt x="456597" y="257204"/>
                </a:lnTo>
                <a:lnTo>
                  <a:pt x="456598" y="490818"/>
                </a:lnTo>
                <a:lnTo>
                  <a:pt x="453802" y="503662"/>
                </a:lnTo>
                <a:lnTo>
                  <a:pt x="446182" y="514158"/>
                </a:lnTo>
                <a:lnTo>
                  <a:pt x="434889" y="521239"/>
                </a:lnTo>
                <a:lnTo>
                  <a:pt x="421075" y="523836"/>
                </a:lnTo>
                <a:lnTo>
                  <a:pt x="462792" y="523836"/>
                </a:lnTo>
                <a:lnTo>
                  <a:pt x="471954" y="509124"/>
                </a:lnTo>
                <a:lnTo>
                  <a:pt x="475447" y="490818"/>
                </a:lnTo>
                <a:lnTo>
                  <a:pt x="475447" y="257204"/>
                </a:lnTo>
                <a:close/>
              </a:path>
              <a:path w="559434" h="585469">
                <a:moveTo>
                  <a:pt x="190312" y="257204"/>
                </a:moveTo>
                <a:lnTo>
                  <a:pt x="171425" y="257204"/>
                </a:lnTo>
                <a:lnTo>
                  <a:pt x="171296" y="271361"/>
                </a:lnTo>
                <a:lnTo>
                  <a:pt x="171218" y="276765"/>
                </a:lnTo>
                <a:lnTo>
                  <a:pt x="308974" y="291417"/>
                </a:lnTo>
                <a:lnTo>
                  <a:pt x="313198" y="287189"/>
                </a:lnTo>
                <a:lnTo>
                  <a:pt x="313191" y="276758"/>
                </a:lnTo>
                <a:lnTo>
                  <a:pt x="308974" y="272541"/>
                </a:lnTo>
                <a:lnTo>
                  <a:pt x="190212" y="272541"/>
                </a:lnTo>
                <a:lnTo>
                  <a:pt x="190179" y="271951"/>
                </a:lnTo>
                <a:lnTo>
                  <a:pt x="190312" y="257204"/>
                </a:lnTo>
                <a:close/>
              </a:path>
              <a:path w="559434" h="585469">
                <a:moveTo>
                  <a:pt x="190190" y="271361"/>
                </a:moveTo>
                <a:lnTo>
                  <a:pt x="190179" y="271951"/>
                </a:lnTo>
                <a:lnTo>
                  <a:pt x="190190" y="271361"/>
                </a:lnTo>
                <a:close/>
              </a:path>
              <a:path w="559434" h="585469">
                <a:moveTo>
                  <a:pt x="520893" y="246584"/>
                </a:moveTo>
                <a:lnTo>
                  <a:pt x="141576" y="246584"/>
                </a:lnTo>
                <a:lnTo>
                  <a:pt x="141576" y="253183"/>
                </a:lnTo>
                <a:lnTo>
                  <a:pt x="146276" y="257204"/>
                </a:lnTo>
                <a:lnTo>
                  <a:pt x="501600" y="257204"/>
                </a:lnTo>
                <a:lnTo>
                  <a:pt x="503407" y="257241"/>
                </a:lnTo>
                <a:lnTo>
                  <a:pt x="505215" y="256743"/>
                </a:lnTo>
                <a:lnTo>
                  <a:pt x="506727" y="255780"/>
                </a:lnTo>
                <a:lnTo>
                  <a:pt x="520893" y="246584"/>
                </a:lnTo>
                <a:close/>
              </a:path>
              <a:path w="559434" h="585469">
                <a:moveTo>
                  <a:pt x="113486" y="186428"/>
                </a:moveTo>
                <a:lnTo>
                  <a:pt x="108134" y="186539"/>
                </a:lnTo>
                <a:lnTo>
                  <a:pt x="103947" y="190891"/>
                </a:lnTo>
                <a:lnTo>
                  <a:pt x="104301" y="242408"/>
                </a:lnTo>
                <a:lnTo>
                  <a:pt x="108518" y="246587"/>
                </a:lnTo>
                <a:lnTo>
                  <a:pt x="520893" y="246584"/>
                </a:lnTo>
                <a:lnTo>
                  <a:pt x="533616" y="238325"/>
                </a:lnTo>
                <a:lnTo>
                  <a:pt x="160451" y="238325"/>
                </a:lnTo>
                <a:lnTo>
                  <a:pt x="160451" y="227709"/>
                </a:lnTo>
                <a:lnTo>
                  <a:pt x="123073" y="227709"/>
                </a:lnTo>
                <a:lnTo>
                  <a:pt x="122671" y="205609"/>
                </a:lnTo>
                <a:lnTo>
                  <a:pt x="160451" y="205609"/>
                </a:lnTo>
                <a:lnTo>
                  <a:pt x="160451" y="194691"/>
                </a:lnTo>
                <a:lnTo>
                  <a:pt x="532824" y="194691"/>
                </a:lnTo>
                <a:lnTo>
                  <a:pt x="521069" y="186981"/>
                </a:lnTo>
                <a:lnTo>
                  <a:pt x="141576" y="186981"/>
                </a:lnTo>
                <a:lnTo>
                  <a:pt x="113486" y="186428"/>
                </a:lnTo>
                <a:close/>
              </a:path>
              <a:path w="559434" h="585469">
                <a:moveTo>
                  <a:pt x="532824" y="194691"/>
                </a:moveTo>
                <a:lnTo>
                  <a:pt x="491972" y="194691"/>
                </a:lnTo>
                <a:lnTo>
                  <a:pt x="491972" y="238325"/>
                </a:lnTo>
                <a:lnTo>
                  <a:pt x="533616" y="238325"/>
                </a:lnTo>
                <a:lnTo>
                  <a:pt x="545560" y="230571"/>
                </a:lnTo>
                <a:lnTo>
                  <a:pt x="510859" y="230571"/>
                </a:lnTo>
                <a:lnTo>
                  <a:pt x="510859" y="203175"/>
                </a:lnTo>
                <a:lnTo>
                  <a:pt x="545759" y="203175"/>
                </a:lnTo>
                <a:lnTo>
                  <a:pt x="532824" y="194691"/>
                </a:lnTo>
                <a:close/>
              </a:path>
              <a:path w="559434" h="585469">
                <a:moveTo>
                  <a:pt x="545759" y="203175"/>
                </a:moveTo>
                <a:lnTo>
                  <a:pt x="510859" y="203175"/>
                </a:lnTo>
                <a:lnTo>
                  <a:pt x="531921" y="216868"/>
                </a:lnTo>
                <a:lnTo>
                  <a:pt x="510859" y="230571"/>
                </a:lnTo>
                <a:lnTo>
                  <a:pt x="545560" y="230571"/>
                </a:lnTo>
                <a:lnTo>
                  <a:pt x="557226" y="222998"/>
                </a:lnTo>
                <a:lnTo>
                  <a:pt x="558812" y="220025"/>
                </a:lnTo>
                <a:lnTo>
                  <a:pt x="558812" y="213651"/>
                </a:lnTo>
                <a:lnTo>
                  <a:pt x="557226" y="210663"/>
                </a:lnTo>
                <a:lnTo>
                  <a:pt x="554533" y="208929"/>
                </a:lnTo>
                <a:lnTo>
                  <a:pt x="545759" y="203175"/>
                </a:lnTo>
                <a:close/>
              </a:path>
              <a:path w="559434" h="585469">
                <a:moveTo>
                  <a:pt x="160451" y="205609"/>
                </a:moveTo>
                <a:lnTo>
                  <a:pt x="122671" y="205609"/>
                </a:lnTo>
                <a:lnTo>
                  <a:pt x="141576" y="205868"/>
                </a:lnTo>
                <a:lnTo>
                  <a:pt x="141576" y="227709"/>
                </a:lnTo>
                <a:lnTo>
                  <a:pt x="160451" y="227709"/>
                </a:lnTo>
                <a:lnTo>
                  <a:pt x="160451" y="205609"/>
                </a:lnTo>
                <a:close/>
              </a:path>
              <a:path w="559434" h="585469">
                <a:moveTo>
                  <a:pt x="501600" y="175805"/>
                </a:moveTo>
                <a:lnTo>
                  <a:pt x="151484" y="175804"/>
                </a:lnTo>
                <a:lnTo>
                  <a:pt x="146076" y="176026"/>
                </a:lnTo>
                <a:lnTo>
                  <a:pt x="141753" y="180342"/>
                </a:lnTo>
                <a:lnTo>
                  <a:pt x="141576" y="185764"/>
                </a:lnTo>
                <a:lnTo>
                  <a:pt x="141576" y="186981"/>
                </a:lnTo>
                <a:lnTo>
                  <a:pt x="521069" y="186981"/>
                </a:lnTo>
                <a:lnTo>
                  <a:pt x="506727" y="177575"/>
                </a:lnTo>
                <a:lnTo>
                  <a:pt x="505215" y="176505"/>
                </a:lnTo>
                <a:lnTo>
                  <a:pt x="503444" y="175878"/>
                </a:lnTo>
                <a:lnTo>
                  <a:pt x="501600" y="175805"/>
                </a:lnTo>
                <a:close/>
              </a:path>
              <a:path w="559434" h="585469">
                <a:moveTo>
                  <a:pt x="375751" y="18886"/>
                </a:moveTo>
                <a:lnTo>
                  <a:pt x="345681" y="18886"/>
                </a:lnTo>
                <a:lnTo>
                  <a:pt x="345681" y="102362"/>
                </a:lnTo>
                <a:lnTo>
                  <a:pt x="348227" y="114461"/>
                </a:lnTo>
                <a:lnTo>
                  <a:pt x="456597" y="133310"/>
                </a:lnTo>
                <a:lnTo>
                  <a:pt x="456597" y="175805"/>
                </a:lnTo>
                <a:lnTo>
                  <a:pt x="475447" y="175805"/>
                </a:lnTo>
                <a:lnTo>
                  <a:pt x="475447" y="124310"/>
                </a:lnTo>
                <a:lnTo>
                  <a:pt x="475225" y="121138"/>
                </a:lnTo>
                <a:lnTo>
                  <a:pt x="473713" y="118224"/>
                </a:lnTo>
                <a:lnTo>
                  <a:pt x="471278" y="116195"/>
                </a:lnTo>
                <a:lnTo>
                  <a:pt x="469649" y="114535"/>
                </a:lnTo>
                <a:lnTo>
                  <a:pt x="373896" y="114535"/>
                </a:lnTo>
                <a:lnTo>
                  <a:pt x="364563" y="34010"/>
                </a:lnTo>
                <a:lnTo>
                  <a:pt x="390598" y="34010"/>
                </a:lnTo>
                <a:lnTo>
                  <a:pt x="375751" y="18886"/>
                </a:lnTo>
                <a:close/>
              </a:path>
              <a:path w="559434" h="585469">
                <a:moveTo>
                  <a:pt x="390598" y="34010"/>
                </a:moveTo>
                <a:lnTo>
                  <a:pt x="364563" y="34010"/>
                </a:lnTo>
                <a:lnTo>
                  <a:pt x="442838" y="114461"/>
                </a:lnTo>
                <a:lnTo>
                  <a:pt x="377179" y="114461"/>
                </a:lnTo>
                <a:lnTo>
                  <a:pt x="373896" y="114535"/>
                </a:lnTo>
                <a:lnTo>
                  <a:pt x="469649" y="114535"/>
                </a:lnTo>
                <a:lnTo>
                  <a:pt x="390598" y="34010"/>
                </a:lnTo>
                <a:close/>
              </a:path>
            </a:pathLst>
          </a:custGeom>
          <a:solidFill>
            <a:srgbClr val="006C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983974" y="2471129"/>
            <a:ext cx="174625" cy="19050"/>
          </a:xfrm>
          <a:custGeom>
            <a:avLst/>
            <a:gdLst/>
            <a:ahLst/>
            <a:cxnLst/>
            <a:rect l="l" t="t" r="r" b="b"/>
            <a:pathLst>
              <a:path w="174625" h="19050">
                <a:moveTo>
                  <a:pt x="169832" y="0"/>
                </a:moveTo>
                <a:lnTo>
                  <a:pt x="4223" y="0"/>
                </a:lnTo>
                <a:lnTo>
                  <a:pt x="0" y="4223"/>
                </a:lnTo>
                <a:lnTo>
                  <a:pt x="0" y="14647"/>
                </a:lnTo>
                <a:lnTo>
                  <a:pt x="4223" y="18875"/>
                </a:lnTo>
                <a:lnTo>
                  <a:pt x="169832" y="18875"/>
                </a:lnTo>
                <a:lnTo>
                  <a:pt x="174060" y="14648"/>
                </a:lnTo>
                <a:lnTo>
                  <a:pt x="174060" y="4223"/>
                </a:lnTo>
                <a:lnTo>
                  <a:pt x="169832" y="0"/>
                </a:lnTo>
                <a:close/>
              </a:path>
            </a:pathLst>
          </a:custGeom>
          <a:solidFill>
            <a:srgbClr val="006C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983974" y="2526578"/>
            <a:ext cx="289560" cy="0"/>
          </a:xfrm>
          <a:custGeom>
            <a:avLst/>
            <a:gdLst/>
            <a:ahLst/>
            <a:cxnLst/>
            <a:rect l="l" t="t" r="r" b="b"/>
            <a:pathLst>
              <a:path w="289559">
                <a:moveTo>
                  <a:pt x="0" y="0"/>
                </a:moveTo>
                <a:lnTo>
                  <a:pt x="288934" y="0"/>
                </a:lnTo>
              </a:path>
            </a:pathLst>
          </a:custGeom>
          <a:ln w="18879">
            <a:solidFill>
              <a:srgbClr val="006C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983974" y="2572589"/>
            <a:ext cx="289560" cy="0"/>
          </a:xfrm>
          <a:custGeom>
            <a:avLst/>
            <a:gdLst/>
            <a:ahLst/>
            <a:cxnLst/>
            <a:rect l="l" t="t" r="r" b="b"/>
            <a:pathLst>
              <a:path w="289559">
                <a:moveTo>
                  <a:pt x="0" y="0"/>
                </a:moveTo>
                <a:lnTo>
                  <a:pt x="288934" y="0"/>
                </a:lnTo>
              </a:path>
            </a:pathLst>
          </a:custGeom>
          <a:ln w="18875">
            <a:solidFill>
              <a:srgbClr val="006C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983974" y="2618602"/>
            <a:ext cx="289560" cy="0"/>
          </a:xfrm>
          <a:custGeom>
            <a:avLst/>
            <a:gdLst/>
            <a:ahLst/>
            <a:cxnLst/>
            <a:rect l="l" t="t" r="r" b="b"/>
            <a:pathLst>
              <a:path w="289559">
                <a:moveTo>
                  <a:pt x="0" y="0"/>
                </a:moveTo>
                <a:lnTo>
                  <a:pt x="288934" y="0"/>
                </a:lnTo>
              </a:path>
            </a:pathLst>
          </a:custGeom>
          <a:ln w="18875">
            <a:solidFill>
              <a:srgbClr val="006C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1057563" y="2196586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20" h="58419">
                <a:moveTo>
                  <a:pt x="29108" y="0"/>
                </a:moveTo>
                <a:lnTo>
                  <a:pt x="17778" y="2276"/>
                </a:lnTo>
                <a:lnTo>
                  <a:pt x="8526" y="8483"/>
                </a:lnTo>
                <a:lnTo>
                  <a:pt x="2287" y="17687"/>
                </a:lnTo>
                <a:lnTo>
                  <a:pt x="0" y="28956"/>
                </a:lnTo>
                <a:lnTo>
                  <a:pt x="2301" y="40232"/>
                </a:lnTo>
                <a:lnTo>
                  <a:pt x="8549" y="49437"/>
                </a:lnTo>
                <a:lnTo>
                  <a:pt x="17783" y="55634"/>
                </a:lnTo>
                <a:lnTo>
                  <a:pt x="29109" y="57917"/>
                </a:lnTo>
                <a:lnTo>
                  <a:pt x="40450" y="55634"/>
                </a:lnTo>
                <a:lnTo>
                  <a:pt x="49698" y="49428"/>
                </a:lnTo>
                <a:lnTo>
                  <a:pt x="55931" y="40225"/>
                </a:lnTo>
                <a:lnTo>
                  <a:pt x="56258" y="38613"/>
                </a:lnTo>
                <a:lnTo>
                  <a:pt x="23752" y="38613"/>
                </a:lnTo>
                <a:lnTo>
                  <a:pt x="19406" y="34285"/>
                </a:lnTo>
                <a:lnTo>
                  <a:pt x="19416" y="23627"/>
                </a:lnTo>
                <a:lnTo>
                  <a:pt x="23752" y="19304"/>
                </a:lnTo>
                <a:lnTo>
                  <a:pt x="56258" y="19304"/>
                </a:lnTo>
                <a:lnTo>
                  <a:pt x="55930" y="17687"/>
                </a:lnTo>
                <a:lnTo>
                  <a:pt x="49691" y="8483"/>
                </a:lnTo>
                <a:lnTo>
                  <a:pt x="40439" y="2276"/>
                </a:lnTo>
                <a:lnTo>
                  <a:pt x="29108" y="0"/>
                </a:lnTo>
                <a:close/>
              </a:path>
              <a:path w="58420" h="58419">
                <a:moveTo>
                  <a:pt x="56258" y="19304"/>
                </a:moveTo>
                <a:lnTo>
                  <a:pt x="34470" y="19304"/>
                </a:lnTo>
                <a:lnTo>
                  <a:pt x="38812" y="23627"/>
                </a:lnTo>
                <a:lnTo>
                  <a:pt x="38812" y="34285"/>
                </a:lnTo>
                <a:lnTo>
                  <a:pt x="34470" y="38613"/>
                </a:lnTo>
                <a:lnTo>
                  <a:pt x="56258" y="38613"/>
                </a:lnTo>
                <a:lnTo>
                  <a:pt x="58218" y="28956"/>
                </a:lnTo>
                <a:lnTo>
                  <a:pt x="56258" y="19304"/>
                </a:lnTo>
                <a:close/>
              </a:path>
            </a:pathLst>
          </a:custGeom>
          <a:solidFill>
            <a:srgbClr val="006C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0921721" y="2312416"/>
            <a:ext cx="330200" cy="231775"/>
          </a:xfrm>
          <a:custGeom>
            <a:avLst/>
            <a:gdLst/>
            <a:ahLst/>
            <a:cxnLst/>
            <a:rect l="l" t="t" r="r" b="b"/>
            <a:pathLst>
              <a:path w="330200" h="231775">
                <a:moveTo>
                  <a:pt x="325561" y="0"/>
                </a:moveTo>
                <a:lnTo>
                  <a:pt x="4346" y="0"/>
                </a:lnTo>
                <a:lnTo>
                  <a:pt x="0" y="4323"/>
                </a:lnTo>
                <a:lnTo>
                  <a:pt x="0" y="227332"/>
                </a:lnTo>
                <a:lnTo>
                  <a:pt x="4346" y="231650"/>
                </a:lnTo>
                <a:lnTo>
                  <a:pt x="325561" y="231650"/>
                </a:lnTo>
                <a:lnTo>
                  <a:pt x="329902" y="227332"/>
                </a:lnTo>
                <a:lnTo>
                  <a:pt x="329902" y="212346"/>
                </a:lnTo>
                <a:lnTo>
                  <a:pt x="19406" y="212346"/>
                </a:lnTo>
                <a:lnTo>
                  <a:pt x="19406" y="19304"/>
                </a:lnTo>
                <a:lnTo>
                  <a:pt x="329902" y="19304"/>
                </a:lnTo>
                <a:lnTo>
                  <a:pt x="329902" y="4323"/>
                </a:lnTo>
                <a:lnTo>
                  <a:pt x="325561" y="0"/>
                </a:lnTo>
                <a:close/>
              </a:path>
              <a:path w="330200" h="231775">
                <a:moveTo>
                  <a:pt x="162250" y="38360"/>
                </a:moveTo>
                <a:lnTo>
                  <a:pt x="144219" y="42899"/>
                </a:lnTo>
                <a:lnTo>
                  <a:pt x="128787" y="54373"/>
                </a:lnTo>
                <a:lnTo>
                  <a:pt x="119522" y="69582"/>
                </a:lnTo>
                <a:lnTo>
                  <a:pt x="116434" y="86549"/>
                </a:lnTo>
                <a:lnTo>
                  <a:pt x="119523" y="103515"/>
                </a:lnTo>
                <a:lnTo>
                  <a:pt x="128787" y="118720"/>
                </a:lnTo>
                <a:lnTo>
                  <a:pt x="115830" y="125644"/>
                </a:lnTo>
                <a:lnTo>
                  <a:pt x="105819" y="135916"/>
                </a:lnTo>
                <a:lnTo>
                  <a:pt x="99352" y="148697"/>
                </a:lnTo>
                <a:lnTo>
                  <a:pt x="97030" y="163145"/>
                </a:lnTo>
                <a:lnTo>
                  <a:pt x="97030" y="212346"/>
                </a:lnTo>
                <a:lnTo>
                  <a:pt x="116436" y="212346"/>
                </a:lnTo>
                <a:lnTo>
                  <a:pt x="116436" y="163145"/>
                </a:lnTo>
                <a:lnTo>
                  <a:pt x="118656" y="152246"/>
                </a:lnTo>
                <a:lnTo>
                  <a:pt x="124692" y="143344"/>
                </a:lnTo>
                <a:lnTo>
                  <a:pt x="133641" y="137338"/>
                </a:lnTo>
                <a:lnTo>
                  <a:pt x="144600" y="135129"/>
                </a:lnTo>
                <a:lnTo>
                  <a:pt x="223317" y="135129"/>
                </a:lnTo>
                <a:lnTo>
                  <a:pt x="214072" y="125644"/>
                </a:lnTo>
                <a:lnTo>
                  <a:pt x="201115" y="118720"/>
                </a:lnTo>
                <a:lnTo>
                  <a:pt x="202822" y="115825"/>
                </a:lnTo>
                <a:lnTo>
                  <a:pt x="164951" y="115825"/>
                </a:lnTo>
                <a:lnTo>
                  <a:pt x="153609" y="113542"/>
                </a:lnTo>
                <a:lnTo>
                  <a:pt x="144361" y="107336"/>
                </a:lnTo>
                <a:lnTo>
                  <a:pt x="138128" y="98135"/>
                </a:lnTo>
                <a:lnTo>
                  <a:pt x="135842" y="86869"/>
                </a:lnTo>
                <a:lnTo>
                  <a:pt x="138129" y="75598"/>
                </a:lnTo>
                <a:lnTo>
                  <a:pt x="144368" y="66394"/>
                </a:lnTo>
                <a:lnTo>
                  <a:pt x="153620" y="60188"/>
                </a:lnTo>
                <a:lnTo>
                  <a:pt x="164951" y="57912"/>
                </a:lnTo>
                <a:lnTo>
                  <a:pt x="202809" y="57912"/>
                </a:lnTo>
                <a:lnTo>
                  <a:pt x="197294" y="50573"/>
                </a:lnTo>
                <a:lnTo>
                  <a:pt x="180676" y="40878"/>
                </a:lnTo>
                <a:lnTo>
                  <a:pt x="162250" y="38360"/>
                </a:lnTo>
                <a:close/>
              </a:path>
              <a:path w="330200" h="231775">
                <a:moveTo>
                  <a:pt x="223317" y="135129"/>
                </a:moveTo>
                <a:lnTo>
                  <a:pt x="185307" y="135129"/>
                </a:lnTo>
                <a:lnTo>
                  <a:pt x="196263" y="137338"/>
                </a:lnTo>
                <a:lnTo>
                  <a:pt x="205210" y="143344"/>
                </a:lnTo>
                <a:lnTo>
                  <a:pt x="211246" y="152246"/>
                </a:lnTo>
                <a:lnTo>
                  <a:pt x="213466" y="163145"/>
                </a:lnTo>
                <a:lnTo>
                  <a:pt x="213466" y="212346"/>
                </a:lnTo>
                <a:lnTo>
                  <a:pt x="232872" y="212346"/>
                </a:lnTo>
                <a:lnTo>
                  <a:pt x="232872" y="163145"/>
                </a:lnTo>
                <a:lnTo>
                  <a:pt x="230552" y="148697"/>
                </a:lnTo>
                <a:lnTo>
                  <a:pt x="224085" y="135916"/>
                </a:lnTo>
                <a:lnTo>
                  <a:pt x="223317" y="135129"/>
                </a:lnTo>
                <a:close/>
              </a:path>
              <a:path w="330200" h="231775">
                <a:moveTo>
                  <a:pt x="329902" y="19304"/>
                </a:moveTo>
                <a:lnTo>
                  <a:pt x="310496" y="19304"/>
                </a:lnTo>
                <a:lnTo>
                  <a:pt x="310496" y="212346"/>
                </a:lnTo>
                <a:lnTo>
                  <a:pt x="329902" y="212346"/>
                </a:lnTo>
                <a:lnTo>
                  <a:pt x="329902" y="19304"/>
                </a:lnTo>
                <a:close/>
              </a:path>
              <a:path w="330200" h="231775">
                <a:moveTo>
                  <a:pt x="202809" y="57912"/>
                </a:moveTo>
                <a:lnTo>
                  <a:pt x="164951" y="57912"/>
                </a:lnTo>
                <a:lnTo>
                  <a:pt x="176281" y="60188"/>
                </a:lnTo>
                <a:lnTo>
                  <a:pt x="185534" y="66394"/>
                </a:lnTo>
                <a:lnTo>
                  <a:pt x="191772" y="75598"/>
                </a:lnTo>
                <a:lnTo>
                  <a:pt x="194060" y="86869"/>
                </a:lnTo>
                <a:lnTo>
                  <a:pt x="191761" y="98141"/>
                </a:lnTo>
                <a:lnTo>
                  <a:pt x="185512" y="107345"/>
                </a:lnTo>
                <a:lnTo>
                  <a:pt x="176277" y="113542"/>
                </a:lnTo>
                <a:lnTo>
                  <a:pt x="164951" y="115825"/>
                </a:lnTo>
                <a:lnTo>
                  <a:pt x="202822" y="115825"/>
                </a:lnTo>
                <a:lnTo>
                  <a:pt x="210863" y="102190"/>
                </a:lnTo>
                <a:lnTo>
                  <a:pt x="213393" y="83860"/>
                </a:lnTo>
                <a:lnTo>
                  <a:pt x="208829" y="65924"/>
                </a:lnTo>
                <a:lnTo>
                  <a:pt x="202809" y="57912"/>
                </a:lnTo>
                <a:close/>
              </a:path>
            </a:pathLst>
          </a:custGeom>
          <a:solidFill>
            <a:srgbClr val="006C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0921722" y="2573023"/>
            <a:ext cx="146050" cy="0"/>
          </a:xfrm>
          <a:custGeom>
            <a:avLst/>
            <a:gdLst/>
            <a:ahLst/>
            <a:cxnLst/>
            <a:rect l="l" t="t" r="r" b="b"/>
            <a:pathLst>
              <a:path w="146050">
                <a:moveTo>
                  <a:pt x="0" y="0"/>
                </a:moveTo>
                <a:lnTo>
                  <a:pt x="145545" y="0"/>
                </a:lnTo>
              </a:path>
            </a:pathLst>
          </a:custGeom>
          <a:ln w="19304">
            <a:solidFill>
              <a:srgbClr val="006C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1086673" y="2563371"/>
            <a:ext cx="58419" cy="19685"/>
          </a:xfrm>
          <a:custGeom>
            <a:avLst/>
            <a:gdLst/>
            <a:ahLst/>
            <a:cxnLst/>
            <a:rect l="l" t="t" r="r" b="b"/>
            <a:pathLst>
              <a:path w="58420" h="19685">
                <a:moveTo>
                  <a:pt x="0" y="0"/>
                </a:moveTo>
                <a:lnTo>
                  <a:pt x="58218" y="0"/>
                </a:lnTo>
                <a:lnTo>
                  <a:pt x="58218" y="19304"/>
                </a:lnTo>
                <a:lnTo>
                  <a:pt x="0" y="19304"/>
                </a:lnTo>
                <a:lnTo>
                  <a:pt x="0" y="0"/>
                </a:lnTo>
                <a:close/>
              </a:path>
            </a:pathLst>
          </a:custGeom>
          <a:solidFill>
            <a:srgbClr val="006C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0921722" y="2630935"/>
            <a:ext cx="233045" cy="0"/>
          </a:xfrm>
          <a:custGeom>
            <a:avLst/>
            <a:gdLst/>
            <a:ahLst/>
            <a:cxnLst/>
            <a:rect l="l" t="t" r="r" b="b"/>
            <a:pathLst>
              <a:path w="233045">
                <a:moveTo>
                  <a:pt x="0" y="0"/>
                </a:moveTo>
                <a:lnTo>
                  <a:pt x="232872" y="0"/>
                </a:lnTo>
              </a:path>
            </a:pathLst>
          </a:custGeom>
          <a:ln w="19304">
            <a:solidFill>
              <a:srgbClr val="006C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1164297" y="2563371"/>
            <a:ext cx="39370" cy="19685"/>
          </a:xfrm>
          <a:custGeom>
            <a:avLst/>
            <a:gdLst/>
            <a:ahLst/>
            <a:cxnLst/>
            <a:rect l="l" t="t" r="r" b="b"/>
            <a:pathLst>
              <a:path w="39370" h="19685">
                <a:moveTo>
                  <a:pt x="0" y="19304"/>
                </a:moveTo>
                <a:lnTo>
                  <a:pt x="38812" y="19304"/>
                </a:lnTo>
                <a:lnTo>
                  <a:pt x="38812" y="0"/>
                </a:lnTo>
                <a:lnTo>
                  <a:pt x="0" y="0"/>
                </a:lnTo>
                <a:lnTo>
                  <a:pt x="0" y="19304"/>
                </a:lnTo>
                <a:close/>
              </a:path>
            </a:pathLst>
          </a:custGeom>
          <a:solidFill>
            <a:srgbClr val="006C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0863505" y="2157977"/>
            <a:ext cx="515620" cy="579755"/>
          </a:xfrm>
          <a:custGeom>
            <a:avLst/>
            <a:gdLst/>
            <a:ahLst/>
            <a:cxnLst/>
            <a:rect l="l" t="t" r="r" b="b"/>
            <a:pathLst>
              <a:path w="515620" h="579755">
                <a:moveTo>
                  <a:pt x="291665" y="0"/>
                </a:moveTo>
                <a:lnTo>
                  <a:pt x="149890" y="0"/>
                </a:lnTo>
                <a:lnTo>
                  <a:pt x="145544" y="4323"/>
                </a:lnTo>
                <a:lnTo>
                  <a:pt x="145594" y="10808"/>
                </a:lnTo>
                <a:lnTo>
                  <a:pt x="154094" y="57912"/>
                </a:lnTo>
                <a:lnTo>
                  <a:pt x="4344" y="57912"/>
                </a:lnTo>
                <a:lnTo>
                  <a:pt x="0" y="62235"/>
                </a:lnTo>
                <a:lnTo>
                  <a:pt x="0" y="574811"/>
                </a:lnTo>
                <a:lnTo>
                  <a:pt x="4345" y="579133"/>
                </a:lnTo>
                <a:lnTo>
                  <a:pt x="441996" y="579133"/>
                </a:lnTo>
                <a:lnTo>
                  <a:pt x="446337" y="574811"/>
                </a:lnTo>
                <a:lnTo>
                  <a:pt x="446337" y="559829"/>
                </a:lnTo>
                <a:lnTo>
                  <a:pt x="19405" y="559828"/>
                </a:lnTo>
                <a:lnTo>
                  <a:pt x="19405" y="77221"/>
                </a:lnTo>
                <a:lnTo>
                  <a:pt x="177297" y="77221"/>
                </a:lnTo>
                <a:lnTo>
                  <a:pt x="166845" y="19304"/>
                </a:lnTo>
                <a:lnTo>
                  <a:pt x="299212" y="19304"/>
                </a:lnTo>
                <a:lnTo>
                  <a:pt x="301590" y="6133"/>
                </a:lnTo>
                <a:lnTo>
                  <a:pt x="298078" y="1106"/>
                </a:lnTo>
                <a:lnTo>
                  <a:pt x="292241" y="50"/>
                </a:lnTo>
                <a:lnTo>
                  <a:pt x="291665" y="0"/>
                </a:lnTo>
                <a:close/>
              </a:path>
              <a:path w="515620" h="579755">
                <a:moveTo>
                  <a:pt x="446337" y="511591"/>
                </a:moveTo>
                <a:lnTo>
                  <a:pt x="426931" y="511591"/>
                </a:lnTo>
                <a:lnTo>
                  <a:pt x="426931" y="559829"/>
                </a:lnTo>
                <a:lnTo>
                  <a:pt x="446337" y="559829"/>
                </a:lnTo>
                <a:lnTo>
                  <a:pt x="446337" y="511591"/>
                </a:lnTo>
                <a:close/>
              </a:path>
              <a:path w="515620" h="579755">
                <a:moveTo>
                  <a:pt x="371786" y="433409"/>
                </a:moveTo>
                <a:lnTo>
                  <a:pt x="365646" y="433409"/>
                </a:lnTo>
                <a:lnTo>
                  <a:pt x="328956" y="469901"/>
                </a:lnTo>
                <a:lnTo>
                  <a:pt x="328956" y="476014"/>
                </a:lnTo>
                <a:lnTo>
                  <a:pt x="392784" y="539508"/>
                </a:lnTo>
                <a:lnTo>
                  <a:pt x="395250" y="540525"/>
                </a:lnTo>
                <a:lnTo>
                  <a:pt x="398227" y="540515"/>
                </a:lnTo>
                <a:lnTo>
                  <a:pt x="400935" y="540402"/>
                </a:lnTo>
                <a:lnTo>
                  <a:pt x="403472" y="539167"/>
                </a:lnTo>
                <a:lnTo>
                  <a:pt x="422646" y="516629"/>
                </a:lnTo>
                <a:lnTo>
                  <a:pt x="397226" y="516629"/>
                </a:lnTo>
                <a:lnTo>
                  <a:pt x="353325" y="472958"/>
                </a:lnTo>
                <a:lnTo>
                  <a:pt x="368713" y="457650"/>
                </a:lnTo>
                <a:lnTo>
                  <a:pt x="396155" y="457650"/>
                </a:lnTo>
                <a:lnTo>
                  <a:pt x="371786" y="433409"/>
                </a:lnTo>
                <a:close/>
              </a:path>
              <a:path w="515620" h="579755">
                <a:moveTo>
                  <a:pt x="503706" y="390890"/>
                </a:moveTo>
                <a:lnTo>
                  <a:pt x="476255" y="390890"/>
                </a:lnTo>
                <a:lnTo>
                  <a:pt x="491365" y="405941"/>
                </a:lnTo>
                <a:lnTo>
                  <a:pt x="397226" y="516629"/>
                </a:lnTo>
                <a:lnTo>
                  <a:pt x="422646" y="516629"/>
                </a:lnTo>
                <a:lnTo>
                  <a:pt x="426931" y="511591"/>
                </a:lnTo>
                <a:lnTo>
                  <a:pt x="446337" y="511591"/>
                </a:lnTo>
                <a:lnTo>
                  <a:pt x="446337" y="488778"/>
                </a:lnTo>
                <a:lnTo>
                  <a:pt x="511984" y="411632"/>
                </a:lnTo>
                <a:lnTo>
                  <a:pt x="515218" y="407796"/>
                </a:lnTo>
                <a:lnTo>
                  <a:pt x="514966" y="402120"/>
                </a:lnTo>
                <a:lnTo>
                  <a:pt x="503706" y="390890"/>
                </a:lnTo>
                <a:close/>
              </a:path>
              <a:path w="515620" h="579755">
                <a:moveTo>
                  <a:pt x="396155" y="457650"/>
                </a:moveTo>
                <a:lnTo>
                  <a:pt x="368713" y="457650"/>
                </a:lnTo>
                <a:lnTo>
                  <a:pt x="392920" y="481715"/>
                </a:lnTo>
                <a:lnTo>
                  <a:pt x="395609" y="482736"/>
                </a:lnTo>
                <a:lnTo>
                  <a:pt x="401117" y="482444"/>
                </a:lnTo>
                <a:lnTo>
                  <a:pt x="403674" y="481132"/>
                </a:lnTo>
                <a:lnTo>
                  <a:pt x="421869" y="458510"/>
                </a:lnTo>
                <a:lnTo>
                  <a:pt x="397019" y="458510"/>
                </a:lnTo>
                <a:lnTo>
                  <a:pt x="396155" y="457650"/>
                </a:lnTo>
                <a:close/>
              </a:path>
              <a:path w="515620" h="579755">
                <a:moveTo>
                  <a:pt x="446337" y="77222"/>
                </a:moveTo>
                <a:lnTo>
                  <a:pt x="426931" y="77222"/>
                </a:lnTo>
                <a:lnTo>
                  <a:pt x="426931" y="421314"/>
                </a:lnTo>
                <a:lnTo>
                  <a:pt x="397019" y="458510"/>
                </a:lnTo>
                <a:lnTo>
                  <a:pt x="421869" y="458510"/>
                </a:lnTo>
                <a:lnTo>
                  <a:pt x="471193" y="397184"/>
                </a:lnTo>
                <a:lnTo>
                  <a:pt x="446337" y="397184"/>
                </a:lnTo>
                <a:lnTo>
                  <a:pt x="446337" y="77222"/>
                </a:lnTo>
                <a:close/>
              </a:path>
              <a:path w="515620" h="579755">
                <a:moveTo>
                  <a:pt x="478529" y="365845"/>
                </a:moveTo>
                <a:lnTo>
                  <a:pt x="472363" y="365845"/>
                </a:lnTo>
                <a:lnTo>
                  <a:pt x="468336" y="369861"/>
                </a:lnTo>
                <a:lnTo>
                  <a:pt x="467871" y="370409"/>
                </a:lnTo>
                <a:lnTo>
                  <a:pt x="446337" y="397184"/>
                </a:lnTo>
                <a:lnTo>
                  <a:pt x="471193" y="397184"/>
                </a:lnTo>
                <a:lnTo>
                  <a:pt x="476255" y="390890"/>
                </a:lnTo>
                <a:lnTo>
                  <a:pt x="503706" y="390890"/>
                </a:lnTo>
                <a:lnTo>
                  <a:pt x="478529" y="365845"/>
                </a:lnTo>
                <a:close/>
              </a:path>
              <a:path w="515620" h="579755">
                <a:moveTo>
                  <a:pt x="177297" y="77221"/>
                </a:moveTo>
                <a:lnTo>
                  <a:pt x="157581" y="77221"/>
                </a:lnTo>
                <a:lnTo>
                  <a:pt x="167426" y="131791"/>
                </a:lnTo>
                <a:lnTo>
                  <a:pt x="171449" y="135139"/>
                </a:lnTo>
                <a:lnTo>
                  <a:pt x="274892" y="135139"/>
                </a:lnTo>
                <a:lnTo>
                  <a:pt x="278915" y="131791"/>
                </a:lnTo>
                <a:lnTo>
                  <a:pt x="281794" y="115830"/>
                </a:lnTo>
                <a:lnTo>
                  <a:pt x="184265" y="115830"/>
                </a:lnTo>
                <a:lnTo>
                  <a:pt x="177297" y="77221"/>
                </a:lnTo>
                <a:close/>
              </a:path>
              <a:path w="515620" h="579755">
                <a:moveTo>
                  <a:pt x="299212" y="19304"/>
                </a:moveTo>
                <a:lnTo>
                  <a:pt x="279491" y="19304"/>
                </a:lnTo>
                <a:lnTo>
                  <a:pt x="262076" y="115830"/>
                </a:lnTo>
                <a:lnTo>
                  <a:pt x="281794" y="115830"/>
                </a:lnTo>
                <a:lnTo>
                  <a:pt x="288759" y="77221"/>
                </a:lnTo>
                <a:lnTo>
                  <a:pt x="446337" y="77222"/>
                </a:lnTo>
                <a:lnTo>
                  <a:pt x="446337" y="62236"/>
                </a:lnTo>
                <a:lnTo>
                  <a:pt x="441996" y="57912"/>
                </a:lnTo>
                <a:lnTo>
                  <a:pt x="292241" y="57912"/>
                </a:lnTo>
                <a:lnTo>
                  <a:pt x="299212" y="19304"/>
                </a:lnTo>
                <a:close/>
              </a:path>
            </a:pathLst>
          </a:custGeom>
          <a:solidFill>
            <a:srgbClr val="006C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0921722" y="2688849"/>
            <a:ext cx="87630" cy="0"/>
          </a:xfrm>
          <a:custGeom>
            <a:avLst/>
            <a:gdLst/>
            <a:ahLst/>
            <a:cxnLst/>
            <a:rect l="l" t="t" r="r" b="b"/>
            <a:pathLst>
              <a:path w="87629">
                <a:moveTo>
                  <a:pt x="0" y="0"/>
                </a:moveTo>
                <a:lnTo>
                  <a:pt x="87327" y="0"/>
                </a:lnTo>
              </a:path>
            </a:pathLst>
          </a:custGeom>
          <a:ln w="19306">
            <a:solidFill>
              <a:srgbClr val="006C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1028455" y="2688849"/>
            <a:ext cx="155575" cy="0"/>
          </a:xfrm>
          <a:custGeom>
            <a:avLst/>
            <a:gdLst/>
            <a:ahLst/>
            <a:cxnLst/>
            <a:rect l="l" t="t" r="r" b="b"/>
            <a:pathLst>
              <a:path w="155575">
                <a:moveTo>
                  <a:pt x="0" y="0"/>
                </a:moveTo>
                <a:lnTo>
                  <a:pt x="155248" y="0"/>
                </a:lnTo>
              </a:path>
            </a:pathLst>
          </a:custGeom>
          <a:ln w="19306">
            <a:solidFill>
              <a:srgbClr val="006C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105655" y="1197863"/>
            <a:ext cx="0" cy="4755515"/>
          </a:xfrm>
          <a:custGeom>
            <a:avLst/>
            <a:gdLst/>
            <a:ahLst/>
            <a:cxnLst/>
            <a:rect l="l" t="t" r="r" b="b"/>
            <a:pathLst>
              <a:path h="4755515">
                <a:moveTo>
                  <a:pt x="0" y="0"/>
                </a:moveTo>
                <a:lnTo>
                  <a:pt x="0" y="4755108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105655" y="3413759"/>
            <a:ext cx="140335" cy="320040"/>
          </a:xfrm>
          <a:custGeom>
            <a:avLst/>
            <a:gdLst/>
            <a:ahLst/>
            <a:cxnLst/>
            <a:rect l="l" t="t" r="r" b="b"/>
            <a:pathLst>
              <a:path w="140335" h="320039">
                <a:moveTo>
                  <a:pt x="0" y="0"/>
                </a:moveTo>
                <a:lnTo>
                  <a:pt x="0" y="320039"/>
                </a:lnTo>
                <a:lnTo>
                  <a:pt x="140208" y="160019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304800" y="1219200"/>
            <a:ext cx="3533140" cy="448309"/>
          </a:xfrm>
          <a:prstGeom prst="rect">
            <a:avLst/>
          </a:prstGeom>
          <a:solidFill>
            <a:srgbClr val="EB7024"/>
          </a:solidFill>
        </p:spPr>
        <p:txBody>
          <a:bodyPr vert="horz" wrap="square" lIns="0" tIns="1301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25"/>
              </a:spcBef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Data</a:t>
            </a:r>
            <a:r>
              <a:rPr sz="12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Inputs</a:t>
            </a:r>
            <a:endParaRPr sz="120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2072639" y="1883664"/>
            <a:ext cx="0" cy="4067810"/>
          </a:xfrm>
          <a:custGeom>
            <a:avLst/>
            <a:gdLst/>
            <a:ahLst/>
            <a:cxnLst/>
            <a:rect l="l" t="t" r="r" b="b"/>
            <a:pathLst>
              <a:path h="4067810">
                <a:moveTo>
                  <a:pt x="0" y="0"/>
                </a:moveTo>
                <a:lnTo>
                  <a:pt x="0" y="4067276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810255" y="2389632"/>
            <a:ext cx="457199" cy="4084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2265426" y="2978110"/>
            <a:ext cx="1543685" cy="441325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295"/>
              </a:spcBef>
            </a:pPr>
            <a:r>
              <a:rPr sz="1200" spc="-10" dirty="0">
                <a:solidFill>
                  <a:srgbClr val="495658"/>
                </a:solidFill>
                <a:latin typeface="Arial"/>
                <a:cs typeface="Arial"/>
              </a:rPr>
              <a:t>Excel</a:t>
            </a:r>
            <a:r>
              <a:rPr sz="1200" spc="10" dirty="0">
                <a:solidFill>
                  <a:srgbClr val="495658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495658"/>
                </a:solidFill>
                <a:latin typeface="Arial"/>
                <a:cs typeface="Arial"/>
              </a:rPr>
              <a:t>Extraction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95"/>
              </a:spcBef>
            </a:pPr>
            <a:r>
              <a:rPr sz="1200" dirty="0">
                <a:solidFill>
                  <a:srgbClr val="495658"/>
                </a:solidFill>
                <a:latin typeface="Arial"/>
                <a:cs typeface="Arial"/>
              </a:rPr>
              <a:t>(Financial</a:t>
            </a:r>
            <a:r>
              <a:rPr sz="1200" spc="-110" dirty="0">
                <a:solidFill>
                  <a:srgbClr val="495658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495658"/>
                </a:solidFill>
                <a:latin typeface="Arial"/>
                <a:cs typeface="Arial"/>
              </a:rPr>
              <a:t>Statements)</a:t>
            </a:r>
            <a:endParaRPr sz="1200">
              <a:latin typeface="Arial"/>
              <a:cs typeface="Aria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2237232" y="3916679"/>
            <a:ext cx="1601470" cy="0"/>
          </a:xfrm>
          <a:custGeom>
            <a:avLst/>
            <a:gdLst/>
            <a:ahLst/>
            <a:cxnLst/>
            <a:rect l="l" t="t" r="r" b="b"/>
            <a:pathLst>
              <a:path w="1601470">
                <a:moveTo>
                  <a:pt x="0" y="0"/>
                </a:moveTo>
                <a:lnTo>
                  <a:pt x="1601470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810255" y="4422647"/>
            <a:ext cx="457199" cy="4114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2256282" y="5037277"/>
            <a:ext cx="156019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655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495658"/>
                </a:solidFill>
                <a:latin typeface="Arial"/>
                <a:cs typeface="Arial"/>
              </a:rPr>
              <a:t>Excel </a:t>
            </a:r>
            <a:r>
              <a:rPr sz="1200" dirty="0">
                <a:solidFill>
                  <a:srgbClr val="495658"/>
                </a:solidFill>
                <a:latin typeface="Arial"/>
                <a:cs typeface="Arial"/>
              </a:rPr>
              <a:t>Working</a:t>
            </a:r>
            <a:r>
              <a:rPr sz="1200" spc="-95" dirty="0">
                <a:solidFill>
                  <a:srgbClr val="495658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495658"/>
                </a:solidFill>
                <a:latin typeface="Arial"/>
                <a:cs typeface="Arial"/>
              </a:rPr>
              <a:t>Papers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dirty="0">
                <a:solidFill>
                  <a:srgbClr val="495658"/>
                </a:solidFill>
                <a:latin typeface="Arial"/>
                <a:cs typeface="Arial"/>
              </a:rPr>
              <a:t>Schedules /</a:t>
            </a:r>
            <a:r>
              <a:rPr sz="1200" spc="-120" dirty="0">
                <a:solidFill>
                  <a:srgbClr val="495658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495658"/>
                </a:solidFill>
                <a:latin typeface="Arial"/>
                <a:cs typeface="Arial"/>
              </a:rPr>
              <a:t>Checklists</a:t>
            </a:r>
            <a:endParaRPr sz="1200">
              <a:latin typeface="Arial"/>
              <a:cs typeface="Arial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304800" y="4934711"/>
            <a:ext cx="1601470" cy="0"/>
          </a:xfrm>
          <a:custGeom>
            <a:avLst/>
            <a:gdLst/>
            <a:ahLst/>
            <a:cxnLst/>
            <a:rect l="l" t="t" r="r" b="b"/>
            <a:pathLst>
              <a:path w="1601470">
                <a:moveTo>
                  <a:pt x="0" y="0"/>
                </a:moveTo>
                <a:lnTo>
                  <a:pt x="1601470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04800" y="2901695"/>
            <a:ext cx="1601470" cy="0"/>
          </a:xfrm>
          <a:custGeom>
            <a:avLst/>
            <a:gdLst/>
            <a:ahLst/>
            <a:cxnLst/>
            <a:rect l="l" t="t" r="r" b="b"/>
            <a:pathLst>
              <a:path w="1601470">
                <a:moveTo>
                  <a:pt x="0" y="0"/>
                </a:moveTo>
                <a:lnTo>
                  <a:pt x="1601470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04800" y="3916679"/>
            <a:ext cx="1601470" cy="0"/>
          </a:xfrm>
          <a:custGeom>
            <a:avLst/>
            <a:gdLst/>
            <a:ahLst/>
            <a:cxnLst/>
            <a:rect l="l" t="t" r="r" b="b"/>
            <a:pathLst>
              <a:path w="1601470">
                <a:moveTo>
                  <a:pt x="0" y="0"/>
                </a:moveTo>
                <a:lnTo>
                  <a:pt x="1601470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14322" y="2121879"/>
            <a:ext cx="523717" cy="54229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968755" y="2300986"/>
            <a:ext cx="904875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dirty="0">
                <a:solidFill>
                  <a:srgbClr val="495658"/>
                </a:solidFill>
                <a:latin typeface="Arial"/>
                <a:cs typeface="Arial"/>
              </a:rPr>
              <a:t>Relational /</a:t>
            </a:r>
            <a:r>
              <a:rPr sz="1000" spc="-130" dirty="0">
                <a:solidFill>
                  <a:srgbClr val="495658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95658"/>
                </a:solidFill>
                <a:latin typeface="Arial"/>
                <a:cs typeface="Arial"/>
              </a:rPr>
              <a:t>DW</a:t>
            </a:r>
            <a:endParaRPr sz="1000">
              <a:latin typeface="Arial"/>
              <a:cs typeface="Arial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314322" y="3139911"/>
            <a:ext cx="523717" cy="54229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14322" y="4154895"/>
            <a:ext cx="523717" cy="54229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14322" y="5172927"/>
            <a:ext cx="523717" cy="54229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968755" y="3318510"/>
            <a:ext cx="860425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spc="-5" dirty="0">
                <a:solidFill>
                  <a:srgbClr val="495658"/>
                </a:solidFill>
                <a:latin typeface="Arial"/>
                <a:cs typeface="Arial"/>
              </a:rPr>
              <a:t>Consolidations</a:t>
            </a:r>
            <a:endParaRPr sz="100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968755" y="4335526"/>
            <a:ext cx="749300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dirty="0">
                <a:solidFill>
                  <a:srgbClr val="495658"/>
                </a:solidFill>
                <a:latin typeface="Arial"/>
                <a:cs typeface="Arial"/>
              </a:rPr>
              <a:t>OLAP -</a:t>
            </a:r>
            <a:r>
              <a:rPr sz="1000" spc="-110" dirty="0">
                <a:solidFill>
                  <a:srgbClr val="495658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495658"/>
                </a:solidFill>
                <a:latin typeface="Arial"/>
                <a:cs typeface="Arial"/>
              </a:rPr>
              <a:t>cube</a:t>
            </a:r>
            <a:endParaRPr sz="100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968755" y="5353050"/>
            <a:ext cx="533400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dirty="0">
                <a:solidFill>
                  <a:srgbClr val="495658"/>
                </a:solidFill>
                <a:latin typeface="Arial"/>
                <a:cs typeface="Arial"/>
              </a:rPr>
              <a:t>CPM /</a:t>
            </a:r>
            <a:r>
              <a:rPr sz="1000" spc="-95" dirty="0">
                <a:solidFill>
                  <a:srgbClr val="495658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495658"/>
                </a:solidFill>
                <a:latin typeface="Arial"/>
                <a:cs typeface="Arial"/>
              </a:rPr>
              <a:t>BI</a:t>
            </a:r>
            <a:endParaRPr sz="1000">
              <a:latin typeface="Arial"/>
              <a:cs typeface="Arial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5547359" y="3300984"/>
            <a:ext cx="1097280" cy="34442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580888" y="3688079"/>
            <a:ext cx="1030223" cy="16459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757737" y="1776983"/>
            <a:ext cx="679638" cy="67970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014337" y="1926327"/>
            <a:ext cx="163208" cy="20368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935359" y="2127819"/>
            <a:ext cx="321945" cy="176530"/>
          </a:xfrm>
          <a:custGeom>
            <a:avLst/>
            <a:gdLst/>
            <a:ahLst/>
            <a:cxnLst/>
            <a:rect l="l" t="t" r="r" b="b"/>
            <a:pathLst>
              <a:path w="321945" h="176530">
                <a:moveTo>
                  <a:pt x="105986" y="0"/>
                </a:moveTo>
                <a:lnTo>
                  <a:pt x="61307" y="24565"/>
                </a:lnTo>
                <a:lnTo>
                  <a:pt x="35458" y="33188"/>
                </a:lnTo>
                <a:lnTo>
                  <a:pt x="15652" y="45833"/>
                </a:lnTo>
                <a:lnTo>
                  <a:pt x="5161" y="63460"/>
                </a:lnTo>
                <a:lnTo>
                  <a:pt x="961" y="81753"/>
                </a:lnTo>
                <a:lnTo>
                  <a:pt x="0" y="96513"/>
                </a:lnTo>
                <a:lnTo>
                  <a:pt x="2" y="106217"/>
                </a:lnTo>
                <a:lnTo>
                  <a:pt x="19605" y="145601"/>
                </a:lnTo>
                <a:lnTo>
                  <a:pt x="97507" y="170884"/>
                </a:lnTo>
                <a:lnTo>
                  <a:pt x="160778" y="176510"/>
                </a:lnTo>
                <a:lnTo>
                  <a:pt x="224046" y="170873"/>
                </a:lnTo>
                <a:lnTo>
                  <a:pt x="271600" y="158360"/>
                </a:lnTo>
                <a:lnTo>
                  <a:pt x="278493" y="155454"/>
                </a:lnTo>
                <a:lnTo>
                  <a:pt x="160699" y="155454"/>
                </a:lnTo>
                <a:lnTo>
                  <a:pt x="109151" y="151440"/>
                </a:lnTo>
                <a:lnTo>
                  <a:pt x="68207" y="142068"/>
                </a:lnTo>
                <a:lnTo>
                  <a:pt x="22620" y="123281"/>
                </a:lnTo>
                <a:lnTo>
                  <a:pt x="20824" y="106217"/>
                </a:lnTo>
                <a:lnTo>
                  <a:pt x="20977" y="98469"/>
                </a:lnTo>
                <a:lnTo>
                  <a:pt x="31005" y="60384"/>
                </a:lnTo>
                <a:lnTo>
                  <a:pt x="69301" y="44097"/>
                </a:lnTo>
                <a:lnTo>
                  <a:pt x="91729" y="33549"/>
                </a:lnTo>
                <a:lnTo>
                  <a:pt x="107331" y="24565"/>
                </a:lnTo>
                <a:lnTo>
                  <a:pt x="113342" y="20663"/>
                </a:lnTo>
                <a:lnTo>
                  <a:pt x="118116" y="17298"/>
                </a:lnTo>
                <a:lnTo>
                  <a:pt x="119290" y="10721"/>
                </a:lnTo>
                <a:lnTo>
                  <a:pt x="112560" y="1173"/>
                </a:lnTo>
                <a:lnTo>
                  <a:pt x="105986" y="0"/>
                </a:lnTo>
                <a:close/>
              </a:path>
              <a:path w="321945" h="176530">
                <a:moveTo>
                  <a:pt x="215334" y="78"/>
                </a:moveTo>
                <a:lnTo>
                  <a:pt x="208760" y="1252"/>
                </a:lnTo>
                <a:lnTo>
                  <a:pt x="202030" y="10799"/>
                </a:lnTo>
                <a:lnTo>
                  <a:pt x="203204" y="17376"/>
                </a:lnTo>
                <a:lnTo>
                  <a:pt x="252019" y="44187"/>
                </a:lnTo>
                <a:lnTo>
                  <a:pt x="279445" y="53382"/>
                </a:lnTo>
                <a:lnTo>
                  <a:pt x="290312" y="60462"/>
                </a:lnTo>
                <a:lnTo>
                  <a:pt x="300292" y="98783"/>
                </a:lnTo>
                <a:lnTo>
                  <a:pt x="300418" y="106217"/>
                </a:lnTo>
                <a:lnTo>
                  <a:pt x="299962" y="117099"/>
                </a:lnTo>
                <a:lnTo>
                  <a:pt x="253299" y="142108"/>
                </a:lnTo>
                <a:lnTo>
                  <a:pt x="212379" y="151452"/>
                </a:lnTo>
                <a:lnTo>
                  <a:pt x="160699" y="155454"/>
                </a:lnTo>
                <a:lnTo>
                  <a:pt x="278493" y="155454"/>
                </a:lnTo>
                <a:lnTo>
                  <a:pt x="313559" y="139093"/>
                </a:lnTo>
                <a:lnTo>
                  <a:pt x="321326" y="106217"/>
                </a:lnTo>
                <a:lnTo>
                  <a:pt x="321315" y="96513"/>
                </a:lnTo>
                <a:lnTo>
                  <a:pt x="305664" y="45868"/>
                </a:lnTo>
                <a:lnTo>
                  <a:pt x="285079" y="33032"/>
                </a:lnTo>
                <a:lnTo>
                  <a:pt x="260079" y="24643"/>
                </a:lnTo>
                <a:lnTo>
                  <a:pt x="239474" y="14949"/>
                </a:lnTo>
                <a:lnTo>
                  <a:pt x="225310" y="6821"/>
                </a:lnTo>
                <a:lnTo>
                  <a:pt x="220000" y="3365"/>
                </a:lnTo>
                <a:lnTo>
                  <a:pt x="215334" y="78"/>
                </a:lnTo>
                <a:close/>
              </a:path>
            </a:pathLst>
          </a:custGeom>
          <a:solidFill>
            <a:srgbClr val="EB70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 txBox="1"/>
          <p:nvPr/>
        </p:nvSpPr>
        <p:spPr>
          <a:xfrm>
            <a:off x="5802629" y="2501011"/>
            <a:ext cx="58991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5715">
              <a:lnSpc>
                <a:spcPct val="100000"/>
              </a:lnSpc>
              <a:spcBef>
                <a:spcPts val="105"/>
              </a:spcBef>
            </a:pPr>
            <a:r>
              <a:rPr sz="1000" spc="-10" dirty="0">
                <a:solidFill>
                  <a:srgbClr val="495658"/>
                </a:solidFill>
                <a:latin typeface="Arial"/>
                <a:cs typeface="Arial"/>
              </a:rPr>
              <a:t>Repo</a:t>
            </a:r>
            <a:r>
              <a:rPr sz="1000" dirty="0">
                <a:solidFill>
                  <a:srgbClr val="495658"/>
                </a:solidFill>
                <a:latin typeface="Arial"/>
                <a:cs typeface="Arial"/>
              </a:rPr>
              <a:t>r</a:t>
            </a:r>
            <a:r>
              <a:rPr sz="1000" spc="5" dirty="0">
                <a:solidFill>
                  <a:srgbClr val="495658"/>
                </a:solidFill>
                <a:latin typeface="Arial"/>
                <a:cs typeface="Arial"/>
              </a:rPr>
              <a:t>t</a:t>
            </a:r>
            <a:r>
              <a:rPr sz="1000" spc="15" dirty="0">
                <a:solidFill>
                  <a:srgbClr val="495658"/>
                </a:solidFill>
                <a:latin typeface="Arial"/>
                <a:cs typeface="Arial"/>
              </a:rPr>
              <a:t>i</a:t>
            </a:r>
            <a:r>
              <a:rPr sz="1000" spc="-10" dirty="0">
                <a:solidFill>
                  <a:srgbClr val="495658"/>
                </a:solidFill>
                <a:latin typeface="Arial"/>
                <a:cs typeface="Arial"/>
              </a:rPr>
              <a:t>n</a:t>
            </a:r>
            <a:r>
              <a:rPr sz="1000" dirty="0">
                <a:solidFill>
                  <a:srgbClr val="495658"/>
                </a:solidFill>
                <a:latin typeface="Arial"/>
                <a:cs typeface="Arial"/>
              </a:rPr>
              <a:t>g  </a:t>
            </a:r>
            <a:r>
              <a:rPr sz="1000" spc="5" dirty="0">
                <a:solidFill>
                  <a:srgbClr val="495658"/>
                </a:solidFill>
                <a:latin typeface="Arial"/>
                <a:cs typeface="Arial"/>
              </a:rPr>
              <a:t>M</a:t>
            </a:r>
            <a:r>
              <a:rPr sz="1000" spc="-10" dirty="0">
                <a:solidFill>
                  <a:srgbClr val="495658"/>
                </a:solidFill>
                <a:latin typeface="Arial"/>
                <a:cs typeface="Arial"/>
              </a:rPr>
              <a:t>anage</a:t>
            </a:r>
            <a:r>
              <a:rPr sz="1000" dirty="0">
                <a:solidFill>
                  <a:srgbClr val="495658"/>
                </a:solidFill>
                <a:latin typeface="Arial"/>
                <a:cs typeface="Arial"/>
              </a:rPr>
              <a:t>rs</a:t>
            </a:r>
            <a:endParaRPr sz="1000">
              <a:latin typeface="Arial"/>
              <a:cs typeface="Arial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4349561" y="2941320"/>
            <a:ext cx="679638" cy="67665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606161" y="3090660"/>
            <a:ext cx="163208" cy="20204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527183" y="3290529"/>
            <a:ext cx="321945" cy="175260"/>
          </a:xfrm>
          <a:custGeom>
            <a:avLst/>
            <a:gdLst/>
            <a:ahLst/>
            <a:cxnLst/>
            <a:rect l="l" t="t" r="r" b="b"/>
            <a:pathLst>
              <a:path w="321945" h="175260">
                <a:moveTo>
                  <a:pt x="105986" y="0"/>
                </a:moveTo>
                <a:lnTo>
                  <a:pt x="61307" y="24367"/>
                </a:lnTo>
                <a:lnTo>
                  <a:pt x="35458" y="32921"/>
                </a:lnTo>
                <a:lnTo>
                  <a:pt x="15652" y="45464"/>
                </a:lnTo>
                <a:lnTo>
                  <a:pt x="5161" y="62949"/>
                </a:lnTo>
                <a:lnTo>
                  <a:pt x="961" y="81094"/>
                </a:lnTo>
                <a:lnTo>
                  <a:pt x="0" y="95735"/>
                </a:lnTo>
                <a:lnTo>
                  <a:pt x="2" y="105361"/>
                </a:lnTo>
                <a:lnTo>
                  <a:pt x="19605" y="144427"/>
                </a:lnTo>
                <a:lnTo>
                  <a:pt x="97507" y="169507"/>
                </a:lnTo>
                <a:lnTo>
                  <a:pt x="160778" y="175088"/>
                </a:lnTo>
                <a:lnTo>
                  <a:pt x="224046" y="169496"/>
                </a:lnTo>
                <a:lnTo>
                  <a:pt x="271600" y="157084"/>
                </a:lnTo>
                <a:lnTo>
                  <a:pt x="278493" y="154201"/>
                </a:lnTo>
                <a:lnTo>
                  <a:pt x="160699" y="154201"/>
                </a:lnTo>
                <a:lnTo>
                  <a:pt x="109151" y="150219"/>
                </a:lnTo>
                <a:lnTo>
                  <a:pt x="68206" y="140924"/>
                </a:lnTo>
                <a:lnTo>
                  <a:pt x="22620" y="122288"/>
                </a:lnTo>
                <a:lnTo>
                  <a:pt x="20824" y="105361"/>
                </a:lnTo>
                <a:lnTo>
                  <a:pt x="20977" y="97676"/>
                </a:lnTo>
                <a:lnTo>
                  <a:pt x="31005" y="59897"/>
                </a:lnTo>
                <a:lnTo>
                  <a:pt x="69301" y="43742"/>
                </a:lnTo>
                <a:lnTo>
                  <a:pt x="91729" y="33278"/>
                </a:lnTo>
                <a:lnTo>
                  <a:pt x="107332" y="24367"/>
                </a:lnTo>
                <a:lnTo>
                  <a:pt x="113343" y="20497"/>
                </a:lnTo>
                <a:lnTo>
                  <a:pt x="118116" y="17159"/>
                </a:lnTo>
                <a:lnTo>
                  <a:pt x="119290" y="10635"/>
                </a:lnTo>
                <a:lnTo>
                  <a:pt x="112560" y="1164"/>
                </a:lnTo>
                <a:lnTo>
                  <a:pt x="105986" y="0"/>
                </a:lnTo>
                <a:close/>
              </a:path>
              <a:path w="321945" h="175260">
                <a:moveTo>
                  <a:pt x="215334" y="77"/>
                </a:moveTo>
                <a:lnTo>
                  <a:pt x="208760" y="1242"/>
                </a:lnTo>
                <a:lnTo>
                  <a:pt x="202030" y="10712"/>
                </a:lnTo>
                <a:lnTo>
                  <a:pt x="203204" y="17236"/>
                </a:lnTo>
                <a:lnTo>
                  <a:pt x="252019" y="43831"/>
                </a:lnTo>
                <a:lnTo>
                  <a:pt x="279445" y="52952"/>
                </a:lnTo>
                <a:lnTo>
                  <a:pt x="290313" y="59975"/>
                </a:lnTo>
                <a:lnTo>
                  <a:pt x="300292" y="97987"/>
                </a:lnTo>
                <a:lnTo>
                  <a:pt x="300418" y="105361"/>
                </a:lnTo>
                <a:lnTo>
                  <a:pt x="299962" y="116155"/>
                </a:lnTo>
                <a:lnTo>
                  <a:pt x="253298" y="140963"/>
                </a:lnTo>
                <a:lnTo>
                  <a:pt x="212378" y="150232"/>
                </a:lnTo>
                <a:lnTo>
                  <a:pt x="160699" y="154201"/>
                </a:lnTo>
                <a:lnTo>
                  <a:pt x="278493" y="154201"/>
                </a:lnTo>
                <a:lnTo>
                  <a:pt x="313559" y="137972"/>
                </a:lnTo>
                <a:lnTo>
                  <a:pt x="321326" y="105361"/>
                </a:lnTo>
                <a:lnTo>
                  <a:pt x="321315" y="95736"/>
                </a:lnTo>
                <a:lnTo>
                  <a:pt x="305664" y="45498"/>
                </a:lnTo>
                <a:lnTo>
                  <a:pt x="285079" y="32766"/>
                </a:lnTo>
                <a:lnTo>
                  <a:pt x="260079" y="24445"/>
                </a:lnTo>
                <a:lnTo>
                  <a:pt x="239475" y="14829"/>
                </a:lnTo>
                <a:lnTo>
                  <a:pt x="225310" y="6766"/>
                </a:lnTo>
                <a:lnTo>
                  <a:pt x="220000" y="3338"/>
                </a:lnTo>
                <a:lnTo>
                  <a:pt x="215334" y="77"/>
                </a:lnTo>
                <a:close/>
              </a:path>
            </a:pathLst>
          </a:custGeom>
          <a:solidFill>
            <a:srgbClr val="EB70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4384294" y="3699764"/>
            <a:ext cx="610870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dirty="0">
                <a:solidFill>
                  <a:srgbClr val="495658"/>
                </a:solidFill>
                <a:latin typeface="Arial"/>
                <a:cs typeface="Arial"/>
              </a:rPr>
              <a:t>Approvers</a:t>
            </a:r>
            <a:endParaRPr sz="1000">
              <a:latin typeface="Arial"/>
              <a:cs typeface="Arial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7172009" y="2941320"/>
            <a:ext cx="676590" cy="67665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427745" y="3090660"/>
            <a:ext cx="161893" cy="20204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349403" y="3290529"/>
            <a:ext cx="318770" cy="175260"/>
          </a:xfrm>
          <a:custGeom>
            <a:avLst/>
            <a:gdLst/>
            <a:ahLst/>
            <a:cxnLst/>
            <a:rect l="l" t="t" r="r" b="b"/>
            <a:pathLst>
              <a:path w="318770" h="175260">
                <a:moveTo>
                  <a:pt x="105132" y="0"/>
                </a:moveTo>
                <a:lnTo>
                  <a:pt x="60813" y="24367"/>
                </a:lnTo>
                <a:lnTo>
                  <a:pt x="35172" y="32921"/>
                </a:lnTo>
                <a:lnTo>
                  <a:pt x="15526" y="45464"/>
                </a:lnTo>
                <a:lnTo>
                  <a:pt x="5120" y="62949"/>
                </a:lnTo>
                <a:lnTo>
                  <a:pt x="951" y="81128"/>
                </a:lnTo>
                <a:lnTo>
                  <a:pt x="0" y="95735"/>
                </a:lnTo>
                <a:lnTo>
                  <a:pt x="2" y="105361"/>
                </a:lnTo>
                <a:lnTo>
                  <a:pt x="19447" y="144427"/>
                </a:lnTo>
                <a:lnTo>
                  <a:pt x="96722" y="169507"/>
                </a:lnTo>
                <a:lnTo>
                  <a:pt x="159482" y="175088"/>
                </a:lnTo>
                <a:lnTo>
                  <a:pt x="222241" y="169496"/>
                </a:lnTo>
                <a:lnTo>
                  <a:pt x="269412" y="157084"/>
                </a:lnTo>
                <a:lnTo>
                  <a:pt x="276249" y="154201"/>
                </a:lnTo>
                <a:lnTo>
                  <a:pt x="159405" y="154201"/>
                </a:lnTo>
                <a:lnTo>
                  <a:pt x="108271" y="150219"/>
                </a:lnTo>
                <a:lnTo>
                  <a:pt x="67657" y="140924"/>
                </a:lnTo>
                <a:lnTo>
                  <a:pt x="22438" y="122288"/>
                </a:lnTo>
                <a:lnTo>
                  <a:pt x="20657" y="105361"/>
                </a:lnTo>
                <a:lnTo>
                  <a:pt x="20808" y="97676"/>
                </a:lnTo>
                <a:lnTo>
                  <a:pt x="30755" y="59897"/>
                </a:lnTo>
                <a:lnTo>
                  <a:pt x="68743" y="43742"/>
                </a:lnTo>
                <a:lnTo>
                  <a:pt x="90990" y="33278"/>
                </a:lnTo>
                <a:lnTo>
                  <a:pt x="106467" y="24367"/>
                </a:lnTo>
                <a:lnTo>
                  <a:pt x="112429" y="20497"/>
                </a:lnTo>
                <a:lnTo>
                  <a:pt x="117165" y="17159"/>
                </a:lnTo>
                <a:lnTo>
                  <a:pt x="118329" y="10635"/>
                </a:lnTo>
                <a:lnTo>
                  <a:pt x="111653" y="1164"/>
                </a:lnTo>
                <a:lnTo>
                  <a:pt x="105132" y="0"/>
                </a:lnTo>
                <a:close/>
              </a:path>
              <a:path w="318770" h="175260">
                <a:moveTo>
                  <a:pt x="213599" y="77"/>
                </a:moveTo>
                <a:lnTo>
                  <a:pt x="207078" y="1242"/>
                </a:lnTo>
                <a:lnTo>
                  <a:pt x="200402" y="10712"/>
                </a:lnTo>
                <a:lnTo>
                  <a:pt x="201567" y="17236"/>
                </a:lnTo>
                <a:lnTo>
                  <a:pt x="249989" y="43831"/>
                </a:lnTo>
                <a:lnTo>
                  <a:pt x="277193" y="52952"/>
                </a:lnTo>
                <a:lnTo>
                  <a:pt x="287974" y="59975"/>
                </a:lnTo>
                <a:lnTo>
                  <a:pt x="297873" y="97987"/>
                </a:lnTo>
                <a:lnTo>
                  <a:pt x="297998" y="105361"/>
                </a:lnTo>
                <a:lnTo>
                  <a:pt x="297545" y="116155"/>
                </a:lnTo>
                <a:lnTo>
                  <a:pt x="251258" y="140963"/>
                </a:lnTo>
                <a:lnTo>
                  <a:pt x="210667" y="150232"/>
                </a:lnTo>
                <a:lnTo>
                  <a:pt x="159405" y="154201"/>
                </a:lnTo>
                <a:lnTo>
                  <a:pt x="276249" y="154201"/>
                </a:lnTo>
                <a:lnTo>
                  <a:pt x="311033" y="137972"/>
                </a:lnTo>
                <a:lnTo>
                  <a:pt x="318737" y="105361"/>
                </a:lnTo>
                <a:lnTo>
                  <a:pt x="318726" y="95736"/>
                </a:lnTo>
                <a:lnTo>
                  <a:pt x="303202" y="45498"/>
                </a:lnTo>
                <a:lnTo>
                  <a:pt x="282783" y="32766"/>
                </a:lnTo>
                <a:lnTo>
                  <a:pt x="257984" y="24445"/>
                </a:lnTo>
                <a:lnTo>
                  <a:pt x="237545" y="14829"/>
                </a:lnTo>
                <a:lnTo>
                  <a:pt x="223495" y="6766"/>
                </a:lnTo>
                <a:lnTo>
                  <a:pt x="218228" y="3338"/>
                </a:lnTo>
                <a:lnTo>
                  <a:pt x="213599" y="77"/>
                </a:lnTo>
                <a:close/>
              </a:path>
            </a:pathLst>
          </a:custGeom>
          <a:solidFill>
            <a:srgbClr val="EB70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 txBox="1"/>
          <p:nvPr/>
        </p:nvSpPr>
        <p:spPr>
          <a:xfrm>
            <a:off x="7172325" y="3699764"/>
            <a:ext cx="67500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33985">
              <a:lnSpc>
                <a:spcPct val="100000"/>
              </a:lnSpc>
              <a:spcBef>
                <a:spcPts val="105"/>
              </a:spcBef>
            </a:pPr>
            <a:r>
              <a:rPr sz="1000" spc="-5" dirty="0">
                <a:solidFill>
                  <a:srgbClr val="495658"/>
                </a:solidFill>
                <a:latin typeface="Arial"/>
                <a:cs typeface="Arial"/>
              </a:rPr>
              <a:t>Report  </a:t>
            </a:r>
            <a:r>
              <a:rPr sz="1000" spc="-10" dirty="0">
                <a:solidFill>
                  <a:srgbClr val="495658"/>
                </a:solidFill>
                <a:latin typeface="Arial"/>
                <a:cs typeface="Arial"/>
              </a:rPr>
              <a:t>Con</a:t>
            </a:r>
            <a:r>
              <a:rPr sz="1000" spc="-25" dirty="0">
                <a:solidFill>
                  <a:srgbClr val="495658"/>
                </a:solidFill>
                <a:latin typeface="Arial"/>
                <a:cs typeface="Arial"/>
              </a:rPr>
              <a:t>s</a:t>
            </a:r>
            <a:r>
              <a:rPr sz="1000" spc="-10" dirty="0">
                <a:solidFill>
                  <a:srgbClr val="495658"/>
                </a:solidFill>
                <a:latin typeface="Arial"/>
                <a:cs typeface="Arial"/>
              </a:rPr>
              <a:t>u</a:t>
            </a:r>
            <a:r>
              <a:rPr sz="1000" spc="25" dirty="0">
                <a:solidFill>
                  <a:srgbClr val="495658"/>
                </a:solidFill>
                <a:latin typeface="Arial"/>
                <a:cs typeface="Arial"/>
              </a:rPr>
              <a:t>m</a:t>
            </a:r>
            <a:r>
              <a:rPr sz="1000" spc="-10" dirty="0">
                <a:solidFill>
                  <a:srgbClr val="495658"/>
                </a:solidFill>
                <a:latin typeface="Arial"/>
                <a:cs typeface="Arial"/>
              </a:rPr>
              <a:t>e</a:t>
            </a:r>
            <a:r>
              <a:rPr sz="1000" dirty="0">
                <a:solidFill>
                  <a:srgbClr val="495658"/>
                </a:solidFill>
                <a:latin typeface="Arial"/>
                <a:cs typeface="Arial"/>
              </a:rPr>
              <a:t>rs</a:t>
            </a:r>
            <a:endParaRPr sz="1000">
              <a:latin typeface="Arial"/>
              <a:cs typeface="Arial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6591045" y="5182616"/>
            <a:ext cx="622935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spc="-5" dirty="0">
                <a:solidFill>
                  <a:srgbClr val="495658"/>
                </a:solidFill>
                <a:latin typeface="Arial"/>
                <a:cs typeface="Arial"/>
              </a:rPr>
              <a:t>Re</a:t>
            </a:r>
            <a:r>
              <a:rPr sz="1000" spc="45" dirty="0">
                <a:solidFill>
                  <a:srgbClr val="495658"/>
                </a:solidFill>
                <a:latin typeface="Arial"/>
                <a:cs typeface="Arial"/>
              </a:rPr>
              <a:t>v</a:t>
            </a:r>
            <a:r>
              <a:rPr sz="1000" spc="15" dirty="0">
                <a:solidFill>
                  <a:srgbClr val="495658"/>
                </a:solidFill>
                <a:latin typeface="Arial"/>
                <a:cs typeface="Arial"/>
              </a:rPr>
              <a:t>i</a:t>
            </a:r>
            <a:r>
              <a:rPr sz="1000" spc="-10" dirty="0">
                <a:solidFill>
                  <a:srgbClr val="495658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495658"/>
                </a:solidFill>
                <a:latin typeface="Arial"/>
                <a:cs typeface="Arial"/>
              </a:rPr>
              <a:t>w</a:t>
            </a:r>
            <a:r>
              <a:rPr sz="1000" spc="-10" dirty="0">
                <a:solidFill>
                  <a:srgbClr val="495658"/>
                </a:solidFill>
                <a:latin typeface="Arial"/>
                <a:cs typeface="Arial"/>
              </a:rPr>
              <a:t>e</a:t>
            </a:r>
            <a:r>
              <a:rPr sz="1000" dirty="0">
                <a:solidFill>
                  <a:srgbClr val="495658"/>
                </a:solidFill>
                <a:latin typeface="Arial"/>
                <a:cs typeface="Arial"/>
              </a:rPr>
              <a:t>rs</a:t>
            </a:r>
            <a:endParaRPr sz="1000">
              <a:latin typeface="Arial"/>
              <a:cs typeface="Arial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6531929" y="4425696"/>
            <a:ext cx="679638" cy="67970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6787664" y="4575040"/>
            <a:ext cx="161893" cy="20368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709323" y="4776531"/>
            <a:ext cx="318770" cy="176530"/>
          </a:xfrm>
          <a:custGeom>
            <a:avLst/>
            <a:gdLst/>
            <a:ahLst/>
            <a:cxnLst/>
            <a:rect l="l" t="t" r="r" b="b"/>
            <a:pathLst>
              <a:path w="318770" h="176529">
                <a:moveTo>
                  <a:pt x="105132" y="0"/>
                </a:moveTo>
                <a:lnTo>
                  <a:pt x="60813" y="24565"/>
                </a:lnTo>
                <a:lnTo>
                  <a:pt x="35172" y="33188"/>
                </a:lnTo>
                <a:lnTo>
                  <a:pt x="15526" y="45833"/>
                </a:lnTo>
                <a:lnTo>
                  <a:pt x="5119" y="63460"/>
                </a:lnTo>
                <a:lnTo>
                  <a:pt x="951" y="81787"/>
                </a:lnTo>
                <a:lnTo>
                  <a:pt x="0" y="96513"/>
                </a:lnTo>
                <a:lnTo>
                  <a:pt x="2" y="106217"/>
                </a:lnTo>
                <a:lnTo>
                  <a:pt x="19447" y="145601"/>
                </a:lnTo>
                <a:lnTo>
                  <a:pt x="96722" y="170884"/>
                </a:lnTo>
                <a:lnTo>
                  <a:pt x="159482" y="176510"/>
                </a:lnTo>
                <a:lnTo>
                  <a:pt x="222241" y="170873"/>
                </a:lnTo>
                <a:lnTo>
                  <a:pt x="269412" y="158360"/>
                </a:lnTo>
                <a:lnTo>
                  <a:pt x="276249" y="155454"/>
                </a:lnTo>
                <a:lnTo>
                  <a:pt x="159405" y="155454"/>
                </a:lnTo>
                <a:lnTo>
                  <a:pt x="108272" y="151440"/>
                </a:lnTo>
                <a:lnTo>
                  <a:pt x="67657" y="142068"/>
                </a:lnTo>
                <a:lnTo>
                  <a:pt x="22438" y="123281"/>
                </a:lnTo>
                <a:lnTo>
                  <a:pt x="20657" y="106217"/>
                </a:lnTo>
                <a:lnTo>
                  <a:pt x="20808" y="98469"/>
                </a:lnTo>
                <a:lnTo>
                  <a:pt x="30755" y="60384"/>
                </a:lnTo>
                <a:lnTo>
                  <a:pt x="68743" y="44097"/>
                </a:lnTo>
                <a:lnTo>
                  <a:pt x="90990" y="33549"/>
                </a:lnTo>
                <a:lnTo>
                  <a:pt x="106467" y="24565"/>
                </a:lnTo>
                <a:lnTo>
                  <a:pt x="112429" y="20663"/>
                </a:lnTo>
                <a:lnTo>
                  <a:pt x="117165" y="17298"/>
                </a:lnTo>
                <a:lnTo>
                  <a:pt x="118329" y="10721"/>
                </a:lnTo>
                <a:lnTo>
                  <a:pt x="111653" y="1173"/>
                </a:lnTo>
                <a:lnTo>
                  <a:pt x="105132" y="0"/>
                </a:lnTo>
                <a:close/>
              </a:path>
              <a:path w="318770" h="176529">
                <a:moveTo>
                  <a:pt x="213599" y="78"/>
                </a:moveTo>
                <a:lnTo>
                  <a:pt x="207078" y="1252"/>
                </a:lnTo>
                <a:lnTo>
                  <a:pt x="200402" y="10799"/>
                </a:lnTo>
                <a:lnTo>
                  <a:pt x="201567" y="17376"/>
                </a:lnTo>
                <a:lnTo>
                  <a:pt x="249989" y="44187"/>
                </a:lnTo>
                <a:lnTo>
                  <a:pt x="277193" y="53382"/>
                </a:lnTo>
                <a:lnTo>
                  <a:pt x="287974" y="60462"/>
                </a:lnTo>
                <a:lnTo>
                  <a:pt x="297873" y="98782"/>
                </a:lnTo>
                <a:lnTo>
                  <a:pt x="297998" y="106217"/>
                </a:lnTo>
                <a:lnTo>
                  <a:pt x="297545" y="117098"/>
                </a:lnTo>
                <a:lnTo>
                  <a:pt x="251258" y="142108"/>
                </a:lnTo>
                <a:lnTo>
                  <a:pt x="210667" y="151452"/>
                </a:lnTo>
                <a:lnTo>
                  <a:pt x="159405" y="155454"/>
                </a:lnTo>
                <a:lnTo>
                  <a:pt x="276249" y="155454"/>
                </a:lnTo>
                <a:lnTo>
                  <a:pt x="311033" y="139093"/>
                </a:lnTo>
                <a:lnTo>
                  <a:pt x="318737" y="106217"/>
                </a:lnTo>
                <a:lnTo>
                  <a:pt x="318726" y="96513"/>
                </a:lnTo>
                <a:lnTo>
                  <a:pt x="303202" y="45868"/>
                </a:lnTo>
                <a:lnTo>
                  <a:pt x="282783" y="33032"/>
                </a:lnTo>
                <a:lnTo>
                  <a:pt x="257984" y="24643"/>
                </a:lnTo>
                <a:lnTo>
                  <a:pt x="237545" y="14949"/>
                </a:lnTo>
                <a:lnTo>
                  <a:pt x="223494" y="6821"/>
                </a:lnTo>
                <a:lnTo>
                  <a:pt x="218227" y="3365"/>
                </a:lnTo>
                <a:lnTo>
                  <a:pt x="213599" y="78"/>
                </a:lnTo>
                <a:close/>
              </a:path>
            </a:pathLst>
          </a:custGeom>
          <a:solidFill>
            <a:srgbClr val="EB70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044505" y="4425696"/>
            <a:ext cx="679638" cy="67970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301105" y="4575040"/>
            <a:ext cx="163208" cy="20368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222127" y="4776531"/>
            <a:ext cx="321945" cy="176530"/>
          </a:xfrm>
          <a:custGeom>
            <a:avLst/>
            <a:gdLst/>
            <a:ahLst/>
            <a:cxnLst/>
            <a:rect l="l" t="t" r="r" b="b"/>
            <a:pathLst>
              <a:path w="321945" h="176529">
                <a:moveTo>
                  <a:pt x="105986" y="0"/>
                </a:moveTo>
                <a:lnTo>
                  <a:pt x="61307" y="24565"/>
                </a:lnTo>
                <a:lnTo>
                  <a:pt x="35458" y="33188"/>
                </a:lnTo>
                <a:lnTo>
                  <a:pt x="15652" y="45833"/>
                </a:lnTo>
                <a:lnTo>
                  <a:pt x="5161" y="63460"/>
                </a:lnTo>
                <a:lnTo>
                  <a:pt x="961" y="81753"/>
                </a:lnTo>
                <a:lnTo>
                  <a:pt x="0" y="96513"/>
                </a:lnTo>
                <a:lnTo>
                  <a:pt x="2" y="106217"/>
                </a:lnTo>
                <a:lnTo>
                  <a:pt x="19605" y="145601"/>
                </a:lnTo>
                <a:lnTo>
                  <a:pt x="97507" y="170884"/>
                </a:lnTo>
                <a:lnTo>
                  <a:pt x="160778" y="176510"/>
                </a:lnTo>
                <a:lnTo>
                  <a:pt x="224046" y="170873"/>
                </a:lnTo>
                <a:lnTo>
                  <a:pt x="271600" y="158360"/>
                </a:lnTo>
                <a:lnTo>
                  <a:pt x="278493" y="155454"/>
                </a:lnTo>
                <a:lnTo>
                  <a:pt x="160699" y="155454"/>
                </a:lnTo>
                <a:lnTo>
                  <a:pt x="109151" y="151440"/>
                </a:lnTo>
                <a:lnTo>
                  <a:pt x="68206" y="142068"/>
                </a:lnTo>
                <a:lnTo>
                  <a:pt x="22620" y="123281"/>
                </a:lnTo>
                <a:lnTo>
                  <a:pt x="20824" y="106217"/>
                </a:lnTo>
                <a:lnTo>
                  <a:pt x="20977" y="98469"/>
                </a:lnTo>
                <a:lnTo>
                  <a:pt x="31005" y="60384"/>
                </a:lnTo>
                <a:lnTo>
                  <a:pt x="69301" y="44097"/>
                </a:lnTo>
                <a:lnTo>
                  <a:pt x="91729" y="33549"/>
                </a:lnTo>
                <a:lnTo>
                  <a:pt x="107332" y="24565"/>
                </a:lnTo>
                <a:lnTo>
                  <a:pt x="113343" y="20663"/>
                </a:lnTo>
                <a:lnTo>
                  <a:pt x="118116" y="17298"/>
                </a:lnTo>
                <a:lnTo>
                  <a:pt x="119290" y="10721"/>
                </a:lnTo>
                <a:lnTo>
                  <a:pt x="112560" y="1173"/>
                </a:lnTo>
                <a:lnTo>
                  <a:pt x="105986" y="0"/>
                </a:lnTo>
                <a:close/>
              </a:path>
              <a:path w="321945" h="176529">
                <a:moveTo>
                  <a:pt x="215334" y="78"/>
                </a:moveTo>
                <a:lnTo>
                  <a:pt x="208760" y="1252"/>
                </a:lnTo>
                <a:lnTo>
                  <a:pt x="202030" y="10799"/>
                </a:lnTo>
                <a:lnTo>
                  <a:pt x="203204" y="17376"/>
                </a:lnTo>
                <a:lnTo>
                  <a:pt x="252019" y="44187"/>
                </a:lnTo>
                <a:lnTo>
                  <a:pt x="279445" y="53382"/>
                </a:lnTo>
                <a:lnTo>
                  <a:pt x="290313" y="60462"/>
                </a:lnTo>
                <a:lnTo>
                  <a:pt x="300292" y="98782"/>
                </a:lnTo>
                <a:lnTo>
                  <a:pt x="300418" y="106217"/>
                </a:lnTo>
                <a:lnTo>
                  <a:pt x="299962" y="117098"/>
                </a:lnTo>
                <a:lnTo>
                  <a:pt x="253298" y="142108"/>
                </a:lnTo>
                <a:lnTo>
                  <a:pt x="212378" y="151452"/>
                </a:lnTo>
                <a:lnTo>
                  <a:pt x="160699" y="155454"/>
                </a:lnTo>
                <a:lnTo>
                  <a:pt x="278493" y="155454"/>
                </a:lnTo>
                <a:lnTo>
                  <a:pt x="313559" y="139093"/>
                </a:lnTo>
                <a:lnTo>
                  <a:pt x="321326" y="106217"/>
                </a:lnTo>
                <a:lnTo>
                  <a:pt x="321315" y="96513"/>
                </a:lnTo>
                <a:lnTo>
                  <a:pt x="305664" y="45868"/>
                </a:lnTo>
                <a:lnTo>
                  <a:pt x="285079" y="33032"/>
                </a:lnTo>
                <a:lnTo>
                  <a:pt x="260079" y="24643"/>
                </a:lnTo>
                <a:lnTo>
                  <a:pt x="239475" y="14949"/>
                </a:lnTo>
                <a:lnTo>
                  <a:pt x="225310" y="6821"/>
                </a:lnTo>
                <a:lnTo>
                  <a:pt x="220000" y="3365"/>
                </a:lnTo>
                <a:lnTo>
                  <a:pt x="215334" y="78"/>
                </a:lnTo>
                <a:close/>
              </a:path>
            </a:pathLst>
          </a:custGeom>
          <a:solidFill>
            <a:srgbClr val="EB70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 txBox="1"/>
          <p:nvPr/>
        </p:nvSpPr>
        <p:spPr>
          <a:xfrm>
            <a:off x="5029580" y="5182616"/>
            <a:ext cx="720725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spc="-10" dirty="0">
                <a:solidFill>
                  <a:srgbClr val="495658"/>
                </a:solidFill>
                <a:latin typeface="Arial"/>
                <a:cs typeface="Arial"/>
              </a:rPr>
              <a:t>Con</a:t>
            </a:r>
            <a:r>
              <a:rPr sz="1000" spc="5" dirty="0">
                <a:solidFill>
                  <a:srgbClr val="495658"/>
                </a:solidFill>
                <a:latin typeface="Arial"/>
                <a:cs typeface="Arial"/>
              </a:rPr>
              <a:t>t</a:t>
            </a:r>
            <a:r>
              <a:rPr sz="1000" dirty="0">
                <a:solidFill>
                  <a:srgbClr val="495658"/>
                </a:solidFill>
                <a:latin typeface="Arial"/>
                <a:cs typeface="Arial"/>
              </a:rPr>
              <a:t>r</a:t>
            </a:r>
            <a:r>
              <a:rPr sz="1000" spc="15" dirty="0">
                <a:solidFill>
                  <a:srgbClr val="495658"/>
                </a:solidFill>
                <a:latin typeface="Arial"/>
                <a:cs typeface="Arial"/>
              </a:rPr>
              <a:t>i</a:t>
            </a:r>
            <a:r>
              <a:rPr sz="1000" spc="-10" dirty="0">
                <a:solidFill>
                  <a:srgbClr val="495658"/>
                </a:solidFill>
                <a:latin typeface="Arial"/>
                <a:cs typeface="Arial"/>
              </a:rPr>
              <a:t>bu</a:t>
            </a:r>
            <a:r>
              <a:rPr sz="1000" spc="5" dirty="0">
                <a:solidFill>
                  <a:srgbClr val="495658"/>
                </a:solidFill>
                <a:latin typeface="Arial"/>
                <a:cs typeface="Arial"/>
              </a:rPr>
              <a:t>t</a:t>
            </a:r>
            <a:r>
              <a:rPr sz="1000" spc="-10" dirty="0">
                <a:solidFill>
                  <a:srgbClr val="495658"/>
                </a:solidFill>
                <a:latin typeface="Arial"/>
                <a:cs typeface="Arial"/>
              </a:rPr>
              <a:t>o</a:t>
            </a:r>
            <a:r>
              <a:rPr sz="1000" dirty="0">
                <a:solidFill>
                  <a:srgbClr val="495658"/>
                </a:solidFill>
                <a:latin typeface="Arial"/>
                <a:cs typeface="Arial"/>
              </a:rPr>
              <a:t>rs</a:t>
            </a:r>
            <a:endParaRPr sz="1000">
              <a:latin typeface="Arial"/>
              <a:cs typeface="Arial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4861559" y="2243327"/>
            <a:ext cx="771525" cy="600710"/>
          </a:xfrm>
          <a:custGeom>
            <a:avLst/>
            <a:gdLst/>
            <a:ahLst/>
            <a:cxnLst/>
            <a:rect l="l" t="t" r="r" b="b"/>
            <a:pathLst>
              <a:path w="771525" h="600710">
                <a:moveTo>
                  <a:pt x="24511" y="549275"/>
                </a:moveTo>
                <a:lnTo>
                  <a:pt x="0" y="600583"/>
                </a:lnTo>
                <a:lnTo>
                  <a:pt x="55625" y="589407"/>
                </a:lnTo>
                <a:lnTo>
                  <a:pt x="50013" y="582168"/>
                </a:lnTo>
                <a:lnTo>
                  <a:pt x="33909" y="582168"/>
                </a:lnTo>
                <a:lnTo>
                  <a:pt x="26162" y="572135"/>
                </a:lnTo>
                <a:lnTo>
                  <a:pt x="36185" y="564332"/>
                </a:lnTo>
                <a:lnTo>
                  <a:pt x="24511" y="549275"/>
                </a:lnTo>
                <a:close/>
              </a:path>
              <a:path w="771525" h="600710">
                <a:moveTo>
                  <a:pt x="36185" y="564332"/>
                </a:moveTo>
                <a:lnTo>
                  <a:pt x="26162" y="572135"/>
                </a:lnTo>
                <a:lnTo>
                  <a:pt x="33909" y="582168"/>
                </a:lnTo>
                <a:lnTo>
                  <a:pt x="43952" y="574350"/>
                </a:lnTo>
                <a:lnTo>
                  <a:pt x="36185" y="564332"/>
                </a:lnTo>
                <a:close/>
              </a:path>
              <a:path w="771525" h="600710">
                <a:moveTo>
                  <a:pt x="43952" y="574350"/>
                </a:moveTo>
                <a:lnTo>
                  <a:pt x="33909" y="582168"/>
                </a:lnTo>
                <a:lnTo>
                  <a:pt x="50013" y="582168"/>
                </a:lnTo>
                <a:lnTo>
                  <a:pt x="43952" y="574350"/>
                </a:lnTo>
                <a:close/>
              </a:path>
              <a:path w="771525" h="600710">
                <a:moveTo>
                  <a:pt x="727475" y="26209"/>
                </a:moveTo>
                <a:lnTo>
                  <a:pt x="36185" y="564332"/>
                </a:lnTo>
                <a:lnTo>
                  <a:pt x="43952" y="574350"/>
                </a:lnTo>
                <a:lnTo>
                  <a:pt x="735262" y="36212"/>
                </a:lnTo>
                <a:lnTo>
                  <a:pt x="727475" y="26209"/>
                </a:lnTo>
                <a:close/>
              </a:path>
              <a:path w="771525" h="600710">
                <a:moveTo>
                  <a:pt x="762646" y="18414"/>
                </a:moveTo>
                <a:lnTo>
                  <a:pt x="737488" y="18414"/>
                </a:lnTo>
                <a:lnTo>
                  <a:pt x="745236" y="28448"/>
                </a:lnTo>
                <a:lnTo>
                  <a:pt x="735262" y="36212"/>
                </a:lnTo>
                <a:lnTo>
                  <a:pt x="747013" y="51308"/>
                </a:lnTo>
                <a:lnTo>
                  <a:pt x="762646" y="18414"/>
                </a:lnTo>
                <a:close/>
              </a:path>
              <a:path w="771525" h="600710">
                <a:moveTo>
                  <a:pt x="737488" y="18414"/>
                </a:moveTo>
                <a:lnTo>
                  <a:pt x="727475" y="26209"/>
                </a:lnTo>
                <a:lnTo>
                  <a:pt x="735262" y="36212"/>
                </a:lnTo>
                <a:lnTo>
                  <a:pt x="745236" y="28448"/>
                </a:lnTo>
                <a:lnTo>
                  <a:pt x="737488" y="18414"/>
                </a:lnTo>
                <a:close/>
              </a:path>
              <a:path w="771525" h="600710">
                <a:moveTo>
                  <a:pt x="771398" y="0"/>
                </a:moveTo>
                <a:lnTo>
                  <a:pt x="715772" y="11175"/>
                </a:lnTo>
                <a:lnTo>
                  <a:pt x="727475" y="26209"/>
                </a:lnTo>
                <a:lnTo>
                  <a:pt x="737488" y="18414"/>
                </a:lnTo>
                <a:lnTo>
                  <a:pt x="762646" y="18414"/>
                </a:lnTo>
                <a:lnTo>
                  <a:pt x="771398" y="0"/>
                </a:lnTo>
                <a:close/>
              </a:path>
            </a:pathLst>
          </a:custGeom>
          <a:solidFill>
            <a:srgbClr val="EB70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6553200" y="2243327"/>
            <a:ext cx="771525" cy="600710"/>
          </a:xfrm>
          <a:custGeom>
            <a:avLst/>
            <a:gdLst/>
            <a:ahLst/>
            <a:cxnLst/>
            <a:rect l="l" t="t" r="r" b="b"/>
            <a:pathLst>
              <a:path w="771525" h="600710">
                <a:moveTo>
                  <a:pt x="727475" y="574373"/>
                </a:moveTo>
                <a:lnTo>
                  <a:pt x="715772" y="589407"/>
                </a:lnTo>
                <a:lnTo>
                  <a:pt x="771398" y="600583"/>
                </a:lnTo>
                <a:lnTo>
                  <a:pt x="762646" y="582168"/>
                </a:lnTo>
                <a:lnTo>
                  <a:pt x="737489" y="582168"/>
                </a:lnTo>
                <a:lnTo>
                  <a:pt x="727475" y="574373"/>
                </a:lnTo>
                <a:close/>
              </a:path>
              <a:path w="771525" h="600710">
                <a:moveTo>
                  <a:pt x="735262" y="564370"/>
                </a:moveTo>
                <a:lnTo>
                  <a:pt x="727475" y="574373"/>
                </a:lnTo>
                <a:lnTo>
                  <a:pt x="737489" y="582168"/>
                </a:lnTo>
                <a:lnTo>
                  <a:pt x="745235" y="572135"/>
                </a:lnTo>
                <a:lnTo>
                  <a:pt x="735262" y="564370"/>
                </a:lnTo>
                <a:close/>
              </a:path>
              <a:path w="771525" h="600710">
                <a:moveTo>
                  <a:pt x="747014" y="549275"/>
                </a:moveTo>
                <a:lnTo>
                  <a:pt x="735262" y="564370"/>
                </a:lnTo>
                <a:lnTo>
                  <a:pt x="745235" y="572135"/>
                </a:lnTo>
                <a:lnTo>
                  <a:pt x="737489" y="582168"/>
                </a:lnTo>
                <a:lnTo>
                  <a:pt x="762646" y="582168"/>
                </a:lnTo>
                <a:lnTo>
                  <a:pt x="747014" y="549275"/>
                </a:lnTo>
                <a:close/>
              </a:path>
              <a:path w="771525" h="600710">
                <a:moveTo>
                  <a:pt x="43952" y="26232"/>
                </a:moveTo>
                <a:lnTo>
                  <a:pt x="36185" y="36250"/>
                </a:lnTo>
                <a:lnTo>
                  <a:pt x="727475" y="574373"/>
                </a:lnTo>
                <a:lnTo>
                  <a:pt x="735262" y="564370"/>
                </a:lnTo>
                <a:lnTo>
                  <a:pt x="43952" y="26232"/>
                </a:lnTo>
                <a:close/>
              </a:path>
              <a:path w="771525" h="600710">
                <a:moveTo>
                  <a:pt x="0" y="0"/>
                </a:moveTo>
                <a:lnTo>
                  <a:pt x="24510" y="51308"/>
                </a:lnTo>
                <a:lnTo>
                  <a:pt x="36185" y="36250"/>
                </a:lnTo>
                <a:lnTo>
                  <a:pt x="26161" y="28448"/>
                </a:lnTo>
                <a:lnTo>
                  <a:pt x="33908" y="18414"/>
                </a:lnTo>
                <a:lnTo>
                  <a:pt x="50013" y="18414"/>
                </a:lnTo>
                <a:lnTo>
                  <a:pt x="55625" y="11175"/>
                </a:lnTo>
                <a:lnTo>
                  <a:pt x="0" y="0"/>
                </a:lnTo>
                <a:close/>
              </a:path>
              <a:path w="771525" h="600710">
                <a:moveTo>
                  <a:pt x="33908" y="18414"/>
                </a:moveTo>
                <a:lnTo>
                  <a:pt x="26161" y="28448"/>
                </a:lnTo>
                <a:lnTo>
                  <a:pt x="36185" y="36250"/>
                </a:lnTo>
                <a:lnTo>
                  <a:pt x="43952" y="26232"/>
                </a:lnTo>
                <a:lnTo>
                  <a:pt x="33908" y="18414"/>
                </a:lnTo>
                <a:close/>
              </a:path>
              <a:path w="771525" h="600710">
                <a:moveTo>
                  <a:pt x="50013" y="18414"/>
                </a:moveTo>
                <a:lnTo>
                  <a:pt x="33908" y="18414"/>
                </a:lnTo>
                <a:lnTo>
                  <a:pt x="43952" y="26232"/>
                </a:lnTo>
                <a:lnTo>
                  <a:pt x="50013" y="18414"/>
                </a:lnTo>
                <a:close/>
              </a:path>
            </a:pathLst>
          </a:custGeom>
          <a:solidFill>
            <a:srgbClr val="EB70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852415" y="3953255"/>
            <a:ext cx="280035" cy="417195"/>
          </a:xfrm>
          <a:custGeom>
            <a:avLst/>
            <a:gdLst/>
            <a:ahLst/>
            <a:cxnLst/>
            <a:rect l="l" t="t" r="r" b="b"/>
            <a:pathLst>
              <a:path w="280035" h="417195">
                <a:moveTo>
                  <a:pt x="246440" y="378001"/>
                </a:moveTo>
                <a:lnTo>
                  <a:pt x="230632" y="388620"/>
                </a:lnTo>
                <a:lnTo>
                  <a:pt x="280035" y="416687"/>
                </a:lnTo>
                <a:lnTo>
                  <a:pt x="276415" y="388493"/>
                </a:lnTo>
                <a:lnTo>
                  <a:pt x="253492" y="388493"/>
                </a:lnTo>
                <a:lnTo>
                  <a:pt x="246440" y="378001"/>
                </a:lnTo>
                <a:close/>
              </a:path>
              <a:path w="280035" h="417195">
                <a:moveTo>
                  <a:pt x="256938" y="370950"/>
                </a:moveTo>
                <a:lnTo>
                  <a:pt x="246440" y="378001"/>
                </a:lnTo>
                <a:lnTo>
                  <a:pt x="253492" y="388493"/>
                </a:lnTo>
                <a:lnTo>
                  <a:pt x="264033" y="381508"/>
                </a:lnTo>
                <a:lnTo>
                  <a:pt x="256938" y="370950"/>
                </a:lnTo>
                <a:close/>
              </a:path>
              <a:path w="280035" h="417195">
                <a:moveTo>
                  <a:pt x="272796" y="360299"/>
                </a:moveTo>
                <a:lnTo>
                  <a:pt x="256938" y="370950"/>
                </a:lnTo>
                <a:lnTo>
                  <a:pt x="264033" y="381508"/>
                </a:lnTo>
                <a:lnTo>
                  <a:pt x="253492" y="388493"/>
                </a:lnTo>
                <a:lnTo>
                  <a:pt x="276415" y="388493"/>
                </a:lnTo>
                <a:lnTo>
                  <a:pt x="272796" y="360299"/>
                </a:lnTo>
                <a:close/>
              </a:path>
              <a:path w="280035" h="417195">
                <a:moveTo>
                  <a:pt x="33615" y="38592"/>
                </a:moveTo>
                <a:lnTo>
                  <a:pt x="23075" y="45702"/>
                </a:lnTo>
                <a:lnTo>
                  <a:pt x="246440" y="378001"/>
                </a:lnTo>
                <a:lnTo>
                  <a:pt x="256938" y="370950"/>
                </a:lnTo>
                <a:lnTo>
                  <a:pt x="33615" y="38592"/>
                </a:lnTo>
                <a:close/>
              </a:path>
              <a:path w="280035" h="417195">
                <a:moveTo>
                  <a:pt x="0" y="0"/>
                </a:moveTo>
                <a:lnTo>
                  <a:pt x="7238" y="56388"/>
                </a:lnTo>
                <a:lnTo>
                  <a:pt x="23075" y="45702"/>
                </a:lnTo>
                <a:lnTo>
                  <a:pt x="16001" y="35179"/>
                </a:lnTo>
                <a:lnTo>
                  <a:pt x="26543" y="28067"/>
                </a:lnTo>
                <a:lnTo>
                  <a:pt x="49214" y="28067"/>
                </a:lnTo>
                <a:lnTo>
                  <a:pt x="49403" y="27940"/>
                </a:lnTo>
                <a:lnTo>
                  <a:pt x="0" y="0"/>
                </a:lnTo>
                <a:close/>
              </a:path>
              <a:path w="280035" h="417195">
                <a:moveTo>
                  <a:pt x="26543" y="28067"/>
                </a:moveTo>
                <a:lnTo>
                  <a:pt x="16001" y="35179"/>
                </a:lnTo>
                <a:lnTo>
                  <a:pt x="23075" y="45702"/>
                </a:lnTo>
                <a:lnTo>
                  <a:pt x="33615" y="38592"/>
                </a:lnTo>
                <a:lnTo>
                  <a:pt x="26543" y="28067"/>
                </a:lnTo>
                <a:close/>
              </a:path>
              <a:path w="280035" h="417195">
                <a:moveTo>
                  <a:pt x="49214" y="28067"/>
                </a:moveTo>
                <a:lnTo>
                  <a:pt x="26543" y="28067"/>
                </a:lnTo>
                <a:lnTo>
                  <a:pt x="33615" y="38592"/>
                </a:lnTo>
                <a:lnTo>
                  <a:pt x="49214" y="28067"/>
                </a:lnTo>
                <a:close/>
              </a:path>
            </a:pathLst>
          </a:custGeom>
          <a:solidFill>
            <a:srgbClr val="EB70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7046976" y="4059935"/>
            <a:ext cx="208915" cy="307975"/>
          </a:xfrm>
          <a:custGeom>
            <a:avLst/>
            <a:gdLst/>
            <a:ahLst/>
            <a:cxnLst/>
            <a:rect l="l" t="t" r="r" b="b"/>
            <a:pathLst>
              <a:path w="208915" h="307975">
                <a:moveTo>
                  <a:pt x="7493" y="251587"/>
                </a:moveTo>
                <a:lnTo>
                  <a:pt x="0" y="307975"/>
                </a:lnTo>
                <a:lnTo>
                  <a:pt x="49529" y="280034"/>
                </a:lnTo>
                <a:lnTo>
                  <a:pt x="49342" y="279907"/>
                </a:lnTo>
                <a:lnTo>
                  <a:pt x="26670" y="279907"/>
                </a:lnTo>
                <a:lnTo>
                  <a:pt x="16128" y="272795"/>
                </a:lnTo>
                <a:lnTo>
                  <a:pt x="23261" y="262258"/>
                </a:lnTo>
                <a:lnTo>
                  <a:pt x="7493" y="251587"/>
                </a:lnTo>
                <a:close/>
              </a:path>
              <a:path w="208915" h="307975">
                <a:moveTo>
                  <a:pt x="23261" y="262258"/>
                </a:moveTo>
                <a:lnTo>
                  <a:pt x="16128" y="272795"/>
                </a:lnTo>
                <a:lnTo>
                  <a:pt x="26670" y="279907"/>
                </a:lnTo>
                <a:lnTo>
                  <a:pt x="33792" y="269384"/>
                </a:lnTo>
                <a:lnTo>
                  <a:pt x="23261" y="262258"/>
                </a:lnTo>
                <a:close/>
              </a:path>
              <a:path w="208915" h="307975">
                <a:moveTo>
                  <a:pt x="33792" y="269384"/>
                </a:moveTo>
                <a:lnTo>
                  <a:pt x="26670" y="279907"/>
                </a:lnTo>
                <a:lnTo>
                  <a:pt x="49342" y="279907"/>
                </a:lnTo>
                <a:lnTo>
                  <a:pt x="33792" y="269384"/>
                </a:lnTo>
                <a:close/>
              </a:path>
              <a:path w="208915" h="307975">
                <a:moveTo>
                  <a:pt x="174716" y="38499"/>
                </a:moveTo>
                <a:lnTo>
                  <a:pt x="23261" y="262258"/>
                </a:lnTo>
                <a:lnTo>
                  <a:pt x="33792" y="269384"/>
                </a:lnTo>
                <a:lnTo>
                  <a:pt x="185257" y="45611"/>
                </a:lnTo>
                <a:lnTo>
                  <a:pt x="174716" y="38499"/>
                </a:lnTo>
                <a:close/>
              </a:path>
              <a:path w="208915" h="307975">
                <a:moveTo>
                  <a:pt x="204748" y="27939"/>
                </a:moveTo>
                <a:lnTo>
                  <a:pt x="181864" y="27939"/>
                </a:lnTo>
                <a:lnTo>
                  <a:pt x="192404" y="35051"/>
                </a:lnTo>
                <a:lnTo>
                  <a:pt x="185257" y="45611"/>
                </a:lnTo>
                <a:lnTo>
                  <a:pt x="201041" y="56261"/>
                </a:lnTo>
                <a:lnTo>
                  <a:pt x="204748" y="27939"/>
                </a:lnTo>
                <a:close/>
              </a:path>
              <a:path w="208915" h="307975">
                <a:moveTo>
                  <a:pt x="181864" y="27939"/>
                </a:moveTo>
                <a:lnTo>
                  <a:pt x="174716" y="38499"/>
                </a:lnTo>
                <a:lnTo>
                  <a:pt x="185257" y="45611"/>
                </a:lnTo>
                <a:lnTo>
                  <a:pt x="192404" y="35051"/>
                </a:lnTo>
                <a:lnTo>
                  <a:pt x="181864" y="27939"/>
                </a:lnTo>
                <a:close/>
              </a:path>
              <a:path w="208915" h="307975">
                <a:moveTo>
                  <a:pt x="208406" y="0"/>
                </a:moveTo>
                <a:lnTo>
                  <a:pt x="158876" y="27812"/>
                </a:lnTo>
                <a:lnTo>
                  <a:pt x="174716" y="38499"/>
                </a:lnTo>
                <a:lnTo>
                  <a:pt x="181864" y="27939"/>
                </a:lnTo>
                <a:lnTo>
                  <a:pt x="204748" y="27939"/>
                </a:lnTo>
                <a:lnTo>
                  <a:pt x="208406" y="0"/>
                </a:lnTo>
                <a:close/>
              </a:path>
            </a:pathLst>
          </a:custGeom>
          <a:solidFill>
            <a:srgbClr val="EB70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5687567" y="3627120"/>
            <a:ext cx="1444625" cy="846455"/>
          </a:xfrm>
          <a:custGeom>
            <a:avLst/>
            <a:gdLst/>
            <a:ahLst/>
            <a:cxnLst/>
            <a:rect l="l" t="t" r="r" b="b"/>
            <a:pathLst>
              <a:path w="1444625" h="846454">
                <a:moveTo>
                  <a:pt x="30987" y="798448"/>
                </a:moveTo>
                <a:lnTo>
                  <a:pt x="0" y="846073"/>
                </a:lnTo>
                <a:lnTo>
                  <a:pt x="56642" y="842263"/>
                </a:lnTo>
                <a:lnTo>
                  <a:pt x="50767" y="832230"/>
                </a:lnTo>
                <a:lnTo>
                  <a:pt x="36068" y="832230"/>
                </a:lnTo>
                <a:lnTo>
                  <a:pt x="29718" y="821308"/>
                </a:lnTo>
                <a:lnTo>
                  <a:pt x="40630" y="814917"/>
                </a:lnTo>
                <a:lnTo>
                  <a:pt x="30987" y="798448"/>
                </a:lnTo>
                <a:close/>
              </a:path>
              <a:path w="1444625" h="846454">
                <a:moveTo>
                  <a:pt x="40630" y="814917"/>
                </a:moveTo>
                <a:lnTo>
                  <a:pt x="29718" y="821308"/>
                </a:lnTo>
                <a:lnTo>
                  <a:pt x="36068" y="832230"/>
                </a:lnTo>
                <a:lnTo>
                  <a:pt x="47014" y="825821"/>
                </a:lnTo>
                <a:lnTo>
                  <a:pt x="40630" y="814917"/>
                </a:lnTo>
                <a:close/>
              </a:path>
              <a:path w="1444625" h="846454">
                <a:moveTo>
                  <a:pt x="47014" y="825821"/>
                </a:moveTo>
                <a:lnTo>
                  <a:pt x="36068" y="832230"/>
                </a:lnTo>
                <a:lnTo>
                  <a:pt x="50767" y="832230"/>
                </a:lnTo>
                <a:lnTo>
                  <a:pt x="47014" y="825821"/>
                </a:lnTo>
                <a:close/>
              </a:path>
              <a:path w="1444625" h="846454">
                <a:moveTo>
                  <a:pt x="1397555" y="20159"/>
                </a:moveTo>
                <a:lnTo>
                  <a:pt x="40630" y="814917"/>
                </a:lnTo>
                <a:lnTo>
                  <a:pt x="47014" y="825821"/>
                </a:lnTo>
                <a:lnTo>
                  <a:pt x="1404026" y="31210"/>
                </a:lnTo>
                <a:lnTo>
                  <a:pt x="1397555" y="20159"/>
                </a:lnTo>
                <a:close/>
              </a:path>
              <a:path w="1444625" h="846454">
                <a:moveTo>
                  <a:pt x="1435700" y="13715"/>
                </a:moveTo>
                <a:lnTo>
                  <a:pt x="1408557" y="13715"/>
                </a:lnTo>
                <a:lnTo>
                  <a:pt x="1415034" y="24764"/>
                </a:lnTo>
                <a:lnTo>
                  <a:pt x="1404026" y="31210"/>
                </a:lnTo>
                <a:lnTo>
                  <a:pt x="1413637" y="47624"/>
                </a:lnTo>
                <a:lnTo>
                  <a:pt x="1435700" y="13715"/>
                </a:lnTo>
                <a:close/>
              </a:path>
              <a:path w="1444625" h="846454">
                <a:moveTo>
                  <a:pt x="1408557" y="13715"/>
                </a:moveTo>
                <a:lnTo>
                  <a:pt x="1397555" y="20159"/>
                </a:lnTo>
                <a:lnTo>
                  <a:pt x="1404026" y="31210"/>
                </a:lnTo>
                <a:lnTo>
                  <a:pt x="1415034" y="24764"/>
                </a:lnTo>
                <a:lnTo>
                  <a:pt x="1408557" y="13715"/>
                </a:lnTo>
                <a:close/>
              </a:path>
              <a:path w="1444625" h="846454">
                <a:moveTo>
                  <a:pt x="1444625" y="0"/>
                </a:moveTo>
                <a:lnTo>
                  <a:pt x="1387983" y="3809"/>
                </a:lnTo>
                <a:lnTo>
                  <a:pt x="1397555" y="20159"/>
                </a:lnTo>
                <a:lnTo>
                  <a:pt x="1408557" y="13715"/>
                </a:lnTo>
                <a:lnTo>
                  <a:pt x="1435700" y="13715"/>
                </a:lnTo>
                <a:lnTo>
                  <a:pt x="1444625" y="0"/>
                </a:lnTo>
                <a:close/>
              </a:path>
            </a:pathLst>
          </a:custGeom>
          <a:solidFill>
            <a:srgbClr val="EB70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5044440" y="3627120"/>
            <a:ext cx="1444625" cy="846455"/>
          </a:xfrm>
          <a:custGeom>
            <a:avLst/>
            <a:gdLst/>
            <a:ahLst/>
            <a:cxnLst/>
            <a:rect l="l" t="t" r="r" b="b"/>
            <a:pathLst>
              <a:path w="1444625" h="846454">
                <a:moveTo>
                  <a:pt x="1397610" y="825820"/>
                </a:moveTo>
                <a:lnTo>
                  <a:pt x="1387983" y="842263"/>
                </a:lnTo>
                <a:lnTo>
                  <a:pt x="1444625" y="846073"/>
                </a:lnTo>
                <a:lnTo>
                  <a:pt x="1435617" y="832230"/>
                </a:lnTo>
                <a:lnTo>
                  <a:pt x="1408557" y="832230"/>
                </a:lnTo>
                <a:lnTo>
                  <a:pt x="1397610" y="825820"/>
                </a:lnTo>
                <a:close/>
              </a:path>
              <a:path w="1444625" h="846454">
                <a:moveTo>
                  <a:pt x="1404026" y="814862"/>
                </a:moveTo>
                <a:lnTo>
                  <a:pt x="1397610" y="825820"/>
                </a:lnTo>
                <a:lnTo>
                  <a:pt x="1408557" y="832230"/>
                </a:lnTo>
                <a:lnTo>
                  <a:pt x="1415034" y="821308"/>
                </a:lnTo>
                <a:lnTo>
                  <a:pt x="1404026" y="814862"/>
                </a:lnTo>
                <a:close/>
              </a:path>
              <a:path w="1444625" h="846454">
                <a:moveTo>
                  <a:pt x="1413637" y="798448"/>
                </a:moveTo>
                <a:lnTo>
                  <a:pt x="1404026" y="814862"/>
                </a:lnTo>
                <a:lnTo>
                  <a:pt x="1415034" y="821308"/>
                </a:lnTo>
                <a:lnTo>
                  <a:pt x="1408557" y="832230"/>
                </a:lnTo>
                <a:lnTo>
                  <a:pt x="1435617" y="832230"/>
                </a:lnTo>
                <a:lnTo>
                  <a:pt x="1413637" y="798448"/>
                </a:lnTo>
                <a:close/>
              </a:path>
              <a:path w="1444625" h="846454">
                <a:moveTo>
                  <a:pt x="47069" y="20159"/>
                </a:moveTo>
                <a:lnTo>
                  <a:pt x="40630" y="31155"/>
                </a:lnTo>
                <a:lnTo>
                  <a:pt x="1397610" y="825820"/>
                </a:lnTo>
                <a:lnTo>
                  <a:pt x="1404026" y="814862"/>
                </a:lnTo>
                <a:lnTo>
                  <a:pt x="47069" y="20159"/>
                </a:lnTo>
                <a:close/>
              </a:path>
              <a:path w="1444625" h="846454">
                <a:moveTo>
                  <a:pt x="0" y="0"/>
                </a:moveTo>
                <a:lnTo>
                  <a:pt x="30987" y="47624"/>
                </a:lnTo>
                <a:lnTo>
                  <a:pt x="40630" y="31155"/>
                </a:lnTo>
                <a:lnTo>
                  <a:pt x="29718" y="24764"/>
                </a:lnTo>
                <a:lnTo>
                  <a:pt x="36068" y="13715"/>
                </a:lnTo>
                <a:lnTo>
                  <a:pt x="50841" y="13715"/>
                </a:lnTo>
                <a:lnTo>
                  <a:pt x="56642" y="3809"/>
                </a:lnTo>
                <a:lnTo>
                  <a:pt x="0" y="0"/>
                </a:lnTo>
                <a:close/>
              </a:path>
              <a:path w="1444625" h="846454">
                <a:moveTo>
                  <a:pt x="36068" y="13715"/>
                </a:moveTo>
                <a:lnTo>
                  <a:pt x="29718" y="24764"/>
                </a:lnTo>
                <a:lnTo>
                  <a:pt x="40630" y="31155"/>
                </a:lnTo>
                <a:lnTo>
                  <a:pt x="47069" y="20159"/>
                </a:lnTo>
                <a:lnTo>
                  <a:pt x="36068" y="13715"/>
                </a:lnTo>
                <a:close/>
              </a:path>
              <a:path w="1444625" h="846454">
                <a:moveTo>
                  <a:pt x="50841" y="13715"/>
                </a:moveTo>
                <a:lnTo>
                  <a:pt x="36068" y="13715"/>
                </a:lnTo>
                <a:lnTo>
                  <a:pt x="47069" y="20159"/>
                </a:lnTo>
                <a:lnTo>
                  <a:pt x="50841" y="13715"/>
                </a:lnTo>
                <a:close/>
              </a:path>
            </a:pathLst>
          </a:custGeom>
          <a:solidFill>
            <a:srgbClr val="EB70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5861303" y="4797044"/>
            <a:ext cx="527685" cy="55244"/>
          </a:xfrm>
          <a:custGeom>
            <a:avLst/>
            <a:gdLst/>
            <a:ahLst/>
            <a:cxnLst/>
            <a:rect l="l" t="t" r="r" b="b"/>
            <a:pathLst>
              <a:path w="527685" h="55245">
                <a:moveTo>
                  <a:pt x="476631" y="4317"/>
                </a:moveTo>
                <a:lnTo>
                  <a:pt x="476440" y="23366"/>
                </a:lnTo>
                <a:lnTo>
                  <a:pt x="489076" y="23494"/>
                </a:lnTo>
                <a:lnTo>
                  <a:pt x="488950" y="36194"/>
                </a:lnTo>
                <a:lnTo>
                  <a:pt x="476312" y="36194"/>
                </a:lnTo>
                <a:lnTo>
                  <a:pt x="476123" y="55117"/>
                </a:lnTo>
                <a:lnTo>
                  <a:pt x="514934" y="36194"/>
                </a:lnTo>
                <a:lnTo>
                  <a:pt x="488950" y="36194"/>
                </a:lnTo>
                <a:lnTo>
                  <a:pt x="476313" y="36066"/>
                </a:lnTo>
                <a:lnTo>
                  <a:pt x="515197" y="36066"/>
                </a:lnTo>
                <a:lnTo>
                  <a:pt x="527176" y="30225"/>
                </a:lnTo>
                <a:lnTo>
                  <a:pt x="476631" y="4317"/>
                </a:lnTo>
                <a:close/>
              </a:path>
              <a:path w="527685" h="55245">
                <a:moveTo>
                  <a:pt x="51054" y="0"/>
                </a:moveTo>
                <a:lnTo>
                  <a:pt x="0" y="24891"/>
                </a:lnTo>
                <a:lnTo>
                  <a:pt x="50546" y="50799"/>
                </a:lnTo>
                <a:lnTo>
                  <a:pt x="50736" y="31752"/>
                </a:lnTo>
                <a:lnTo>
                  <a:pt x="37973" y="31622"/>
                </a:lnTo>
                <a:lnTo>
                  <a:pt x="38100" y="18922"/>
                </a:lnTo>
                <a:lnTo>
                  <a:pt x="50864" y="18922"/>
                </a:lnTo>
                <a:lnTo>
                  <a:pt x="51054" y="0"/>
                </a:lnTo>
                <a:close/>
              </a:path>
              <a:path w="527685" h="55245">
                <a:moveTo>
                  <a:pt x="476440" y="23366"/>
                </a:moveTo>
                <a:lnTo>
                  <a:pt x="476313" y="36066"/>
                </a:lnTo>
                <a:lnTo>
                  <a:pt x="488950" y="36194"/>
                </a:lnTo>
                <a:lnTo>
                  <a:pt x="489076" y="23494"/>
                </a:lnTo>
                <a:lnTo>
                  <a:pt x="476440" y="23366"/>
                </a:lnTo>
                <a:close/>
              </a:path>
              <a:path w="527685" h="55245">
                <a:moveTo>
                  <a:pt x="50863" y="19052"/>
                </a:moveTo>
                <a:lnTo>
                  <a:pt x="50736" y="31752"/>
                </a:lnTo>
                <a:lnTo>
                  <a:pt x="476313" y="36066"/>
                </a:lnTo>
                <a:lnTo>
                  <a:pt x="476440" y="23366"/>
                </a:lnTo>
                <a:lnTo>
                  <a:pt x="50863" y="19052"/>
                </a:lnTo>
                <a:close/>
              </a:path>
              <a:path w="527685" h="55245">
                <a:moveTo>
                  <a:pt x="38100" y="18922"/>
                </a:moveTo>
                <a:lnTo>
                  <a:pt x="37973" y="31622"/>
                </a:lnTo>
                <a:lnTo>
                  <a:pt x="50736" y="31752"/>
                </a:lnTo>
                <a:lnTo>
                  <a:pt x="50863" y="19052"/>
                </a:lnTo>
                <a:lnTo>
                  <a:pt x="38100" y="18922"/>
                </a:lnTo>
                <a:close/>
              </a:path>
              <a:path w="527685" h="55245">
                <a:moveTo>
                  <a:pt x="50864" y="18922"/>
                </a:moveTo>
                <a:lnTo>
                  <a:pt x="38100" y="18922"/>
                </a:lnTo>
                <a:lnTo>
                  <a:pt x="50863" y="19052"/>
                </a:lnTo>
                <a:lnTo>
                  <a:pt x="50864" y="18922"/>
                </a:lnTo>
                <a:close/>
              </a:path>
            </a:pathLst>
          </a:custGeom>
          <a:solidFill>
            <a:srgbClr val="EB70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965191" y="2918967"/>
            <a:ext cx="2216785" cy="50800"/>
          </a:xfrm>
          <a:custGeom>
            <a:avLst/>
            <a:gdLst/>
            <a:ahLst/>
            <a:cxnLst/>
            <a:rect l="l" t="t" r="r" b="b"/>
            <a:pathLst>
              <a:path w="2216784" h="50800">
                <a:moveTo>
                  <a:pt x="50800" y="0"/>
                </a:moveTo>
                <a:lnTo>
                  <a:pt x="0" y="25400"/>
                </a:lnTo>
                <a:lnTo>
                  <a:pt x="50800" y="50800"/>
                </a:lnTo>
                <a:lnTo>
                  <a:pt x="50800" y="31750"/>
                </a:lnTo>
                <a:lnTo>
                  <a:pt x="38100" y="31750"/>
                </a:lnTo>
                <a:lnTo>
                  <a:pt x="38100" y="19050"/>
                </a:lnTo>
                <a:lnTo>
                  <a:pt x="50800" y="19050"/>
                </a:lnTo>
                <a:lnTo>
                  <a:pt x="50800" y="0"/>
                </a:lnTo>
                <a:close/>
              </a:path>
              <a:path w="2216784" h="50800">
                <a:moveTo>
                  <a:pt x="2165731" y="0"/>
                </a:moveTo>
                <a:lnTo>
                  <a:pt x="2165731" y="50800"/>
                </a:lnTo>
                <a:lnTo>
                  <a:pt x="2203831" y="31750"/>
                </a:lnTo>
                <a:lnTo>
                  <a:pt x="2178431" y="31750"/>
                </a:lnTo>
                <a:lnTo>
                  <a:pt x="2178431" y="19050"/>
                </a:lnTo>
                <a:lnTo>
                  <a:pt x="2203831" y="19050"/>
                </a:lnTo>
                <a:lnTo>
                  <a:pt x="2165731" y="0"/>
                </a:lnTo>
                <a:close/>
              </a:path>
              <a:path w="2216784" h="50800">
                <a:moveTo>
                  <a:pt x="50800" y="19050"/>
                </a:moveTo>
                <a:lnTo>
                  <a:pt x="38100" y="19050"/>
                </a:lnTo>
                <a:lnTo>
                  <a:pt x="38100" y="31750"/>
                </a:lnTo>
                <a:lnTo>
                  <a:pt x="50800" y="31750"/>
                </a:lnTo>
                <a:lnTo>
                  <a:pt x="50800" y="19050"/>
                </a:lnTo>
                <a:close/>
              </a:path>
              <a:path w="2216784" h="50800">
                <a:moveTo>
                  <a:pt x="2165731" y="19050"/>
                </a:moveTo>
                <a:lnTo>
                  <a:pt x="50800" y="19050"/>
                </a:lnTo>
                <a:lnTo>
                  <a:pt x="50800" y="31750"/>
                </a:lnTo>
                <a:lnTo>
                  <a:pt x="2165731" y="31750"/>
                </a:lnTo>
                <a:lnTo>
                  <a:pt x="2165731" y="19050"/>
                </a:lnTo>
                <a:close/>
              </a:path>
              <a:path w="2216784" h="50800">
                <a:moveTo>
                  <a:pt x="2203831" y="19050"/>
                </a:moveTo>
                <a:lnTo>
                  <a:pt x="2178431" y="19050"/>
                </a:lnTo>
                <a:lnTo>
                  <a:pt x="2178431" y="31750"/>
                </a:lnTo>
                <a:lnTo>
                  <a:pt x="2203831" y="31750"/>
                </a:lnTo>
                <a:lnTo>
                  <a:pt x="2216531" y="25400"/>
                </a:lnTo>
                <a:lnTo>
                  <a:pt x="2203831" y="19050"/>
                </a:lnTo>
                <a:close/>
              </a:path>
            </a:pathLst>
          </a:custGeom>
          <a:solidFill>
            <a:srgbClr val="EB70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5232527" y="2670048"/>
            <a:ext cx="412750" cy="1637030"/>
          </a:xfrm>
          <a:custGeom>
            <a:avLst/>
            <a:gdLst/>
            <a:ahLst/>
            <a:cxnLst/>
            <a:rect l="l" t="t" r="r" b="b"/>
            <a:pathLst>
              <a:path w="412750" h="1637029">
                <a:moveTo>
                  <a:pt x="0" y="1581784"/>
                </a:moveTo>
                <a:lnTo>
                  <a:pt x="13081" y="1637029"/>
                </a:lnTo>
                <a:lnTo>
                  <a:pt x="42835" y="1601470"/>
                </a:lnTo>
                <a:lnTo>
                  <a:pt x="28067" y="1601470"/>
                </a:lnTo>
                <a:lnTo>
                  <a:pt x="15621" y="1598549"/>
                </a:lnTo>
                <a:lnTo>
                  <a:pt x="18547" y="1586160"/>
                </a:lnTo>
                <a:lnTo>
                  <a:pt x="0" y="1581784"/>
                </a:lnTo>
                <a:close/>
              </a:path>
              <a:path w="412750" h="1637029">
                <a:moveTo>
                  <a:pt x="18547" y="1586160"/>
                </a:moveTo>
                <a:lnTo>
                  <a:pt x="15621" y="1598549"/>
                </a:lnTo>
                <a:lnTo>
                  <a:pt x="28067" y="1601470"/>
                </a:lnTo>
                <a:lnTo>
                  <a:pt x="30989" y="1589095"/>
                </a:lnTo>
                <a:lnTo>
                  <a:pt x="18547" y="1586160"/>
                </a:lnTo>
                <a:close/>
              </a:path>
              <a:path w="412750" h="1637029">
                <a:moveTo>
                  <a:pt x="30989" y="1589095"/>
                </a:moveTo>
                <a:lnTo>
                  <a:pt x="28067" y="1601470"/>
                </a:lnTo>
                <a:lnTo>
                  <a:pt x="42835" y="1601470"/>
                </a:lnTo>
                <a:lnTo>
                  <a:pt x="49530" y="1593469"/>
                </a:lnTo>
                <a:lnTo>
                  <a:pt x="30989" y="1589095"/>
                </a:lnTo>
                <a:close/>
              </a:path>
              <a:path w="412750" h="1637029">
                <a:moveTo>
                  <a:pt x="381884" y="47945"/>
                </a:moveTo>
                <a:lnTo>
                  <a:pt x="18547" y="1586160"/>
                </a:lnTo>
                <a:lnTo>
                  <a:pt x="30989" y="1589095"/>
                </a:lnTo>
                <a:lnTo>
                  <a:pt x="394206" y="50859"/>
                </a:lnTo>
                <a:lnTo>
                  <a:pt x="381884" y="47945"/>
                </a:lnTo>
                <a:close/>
              </a:path>
              <a:path w="412750" h="1637029">
                <a:moveTo>
                  <a:pt x="408088" y="35560"/>
                </a:moveTo>
                <a:lnTo>
                  <a:pt x="384810" y="35560"/>
                </a:lnTo>
                <a:lnTo>
                  <a:pt x="397128" y="38480"/>
                </a:lnTo>
                <a:lnTo>
                  <a:pt x="394206" y="50859"/>
                </a:lnTo>
                <a:lnTo>
                  <a:pt x="412750" y="55244"/>
                </a:lnTo>
                <a:lnTo>
                  <a:pt x="408088" y="35560"/>
                </a:lnTo>
                <a:close/>
              </a:path>
              <a:path w="412750" h="1637029">
                <a:moveTo>
                  <a:pt x="384810" y="35560"/>
                </a:moveTo>
                <a:lnTo>
                  <a:pt x="381884" y="47945"/>
                </a:lnTo>
                <a:lnTo>
                  <a:pt x="394206" y="50859"/>
                </a:lnTo>
                <a:lnTo>
                  <a:pt x="397128" y="38480"/>
                </a:lnTo>
                <a:lnTo>
                  <a:pt x="384810" y="35560"/>
                </a:lnTo>
                <a:close/>
              </a:path>
              <a:path w="412750" h="1637029">
                <a:moveTo>
                  <a:pt x="399669" y="0"/>
                </a:moveTo>
                <a:lnTo>
                  <a:pt x="363347" y="43561"/>
                </a:lnTo>
                <a:lnTo>
                  <a:pt x="381884" y="47945"/>
                </a:lnTo>
                <a:lnTo>
                  <a:pt x="384810" y="35560"/>
                </a:lnTo>
                <a:lnTo>
                  <a:pt x="408088" y="35560"/>
                </a:lnTo>
                <a:lnTo>
                  <a:pt x="399669" y="0"/>
                </a:lnTo>
                <a:close/>
              </a:path>
            </a:pathLst>
          </a:custGeom>
          <a:solidFill>
            <a:srgbClr val="EB70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6491351" y="2670048"/>
            <a:ext cx="412750" cy="1637030"/>
          </a:xfrm>
          <a:custGeom>
            <a:avLst/>
            <a:gdLst/>
            <a:ahLst/>
            <a:cxnLst/>
            <a:rect l="l" t="t" r="r" b="b"/>
            <a:pathLst>
              <a:path w="412750" h="1637029">
                <a:moveTo>
                  <a:pt x="381884" y="1589084"/>
                </a:moveTo>
                <a:lnTo>
                  <a:pt x="363347" y="1593469"/>
                </a:lnTo>
                <a:lnTo>
                  <a:pt x="399669" y="1637029"/>
                </a:lnTo>
                <a:lnTo>
                  <a:pt x="408088" y="1601470"/>
                </a:lnTo>
                <a:lnTo>
                  <a:pt x="384809" y="1601470"/>
                </a:lnTo>
                <a:lnTo>
                  <a:pt x="381884" y="1589084"/>
                </a:lnTo>
                <a:close/>
              </a:path>
              <a:path w="412750" h="1637029">
                <a:moveTo>
                  <a:pt x="394206" y="1586170"/>
                </a:moveTo>
                <a:lnTo>
                  <a:pt x="381884" y="1589084"/>
                </a:lnTo>
                <a:lnTo>
                  <a:pt x="384809" y="1601470"/>
                </a:lnTo>
                <a:lnTo>
                  <a:pt x="397128" y="1598549"/>
                </a:lnTo>
                <a:lnTo>
                  <a:pt x="394206" y="1586170"/>
                </a:lnTo>
                <a:close/>
              </a:path>
              <a:path w="412750" h="1637029">
                <a:moveTo>
                  <a:pt x="412750" y="1581784"/>
                </a:moveTo>
                <a:lnTo>
                  <a:pt x="394206" y="1586170"/>
                </a:lnTo>
                <a:lnTo>
                  <a:pt x="397128" y="1598549"/>
                </a:lnTo>
                <a:lnTo>
                  <a:pt x="384809" y="1601470"/>
                </a:lnTo>
                <a:lnTo>
                  <a:pt x="408088" y="1601470"/>
                </a:lnTo>
                <a:lnTo>
                  <a:pt x="412750" y="1581784"/>
                </a:lnTo>
                <a:close/>
              </a:path>
              <a:path w="412750" h="1637029">
                <a:moveTo>
                  <a:pt x="30989" y="47934"/>
                </a:moveTo>
                <a:lnTo>
                  <a:pt x="18547" y="50869"/>
                </a:lnTo>
                <a:lnTo>
                  <a:pt x="381884" y="1589084"/>
                </a:lnTo>
                <a:lnTo>
                  <a:pt x="394206" y="1586170"/>
                </a:lnTo>
                <a:lnTo>
                  <a:pt x="30989" y="47934"/>
                </a:lnTo>
                <a:close/>
              </a:path>
              <a:path w="412750" h="1637029">
                <a:moveTo>
                  <a:pt x="13080" y="0"/>
                </a:moveTo>
                <a:lnTo>
                  <a:pt x="0" y="55244"/>
                </a:lnTo>
                <a:lnTo>
                  <a:pt x="18547" y="50869"/>
                </a:lnTo>
                <a:lnTo>
                  <a:pt x="15621" y="38480"/>
                </a:lnTo>
                <a:lnTo>
                  <a:pt x="28067" y="35560"/>
                </a:lnTo>
                <a:lnTo>
                  <a:pt x="42835" y="35560"/>
                </a:lnTo>
                <a:lnTo>
                  <a:pt x="13080" y="0"/>
                </a:lnTo>
                <a:close/>
              </a:path>
              <a:path w="412750" h="1637029">
                <a:moveTo>
                  <a:pt x="28067" y="35560"/>
                </a:moveTo>
                <a:lnTo>
                  <a:pt x="15621" y="38480"/>
                </a:lnTo>
                <a:lnTo>
                  <a:pt x="18547" y="50869"/>
                </a:lnTo>
                <a:lnTo>
                  <a:pt x="30989" y="47934"/>
                </a:lnTo>
                <a:lnTo>
                  <a:pt x="28067" y="35560"/>
                </a:lnTo>
                <a:close/>
              </a:path>
              <a:path w="412750" h="1637029">
                <a:moveTo>
                  <a:pt x="42835" y="35560"/>
                </a:moveTo>
                <a:lnTo>
                  <a:pt x="28067" y="35560"/>
                </a:lnTo>
                <a:lnTo>
                  <a:pt x="30989" y="47934"/>
                </a:lnTo>
                <a:lnTo>
                  <a:pt x="49529" y="43561"/>
                </a:lnTo>
                <a:lnTo>
                  <a:pt x="42835" y="35560"/>
                </a:lnTo>
                <a:close/>
              </a:path>
            </a:pathLst>
          </a:custGeom>
          <a:solidFill>
            <a:srgbClr val="EB70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901184" y="4075176"/>
            <a:ext cx="143255" cy="140207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6205728" y="4258055"/>
            <a:ext cx="146303" cy="13716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6528816" y="3069335"/>
            <a:ext cx="146303" cy="14020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5367528" y="2319527"/>
            <a:ext cx="143255" cy="14020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5041391" y="2584704"/>
            <a:ext cx="146303" cy="14020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5522976" y="2764535"/>
            <a:ext cx="146303" cy="14020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7043928" y="2599944"/>
            <a:ext cx="143255" cy="14020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6760464" y="3950208"/>
            <a:ext cx="146303" cy="13716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5605271" y="3925823"/>
            <a:ext cx="146303" cy="13716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6053328" y="4748784"/>
            <a:ext cx="146303" cy="140207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849111" y="4285488"/>
            <a:ext cx="146303" cy="140207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6714743" y="2350007"/>
            <a:ext cx="152400" cy="140208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6010655" y="2868167"/>
            <a:ext cx="152400" cy="140208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6848856" y="3688079"/>
            <a:ext cx="152400" cy="140207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7089647" y="4145279"/>
            <a:ext cx="152400" cy="140207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5230367" y="3950208"/>
            <a:ext cx="152400" cy="13716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 txBox="1"/>
          <p:nvPr/>
        </p:nvSpPr>
        <p:spPr>
          <a:xfrm>
            <a:off x="4600194" y="2214752"/>
            <a:ext cx="389890" cy="2686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81915">
              <a:lnSpc>
                <a:spcPct val="100000"/>
              </a:lnSpc>
              <a:spcBef>
                <a:spcPts val="90"/>
              </a:spcBef>
            </a:pPr>
            <a:r>
              <a:rPr sz="800" spc="-25" dirty="0">
                <a:solidFill>
                  <a:srgbClr val="495658"/>
                </a:solidFill>
                <a:latin typeface="Arial"/>
                <a:cs typeface="Arial"/>
              </a:rPr>
              <a:t>Peer  </a:t>
            </a:r>
            <a:r>
              <a:rPr sz="800" spc="-10" dirty="0">
                <a:solidFill>
                  <a:srgbClr val="495658"/>
                </a:solidFill>
                <a:latin typeface="Arial"/>
                <a:cs typeface="Arial"/>
              </a:rPr>
              <a:t>A</a:t>
            </a:r>
            <a:r>
              <a:rPr sz="800" spc="-15" dirty="0">
                <a:solidFill>
                  <a:srgbClr val="495658"/>
                </a:solidFill>
                <a:latin typeface="Arial"/>
                <a:cs typeface="Arial"/>
              </a:rPr>
              <a:t>n</a:t>
            </a:r>
            <a:r>
              <a:rPr sz="800" spc="-40" dirty="0">
                <a:solidFill>
                  <a:srgbClr val="495658"/>
                </a:solidFill>
                <a:latin typeface="Arial"/>
                <a:cs typeface="Arial"/>
              </a:rPr>
              <a:t>a</a:t>
            </a:r>
            <a:r>
              <a:rPr sz="800" spc="-15" dirty="0">
                <a:solidFill>
                  <a:srgbClr val="495658"/>
                </a:solidFill>
                <a:latin typeface="Arial"/>
                <a:cs typeface="Arial"/>
              </a:rPr>
              <a:t>l</a:t>
            </a:r>
            <a:r>
              <a:rPr sz="800" spc="-45" dirty="0">
                <a:solidFill>
                  <a:srgbClr val="495658"/>
                </a:solidFill>
                <a:latin typeface="Arial"/>
                <a:cs typeface="Arial"/>
              </a:rPr>
              <a:t>y</a:t>
            </a:r>
            <a:r>
              <a:rPr sz="800" spc="5" dirty="0">
                <a:solidFill>
                  <a:srgbClr val="495658"/>
                </a:solidFill>
                <a:latin typeface="Arial"/>
                <a:cs typeface="Arial"/>
              </a:rPr>
              <a:t>s</a:t>
            </a:r>
            <a:r>
              <a:rPr sz="800" spc="-15" dirty="0">
                <a:solidFill>
                  <a:srgbClr val="495658"/>
                </a:solidFill>
                <a:latin typeface="Arial"/>
                <a:cs typeface="Arial"/>
              </a:rPr>
              <a:t>i</a:t>
            </a:r>
            <a:r>
              <a:rPr sz="800" spc="-5" dirty="0">
                <a:solidFill>
                  <a:srgbClr val="495658"/>
                </a:solidFill>
                <a:latin typeface="Arial"/>
                <a:cs typeface="Arial"/>
              </a:rPr>
              <a:t>s</a:t>
            </a:r>
            <a:endParaRPr sz="800">
              <a:latin typeface="Arial"/>
              <a:cs typeface="Arial"/>
            </a:endParaRPr>
          </a:p>
        </p:txBody>
      </p:sp>
      <p:sp>
        <p:nvSpPr>
          <p:cNvPr id="108" name="object 108"/>
          <p:cNvSpPr/>
          <p:nvPr/>
        </p:nvSpPr>
        <p:spPr>
          <a:xfrm>
            <a:off x="4679774" y="1874519"/>
            <a:ext cx="235561" cy="274321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 txBox="1"/>
          <p:nvPr/>
        </p:nvSpPr>
        <p:spPr>
          <a:xfrm>
            <a:off x="7387208" y="4413250"/>
            <a:ext cx="516890" cy="2686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0480" marR="5080" indent="-18415">
              <a:lnSpc>
                <a:spcPct val="100000"/>
              </a:lnSpc>
              <a:spcBef>
                <a:spcPts val="90"/>
              </a:spcBef>
            </a:pPr>
            <a:r>
              <a:rPr sz="800" spc="-10" dirty="0">
                <a:solidFill>
                  <a:srgbClr val="495658"/>
                </a:solidFill>
                <a:latin typeface="Arial"/>
                <a:cs typeface="Arial"/>
              </a:rPr>
              <a:t>A</a:t>
            </a:r>
            <a:r>
              <a:rPr sz="800" spc="5" dirty="0">
                <a:solidFill>
                  <a:srgbClr val="495658"/>
                </a:solidFill>
                <a:latin typeface="Arial"/>
                <a:cs typeface="Arial"/>
              </a:rPr>
              <a:t>cc</a:t>
            </a:r>
            <a:r>
              <a:rPr sz="800" spc="-40" dirty="0">
                <a:solidFill>
                  <a:srgbClr val="495658"/>
                </a:solidFill>
                <a:latin typeface="Arial"/>
                <a:cs typeface="Arial"/>
              </a:rPr>
              <a:t>o</a:t>
            </a:r>
            <a:r>
              <a:rPr sz="800" spc="-15" dirty="0">
                <a:solidFill>
                  <a:srgbClr val="495658"/>
                </a:solidFill>
                <a:latin typeface="Arial"/>
                <a:cs typeface="Arial"/>
              </a:rPr>
              <a:t>un</a:t>
            </a:r>
            <a:r>
              <a:rPr sz="800" spc="-10" dirty="0">
                <a:solidFill>
                  <a:srgbClr val="495658"/>
                </a:solidFill>
                <a:latin typeface="Arial"/>
                <a:cs typeface="Arial"/>
              </a:rPr>
              <a:t>t</a:t>
            </a:r>
            <a:r>
              <a:rPr sz="800" spc="-15" dirty="0">
                <a:solidFill>
                  <a:srgbClr val="495658"/>
                </a:solidFill>
                <a:latin typeface="Arial"/>
                <a:cs typeface="Arial"/>
              </a:rPr>
              <a:t>in</a:t>
            </a:r>
            <a:r>
              <a:rPr sz="800" spc="-5" dirty="0">
                <a:solidFill>
                  <a:srgbClr val="495658"/>
                </a:solidFill>
                <a:latin typeface="Arial"/>
                <a:cs typeface="Arial"/>
              </a:rPr>
              <a:t>g  </a:t>
            </a:r>
            <a:r>
              <a:rPr sz="800" spc="-15" dirty="0">
                <a:solidFill>
                  <a:srgbClr val="495658"/>
                </a:solidFill>
                <a:latin typeface="Arial"/>
                <a:cs typeface="Arial"/>
              </a:rPr>
              <a:t>Standards</a:t>
            </a:r>
            <a:endParaRPr sz="800">
              <a:latin typeface="Arial"/>
              <a:cs typeface="Arial"/>
            </a:endParaRPr>
          </a:p>
        </p:txBody>
      </p:sp>
      <p:sp>
        <p:nvSpPr>
          <p:cNvPr id="110" name="object 110"/>
          <p:cNvSpPr/>
          <p:nvPr/>
        </p:nvSpPr>
        <p:spPr>
          <a:xfrm>
            <a:off x="7507759" y="4108703"/>
            <a:ext cx="273685" cy="274320"/>
          </a:xfrm>
          <a:custGeom>
            <a:avLst/>
            <a:gdLst/>
            <a:ahLst/>
            <a:cxnLst/>
            <a:rect l="l" t="t" r="r" b="b"/>
            <a:pathLst>
              <a:path w="273684" h="274320">
                <a:moveTo>
                  <a:pt x="30221" y="71140"/>
                </a:moveTo>
                <a:lnTo>
                  <a:pt x="0" y="90720"/>
                </a:lnTo>
                <a:lnTo>
                  <a:pt x="0" y="254747"/>
                </a:lnTo>
                <a:lnTo>
                  <a:pt x="130662" y="274320"/>
                </a:lnTo>
                <a:lnTo>
                  <a:pt x="138274" y="272779"/>
                </a:lnTo>
                <a:lnTo>
                  <a:pt x="144497" y="268581"/>
                </a:lnTo>
                <a:lnTo>
                  <a:pt x="146121" y="266174"/>
                </a:lnTo>
                <a:lnTo>
                  <a:pt x="13273" y="266174"/>
                </a:lnTo>
                <a:lnTo>
                  <a:pt x="8148" y="261048"/>
                </a:lnTo>
                <a:lnTo>
                  <a:pt x="8147" y="84411"/>
                </a:lnTo>
                <a:lnTo>
                  <a:pt x="13273" y="79290"/>
                </a:lnTo>
                <a:lnTo>
                  <a:pt x="30221" y="79290"/>
                </a:lnTo>
                <a:lnTo>
                  <a:pt x="32043" y="77466"/>
                </a:lnTo>
                <a:lnTo>
                  <a:pt x="32043" y="72964"/>
                </a:lnTo>
                <a:lnTo>
                  <a:pt x="30221" y="71140"/>
                </a:lnTo>
                <a:close/>
              </a:path>
              <a:path w="273684" h="274320">
                <a:moveTo>
                  <a:pt x="131617" y="71140"/>
                </a:moveTo>
                <a:lnTo>
                  <a:pt x="39299" y="71140"/>
                </a:lnTo>
                <a:lnTo>
                  <a:pt x="37477" y="72964"/>
                </a:lnTo>
                <a:lnTo>
                  <a:pt x="37477" y="77466"/>
                </a:lnTo>
                <a:lnTo>
                  <a:pt x="39300" y="79290"/>
                </a:lnTo>
                <a:lnTo>
                  <a:pt x="136964" y="79290"/>
                </a:lnTo>
                <a:lnTo>
                  <a:pt x="142088" y="84411"/>
                </a:lnTo>
                <a:lnTo>
                  <a:pt x="142087" y="261048"/>
                </a:lnTo>
                <a:lnTo>
                  <a:pt x="136964" y="266174"/>
                </a:lnTo>
                <a:lnTo>
                  <a:pt x="146121" y="266174"/>
                </a:lnTo>
                <a:lnTo>
                  <a:pt x="148696" y="262359"/>
                </a:lnTo>
                <a:lnTo>
                  <a:pt x="150237" y="254747"/>
                </a:lnTo>
                <a:lnTo>
                  <a:pt x="150236" y="99540"/>
                </a:lnTo>
                <a:lnTo>
                  <a:pt x="173926" y="99540"/>
                </a:lnTo>
                <a:lnTo>
                  <a:pt x="173926" y="91406"/>
                </a:lnTo>
                <a:lnTo>
                  <a:pt x="150234" y="91406"/>
                </a:lnTo>
                <a:lnTo>
                  <a:pt x="150234" y="83775"/>
                </a:lnTo>
                <a:lnTo>
                  <a:pt x="146588" y="77650"/>
                </a:lnTo>
                <a:lnTo>
                  <a:pt x="141114" y="74186"/>
                </a:lnTo>
                <a:lnTo>
                  <a:pt x="141741" y="72496"/>
                </a:lnTo>
                <a:lnTo>
                  <a:pt x="142465" y="71358"/>
                </a:lnTo>
                <a:lnTo>
                  <a:pt x="133481" y="71358"/>
                </a:lnTo>
                <a:lnTo>
                  <a:pt x="132559" y="71224"/>
                </a:lnTo>
                <a:lnTo>
                  <a:pt x="131617" y="71140"/>
                </a:lnTo>
                <a:close/>
              </a:path>
              <a:path w="273684" h="274320">
                <a:moveTo>
                  <a:pt x="173926" y="99540"/>
                </a:moveTo>
                <a:lnTo>
                  <a:pt x="165776" y="99540"/>
                </a:lnTo>
                <a:lnTo>
                  <a:pt x="165777" y="255806"/>
                </a:lnTo>
                <a:lnTo>
                  <a:pt x="167601" y="257629"/>
                </a:lnTo>
                <a:lnTo>
                  <a:pt x="271592" y="257629"/>
                </a:lnTo>
                <a:lnTo>
                  <a:pt x="273417" y="255806"/>
                </a:lnTo>
                <a:lnTo>
                  <a:pt x="273417" y="249482"/>
                </a:lnTo>
                <a:lnTo>
                  <a:pt x="173927" y="249482"/>
                </a:lnTo>
                <a:lnTo>
                  <a:pt x="173926" y="99540"/>
                </a:lnTo>
                <a:close/>
              </a:path>
              <a:path w="273684" h="274320">
                <a:moveTo>
                  <a:pt x="271592" y="186483"/>
                </a:moveTo>
                <a:lnTo>
                  <a:pt x="267090" y="186483"/>
                </a:lnTo>
                <a:lnTo>
                  <a:pt x="265266" y="188306"/>
                </a:lnTo>
                <a:lnTo>
                  <a:pt x="265267" y="249482"/>
                </a:lnTo>
                <a:lnTo>
                  <a:pt x="273417" y="249482"/>
                </a:lnTo>
                <a:lnTo>
                  <a:pt x="273416" y="188306"/>
                </a:lnTo>
                <a:lnTo>
                  <a:pt x="271592" y="186483"/>
                </a:lnTo>
                <a:close/>
              </a:path>
              <a:path w="273684" h="274320">
                <a:moveTo>
                  <a:pt x="269333" y="65936"/>
                </a:moveTo>
                <a:lnTo>
                  <a:pt x="255928" y="65936"/>
                </a:lnTo>
                <a:lnTo>
                  <a:pt x="259141" y="67258"/>
                </a:lnTo>
                <a:lnTo>
                  <a:pt x="263944" y="72061"/>
                </a:lnTo>
                <a:lnTo>
                  <a:pt x="265266" y="75257"/>
                </a:lnTo>
                <a:lnTo>
                  <a:pt x="265266" y="179227"/>
                </a:lnTo>
                <a:lnTo>
                  <a:pt x="267090" y="181053"/>
                </a:lnTo>
                <a:lnTo>
                  <a:pt x="271592" y="181053"/>
                </a:lnTo>
                <a:lnTo>
                  <a:pt x="273416" y="179227"/>
                </a:lnTo>
                <a:lnTo>
                  <a:pt x="273361" y="72964"/>
                </a:lnTo>
                <a:lnTo>
                  <a:pt x="271240" y="67843"/>
                </a:lnTo>
                <a:lnTo>
                  <a:pt x="269333" y="65936"/>
                </a:lnTo>
                <a:close/>
              </a:path>
              <a:path w="273684" h="274320">
                <a:moveTo>
                  <a:pt x="169592" y="65936"/>
                </a:moveTo>
                <a:lnTo>
                  <a:pt x="156445" y="65936"/>
                </a:lnTo>
                <a:lnTo>
                  <a:pt x="159643" y="67258"/>
                </a:lnTo>
                <a:lnTo>
                  <a:pt x="164451" y="72061"/>
                </a:lnTo>
                <a:lnTo>
                  <a:pt x="165776" y="75257"/>
                </a:lnTo>
                <a:lnTo>
                  <a:pt x="165776" y="91406"/>
                </a:lnTo>
                <a:lnTo>
                  <a:pt x="173926" y="91406"/>
                </a:lnTo>
                <a:lnTo>
                  <a:pt x="173926" y="74002"/>
                </a:lnTo>
                <a:lnTo>
                  <a:pt x="172403" y="69567"/>
                </a:lnTo>
                <a:lnTo>
                  <a:pt x="169592" y="65936"/>
                </a:lnTo>
                <a:close/>
              </a:path>
              <a:path w="273684" h="274320">
                <a:moveTo>
                  <a:pt x="258103" y="57786"/>
                </a:moveTo>
                <a:lnTo>
                  <a:pt x="147458" y="57786"/>
                </a:lnTo>
                <a:lnTo>
                  <a:pt x="133481" y="71358"/>
                </a:lnTo>
                <a:lnTo>
                  <a:pt x="142465" y="71358"/>
                </a:lnTo>
                <a:lnTo>
                  <a:pt x="142720" y="70956"/>
                </a:lnTo>
                <a:lnTo>
                  <a:pt x="146431" y="67258"/>
                </a:lnTo>
                <a:lnTo>
                  <a:pt x="149635" y="65936"/>
                </a:lnTo>
                <a:lnTo>
                  <a:pt x="269333" y="65936"/>
                </a:lnTo>
                <a:lnTo>
                  <a:pt x="263342" y="59945"/>
                </a:lnTo>
                <a:lnTo>
                  <a:pt x="258103" y="57786"/>
                </a:lnTo>
                <a:close/>
              </a:path>
              <a:path w="273684" h="274320">
                <a:moveTo>
                  <a:pt x="204350" y="0"/>
                </a:moveTo>
                <a:lnTo>
                  <a:pt x="100355" y="0"/>
                </a:lnTo>
                <a:lnTo>
                  <a:pt x="98533" y="1824"/>
                </a:lnTo>
                <a:lnTo>
                  <a:pt x="98533" y="64095"/>
                </a:lnTo>
                <a:lnTo>
                  <a:pt x="100356" y="65919"/>
                </a:lnTo>
                <a:lnTo>
                  <a:pt x="104856" y="65919"/>
                </a:lnTo>
                <a:lnTo>
                  <a:pt x="106678" y="64095"/>
                </a:lnTo>
                <a:lnTo>
                  <a:pt x="106678" y="8149"/>
                </a:lnTo>
                <a:lnTo>
                  <a:pt x="206174" y="8150"/>
                </a:lnTo>
                <a:lnTo>
                  <a:pt x="206174" y="1824"/>
                </a:lnTo>
                <a:lnTo>
                  <a:pt x="204350" y="0"/>
                </a:lnTo>
                <a:close/>
              </a:path>
              <a:path w="273684" h="274320">
                <a:moveTo>
                  <a:pt x="206174" y="8150"/>
                </a:moveTo>
                <a:lnTo>
                  <a:pt x="198025" y="8150"/>
                </a:lnTo>
                <a:lnTo>
                  <a:pt x="198025" y="57786"/>
                </a:lnTo>
                <a:lnTo>
                  <a:pt x="206175" y="57786"/>
                </a:lnTo>
                <a:lnTo>
                  <a:pt x="206174" y="8150"/>
                </a:lnTo>
                <a:close/>
              </a:path>
            </a:pathLst>
          </a:custGeom>
          <a:solidFill>
            <a:srgbClr val="EB70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7524052" y="4196143"/>
            <a:ext cx="118110" cy="48895"/>
          </a:xfrm>
          <a:custGeom>
            <a:avLst/>
            <a:gdLst/>
            <a:ahLst/>
            <a:cxnLst/>
            <a:rect l="l" t="t" r="r" b="b"/>
            <a:pathLst>
              <a:path w="118109" h="48895">
                <a:moveTo>
                  <a:pt x="115824" y="0"/>
                </a:moveTo>
                <a:lnTo>
                  <a:pt x="1825" y="0"/>
                </a:lnTo>
                <a:lnTo>
                  <a:pt x="0" y="1824"/>
                </a:lnTo>
                <a:lnTo>
                  <a:pt x="0" y="46612"/>
                </a:lnTo>
                <a:lnTo>
                  <a:pt x="1825" y="48436"/>
                </a:lnTo>
                <a:lnTo>
                  <a:pt x="115825" y="48436"/>
                </a:lnTo>
                <a:lnTo>
                  <a:pt x="117649" y="46612"/>
                </a:lnTo>
                <a:lnTo>
                  <a:pt x="117649" y="40288"/>
                </a:lnTo>
                <a:lnTo>
                  <a:pt x="8148" y="40287"/>
                </a:lnTo>
                <a:lnTo>
                  <a:pt x="8148" y="8149"/>
                </a:lnTo>
                <a:lnTo>
                  <a:pt x="117649" y="8150"/>
                </a:lnTo>
                <a:lnTo>
                  <a:pt x="117649" y="1824"/>
                </a:lnTo>
                <a:lnTo>
                  <a:pt x="115824" y="0"/>
                </a:lnTo>
                <a:close/>
              </a:path>
              <a:path w="118109" h="48895">
                <a:moveTo>
                  <a:pt x="117649" y="8150"/>
                </a:moveTo>
                <a:lnTo>
                  <a:pt x="109502" y="8150"/>
                </a:lnTo>
                <a:lnTo>
                  <a:pt x="109502" y="40288"/>
                </a:lnTo>
                <a:lnTo>
                  <a:pt x="117649" y="40288"/>
                </a:lnTo>
                <a:lnTo>
                  <a:pt x="117649" y="8150"/>
                </a:lnTo>
                <a:close/>
              </a:path>
            </a:pathLst>
          </a:custGeom>
          <a:solidFill>
            <a:srgbClr val="EB70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7524052" y="4253605"/>
            <a:ext cx="118110" cy="113664"/>
          </a:xfrm>
          <a:custGeom>
            <a:avLst/>
            <a:gdLst/>
            <a:ahLst/>
            <a:cxnLst/>
            <a:rect l="l" t="t" r="r" b="b"/>
            <a:pathLst>
              <a:path w="118109" h="113664">
                <a:moveTo>
                  <a:pt x="115824" y="0"/>
                </a:moveTo>
                <a:lnTo>
                  <a:pt x="1825" y="0"/>
                </a:lnTo>
                <a:lnTo>
                  <a:pt x="0" y="1822"/>
                </a:lnTo>
                <a:lnTo>
                  <a:pt x="0" y="111741"/>
                </a:lnTo>
                <a:lnTo>
                  <a:pt x="1826" y="113566"/>
                </a:lnTo>
                <a:lnTo>
                  <a:pt x="115825" y="113566"/>
                </a:lnTo>
                <a:lnTo>
                  <a:pt x="117649" y="111741"/>
                </a:lnTo>
                <a:lnTo>
                  <a:pt x="117649" y="105419"/>
                </a:lnTo>
                <a:lnTo>
                  <a:pt x="8148" y="105419"/>
                </a:lnTo>
                <a:lnTo>
                  <a:pt x="8148" y="77540"/>
                </a:lnTo>
                <a:lnTo>
                  <a:pt x="117649" y="77540"/>
                </a:lnTo>
                <a:lnTo>
                  <a:pt x="117649" y="69391"/>
                </a:lnTo>
                <a:lnTo>
                  <a:pt x="8148" y="69391"/>
                </a:lnTo>
                <a:lnTo>
                  <a:pt x="8148" y="44172"/>
                </a:lnTo>
                <a:lnTo>
                  <a:pt x="117649" y="44172"/>
                </a:lnTo>
                <a:lnTo>
                  <a:pt x="117649" y="36027"/>
                </a:lnTo>
                <a:lnTo>
                  <a:pt x="8148" y="36027"/>
                </a:lnTo>
                <a:lnTo>
                  <a:pt x="8148" y="8144"/>
                </a:lnTo>
                <a:lnTo>
                  <a:pt x="117649" y="8145"/>
                </a:lnTo>
                <a:lnTo>
                  <a:pt x="117649" y="1822"/>
                </a:lnTo>
                <a:lnTo>
                  <a:pt x="115824" y="0"/>
                </a:lnTo>
                <a:close/>
              </a:path>
              <a:path w="118109" h="113664">
                <a:moveTo>
                  <a:pt x="43884" y="77540"/>
                </a:moveTo>
                <a:lnTo>
                  <a:pt x="35739" y="77540"/>
                </a:lnTo>
                <a:lnTo>
                  <a:pt x="35739" y="105419"/>
                </a:lnTo>
                <a:lnTo>
                  <a:pt x="43884" y="105419"/>
                </a:lnTo>
                <a:lnTo>
                  <a:pt x="43884" y="77540"/>
                </a:lnTo>
                <a:close/>
              </a:path>
              <a:path w="118109" h="113664">
                <a:moveTo>
                  <a:pt x="81913" y="77540"/>
                </a:moveTo>
                <a:lnTo>
                  <a:pt x="73764" y="77540"/>
                </a:lnTo>
                <a:lnTo>
                  <a:pt x="73764" y="105419"/>
                </a:lnTo>
                <a:lnTo>
                  <a:pt x="81913" y="105419"/>
                </a:lnTo>
                <a:lnTo>
                  <a:pt x="81913" y="77540"/>
                </a:lnTo>
                <a:close/>
              </a:path>
              <a:path w="118109" h="113664">
                <a:moveTo>
                  <a:pt x="117649" y="77540"/>
                </a:moveTo>
                <a:lnTo>
                  <a:pt x="109502" y="77540"/>
                </a:lnTo>
                <a:lnTo>
                  <a:pt x="109502" y="105419"/>
                </a:lnTo>
                <a:lnTo>
                  <a:pt x="117649" y="105419"/>
                </a:lnTo>
                <a:lnTo>
                  <a:pt x="117649" y="77540"/>
                </a:lnTo>
                <a:close/>
              </a:path>
              <a:path w="118109" h="113664">
                <a:moveTo>
                  <a:pt x="43884" y="44172"/>
                </a:moveTo>
                <a:lnTo>
                  <a:pt x="35739" y="44172"/>
                </a:lnTo>
                <a:lnTo>
                  <a:pt x="35739" y="69391"/>
                </a:lnTo>
                <a:lnTo>
                  <a:pt x="43884" y="69391"/>
                </a:lnTo>
                <a:lnTo>
                  <a:pt x="43884" y="44172"/>
                </a:lnTo>
                <a:close/>
              </a:path>
              <a:path w="118109" h="113664">
                <a:moveTo>
                  <a:pt x="81909" y="44172"/>
                </a:moveTo>
                <a:lnTo>
                  <a:pt x="73764" y="44172"/>
                </a:lnTo>
                <a:lnTo>
                  <a:pt x="73764" y="69391"/>
                </a:lnTo>
                <a:lnTo>
                  <a:pt x="81909" y="69391"/>
                </a:lnTo>
                <a:lnTo>
                  <a:pt x="81909" y="44172"/>
                </a:lnTo>
                <a:close/>
              </a:path>
              <a:path w="118109" h="113664">
                <a:moveTo>
                  <a:pt x="117649" y="44172"/>
                </a:moveTo>
                <a:lnTo>
                  <a:pt x="109502" y="44172"/>
                </a:lnTo>
                <a:lnTo>
                  <a:pt x="109502" y="69391"/>
                </a:lnTo>
                <a:lnTo>
                  <a:pt x="117649" y="69391"/>
                </a:lnTo>
                <a:lnTo>
                  <a:pt x="117649" y="44172"/>
                </a:lnTo>
                <a:close/>
              </a:path>
              <a:path w="118109" h="113664">
                <a:moveTo>
                  <a:pt x="43884" y="8144"/>
                </a:moveTo>
                <a:lnTo>
                  <a:pt x="35739" y="8144"/>
                </a:lnTo>
                <a:lnTo>
                  <a:pt x="35739" y="36027"/>
                </a:lnTo>
                <a:lnTo>
                  <a:pt x="43884" y="36027"/>
                </a:lnTo>
                <a:lnTo>
                  <a:pt x="43884" y="8144"/>
                </a:lnTo>
                <a:close/>
              </a:path>
              <a:path w="118109" h="113664">
                <a:moveTo>
                  <a:pt x="81909" y="8144"/>
                </a:moveTo>
                <a:lnTo>
                  <a:pt x="73764" y="8144"/>
                </a:lnTo>
                <a:lnTo>
                  <a:pt x="73764" y="36027"/>
                </a:lnTo>
                <a:lnTo>
                  <a:pt x="81909" y="36027"/>
                </a:lnTo>
                <a:lnTo>
                  <a:pt x="81909" y="8144"/>
                </a:lnTo>
                <a:close/>
              </a:path>
              <a:path w="118109" h="113664">
                <a:moveTo>
                  <a:pt x="117649" y="8145"/>
                </a:moveTo>
                <a:lnTo>
                  <a:pt x="109502" y="8145"/>
                </a:lnTo>
                <a:lnTo>
                  <a:pt x="109502" y="36027"/>
                </a:lnTo>
                <a:lnTo>
                  <a:pt x="117649" y="36027"/>
                </a:lnTo>
                <a:lnTo>
                  <a:pt x="117649" y="8145"/>
                </a:lnTo>
                <a:close/>
              </a:path>
            </a:pathLst>
          </a:custGeom>
          <a:solidFill>
            <a:srgbClr val="EB70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7689434" y="4187106"/>
            <a:ext cx="19050" cy="8255"/>
          </a:xfrm>
          <a:custGeom>
            <a:avLst/>
            <a:gdLst/>
            <a:ahLst/>
            <a:cxnLst/>
            <a:rect l="l" t="t" r="r" b="b"/>
            <a:pathLst>
              <a:path w="19050" h="8254">
                <a:moveTo>
                  <a:pt x="17186" y="0"/>
                </a:moveTo>
                <a:lnTo>
                  <a:pt x="1824" y="0"/>
                </a:lnTo>
                <a:lnTo>
                  <a:pt x="0" y="1824"/>
                </a:lnTo>
                <a:lnTo>
                  <a:pt x="0" y="6325"/>
                </a:lnTo>
                <a:lnTo>
                  <a:pt x="1824" y="8149"/>
                </a:lnTo>
                <a:lnTo>
                  <a:pt x="17186" y="8149"/>
                </a:lnTo>
                <a:lnTo>
                  <a:pt x="19011" y="6325"/>
                </a:lnTo>
                <a:lnTo>
                  <a:pt x="19011" y="1824"/>
                </a:lnTo>
                <a:lnTo>
                  <a:pt x="17186" y="0"/>
                </a:lnTo>
                <a:close/>
              </a:path>
            </a:pathLst>
          </a:custGeom>
          <a:solidFill>
            <a:srgbClr val="EB70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7714419" y="4187106"/>
            <a:ext cx="51435" cy="8255"/>
          </a:xfrm>
          <a:custGeom>
            <a:avLst/>
            <a:gdLst/>
            <a:ahLst/>
            <a:cxnLst/>
            <a:rect l="l" t="t" r="r" b="b"/>
            <a:pathLst>
              <a:path w="51434" h="8254">
                <a:moveTo>
                  <a:pt x="49217" y="0"/>
                </a:moveTo>
                <a:lnTo>
                  <a:pt x="1824" y="0"/>
                </a:lnTo>
                <a:lnTo>
                  <a:pt x="0" y="1824"/>
                </a:lnTo>
                <a:lnTo>
                  <a:pt x="0" y="6325"/>
                </a:lnTo>
                <a:lnTo>
                  <a:pt x="1824" y="8149"/>
                </a:lnTo>
                <a:lnTo>
                  <a:pt x="49217" y="8149"/>
                </a:lnTo>
                <a:lnTo>
                  <a:pt x="51041" y="6325"/>
                </a:lnTo>
                <a:lnTo>
                  <a:pt x="51041" y="1824"/>
                </a:lnTo>
                <a:lnTo>
                  <a:pt x="49217" y="0"/>
                </a:lnTo>
                <a:close/>
              </a:path>
            </a:pathLst>
          </a:custGeom>
          <a:solidFill>
            <a:srgbClr val="EB70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7689434" y="4278891"/>
            <a:ext cx="19050" cy="8255"/>
          </a:xfrm>
          <a:custGeom>
            <a:avLst/>
            <a:gdLst/>
            <a:ahLst/>
            <a:cxnLst/>
            <a:rect l="l" t="t" r="r" b="b"/>
            <a:pathLst>
              <a:path w="19050" h="8254">
                <a:moveTo>
                  <a:pt x="17186" y="0"/>
                </a:moveTo>
                <a:lnTo>
                  <a:pt x="1824" y="0"/>
                </a:lnTo>
                <a:lnTo>
                  <a:pt x="0" y="1824"/>
                </a:lnTo>
                <a:lnTo>
                  <a:pt x="0" y="6324"/>
                </a:lnTo>
                <a:lnTo>
                  <a:pt x="1824" y="8146"/>
                </a:lnTo>
                <a:lnTo>
                  <a:pt x="17186" y="8146"/>
                </a:lnTo>
                <a:lnTo>
                  <a:pt x="19011" y="6324"/>
                </a:lnTo>
                <a:lnTo>
                  <a:pt x="19011" y="1824"/>
                </a:lnTo>
                <a:lnTo>
                  <a:pt x="17186" y="0"/>
                </a:lnTo>
                <a:close/>
              </a:path>
            </a:pathLst>
          </a:custGeom>
          <a:solidFill>
            <a:srgbClr val="EB70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7714420" y="4278891"/>
            <a:ext cx="51435" cy="8255"/>
          </a:xfrm>
          <a:custGeom>
            <a:avLst/>
            <a:gdLst/>
            <a:ahLst/>
            <a:cxnLst/>
            <a:rect l="l" t="t" r="r" b="b"/>
            <a:pathLst>
              <a:path w="51434" h="8254">
                <a:moveTo>
                  <a:pt x="49217" y="0"/>
                </a:moveTo>
                <a:lnTo>
                  <a:pt x="1824" y="0"/>
                </a:lnTo>
                <a:lnTo>
                  <a:pt x="0" y="1824"/>
                </a:lnTo>
                <a:lnTo>
                  <a:pt x="0" y="6324"/>
                </a:lnTo>
                <a:lnTo>
                  <a:pt x="1824" y="8146"/>
                </a:lnTo>
                <a:lnTo>
                  <a:pt x="49217" y="8146"/>
                </a:lnTo>
                <a:lnTo>
                  <a:pt x="51041" y="6324"/>
                </a:lnTo>
                <a:lnTo>
                  <a:pt x="51041" y="1824"/>
                </a:lnTo>
                <a:lnTo>
                  <a:pt x="49217" y="0"/>
                </a:lnTo>
                <a:close/>
              </a:path>
            </a:pathLst>
          </a:custGeom>
          <a:solidFill>
            <a:srgbClr val="EB70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7689434" y="4255946"/>
            <a:ext cx="19050" cy="8255"/>
          </a:xfrm>
          <a:custGeom>
            <a:avLst/>
            <a:gdLst/>
            <a:ahLst/>
            <a:cxnLst/>
            <a:rect l="l" t="t" r="r" b="b"/>
            <a:pathLst>
              <a:path w="19050" h="8254">
                <a:moveTo>
                  <a:pt x="17186" y="0"/>
                </a:moveTo>
                <a:lnTo>
                  <a:pt x="1824" y="0"/>
                </a:lnTo>
                <a:lnTo>
                  <a:pt x="0" y="1824"/>
                </a:lnTo>
                <a:lnTo>
                  <a:pt x="0" y="6322"/>
                </a:lnTo>
                <a:lnTo>
                  <a:pt x="1824" y="8146"/>
                </a:lnTo>
                <a:lnTo>
                  <a:pt x="17186" y="8146"/>
                </a:lnTo>
                <a:lnTo>
                  <a:pt x="19011" y="6322"/>
                </a:lnTo>
                <a:lnTo>
                  <a:pt x="19011" y="1824"/>
                </a:lnTo>
                <a:lnTo>
                  <a:pt x="17186" y="0"/>
                </a:lnTo>
                <a:close/>
              </a:path>
            </a:pathLst>
          </a:custGeom>
          <a:solidFill>
            <a:srgbClr val="EB70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7714420" y="4255946"/>
            <a:ext cx="51435" cy="8255"/>
          </a:xfrm>
          <a:custGeom>
            <a:avLst/>
            <a:gdLst/>
            <a:ahLst/>
            <a:cxnLst/>
            <a:rect l="l" t="t" r="r" b="b"/>
            <a:pathLst>
              <a:path w="51434" h="8254">
                <a:moveTo>
                  <a:pt x="49217" y="0"/>
                </a:moveTo>
                <a:lnTo>
                  <a:pt x="1824" y="0"/>
                </a:lnTo>
                <a:lnTo>
                  <a:pt x="0" y="1824"/>
                </a:lnTo>
                <a:lnTo>
                  <a:pt x="0" y="6322"/>
                </a:lnTo>
                <a:lnTo>
                  <a:pt x="1824" y="8146"/>
                </a:lnTo>
                <a:lnTo>
                  <a:pt x="49217" y="8146"/>
                </a:lnTo>
                <a:lnTo>
                  <a:pt x="51041" y="6322"/>
                </a:lnTo>
                <a:lnTo>
                  <a:pt x="51041" y="1824"/>
                </a:lnTo>
                <a:lnTo>
                  <a:pt x="49217" y="0"/>
                </a:lnTo>
                <a:close/>
              </a:path>
            </a:pathLst>
          </a:custGeom>
          <a:solidFill>
            <a:srgbClr val="EB70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7689434" y="4233001"/>
            <a:ext cx="19050" cy="8255"/>
          </a:xfrm>
          <a:custGeom>
            <a:avLst/>
            <a:gdLst/>
            <a:ahLst/>
            <a:cxnLst/>
            <a:rect l="l" t="t" r="r" b="b"/>
            <a:pathLst>
              <a:path w="19050" h="8254">
                <a:moveTo>
                  <a:pt x="17186" y="0"/>
                </a:moveTo>
                <a:lnTo>
                  <a:pt x="1824" y="0"/>
                </a:lnTo>
                <a:lnTo>
                  <a:pt x="0" y="1822"/>
                </a:lnTo>
                <a:lnTo>
                  <a:pt x="0" y="6322"/>
                </a:lnTo>
                <a:lnTo>
                  <a:pt x="1824" y="8144"/>
                </a:lnTo>
                <a:lnTo>
                  <a:pt x="17186" y="8144"/>
                </a:lnTo>
                <a:lnTo>
                  <a:pt x="19011" y="6322"/>
                </a:lnTo>
                <a:lnTo>
                  <a:pt x="19011" y="1822"/>
                </a:lnTo>
                <a:lnTo>
                  <a:pt x="17186" y="0"/>
                </a:lnTo>
                <a:close/>
              </a:path>
            </a:pathLst>
          </a:custGeom>
          <a:solidFill>
            <a:srgbClr val="EB70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7714419" y="4233001"/>
            <a:ext cx="51435" cy="8255"/>
          </a:xfrm>
          <a:custGeom>
            <a:avLst/>
            <a:gdLst/>
            <a:ahLst/>
            <a:cxnLst/>
            <a:rect l="l" t="t" r="r" b="b"/>
            <a:pathLst>
              <a:path w="51434" h="8254">
                <a:moveTo>
                  <a:pt x="49217" y="0"/>
                </a:moveTo>
                <a:lnTo>
                  <a:pt x="1824" y="0"/>
                </a:lnTo>
                <a:lnTo>
                  <a:pt x="0" y="1822"/>
                </a:lnTo>
                <a:lnTo>
                  <a:pt x="0" y="6322"/>
                </a:lnTo>
                <a:lnTo>
                  <a:pt x="1824" y="8144"/>
                </a:lnTo>
                <a:lnTo>
                  <a:pt x="49217" y="8144"/>
                </a:lnTo>
                <a:lnTo>
                  <a:pt x="51041" y="6322"/>
                </a:lnTo>
                <a:lnTo>
                  <a:pt x="51041" y="1822"/>
                </a:lnTo>
                <a:lnTo>
                  <a:pt x="49217" y="0"/>
                </a:lnTo>
                <a:close/>
              </a:path>
            </a:pathLst>
          </a:custGeom>
          <a:solidFill>
            <a:srgbClr val="EB70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7689434" y="4210050"/>
            <a:ext cx="19050" cy="8255"/>
          </a:xfrm>
          <a:custGeom>
            <a:avLst/>
            <a:gdLst/>
            <a:ahLst/>
            <a:cxnLst/>
            <a:rect l="l" t="t" r="r" b="b"/>
            <a:pathLst>
              <a:path w="19050" h="8254">
                <a:moveTo>
                  <a:pt x="17186" y="0"/>
                </a:moveTo>
                <a:lnTo>
                  <a:pt x="1824" y="0"/>
                </a:lnTo>
                <a:lnTo>
                  <a:pt x="0" y="1824"/>
                </a:lnTo>
                <a:lnTo>
                  <a:pt x="0" y="6325"/>
                </a:lnTo>
                <a:lnTo>
                  <a:pt x="1824" y="8148"/>
                </a:lnTo>
                <a:lnTo>
                  <a:pt x="17186" y="8148"/>
                </a:lnTo>
                <a:lnTo>
                  <a:pt x="19011" y="6325"/>
                </a:lnTo>
                <a:lnTo>
                  <a:pt x="19011" y="1824"/>
                </a:lnTo>
                <a:lnTo>
                  <a:pt x="17186" y="0"/>
                </a:lnTo>
                <a:close/>
              </a:path>
            </a:pathLst>
          </a:custGeom>
          <a:solidFill>
            <a:srgbClr val="EB70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7714419" y="4210050"/>
            <a:ext cx="51435" cy="8255"/>
          </a:xfrm>
          <a:custGeom>
            <a:avLst/>
            <a:gdLst/>
            <a:ahLst/>
            <a:cxnLst/>
            <a:rect l="l" t="t" r="r" b="b"/>
            <a:pathLst>
              <a:path w="51434" h="8254">
                <a:moveTo>
                  <a:pt x="49217" y="0"/>
                </a:moveTo>
                <a:lnTo>
                  <a:pt x="1824" y="0"/>
                </a:lnTo>
                <a:lnTo>
                  <a:pt x="0" y="1824"/>
                </a:lnTo>
                <a:lnTo>
                  <a:pt x="0" y="6325"/>
                </a:lnTo>
                <a:lnTo>
                  <a:pt x="1824" y="8148"/>
                </a:lnTo>
                <a:lnTo>
                  <a:pt x="49217" y="8148"/>
                </a:lnTo>
                <a:lnTo>
                  <a:pt x="51041" y="6325"/>
                </a:lnTo>
                <a:lnTo>
                  <a:pt x="51041" y="1824"/>
                </a:lnTo>
                <a:lnTo>
                  <a:pt x="49217" y="0"/>
                </a:lnTo>
                <a:close/>
              </a:path>
            </a:pathLst>
          </a:custGeom>
          <a:solidFill>
            <a:srgbClr val="EB70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7622085" y="4127697"/>
            <a:ext cx="19050" cy="8255"/>
          </a:xfrm>
          <a:custGeom>
            <a:avLst/>
            <a:gdLst/>
            <a:ahLst/>
            <a:cxnLst/>
            <a:rect l="l" t="t" r="r" b="b"/>
            <a:pathLst>
              <a:path w="19050" h="8254">
                <a:moveTo>
                  <a:pt x="17185" y="0"/>
                </a:moveTo>
                <a:lnTo>
                  <a:pt x="1822" y="0"/>
                </a:lnTo>
                <a:lnTo>
                  <a:pt x="0" y="1824"/>
                </a:lnTo>
                <a:lnTo>
                  <a:pt x="0" y="6325"/>
                </a:lnTo>
                <a:lnTo>
                  <a:pt x="1822" y="8149"/>
                </a:lnTo>
                <a:lnTo>
                  <a:pt x="17185" y="8149"/>
                </a:lnTo>
                <a:lnTo>
                  <a:pt x="19009" y="6325"/>
                </a:lnTo>
                <a:lnTo>
                  <a:pt x="19009" y="1824"/>
                </a:lnTo>
                <a:lnTo>
                  <a:pt x="17185" y="0"/>
                </a:lnTo>
                <a:close/>
              </a:path>
            </a:pathLst>
          </a:custGeom>
          <a:solidFill>
            <a:srgbClr val="EB70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7647069" y="4127697"/>
            <a:ext cx="51435" cy="8255"/>
          </a:xfrm>
          <a:custGeom>
            <a:avLst/>
            <a:gdLst/>
            <a:ahLst/>
            <a:cxnLst/>
            <a:rect l="l" t="t" r="r" b="b"/>
            <a:pathLst>
              <a:path w="51434" h="8254">
                <a:moveTo>
                  <a:pt x="49226" y="0"/>
                </a:moveTo>
                <a:lnTo>
                  <a:pt x="1824" y="0"/>
                </a:lnTo>
                <a:lnTo>
                  <a:pt x="0" y="1824"/>
                </a:lnTo>
                <a:lnTo>
                  <a:pt x="0" y="6325"/>
                </a:lnTo>
                <a:lnTo>
                  <a:pt x="1824" y="8149"/>
                </a:lnTo>
                <a:lnTo>
                  <a:pt x="49226" y="8149"/>
                </a:lnTo>
                <a:lnTo>
                  <a:pt x="51050" y="6325"/>
                </a:lnTo>
                <a:lnTo>
                  <a:pt x="51050" y="1824"/>
                </a:lnTo>
                <a:lnTo>
                  <a:pt x="49226" y="0"/>
                </a:lnTo>
                <a:close/>
              </a:path>
            </a:pathLst>
          </a:custGeom>
          <a:solidFill>
            <a:srgbClr val="EB70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7622085" y="4150641"/>
            <a:ext cx="19050" cy="8255"/>
          </a:xfrm>
          <a:custGeom>
            <a:avLst/>
            <a:gdLst/>
            <a:ahLst/>
            <a:cxnLst/>
            <a:rect l="l" t="t" r="r" b="b"/>
            <a:pathLst>
              <a:path w="19050" h="8254">
                <a:moveTo>
                  <a:pt x="17185" y="0"/>
                </a:moveTo>
                <a:lnTo>
                  <a:pt x="1822" y="0"/>
                </a:lnTo>
                <a:lnTo>
                  <a:pt x="0" y="1824"/>
                </a:lnTo>
                <a:lnTo>
                  <a:pt x="0" y="6325"/>
                </a:lnTo>
                <a:lnTo>
                  <a:pt x="1822" y="8149"/>
                </a:lnTo>
                <a:lnTo>
                  <a:pt x="17185" y="8149"/>
                </a:lnTo>
                <a:lnTo>
                  <a:pt x="19009" y="6325"/>
                </a:lnTo>
                <a:lnTo>
                  <a:pt x="19009" y="1824"/>
                </a:lnTo>
                <a:lnTo>
                  <a:pt x="17185" y="0"/>
                </a:lnTo>
                <a:close/>
              </a:path>
            </a:pathLst>
          </a:custGeom>
          <a:solidFill>
            <a:srgbClr val="EB70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7647069" y="4150641"/>
            <a:ext cx="51435" cy="8255"/>
          </a:xfrm>
          <a:custGeom>
            <a:avLst/>
            <a:gdLst/>
            <a:ahLst/>
            <a:cxnLst/>
            <a:rect l="l" t="t" r="r" b="b"/>
            <a:pathLst>
              <a:path w="51434" h="8254">
                <a:moveTo>
                  <a:pt x="49226" y="0"/>
                </a:moveTo>
                <a:lnTo>
                  <a:pt x="1824" y="0"/>
                </a:lnTo>
                <a:lnTo>
                  <a:pt x="0" y="1824"/>
                </a:lnTo>
                <a:lnTo>
                  <a:pt x="0" y="6325"/>
                </a:lnTo>
                <a:lnTo>
                  <a:pt x="1824" y="8149"/>
                </a:lnTo>
                <a:lnTo>
                  <a:pt x="49226" y="8149"/>
                </a:lnTo>
                <a:lnTo>
                  <a:pt x="51050" y="6325"/>
                </a:lnTo>
                <a:lnTo>
                  <a:pt x="51050" y="1824"/>
                </a:lnTo>
                <a:lnTo>
                  <a:pt x="49226" y="0"/>
                </a:lnTo>
                <a:close/>
              </a:path>
            </a:pathLst>
          </a:custGeom>
          <a:solidFill>
            <a:srgbClr val="EB70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7714888" y="4300246"/>
            <a:ext cx="27305" cy="47625"/>
          </a:xfrm>
          <a:custGeom>
            <a:avLst/>
            <a:gdLst/>
            <a:ahLst/>
            <a:cxnLst/>
            <a:rect l="l" t="t" r="r" b="b"/>
            <a:pathLst>
              <a:path w="27304" h="47625">
                <a:moveTo>
                  <a:pt x="4284" y="33214"/>
                </a:moveTo>
                <a:lnTo>
                  <a:pt x="1422" y="33214"/>
                </a:lnTo>
                <a:lnTo>
                  <a:pt x="0" y="35725"/>
                </a:lnTo>
                <a:lnTo>
                  <a:pt x="0" y="40430"/>
                </a:lnTo>
                <a:lnTo>
                  <a:pt x="4719" y="44118"/>
                </a:lnTo>
                <a:lnTo>
                  <a:pt x="11496" y="44540"/>
                </a:lnTo>
                <a:lnTo>
                  <a:pt x="11496" y="45683"/>
                </a:lnTo>
                <a:lnTo>
                  <a:pt x="11898" y="46486"/>
                </a:lnTo>
                <a:lnTo>
                  <a:pt x="12584" y="47013"/>
                </a:lnTo>
                <a:lnTo>
                  <a:pt x="12986" y="47396"/>
                </a:lnTo>
                <a:lnTo>
                  <a:pt x="13572" y="47616"/>
                </a:lnTo>
                <a:lnTo>
                  <a:pt x="15831" y="47616"/>
                </a:lnTo>
                <a:lnTo>
                  <a:pt x="17103" y="46361"/>
                </a:lnTo>
                <a:lnTo>
                  <a:pt x="17103" y="44229"/>
                </a:lnTo>
                <a:lnTo>
                  <a:pt x="23445" y="42870"/>
                </a:lnTo>
                <a:lnTo>
                  <a:pt x="27094" y="38473"/>
                </a:lnTo>
                <a:lnTo>
                  <a:pt x="27094" y="37381"/>
                </a:lnTo>
                <a:lnTo>
                  <a:pt x="11496" y="37381"/>
                </a:lnTo>
                <a:lnTo>
                  <a:pt x="9053" y="36914"/>
                </a:lnTo>
                <a:lnTo>
                  <a:pt x="4284" y="33214"/>
                </a:lnTo>
                <a:close/>
              </a:path>
              <a:path w="27304" h="47625">
                <a:moveTo>
                  <a:pt x="15831" y="0"/>
                </a:moveTo>
                <a:lnTo>
                  <a:pt x="12752" y="0"/>
                </a:lnTo>
                <a:lnTo>
                  <a:pt x="11496" y="1253"/>
                </a:lnTo>
                <a:lnTo>
                  <a:pt x="11496" y="3581"/>
                </a:lnTo>
                <a:lnTo>
                  <a:pt x="4836" y="4694"/>
                </a:lnTo>
                <a:lnTo>
                  <a:pt x="1020" y="8764"/>
                </a:lnTo>
                <a:lnTo>
                  <a:pt x="1033" y="22132"/>
                </a:lnTo>
                <a:lnTo>
                  <a:pt x="11496" y="26121"/>
                </a:lnTo>
                <a:lnTo>
                  <a:pt x="11496" y="37381"/>
                </a:lnTo>
                <a:lnTo>
                  <a:pt x="27094" y="37381"/>
                </a:lnTo>
                <a:lnTo>
                  <a:pt x="27094" y="37009"/>
                </a:lnTo>
                <a:lnTo>
                  <a:pt x="17103" y="37009"/>
                </a:lnTo>
                <a:lnTo>
                  <a:pt x="17103" y="28496"/>
                </a:lnTo>
                <a:lnTo>
                  <a:pt x="27094" y="28496"/>
                </a:lnTo>
                <a:lnTo>
                  <a:pt x="27094" y="24992"/>
                </a:lnTo>
                <a:lnTo>
                  <a:pt x="22278" y="22127"/>
                </a:lnTo>
                <a:lnTo>
                  <a:pt x="17103" y="20122"/>
                </a:lnTo>
                <a:lnTo>
                  <a:pt x="17103" y="17993"/>
                </a:lnTo>
                <a:lnTo>
                  <a:pt x="11496" y="17993"/>
                </a:lnTo>
                <a:lnTo>
                  <a:pt x="9806" y="17211"/>
                </a:lnTo>
                <a:lnTo>
                  <a:pt x="8267" y="16167"/>
                </a:lnTo>
                <a:lnTo>
                  <a:pt x="8267" y="12290"/>
                </a:lnTo>
                <a:lnTo>
                  <a:pt x="9388" y="11050"/>
                </a:lnTo>
                <a:lnTo>
                  <a:pt x="11496" y="10422"/>
                </a:lnTo>
                <a:lnTo>
                  <a:pt x="17103" y="10422"/>
                </a:lnTo>
                <a:lnTo>
                  <a:pt x="17103" y="10089"/>
                </a:lnTo>
                <a:lnTo>
                  <a:pt x="25809" y="10089"/>
                </a:lnTo>
                <a:lnTo>
                  <a:pt x="26056" y="9388"/>
                </a:lnTo>
                <a:lnTo>
                  <a:pt x="26056" y="5065"/>
                </a:lnTo>
                <a:lnTo>
                  <a:pt x="21454" y="3701"/>
                </a:lnTo>
                <a:lnTo>
                  <a:pt x="17103" y="3402"/>
                </a:lnTo>
                <a:lnTo>
                  <a:pt x="17103" y="1253"/>
                </a:lnTo>
                <a:lnTo>
                  <a:pt x="15831" y="0"/>
                </a:lnTo>
                <a:close/>
              </a:path>
              <a:path w="27304" h="47625">
                <a:moveTo>
                  <a:pt x="27094" y="28496"/>
                </a:moveTo>
                <a:lnTo>
                  <a:pt x="17103" y="28496"/>
                </a:lnTo>
                <a:lnTo>
                  <a:pt x="18994" y="29616"/>
                </a:lnTo>
                <a:lnTo>
                  <a:pt x="19847" y="30983"/>
                </a:lnTo>
                <a:lnTo>
                  <a:pt x="19847" y="34818"/>
                </a:lnTo>
                <a:lnTo>
                  <a:pt x="18893" y="36238"/>
                </a:lnTo>
                <a:lnTo>
                  <a:pt x="17103" y="37009"/>
                </a:lnTo>
                <a:lnTo>
                  <a:pt x="27094" y="37009"/>
                </a:lnTo>
                <a:lnTo>
                  <a:pt x="27094" y="28496"/>
                </a:lnTo>
                <a:close/>
              </a:path>
              <a:path w="27304" h="47625">
                <a:moveTo>
                  <a:pt x="17103" y="10422"/>
                </a:moveTo>
                <a:lnTo>
                  <a:pt x="11496" y="10422"/>
                </a:lnTo>
                <a:lnTo>
                  <a:pt x="11496" y="17993"/>
                </a:lnTo>
                <a:lnTo>
                  <a:pt x="17103" y="17993"/>
                </a:lnTo>
                <a:lnTo>
                  <a:pt x="17103" y="10422"/>
                </a:lnTo>
                <a:close/>
              </a:path>
              <a:path w="27304" h="47625">
                <a:moveTo>
                  <a:pt x="25809" y="10089"/>
                </a:moveTo>
                <a:lnTo>
                  <a:pt x="17103" y="10089"/>
                </a:lnTo>
                <a:lnTo>
                  <a:pt x="18776" y="10352"/>
                </a:lnTo>
                <a:lnTo>
                  <a:pt x="22207" y="12092"/>
                </a:lnTo>
                <a:lnTo>
                  <a:pt x="25102" y="12092"/>
                </a:lnTo>
                <a:lnTo>
                  <a:pt x="25809" y="10089"/>
                </a:lnTo>
                <a:close/>
              </a:path>
            </a:pathLst>
          </a:custGeom>
          <a:solidFill>
            <a:srgbClr val="EB70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7612040" y="4223493"/>
            <a:ext cx="17145" cy="8255"/>
          </a:xfrm>
          <a:custGeom>
            <a:avLst/>
            <a:gdLst/>
            <a:ahLst/>
            <a:cxnLst/>
            <a:rect l="l" t="t" r="r" b="b"/>
            <a:pathLst>
              <a:path w="17145" h="8254">
                <a:moveTo>
                  <a:pt x="15013" y="0"/>
                </a:moveTo>
                <a:lnTo>
                  <a:pt x="1822" y="0"/>
                </a:lnTo>
                <a:lnTo>
                  <a:pt x="0" y="1825"/>
                </a:lnTo>
                <a:lnTo>
                  <a:pt x="0" y="6324"/>
                </a:lnTo>
                <a:lnTo>
                  <a:pt x="1822" y="8148"/>
                </a:lnTo>
                <a:lnTo>
                  <a:pt x="15013" y="8148"/>
                </a:lnTo>
                <a:lnTo>
                  <a:pt x="16835" y="6324"/>
                </a:lnTo>
                <a:lnTo>
                  <a:pt x="16835" y="1825"/>
                </a:lnTo>
                <a:lnTo>
                  <a:pt x="15013" y="0"/>
                </a:lnTo>
                <a:close/>
              </a:path>
            </a:pathLst>
          </a:custGeom>
          <a:solidFill>
            <a:srgbClr val="EB70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7272528" y="4276344"/>
            <a:ext cx="156591" cy="95376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5045836" y="2104389"/>
            <a:ext cx="207010" cy="296545"/>
          </a:xfrm>
          <a:custGeom>
            <a:avLst/>
            <a:gdLst/>
            <a:ahLst/>
            <a:cxnLst/>
            <a:rect l="l" t="t" r="r" b="b"/>
            <a:pathLst>
              <a:path w="207010" h="296544">
                <a:moveTo>
                  <a:pt x="172906" y="258167"/>
                </a:moveTo>
                <a:lnTo>
                  <a:pt x="157225" y="268986"/>
                </a:lnTo>
                <a:lnTo>
                  <a:pt x="207010" y="296418"/>
                </a:lnTo>
                <a:lnTo>
                  <a:pt x="203054" y="268605"/>
                </a:lnTo>
                <a:lnTo>
                  <a:pt x="180086" y="268605"/>
                </a:lnTo>
                <a:lnTo>
                  <a:pt x="172906" y="258167"/>
                </a:lnTo>
                <a:close/>
              </a:path>
              <a:path w="207010" h="296544">
                <a:moveTo>
                  <a:pt x="183416" y="250915"/>
                </a:moveTo>
                <a:lnTo>
                  <a:pt x="172906" y="258167"/>
                </a:lnTo>
                <a:lnTo>
                  <a:pt x="180086" y="268605"/>
                </a:lnTo>
                <a:lnTo>
                  <a:pt x="190626" y="261365"/>
                </a:lnTo>
                <a:lnTo>
                  <a:pt x="183416" y="250915"/>
                </a:lnTo>
                <a:close/>
              </a:path>
              <a:path w="207010" h="296544">
                <a:moveTo>
                  <a:pt x="199009" y="240157"/>
                </a:moveTo>
                <a:lnTo>
                  <a:pt x="183416" y="250915"/>
                </a:lnTo>
                <a:lnTo>
                  <a:pt x="190626" y="261365"/>
                </a:lnTo>
                <a:lnTo>
                  <a:pt x="180086" y="268605"/>
                </a:lnTo>
                <a:lnTo>
                  <a:pt x="203054" y="268605"/>
                </a:lnTo>
                <a:lnTo>
                  <a:pt x="199009" y="240157"/>
                </a:lnTo>
                <a:close/>
              </a:path>
              <a:path w="207010" h="296544">
                <a:moveTo>
                  <a:pt x="161798" y="219583"/>
                </a:moveTo>
                <a:lnTo>
                  <a:pt x="151257" y="226695"/>
                </a:lnTo>
                <a:lnTo>
                  <a:pt x="172906" y="258167"/>
                </a:lnTo>
                <a:lnTo>
                  <a:pt x="183416" y="250915"/>
                </a:lnTo>
                <a:lnTo>
                  <a:pt x="161798" y="219583"/>
                </a:lnTo>
                <a:close/>
              </a:path>
              <a:path w="207010" h="296544">
                <a:moveTo>
                  <a:pt x="111251" y="146304"/>
                </a:moveTo>
                <a:lnTo>
                  <a:pt x="100837" y="153543"/>
                </a:lnTo>
                <a:lnTo>
                  <a:pt x="129666" y="195325"/>
                </a:lnTo>
                <a:lnTo>
                  <a:pt x="140080" y="188213"/>
                </a:lnTo>
                <a:lnTo>
                  <a:pt x="111251" y="146304"/>
                </a:lnTo>
                <a:close/>
              </a:path>
              <a:path w="207010" h="296544">
                <a:moveTo>
                  <a:pt x="60833" y="73151"/>
                </a:moveTo>
                <a:lnTo>
                  <a:pt x="50418" y="80390"/>
                </a:lnTo>
                <a:lnTo>
                  <a:pt x="79248" y="122174"/>
                </a:lnTo>
                <a:lnTo>
                  <a:pt x="89662" y="114935"/>
                </a:lnTo>
                <a:lnTo>
                  <a:pt x="60833" y="73151"/>
                </a:lnTo>
                <a:close/>
              </a:path>
              <a:path w="207010" h="296544">
                <a:moveTo>
                  <a:pt x="10413" y="0"/>
                </a:moveTo>
                <a:lnTo>
                  <a:pt x="0" y="7112"/>
                </a:lnTo>
                <a:lnTo>
                  <a:pt x="28828" y="49022"/>
                </a:lnTo>
                <a:lnTo>
                  <a:pt x="39242" y="41783"/>
                </a:lnTo>
                <a:lnTo>
                  <a:pt x="10413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4373879" y="1941576"/>
            <a:ext cx="3279648" cy="3151632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2019 </a:t>
            </a:r>
            <a:r>
              <a:rPr spc="5" dirty="0"/>
              <a:t>© Company</a:t>
            </a:r>
            <a:r>
              <a:rPr spc="-130" dirty="0"/>
              <a:t> </a:t>
            </a:r>
            <a:r>
              <a:rPr dirty="0"/>
              <a:t>Confidential</a:t>
            </a:r>
          </a:p>
        </p:txBody>
      </p:sp>
      <p:sp>
        <p:nvSpPr>
          <p:cNvPr id="133" name="object 13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14 June</a:t>
            </a:r>
            <a:r>
              <a:rPr spc="-85" dirty="0"/>
              <a:t> </a:t>
            </a:r>
            <a:r>
              <a:rPr dirty="0"/>
              <a:t>2019</a:t>
            </a:r>
          </a:p>
        </p:txBody>
      </p:sp>
      <p:sp>
        <p:nvSpPr>
          <p:cNvPr id="134" name="object 13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5" dirty="0"/>
              <a:t>22</a:t>
            </a:fld>
            <a:endParaRPr spc="5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3231" y="6492240"/>
            <a:ext cx="137160" cy="365760"/>
          </a:xfrm>
          <a:custGeom>
            <a:avLst/>
            <a:gdLst/>
            <a:ahLst/>
            <a:cxnLst/>
            <a:rect l="l" t="t" r="r" b="b"/>
            <a:pathLst>
              <a:path w="137159" h="365759">
                <a:moveTo>
                  <a:pt x="0" y="365760"/>
                </a:moveTo>
                <a:lnTo>
                  <a:pt x="137159" y="365760"/>
                </a:lnTo>
                <a:lnTo>
                  <a:pt x="137159" y="0"/>
                </a:lnTo>
                <a:lnTo>
                  <a:pt x="0" y="0"/>
                </a:lnTo>
                <a:lnTo>
                  <a:pt x="0" y="365760"/>
                </a:lnTo>
                <a:close/>
              </a:path>
            </a:pathLst>
          </a:custGeom>
          <a:solidFill>
            <a:srgbClr val="1C9F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859023" y="6608064"/>
            <a:ext cx="0" cy="137160"/>
          </a:xfrm>
          <a:custGeom>
            <a:avLst/>
            <a:gdLst/>
            <a:ahLst/>
            <a:cxnLst/>
            <a:rect l="l" t="t" r="r" b="b"/>
            <a:pathLst>
              <a:path h="137159">
                <a:moveTo>
                  <a:pt x="0" y="0"/>
                </a:moveTo>
                <a:lnTo>
                  <a:pt x="0" y="137158"/>
                </a:lnTo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503152" y="6565392"/>
            <a:ext cx="0" cy="220345"/>
          </a:xfrm>
          <a:custGeom>
            <a:avLst/>
            <a:gdLst/>
            <a:ahLst/>
            <a:cxnLst/>
            <a:rect l="l" t="t" r="r" b="b"/>
            <a:pathLst>
              <a:path h="220345">
                <a:moveTo>
                  <a:pt x="0" y="0"/>
                </a:moveTo>
                <a:lnTo>
                  <a:pt x="0" y="220186"/>
                </a:lnTo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2751" y="2154935"/>
            <a:ext cx="10369296" cy="32735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92100" y="427736"/>
            <a:ext cx="522668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5" dirty="0">
                <a:solidFill>
                  <a:srgbClr val="495658"/>
                </a:solidFill>
              </a:rPr>
              <a:t>EVER </a:t>
            </a:r>
            <a:r>
              <a:rPr sz="2800" dirty="0">
                <a:solidFill>
                  <a:srgbClr val="495658"/>
                </a:solidFill>
              </a:rPr>
              <a:t>BEEN </a:t>
            </a:r>
            <a:r>
              <a:rPr sz="2800" spc="5" dirty="0">
                <a:solidFill>
                  <a:srgbClr val="495658"/>
                </a:solidFill>
              </a:rPr>
              <a:t>ON </a:t>
            </a:r>
            <a:r>
              <a:rPr sz="2800" spc="-5" dirty="0">
                <a:solidFill>
                  <a:srgbClr val="495658"/>
                </a:solidFill>
              </a:rPr>
              <a:t>THIS</a:t>
            </a:r>
            <a:r>
              <a:rPr sz="2800" spc="-150" dirty="0">
                <a:solidFill>
                  <a:srgbClr val="495658"/>
                </a:solidFill>
              </a:rPr>
              <a:t> </a:t>
            </a:r>
            <a:r>
              <a:rPr sz="2800" spc="-20" dirty="0">
                <a:solidFill>
                  <a:srgbClr val="495658"/>
                </a:solidFill>
              </a:rPr>
              <a:t>CALL…?</a:t>
            </a:r>
            <a:endParaRPr sz="2800"/>
          </a:p>
        </p:txBody>
      </p:sp>
      <p:sp>
        <p:nvSpPr>
          <p:cNvPr id="7" name="object 7"/>
          <p:cNvSpPr/>
          <p:nvPr/>
        </p:nvSpPr>
        <p:spPr>
          <a:xfrm>
            <a:off x="73152" y="5068823"/>
            <a:ext cx="12091416" cy="11339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72183" y="5196840"/>
            <a:ext cx="9293352" cy="9357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04800" y="5300471"/>
            <a:ext cx="11582400" cy="624840"/>
          </a:xfrm>
          <a:custGeom>
            <a:avLst/>
            <a:gdLst/>
            <a:ahLst/>
            <a:cxnLst/>
            <a:rect l="l" t="t" r="r" b="b"/>
            <a:pathLst>
              <a:path w="11582400" h="624839">
                <a:moveTo>
                  <a:pt x="11478260" y="0"/>
                </a:moveTo>
                <a:lnTo>
                  <a:pt x="104140" y="0"/>
                </a:lnTo>
                <a:lnTo>
                  <a:pt x="63602" y="8181"/>
                </a:lnTo>
                <a:lnTo>
                  <a:pt x="30500" y="30495"/>
                </a:lnTo>
                <a:lnTo>
                  <a:pt x="8183" y="63597"/>
                </a:lnTo>
                <a:lnTo>
                  <a:pt x="0" y="104139"/>
                </a:lnTo>
                <a:lnTo>
                  <a:pt x="0" y="520687"/>
                </a:lnTo>
                <a:lnTo>
                  <a:pt x="8183" y="561226"/>
                </a:lnTo>
                <a:lnTo>
                  <a:pt x="30500" y="594333"/>
                </a:lnTo>
                <a:lnTo>
                  <a:pt x="63602" y="616654"/>
                </a:lnTo>
                <a:lnTo>
                  <a:pt x="104140" y="624839"/>
                </a:lnTo>
                <a:lnTo>
                  <a:pt x="11478260" y="624839"/>
                </a:lnTo>
                <a:lnTo>
                  <a:pt x="11518802" y="616654"/>
                </a:lnTo>
                <a:lnTo>
                  <a:pt x="11551904" y="594333"/>
                </a:lnTo>
                <a:lnTo>
                  <a:pt x="11574218" y="561226"/>
                </a:lnTo>
                <a:lnTo>
                  <a:pt x="11582400" y="520687"/>
                </a:lnTo>
                <a:lnTo>
                  <a:pt x="11582400" y="104139"/>
                </a:lnTo>
                <a:lnTo>
                  <a:pt x="11574218" y="63597"/>
                </a:lnTo>
                <a:lnTo>
                  <a:pt x="11551904" y="30495"/>
                </a:lnTo>
                <a:lnTo>
                  <a:pt x="11518802" y="8181"/>
                </a:lnTo>
                <a:lnTo>
                  <a:pt x="11478260" y="0"/>
                </a:lnTo>
                <a:close/>
              </a:path>
            </a:pathLst>
          </a:custGeom>
          <a:solidFill>
            <a:srgbClr val="EB70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813686" y="5474004"/>
            <a:ext cx="8562340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CxO: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This is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not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 data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that 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we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have… 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why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your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data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different?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where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is the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analysis?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3152" y="987552"/>
            <a:ext cx="4075176" cy="14630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08431" y="1036319"/>
            <a:ext cx="3398520" cy="142354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04800" y="1219200"/>
            <a:ext cx="3566160" cy="954405"/>
          </a:xfrm>
          <a:custGeom>
            <a:avLst/>
            <a:gdLst/>
            <a:ahLst/>
            <a:cxnLst/>
            <a:rect l="l" t="t" r="r" b="b"/>
            <a:pathLst>
              <a:path w="3566160" h="954405">
                <a:moveTo>
                  <a:pt x="3407155" y="0"/>
                </a:moveTo>
                <a:lnTo>
                  <a:pt x="159004" y="0"/>
                </a:lnTo>
                <a:lnTo>
                  <a:pt x="108744" y="8111"/>
                </a:lnTo>
                <a:lnTo>
                  <a:pt x="65096" y="30695"/>
                </a:lnTo>
                <a:lnTo>
                  <a:pt x="30677" y="65123"/>
                </a:lnTo>
                <a:lnTo>
                  <a:pt x="8105" y="108768"/>
                </a:lnTo>
                <a:lnTo>
                  <a:pt x="0" y="159003"/>
                </a:lnTo>
                <a:lnTo>
                  <a:pt x="0" y="795020"/>
                </a:lnTo>
                <a:lnTo>
                  <a:pt x="8105" y="845255"/>
                </a:lnTo>
                <a:lnTo>
                  <a:pt x="30677" y="888900"/>
                </a:lnTo>
                <a:lnTo>
                  <a:pt x="65096" y="923328"/>
                </a:lnTo>
                <a:lnTo>
                  <a:pt x="108744" y="945912"/>
                </a:lnTo>
                <a:lnTo>
                  <a:pt x="159004" y="954024"/>
                </a:lnTo>
                <a:lnTo>
                  <a:pt x="3407155" y="954024"/>
                </a:lnTo>
                <a:lnTo>
                  <a:pt x="3457391" y="945912"/>
                </a:lnTo>
                <a:lnTo>
                  <a:pt x="3501036" y="923328"/>
                </a:lnTo>
                <a:lnTo>
                  <a:pt x="3535464" y="888900"/>
                </a:lnTo>
                <a:lnTo>
                  <a:pt x="3558048" y="845255"/>
                </a:lnTo>
                <a:lnTo>
                  <a:pt x="3566160" y="795020"/>
                </a:lnTo>
                <a:lnTo>
                  <a:pt x="3566160" y="159003"/>
                </a:lnTo>
                <a:lnTo>
                  <a:pt x="3558048" y="108768"/>
                </a:lnTo>
                <a:lnTo>
                  <a:pt x="3535464" y="65123"/>
                </a:lnTo>
                <a:lnTo>
                  <a:pt x="3501036" y="30695"/>
                </a:lnTo>
                <a:lnTo>
                  <a:pt x="3457391" y="8111"/>
                </a:lnTo>
                <a:lnTo>
                  <a:pt x="34071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50823" y="1311655"/>
            <a:ext cx="2670175" cy="758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298450">
              <a:lnSpc>
                <a:spcPct val="100000"/>
              </a:lnSpc>
              <a:spcBef>
                <a:spcPts val="105"/>
              </a:spcBef>
            </a:pPr>
            <a:r>
              <a:rPr sz="1600" dirty="0">
                <a:solidFill>
                  <a:srgbClr val="495658"/>
                </a:solidFill>
                <a:latin typeface="Arial"/>
                <a:cs typeface="Arial"/>
              </a:rPr>
              <a:t>No </a:t>
            </a:r>
            <a:r>
              <a:rPr sz="1600" spc="10" dirty="0">
                <a:solidFill>
                  <a:srgbClr val="495658"/>
                </a:solidFill>
                <a:latin typeface="Arial"/>
                <a:cs typeface="Arial"/>
              </a:rPr>
              <a:t>time </a:t>
            </a:r>
            <a:r>
              <a:rPr sz="1600" dirty="0">
                <a:solidFill>
                  <a:srgbClr val="495658"/>
                </a:solidFill>
                <a:latin typeface="Arial"/>
                <a:cs typeface="Arial"/>
              </a:rPr>
              <a:t>for analysis….  </a:t>
            </a:r>
            <a:r>
              <a:rPr sz="1600" spc="-15" dirty="0">
                <a:solidFill>
                  <a:srgbClr val="495658"/>
                </a:solidFill>
                <a:latin typeface="Arial"/>
                <a:cs typeface="Arial"/>
              </a:rPr>
              <a:t>we </a:t>
            </a:r>
            <a:r>
              <a:rPr sz="1600" dirty="0">
                <a:solidFill>
                  <a:srgbClr val="495658"/>
                </a:solidFill>
                <a:latin typeface="Arial"/>
                <a:cs typeface="Arial"/>
              </a:rPr>
              <a:t>constantly </a:t>
            </a:r>
            <a:r>
              <a:rPr sz="1600" spc="-5" dirty="0">
                <a:solidFill>
                  <a:srgbClr val="495658"/>
                </a:solidFill>
                <a:latin typeface="Arial"/>
                <a:cs typeface="Arial"/>
              </a:rPr>
              <a:t>need </a:t>
            </a:r>
            <a:r>
              <a:rPr sz="1600" spc="5" dirty="0">
                <a:solidFill>
                  <a:srgbClr val="495658"/>
                </a:solidFill>
                <a:latin typeface="Arial"/>
                <a:cs typeface="Arial"/>
              </a:rPr>
              <a:t>to</a:t>
            </a:r>
            <a:r>
              <a:rPr sz="1600" spc="-80" dirty="0">
                <a:solidFill>
                  <a:srgbClr val="495658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495658"/>
                </a:solidFill>
                <a:latin typeface="Arial"/>
                <a:cs typeface="Arial"/>
              </a:rPr>
              <a:t>update</a:t>
            </a:r>
            <a:endParaRPr sz="1600">
              <a:latin typeface="Arial"/>
              <a:cs typeface="Arial"/>
            </a:endParaRPr>
          </a:p>
          <a:p>
            <a:pPr marL="290195">
              <a:lnSpc>
                <a:spcPct val="100000"/>
              </a:lnSpc>
            </a:pPr>
            <a:r>
              <a:rPr sz="1600" spc="-5" dirty="0">
                <a:solidFill>
                  <a:srgbClr val="495658"/>
                </a:solidFill>
                <a:latin typeface="Arial"/>
                <a:cs typeface="Arial"/>
              </a:rPr>
              <a:t>and validate </a:t>
            </a:r>
            <a:r>
              <a:rPr sz="1600" dirty="0">
                <a:solidFill>
                  <a:srgbClr val="495658"/>
                </a:solidFill>
                <a:latin typeface="Arial"/>
                <a:cs typeface="Arial"/>
              </a:rPr>
              <a:t>the</a:t>
            </a:r>
            <a:r>
              <a:rPr sz="1600" spc="-55" dirty="0">
                <a:solidFill>
                  <a:srgbClr val="49565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95658"/>
                </a:solidFill>
                <a:latin typeface="Arial"/>
                <a:cs typeface="Arial"/>
              </a:rPr>
              <a:t>data…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92608" y="2033003"/>
            <a:ext cx="798537" cy="8017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24255" y="2264664"/>
            <a:ext cx="289560" cy="292735"/>
          </a:xfrm>
          <a:custGeom>
            <a:avLst/>
            <a:gdLst/>
            <a:ahLst/>
            <a:cxnLst/>
            <a:rect l="l" t="t" r="r" b="b"/>
            <a:pathLst>
              <a:path w="289559" h="292735">
                <a:moveTo>
                  <a:pt x="144779" y="0"/>
                </a:moveTo>
                <a:lnTo>
                  <a:pt x="99018" y="7461"/>
                </a:lnTo>
                <a:lnTo>
                  <a:pt x="59275" y="28236"/>
                </a:lnTo>
                <a:lnTo>
                  <a:pt x="27934" y="59911"/>
                </a:lnTo>
                <a:lnTo>
                  <a:pt x="7381" y="100071"/>
                </a:lnTo>
                <a:lnTo>
                  <a:pt x="0" y="146303"/>
                </a:lnTo>
                <a:lnTo>
                  <a:pt x="7381" y="192536"/>
                </a:lnTo>
                <a:lnTo>
                  <a:pt x="27934" y="232696"/>
                </a:lnTo>
                <a:lnTo>
                  <a:pt x="59275" y="264371"/>
                </a:lnTo>
                <a:lnTo>
                  <a:pt x="99018" y="285146"/>
                </a:lnTo>
                <a:lnTo>
                  <a:pt x="144779" y="292608"/>
                </a:lnTo>
                <a:lnTo>
                  <a:pt x="190541" y="285146"/>
                </a:lnTo>
                <a:lnTo>
                  <a:pt x="230284" y="264371"/>
                </a:lnTo>
                <a:lnTo>
                  <a:pt x="261625" y="232696"/>
                </a:lnTo>
                <a:lnTo>
                  <a:pt x="282178" y="192536"/>
                </a:lnTo>
                <a:lnTo>
                  <a:pt x="289559" y="146303"/>
                </a:lnTo>
                <a:lnTo>
                  <a:pt x="282178" y="100071"/>
                </a:lnTo>
                <a:lnTo>
                  <a:pt x="261625" y="59911"/>
                </a:lnTo>
                <a:lnTo>
                  <a:pt x="230284" y="28236"/>
                </a:lnTo>
                <a:lnTo>
                  <a:pt x="190541" y="7461"/>
                </a:lnTo>
                <a:lnTo>
                  <a:pt x="1447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82168" y="2331770"/>
            <a:ext cx="698068" cy="69806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13816" y="2563367"/>
            <a:ext cx="188975" cy="18897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10768" y="2514638"/>
            <a:ext cx="606640" cy="60664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42416" y="2746248"/>
            <a:ext cx="97536" cy="9753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086343" y="987552"/>
            <a:ext cx="4078224" cy="146303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382000" y="1036319"/>
            <a:ext cx="3486911" cy="142354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317992" y="1219200"/>
            <a:ext cx="3569335" cy="954405"/>
          </a:xfrm>
          <a:custGeom>
            <a:avLst/>
            <a:gdLst/>
            <a:ahLst/>
            <a:cxnLst/>
            <a:rect l="l" t="t" r="r" b="b"/>
            <a:pathLst>
              <a:path w="3569334" h="954405">
                <a:moveTo>
                  <a:pt x="3410204" y="0"/>
                </a:moveTo>
                <a:lnTo>
                  <a:pt x="159003" y="0"/>
                </a:lnTo>
                <a:lnTo>
                  <a:pt x="108768" y="8111"/>
                </a:lnTo>
                <a:lnTo>
                  <a:pt x="65123" y="30695"/>
                </a:lnTo>
                <a:lnTo>
                  <a:pt x="30695" y="65123"/>
                </a:lnTo>
                <a:lnTo>
                  <a:pt x="8111" y="108768"/>
                </a:lnTo>
                <a:lnTo>
                  <a:pt x="0" y="159003"/>
                </a:lnTo>
                <a:lnTo>
                  <a:pt x="0" y="795020"/>
                </a:lnTo>
                <a:lnTo>
                  <a:pt x="8111" y="845255"/>
                </a:lnTo>
                <a:lnTo>
                  <a:pt x="30695" y="888900"/>
                </a:lnTo>
                <a:lnTo>
                  <a:pt x="65123" y="923328"/>
                </a:lnTo>
                <a:lnTo>
                  <a:pt x="108768" y="945912"/>
                </a:lnTo>
                <a:lnTo>
                  <a:pt x="159003" y="954024"/>
                </a:lnTo>
                <a:lnTo>
                  <a:pt x="3410204" y="954024"/>
                </a:lnTo>
                <a:lnTo>
                  <a:pt x="3460439" y="945912"/>
                </a:lnTo>
                <a:lnTo>
                  <a:pt x="3504084" y="923328"/>
                </a:lnTo>
                <a:lnTo>
                  <a:pt x="3538512" y="888900"/>
                </a:lnTo>
                <a:lnTo>
                  <a:pt x="3561096" y="845255"/>
                </a:lnTo>
                <a:lnTo>
                  <a:pt x="3569207" y="795020"/>
                </a:lnTo>
                <a:lnTo>
                  <a:pt x="3569207" y="159003"/>
                </a:lnTo>
                <a:lnTo>
                  <a:pt x="3561096" y="108768"/>
                </a:lnTo>
                <a:lnTo>
                  <a:pt x="3538512" y="65123"/>
                </a:lnTo>
                <a:lnTo>
                  <a:pt x="3504084" y="30695"/>
                </a:lnTo>
                <a:lnTo>
                  <a:pt x="3460439" y="8111"/>
                </a:lnTo>
                <a:lnTo>
                  <a:pt x="34102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8723756" y="1311655"/>
            <a:ext cx="2758440" cy="758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270" algn="ctr">
              <a:lnSpc>
                <a:spcPct val="100000"/>
              </a:lnSpc>
              <a:spcBef>
                <a:spcPts val="105"/>
              </a:spcBef>
            </a:pPr>
            <a:r>
              <a:rPr sz="1600" spc="-5" dirty="0">
                <a:solidFill>
                  <a:srgbClr val="495658"/>
                </a:solidFill>
                <a:latin typeface="Arial"/>
                <a:cs typeface="Arial"/>
              </a:rPr>
              <a:t>Not surprised </a:t>
            </a:r>
            <a:r>
              <a:rPr sz="1600" dirty="0">
                <a:solidFill>
                  <a:srgbClr val="495658"/>
                </a:solidFill>
                <a:latin typeface="Arial"/>
                <a:cs typeface="Arial"/>
              </a:rPr>
              <a:t>the data is  </a:t>
            </a:r>
            <a:r>
              <a:rPr sz="1600" spc="-5" dirty="0">
                <a:solidFill>
                  <a:srgbClr val="495658"/>
                </a:solidFill>
                <a:latin typeface="Arial"/>
                <a:cs typeface="Arial"/>
              </a:rPr>
              <a:t>different…these reports </a:t>
            </a:r>
            <a:r>
              <a:rPr sz="1600" dirty="0">
                <a:solidFill>
                  <a:srgbClr val="495658"/>
                </a:solidFill>
                <a:latin typeface="Arial"/>
                <a:cs typeface="Arial"/>
              </a:rPr>
              <a:t>took</a:t>
            </a:r>
            <a:r>
              <a:rPr sz="1600" spc="-65" dirty="0">
                <a:solidFill>
                  <a:srgbClr val="49565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95658"/>
                </a:solidFill>
                <a:latin typeface="Arial"/>
                <a:cs typeface="Arial"/>
              </a:rPr>
              <a:t>a  </a:t>
            </a:r>
            <a:r>
              <a:rPr sz="1600" spc="-10" dirty="0">
                <a:solidFill>
                  <a:srgbClr val="495658"/>
                </a:solidFill>
                <a:latin typeface="Arial"/>
                <a:cs typeface="Arial"/>
              </a:rPr>
              <a:t>week </a:t>
            </a:r>
            <a:r>
              <a:rPr sz="1600" spc="5" dirty="0">
                <a:solidFill>
                  <a:srgbClr val="495658"/>
                </a:solidFill>
                <a:latin typeface="Arial"/>
                <a:cs typeface="Arial"/>
              </a:rPr>
              <a:t>to </a:t>
            </a:r>
            <a:r>
              <a:rPr sz="1600" spc="-5" dirty="0">
                <a:solidFill>
                  <a:srgbClr val="495658"/>
                </a:solidFill>
                <a:latin typeface="Arial"/>
                <a:cs typeface="Arial"/>
              </a:rPr>
              <a:t>put together</a:t>
            </a:r>
            <a:endParaRPr sz="16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9436607" y="2033003"/>
            <a:ext cx="798537" cy="8017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668256" y="2264664"/>
            <a:ext cx="289560" cy="292735"/>
          </a:xfrm>
          <a:custGeom>
            <a:avLst/>
            <a:gdLst/>
            <a:ahLst/>
            <a:cxnLst/>
            <a:rect l="l" t="t" r="r" b="b"/>
            <a:pathLst>
              <a:path w="289559" h="292735">
                <a:moveTo>
                  <a:pt x="144779" y="0"/>
                </a:moveTo>
                <a:lnTo>
                  <a:pt x="98999" y="7461"/>
                </a:lnTo>
                <a:lnTo>
                  <a:pt x="59253" y="28236"/>
                </a:lnTo>
                <a:lnTo>
                  <a:pt x="27919" y="59911"/>
                </a:lnTo>
                <a:lnTo>
                  <a:pt x="7376" y="100071"/>
                </a:lnTo>
                <a:lnTo>
                  <a:pt x="0" y="146303"/>
                </a:lnTo>
                <a:lnTo>
                  <a:pt x="7376" y="192536"/>
                </a:lnTo>
                <a:lnTo>
                  <a:pt x="27919" y="232696"/>
                </a:lnTo>
                <a:lnTo>
                  <a:pt x="59253" y="264371"/>
                </a:lnTo>
                <a:lnTo>
                  <a:pt x="98999" y="285146"/>
                </a:lnTo>
                <a:lnTo>
                  <a:pt x="144779" y="292608"/>
                </a:lnTo>
                <a:lnTo>
                  <a:pt x="190560" y="285146"/>
                </a:lnTo>
                <a:lnTo>
                  <a:pt x="230306" y="264371"/>
                </a:lnTo>
                <a:lnTo>
                  <a:pt x="261640" y="232696"/>
                </a:lnTo>
                <a:lnTo>
                  <a:pt x="282183" y="192536"/>
                </a:lnTo>
                <a:lnTo>
                  <a:pt x="289560" y="146303"/>
                </a:lnTo>
                <a:lnTo>
                  <a:pt x="282183" y="100071"/>
                </a:lnTo>
                <a:lnTo>
                  <a:pt x="261640" y="59911"/>
                </a:lnTo>
                <a:lnTo>
                  <a:pt x="230306" y="28236"/>
                </a:lnTo>
                <a:lnTo>
                  <a:pt x="190560" y="7461"/>
                </a:lnTo>
                <a:lnTo>
                  <a:pt x="1447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726168" y="2331770"/>
            <a:ext cx="698068" cy="69806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957816" y="2563367"/>
            <a:ext cx="188975" cy="18897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954768" y="2514638"/>
            <a:ext cx="606640" cy="60664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0186416" y="2746248"/>
            <a:ext cx="97535" cy="9753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200144" y="987552"/>
            <a:ext cx="3837432" cy="146303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471415" y="1280096"/>
            <a:ext cx="3291840" cy="93579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431791" y="1219200"/>
            <a:ext cx="3328670" cy="954405"/>
          </a:xfrm>
          <a:custGeom>
            <a:avLst/>
            <a:gdLst/>
            <a:ahLst/>
            <a:cxnLst/>
            <a:rect l="l" t="t" r="r" b="b"/>
            <a:pathLst>
              <a:path w="3328670" h="954405">
                <a:moveTo>
                  <a:pt x="3169412" y="0"/>
                </a:moveTo>
                <a:lnTo>
                  <a:pt x="159004" y="0"/>
                </a:lnTo>
                <a:lnTo>
                  <a:pt x="108768" y="8111"/>
                </a:lnTo>
                <a:lnTo>
                  <a:pt x="65123" y="30695"/>
                </a:lnTo>
                <a:lnTo>
                  <a:pt x="30695" y="65123"/>
                </a:lnTo>
                <a:lnTo>
                  <a:pt x="8111" y="108768"/>
                </a:lnTo>
                <a:lnTo>
                  <a:pt x="0" y="159003"/>
                </a:lnTo>
                <a:lnTo>
                  <a:pt x="0" y="795020"/>
                </a:lnTo>
                <a:lnTo>
                  <a:pt x="8111" y="845255"/>
                </a:lnTo>
                <a:lnTo>
                  <a:pt x="30695" y="888900"/>
                </a:lnTo>
                <a:lnTo>
                  <a:pt x="65123" y="923328"/>
                </a:lnTo>
                <a:lnTo>
                  <a:pt x="108768" y="945912"/>
                </a:lnTo>
                <a:lnTo>
                  <a:pt x="159004" y="954024"/>
                </a:lnTo>
                <a:lnTo>
                  <a:pt x="3169412" y="954024"/>
                </a:lnTo>
                <a:lnTo>
                  <a:pt x="3219647" y="945912"/>
                </a:lnTo>
                <a:lnTo>
                  <a:pt x="3263292" y="923328"/>
                </a:lnTo>
                <a:lnTo>
                  <a:pt x="3297720" y="888900"/>
                </a:lnTo>
                <a:lnTo>
                  <a:pt x="3320304" y="845255"/>
                </a:lnTo>
                <a:lnTo>
                  <a:pt x="3328416" y="795020"/>
                </a:lnTo>
                <a:lnTo>
                  <a:pt x="3328416" y="159003"/>
                </a:lnTo>
                <a:lnTo>
                  <a:pt x="3320304" y="108768"/>
                </a:lnTo>
                <a:lnTo>
                  <a:pt x="3297720" y="65123"/>
                </a:lnTo>
                <a:lnTo>
                  <a:pt x="3263292" y="30695"/>
                </a:lnTo>
                <a:lnTo>
                  <a:pt x="3219647" y="8111"/>
                </a:lnTo>
                <a:lnTo>
                  <a:pt x="31694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4815078" y="1555495"/>
            <a:ext cx="2564130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spc="-5" dirty="0">
                <a:solidFill>
                  <a:srgbClr val="495658"/>
                </a:solidFill>
                <a:latin typeface="Arial"/>
                <a:cs typeface="Arial"/>
              </a:rPr>
              <a:t>How did </a:t>
            </a:r>
            <a:r>
              <a:rPr sz="1600" dirty="0">
                <a:solidFill>
                  <a:srgbClr val="495658"/>
                </a:solidFill>
                <a:latin typeface="Arial"/>
                <a:cs typeface="Arial"/>
              </a:rPr>
              <a:t>this</a:t>
            </a:r>
            <a:r>
              <a:rPr sz="1600" spc="-90" dirty="0">
                <a:solidFill>
                  <a:srgbClr val="495658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495658"/>
                </a:solidFill>
                <a:latin typeface="Arial"/>
                <a:cs typeface="Arial"/>
              </a:rPr>
              <a:t>happen…again</a:t>
            </a:r>
            <a:endParaRPr sz="16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5215128" y="2014702"/>
            <a:ext cx="929576" cy="119484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446776" y="2246376"/>
            <a:ext cx="292735" cy="292735"/>
          </a:xfrm>
          <a:custGeom>
            <a:avLst/>
            <a:gdLst/>
            <a:ahLst/>
            <a:cxnLst/>
            <a:rect l="l" t="t" r="r" b="b"/>
            <a:pathLst>
              <a:path w="292735" h="292735">
                <a:moveTo>
                  <a:pt x="146303" y="0"/>
                </a:moveTo>
                <a:lnTo>
                  <a:pt x="100071" y="7461"/>
                </a:lnTo>
                <a:lnTo>
                  <a:pt x="59911" y="28236"/>
                </a:lnTo>
                <a:lnTo>
                  <a:pt x="28236" y="59911"/>
                </a:lnTo>
                <a:lnTo>
                  <a:pt x="7461" y="100071"/>
                </a:lnTo>
                <a:lnTo>
                  <a:pt x="0" y="146303"/>
                </a:lnTo>
                <a:lnTo>
                  <a:pt x="7461" y="192536"/>
                </a:lnTo>
                <a:lnTo>
                  <a:pt x="28236" y="232696"/>
                </a:lnTo>
                <a:lnTo>
                  <a:pt x="59911" y="264371"/>
                </a:lnTo>
                <a:lnTo>
                  <a:pt x="100071" y="285146"/>
                </a:lnTo>
                <a:lnTo>
                  <a:pt x="146303" y="292608"/>
                </a:lnTo>
                <a:lnTo>
                  <a:pt x="192536" y="285146"/>
                </a:lnTo>
                <a:lnTo>
                  <a:pt x="232696" y="264371"/>
                </a:lnTo>
                <a:lnTo>
                  <a:pt x="264371" y="232696"/>
                </a:lnTo>
                <a:lnTo>
                  <a:pt x="285146" y="192536"/>
                </a:lnTo>
                <a:lnTo>
                  <a:pt x="292608" y="146303"/>
                </a:lnTo>
                <a:lnTo>
                  <a:pt x="285146" y="100071"/>
                </a:lnTo>
                <a:lnTo>
                  <a:pt x="264371" y="59911"/>
                </a:lnTo>
                <a:lnTo>
                  <a:pt x="232696" y="28236"/>
                </a:lnTo>
                <a:lnTo>
                  <a:pt x="192536" y="7461"/>
                </a:lnTo>
                <a:lnTo>
                  <a:pt x="1463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666232" y="2572511"/>
            <a:ext cx="188975" cy="18897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769864" y="2831592"/>
            <a:ext cx="97536" cy="10058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2019 </a:t>
            </a:r>
            <a:r>
              <a:rPr spc="5" dirty="0"/>
              <a:t>© Company</a:t>
            </a:r>
            <a:r>
              <a:rPr spc="-130" dirty="0"/>
              <a:t> </a:t>
            </a:r>
            <a:r>
              <a:rPr dirty="0"/>
              <a:t>Confidential</a:t>
            </a:r>
          </a:p>
        </p:txBody>
      </p:sp>
      <p:sp>
        <p:nvSpPr>
          <p:cNvPr id="40" name="object 4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14 June</a:t>
            </a:r>
            <a:r>
              <a:rPr spc="-85" dirty="0"/>
              <a:t> </a:t>
            </a:r>
            <a:r>
              <a:rPr dirty="0"/>
              <a:t>2019</a:t>
            </a:r>
          </a:p>
        </p:txBody>
      </p:sp>
      <p:sp>
        <p:nvSpPr>
          <p:cNvPr id="41" name="object 4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5" dirty="0"/>
              <a:t>23</a:t>
            </a:fld>
            <a:endParaRPr spc="5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3231" y="6492240"/>
            <a:ext cx="137160" cy="365760"/>
          </a:xfrm>
          <a:custGeom>
            <a:avLst/>
            <a:gdLst/>
            <a:ahLst/>
            <a:cxnLst/>
            <a:rect l="l" t="t" r="r" b="b"/>
            <a:pathLst>
              <a:path w="137159" h="365759">
                <a:moveTo>
                  <a:pt x="0" y="365760"/>
                </a:moveTo>
                <a:lnTo>
                  <a:pt x="137159" y="365760"/>
                </a:lnTo>
                <a:lnTo>
                  <a:pt x="137159" y="0"/>
                </a:lnTo>
                <a:lnTo>
                  <a:pt x="0" y="0"/>
                </a:lnTo>
                <a:lnTo>
                  <a:pt x="0" y="365760"/>
                </a:lnTo>
                <a:close/>
              </a:path>
            </a:pathLst>
          </a:custGeom>
          <a:solidFill>
            <a:srgbClr val="1C9F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859023" y="6608064"/>
            <a:ext cx="0" cy="137160"/>
          </a:xfrm>
          <a:custGeom>
            <a:avLst/>
            <a:gdLst/>
            <a:ahLst/>
            <a:cxnLst/>
            <a:rect l="l" t="t" r="r" b="b"/>
            <a:pathLst>
              <a:path h="137159">
                <a:moveTo>
                  <a:pt x="0" y="0"/>
                </a:moveTo>
                <a:lnTo>
                  <a:pt x="0" y="137158"/>
                </a:lnTo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503152" y="6565392"/>
            <a:ext cx="0" cy="220345"/>
          </a:xfrm>
          <a:custGeom>
            <a:avLst/>
            <a:gdLst/>
            <a:ahLst/>
            <a:cxnLst/>
            <a:rect l="l" t="t" r="r" b="b"/>
            <a:pathLst>
              <a:path h="220345">
                <a:moveTo>
                  <a:pt x="0" y="0"/>
                </a:moveTo>
                <a:lnTo>
                  <a:pt x="0" y="220186"/>
                </a:lnTo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84776" y="1213103"/>
            <a:ext cx="7507605" cy="4419600"/>
          </a:xfrm>
          <a:custGeom>
            <a:avLst/>
            <a:gdLst/>
            <a:ahLst/>
            <a:cxnLst/>
            <a:rect l="l" t="t" r="r" b="b"/>
            <a:pathLst>
              <a:path w="7507605" h="4419600">
                <a:moveTo>
                  <a:pt x="0" y="4419600"/>
                </a:moveTo>
                <a:lnTo>
                  <a:pt x="7507224" y="4419600"/>
                </a:lnTo>
                <a:lnTo>
                  <a:pt x="7507224" y="0"/>
                </a:lnTo>
                <a:lnTo>
                  <a:pt x="0" y="0"/>
                </a:lnTo>
                <a:lnTo>
                  <a:pt x="0" y="441960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297423" y="2898648"/>
            <a:ext cx="1892935" cy="524510"/>
          </a:xfrm>
          <a:custGeom>
            <a:avLst/>
            <a:gdLst/>
            <a:ahLst/>
            <a:cxnLst/>
            <a:rect l="l" t="t" r="r" b="b"/>
            <a:pathLst>
              <a:path w="1892934" h="524510">
                <a:moveTo>
                  <a:pt x="0" y="524255"/>
                </a:moveTo>
                <a:lnTo>
                  <a:pt x="1892807" y="524255"/>
                </a:lnTo>
                <a:lnTo>
                  <a:pt x="1892807" y="0"/>
                </a:lnTo>
                <a:lnTo>
                  <a:pt x="0" y="0"/>
                </a:lnTo>
                <a:lnTo>
                  <a:pt x="0" y="524255"/>
                </a:lnTo>
                <a:close/>
              </a:path>
            </a:pathLst>
          </a:custGeom>
          <a:solidFill>
            <a:srgbClr val="EB70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94376" y="3422903"/>
            <a:ext cx="6593205" cy="2121535"/>
          </a:xfrm>
          <a:custGeom>
            <a:avLst/>
            <a:gdLst/>
            <a:ahLst/>
            <a:cxnLst/>
            <a:rect l="l" t="t" r="r" b="b"/>
            <a:pathLst>
              <a:path w="6593205" h="2121535">
                <a:moveTo>
                  <a:pt x="0" y="2121408"/>
                </a:moveTo>
                <a:lnTo>
                  <a:pt x="6592824" y="2121408"/>
                </a:lnTo>
                <a:lnTo>
                  <a:pt x="6592824" y="0"/>
                </a:lnTo>
                <a:lnTo>
                  <a:pt x="0" y="0"/>
                </a:lnTo>
                <a:lnTo>
                  <a:pt x="0" y="2121408"/>
                </a:lnTo>
                <a:close/>
              </a:path>
            </a:pathLst>
          </a:custGeom>
          <a:solidFill>
            <a:srgbClr val="006C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297423" y="1301496"/>
            <a:ext cx="3770629" cy="1073150"/>
          </a:xfrm>
          <a:custGeom>
            <a:avLst/>
            <a:gdLst/>
            <a:ahLst/>
            <a:cxnLst/>
            <a:rect l="l" t="t" r="r" b="b"/>
            <a:pathLst>
              <a:path w="3770629" h="1073150">
                <a:moveTo>
                  <a:pt x="0" y="1072896"/>
                </a:moveTo>
                <a:lnTo>
                  <a:pt x="3770376" y="1072896"/>
                </a:lnTo>
                <a:lnTo>
                  <a:pt x="3770376" y="0"/>
                </a:lnTo>
                <a:lnTo>
                  <a:pt x="0" y="0"/>
                </a:lnTo>
                <a:lnTo>
                  <a:pt x="0" y="1072896"/>
                </a:lnTo>
                <a:close/>
              </a:path>
            </a:pathLst>
          </a:custGeom>
          <a:solidFill>
            <a:srgbClr val="1C9F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067800" y="2898648"/>
            <a:ext cx="1865630" cy="2094230"/>
          </a:xfrm>
          <a:custGeom>
            <a:avLst/>
            <a:gdLst/>
            <a:ahLst/>
            <a:cxnLst/>
            <a:rect l="l" t="t" r="r" b="b"/>
            <a:pathLst>
              <a:path w="1865629" h="2094229">
                <a:moveTo>
                  <a:pt x="0" y="2093976"/>
                </a:moveTo>
                <a:lnTo>
                  <a:pt x="1865376" y="2093976"/>
                </a:lnTo>
                <a:lnTo>
                  <a:pt x="1865376" y="0"/>
                </a:lnTo>
                <a:lnTo>
                  <a:pt x="0" y="0"/>
                </a:lnTo>
                <a:lnTo>
                  <a:pt x="0" y="2093976"/>
                </a:lnTo>
                <a:close/>
              </a:path>
            </a:pathLst>
          </a:custGeom>
          <a:solidFill>
            <a:srgbClr val="F4D0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297423" y="2374392"/>
            <a:ext cx="1892935" cy="524510"/>
          </a:xfrm>
          <a:custGeom>
            <a:avLst/>
            <a:gdLst/>
            <a:ahLst/>
            <a:cxnLst/>
            <a:rect l="l" t="t" r="r" b="b"/>
            <a:pathLst>
              <a:path w="1892934" h="524510">
                <a:moveTo>
                  <a:pt x="0" y="524255"/>
                </a:moveTo>
                <a:lnTo>
                  <a:pt x="1892807" y="524255"/>
                </a:lnTo>
                <a:lnTo>
                  <a:pt x="1892807" y="0"/>
                </a:lnTo>
                <a:lnTo>
                  <a:pt x="0" y="0"/>
                </a:lnTo>
                <a:lnTo>
                  <a:pt x="0" y="524255"/>
                </a:lnTo>
                <a:close/>
              </a:path>
            </a:pathLst>
          </a:custGeom>
          <a:solidFill>
            <a:srgbClr val="006C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297423" y="3422903"/>
            <a:ext cx="3770629" cy="1569720"/>
          </a:xfrm>
          <a:custGeom>
            <a:avLst/>
            <a:gdLst/>
            <a:ahLst/>
            <a:cxnLst/>
            <a:rect l="l" t="t" r="r" b="b"/>
            <a:pathLst>
              <a:path w="3770629" h="1569720">
                <a:moveTo>
                  <a:pt x="0" y="1569720"/>
                </a:moveTo>
                <a:lnTo>
                  <a:pt x="3770376" y="1569720"/>
                </a:lnTo>
                <a:lnTo>
                  <a:pt x="3770376" y="0"/>
                </a:lnTo>
                <a:lnTo>
                  <a:pt x="0" y="0"/>
                </a:lnTo>
                <a:lnTo>
                  <a:pt x="0" y="1569720"/>
                </a:lnTo>
                <a:close/>
              </a:path>
            </a:pathLst>
          </a:custGeom>
          <a:solidFill>
            <a:srgbClr val="2E36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116823" y="4992623"/>
            <a:ext cx="3770629" cy="551815"/>
          </a:xfrm>
          <a:custGeom>
            <a:avLst/>
            <a:gdLst/>
            <a:ahLst/>
            <a:cxnLst/>
            <a:rect l="l" t="t" r="r" b="b"/>
            <a:pathLst>
              <a:path w="3770629" h="551814">
                <a:moveTo>
                  <a:pt x="0" y="551688"/>
                </a:moveTo>
                <a:lnTo>
                  <a:pt x="3770376" y="551688"/>
                </a:lnTo>
                <a:lnTo>
                  <a:pt x="3770376" y="0"/>
                </a:lnTo>
                <a:lnTo>
                  <a:pt x="0" y="0"/>
                </a:lnTo>
                <a:lnTo>
                  <a:pt x="0" y="551688"/>
                </a:lnTo>
                <a:close/>
              </a:path>
            </a:pathLst>
          </a:custGeom>
          <a:solidFill>
            <a:srgbClr val="1C9F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1213103"/>
            <a:ext cx="4688205" cy="4419600"/>
          </a:xfrm>
          <a:custGeom>
            <a:avLst/>
            <a:gdLst/>
            <a:ahLst/>
            <a:cxnLst/>
            <a:rect l="l" t="t" r="r" b="b"/>
            <a:pathLst>
              <a:path w="4688205" h="4419600">
                <a:moveTo>
                  <a:pt x="0" y="4419600"/>
                </a:moveTo>
                <a:lnTo>
                  <a:pt x="4687824" y="4419600"/>
                </a:lnTo>
                <a:lnTo>
                  <a:pt x="4687824" y="0"/>
                </a:lnTo>
                <a:lnTo>
                  <a:pt x="0" y="0"/>
                </a:lnTo>
                <a:lnTo>
                  <a:pt x="0" y="441960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292100" y="178688"/>
            <a:ext cx="8509000" cy="837565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12700" marR="5080">
              <a:lnSpc>
                <a:spcPts val="3020"/>
              </a:lnSpc>
              <a:spcBef>
                <a:spcPts val="490"/>
              </a:spcBef>
            </a:pPr>
            <a:r>
              <a:rPr sz="2800" spc="-35" dirty="0">
                <a:solidFill>
                  <a:srgbClr val="495658"/>
                </a:solidFill>
              </a:rPr>
              <a:t>NARRATIVE </a:t>
            </a:r>
            <a:r>
              <a:rPr sz="2800" spc="-10" dirty="0">
                <a:solidFill>
                  <a:srgbClr val="495658"/>
                </a:solidFill>
              </a:rPr>
              <a:t>PERFORMANCE </a:t>
            </a:r>
            <a:r>
              <a:rPr sz="2800" spc="-5" dirty="0">
                <a:solidFill>
                  <a:srgbClr val="495658"/>
                </a:solidFill>
              </a:rPr>
              <a:t>REPORTING </a:t>
            </a:r>
            <a:r>
              <a:rPr sz="2800" spc="-150" dirty="0">
                <a:solidFill>
                  <a:srgbClr val="495658"/>
                </a:solidFill>
              </a:rPr>
              <a:t>AT </a:t>
            </a:r>
            <a:r>
              <a:rPr sz="2800" spc="-5" dirty="0">
                <a:solidFill>
                  <a:srgbClr val="495658"/>
                </a:solidFill>
              </a:rPr>
              <a:t>THE  ENTERPRISE</a:t>
            </a:r>
            <a:r>
              <a:rPr sz="2800" spc="-45" dirty="0">
                <a:solidFill>
                  <a:srgbClr val="495658"/>
                </a:solidFill>
              </a:rPr>
              <a:t> </a:t>
            </a:r>
            <a:r>
              <a:rPr sz="2800" dirty="0">
                <a:solidFill>
                  <a:srgbClr val="495658"/>
                </a:solidFill>
              </a:rPr>
              <a:t>LEVEL</a:t>
            </a:r>
            <a:endParaRPr sz="2800"/>
          </a:p>
        </p:txBody>
      </p:sp>
      <p:sp>
        <p:nvSpPr>
          <p:cNvPr id="15" name="object 15"/>
          <p:cNvSpPr txBox="1"/>
          <p:nvPr/>
        </p:nvSpPr>
        <p:spPr>
          <a:xfrm>
            <a:off x="292100" y="1528648"/>
            <a:ext cx="3242310" cy="37763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b="1" dirty="0">
                <a:solidFill>
                  <a:srgbClr val="52605F"/>
                </a:solidFill>
                <a:latin typeface="Arial"/>
                <a:cs typeface="Arial"/>
              </a:rPr>
              <a:t>Consolidated </a:t>
            </a:r>
            <a:r>
              <a:rPr sz="1600" b="1" spc="-30" dirty="0">
                <a:solidFill>
                  <a:srgbClr val="52605F"/>
                </a:solidFill>
                <a:latin typeface="Arial"/>
                <a:cs typeface="Arial"/>
              </a:rPr>
              <a:t>GAAP</a:t>
            </a:r>
            <a:r>
              <a:rPr sz="1600" b="1" spc="5" dirty="0">
                <a:solidFill>
                  <a:srgbClr val="52605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52605F"/>
                </a:solidFill>
                <a:latin typeface="Arial"/>
                <a:cs typeface="Arial"/>
              </a:rPr>
              <a:t>Financial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52605F"/>
                </a:solidFill>
                <a:latin typeface="Arial"/>
                <a:cs typeface="Arial"/>
              </a:rPr>
              <a:t>Statements </a:t>
            </a:r>
            <a:r>
              <a:rPr sz="1600" b="1" dirty="0">
                <a:solidFill>
                  <a:srgbClr val="52605F"/>
                </a:solidFill>
                <a:latin typeface="Arial"/>
                <a:cs typeface="Arial"/>
              </a:rPr>
              <a:t>and</a:t>
            </a:r>
            <a:r>
              <a:rPr sz="1600" b="1" spc="-30" dirty="0">
                <a:solidFill>
                  <a:srgbClr val="52605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52605F"/>
                </a:solidFill>
                <a:latin typeface="Arial"/>
                <a:cs typeface="Arial"/>
              </a:rPr>
              <a:t>Footnotes</a:t>
            </a:r>
            <a:endParaRPr sz="1600">
              <a:latin typeface="Arial"/>
              <a:cs typeface="Arial"/>
            </a:endParaRPr>
          </a:p>
          <a:p>
            <a:pPr marL="12700" marR="403225">
              <a:lnSpc>
                <a:spcPct val="222800"/>
              </a:lnSpc>
              <a:spcBef>
                <a:spcPts val="15"/>
              </a:spcBef>
            </a:pPr>
            <a:r>
              <a:rPr sz="1600" b="1" dirty="0">
                <a:solidFill>
                  <a:srgbClr val="52605F"/>
                </a:solidFill>
                <a:latin typeface="Arial"/>
                <a:cs typeface="Arial"/>
              </a:rPr>
              <a:t>Executive Compensation  </a:t>
            </a:r>
            <a:r>
              <a:rPr sz="1600" b="1" spc="-20" dirty="0">
                <a:solidFill>
                  <a:srgbClr val="52605F"/>
                </a:solidFill>
                <a:latin typeface="Arial"/>
                <a:cs typeface="Arial"/>
              </a:rPr>
              <a:t>Asset </a:t>
            </a:r>
            <a:r>
              <a:rPr sz="1600" b="1" dirty="0">
                <a:solidFill>
                  <a:srgbClr val="52605F"/>
                </a:solidFill>
                <a:latin typeface="Arial"/>
                <a:cs typeface="Arial"/>
              </a:rPr>
              <a:t>Management  Operational </a:t>
            </a:r>
            <a:r>
              <a:rPr sz="1600" b="1" spc="5" dirty="0">
                <a:solidFill>
                  <a:srgbClr val="52605F"/>
                </a:solidFill>
                <a:latin typeface="Arial"/>
                <a:cs typeface="Arial"/>
              </a:rPr>
              <a:t>&amp; </a:t>
            </a:r>
            <a:r>
              <a:rPr sz="1600" b="1" dirty="0">
                <a:solidFill>
                  <a:srgbClr val="52605F"/>
                </a:solidFill>
                <a:latin typeface="Arial"/>
                <a:cs typeface="Arial"/>
              </a:rPr>
              <a:t>Risk</a:t>
            </a:r>
            <a:r>
              <a:rPr sz="1600" b="1" spc="-90" dirty="0">
                <a:solidFill>
                  <a:srgbClr val="52605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52605F"/>
                </a:solidFill>
                <a:latin typeface="Arial"/>
                <a:cs typeface="Arial"/>
              </a:rPr>
              <a:t>Measures</a:t>
            </a:r>
            <a:endParaRPr sz="1600">
              <a:latin typeface="Arial"/>
              <a:cs typeface="Arial"/>
            </a:endParaRPr>
          </a:p>
          <a:p>
            <a:pPr marL="12700" marR="5080" algn="just">
              <a:lnSpc>
                <a:spcPct val="222700"/>
              </a:lnSpc>
              <a:spcBef>
                <a:spcPts val="5"/>
              </a:spcBef>
            </a:pPr>
            <a:r>
              <a:rPr sz="1600" b="1" dirty="0">
                <a:solidFill>
                  <a:srgbClr val="52605F"/>
                </a:solidFill>
                <a:latin typeface="Arial"/>
                <a:cs typeface="Arial"/>
              </a:rPr>
              <a:t>Business Unit </a:t>
            </a:r>
            <a:r>
              <a:rPr sz="1600" b="1" spc="5" dirty="0">
                <a:solidFill>
                  <a:srgbClr val="52605F"/>
                </a:solidFill>
                <a:latin typeface="Arial"/>
                <a:cs typeface="Arial"/>
              </a:rPr>
              <a:t>1 </a:t>
            </a:r>
            <a:r>
              <a:rPr sz="1600" b="1" dirty="0">
                <a:solidFill>
                  <a:srgbClr val="52605F"/>
                </a:solidFill>
                <a:latin typeface="Arial"/>
                <a:cs typeface="Arial"/>
              </a:rPr>
              <a:t>Sales </a:t>
            </a:r>
            <a:r>
              <a:rPr sz="1600" b="1" spc="5" dirty="0">
                <a:solidFill>
                  <a:srgbClr val="52605F"/>
                </a:solidFill>
                <a:latin typeface="Arial"/>
                <a:cs typeface="Arial"/>
              </a:rPr>
              <a:t>&amp;</a:t>
            </a:r>
            <a:r>
              <a:rPr sz="1600" b="1" spc="-150" dirty="0">
                <a:solidFill>
                  <a:srgbClr val="52605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52605F"/>
                </a:solidFill>
                <a:latin typeface="Arial"/>
                <a:cs typeface="Arial"/>
              </a:rPr>
              <a:t>Revenue  </a:t>
            </a:r>
            <a:r>
              <a:rPr sz="1600" b="1" dirty="0">
                <a:solidFill>
                  <a:srgbClr val="52605F"/>
                </a:solidFill>
                <a:latin typeface="Arial"/>
                <a:cs typeface="Arial"/>
              </a:rPr>
              <a:t>Business Unit </a:t>
            </a:r>
            <a:r>
              <a:rPr sz="1600" b="1" spc="5" dirty="0">
                <a:solidFill>
                  <a:srgbClr val="52605F"/>
                </a:solidFill>
                <a:latin typeface="Arial"/>
                <a:cs typeface="Arial"/>
              </a:rPr>
              <a:t>2 </a:t>
            </a:r>
            <a:r>
              <a:rPr sz="1600" b="1" dirty="0">
                <a:solidFill>
                  <a:srgbClr val="52605F"/>
                </a:solidFill>
                <a:latin typeface="Arial"/>
                <a:cs typeface="Arial"/>
              </a:rPr>
              <a:t>Sales </a:t>
            </a:r>
            <a:r>
              <a:rPr sz="1600" b="1" spc="5" dirty="0">
                <a:solidFill>
                  <a:srgbClr val="52605F"/>
                </a:solidFill>
                <a:latin typeface="Arial"/>
                <a:cs typeface="Arial"/>
              </a:rPr>
              <a:t>&amp;</a:t>
            </a:r>
            <a:r>
              <a:rPr sz="1600" b="1" spc="-150" dirty="0">
                <a:solidFill>
                  <a:srgbClr val="52605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52605F"/>
                </a:solidFill>
                <a:latin typeface="Arial"/>
                <a:cs typeface="Arial"/>
              </a:rPr>
              <a:t>Revenue  </a:t>
            </a:r>
            <a:r>
              <a:rPr sz="1600" b="1" dirty="0">
                <a:solidFill>
                  <a:srgbClr val="52605F"/>
                </a:solidFill>
                <a:latin typeface="Arial"/>
                <a:cs typeface="Arial"/>
              </a:rPr>
              <a:t>Plan and Forecast</a:t>
            </a:r>
            <a:r>
              <a:rPr sz="1600" b="1" spc="-65" dirty="0">
                <a:solidFill>
                  <a:srgbClr val="52605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52605F"/>
                </a:solidFill>
                <a:latin typeface="Arial"/>
                <a:cs typeface="Arial"/>
              </a:rPr>
              <a:t>Data</a:t>
            </a:r>
            <a:endParaRPr sz="16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541264" y="2444495"/>
            <a:ext cx="481584" cy="3840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539740" y="2442972"/>
            <a:ext cx="485140" cy="387350"/>
          </a:xfrm>
          <a:custGeom>
            <a:avLst/>
            <a:gdLst/>
            <a:ahLst/>
            <a:cxnLst/>
            <a:rect l="l" t="t" r="r" b="b"/>
            <a:pathLst>
              <a:path w="485139" h="387350">
                <a:moveTo>
                  <a:pt x="0" y="387096"/>
                </a:moveTo>
                <a:lnTo>
                  <a:pt x="484632" y="387096"/>
                </a:lnTo>
                <a:lnTo>
                  <a:pt x="484632" y="0"/>
                </a:lnTo>
                <a:lnTo>
                  <a:pt x="0" y="0"/>
                </a:lnTo>
                <a:lnTo>
                  <a:pt x="0" y="387096"/>
                </a:lnTo>
                <a:close/>
              </a:path>
            </a:pathLst>
          </a:custGeom>
          <a:ln w="3175">
            <a:solidFill>
              <a:srgbClr val="13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477000" y="2444495"/>
            <a:ext cx="481583" cy="3840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475476" y="2442972"/>
            <a:ext cx="485140" cy="387350"/>
          </a:xfrm>
          <a:custGeom>
            <a:avLst/>
            <a:gdLst/>
            <a:ahLst/>
            <a:cxnLst/>
            <a:rect l="l" t="t" r="r" b="b"/>
            <a:pathLst>
              <a:path w="485140" h="387350">
                <a:moveTo>
                  <a:pt x="0" y="387096"/>
                </a:moveTo>
                <a:lnTo>
                  <a:pt x="484631" y="387096"/>
                </a:lnTo>
                <a:lnTo>
                  <a:pt x="484631" y="0"/>
                </a:lnTo>
                <a:lnTo>
                  <a:pt x="0" y="0"/>
                </a:lnTo>
                <a:lnTo>
                  <a:pt x="0" y="387096"/>
                </a:lnTo>
                <a:close/>
              </a:path>
            </a:pathLst>
          </a:custGeom>
          <a:ln w="3175">
            <a:solidFill>
              <a:srgbClr val="13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158728" y="2968751"/>
            <a:ext cx="481583" cy="3840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157204" y="2967227"/>
            <a:ext cx="485140" cy="387350"/>
          </a:xfrm>
          <a:custGeom>
            <a:avLst/>
            <a:gdLst/>
            <a:ahLst/>
            <a:cxnLst/>
            <a:rect l="l" t="t" r="r" b="b"/>
            <a:pathLst>
              <a:path w="485140" h="387350">
                <a:moveTo>
                  <a:pt x="0" y="387096"/>
                </a:moveTo>
                <a:lnTo>
                  <a:pt x="484631" y="387096"/>
                </a:lnTo>
                <a:lnTo>
                  <a:pt x="484631" y="0"/>
                </a:lnTo>
                <a:lnTo>
                  <a:pt x="0" y="0"/>
                </a:lnTo>
                <a:lnTo>
                  <a:pt x="0" y="387096"/>
                </a:lnTo>
                <a:close/>
              </a:path>
            </a:pathLst>
          </a:custGeom>
          <a:ln w="3175">
            <a:solidFill>
              <a:srgbClr val="13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222992" y="2968751"/>
            <a:ext cx="481583" cy="3840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221468" y="2967227"/>
            <a:ext cx="485140" cy="387350"/>
          </a:xfrm>
          <a:custGeom>
            <a:avLst/>
            <a:gdLst/>
            <a:ahLst/>
            <a:cxnLst/>
            <a:rect l="l" t="t" r="r" b="b"/>
            <a:pathLst>
              <a:path w="485140" h="387350">
                <a:moveTo>
                  <a:pt x="0" y="387096"/>
                </a:moveTo>
                <a:lnTo>
                  <a:pt x="484631" y="387096"/>
                </a:lnTo>
                <a:lnTo>
                  <a:pt x="484631" y="0"/>
                </a:lnTo>
                <a:lnTo>
                  <a:pt x="0" y="0"/>
                </a:lnTo>
                <a:lnTo>
                  <a:pt x="0" y="387096"/>
                </a:lnTo>
                <a:close/>
              </a:path>
            </a:pathLst>
          </a:custGeom>
          <a:ln w="3175">
            <a:solidFill>
              <a:srgbClr val="13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87256" y="2968751"/>
            <a:ext cx="481583" cy="3840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285731" y="2967227"/>
            <a:ext cx="485140" cy="387350"/>
          </a:xfrm>
          <a:custGeom>
            <a:avLst/>
            <a:gdLst/>
            <a:ahLst/>
            <a:cxnLst/>
            <a:rect l="l" t="t" r="r" b="b"/>
            <a:pathLst>
              <a:path w="485140" h="387350">
                <a:moveTo>
                  <a:pt x="0" y="387096"/>
                </a:moveTo>
                <a:lnTo>
                  <a:pt x="484631" y="387096"/>
                </a:lnTo>
                <a:lnTo>
                  <a:pt x="484631" y="0"/>
                </a:lnTo>
                <a:lnTo>
                  <a:pt x="0" y="0"/>
                </a:lnTo>
                <a:lnTo>
                  <a:pt x="0" y="387096"/>
                </a:lnTo>
                <a:close/>
              </a:path>
            </a:pathLst>
          </a:custGeom>
          <a:ln w="3175">
            <a:solidFill>
              <a:srgbClr val="13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541264" y="2968751"/>
            <a:ext cx="481584" cy="3840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539740" y="2967227"/>
            <a:ext cx="485140" cy="387350"/>
          </a:xfrm>
          <a:custGeom>
            <a:avLst/>
            <a:gdLst/>
            <a:ahLst/>
            <a:cxnLst/>
            <a:rect l="l" t="t" r="r" b="b"/>
            <a:pathLst>
              <a:path w="485139" h="387350">
                <a:moveTo>
                  <a:pt x="0" y="387096"/>
                </a:moveTo>
                <a:lnTo>
                  <a:pt x="484632" y="387096"/>
                </a:lnTo>
                <a:lnTo>
                  <a:pt x="484632" y="0"/>
                </a:lnTo>
                <a:lnTo>
                  <a:pt x="0" y="0"/>
                </a:lnTo>
                <a:lnTo>
                  <a:pt x="0" y="387096"/>
                </a:lnTo>
                <a:close/>
              </a:path>
            </a:pathLst>
          </a:custGeom>
          <a:ln w="3175">
            <a:solidFill>
              <a:srgbClr val="13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477000" y="2968751"/>
            <a:ext cx="481583" cy="3840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475476" y="2967227"/>
            <a:ext cx="485140" cy="387350"/>
          </a:xfrm>
          <a:custGeom>
            <a:avLst/>
            <a:gdLst/>
            <a:ahLst/>
            <a:cxnLst/>
            <a:rect l="l" t="t" r="r" b="b"/>
            <a:pathLst>
              <a:path w="485140" h="387350">
                <a:moveTo>
                  <a:pt x="0" y="387096"/>
                </a:moveTo>
                <a:lnTo>
                  <a:pt x="484631" y="387096"/>
                </a:lnTo>
                <a:lnTo>
                  <a:pt x="484631" y="0"/>
                </a:lnTo>
                <a:lnTo>
                  <a:pt x="0" y="0"/>
                </a:lnTo>
                <a:lnTo>
                  <a:pt x="0" y="387096"/>
                </a:lnTo>
                <a:close/>
              </a:path>
            </a:pathLst>
          </a:custGeom>
          <a:ln w="3175">
            <a:solidFill>
              <a:srgbClr val="13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412735" y="2968751"/>
            <a:ext cx="481583" cy="3840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411211" y="2967227"/>
            <a:ext cx="485140" cy="387350"/>
          </a:xfrm>
          <a:custGeom>
            <a:avLst/>
            <a:gdLst/>
            <a:ahLst/>
            <a:cxnLst/>
            <a:rect l="l" t="t" r="r" b="b"/>
            <a:pathLst>
              <a:path w="485140" h="387350">
                <a:moveTo>
                  <a:pt x="0" y="387096"/>
                </a:moveTo>
                <a:lnTo>
                  <a:pt x="484631" y="387096"/>
                </a:lnTo>
                <a:lnTo>
                  <a:pt x="484631" y="0"/>
                </a:lnTo>
                <a:lnTo>
                  <a:pt x="0" y="0"/>
                </a:lnTo>
                <a:lnTo>
                  <a:pt x="0" y="387096"/>
                </a:lnTo>
                <a:close/>
              </a:path>
            </a:pathLst>
          </a:custGeom>
          <a:ln w="3175">
            <a:solidFill>
              <a:srgbClr val="13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351519" y="2968751"/>
            <a:ext cx="481583" cy="3840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349995" y="2967227"/>
            <a:ext cx="485140" cy="387350"/>
          </a:xfrm>
          <a:custGeom>
            <a:avLst/>
            <a:gdLst/>
            <a:ahLst/>
            <a:cxnLst/>
            <a:rect l="l" t="t" r="r" b="b"/>
            <a:pathLst>
              <a:path w="485140" h="387350">
                <a:moveTo>
                  <a:pt x="0" y="387096"/>
                </a:moveTo>
                <a:lnTo>
                  <a:pt x="484631" y="387096"/>
                </a:lnTo>
                <a:lnTo>
                  <a:pt x="484631" y="0"/>
                </a:lnTo>
                <a:lnTo>
                  <a:pt x="0" y="0"/>
                </a:lnTo>
                <a:lnTo>
                  <a:pt x="0" y="387096"/>
                </a:lnTo>
                <a:close/>
              </a:path>
            </a:pathLst>
          </a:custGeom>
          <a:ln w="3175">
            <a:solidFill>
              <a:srgbClr val="13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541264" y="1399032"/>
            <a:ext cx="481584" cy="381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539740" y="1397508"/>
            <a:ext cx="485140" cy="384175"/>
          </a:xfrm>
          <a:custGeom>
            <a:avLst/>
            <a:gdLst/>
            <a:ahLst/>
            <a:cxnLst/>
            <a:rect l="l" t="t" r="r" b="b"/>
            <a:pathLst>
              <a:path w="485139" h="384175">
                <a:moveTo>
                  <a:pt x="0" y="384048"/>
                </a:moveTo>
                <a:lnTo>
                  <a:pt x="484632" y="384048"/>
                </a:lnTo>
                <a:lnTo>
                  <a:pt x="484632" y="0"/>
                </a:lnTo>
                <a:lnTo>
                  <a:pt x="0" y="0"/>
                </a:lnTo>
                <a:lnTo>
                  <a:pt x="0" y="384048"/>
                </a:lnTo>
                <a:close/>
              </a:path>
            </a:pathLst>
          </a:custGeom>
          <a:ln w="3175">
            <a:solidFill>
              <a:srgbClr val="13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477000" y="1399032"/>
            <a:ext cx="481583" cy="381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475476" y="1397508"/>
            <a:ext cx="485140" cy="384175"/>
          </a:xfrm>
          <a:custGeom>
            <a:avLst/>
            <a:gdLst/>
            <a:ahLst/>
            <a:cxnLst/>
            <a:rect l="l" t="t" r="r" b="b"/>
            <a:pathLst>
              <a:path w="485140" h="384175">
                <a:moveTo>
                  <a:pt x="0" y="384048"/>
                </a:moveTo>
                <a:lnTo>
                  <a:pt x="484631" y="384048"/>
                </a:lnTo>
                <a:lnTo>
                  <a:pt x="484631" y="0"/>
                </a:lnTo>
                <a:lnTo>
                  <a:pt x="0" y="0"/>
                </a:lnTo>
                <a:lnTo>
                  <a:pt x="0" y="384048"/>
                </a:lnTo>
                <a:close/>
              </a:path>
            </a:pathLst>
          </a:custGeom>
          <a:ln w="3175">
            <a:solidFill>
              <a:srgbClr val="13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412735" y="1399032"/>
            <a:ext cx="481583" cy="381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411211" y="1397508"/>
            <a:ext cx="485140" cy="384175"/>
          </a:xfrm>
          <a:custGeom>
            <a:avLst/>
            <a:gdLst/>
            <a:ahLst/>
            <a:cxnLst/>
            <a:rect l="l" t="t" r="r" b="b"/>
            <a:pathLst>
              <a:path w="485140" h="384175">
                <a:moveTo>
                  <a:pt x="0" y="384048"/>
                </a:moveTo>
                <a:lnTo>
                  <a:pt x="484631" y="384048"/>
                </a:lnTo>
                <a:lnTo>
                  <a:pt x="484631" y="0"/>
                </a:lnTo>
                <a:lnTo>
                  <a:pt x="0" y="0"/>
                </a:lnTo>
                <a:lnTo>
                  <a:pt x="0" y="384048"/>
                </a:lnTo>
                <a:close/>
              </a:path>
            </a:pathLst>
          </a:custGeom>
          <a:ln w="3175">
            <a:solidFill>
              <a:srgbClr val="13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351519" y="1399032"/>
            <a:ext cx="481583" cy="381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349995" y="1397508"/>
            <a:ext cx="485140" cy="384175"/>
          </a:xfrm>
          <a:custGeom>
            <a:avLst/>
            <a:gdLst/>
            <a:ahLst/>
            <a:cxnLst/>
            <a:rect l="l" t="t" r="r" b="b"/>
            <a:pathLst>
              <a:path w="485140" h="384175">
                <a:moveTo>
                  <a:pt x="0" y="384048"/>
                </a:moveTo>
                <a:lnTo>
                  <a:pt x="484631" y="384048"/>
                </a:lnTo>
                <a:lnTo>
                  <a:pt x="484631" y="0"/>
                </a:lnTo>
                <a:lnTo>
                  <a:pt x="0" y="0"/>
                </a:lnTo>
                <a:lnTo>
                  <a:pt x="0" y="384048"/>
                </a:lnTo>
                <a:close/>
              </a:path>
            </a:pathLst>
          </a:custGeom>
          <a:ln w="3175">
            <a:solidFill>
              <a:srgbClr val="13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1158728" y="3493008"/>
            <a:ext cx="481583" cy="3840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1157204" y="3491484"/>
            <a:ext cx="485140" cy="387350"/>
          </a:xfrm>
          <a:custGeom>
            <a:avLst/>
            <a:gdLst/>
            <a:ahLst/>
            <a:cxnLst/>
            <a:rect l="l" t="t" r="r" b="b"/>
            <a:pathLst>
              <a:path w="485140" h="387350">
                <a:moveTo>
                  <a:pt x="0" y="387095"/>
                </a:moveTo>
                <a:lnTo>
                  <a:pt x="484631" y="387095"/>
                </a:lnTo>
                <a:lnTo>
                  <a:pt x="484631" y="0"/>
                </a:lnTo>
                <a:lnTo>
                  <a:pt x="0" y="0"/>
                </a:lnTo>
                <a:lnTo>
                  <a:pt x="0" y="387095"/>
                </a:lnTo>
                <a:close/>
              </a:path>
            </a:pathLst>
          </a:custGeom>
          <a:ln w="3175">
            <a:solidFill>
              <a:srgbClr val="13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0222992" y="3493008"/>
            <a:ext cx="481583" cy="3840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0221468" y="3491484"/>
            <a:ext cx="485140" cy="387350"/>
          </a:xfrm>
          <a:custGeom>
            <a:avLst/>
            <a:gdLst/>
            <a:ahLst/>
            <a:cxnLst/>
            <a:rect l="l" t="t" r="r" b="b"/>
            <a:pathLst>
              <a:path w="485140" h="387350">
                <a:moveTo>
                  <a:pt x="0" y="387095"/>
                </a:moveTo>
                <a:lnTo>
                  <a:pt x="484631" y="387095"/>
                </a:lnTo>
                <a:lnTo>
                  <a:pt x="484631" y="0"/>
                </a:lnTo>
                <a:lnTo>
                  <a:pt x="0" y="0"/>
                </a:lnTo>
                <a:lnTo>
                  <a:pt x="0" y="387095"/>
                </a:lnTo>
                <a:close/>
              </a:path>
            </a:pathLst>
          </a:custGeom>
          <a:ln w="3175">
            <a:solidFill>
              <a:srgbClr val="13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9287256" y="3493008"/>
            <a:ext cx="481583" cy="3840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9285731" y="3491484"/>
            <a:ext cx="485140" cy="387350"/>
          </a:xfrm>
          <a:custGeom>
            <a:avLst/>
            <a:gdLst/>
            <a:ahLst/>
            <a:cxnLst/>
            <a:rect l="l" t="t" r="r" b="b"/>
            <a:pathLst>
              <a:path w="485140" h="387350">
                <a:moveTo>
                  <a:pt x="0" y="387095"/>
                </a:moveTo>
                <a:lnTo>
                  <a:pt x="484631" y="387095"/>
                </a:lnTo>
                <a:lnTo>
                  <a:pt x="484631" y="0"/>
                </a:lnTo>
                <a:lnTo>
                  <a:pt x="0" y="0"/>
                </a:lnTo>
                <a:lnTo>
                  <a:pt x="0" y="387095"/>
                </a:lnTo>
                <a:close/>
              </a:path>
            </a:pathLst>
          </a:custGeom>
          <a:ln w="3175">
            <a:solidFill>
              <a:srgbClr val="13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541264" y="3493008"/>
            <a:ext cx="481584" cy="3840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539740" y="3491484"/>
            <a:ext cx="485140" cy="387350"/>
          </a:xfrm>
          <a:custGeom>
            <a:avLst/>
            <a:gdLst/>
            <a:ahLst/>
            <a:cxnLst/>
            <a:rect l="l" t="t" r="r" b="b"/>
            <a:pathLst>
              <a:path w="485139" h="387350">
                <a:moveTo>
                  <a:pt x="0" y="387095"/>
                </a:moveTo>
                <a:lnTo>
                  <a:pt x="484632" y="387095"/>
                </a:lnTo>
                <a:lnTo>
                  <a:pt x="484632" y="0"/>
                </a:lnTo>
                <a:lnTo>
                  <a:pt x="0" y="0"/>
                </a:lnTo>
                <a:lnTo>
                  <a:pt x="0" y="387095"/>
                </a:lnTo>
                <a:close/>
              </a:path>
            </a:pathLst>
          </a:custGeom>
          <a:ln w="3175">
            <a:solidFill>
              <a:srgbClr val="13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477000" y="3493008"/>
            <a:ext cx="481583" cy="3840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475476" y="3491484"/>
            <a:ext cx="485140" cy="387350"/>
          </a:xfrm>
          <a:custGeom>
            <a:avLst/>
            <a:gdLst/>
            <a:ahLst/>
            <a:cxnLst/>
            <a:rect l="l" t="t" r="r" b="b"/>
            <a:pathLst>
              <a:path w="485140" h="387350">
                <a:moveTo>
                  <a:pt x="0" y="387095"/>
                </a:moveTo>
                <a:lnTo>
                  <a:pt x="484631" y="387095"/>
                </a:lnTo>
                <a:lnTo>
                  <a:pt x="484631" y="0"/>
                </a:lnTo>
                <a:lnTo>
                  <a:pt x="0" y="0"/>
                </a:lnTo>
                <a:lnTo>
                  <a:pt x="0" y="387095"/>
                </a:lnTo>
                <a:close/>
              </a:path>
            </a:pathLst>
          </a:custGeom>
          <a:ln w="3175">
            <a:solidFill>
              <a:srgbClr val="13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412735" y="3493008"/>
            <a:ext cx="481583" cy="3840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411211" y="3491484"/>
            <a:ext cx="485140" cy="387350"/>
          </a:xfrm>
          <a:custGeom>
            <a:avLst/>
            <a:gdLst/>
            <a:ahLst/>
            <a:cxnLst/>
            <a:rect l="l" t="t" r="r" b="b"/>
            <a:pathLst>
              <a:path w="485140" h="387350">
                <a:moveTo>
                  <a:pt x="0" y="387095"/>
                </a:moveTo>
                <a:lnTo>
                  <a:pt x="484631" y="387095"/>
                </a:lnTo>
                <a:lnTo>
                  <a:pt x="484631" y="0"/>
                </a:lnTo>
                <a:lnTo>
                  <a:pt x="0" y="0"/>
                </a:lnTo>
                <a:lnTo>
                  <a:pt x="0" y="387095"/>
                </a:lnTo>
                <a:close/>
              </a:path>
            </a:pathLst>
          </a:custGeom>
          <a:ln w="3175">
            <a:solidFill>
              <a:srgbClr val="13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351519" y="3493008"/>
            <a:ext cx="481583" cy="3840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8349995" y="3491484"/>
            <a:ext cx="485140" cy="387350"/>
          </a:xfrm>
          <a:custGeom>
            <a:avLst/>
            <a:gdLst/>
            <a:ahLst/>
            <a:cxnLst/>
            <a:rect l="l" t="t" r="r" b="b"/>
            <a:pathLst>
              <a:path w="485140" h="387350">
                <a:moveTo>
                  <a:pt x="0" y="387095"/>
                </a:moveTo>
                <a:lnTo>
                  <a:pt x="484631" y="387095"/>
                </a:lnTo>
                <a:lnTo>
                  <a:pt x="484631" y="0"/>
                </a:lnTo>
                <a:lnTo>
                  <a:pt x="0" y="0"/>
                </a:lnTo>
                <a:lnTo>
                  <a:pt x="0" y="387095"/>
                </a:lnTo>
                <a:close/>
              </a:path>
            </a:pathLst>
          </a:custGeom>
          <a:ln w="3175">
            <a:solidFill>
              <a:srgbClr val="13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1158728" y="4541520"/>
            <a:ext cx="481583" cy="381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1157204" y="4539996"/>
            <a:ext cx="485140" cy="384175"/>
          </a:xfrm>
          <a:custGeom>
            <a:avLst/>
            <a:gdLst/>
            <a:ahLst/>
            <a:cxnLst/>
            <a:rect l="l" t="t" r="r" b="b"/>
            <a:pathLst>
              <a:path w="485140" h="384175">
                <a:moveTo>
                  <a:pt x="0" y="384047"/>
                </a:moveTo>
                <a:lnTo>
                  <a:pt x="484631" y="384047"/>
                </a:lnTo>
                <a:lnTo>
                  <a:pt x="484631" y="0"/>
                </a:lnTo>
                <a:lnTo>
                  <a:pt x="0" y="0"/>
                </a:lnTo>
                <a:lnTo>
                  <a:pt x="0" y="384047"/>
                </a:lnTo>
                <a:close/>
              </a:path>
            </a:pathLst>
          </a:custGeom>
          <a:ln w="3175">
            <a:solidFill>
              <a:srgbClr val="13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0222992" y="4541520"/>
            <a:ext cx="481583" cy="381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0221468" y="4539996"/>
            <a:ext cx="485140" cy="384175"/>
          </a:xfrm>
          <a:custGeom>
            <a:avLst/>
            <a:gdLst/>
            <a:ahLst/>
            <a:cxnLst/>
            <a:rect l="l" t="t" r="r" b="b"/>
            <a:pathLst>
              <a:path w="485140" h="384175">
                <a:moveTo>
                  <a:pt x="0" y="384047"/>
                </a:moveTo>
                <a:lnTo>
                  <a:pt x="484631" y="384047"/>
                </a:lnTo>
                <a:lnTo>
                  <a:pt x="484631" y="0"/>
                </a:lnTo>
                <a:lnTo>
                  <a:pt x="0" y="0"/>
                </a:lnTo>
                <a:lnTo>
                  <a:pt x="0" y="384047"/>
                </a:lnTo>
                <a:close/>
              </a:path>
            </a:pathLst>
          </a:custGeom>
          <a:ln w="3175">
            <a:solidFill>
              <a:srgbClr val="13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9287256" y="4541520"/>
            <a:ext cx="481583" cy="381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9285731" y="4539996"/>
            <a:ext cx="485140" cy="384175"/>
          </a:xfrm>
          <a:custGeom>
            <a:avLst/>
            <a:gdLst/>
            <a:ahLst/>
            <a:cxnLst/>
            <a:rect l="l" t="t" r="r" b="b"/>
            <a:pathLst>
              <a:path w="485140" h="384175">
                <a:moveTo>
                  <a:pt x="0" y="384047"/>
                </a:moveTo>
                <a:lnTo>
                  <a:pt x="484631" y="384047"/>
                </a:lnTo>
                <a:lnTo>
                  <a:pt x="484631" y="0"/>
                </a:lnTo>
                <a:lnTo>
                  <a:pt x="0" y="0"/>
                </a:lnTo>
                <a:lnTo>
                  <a:pt x="0" y="384047"/>
                </a:lnTo>
                <a:close/>
              </a:path>
            </a:pathLst>
          </a:custGeom>
          <a:ln w="3175">
            <a:solidFill>
              <a:srgbClr val="13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541264" y="4541520"/>
            <a:ext cx="481584" cy="381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539740" y="4539996"/>
            <a:ext cx="485140" cy="384175"/>
          </a:xfrm>
          <a:custGeom>
            <a:avLst/>
            <a:gdLst/>
            <a:ahLst/>
            <a:cxnLst/>
            <a:rect l="l" t="t" r="r" b="b"/>
            <a:pathLst>
              <a:path w="485139" h="384175">
                <a:moveTo>
                  <a:pt x="0" y="384047"/>
                </a:moveTo>
                <a:lnTo>
                  <a:pt x="484632" y="384047"/>
                </a:lnTo>
                <a:lnTo>
                  <a:pt x="484632" y="0"/>
                </a:lnTo>
                <a:lnTo>
                  <a:pt x="0" y="0"/>
                </a:lnTo>
                <a:lnTo>
                  <a:pt x="0" y="384047"/>
                </a:lnTo>
                <a:close/>
              </a:path>
            </a:pathLst>
          </a:custGeom>
          <a:ln w="3175">
            <a:solidFill>
              <a:srgbClr val="13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477000" y="4541520"/>
            <a:ext cx="481583" cy="381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475476" y="4539996"/>
            <a:ext cx="485140" cy="384175"/>
          </a:xfrm>
          <a:custGeom>
            <a:avLst/>
            <a:gdLst/>
            <a:ahLst/>
            <a:cxnLst/>
            <a:rect l="l" t="t" r="r" b="b"/>
            <a:pathLst>
              <a:path w="485140" h="384175">
                <a:moveTo>
                  <a:pt x="0" y="384047"/>
                </a:moveTo>
                <a:lnTo>
                  <a:pt x="484631" y="384047"/>
                </a:lnTo>
                <a:lnTo>
                  <a:pt x="484631" y="0"/>
                </a:lnTo>
                <a:lnTo>
                  <a:pt x="0" y="0"/>
                </a:lnTo>
                <a:lnTo>
                  <a:pt x="0" y="384047"/>
                </a:lnTo>
                <a:close/>
              </a:path>
            </a:pathLst>
          </a:custGeom>
          <a:ln w="3175">
            <a:solidFill>
              <a:srgbClr val="13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412735" y="4541520"/>
            <a:ext cx="481583" cy="381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411211" y="4539996"/>
            <a:ext cx="485140" cy="384175"/>
          </a:xfrm>
          <a:custGeom>
            <a:avLst/>
            <a:gdLst/>
            <a:ahLst/>
            <a:cxnLst/>
            <a:rect l="l" t="t" r="r" b="b"/>
            <a:pathLst>
              <a:path w="485140" h="384175">
                <a:moveTo>
                  <a:pt x="0" y="384047"/>
                </a:moveTo>
                <a:lnTo>
                  <a:pt x="484631" y="384047"/>
                </a:lnTo>
                <a:lnTo>
                  <a:pt x="484631" y="0"/>
                </a:lnTo>
                <a:lnTo>
                  <a:pt x="0" y="0"/>
                </a:lnTo>
                <a:lnTo>
                  <a:pt x="0" y="384047"/>
                </a:lnTo>
                <a:close/>
              </a:path>
            </a:pathLst>
          </a:custGeom>
          <a:ln w="3175">
            <a:solidFill>
              <a:srgbClr val="13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8351519" y="4541520"/>
            <a:ext cx="481583" cy="381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8349995" y="4539996"/>
            <a:ext cx="485140" cy="384175"/>
          </a:xfrm>
          <a:custGeom>
            <a:avLst/>
            <a:gdLst/>
            <a:ahLst/>
            <a:cxnLst/>
            <a:rect l="l" t="t" r="r" b="b"/>
            <a:pathLst>
              <a:path w="485140" h="384175">
                <a:moveTo>
                  <a:pt x="0" y="384047"/>
                </a:moveTo>
                <a:lnTo>
                  <a:pt x="484631" y="384047"/>
                </a:lnTo>
                <a:lnTo>
                  <a:pt x="484631" y="0"/>
                </a:lnTo>
                <a:lnTo>
                  <a:pt x="0" y="0"/>
                </a:lnTo>
                <a:lnTo>
                  <a:pt x="0" y="384047"/>
                </a:lnTo>
                <a:close/>
              </a:path>
            </a:pathLst>
          </a:custGeom>
          <a:ln w="3175">
            <a:solidFill>
              <a:srgbClr val="13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1158728" y="4017264"/>
            <a:ext cx="481583" cy="381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1157204" y="4015740"/>
            <a:ext cx="485140" cy="384175"/>
          </a:xfrm>
          <a:custGeom>
            <a:avLst/>
            <a:gdLst/>
            <a:ahLst/>
            <a:cxnLst/>
            <a:rect l="l" t="t" r="r" b="b"/>
            <a:pathLst>
              <a:path w="485140" h="384175">
                <a:moveTo>
                  <a:pt x="0" y="384048"/>
                </a:moveTo>
                <a:lnTo>
                  <a:pt x="484631" y="384048"/>
                </a:lnTo>
                <a:lnTo>
                  <a:pt x="484631" y="0"/>
                </a:lnTo>
                <a:lnTo>
                  <a:pt x="0" y="0"/>
                </a:lnTo>
                <a:lnTo>
                  <a:pt x="0" y="384048"/>
                </a:lnTo>
                <a:close/>
              </a:path>
            </a:pathLst>
          </a:custGeom>
          <a:ln w="3175">
            <a:solidFill>
              <a:srgbClr val="13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0222992" y="4017264"/>
            <a:ext cx="481583" cy="381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0221468" y="4015740"/>
            <a:ext cx="485140" cy="384175"/>
          </a:xfrm>
          <a:custGeom>
            <a:avLst/>
            <a:gdLst/>
            <a:ahLst/>
            <a:cxnLst/>
            <a:rect l="l" t="t" r="r" b="b"/>
            <a:pathLst>
              <a:path w="485140" h="384175">
                <a:moveTo>
                  <a:pt x="0" y="384048"/>
                </a:moveTo>
                <a:lnTo>
                  <a:pt x="484631" y="384048"/>
                </a:lnTo>
                <a:lnTo>
                  <a:pt x="484631" y="0"/>
                </a:lnTo>
                <a:lnTo>
                  <a:pt x="0" y="0"/>
                </a:lnTo>
                <a:lnTo>
                  <a:pt x="0" y="384048"/>
                </a:lnTo>
                <a:close/>
              </a:path>
            </a:pathLst>
          </a:custGeom>
          <a:ln w="3175">
            <a:solidFill>
              <a:srgbClr val="13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9287256" y="4017264"/>
            <a:ext cx="481583" cy="381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9285731" y="4015740"/>
            <a:ext cx="485140" cy="384175"/>
          </a:xfrm>
          <a:custGeom>
            <a:avLst/>
            <a:gdLst/>
            <a:ahLst/>
            <a:cxnLst/>
            <a:rect l="l" t="t" r="r" b="b"/>
            <a:pathLst>
              <a:path w="485140" h="384175">
                <a:moveTo>
                  <a:pt x="0" y="384048"/>
                </a:moveTo>
                <a:lnTo>
                  <a:pt x="484631" y="384048"/>
                </a:lnTo>
                <a:lnTo>
                  <a:pt x="484631" y="0"/>
                </a:lnTo>
                <a:lnTo>
                  <a:pt x="0" y="0"/>
                </a:lnTo>
                <a:lnTo>
                  <a:pt x="0" y="384048"/>
                </a:lnTo>
                <a:close/>
              </a:path>
            </a:pathLst>
          </a:custGeom>
          <a:ln w="3175">
            <a:solidFill>
              <a:srgbClr val="13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541264" y="4017264"/>
            <a:ext cx="481584" cy="381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539740" y="4015740"/>
            <a:ext cx="485140" cy="384175"/>
          </a:xfrm>
          <a:custGeom>
            <a:avLst/>
            <a:gdLst/>
            <a:ahLst/>
            <a:cxnLst/>
            <a:rect l="l" t="t" r="r" b="b"/>
            <a:pathLst>
              <a:path w="485139" h="384175">
                <a:moveTo>
                  <a:pt x="0" y="384048"/>
                </a:moveTo>
                <a:lnTo>
                  <a:pt x="484632" y="384048"/>
                </a:lnTo>
                <a:lnTo>
                  <a:pt x="484632" y="0"/>
                </a:lnTo>
                <a:lnTo>
                  <a:pt x="0" y="0"/>
                </a:lnTo>
                <a:lnTo>
                  <a:pt x="0" y="384048"/>
                </a:lnTo>
                <a:close/>
              </a:path>
            </a:pathLst>
          </a:custGeom>
          <a:ln w="3175">
            <a:solidFill>
              <a:srgbClr val="13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477000" y="4017264"/>
            <a:ext cx="481583" cy="381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475476" y="4015740"/>
            <a:ext cx="485140" cy="384175"/>
          </a:xfrm>
          <a:custGeom>
            <a:avLst/>
            <a:gdLst/>
            <a:ahLst/>
            <a:cxnLst/>
            <a:rect l="l" t="t" r="r" b="b"/>
            <a:pathLst>
              <a:path w="485140" h="384175">
                <a:moveTo>
                  <a:pt x="0" y="384048"/>
                </a:moveTo>
                <a:lnTo>
                  <a:pt x="484631" y="384048"/>
                </a:lnTo>
                <a:lnTo>
                  <a:pt x="484631" y="0"/>
                </a:lnTo>
                <a:lnTo>
                  <a:pt x="0" y="0"/>
                </a:lnTo>
                <a:lnTo>
                  <a:pt x="0" y="384048"/>
                </a:lnTo>
                <a:close/>
              </a:path>
            </a:pathLst>
          </a:custGeom>
          <a:ln w="3175">
            <a:solidFill>
              <a:srgbClr val="13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7412735" y="4017264"/>
            <a:ext cx="481583" cy="381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7411211" y="4015740"/>
            <a:ext cx="485140" cy="384175"/>
          </a:xfrm>
          <a:custGeom>
            <a:avLst/>
            <a:gdLst/>
            <a:ahLst/>
            <a:cxnLst/>
            <a:rect l="l" t="t" r="r" b="b"/>
            <a:pathLst>
              <a:path w="485140" h="384175">
                <a:moveTo>
                  <a:pt x="0" y="384048"/>
                </a:moveTo>
                <a:lnTo>
                  <a:pt x="484631" y="384048"/>
                </a:lnTo>
                <a:lnTo>
                  <a:pt x="484631" y="0"/>
                </a:lnTo>
                <a:lnTo>
                  <a:pt x="0" y="0"/>
                </a:lnTo>
                <a:lnTo>
                  <a:pt x="0" y="384048"/>
                </a:lnTo>
                <a:close/>
              </a:path>
            </a:pathLst>
          </a:custGeom>
          <a:ln w="3175">
            <a:solidFill>
              <a:srgbClr val="13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8351519" y="4017264"/>
            <a:ext cx="481583" cy="381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8349995" y="4015740"/>
            <a:ext cx="485140" cy="384175"/>
          </a:xfrm>
          <a:custGeom>
            <a:avLst/>
            <a:gdLst/>
            <a:ahLst/>
            <a:cxnLst/>
            <a:rect l="l" t="t" r="r" b="b"/>
            <a:pathLst>
              <a:path w="485140" h="384175">
                <a:moveTo>
                  <a:pt x="0" y="384048"/>
                </a:moveTo>
                <a:lnTo>
                  <a:pt x="484631" y="384048"/>
                </a:lnTo>
                <a:lnTo>
                  <a:pt x="484631" y="0"/>
                </a:lnTo>
                <a:lnTo>
                  <a:pt x="0" y="0"/>
                </a:lnTo>
                <a:lnTo>
                  <a:pt x="0" y="384048"/>
                </a:lnTo>
                <a:close/>
              </a:path>
            </a:pathLst>
          </a:custGeom>
          <a:ln w="3175">
            <a:solidFill>
              <a:srgbClr val="13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1158728" y="5062728"/>
            <a:ext cx="481583" cy="3840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1157204" y="5061203"/>
            <a:ext cx="485140" cy="387350"/>
          </a:xfrm>
          <a:custGeom>
            <a:avLst/>
            <a:gdLst/>
            <a:ahLst/>
            <a:cxnLst/>
            <a:rect l="l" t="t" r="r" b="b"/>
            <a:pathLst>
              <a:path w="485140" h="387350">
                <a:moveTo>
                  <a:pt x="0" y="387096"/>
                </a:moveTo>
                <a:lnTo>
                  <a:pt x="484631" y="387096"/>
                </a:lnTo>
                <a:lnTo>
                  <a:pt x="484631" y="0"/>
                </a:lnTo>
                <a:lnTo>
                  <a:pt x="0" y="0"/>
                </a:lnTo>
                <a:lnTo>
                  <a:pt x="0" y="387096"/>
                </a:lnTo>
                <a:close/>
              </a:path>
            </a:pathLst>
          </a:custGeom>
          <a:ln w="3175">
            <a:solidFill>
              <a:srgbClr val="13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0222992" y="5062728"/>
            <a:ext cx="481583" cy="3840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0221468" y="5061203"/>
            <a:ext cx="485140" cy="387350"/>
          </a:xfrm>
          <a:custGeom>
            <a:avLst/>
            <a:gdLst/>
            <a:ahLst/>
            <a:cxnLst/>
            <a:rect l="l" t="t" r="r" b="b"/>
            <a:pathLst>
              <a:path w="485140" h="387350">
                <a:moveTo>
                  <a:pt x="0" y="387096"/>
                </a:moveTo>
                <a:lnTo>
                  <a:pt x="484631" y="387096"/>
                </a:lnTo>
                <a:lnTo>
                  <a:pt x="484631" y="0"/>
                </a:lnTo>
                <a:lnTo>
                  <a:pt x="0" y="0"/>
                </a:lnTo>
                <a:lnTo>
                  <a:pt x="0" y="387096"/>
                </a:lnTo>
                <a:close/>
              </a:path>
            </a:pathLst>
          </a:custGeom>
          <a:ln w="3175">
            <a:solidFill>
              <a:srgbClr val="13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9287256" y="5062728"/>
            <a:ext cx="481583" cy="3840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9285731" y="5061203"/>
            <a:ext cx="485140" cy="387350"/>
          </a:xfrm>
          <a:custGeom>
            <a:avLst/>
            <a:gdLst/>
            <a:ahLst/>
            <a:cxnLst/>
            <a:rect l="l" t="t" r="r" b="b"/>
            <a:pathLst>
              <a:path w="485140" h="387350">
                <a:moveTo>
                  <a:pt x="0" y="387096"/>
                </a:moveTo>
                <a:lnTo>
                  <a:pt x="484631" y="387096"/>
                </a:lnTo>
                <a:lnTo>
                  <a:pt x="484631" y="0"/>
                </a:lnTo>
                <a:lnTo>
                  <a:pt x="0" y="0"/>
                </a:lnTo>
                <a:lnTo>
                  <a:pt x="0" y="387096"/>
                </a:lnTo>
                <a:close/>
              </a:path>
            </a:pathLst>
          </a:custGeom>
          <a:ln w="3175">
            <a:solidFill>
              <a:srgbClr val="13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5541264" y="5062728"/>
            <a:ext cx="481584" cy="3840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5539740" y="5061203"/>
            <a:ext cx="485140" cy="387350"/>
          </a:xfrm>
          <a:custGeom>
            <a:avLst/>
            <a:gdLst/>
            <a:ahLst/>
            <a:cxnLst/>
            <a:rect l="l" t="t" r="r" b="b"/>
            <a:pathLst>
              <a:path w="485139" h="387350">
                <a:moveTo>
                  <a:pt x="0" y="387096"/>
                </a:moveTo>
                <a:lnTo>
                  <a:pt x="484632" y="387096"/>
                </a:lnTo>
                <a:lnTo>
                  <a:pt x="484632" y="0"/>
                </a:lnTo>
                <a:lnTo>
                  <a:pt x="0" y="0"/>
                </a:lnTo>
                <a:lnTo>
                  <a:pt x="0" y="387096"/>
                </a:lnTo>
                <a:close/>
              </a:path>
            </a:pathLst>
          </a:custGeom>
          <a:ln w="3175">
            <a:solidFill>
              <a:srgbClr val="13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6477000" y="5062728"/>
            <a:ext cx="481583" cy="3840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6475476" y="5061203"/>
            <a:ext cx="485140" cy="387350"/>
          </a:xfrm>
          <a:custGeom>
            <a:avLst/>
            <a:gdLst/>
            <a:ahLst/>
            <a:cxnLst/>
            <a:rect l="l" t="t" r="r" b="b"/>
            <a:pathLst>
              <a:path w="485140" h="387350">
                <a:moveTo>
                  <a:pt x="0" y="387096"/>
                </a:moveTo>
                <a:lnTo>
                  <a:pt x="484631" y="387096"/>
                </a:lnTo>
                <a:lnTo>
                  <a:pt x="484631" y="0"/>
                </a:lnTo>
                <a:lnTo>
                  <a:pt x="0" y="0"/>
                </a:lnTo>
                <a:lnTo>
                  <a:pt x="0" y="387096"/>
                </a:lnTo>
                <a:close/>
              </a:path>
            </a:pathLst>
          </a:custGeom>
          <a:ln w="3175">
            <a:solidFill>
              <a:srgbClr val="13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7412735" y="5062728"/>
            <a:ext cx="481583" cy="3840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7411211" y="5061203"/>
            <a:ext cx="485140" cy="387350"/>
          </a:xfrm>
          <a:custGeom>
            <a:avLst/>
            <a:gdLst/>
            <a:ahLst/>
            <a:cxnLst/>
            <a:rect l="l" t="t" r="r" b="b"/>
            <a:pathLst>
              <a:path w="485140" h="387350">
                <a:moveTo>
                  <a:pt x="0" y="387096"/>
                </a:moveTo>
                <a:lnTo>
                  <a:pt x="484631" y="387096"/>
                </a:lnTo>
                <a:lnTo>
                  <a:pt x="484631" y="0"/>
                </a:lnTo>
                <a:lnTo>
                  <a:pt x="0" y="0"/>
                </a:lnTo>
                <a:lnTo>
                  <a:pt x="0" y="387096"/>
                </a:lnTo>
                <a:close/>
              </a:path>
            </a:pathLst>
          </a:custGeom>
          <a:ln w="3175">
            <a:solidFill>
              <a:srgbClr val="13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8351519" y="5062728"/>
            <a:ext cx="481583" cy="3840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8349995" y="5061203"/>
            <a:ext cx="485140" cy="387350"/>
          </a:xfrm>
          <a:custGeom>
            <a:avLst/>
            <a:gdLst/>
            <a:ahLst/>
            <a:cxnLst/>
            <a:rect l="l" t="t" r="r" b="b"/>
            <a:pathLst>
              <a:path w="485140" h="387350">
                <a:moveTo>
                  <a:pt x="0" y="387096"/>
                </a:moveTo>
                <a:lnTo>
                  <a:pt x="484631" y="387096"/>
                </a:lnTo>
                <a:lnTo>
                  <a:pt x="484631" y="0"/>
                </a:lnTo>
                <a:lnTo>
                  <a:pt x="0" y="0"/>
                </a:lnTo>
                <a:lnTo>
                  <a:pt x="0" y="387096"/>
                </a:lnTo>
                <a:close/>
              </a:path>
            </a:pathLst>
          </a:custGeom>
          <a:ln w="3175">
            <a:solidFill>
              <a:srgbClr val="13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5541264" y="1920239"/>
            <a:ext cx="481584" cy="3840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5539740" y="1918716"/>
            <a:ext cx="485140" cy="387350"/>
          </a:xfrm>
          <a:custGeom>
            <a:avLst/>
            <a:gdLst/>
            <a:ahLst/>
            <a:cxnLst/>
            <a:rect l="l" t="t" r="r" b="b"/>
            <a:pathLst>
              <a:path w="485139" h="387350">
                <a:moveTo>
                  <a:pt x="0" y="387096"/>
                </a:moveTo>
                <a:lnTo>
                  <a:pt x="484632" y="387096"/>
                </a:lnTo>
                <a:lnTo>
                  <a:pt x="484632" y="0"/>
                </a:lnTo>
                <a:lnTo>
                  <a:pt x="0" y="0"/>
                </a:lnTo>
                <a:lnTo>
                  <a:pt x="0" y="387096"/>
                </a:lnTo>
                <a:close/>
              </a:path>
            </a:pathLst>
          </a:custGeom>
          <a:ln w="3175">
            <a:solidFill>
              <a:srgbClr val="13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6477000" y="1920239"/>
            <a:ext cx="481583" cy="3840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6475476" y="1918716"/>
            <a:ext cx="485140" cy="387350"/>
          </a:xfrm>
          <a:custGeom>
            <a:avLst/>
            <a:gdLst/>
            <a:ahLst/>
            <a:cxnLst/>
            <a:rect l="l" t="t" r="r" b="b"/>
            <a:pathLst>
              <a:path w="485140" h="387350">
                <a:moveTo>
                  <a:pt x="0" y="387096"/>
                </a:moveTo>
                <a:lnTo>
                  <a:pt x="484631" y="387096"/>
                </a:lnTo>
                <a:lnTo>
                  <a:pt x="484631" y="0"/>
                </a:lnTo>
                <a:lnTo>
                  <a:pt x="0" y="0"/>
                </a:lnTo>
                <a:lnTo>
                  <a:pt x="0" y="387096"/>
                </a:lnTo>
                <a:close/>
              </a:path>
            </a:pathLst>
          </a:custGeom>
          <a:ln w="3175">
            <a:solidFill>
              <a:srgbClr val="13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7412735" y="1920239"/>
            <a:ext cx="481583" cy="3840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7411211" y="1918716"/>
            <a:ext cx="485140" cy="387350"/>
          </a:xfrm>
          <a:custGeom>
            <a:avLst/>
            <a:gdLst/>
            <a:ahLst/>
            <a:cxnLst/>
            <a:rect l="l" t="t" r="r" b="b"/>
            <a:pathLst>
              <a:path w="485140" h="387350">
                <a:moveTo>
                  <a:pt x="0" y="387096"/>
                </a:moveTo>
                <a:lnTo>
                  <a:pt x="484631" y="387096"/>
                </a:lnTo>
                <a:lnTo>
                  <a:pt x="484631" y="0"/>
                </a:lnTo>
                <a:lnTo>
                  <a:pt x="0" y="0"/>
                </a:lnTo>
                <a:lnTo>
                  <a:pt x="0" y="387096"/>
                </a:lnTo>
                <a:close/>
              </a:path>
            </a:pathLst>
          </a:custGeom>
          <a:ln w="3175">
            <a:solidFill>
              <a:srgbClr val="13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8351519" y="1920239"/>
            <a:ext cx="481583" cy="3840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8349995" y="1918716"/>
            <a:ext cx="485140" cy="387350"/>
          </a:xfrm>
          <a:custGeom>
            <a:avLst/>
            <a:gdLst/>
            <a:ahLst/>
            <a:cxnLst/>
            <a:rect l="l" t="t" r="r" b="b"/>
            <a:pathLst>
              <a:path w="485140" h="387350">
                <a:moveTo>
                  <a:pt x="0" y="387096"/>
                </a:moveTo>
                <a:lnTo>
                  <a:pt x="484631" y="387096"/>
                </a:lnTo>
                <a:lnTo>
                  <a:pt x="484631" y="0"/>
                </a:lnTo>
                <a:lnTo>
                  <a:pt x="0" y="0"/>
                </a:lnTo>
                <a:lnTo>
                  <a:pt x="0" y="387096"/>
                </a:lnTo>
                <a:close/>
              </a:path>
            </a:pathLst>
          </a:custGeom>
          <a:ln w="3175">
            <a:solidFill>
              <a:srgbClr val="13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4684776" y="3230879"/>
            <a:ext cx="143510" cy="317500"/>
          </a:xfrm>
          <a:custGeom>
            <a:avLst/>
            <a:gdLst/>
            <a:ahLst/>
            <a:cxnLst/>
            <a:rect l="l" t="t" r="r" b="b"/>
            <a:pathLst>
              <a:path w="143510" h="317500">
                <a:moveTo>
                  <a:pt x="0" y="0"/>
                </a:moveTo>
                <a:lnTo>
                  <a:pt x="0" y="316992"/>
                </a:lnTo>
                <a:lnTo>
                  <a:pt x="143256" y="158496"/>
                </a:lnTo>
                <a:lnTo>
                  <a:pt x="0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4684776" y="3230879"/>
            <a:ext cx="143510" cy="317500"/>
          </a:xfrm>
          <a:custGeom>
            <a:avLst/>
            <a:gdLst/>
            <a:ahLst/>
            <a:cxnLst/>
            <a:rect l="l" t="t" r="r" b="b"/>
            <a:pathLst>
              <a:path w="143510" h="317500">
                <a:moveTo>
                  <a:pt x="0" y="316992"/>
                </a:moveTo>
                <a:lnTo>
                  <a:pt x="143256" y="158496"/>
                </a:lnTo>
                <a:lnTo>
                  <a:pt x="0" y="0"/>
                </a:lnTo>
                <a:lnTo>
                  <a:pt x="0" y="316992"/>
                </a:lnTo>
                <a:close/>
              </a:path>
            </a:pathLst>
          </a:custGeom>
          <a:ln w="42672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4684776" y="1213103"/>
            <a:ext cx="0" cy="4413250"/>
          </a:xfrm>
          <a:custGeom>
            <a:avLst/>
            <a:gdLst/>
            <a:ahLst/>
            <a:cxnLst/>
            <a:rect l="l" t="t" r="r" b="b"/>
            <a:pathLst>
              <a:path h="4413250">
                <a:moveTo>
                  <a:pt x="0" y="4412869"/>
                </a:moveTo>
                <a:lnTo>
                  <a:pt x="0" y="0"/>
                </a:lnTo>
              </a:path>
            </a:pathLst>
          </a:custGeom>
          <a:ln w="42672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 txBox="1"/>
          <p:nvPr/>
        </p:nvSpPr>
        <p:spPr>
          <a:xfrm>
            <a:off x="304800" y="5708903"/>
            <a:ext cx="2243455" cy="311150"/>
          </a:xfrm>
          <a:prstGeom prst="rect">
            <a:avLst/>
          </a:prstGeom>
          <a:solidFill>
            <a:srgbClr val="EB7024"/>
          </a:solidFill>
        </p:spPr>
        <p:txBody>
          <a:bodyPr vert="horz" wrap="square" lIns="0" tIns="71120" rIns="0" bIns="0" rtlCol="0">
            <a:spAutoFit/>
          </a:bodyPr>
          <a:lstStyle/>
          <a:p>
            <a:pPr marL="459105">
              <a:lnSpc>
                <a:spcPct val="100000"/>
              </a:lnSpc>
              <a:spcBef>
                <a:spcPts val="560"/>
              </a:spcBef>
            </a:pP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CEO/CFO</a:t>
            </a:r>
            <a:r>
              <a:rPr sz="11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5" dirty="0">
                <a:solidFill>
                  <a:srgbClr val="FFFFFF"/>
                </a:solidFill>
                <a:latin typeface="Arial"/>
                <a:cs typeface="Arial"/>
              </a:rPr>
              <a:t>Packages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4" name="object 11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2019 </a:t>
            </a:r>
            <a:r>
              <a:rPr spc="5" dirty="0"/>
              <a:t>© Company</a:t>
            </a:r>
            <a:r>
              <a:rPr spc="-130" dirty="0"/>
              <a:t> </a:t>
            </a:r>
            <a:r>
              <a:rPr dirty="0"/>
              <a:t>Confidential</a:t>
            </a:r>
          </a:p>
        </p:txBody>
      </p:sp>
      <p:sp>
        <p:nvSpPr>
          <p:cNvPr id="115" name="object 1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14 June</a:t>
            </a:r>
            <a:r>
              <a:rPr spc="-85" dirty="0"/>
              <a:t> </a:t>
            </a:r>
            <a:r>
              <a:rPr dirty="0"/>
              <a:t>2019</a:t>
            </a:r>
          </a:p>
        </p:txBody>
      </p:sp>
      <p:sp>
        <p:nvSpPr>
          <p:cNvPr id="116" name="object 1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5" dirty="0"/>
              <a:t>24</a:t>
            </a:fld>
            <a:endParaRPr spc="5" dirty="0"/>
          </a:p>
        </p:txBody>
      </p:sp>
      <p:sp>
        <p:nvSpPr>
          <p:cNvPr id="110" name="object 110"/>
          <p:cNvSpPr txBox="1"/>
          <p:nvPr/>
        </p:nvSpPr>
        <p:spPr>
          <a:xfrm>
            <a:off x="2639567" y="5708903"/>
            <a:ext cx="2243455" cy="311150"/>
          </a:xfrm>
          <a:prstGeom prst="rect">
            <a:avLst/>
          </a:prstGeom>
          <a:solidFill>
            <a:srgbClr val="006C86"/>
          </a:solidFill>
        </p:spPr>
        <p:txBody>
          <a:bodyPr vert="horz" wrap="square" lIns="0" tIns="71120" rIns="0" bIns="0" rtlCol="0">
            <a:spAutoFit/>
          </a:bodyPr>
          <a:lstStyle/>
          <a:p>
            <a:pPr marL="688340">
              <a:lnSpc>
                <a:spcPct val="100000"/>
              </a:lnSpc>
              <a:spcBef>
                <a:spcPts val="560"/>
              </a:spcBef>
            </a:pP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Board</a:t>
            </a:r>
            <a:r>
              <a:rPr sz="11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Books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4974335" y="5708903"/>
            <a:ext cx="2243455" cy="311150"/>
          </a:xfrm>
          <a:prstGeom prst="rect">
            <a:avLst/>
          </a:prstGeom>
          <a:solidFill>
            <a:srgbClr val="2E367B"/>
          </a:solidFill>
        </p:spPr>
        <p:txBody>
          <a:bodyPr vert="horz" wrap="square" lIns="0" tIns="71120" rIns="0" bIns="0" rtlCol="0">
            <a:spAutoFit/>
          </a:bodyPr>
          <a:lstStyle/>
          <a:p>
            <a:pPr marL="125095">
              <a:lnSpc>
                <a:spcPct val="100000"/>
              </a:lnSpc>
              <a:spcBef>
                <a:spcPts val="560"/>
              </a:spcBef>
            </a:pP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Monthly </a:t>
            </a: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Management</a:t>
            </a:r>
            <a:r>
              <a:rPr sz="1100" b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Reports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7309104" y="5708903"/>
            <a:ext cx="2243455" cy="311150"/>
          </a:xfrm>
          <a:prstGeom prst="rect">
            <a:avLst/>
          </a:prstGeom>
          <a:solidFill>
            <a:srgbClr val="1C9F85"/>
          </a:solidFill>
        </p:spPr>
        <p:txBody>
          <a:bodyPr vert="horz" wrap="square" lIns="0" tIns="71120" rIns="0" bIns="0" rtlCol="0">
            <a:spAutoFit/>
          </a:bodyPr>
          <a:lstStyle/>
          <a:p>
            <a:pPr marL="80010">
              <a:lnSpc>
                <a:spcPct val="100000"/>
              </a:lnSpc>
              <a:spcBef>
                <a:spcPts val="560"/>
              </a:spcBef>
            </a:pP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Regulatory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&amp; </a:t>
            </a: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Statutory</a:t>
            </a:r>
            <a:r>
              <a:rPr sz="11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Reports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9643871" y="5708903"/>
            <a:ext cx="2243455" cy="311150"/>
          </a:xfrm>
          <a:prstGeom prst="rect">
            <a:avLst/>
          </a:prstGeom>
          <a:solidFill>
            <a:srgbClr val="E7C20A"/>
          </a:solidFill>
        </p:spPr>
        <p:txBody>
          <a:bodyPr vert="horz" wrap="square" lIns="0" tIns="71120" rIns="0" bIns="0" rtlCol="0">
            <a:spAutoFit/>
          </a:bodyPr>
          <a:lstStyle/>
          <a:p>
            <a:pPr marL="250825">
              <a:lnSpc>
                <a:spcPct val="100000"/>
              </a:lnSpc>
              <a:spcBef>
                <a:spcPts val="560"/>
              </a:spcBef>
            </a:pP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Plan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&amp; Forecast</a:t>
            </a:r>
            <a:r>
              <a:rPr sz="11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5" dirty="0">
                <a:solidFill>
                  <a:srgbClr val="FFFFFF"/>
                </a:solidFill>
                <a:latin typeface="Arial"/>
                <a:cs typeface="Arial"/>
              </a:rPr>
              <a:t>Packages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23359" y="12699"/>
            <a:ext cx="2767584" cy="6845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4800" y="1828800"/>
            <a:ext cx="2767584" cy="9814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89052" y="6591401"/>
            <a:ext cx="1560195" cy="1644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2019 </a:t>
            </a:r>
            <a:r>
              <a:rPr sz="900" spc="5" dirty="0">
                <a:solidFill>
                  <a:srgbClr val="FFFFFF"/>
                </a:solidFill>
                <a:latin typeface="Arial"/>
                <a:cs typeface="Arial"/>
              </a:rPr>
              <a:t>© Company</a:t>
            </a:r>
            <a:r>
              <a:rPr sz="9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Confidential</a:t>
            </a:r>
            <a:endParaRPr sz="9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72767" y="6590792"/>
            <a:ext cx="721360" cy="1644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14 June</a:t>
            </a:r>
            <a:r>
              <a:rPr sz="9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2019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972055" y="6608064"/>
            <a:ext cx="0" cy="137160"/>
          </a:xfrm>
          <a:custGeom>
            <a:avLst/>
            <a:gdLst/>
            <a:ahLst/>
            <a:cxnLst/>
            <a:rect l="l" t="t" r="r" b="b"/>
            <a:pathLst>
              <a:path h="137159">
                <a:moveTo>
                  <a:pt x="0" y="0"/>
                </a:moveTo>
                <a:lnTo>
                  <a:pt x="0" y="137158"/>
                </a:lnTo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92100" y="3079495"/>
            <a:ext cx="3390900" cy="1000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3200" b="1" spc="-90" dirty="0">
                <a:solidFill>
                  <a:srgbClr val="FFFFFF"/>
                </a:solidFill>
                <a:latin typeface="Arial"/>
                <a:cs typeface="Arial"/>
              </a:rPr>
              <a:t>WHAT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3200" b="1" spc="-10" dirty="0">
                <a:solidFill>
                  <a:srgbClr val="FFFFFF"/>
                </a:solidFill>
                <a:latin typeface="Arial"/>
                <a:cs typeface="Arial"/>
              </a:rPr>
              <a:t>THE 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BUSINESS</a:t>
            </a:r>
            <a:r>
              <a:rPr sz="32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75" dirty="0">
                <a:solidFill>
                  <a:srgbClr val="FFFFFF"/>
                </a:solidFill>
                <a:latin typeface="Arial"/>
                <a:cs typeface="Arial"/>
              </a:rPr>
              <a:t>PAIN?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3231" y="6492240"/>
            <a:ext cx="137160" cy="365760"/>
          </a:xfrm>
          <a:custGeom>
            <a:avLst/>
            <a:gdLst/>
            <a:ahLst/>
            <a:cxnLst/>
            <a:rect l="l" t="t" r="r" b="b"/>
            <a:pathLst>
              <a:path w="137159" h="365759">
                <a:moveTo>
                  <a:pt x="0" y="365760"/>
                </a:moveTo>
                <a:lnTo>
                  <a:pt x="137159" y="365760"/>
                </a:lnTo>
                <a:lnTo>
                  <a:pt x="137159" y="0"/>
                </a:lnTo>
                <a:lnTo>
                  <a:pt x="0" y="0"/>
                </a:lnTo>
                <a:lnTo>
                  <a:pt x="0" y="365760"/>
                </a:lnTo>
                <a:close/>
              </a:path>
            </a:pathLst>
          </a:custGeom>
          <a:solidFill>
            <a:srgbClr val="1C9F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859023" y="6608064"/>
            <a:ext cx="0" cy="137160"/>
          </a:xfrm>
          <a:custGeom>
            <a:avLst/>
            <a:gdLst/>
            <a:ahLst/>
            <a:cxnLst/>
            <a:rect l="l" t="t" r="r" b="b"/>
            <a:pathLst>
              <a:path h="137159">
                <a:moveTo>
                  <a:pt x="0" y="0"/>
                </a:moveTo>
                <a:lnTo>
                  <a:pt x="0" y="137158"/>
                </a:lnTo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503152" y="6565392"/>
            <a:ext cx="0" cy="220345"/>
          </a:xfrm>
          <a:custGeom>
            <a:avLst/>
            <a:gdLst/>
            <a:ahLst/>
            <a:cxnLst/>
            <a:rect l="l" t="t" r="r" b="b"/>
            <a:pathLst>
              <a:path h="220345">
                <a:moveTo>
                  <a:pt x="0" y="0"/>
                </a:moveTo>
                <a:lnTo>
                  <a:pt x="0" y="220186"/>
                </a:lnTo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57608" y="2347086"/>
            <a:ext cx="387350" cy="2352675"/>
          </a:xfrm>
          <a:custGeom>
            <a:avLst/>
            <a:gdLst/>
            <a:ahLst/>
            <a:cxnLst/>
            <a:rect l="l" t="t" r="r" b="b"/>
            <a:pathLst>
              <a:path w="387350" h="2352675">
                <a:moveTo>
                  <a:pt x="230496" y="2352548"/>
                </a:moveTo>
                <a:lnTo>
                  <a:pt x="210042" y="2307756"/>
                </a:lnTo>
                <a:lnTo>
                  <a:pt x="190544" y="2262680"/>
                </a:lnTo>
                <a:lnTo>
                  <a:pt x="172002" y="2217334"/>
                </a:lnTo>
                <a:lnTo>
                  <a:pt x="154415" y="2171731"/>
                </a:lnTo>
                <a:lnTo>
                  <a:pt x="137781" y="2125886"/>
                </a:lnTo>
                <a:lnTo>
                  <a:pt x="122100" y="2079813"/>
                </a:lnTo>
                <a:lnTo>
                  <a:pt x="107370" y="2033526"/>
                </a:lnTo>
                <a:lnTo>
                  <a:pt x="93592" y="1987039"/>
                </a:lnTo>
                <a:lnTo>
                  <a:pt x="80763" y="1940367"/>
                </a:lnTo>
                <a:lnTo>
                  <a:pt x="68883" y="1893523"/>
                </a:lnTo>
                <a:lnTo>
                  <a:pt x="57951" y="1846522"/>
                </a:lnTo>
                <a:lnTo>
                  <a:pt x="47967" y="1799378"/>
                </a:lnTo>
                <a:lnTo>
                  <a:pt x="38928" y="1752105"/>
                </a:lnTo>
                <a:lnTo>
                  <a:pt x="30835" y="1704717"/>
                </a:lnTo>
                <a:lnTo>
                  <a:pt x="23685" y="1657228"/>
                </a:lnTo>
                <a:lnTo>
                  <a:pt x="17479" y="1609653"/>
                </a:lnTo>
                <a:lnTo>
                  <a:pt x="12216" y="1562005"/>
                </a:lnTo>
                <a:lnTo>
                  <a:pt x="7893" y="1514300"/>
                </a:lnTo>
                <a:lnTo>
                  <a:pt x="4512" y="1466550"/>
                </a:lnTo>
                <a:lnTo>
                  <a:pt x="2069" y="1418770"/>
                </a:lnTo>
                <a:lnTo>
                  <a:pt x="566" y="1370975"/>
                </a:lnTo>
                <a:lnTo>
                  <a:pt x="0" y="1323178"/>
                </a:lnTo>
                <a:lnTo>
                  <a:pt x="370" y="1275394"/>
                </a:lnTo>
                <a:lnTo>
                  <a:pt x="1676" y="1227636"/>
                </a:lnTo>
                <a:lnTo>
                  <a:pt x="3917" y="1179919"/>
                </a:lnTo>
                <a:lnTo>
                  <a:pt x="7092" y="1132257"/>
                </a:lnTo>
                <a:lnTo>
                  <a:pt x="11200" y="1084665"/>
                </a:lnTo>
                <a:lnTo>
                  <a:pt x="16240" y="1037156"/>
                </a:lnTo>
                <a:lnTo>
                  <a:pt x="22211" y="989744"/>
                </a:lnTo>
                <a:lnTo>
                  <a:pt x="29112" y="942444"/>
                </a:lnTo>
                <a:lnTo>
                  <a:pt x="36942" y="895269"/>
                </a:lnTo>
                <a:lnTo>
                  <a:pt x="45700" y="848235"/>
                </a:lnTo>
                <a:lnTo>
                  <a:pt x="55386" y="801355"/>
                </a:lnTo>
                <a:lnTo>
                  <a:pt x="65998" y="754643"/>
                </a:lnTo>
                <a:lnTo>
                  <a:pt x="77535" y="708113"/>
                </a:lnTo>
                <a:lnTo>
                  <a:pt x="89997" y="661780"/>
                </a:lnTo>
                <a:lnTo>
                  <a:pt x="103382" y="615658"/>
                </a:lnTo>
                <a:lnTo>
                  <a:pt x="117690" y="569761"/>
                </a:lnTo>
                <a:lnTo>
                  <a:pt x="132919" y="524102"/>
                </a:lnTo>
                <a:lnTo>
                  <a:pt x="149069" y="478697"/>
                </a:lnTo>
                <a:lnTo>
                  <a:pt x="166139" y="433560"/>
                </a:lnTo>
                <a:lnTo>
                  <a:pt x="184127" y="388703"/>
                </a:lnTo>
                <a:lnTo>
                  <a:pt x="203034" y="344143"/>
                </a:lnTo>
                <a:lnTo>
                  <a:pt x="222857" y="299892"/>
                </a:lnTo>
                <a:lnTo>
                  <a:pt x="243596" y="255965"/>
                </a:lnTo>
                <a:lnTo>
                  <a:pt x="265250" y="212376"/>
                </a:lnTo>
                <a:lnTo>
                  <a:pt x="287819" y="169140"/>
                </a:lnTo>
                <a:lnTo>
                  <a:pt x="311300" y="126270"/>
                </a:lnTo>
                <a:lnTo>
                  <a:pt x="335694" y="83780"/>
                </a:lnTo>
                <a:lnTo>
                  <a:pt x="360999" y="41685"/>
                </a:lnTo>
                <a:lnTo>
                  <a:pt x="387214" y="0"/>
                </a:lnTo>
              </a:path>
            </a:pathLst>
          </a:custGeom>
          <a:ln w="12801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474336" y="5483986"/>
            <a:ext cx="3242310" cy="618490"/>
          </a:xfrm>
          <a:custGeom>
            <a:avLst/>
            <a:gdLst/>
            <a:ahLst/>
            <a:cxnLst/>
            <a:rect l="l" t="t" r="r" b="b"/>
            <a:pathLst>
              <a:path w="3242309" h="618489">
                <a:moveTo>
                  <a:pt x="3242056" y="0"/>
                </a:moveTo>
                <a:lnTo>
                  <a:pt x="3205353" y="32082"/>
                </a:lnTo>
                <a:lnTo>
                  <a:pt x="3168174" y="63309"/>
                </a:lnTo>
                <a:lnTo>
                  <a:pt x="3130532" y="93682"/>
                </a:lnTo>
                <a:lnTo>
                  <a:pt x="3092441" y="123200"/>
                </a:lnTo>
                <a:lnTo>
                  <a:pt x="3053912" y="151863"/>
                </a:lnTo>
                <a:lnTo>
                  <a:pt x="3014958" y="179671"/>
                </a:lnTo>
                <a:lnTo>
                  <a:pt x="2975593" y="206624"/>
                </a:lnTo>
                <a:lnTo>
                  <a:pt x="2935830" y="232722"/>
                </a:lnTo>
                <a:lnTo>
                  <a:pt x="2895680" y="257965"/>
                </a:lnTo>
                <a:lnTo>
                  <a:pt x="2855158" y="282354"/>
                </a:lnTo>
                <a:lnTo>
                  <a:pt x="2814275" y="305887"/>
                </a:lnTo>
                <a:lnTo>
                  <a:pt x="2773045" y="328566"/>
                </a:lnTo>
                <a:lnTo>
                  <a:pt x="2731481" y="350390"/>
                </a:lnTo>
                <a:lnTo>
                  <a:pt x="2689595" y="371358"/>
                </a:lnTo>
                <a:lnTo>
                  <a:pt x="2647400" y="391472"/>
                </a:lnTo>
                <a:lnTo>
                  <a:pt x="2604910" y="410731"/>
                </a:lnTo>
                <a:lnTo>
                  <a:pt x="2562136" y="429135"/>
                </a:lnTo>
                <a:lnTo>
                  <a:pt x="2519092" y="446684"/>
                </a:lnTo>
                <a:lnTo>
                  <a:pt x="2475791" y="463378"/>
                </a:lnTo>
                <a:lnTo>
                  <a:pt x="2432245" y="479217"/>
                </a:lnTo>
                <a:lnTo>
                  <a:pt x="2388468" y="494201"/>
                </a:lnTo>
                <a:lnTo>
                  <a:pt x="2344472" y="508330"/>
                </a:lnTo>
                <a:lnTo>
                  <a:pt x="2300270" y="521604"/>
                </a:lnTo>
                <a:lnTo>
                  <a:pt x="2255875" y="534023"/>
                </a:lnTo>
                <a:lnTo>
                  <a:pt x="2211300" y="545587"/>
                </a:lnTo>
                <a:lnTo>
                  <a:pt x="2166557" y="556296"/>
                </a:lnTo>
                <a:lnTo>
                  <a:pt x="2121660" y="566151"/>
                </a:lnTo>
                <a:lnTo>
                  <a:pt x="2076621" y="575150"/>
                </a:lnTo>
                <a:lnTo>
                  <a:pt x="2031453" y="583294"/>
                </a:lnTo>
                <a:lnTo>
                  <a:pt x="1986169" y="590583"/>
                </a:lnTo>
                <a:lnTo>
                  <a:pt x="1940782" y="597017"/>
                </a:lnTo>
                <a:lnTo>
                  <a:pt x="1895305" y="602596"/>
                </a:lnTo>
                <a:lnTo>
                  <a:pt x="1849750" y="607320"/>
                </a:lnTo>
                <a:lnTo>
                  <a:pt x="1804131" y="611189"/>
                </a:lnTo>
                <a:lnTo>
                  <a:pt x="1758460" y="614203"/>
                </a:lnTo>
                <a:lnTo>
                  <a:pt x="1712750" y="616362"/>
                </a:lnTo>
                <a:lnTo>
                  <a:pt x="1667015" y="617666"/>
                </a:lnTo>
                <a:lnTo>
                  <a:pt x="1621266" y="618115"/>
                </a:lnTo>
                <a:lnTo>
                  <a:pt x="1575516" y="617709"/>
                </a:lnTo>
                <a:lnTo>
                  <a:pt x="1529779" y="616447"/>
                </a:lnTo>
                <a:lnTo>
                  <a:pt x="1484068" y="614331"/>
                </a:lnTo>
                <a:lnTo>
                  <a:pt x="1438395" y="611360"/>
                </a:lnTo>
                <a:lnTo>
                  <a:pt x="1392773" y="607533"/>
                </a:lnTo>
                <a:lnTo>
                  <a:pt x="1347214" y="602851"/>
                </a:lnTo>
                <a:lnTo>
                  <a:pt x="1301733" y="597315"/>
                </a:lnTo>
                <a:lnTo>
                  <a:pt x="1256341" y="590923"/>
                </a:lnTo>
                <a:lnTo>
                  <a:pt x="1211052" y="583676"/>
                </a:lnTo>
                <a:lnTo>
                  <a:pt x="1165878" y="575574"/>
                </a:lnTo>
                <a:lnTo>
                  <a:pt x="1120832" y="566617"/>
                </a:lnTo>
                <a:lnTo>
                  <a:pt x="1075927" y="556805"/>
                </a:lnTo>
                <a:lnTo>
                  <a:pt x="1031176" y="546137"/>
                </a:lnTo>
                <a:lnTo>
                  <a:pt x="986592" y="534615"/>
                </a:lnTo>
                <a:lnTo>
                  <a:pt x="942187" y="522237"/>
                </a:lnTo>
                <a:lnTo>
                  <a:pt x="897975" y="509005"/>
                </a:lnTo>
                <a:lnTo>
                  <a:pt x="853968" y="494917"/>
                </a:lnTo>
                <a:lnTo>
                  <a:pt x="810179" y="479974"/>
                </a:lnTo>
                <a:lnTo>
                  <a:pt x="766621" y="464175"/>
                </a:lnTo>
                <a:lnTo>
                  <a:pt x="723307" y="447522"/>
                </a:lnTo>
                <a:lnTo>
                  <a:pt x="680250" y="430013"/>
                </a:lnTo>
                <a:lnTo>
                  <a:pt x="637462" y="411650"/>
                </a:lnTo>
                <a:lnTo>
                  <a:pt x="594957" y="392431"/>
                </a:lnTo>
                <a:lnTo>
                  <a:pt x="552746" y="372357"/>
                </a:lnTo>
                <a:lnTo>
                  <a:pt x="510844" y="351428"/>
                </a:lnTo>
                <a:lnTo>
                  <a:pt x="469263" y="329643"/>
                </a:lnTo>
                <a:lnTo>
                  <a:pt x="428016" y="307004"/>
                </a:lnTo>
                <a:lnTo>
                  <a:pt x="387115" y="283509"/>
                </a:lnTo>
                <a:lnTo>
                  <a:pt x="346574" y="259159"/>
                </a:lnTo>
                <a:lnTo>
                  <a:pt x="306405" y="233954"/>
                </a:lnTo>
                <a:lnTo>
                  <a:pt x="266621" y="207893"/>
                </a:lnTo>
                <a:lnTo>
                  <a:pt x="227235" y="180977"/>
                </a:lnTo>
                <a:lnTo>
                  <a:pt x="188260" y="153207"/>
                </a:lnTo>
                <a:lnTo>
                  <a:pt x="149709" y="124580"/>
                </a:lnTo>
                <a:lnTo>
                  <a:pt x="111595" y="95099"/>
                </a:lnTo>
                <a:lnTo>
                  <a:pt x="73930" y="64762"/>
                </a:lnTo>
                <a:lnTo>
                  <a:pt x="36727" y="33571"/>
                </a:lnTo>
                <a:lnTo>
                  <a:pt x="0" y="1524"/>
                </a:lnTo>
              </a:path>
            </a:pathLst>
          </a:custGeom>
          <a:ln w="12801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126476" y="2320163"/>
            <a:ext cx="405130" cy="2557780"/>
          </a:xfrm>
          <a:custGeom>
            <a:avLst/>
            <a:gdLst/>
            <a:ahLst/>
            <a:cxnLst/>
            <a:rect l="l" t="t" r="r" b="b"/>
            <a:pathLst>
              <a:path w="405129" h="2557779">
                <a:moveTo>
                  <a:pt x="0" y="0"/>
                </a:moveTo>
                <a:lnTo>
                  <a:pt x="26792" y="41371"/>
                </a:lnTo>
                <a:lnTo>
                  <a:pt x="52671" y="83151"/>
                </a:lnTo>
                <a:lnTo>
                  <a:pt x="77637" y="125327"/>
                </a:lnTo>
                <a:lnTo>
                  <a:pt x="101689" y="167884"/>
                </a:lnTo>
                <a:lnTo>
                  <a:pt x="124826" y="210809"/>
                </a:lnTo>
                <a:lnTo>
                  <a:pt x="147050" y="254086"/>
                </a:lnTo>
                <a:lnTo>
                  <a:pt x="168358" y="297703"/>
                </a:lnTo>
                <a:lnTo>
                  <a:pt x="188750" y="341645"/>
                </a:lnTo>
                <a:lnTo>
                  <a:pt x="208226" y="385898"/>
                </a:lnTo>
                <a:lnTo>
                  <a:pt x="226786" y="430448"/>
                </a:lnTo>
                <a:lnTo>
                  <a:pt x="244429" y="475281"/>
                </a:lnTo>
                <a:lnTo>
                  <a:pt x="261155" y="520382"/>
                </a:lnTo>
                <a:lnTo>
                  <a:pt x="276962" y="565739"/>
                </a:lnTo>
                <a:lnTo>
                  <a:pt x="291851" y="611336"/>
                </a:lnTo>
                <a:lnTo>
                  <a:pt x="305822" y="657160"/>
                </a:lnTo>
                <a:lnTo>
                  <a:pt x="318873" y="703196"/>
                </a:lnTo>
                <a:lnTo>
                  <a:pt x="331005" y="749431"/>
                </a:lnTo>
                <a:lnTo>
                  <a:pt x="342216" y="795850"/>
                </a:lnTo>
                <a:lnTo>
                  <a:pt x="352507" y="842440"/>
                </a:lnTo>
                <a:lnTo>
                  <a:pt x="361877" y="889186"/>
                </a:lnTo>
                <a:lnTo>
                  <a:pt x="370325" y="936074"/>
                </a:lnTo>
                <a:lnTo>
                  <a:pt x="377851" y="983091"/>
                </a:lnTo>
                <a:lnTo>
                  <a:pt x="384455" y="1030221"/>
                </a:lnTo>
                <a:lnTo>
                  <a:pt x="390136" y="1077452"/>
                </a:lnTo>
                <a:lnTo>
                  <a:pt x="394893" y="1124769"/>
                </a:lnTo>
                <a:lnTo>
                  <a:pt x="398727" y="1172157"/>
                </a:lnTo>
                <a:lnTo>
                  <a:pt x="401637" y="1219604"/>
                </a:lnTo>
                <a:lnTo>
                  <a:pt x="403621" y="1267094"/>
                </a:lnTo>
                <a:lnTo>
                  <a:pt x="404681" y="1314615"/>
                </a:lnTo>
                <a:lnTo>
                  <a:pt x="404815" y="1362150"/>
                </a:lnTo>
                <a:lnTo>
                  <a:pt x="404023" y="1409688"/>
                </a:lnTo>
                <a:lnTo>
                  <a:pt x="402304" y="1457213"/>
                </a:lnTo>
                <a:lnTo>
                  <a:pt x="399659" y="1504712"/>
                </a:lnTo>
                <a:lnTo>
                  <a:pt x="396086" y="1552170"/>
                </a:lnTo>
                <a:lnTo>
                  <a:pt x="391585" y="1599573"/>
                </a:lnTo>
                <a:lnTo>
                  <a:pt x="386156" y="1646908"/>
                </a:lnTo>
                <a:lnTo>
                  <a:pt x="379798" y="1694160"/>
                </a:lnTo>
                <a:lnTo>
                  <a:pt x="372510" y="1741315"/>
                </a:lnTo>
                <a:lnTo>
                  <a:pt x="364293" y="1788360"/>
                </a:lnTo>
                <a:lnTo>
                  <a:pt x="355146" y="1835279"/>
                </a:lnTo>
                <a:lnTo>
                  <a:pt x="345068" y="1882060"/>
                </a:lnTo>
                <a:lnTo>
                  <a:pt x="334059" y="1928687"/>
                </a:lnTo>
                <a:lnTo>
                  <a:pt x="322119" y="1975147"/>
                </a:lnTo>
                <a:lnTo>
                  <a:pt x="309246" y="2021426"/>
                </a:lnTo>
                <a:lnTo>
                  <a:pt x="295441" y="2067510"/>
                </a:lnTo>
                <a:lnTo>
                  <a:pt x="280703" y="2113385"/>
                </a:lnTo>
                <a:lnTo>
                  <a:pt x="265032" y="2159036"/>
                </a:lnTo>
                <a:lnTo>
                  <a:pt x="248427" y="2204450"/>
                </a:lnTo>
                <a:lnTo>
                  <a:pt x="230888" y="2249612"/>
                </a:lnTo>
                <a:lnTo>
                  <a:pt x="212414" y="2294509"/>
                </a:lnTo>
                <a:lnTo>
                  <a:pt x="193004" y="2339126"/>
                </a:lnTo>
                <a:lnTo>
                  <a:pt x="172660" y="2383450"/>
                </a:lnTo>
                <a:lnTo>
                  <a:pt x="151379" y="2427465"/>
                </a:lnTo>
                <a:lnTo>
                  <a:pt x="129161" y="2471159"/>
                </a:lnTo>
                <a:lnTo>
                  <a:pt x="106007" y="2514517"/>
                </a:lnTo>
                <a:lnTo>
                  <a:pt x="81915" y="2557526"/>
                </a:lnTo>
              </a:path>
            </a:pathLst>
          </a:custGeom>
          <a:ln w="12801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624959" y="1228366"/>
            <a:ext cx="2898140" cy="493395"/>
          </a:xfrm>
          <a:custGeom>
            <a:avLst/>
            <a:gdLst/>
            <a:ahLst/>
            <a:cxnLst/>
            <a:rect l="l" t="t" r="r" b="b"/>
            <a:pathLst>
              <a:path w="2898140" h="493394">
                <a:moveTo>
                  <a:pt x="0" y="492991"/>
                </a:moveTo>
                <a:lnTo>
                  <a:pt x="39650" y="463635"/>
                </a:lnTo>
                <a:lnTo>
                  <a:pt x="79744" y="435178"/>
                </a:lnTo>
                <a:lnTo>
                  <a:pt x="120267" y="407621"/>
                </a:lnTo>
                <a:lnTo>
                  <a:pt x="161205" y="380964"/>
                </a:lnTo>
                <a:lnTo>
                  <a:pt x="202545" y="355207"/>
                </a:lnTo>
                <a:lnTo>
                  <a:pt x="244272" y="330350"/>
                </a:lnTo>
                <a:lnTo>
                  <a:pt x="286374" y="306394"/>
                </a:lnTo>
                <a:lnTo>
                  <a:pt x="328836" y="283338"/>
                </a:lnTo>
                <a:lnTo>
                  <a:pt x="371645" y="261182"/>
                </a:lnTo>
                <a:lnTo>
                  <a:pt x="414787" y="239927"/>
                </a:lnTo>
                <a:lnTo>
                  <a:pt x="458247" y="219573"/>
                </a:lnTo>
                <a:lnTo>
                  <a:pt x="502013" y="200120"/>
                </a:lnTo>
                <a:lnTo>
                  <a:pt x="546071" y="181569"/>
                </a:lnTo>
                <a:lnTo>
                  <a:pt x="590406" y="163918"/>
                </a:lnTo>
                <a:lnTo>
                  <a:pt x="635006" y="147169"/>
                </a:lnTo>
                <a:lnTo>
                  <a:pt x="679856" y="131322"/>
                </a:lnTo>
                <a:lnTo>
                  <a:pt x="724942" y="116376"/>
                </a:lnTo>
                <a:lnTo>
                  <a:pt x="770251" y="102332"/>
                </a:lnTo>
                <a:lnTo>
                  <a:pt x="815769" y="89190"/>
                </a:lnTo>
                <a:lnTo>
                  <a:pt x="861483" y="76951"/>
                </a:lnTo>
                <a:lnTo>
                  <a:pt x="907378" y="65614"/>
                </a:lnTo>
                <a:lnTo>
                  <a:pt x="953441" y="55179"/>
                </a:lnTo>
                <a:lnTo>
                  <a:pt x="999657" y="45647"/>
                </a:lnTo>
                <a:lnTo>
                  <a:pt x="1046014" y="37017"/>
                </a:lnTo>
                <a:lnTo>
                  <a:pt x="1092498" y="29291"/>
                </a:lnTo>
                <a:lnTo>
                  <a:pt x="1139094" y="22467"/>
                </a:lnTo>
                <a:lnTo>
                  <a:pt x="1185789" y="16547"/>
                </a:lnTo>
                <a:lnTo>
                  <a:pt x="1232570" y="11530"/>
                </a:lnTo>
                <a:lnTo>
                  <a:pt x="1279421" y="7416"/>
                </a:lnTo>
                <a:lnTo>
                  <a:pt x="1326331" y="4206"/>
                </a:lnTo>
                <a:lnTo>
                  <a:pt x="1373285" y="1900"/>
                </a:lnTo>
                <a:lnTo>
                  <a:pt x="1420268" y="498"/>
                </a:lnTo>
                <a:lnTo>
                  <a:pt x="1467269" y="0"/>
                </a:lnTo>
                <a:lnTo>
                  <a:pt x="1514271" y="405"/>
                </a:lnTo>
                <a:lnTo>
                  <a:pt x="1561263" y="1716"/>
                </a:lnTo>
                <a:lnTo>
                  <a:pt x="1608230" y="3931"/>
                </a:lnTo>
                <a:lnTo>
                  <a:pt x="1655158" y="7050"/>
                </a:lnTo>
                <a:lnTo>
                  <a:pt x="1702034" y="11074"/>
                </a:lnTo>
                <a:lnTo>
                  <a:pt x="1748844" y="16003"/>
                </a:lnTo>
                <a:lnTo>
                  <a:pt x="1795574" y="21837"/>
                </a:lnTo>
                <a:lnTo>
                  <a:pt x="1842211" y="28577"/>
                </a:lnTo>
                <a:lnTo>
                  <a:pt x="1888740" y="36221"/>
                </a:lnTo>
                <a:lnTo>
                  <a:pt x="1935148" y="44772"/>
                </a:lnTo>
                <a:lnTo>
                  <a:pt x="1981421" y="54227"/>
                </a:lnTo>
                <a:lnTo>
                  <a:pt x="2027545" y="64589"/>
                </a:lnTo>
                <a:lnTo>
                  <a:pt x="2073507" y="75857"/>
                </a:lnTo>
                <a:lnTo>
                  <a:pt x="2119293" y="88030"/>
                </a:lnTo>
                <a:lnTo>
                  <a:pt x="2164889" y="101110"/>
                </a:lnTo>
                <a:lnTo>
                  <a:pt x="2210281" y="115096"/>
                </a:lnTo>
                <a:lnTo>
                  <a:pt x="2255456" y="129989"/>
                </a:lnTo>
                <a:lnTo>
                  <a:pt x="2300400" y="145788"/>
                </a:lnTo>
                <a:lnTo>
                  <a:pt x="2345098" y="162494"/>
                </a:lnTo>
                <a:lnTo>
                  <a:pt x="2389538" y="180107"/>
                </a:lnTo>
                <a:lnTo>
                  <a:pt x="2433706" y="198627"/>
                </a:lnTo>
                <a:lnTo>
                  <a:pt x="2477587" y="218055"/>
                </a:lnTo>
                <a:lnTo>
                  <a:pt x="2521168" y="238389"/>
                </a:lnTo>
                <a:lnTo>
                  <a:pt x="2564436" y="259632"/>
                </a:lnTo>
                <a:lnTo>
                  <a:pt x="2607376" y="281781"/>
                </a:lnTo>
                <a:lnTo>
                  <a:pt x="2649975" y="304839"/>
                </a:lnTo>
                <a:lnTo>
                  <a:pt x="2692219" y="328805"/>
                </a:lnTo>
                <a:lnTo>
                  <a:pt x="2734094" y="353678"/>
                </a:lnTo>
                <a:lnTo>
                  <a:pt x="2775586" y="379460"/>
                </a:lnTo>
                <a:lnTo>
                  <a:pt x="2816683" y="406151"/>
                </a:lnTo>
                <a:lnTo>
                  <a:pt x="2857369" y="433749"/>
                </a:lnTo>
                <a:lnTo>
                  <a:pt x="2897632" y="462257"/>
                </a:lnTo>
              </a:path>
            </a:pathLst>
          </a:custGeom>
          <a:ln w="12801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474464" y="2045207"/>
            <a:ext cx="3240024" cy="32400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156204" y="1342644"/>
            <a:ext cx="4558284" cy="39425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719317" y="4312742"/>
            <a:ext cx="75438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RISK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518566" y="1323847"/>
            <a:ext cx="247777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50" indent="88265" algn="just">
              <a:lnSpc>
                <a:spcPct val="100000"/>
              </a:lnSpc>
              <a:spcBef>
                <a:spcPts val="100"/>
              </a:spcBef>
            </a:pPr>
            <a:r>
              <a:rPr sz="1800" b="0" dirty="0">
                <a:solidFill>
                  <a:srgbClr val="495658"/>
                </a:solidFill>
                <a:latin typeface="Arial"/>
                <a:cs typeface="Arial"/>
              </a:rPr>
              <a:t>Risk of ensuring</a:t>
            </a:r>
            <a:r>
              <a:rPr sz="1800" b="0" spc="-130" dirty="0">
                <a:solidFill>
                  <a:srgbClr val="495658"/>
                </a:solidFill>
                <a:latin typeface="Arial"/>
                <a:cs typeface="Arial"/>
              </a:rPr>
              <a:t> </a:t>
            </a:r>
            <a:r>
              <a:rPr sz="1800" b="0" dirty="0">
                <a:solidFill>
                  <a:srgbClr val="495658"/>
                </a:solidFill>
                <a:latin typeface="Arial"/>
                <a:cs typeface="Arial"/>
              </a:rPr>
              <a:t>proper  security and controls of  the documents and</a:t>
            </a:r>
            <a:r>
              <a:rPr sz="1800" b="0" spc="-145" dirty="0">
                <a:solidFill>
                  <a:srgbClr val="495658"/>
                </a:solidFill>
                <a:latin typeface="Arial"/>
                <a:cs typeface="Arial"/>
              </a:rPr>
              <a:t> </a:t>
            </a:r>
            <a:r>
              <a:rPr sz="1800" b="0" dirty="0">
                <a:solidFill>
                  <a:srgbClr val="495658"/>
                </a:solidFill>
                <a:latin typeface="Arial"/>
                <a:cs typeface="Arial"/>
              </a:rPr>
              <a:t>data</a:t>
            </a:r>
            <a:endParaRPr sz="1800">
              <a:latin typeface="Arial"/>
              <a:cs typeface="Arial"/>
            </a:endParaRPr>
          </a:p>
          <a:p>
            <a:pPr marL="1240790">
              <a:lnSpc>
                <a:spcPct val="100000"/>
              </a:lnSpc>
            </a:pPr>
            <a:r>
              <a:rPr sz="1800" b="0" spc="-5" dirty="0">
                <a:solidFill>
                  <a:srgbClr val="495658"/>
                </a:solidFill>
                <a:latin typeface="Arial"/>
                <a:cs typeface="Arial"/>
              </a:rPr>
              <a:t>within</a:t>
            </a:r>
            <a:r>
              <a:rPr sz="1800" b="0" spc="-85" dirty="0">
                <a:solidFill>
                  <a:srgbClr val="495658"/>
                </a:solidFill>
                <a:latin typeface="Arial"/>
                <a:cs typeface="Arial"/>
              </a:rPr>
              <a:t> </a:t>
            </a:r>
            <a:r>
              <a:rPr sz="1800" b="0" spc="5" dirty="0">
                <a:solidFill>
                  <a:srgbClr val="495658"/>
                </a:solidFill>
                <a:latin typeface="Arial"/>
                <a:cs typeface="Arial"/>
              </a:rPr>
              <a:t>them.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77190" y="4657090"/>
            <a:ext cx="261048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6680" marR="5080" indent="-94615" algn="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495658"/>
                </a:solidFill>
                <a:latin typeface="Arial"/>
                <a:cs typeface="Arial"/>
              </a:rPr>
              <a:t>Risk of</a:t>
            </a:r>
            <a:r>
              <a:rPr sz="1800" spc="-60" dirty="0">
                <a:solidFill>
                  <a:srgbClr val="495658"/>
                </a:solidFill>
                <a:latin typeface="Arial"/>
                <a:cs typeface="Arial"/>
              </a:rPr>
              <a:t> </a:t>
            </a:r>
            <a:r>
              <a:rPr sz="1800" spc="5" dirty="0">
                <a:solidFill>
                  <a:srgbClr val="495658"/>
                </a:solidFill>
                <a:latin typeface="Arial"/>
                <a:cs typeface="Arial"/>
              </a:rPr>
              <a:t>missing</a:t>
            </a:r>
            <a:r>
              <a:rPr sz="1800" spc="-75" dirty="0">
                <a:solidFill>
                  <a:srgbClr val="49565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95658"/>
                </a:solidFill>
                <a:latin typeface="Arial"/>
                <a:cs typeface="Arial"/>
              </a:rPr>
              <a:t>deadlines  and ensuring the</a:t>
            </a:r>
            <a:r>
              <a:rPr sz="1800" spc="-120" dirty="0">
                <a:solidFill>
                  <a:srgbClr val="49565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95658"/>
                </a:solidFill>
                <a:latin typeface="Arial"/>
                <a:cs typeface="Arial"/>
              </a:rPr>
              <a:t>story</a:t>
            </a:r>
            <a:r>
              <a:rPr sz="1800" spc="-20" dirty="0">
                <a:solidFill>
                  <a:srgbClr val="49565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95658"/>
                </a:solidFill>
                <a:latin typeface="Arial"/>
                <a:cs typeface="Arial"/>
              </a:rPr>
              <a:t>is  correct and on</a:t>
            </a:r>
            <a:r>
              <a:rPr sz="1800" spc="-135" dirty="0">
                <a:solidFill>
                  <a:srgbClr val="495658"/>
                </a:solidFill>
                <a:latin typeface="Arial"/>
                <a:cs typeface="Arial"/>
              </a:rPr>
              <a:t> </a:t>
            </a:r>
            <a:r>
              <a:rPr sz="1800" spc="5" dirty="0">
                <a:solidFill>
                  <a:srgbClr val="495658"/>
                </a:solidFill>
                <a:latin typeface="Arial"/>
                <a:cs typeface="Arial"/>
              </a:rPr>
              <a:t>time.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948939" y="5045964"/>
            <a:ext cx="568960" cy="76200"/>
          </a:xfrm>
          <a:custGeom>
            <a:avLst/>
            <a:gdLst/>
            <a:ahLst/>
            <a:cxnLst/>
            <a:rect l="l" t="t" r="r" b="b"/>
            <a:pathLst>
              <a:path w="568960" h="76200">
                <a:moveTo>
                  <a:pt x="38100" y="0"/>
                </a:moveTo>
                <a:lnTo>
                  <a:pt x="23252" y="2988"/>
                </a:lnTo>
                <a:lnTo>
                  <a:pt x="11144" y="11144"/>
                </a:lnTo>
                <a:lnTo>
                  <a:pt x="2988" y="23252"/>
                </a:lnTo>
                <a:lnTo>
                  <a:pt x="0" y="38100"/>
                </a:lnTo>
                <a:lnTo>
                  <a:pt x="2988" y="52947"/>
                </a:lnTo>
                <a:lnTo>
                  <a:pt x="11144" y="65055"/>
                </a:lnTo>
                <a:lnTo>
                  <a:pt x="23252" y="73211"/>
                </a:lnTo>
                <a:lnTo>
                  <a:pt x="38100" y="76200"/>
                </a:lnTo>
                <a:lnTo>
                  <a:pt x="52947" y="73211"/>
                </a:lnTo>
                <a:lnTo>
                  <a:pt x="65055" y="65055"/>
                </a:lnTo>
                <a:lnTo>
                  <a:pt x="73211" y="52947"/>
                </a:lnTo>
                <a:lnTo>
                  <a:pt x="74359" y="47243"/>
                </a:lnTo>
                <a:lnTo>
                  <a:pt x="38100" y="47243"/>
                </a:lnTo>
                <a:lnTo>
                  <a:pt x="38100" y="28956"/>
                </a:lnTo>
                <a:lnTo>
                  <a:pt x="74359" y="28956"/>
                </a:lnTo>
                <a:lnTo>
                  <a:pt x="73211" y="23252"/>
                </a:lnTo>
                <a:lnTo>
                  <a:pt x="65055" y="11144"/>
                </a:lnTo>
                <a:lnTo>
                  <a:pt x="52947" y="2988"/>
                </a:lnTo>
                <a:lnTo>
                  <a:pt x="38100" y="0"/>
                </a:lnTo>
                <a:close/>
              </a:path>
              <a:path w="568960" h="76200">
                <a:moveTo>
                  <a:pt x="74359" y="28956"/>
                </a:moveTo>
                <a:lnTo>
                  <a:pt x="38100" y="28956"/>
                </a:lnTo>
                <a:lnTo>
                  <a:pt x="38100" y="47243"/>
                </a:lnTo>
                <a:lnTo>
                  <a:pt x="74359" y="47243"/>
                </a:lnTo>
                <a:lnTo>
                  <a:pt x="76200" y="38100"/>
                </a:lnTo>
                <a:lnTo>
                  <a:pt x="74359" y="28956"/>
                </a:lnTo>
                <a:close/>
              </a:path>
              <a:path w="568960" h="76200">
                <a:moveTo>
                  <a:pt x="568451" y="28956"/>
                </a:moveTo>
                <a:lnTo>
                  <a:pt x="74359" y="28956"/>
                </a:lnTo>
                <a:lnTo>
                  <a:pt x="76200" y="38100"/>
                </a:lnTo>
                <a:lnTo>
                  <a:pt x="74359" y="47243"/>
                </a:lnTo>
                <a:lnTo>
                  <a:pt x="568451" y="47243"/>
                </a:lnTo>
                <a:lnTo>
                  <a:pt x="568451" y="28956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9235185" y="1462532"/>
            <a:ext cx="254000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495658"/>
                </a:solidFill>
                <a:latin typeface="Arial"/>
                <a:cs typeface="Arial"/>
              </a:rPr>
              <a:t>Risk of the data not</a:t>
            </a:r>
            <a:r>
              <a:rPr sz="1800" spc="-120" dirty="0">
                <a:solidFill>
                  <a:srgbClr val="495658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495658"/>
                </a:solidFill>
                <a:latin typeface="Arial"/>
                <a:cs typeface="Arial"/>
              </a:rPr>
              <a:t>tying  </a:t>
            </a:r>
            <a:r>
              <a:rPr sz="1800" dirty="0">
                <a:solidFill>
                  <a:srgbClr val="495658"/>
                </a:solidFill>
                <a:latin typeface="Arial"/>
                <a:cs typeface="Arial"/>
              </a:rPr>
              <a:t>to source system(s) and  other</a:t>
            </a:r>
            <a:r>
              <a:rPr sz="1800" spc="-35" dirty="0">
                <a:solidFill>
                  <a:srgbClr val="49565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95658"/>
                </a:solidFill>
                <a:latin typeface="Arial"/>
                <a:cs typeface="Arial"/>
              </a:rPr>
              <a:t>documents.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442450" y="4518786"/>
            <a:ext cx="243840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495658"/>
                </a:solidFill>
                <a:latin typeface="Arial"/>
                <a:cs typeface="Arial"/>
              </a:rPr>
              <a:t>Risk of low employee  satisfaction </a:t>
            </a:r>
            <a:r>
              <a:rPr sz="1800" spc="-10" dirty="0">
                <a:solidFill>
                  <a:srgbClr val="495658"/>
                </a:solidFill>
                <a:latin typeface="Arial"/>
                <a:cs typeface="Arial"/>
              </a:rPr>
              <a:t>(work </a:t>
            </a:r>
            <a:r>
              <a:rPr sz="1800" dirty="0">
                <a:solidFill>
                  <a:srgbClr val="495658"/>
                </a:solidFill>
                <a:latin typeface="Arial"/>
                <a:cs typeface="Arial"/>
              </a:rPr>
              <a:t>life  balance, controlling  employee </a:t>
            </a:r>
            <a:r>
              <a:rPr sz="1800" spc="-5" dirty="0">
                <a:solidFill>
                  <a:srgbClr val="495658"/>
                </a:solidFill>
                <a:latin typeface="Arial"/>
                <a:cs typeface="Arial"/>
              </a:rPr>
              <a:t>workload</a:t>
            </a:r>
            <a:r>
              <a:rPr sz="1800" spc="-90" dirty="0">
                <a:solidFill>
                  <a:srgbClr val="49565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95658"/>
                </a:solidFill>
                <a:latin typeface="Arial"/>
                <a:cs typeface="Arial"/>
              </a:rPr>
              <a:t>and  time)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721608" y="1319783"/>
            <a:ext cx="1143000" cy="1143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032699" y="1569719"/>
            <a:ext cx="518159" cy="654685"/>
          </a:xfrm>
          <a:custGeom>
            <a:avLst/>
            <a:gdLst/>
            <a:ahLst/>
            <a:cxnLst/>
            <a:rect l="l" t="t" r="r" b="b"/>
            <a:pathLst>
              <a:path w="518160" h="654685">
                <a:moveTo>
                  <a:pt x="369628" y="0"/>
                </a:moveTo>
                <a:lnTo>
                  <a:pt x="148140" y="0"/>
                </a:lnTo>
                <a:lnTo>
                  <a:pt x="139504" y="1015"/>
                </a:lnTo>
                <a:lnTo>
                  <a:pt x="135948" y="4444"/>
                </a:lnTo>
                <a:lnTo>
                  <a:pt x="134551" y="11049"/>
                </a:lnTo>
                <a:lnTo>
                  <a:pt x="134043" y="13715"/>
                </a:lnTo>
                <a:lnTo>
                  <a:pt x="134015" y="43686"/>
                </a:lnTo>
                <a:lnTo>
                  <a:pt x="133535" y="54863"/>
                </a:lnTo>
                <a:lnTo>
                  <a:pt x="110548" y="85851"/>
                </a:lnTo>
                <a:lnTo>
                  <a:pt x="97467" y="89534"/>
                </a:lnTo>
                <a:lnTo>
                  <a:pt x="13393" y="89534"/>
                </a:lnTo>
                <a:lnTo>
                  <a:pt x="5519" y="90296"/>
                </a:lnTo>
                <a:lnTo>
                  <a:pt x="1328" y="93979"/>
                </a:lnTo>
                <a:lnTo>
                  <a:pt x="58" y="103504"/>
                </a:lnTo>
                <a:lnTo>
                  <a:pt x="0" y="247903"/>
                </a:lnTo>
                <a:lnTo>
                  <a:pt x="121" y="289528"/>
                </a:lnTo>
                <a:lnTo>
                  <a:pt x="1566" y="328040"/>
                </a:lnTo>
                <a:lnTo>
                  <a:pt x="5773" y="367728"/>
                </a:lnTo>
                <a:lnTo>
                  <a:pt x="14022" y="408805"/>
                </a:lnTo>
                <a:lnTo>
                  <a:pt x="25725" y="449175"/>
                </a:lnTo>
                <a:lnTo>
                  <a:pt x="45569" y="496250"/>
                </a:lnTo>
                <a:lnTo>
                  <a:pt x="76601" y="547411"/>
                </a:lnTo>
                <a:lnTo>
                  <a:pt x="113266" y="589746"/>
                </a:lnTo>
                <a:lnTo>
                  <a:pt x="153565" y="621301"/>
                </a:lnTo>
                <a:lnTo>
                  <a:pt x="192857" y="641473"/>
                </a:lnTo>
                <a:lnTo>
                  <a:pt x="246311" y="653795"/>
                </a:lnTo>
                <a:lnTo>
                  <a:pt x="262166" y="654206"/>
                </a:lnTo>
                <a:lnTo>
                  <a:pt x="277902" y="653176"/>
                </a:lnTo>
                <a:lnTo>
                  <a:pt x="325245" y="641419"/>
                </a:lnTo>
                <a:lnTo>
                  <a:pt x="354367" y="627278"/>
                </a:lnTo>
                <a:lnTo>
                  <a:pt x="265253" y="627278"/>
                </a:lnTo>
                <a:lnTo>
                  <a:pt x="248755" y="627173"/>
                </a:lnTo>
                <a:lnTo>
                  <a:pt x="197612" y="613931"/>
                </a:lnTo>
                <a:lnTo>
                  <a:pt x="163080" y="594846"/>
                </a:lnTo>
                <a:lnTo>
                  <a:pt x="129371" y="567082"/>
                </a:lnTo>
                <a:lnTo>
                  <a:pt x="98725" y="531403"/>
                </a:lnTo>
                <a:lnTo>
                  <a:pt x="72428" y="489126"/>
                </a:lnTo>
                <a:lnTo>
                  <a:pt x="51719" y="441584"/>
                </a:lnTo>
                <a:lnTo>
                  <a:pt x="39594" y="401411"/>
                </a:lnTo>
                <a:lnTo>
                  <a:pt x="30665" y="354583"/>
                </a:lnTo>
                <a:lnTo>
                  <a:pt x="27236" y="312578"/>
                </a:lnTo>
                <a:lnTo>
                  <a:pt x="26949" y="245363"/>
                </a:lnTo>
                <a:lnTo>
                  <a:pt x="26835" y="236479"/>
                </a:lnTo>
                <a:lnTo>
                  <a:pt x="26743" y="215382"/>
                </a:lnTo>
                <a:lnTo>
                  <a:pt x="26688" y="182701"/>
                </a:lnTo>
                <a:lnTo>
                  <a:pt x="26568" y="155513"/>
                </a:lnTo>
                <a:lnTo>
                  <a:pt x="26474" y="121030"/>
                </a:lnTo>
                <a:lnTo>
                  <a:pt x="26982" y="116331"/>
                </a:lnTo>
                <a:lnTo>
                  <a:pt x="30157" y="116331"/>
                </a:lnTo>
                <a:lnTo>
                  <a:pt x="92633" y="116000"/>
                </a:lnTo>
                <a:lnTo>
                  <a:pt x="140869" y="97488"/>
                </a:lnTo>
                <a:lnTo>
                  <a:pt x="158935" y="61721"/>
                </a:lnTo>
                <a:lnTo>
                  <a:pt x="160713" y="35687"/>
                </a:lnTo>
                <a:lnTo>
                  <a:pt x="161105" y="30680"/>
                </a:lnTo>
                <a:lnTo>
                  <a:pt x="161221" y="27812"/>
                </a:lnTo>
                <a:lnTo>
                  <a:pt x="161475" y="27050"/>
                </a:lnTo>
                <a:lnTo>
                  <a:pt x="384300" y="27050"/>
                </a:lnTo>
                <a:lnTo>
                  <a:pt x="384233" y="16255"/>
                </a:lnTo>
                <a:lnTo>
                  <a:pt x="383725" y="12318"/>
                </a:lnTo>
                <a:lnTo>
                  <a:pt x="383217" y="4952"/>
                </a:lnTo>
                <a:lnTo>
                  <a:pt x="379026" y="1015"/>
                </a:lnTo>
                <a:lnTo>
                  <a:pt x="371406" y="253"/>
                </a:lnTo>
                <a:lnTo>
                  <a:pt x="369628" y="0"/>
                </a:lnTo>
                <a:close/>
              </a:path>
              <a:path w="518160" h="654685">
                <a:moveTo>
                  <a:pt x="384300" y="27050"/>
                </a:moveTo>
                <a:lnTo>
                  <a:pt x="357309" y="27050"/>
                </a:lnTo>
                <a:lnTo>
                  <a:pt x="357309" y="28066"/>
                </a:lnTo>
                <a:lnTo>
                  <a:pt x="357563" y="28828"/>
                </a:lnTo>
                <a:lnTo>
                  <a:pt x="357563" y="36829"/>
                </a:lnTo>
                <a:lnTo>
                  <a:pt x="368157" y="85405"/>
                </a:lnTo>
                <a:lnTo>
                  <a:pt x="402207" y="112879"/>
                </a:lnTo>
                <a:lnTo>
                  <a:pt x="491294" y="116331"/>
                </a:lnTo>
                <a:lnTo>
                  <a:pt x="491413" y="182701"/>
                </a:lnTo>
                <a:lnTo>
                  <a:pt x="491462" y="279788"/>
                </a:lnTo>
                <a:lnTo>
                  <a:pt x="489894" y="326580"/>
                </a:lnTo>
                <a:lnTo>
                  <a:pt x="481550" y="388068"/>
                </a:lnTo>
                <a:lnTo>
                  <a:pt x="463524" y="449512"/>
                </a:lnTo>
                <a:lnTo>
                  <a:pt x="439184" y="501011"/>
                </a:lnTo>
                <a:lnTo>
                  <a:pt x="411720" y="541658"/>
                </a:lnTo>
                <a:lnTo>
                  <a:pt x="383230" y="572283"/>
                </a:lnTo>
                <a:lnTo>
                  <a:pt x="341815" y="603376"/>
                </a:lnTo>
                <a:lnTo>
                  <a:pt x="297684" y="621861"/>
                </a:lnTo>
                <a:lnTo>
                  <a:pt x="265253" y="627278"/>
                </a:lnTo>
                <a:lnTo>
                  <a:pt x="354367" y="627278"/>
                </a:lnTo>
                <a:lnTo>
                  <a:pt x="392444" y="600854"/>
                </a:lnTo>
                <a:lnTo>
                  <a:pt x="430472" y="562266"/>
                </a:lnTo>
                <a:lnTo>
                  <a:pt x="463977" y="512310"/>
                </a:lnTo>
                <a:lnTo>
                  <a:pt x="490956" y="452889"/>
                </a:lnTo>
                <a:lnTo>
                  <a:pt x="505133" y="405151"/>
                </a:lnTo>
                <a:lnTo>
                  <a:pt x="514087" y="354583"/>
                </a:lnTo>
                <a:lnTo>
                  <a:pt x="517529" y="308863"/>
                </a:lnTo>
                <a:lnTo>
                  <a:pt x="517959" y="215382"/>
                </a:lnTo>
                <a:lnTo>
                  <a:pt x="517964" y="102488"/>
                </a:lnTo>
                <a:lnTo>
                  <a:pt x="517202" y="95376"/>
                </a:lnTo>
                <a:lnTo>
                  <a:pt x="513519" y="91185"/>
                </a:lnTo>
                <a:lnTo>
                  <a:pt x="506661" y="89788"/>
                </a:lnTo>
                <a:lnTo>
                  <a:pt x="504883" y="89534"/>
                </a:lnTo>
                <a:lnTo>
                  <a:pt x="424238" y="89534"/>
                </a:lnTo>
                <a:lnTo>
                  <a:pt x="418015" y="89026"/>
                </a:lnTo>
                <a:lnTo>
                  <a:pt x="386866" y="62890"/>
                </a:lnTo>
                <a:lnTo>
                  <a:pt x="384588" y="43560"/>
                </a:lnTo>
                <a:lnTo>
                  <a:pt x="384300" y="27050"/>
                </a:lnTo>
                <a:close/>
              </a:path>
            </a:pathLst>
          </a:custGeom>
          <a:solidFill>
            <a:srgbClr val="EB70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218685" y="1778097"/>
            <a:ext cx="145923" cy="2366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371588" y="1342644"/>
            <a:ext cx="1094740" cy="1097280"/>
          </a:xfrm>
          <a:custGeom>
            <a:avLst/>
            <a:gdLst/>
            <a:ahLst/>
            <a:cxnLst/>
            <a:rect l="l" t="t" r="r" b="b"/>
            <a:pathLst>
              <a:path w="1094740" h="1097280">
                <a:moveTo>
                  <a:pt x="547115" y="0"/>
                </a:moveTo>
                <a:lnTo>
                  <a:pt x="499913" y="2013"/>
                </a:lnTo>
                <a:lnTo>
                  <a:pt x="453824" y="7945"/>
                </a:lnTo>
                <a:lnTo>
                  <a:pt x="409014" y="17629"/>
                </a:lnTo>
                <a:lnTo>
                  <a:pt x="365646" y="30902"/>
                </a:lnTo>
                <a:lnTo>
                  <a:pt x="323886" y="47598"/>
                </a:lnTo>
                <a:lnTo>
                  <a:pt x="283897" y="67554"/>
                </a:lnTo>
                <a:lnTo>
                  <a:pt x="245844" y="90604"/>
                </a:lnTo>
                <a:lnTo>
                  <a:pt x="209890" y="116583"/>
                </a:lnTo>
                <a:lnTo>
                  <a:pt x="176202" y="145328"/>
                </a:lnTo>
                <a:lnTo>
                  <a:pt x="144941" y="176674"/>
                </a:lnTo>
                <a:lnTo>
                  <a:pt x="116274" y="210455"/>
                </a:lnTo>
                <a:lnTo>
                  <a:pt x="90364" y="246508"/>
                </a:lnTo>
                <a:lnTo>
                  <a:pt x="67376" y="284667"/>
                </a:lnTo>
                <a:lnTo>
                  <a:pt x="47473" y="324768"/>
                </a:lnTo>
                <a:lnTo>
                  <a:pt x="30821" y="366646"/>
                </a:lnTo>
                <a:lnTo>
                  <a:pt x="17583" y="410137"/>
                </a:lnTo>
                <a:lnTo>
                  <a:pt x="7924" y="455076"/>
                </a:lnTo>
                <a:lnTo>
                  <a:pt x="2008" y="501298"/>
                </a:lnTo>
                <a:lnTo>
                  <a:pt x="0" y="548639"/>
                </a:lnTo>
                <a:lnTo>
                  <a:pt x="2008" y="595981"/>
                </a:lnTo>
                <a:lnTo>
                  <a:pt x="7924" y="642203"/>
                </a:lnTo>
                <a:lnTo>
                  <a:pt x="17583" y="687142"/>
                </a:lnTo>
                <a:lnTo>
                  <a:pt x="30821" y="730633"/>
                </a:lnTo>
                <a:lnTo>
                  <a:pt x="47473" y="772511"/>
                </a:lnTo>
                <a:lnTo>
                  <a:pt x="67376" y="812612"/>
                </a:lnTo>
                <a:lnTo>
                  <a:pt x="90364" y="850771"/>
                </a:lnTo>
                <a:lnTo>
                  <a:pt x="116274" y="886824"/>
                </a:lnTo>
                <a:lnTo>
                  <a:pt x="144941" y="920605"/>
                </a:lnTo>
                <a:lnTo>
                  <a:pt x="176202" y="951951"/>
                </a:lnTo>
                <a:lnTo>
                  <a:pt x="209890" y="980696"/>
                </a:lnTo>
                <a:lnTo>
                  <a:pt x="245844" y="1006675"/>
                </a:lnTo>
                <a:lnTo>
                  <a:pt x="283897" y="1029725"/>
                </a:lnTo>
                <a:lnTo>
                  <a:pt x="323886" y="1049681"/>
                </a:lnTo>
                <a:lnTo>
                  <a:pt x="365646" y="1066377"/>
                </a:lnTo>
                <a:lnTo>
                  <a:pt x="409014" y="1079650"/>
                </a:lnTo>
                <a:lnTo>
                  <a:pt x="453824" y="1089334"/>
                </a:lnTo>
                <a:lnTo>
                  <a:pt x="499913" y="1095266"/>
                </a:lnTo>
                <a:lnTo>
                  <a:pt x="547115" y="1097279"/>
                </a:lnTo>
                <a:lnTo>
                  <a:pt x="594318" y="1095266"/>
                </a:lnTo>
                <a:lnTo>
                  <a:pt x="640407" y="1089334"/>
                </a:lnTo>
                <a:lnTo>
                  <a:pt x="685217" y="1079650"/>
                </a:lnTo>
                <a:lnTo>
                  <a:pt x="728585" y="1066377"/>
                </a:lnTo>
                <a:lnTo>
                  <a:pt x="770345" y="1049681"/>
                </a:lnTo>
                <a:lnTo>
                  <a:pt x="810334" y="1029725"/>
                </a:lnTo>
                <a:lnTo>
                  <a:pt x="848387" y="1006675"/>
                </a:lnTo>
                <a:lnTo>
                  <a:pt x="884341" y="980696"/>
                </a:lnTo>
                <a:lnTo>
                  <a:pt x="918029" y="951951"/>
                </a:lnTo>
                <a:lnTo>
                  <a:pt x="949290" y="920605"/>
                </a:lnTo>
                <a:lnTo>
                  <a:pt x="977957" y="886824"/>
                </a:lnTo>
                <a:lnTo>
                  <a:pt x="1003867" y="850771"/>
                </a:lnTo>
                <a:lnTo>
                  <a:pt x="1026855" y="812612"/>
                </a:lnTo>
                <a:lnTo>
                  <a:pt x="1046758" y="772511"/>
                </a:lnTo>
                <a:lnTo>
                  <a:pt x="1063410" y="730633"/>
                </a:lnTo>
                <a:lnTo>
                  <a:pt x="1076648" y="687142"/>
                </a:lnTo>
                <a:lnTo>
                  <a:pt x="1086307" y="642203"/>
                </a:lnTo>
                <a:lnTo>
                  <a:pt x="1092223" y="595981"/>
                </a:lnTo>
                <a:lnTo>
                  <a:pt x="1094231" y="548639"/>
                </a:lnTo>
                <a:lnTo>
                  <a:pt x="1092223" y="501298"/>
                </a:lnTo>
                <a:lnTo>
                  <a:pt x="1086307" y="455076"/>
                </a:lnTo>
                <a:lnTo>
                  <a:pt x="1076648" y="410137"/>
                </a:lnTo>
                <a:lnTo>
                  <a:pt x="1063410" y="366646"/>
                </a:lnTo>
                <a:lnTo>
                  <a:pt x="1046758" y="324768"/>
                </a:lnTo>
                <a:lnTo>
                  <a:pt x="1026855" y="284667"/>
                </a:lnTo>
                <a:lnTo>
                  <a:pt x="1003867" y="246508"/>
                </a:lnTo>
                <a:lnTo>
                  <a:pt x="977957" y="210455"/>
                </a:lnTo>
                <a:lnTo>
                  <a:pt x="949290" y="176674"/>
                </a:lnTo>
                <a:lnTo>
                  <a:pt x="918029" y="145328"/>
                </a:lnTo>
                <a:lnTo>
                  <a:pt x="884341" y="116583"/>
                </a:lnTo>
                <a:lnTo>
                  <a:pt x="848387" y="90604"/>
                </a:lnTo>
                <a:lnTo>
                  <a:pt x="810334" y="67554"/>
                </a:lnTo>
                <a:lnTo>
                  <a:pt x="770345" y="47598"/>
                </a:lnTo>
                <a:lnTo>
                  <a:pt x="728585" y="30902"/>
                </a:lnTo>
                <a:lnTo>
                  <a:pt x="685217" y="17629"/>
                </a:lnTo>
                <a:lnTo>
                  <a:pt x="640407" y="7945"/>
                </a:lnTo>
                <a:lnTo>
                  <a:pt x="594318" y="2013"/>
                </a:lnTo>
                <a:lnTo>
                  <a:pt x="54711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348728" y="1319783"/>
            <a:ext cx="1139952" cy="1143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689921" y="1548383"/>
            <a:ext cx="457834" cy="682625"/>
          </a:xfrm>
          <a:custGeom>
            <a:avLst/>
            <a:gdLst/>
            <a:ahLst/>
            <a:cxnLst/>
            <a:rect l="l" t="t" r="r" b="b"/>
            <a:pathLst>
              <a:path w="457834" h="682625">
                <a:moveTo>
                  <a:pt x="269138" y="682180"/>
                </a:moveTo>
                <a:lnTo>
                  <a:pt x="227131" y="682180"/>
                </a:lnTo>
                <a:lnTo>
                  <a:pt x="267009" y="682498"/>
                </a:lnTo>
                <a:lnTo>
                  <a:pt x="269138" y="682180"/>
                </a:lnTo>
                <a:close/>
              </a:path>
              <a:path w="457834" h="682625">
                <a:moveTo>
                  <a:pt x="266247" y="568832"/>
                </a:moveTo>
                <a:lnTo>
                  <a:pt x="189031" y="568832"/>
                </a:lnTo>
                <a:lnTo>
                  <a:pt x="180747" y="569807"/>
                </a:lnTo>
                <a:lnTo>
                  <a:pt x="175220" y="572912"/>
                </a:lnTo>
                <a:lnTo>
                  <a:pt x="172100" y="578530"/>
                </a:lnTo>
                <a:lnTo>
                  <a:pt x="171124" y="586993"/>
                </a:lnTo>
                <a:lnTo>
                  <a:pt x="171124" y="611377"/>
                </a:lnTo>
                <a:lnTo>
                  <a:pt x="13771" y="611377"/>
                </a:lnTo>
                <a:lnTo>
                  <a:pt x="0" y="627808"/>
                </a:lnTo>
                <a:lnTo>
                  <a:pt x="2659" y="633920"/>
                </a:lnTo>
                <a:lnTo>
                  <a:pt x="8175" y="638222"/>
                </a:lnTo>
                <a:lnTo>
                  <a:pt x="15930" y="639952"/>
                </a:lnTo>
                <a:lnTo>
                  <a:pt x="171124" y="639952"/>
                </a:lnTo>
                <a:lnTo>
                  <a:pt x="171053" y="663828"/>
                </a:lnTo>
                <a:lnTo>
                  <a:pt x="171378" y="676782"/>
                </a:lnTo>
                <a:lnTo>
                  <a:pt x="177093" y="682243"/>
                </a:lnTo>
                <a:lnTo>
                  <a:pt x="269138" y="682180"/>
                </a:lnTo>
                <a:lnTo>
                  <a:pt x="276032" y="681152"/>
                </a:lnTo>
                <a:lnTo>
                  <a:pt x="281852" y="677163"/>
                </a:lnTo>
                <a:lnTo>
                  <a:pt x="284886" y="671175"/>
                </a:lnTo>
                <a:lnTo>
                  <a:pt x="285551" y="663828"/>
                </a:lnTo>
                <a:lnTo>
                  <a:pt x="285043" y="655954"/>
                </a:lnTo>
                <a:lnTo>
                  <a:pt x="285116" y="653668"/>
                </a:lnTo>
                <a:lnTo>
                  <a:pt x="200207" y="653668"/>
                </a:lnTo>
                <a:lnTo>
                  <a:pt x="200207" y="597662"/>
                </a:lnTo>
                <a:lnTo>
                  <a:pt x="285297" y="597662"/>
                </a:lnTo>
                <a:lnTo>
                  <a:pt x="285215" y="586993"/>
                </a:lnTo>
                <a:lnTo>
                  <a:pt x="284339" y="578852"/>
                </a:lnTo>
                <a:lnTo>
                  <a:pt x="281154" y="573008"/>
                </a:lnTo>
                <a:lnTo>
                  <a:pt x="275278" y="569807"/>
                </a:lnTo>
                <a:lnTo>
                  <a:pt x="266247" y="568832"/>
                </a:lnTo>
                <a:close/>
              </a:path>
              <a:path w="457834" h="682625">
                <a:moveTo>
                  <a:pt x="285297" y="597662"/>
                </a:moveTo>
                <a:lnTo>
                  <a:pt x="256341" y="597662"/>
                </a:lnTo>
                <a:lnTo>
                  <a:pt x="256341" y="653668"/>
                </a:lnTo>
                <a:lnTo>
                  <a:pt x="285116" y="653668"/>
                </a:lnTo>
                <a:lnTo>
                  <a:pt x="285297" y="647953"/>
                </a:lnTo>
                <a:lnTo>
                  <a:pt x="285297" y="639952"/>
                </a:lnTo>
                <a:lnTo>
                  <a:pt x="441761" y="639952"/>
                </a:lnTo>
                <a:lnTo>
                  <a:pt x="443539" y="639699"/>
                </a:lnTo>
                <a:lnTo>
                  <a:pt x="450397" y="638937"/>
                </a:lnTo>
                <a:lnTo>
                  <a:pt x="455350" y="634238"/>
                </a:lnTo>
                <a:lnTo>
                  <a:pt x="456366" y="627506"/>
                </a:lnTo>
                <a:lnTo>
                  <a:pt x="457382" y="621538"/>
                </a:lnTo>
                <a:lnTo>
                  <a:pt x="453699" y="614679"/>
                </a:lnTo>
                <a:lnTo>
                  <a:pt x="445063" y="611631"/>
                </a:lnTo>
                <a:lnTo>
                  <a:pt x="441507" y="611377"/>
                </a:lnTo>
                <a:lnTo>
                  <a:pt x="285297" y="611377"/>
                </a:lnTo>
                <a:lnTo>
                  <a:pt x="285297" y="597662"/>
                </a:lnTo>
                <a:close/>
              </a:path>
              <a:path w="457834" h="682625">
                <a:moveTo>
                  <a:pt x="243006" y="511937"/>
                </a:moveTo>
                <a:lnTo>
                  <a:pt x="213542" y="511937"/>
                </a:lnTo>
                <a:lnTo>
                  <a:pt x="213542" y="568325"/>
                </a:lnTo>
                <a:lnTo>
                  <a:pt x="212780" y="568578"/>
                </a:lnTo>
                <a:lnTo>
                  <a:pt x="212018" y="568578"/>
                </a:lnTo>
                <a:lnTo>
                  <a:pt x="204398" y="568832"/>
                </a:lnTo>
                <a:lnTo>
                  <a:pt x="243006" y="568832"/>
                </a:lnTo>
                <a:lnTo>
                  <a:pt x="243006" y="511937"/>
                </a:lnTo>
                <a:close/>
              </a:path>
              <a:path w="457834" h="682625">
                <a:moveTo>
                  <a:pt x="380928" y="511937"/>
                </a:moveTo>
                <a:lnTo>
                  <a:pt x="249610" y="511937"/>
                </a:lnTo>
                <a:lnTo>
                  <a:pt x="348069" y="512044"/>
                </a:lnTo>
                <a:lnTo>
                  <a:pt x="380928" y="511937"/>
                </a:lnTo>
                <a:close/>
              </a:path>
              <a:path w="457834" h="682625">
                <a:moveTo>
                  <a:pt x="163758" y="0"/>
                </a:moveTo>
                <a:lnTo>
                  <a:pt x="154360" y="0"/>
                </a:lnTo>
                <a:lnTo>
                  <a:pt x="148137" y="2793"/>
                </a:lnTo>
                <a:lnTo>
                  <a:pt x="141660" y="9398"/>
                </a:lnTo>
                <a:lnTo>
                  <a:pt x="65722" y="85318"/>
                </a:lnTo>
                <a:lnTo>
                  <a:pt x="34623" y="116595"/>
                </a:lnTo>
                <a:lnTo>
                  <a:pt x="28122" y="138937"/>
                </a:lnTo>
                <a:lnTo>
                  <a:pt x="28483" y="181727"/>
                </a:lnTo>
                <a:lnTo>
                  <a:pt x="28419" y="465963"/>
                </a:lnTo>
                <a:lnTo>
                  <a:pt x="45902" y="503427"/>
                </a:lnTo>
                <a:lnTo>
                  <a:pt x="74858" y="511937"/>
                </a:lnTo>
                <a:lnTo>
                  <a:pt x="385881" y="511937"/>
                </a:lnTo>
                <a:lnTo>
                  <a:pt x="424834" y="483362"/>
                </a:lnTo>
                <a:lnTo>
                  <a:pt x="62539" y="483362"/>
                </a:lnTo>
                <a:lnTo>
                  <a:pt x="56824" y="476123"/>
                </a:lnTo>
                <a:lnTo>
                  <a:pt x="56931" y="412878"/>
                </a:lnTo>
                <a:lnTo>
                  <a:pt x="57056" y="256222"/>
                </a:lnTo>
                <a:lnTo>
                  <a:pt x="57078" y="142493"/>
                </a:lnTo>
                <a:lnTo>
                  <a:pt x="164918" y="142386"/>
                </a:lnTo>
                <a:lnTo>
                  <a:pt x="171378" y="136525"/>
                </a:lnTo>
                <a:lnTo>
                  <a:pt x="171124" y="125349"/>
                </a:lnTo>
                <a:lnTo>
                  <a:pt x="171041" y="113918"/>
                </a:lnTo>
                <a:lnTo>
                  <a:pt x="80065" y="113918"/>
                </a:lnTo>
                <a:lnTo>
                  <a:pt x="142422" y="51942"/>
                </a:lnTo>
                <a:lnTo>
                  <a:pt x="171086" y="51942"/>
                </a:lnTo>
                <a:lnTo>
                  <a:pt x="171124" y="29082"/>
                </a:lnTo>
                <a:lnTo>
                  <a:pt x="424735" y="29082"/>
                </a:lnTo>
                <a:lnTo>
                  <a:pt x="420250" y="19256"/>
                </a:lnTo>
                <a:lnTo>
                  <a:pt x="410424" y="8953"/>
                </a:lnTo>
                <a:lnTo>
                  <a:pt x="397502" y="2555"/>
                </a:lnTo>
                <a:lnTo>
                  <a:pt x="382250" y="317"/>
                </a:lnTo>
                <a:lnTo>
                  <a:pt x="272788" y="317"/>
                </a:lnTo>
                <a:lnTo>
                  <a:pt x="163758" y="0"/>
                </a:lnTo>
                <a:close/>
              </a:path>
              <a:path w="457834" h="682625">
                <a:moveTo>
                  <a:pt x="228211" y="483171"/>
                </a:moveTo>
                <a:lnTo>
                  <a:pt x="74604" y="483362"/>
                </a:lnTo>
                <a:lnTo>
                  <a:pt x="381817" y="483362"/>
                </a:lnTo>
                <a:lnTo>
                  <a:pt x="228211" y="483171"/>
                </a:lnTo>
                <a:close/>
              </a:path>
              <a:path w="457834" h="682625">
                <a:moveTo>
                  <a:pt x="424735" y="29082"/>
                </a:moveTo>
                <a:lnTo>
                  <a:pt x="394517" y="29082"/>
                </a:lnTo>
                <a:lnTo>
                  <a:pt x="399216" y="34036"/>
                </a:lnTo>
                <a:lnTo>
                  <a:pt x="399237" y="181727"/>
                </a:lnTo>
                <a:lnTo>
                  <a:pt x="399361" y="387810"/>
                </a:lnTo>
                <a:lnTo>
                  <a:pt x="399470" y="476123"/>
                </a:lnTo>
                <a:lnTo>
                  <a:pt x="394009" y="483362"/>
                </a:lnTo>
                <a:lnTo>
                  <a:pt x="424834" y="483362"/>
                </a:lnTo>
                <a:lnTo>
                  <a:pt x="425434" y="482213"/>
                </a:lnTo>
                <a:lnTo>
                  <a:pt x="427918" y="465963"/>
                </a:lnTo>
                <a:lnTo>
                  <a:pt x="427918" y="42037"/>
                </a:lnTo>
                <a:lnTo>
                  <a:pt x="427664" y="37591"/>
                </a:lnTo>
                <a:lnTo>
                  <a:pt x="426648" y="33274"/>
                </a:lnTo>
                <a:lnTo>
                  <a:pt x="424735" y="29082"/>
                </a:lnTo>
                <a:close/>
              </a:path>
              <a:path w="457834" h="682625">
                <a:moveTo>
                  <a:pt x="164918" y="142386"/>
                </a:moveTo>
                <a:lnTo>
                  <a:pt x="131248" y="142386"/>
                </a:lnTo>
                <a:lnTo>
                  <a:pt x="154106" y="142493"/>
                </a:lnTo>
                <a:lnTo>
                  <a:pt x="164520" y="142748"/>
                </a:lnTo>
                <a:lnTo>
                  <a:pt x="164918" y="142386"/>
                </a:lnTo>
                <a:close/>
              </a:path>
              <a:path w="457834" h="682625">
                <a:moveTo>
                  <a:pt x="171086" y="51942"/>
                </a:moveTo>
                <a:lnTo>
                  <a:pt x="142422" y="51942"/>
                </a:lnTo>
                <a:lnTo>
                  <a:pt x="142422" y="113918"/>
                </a:lnTo>
                <a:lnTo>
                  <a:pt x="171041" y="113918"/>
                </a:lnTo>
                <a:lnTo>
                  <a:pt x="171086" y="51942"/>
                </a:lnTo>
                <a:close/>
              </a:path>
              <a:path w="457834" h="682625">
                <a:moveTo>
                  <a:pt x="381817" y="253"/>
                </a:moveTo>
                <a:lnTo>
                  <a:pt x="272788" y="317"/>
                </a:lnTo>
                <a:lnTo>
                  <a:pt x="382250" y="317"/>
                </a:lnTo>
                <a:lnTo>
                  <a:pt x="381817" y="253"/>
                </a:lnTo>
                <a:close/>
              </a:path>
            </a:pathLst>
          </a:custGeom>
          <a:solidFill>
            <a:srgbClr val="006C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789940" y="1932432"/>
            <a:ext cx="257175" cy="27940"/>
          </a:xfrm>
          <a:custGeom>
            <a:avLst/>
            <a:gdLst/>
            <a:ahLst/>
            <a:cxnLst/>
            <a:rect l="l" t="t" r="r" b="b"/>
            <a:pathLst>
              <a:path w="257175" h="27939">
                <a:moveTo>
                  <a:pt x="250811" y="0"/>
                </a:moveTo>
                <a:lnTo>
                  <a:pt x="7098" y="0"/>
                </a:lnTo>
                <a:lnTo>
                  <a:pt x="1891" y="3809"/>
                </a:lnTo>
                <a:lnTo>
                  <a:pt x="113" y="10287"/>
                </a:lnTo>
                <a:lnTo>
                  <a:pt x="0" y="16823"/>
                </a:lnTo>
                <a:lnTo>
                  <a:pt x="2922" y="22288"/>
                </a:lnTo>
                <a:lnTo>
                  <a:pt x="8346" y="26038"/>
                </a:lnTo>
                <a:lnTo>
                  <a:pt x="15734" y="27431"/>
                </a:lnTo>
                <a:lnTo>
                  <a:pt x="243191" y="27431"/>
                </a:lnTo>
                <a:lnTo>
                  <a:pt x="251065" y="27177"/>
                </a:lnTo>
                <a:lnTo>
                  <a:pt x="256780" y="21081"/>
                </a:lnTo>
                <a:lnTo>
                  <a:pt x="256780" y="5333"/>
                </a:lnTo>
                <a:lnTo>
                  <a:pt x="250811" y="0"/>
                </a:lnTo>
                <a:close/>
              </a:path>
            </a:pathLst>
          </a:custGeom>
          <a:solidFill>
            <a:srgbClr val="006C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790688" y="1761744"/>
            <a:ext cx="256540" cy="27940"/>
          </a:xfrm>
          <a:custGeom>
            <a:avLst/>
            <a:gdLst/>
            <a:ahLst/>
            <a:cxnLst/>
            <a:rect l="l" t="t" r="r" b="b"/>
            <a:pathLst>
              <a:path w="256540" h="27939">
                <a:moveTo>
                  <a:pt x="240537" y="0"/>
                </a:moveTo>
                <a:lnTo>
                  <a:pt x="14477" y="0"/>
                </a:lnTo>
                <a:lnTo>
                  <a:pt x="12191" y="253"/>
                </a:lnTo>
                <a:lnTo>
                  <a:pt x="6222" y="1269"/>
                </a:lnTo>
                <a:lnTo>
                  <a:pt x="1269" y="6222"/>
                </a:lnTo>
                <a:lnTo>
                  <a:pt x="0" y="20954"/>
                </a:lnTo>
                <a:lnTo>
                  <a:pt x="6730" y="27431"/>
                </a:lnTo>
                <a:lnTo>
                  <a:pt x="241300" y="27431"/>
                </a:lnTo>
                <a:lnTo>
                  <a:pt x="242569" y="27177"/>
                </a:lnTo>
                <a:lnTo>
                  <a:pt x="248792" y="26415"/>
                </a:lnTo>
                <a:lnTo>
                  <a:pt x="254000" y="21716"/>
                </a:lnTo>
                <a:lnTo>
                  <a:pt x="255015" y="16255"/>
                </a:lnTo>
                <a:lnTo>
                  <a:pt x="256031" y="10032"/>
                </a:lnTo>
                <a:lnTo>
                  <a:pt x="252983" y="3682"/>
                </a:lnTo>
                <a:lnTo>
                  <a:pt x="247014" y="1523"/>
                </a:lnTo>
                <a:lnTo>
                  <a:pt x="243839" y="253"/>
                </a:lnTo>
                <a:lnTo>
                  <a:pt x="240537" y="0"/>
                </a:lnTo>
                <a:close/>
              </a:path>
            </a:pathLst>
          </a:custGeom>
          <a:solidFill>
            <a:srgbClr val="006C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876031" y="1847234"/>
            <a:ext cx="170815" cy="27305"/>
          </a:xfrm>
          <a:custGeom>
            <a:avLst/>
            <a:gdLst/>
            <a:ahLst/>
            <a:cxnLst/>
            <a:rect l="l" t="t" r="r" b="b"/>
            <a:pathLst>
              <a:path w="170815" h="27305">
                <a:moveTo>
                  <a:pt x="162178" y="107"/>
                </a:moveTo>
                <a:lnTo>
                  <a:pt x="5969" y="107"/>
                </a:lnTo>
                <a:lnTo>
                  <a:pt x="0" y="5822"/>
                </a:lnTo>
                <a:lnTo>
                  <a:pt x="0" y="21316"/>
                </a:lnTo>
                <a:lnTo>
                  <a:pt x="6223" y="27285"/>
                </a:lnTo>
                <a:lnTo>
                  <a:pt x="14732" y="27285"/>
                </a:lnTo>
                <a:lnTo>
                  <a:pt x="157988" y="27031"/>
                </a:lnTo>
                <a:lnTo>
                  <a:pt x="161163" y="26015"/>
                </a:lnTo>
                <a:lnTo>
                  <a:pt x="163702" y="24237"/>
                </a:lnTo>
                <a:lnTo>
                  <a:pt x="168910" y="21062"/>
                </a:lnTo>
                <a:lnTo>
                  <a:pt x="170688" y="15093"/>
                </a:lnTo>
                <a:lnTo>
                  <a:pt x="168910" y="9378"/>
                </a:lnTo>
                <a:lnTo>
                  <a:pt x="166750" y="3536"/>
                </a:lnTo>
                <a:lnTo>
                  <a:pt x="162178" y="107"/>
                </a:lnTo>
                <a:close/>
              </a:path>
              <a:path w="170815" h="27305">
                <a:moveTo>
                  <a:pt x="32313" y="0"/>
                </a:moveTo>
                <a:lnTo>
                  <a:pt x="14732" y="107"/>
                </a:lnTo>
                <a:lnTo>
                  <a:pt x="84963" y="107"/>
                </a:lnTo>
                <a:lnTo>
                  <a:pt x="32313" y="0"/>
                </a:lnTo>
                <a:close/>
              </a:path>
              <a:path w="170815" h="27305">
                <a:moveTo>
                  <a:pt x="137612" y="0"/>
                </a:moveTo>
                <a:lnTo>
                  <a:pt x="84963" y="107"/>
                </a:lnTo>
                <a:lnTo>
                  <a:pt x="155194" y="107"/>
                </a:lnTo>
                <a:lnTo>
                  <a:pt x="137612" y="0"/>
                </a:lnTo>
                <a:close/>
              </a:path>
            </a:pathLst>
          </a:custGeom>
          <a:solidFill>
            <a:srgbClr val="006C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903464" y="1664271"/>
            <a:ext cx="143510" cy="27940"/>
          </a:xfrm>
          <a:custGeom>
            <a:avLst/>
            <a:gdLst/>
            <a:ahLst/>
            <a:cxnLst/>
            <a:rect l="l" t="t" r="r" b="b"/>
            <a:pathLst>
              <a:path w="143509" h="27939">
                <a:moveTo>
                  <a:pt x="137286" y="190"/>
                </a:moveTo>
                <a:lnTo>
                  <a:pt x="6603" y="190"/>
                </a:lnTo>
                <a:lnTo>
                  <a:pt x="0" y="6032"/>
                </a:lnTo>
                <a:lnTo>
                  <a:pt x="0" y="13779"/>
                </a:lnTo>
                <a:lnTo>
                  <a:pt x="253" y="21526"/>
                </a:lnTo>
                <a:lnTo>
                  <a:pt x="6603" y="27368"/>
                </a:lnTo>
                <a:lnTo>
                  <a:pt x="137286" y="27368"/>
                </a:lnTo>
                <a:lnTo>
                  <a:pt x="143255" y="21526"/>
                </a:lnTo>
                <a:lnTo>
                  <a:pt x="143255" y="5778"/>
                </a:lnTo>
                <a:lnTo>
                  <a:pt x="137286" y="190"/>
                </a:lnTo>
                <a:close/>
              </a:path>
              <a:path w="143509" h="27939">
                <a:moveTo>
                  <a:pt x="71834" y="0"/>
                </a:moveTo>
                <a:lnTo>
                  <a:pt x="15493" y="190"/>
                </a:lnTo>
                <a:lnTo>
                  <a:pt x="128269" y="190"/>
                </a:lnTo>
                <a:lnTo>
                  <a:pt x="71834" y="0"/>
                </a:lnTo>
                <a:close/>
              </a:path>
            </a:pathLst>
          </a:custGeom>
          <a:solidFill>
            <a:srgbClr val="006C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578852" y="4533900"/>
            <a:ext cx="1097280" cy="1097280"/>
          </a:xfrm>
          <a:custGeom>
            <a:avLst/>
            <a:gdLst/>
            <a:ahLst/>
            <a:cxnLst/>
            <a:rect l="l" t="t" r="r" b="b"/>
            <a:pathLst>
              <a:path w="1097279" h="1097279">
                <a:moveTo>
                  <a:pt x="548640" y="0"/>
                </a:moveTo>
                <a:lnTo>
                  <a:pt x="501298" y="2013"/>
                </a:lnTo>
                <a:lnTo>
                  <a:pt x="455076" y="7945"/>
                </a:lnTo>
                <a:lnTo>
                  <a:pt x="410137" y="17629"/>
                </a:lnTo>
                <a:lnTo>
                  <a:pt x="366646" y="30902"/>
                </a:lnTo>
                <a:lnTo>
                  <a:pt x="324768" y="47598"/>
                </a:lnTo>
                <a:lnTo>
                  <a:pt x="284667" y="67554"/>
                </a:lnTo>
                <a:lnTo>
                  <a:pt x="246508" y="90604"/>
                </a:lnTo>
                <a:lnTo>
                  <a:pt x="210455" y="116583"/>
                </a:lnTo>
                <a:lnTo>
                  <a:pt x="176674" y="145328"/>
                </a:lnTo>
                <a:lnTo>
                  <a:pt x="145328" y="176674"/>
                </a:lnTo>
                <a:lnTo>
                  <a:pt x="116583" y="210455"/>
                </a:lnTo>
                <a:lnTo>
                  <a:pt x="90604" y="246508"/>
                </a:lnTo>
                <a:lnTo>
                  <a:pt x="67554" y="284667"/>
                </a:lnTo>
                <a:lnTo>
                  <a:pt x="47598" y="324768"/>
                </a:lnTo>
                <a:lnTo>
                  <a:pt x="30902" y="366646"/>
                </a:lnTo>
                <a:lnTo>
                  <a:pt x="17629" y="410137"/>
                </a:lnTo>
                <a:lnTo>
                  <a:pt x="7945" y="455076"/>
                </a:lnTo>
                <a:lnTo>
                  <a:pt x="2013" y="501298"/>
                </a:lnTo>
                <a:lnTo>
                  <a:pt x="0" y="548639"/>
                </a:lnTo>
                <a:lnTo>
                  <a:pt x="2013" y="595981"/>
                </a:lnTo>
                <a:lnTo>
                  <a:pt x="7945" y="642203"/>
                </a:lnTo>
                <a:lnTo>
                  <a:pt x="17629" y="687142"/>
                </a:lnTo>
                <a:lnTo>
                  <a:pt x="30902" y="730633"/>
                </a:lnTo>
                <a:lnTo>
                  <a:pt x="47598" y="772511"/>
                </a:lnTo>
                <a:lnTo>
                  <a:pt x="67554" y="812612"/>
                </a:lnTo>
                <a:lnTo>
                  <a:pt x="90604" y="850771"/>
                </a:lnTo>
                <a:lnTo>
                  <a:pt x="116583" y="886824"/>
                </a:lnTo>
                <a:lnTo>
                  <a:pt x="145328" y="920605"/>
                </a:lnTo>
                <a:lnTo>
                  <a:pt x="176674" y="951951"/>
                </a:lnTo>
                <a:lnTo>
                  <a:pt x="210455" y="980696"/>
                </a:lnTo>
                <a:lnTo>
                  <a:pt x="246508" y="1006675"/>
                </a:lnTo>
                <a:lnTo>
                  <a:pt x="284667" y="1029725"/>
                </a:lnTo>
                <a:lnTo>
                  <a:pt x="324768" y="1049681"/>
                </a:lnTo>
                <a:lnTo>
                  <a:pt x="366646" y="1066377"/>
                </a:lnTo>
                <a:lnTo>
                  <a:pt x="410137" y="1079650"/>
                </a:lnTo>
                <a:lnTo>
                  <a:pt x="455076" y="1089334"/>
                </a:lnTo>
                <a:lnTo>
                  <a:pt x="501298" y="1095266"/>
                </a:lnTo>
                <a:lnTo>
                  <a:pt x="548640" y="1097280"/>
                </a:lnTo>
                <a:lnTo>
                  <a:pt x="595981" y="1095266"/>
                </a:lnTo>
                <a:lnTo>
                  <a:pt x="642203" y="1089334"/>
                </a:lnTo>
                <a:lnTo>
                  <a:pt x="687142" y="1079650"/>
                </a:lnTo>
                <a:lnTo>
                  <a:pt x="730633" y="1066377"/>
                </a:lnTo>
                <a:lnTo>
                  <a:pt x="772511" y="1049681"/>
                </a:lnTo>
                <a:lnTo>
                  <a:pt x="812612" y="1029725"/>
                </a:lnTo>
                <a:lnTo>
                  <a:pt x="850771" y="1006675"/>
                </a:lnTo>
                <a:lnTo>
                  <a:pt x="886824" y="980696"/>
                </a:lnTo>
                <a:lnTo>
                  <a:pt x="920605" y="951951"/>
                </a:lnTo>
                <a:lnTo>
                  <a:pt x="951951" y="920605"/>
                </a:lnTo>
                <a:lnTo>
                  <a:pt x="980696" y="886824"/>
                </a:lnTo>
                <a:lnTo>
                  <a:pt x="1006675" y="850771"/>
                </a:lnTo>
                <a:lnTo>
                  <a:pt x="1029725" y="812612"/>
                </a:lnTo>
                <a:lnTo>
                  <a:pt x="1049681" y="772511"/>
                </a:lnTo>
                <a:lnTo>
                  <a:pt x="1066377" y="730633"/>
                </a:lnTo>
                <a:lnTo>
                  <a:pt x="1079650" y="687142"/>
                </a:lnTo>
                <a:lnTo>
                  <a:pt x="1089334" y="642203"/>
                </a:lnTo>
                <a:lnTo>
                  <a:pt x="1095266" y="595981"/>
                </a:lnTo>
                <a:lnTo>
                  <a:pt x="1097279" y="548639"/>
                </a:lnTo>
                <a:lnTo>
                  <a:pt x="1095266" y="501298"/>
                </a:lnTo>
                <a:lnTo>
                  <a:pt x="1089334" y="455076"/>
                </a:lnTo>
                <a:lnTo>
                  <a:pt x="1079650" y="410137"/>
                </a:lnTo>
                <a:lnTo>
                  <a:pt x="1066377" y="366646"/>
                </a:lnTo>
                <a:lnTo>
                  <a:pt x="1049681" y="324768"/>
                </a:lnTo>
                <a:lnTo>
                  <a:pt x="1029725" y="284667"/>
                </a:lnTo>
                <a:lnTo>
                  <a:pt x="1006675" y="246508"/>
                </a:lnTo>
                <a:lnTo>
                  <a:pt x="980696" y="210455"/>
                </a:lnTo>
                <a:lnTo>
                  <a:pt x="951951" y="176674"/>
                </a:lnTo>
                <a:lnTo>
                  <a:pt x="920605" y="145328"/>
                </a:lnTo>
                <a:lnTo>
                  <a:pt x="886824" y="116583"/>
                </a:lnTo>
                <a:lnTo>
                  <a:pt x="850771" y="90604"/>
                </a:lnTo>
                <a:lnTo>
                  <a:pt x="812612" y="67554"/>
                </a:lnTo>
                <a:lnTo>
                  <a:pt x="772511" y="47598"/>
                </a:lnTo>
                <a:lnTo>
                  <a:pt x="730633" y="30902"/>
                </a:lnTo>
                <a:lnTo>
                  <a:pt x="687142" y="17629"/>
                </a:lnTo>
                <a:lnTo>
                  <a:pt x="642203" y="7945"/>
                </a:lnTo>
                <a:lnTo>
                  <a:pt x="595981" y="2013"/>
                </a:lnTo>
                <a:lnTo>
                  <a:pt x="5486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555992" y="4511052"/>
            <a:ext cx="1143000" cy="1143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943088" y="4908550"/>
            <a:ext cx="375285" cy="451484"/>
          </a:xfrm>
          <a:custGeom>
            <a:avLst/>
            <a:gdLst/>
            <a:ahLst/>
            <a:cxnLst/>
            <a:rect l="l" t="t" r="r" b="b"/>
            <a:pathLst>
              <a:path w="375284" h="451485">
                <a:moveTo>
                  <a:pt x="177037" y="0"/>
                </a:moveTo>
                <a:lnTo>
                  <a:pt x="124983" y="22653"/>
                </a:lnTo>
                <a:lnTo>
                  <a:pt x="94360" y="69214"/>
                </a:lnTo>
                <a:lnTo>
                  <a:pt x="91281" y="100964"/>
                </a:lnTo>
                <a:lnTo>
                  <a:pt x="93253" y="116542"/>
                </a:lnTo>
                <a:lnTo>
                  <a:pt x="110777" y="169544"/>
                </a:lnTo>
                <a:lnTo>
                  <a:pt x="132841" y="203835"/>
                </a:lnTo>
                <a:lnTo>
                  <a:pt x="129793" y="205486"/>
                </a:lnTo>
                <a:lnTo>
                  <a:pt x="127380" y="206882"/>
                </a:lnTo>
                <a:lnTo>
                  <a:pt x="124713" y="208533"/>
                </a:lnTo>
                <a:lnTo>
                  <a:pt x="58673" y="246125"/>
                </a:lnTo>
                <a:lnTo>
                  <a:pt x="32134" y="274611"/>
                </a:lnTo>
                <a:lnTo>
                  <a:pt x="21808" y="317710"/>
                </a:lnTo>
                <a:lnTo>
                  <a:pt x="15462" y="347662"/>
                </a:lnTo>
                <a:lnTo>
                  <a:pt x="8695" y="378884"/>
                </a:lnTo>
                <a:lnTo>
                  <a:pt x="0" y="418591"/>
                </a:lnTo>
                <a:lnTo>
                  <a:pt x="2031" y="422656"/>
                </a:lnTo>
                <a:lnTo>
                  <a:pt x="43164" y="436596"/>
                </a:lnTo>
                <a:lnTo>
                  <a:pt x="106172" y="447204"/>
                </a:lnTo>
                <a:lnTo>
                  <a:pt x="176631" y="451119"/>
                </a:lnTo>
                <a:lnTo>
                  <a:pt x="215026" y="450754"/>
                </a:lnTo>
                <a:lnTo>
                  <a:pt x="253351" y="448437"/>
                </a:lnTo>
                <a:lnTo>
                  <a:pt x="291591" y="444119"/>
                </a:lnTo>
                <a:lnTo>
                  <a:pt x="346116" y="432510"/>
                </a:lnTo>
                <a:lnTo>
                  <a:pt x="361525" y="427110"/>
                </a:lnTo>
                <a:lnTo>
                  <a:pt x="183217" y="427110"/>
                </a:lnTo>
                <a:lnTo>
                  <a:pt x="144271" y="426084"/>
                </a:lnTo>
                <a:lnTo>
                  <a:pt x="89090" y="420973"/>
                </a:lnTo>
                <a:lnTo>
                  <a:pt x="34670" y="409575"/>
                </a:lnTo>
                <a:lnTo>
                  <a:pt x="26669" y="405511"/>
                </a:lnTo>
                <a:lnTo>
                  <a:pt x="28320" y="398780"/>
                </a:lnTo>
                <a:lnTo>
                  <a:pt x="34291" y="372046"/>
                </a:lnTo>
                <a:lnTo>
                  <a:pt x="40084" y="345217"/>
                </a:lnTo>
                <a:lnTo>
                  <a:pt x="45805" y="318341"/>
                </a:lnTo>
                <a:lnTo>
                  <a:pt x="51561" y="291464"/>
                </a:lnTo>
                <a:lnTo>
                  <a:pt x="88866" y="256049"/>
                </a:lnTo>
                <a:lnTo>
                  <a:pt x="146684" y="223266"/>
                </a:lnTo>
                <a:lnTo>
                  <a:pt x="148970" y="221869"/>
                </a:lnTo>
                <a:lnTo>
                  <a:pt x="221551" y="221869"/>
                </a:lnTo>
                <a:lnTo>
                  <a:pt x="222503" y="221233"/>
                </a:lnTo>
                <a:lnTo>
                  <a:pt x="224535" y="220980"/>
                </a:lnTo>
                <a:lnTo>
                  <a:pt x="272454" y="220980"/>
                </a:lnTo>
                <a:lnTo>
                  <a:pt x="269366" y="219201"/>
                </a:lnTo>
                <a:lnTo>
                  <a:pt x="262564" y="215461"/>
                </a:lnTo>
                <a:lnTo>
                  <a:pt x="252100" y="209550"/>
                </a:lnTo>
                <a:lnTo>
                  <a:pt x="185213" y="209550"/>
                </a:lnTo>
                <a:lnTo>
                  <a:pt x="143055" y="176978"/>
                </a:lnTo>
                <a:lnTo>
                  <a:pt x="122604" y="136314"/>
                </a:lnTo>
                <a:lnTo>
                  <a:pt x="115784" y="84179"/>
                </a:lnTo>
                <a:lnTo>
                  <a:pt x="124523" y="59388"/>
                </a:lnTo>
                <a:lnTo>
                  <a:pt x="141073" y="40336"/>
                </a:lnTo>
                <a:lnTo>
                  <a:pt x="163575" y="27939"/>
                </a:lnTo>
                <a:lnTo>
                  <a:pt x="170941" y="25273"/>
                </a:lnTo>
                <a:lnTo>
                  <a:pt x="179069" y="24256"/>
                </a:lnTo>
                <a:lnTo>
                  <a:pt x="187070" y="22479"/>
                </a:lnTo>
                <a:lnTo>
                  <a:pt x="248045" y="22479"/>
                </a:lnTo>
                <a:lnTo>
                  <a:pt x="231124" y="10429"/>
                </a:lnTo>
                <a:lnTo>
                  <a:pt x="204872" y="1172"/>
                </a:lnTo>
                <a:lnTo>
                  <a:pt x="177037" y="0"/>
                </a:lnTo>
                <a:close/>
              </a:path>
              <a:path w="375284" h="451485">
                <a:moveTo>
                  <a:pt x="272454" y="220980"/>
                </a:moveTo>
                <a:lnTo>
                  <a:pt x="224535" y="220980"/>
                </a:lnTo>
                <a:lnTo>
                  <a:pt x="227964" y="222885"/>
                </a:lnTo>
                <a:lnTo>
                  <a:pt x="285571" y="256055"/>
                </a:lnTo>
                <a:lnTo>
                  <a:pt x="317484" y="278574"/>
                </a:lnTo>
                <a:lnTo>
                  <a:pt x="329588" y="322520"/>
                </a:lnTo>
                <a:lnTo>
                  <a:pt x="341955" y="378884"/>
                </a:lnTo>
                <a:lnTo>
                  <a:pt x="323786" y="413638"/>
                </a:lnTo>
                <a:lnTo>
                  <a:pt x="260822" y="423781"/>
                </a:lnTo>
                <a:lnTo>
                  <a:pt x="222091" y="426481"/>
                </a:lnTo>
                <a:lnTo>
                  <a:pt x="183217" y="427110"/>
                </a:lnTo>
                <a:lnTo>
                  <a:pt x="361525" y="427110"/>
                </a:lnTo>
                <a:lnTo>
                  <a:pt x="363727" y="426338"/>
                </a:lnTo>
                <a:lnTo>
                  <a:pt x="371855" y="423037"/>
                </a:lnTo>
                <a:lnTo>
                  <a:pt x="374903" y="417575"/>
                </a:lnTo>
                <a:lnTo>
                  <a:pt x="373252" y="409194"/>
                </a:lnTo>
                <a:lnTo>
                  <a:pt x="360013" y="347614"/>
                </a:lnTo>
                <a:lnTo>
                  <a:pt x="346201" y="285750"/>
                </a:lnTo>
                <a:lnTo>
                  <a:pt x="322325" y="249808"/>
                </a:lnTo>
                <a:lnTo>
                  <a:pt x="309121" y="242061"/>
                </a:lnTo>
                <a:lnTo>
                  <a:pt x="272454" y="220980"/>
                </a:lnTo>
                <a:close/>
              </a:path>
              <a:path w="375284" h="451485">
                <a:moveTo>
                  <a:pt x="221551" y="221869"/>
                </a:moveTo>
                <a:lnTo>
                  <a:pt x="148970" y="221869"/>
                </a:lnTo>
                <a:lnTo>
                  <a:pt x="153034" y="222250"/>
                </a:lnTo>
                <a:lnTo>
                  <a:pt x="155066" y="223266"/>
                </a:lnTo>
                <a:lnTo>
                  <a:pt x="170860" y="230838"/>
                </a:lnTo>
                <a:lnTo>
                  <a:pt x="187404" y="233362"/>
                </a:lnTo>
                <a:lnTo>
                  <a:pt x="203876" y="230838"/>
                </a:lnTo>
                <a:lnTo>
                  <a:pt x="219455" y="223266"/>
                </a:lnTo>
                <a:lnTo>
                  <a:pt x="221551" y="221869"/>
                </a:lnTo>
                <a:close/>
              </a:path>
              <a:path w="375284" h="451485">
                <a:moveTo>
                  <a:pt x="248045" y="22479"/>
                </a:moveTo>
                <a:lnTo>
                  <a:pt x="187070" y="22479"/>
                </a:lnTo>
                <a:lnTo>
                  <a:pt x="214963" y="28543"/>
                </a:lnTo>
                <a:lnTo>
                  <a:pt x="238188" y="44037"/>
                </a:lnTo>
                <a:lnTo>
                  <a:pt x="254079" y="66627"/>
                </a:lnTo>
                <a:lnTo>
                  <a:pt x="259968" y="93980"/>
                </a:lnTo>
                <a:lnTo>
                  <a:pt x="258212" y="114055"/>
                </a:lnTo>
                <a:lnTo>
                  <a:pt x="246413" y="151826"/>
                </a:lnTo>
                <a:lnTo>
                  <a:pt x="225948" y="184451"/>
                </a:lnTo>
                <a:lnTo>
                  <a:pt x="185213" y="209550"/>
                </a:lnTo>
                <a:lnTo>
                  <a:pt x="252100" y="209550"/>
                </a:lnTo>
                <a:lnTo>
                  <a:pt x="242061" y="203835"/>
                </a:lnTo>
                <a:lnTo>
                  <a:pt x="244093" y="200787"/>
                </a:lnTo>
                <a:lnTo>
                  <a:pt x="245744" y="198374"/>
                </a:lnTo>
                <a:lnTo>
                  <a:pt x="247522" y="196469"/>
                </a:lnTo>
                <a:lnTo>
                  <a:pt x="258296" y="179701"/>
                </a:lnTo>
                <a:lnTo>
                  <a:pt x="274508" y="143783"/>
                </a:lnTo>
                <a:lnTo>
                  <a:pt x="282882" y="105096"/>
                </a:lnTo>
                <a:lnTo>
                  <a:pt x="282971" y="85915"/>
                </a:lnTo>
                <a:lnTo>
                  <a:pt x="279370" y="67115"/>
                </a:lnTo>
                <a:lnTo>
                  <a:pt x="271398" y="48768"/>
                </a:lnTo>
                <a:lnTo>
                  <a:pt x="253922" y="26664"/>
                </a:lnTo>
                <a:lnTo>
                  <a:pt x="248045" y="22479"/>
                </a:lnTo>
                <a:close/>
              </a:path>
            </a:pathLst>
          </a:custGeom>
          <a:solidFill>
            <a:srgbClr val="2E36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802880" y="4815078"/>
            <a:ext cx="283845" cy="445770"/>
          </a:xfrm>
          <a:custGeom>
            <a:avLst/>
            <a:gdLst/>
            <a:ahLst/>
            <a:cxnLst/>
            <a:rect l="l" t="t" r="r" b="b"/>
            <a:pathLst>
              <a:path w="283845" h="445770">
                <a:moveTo>
                  <a:pt x="178562" y="0"/>
                </a:moveTo>
                <a:lnTo>
                  <a:pt x="133207" y="16589"/>
                </a:lnTo>
                <a:lnTo>
                  <a:pt x="101853" y="52705"/>
                </a:lnTo>
                <a:lnTo>
                  <a:pt x="91805" y="94487"/>
                </a:lnTo>
                <a:lnTo>
                  <a:pt x="93799" y="115677"/>
                </a:lnTo>
                <a:lnTo>
                  <a:pt x="105030" y="154495"/>
                </a:lnTo>
                <a:lnTo>
                  <a:pt x="133730" y="203073"/>
                </a:lnTo>
                <a:lnTo>
                  <a:pt x="131064" y="204724"/>
                </a:lnTo>
                <a:lnTo>
                  <a:pt x="129286" y="205740"/>
                </a:lnTo>
                <a:lnTo>
                  <a:pt x="127253" y="207137"/>
                </a:lnTo>
                <a:lnTo>
                  <a:pt x="59054" y="245364"/>
                </a:lnTo>
                <a:lnTo>
                  <a:pt x="30606" y="279654"/>
                </a:lnTo>
                <a:lnTo>
                  <a:pt x="18730" y="331662"/>
                </a:lnTo>
                <a:lnTo>
                  <a:pt x="13223" y="356981"/>
                </a:lnTo>
                <a:lnTo>
                  <a:pt x="7645" y="382371"/>
                </a:lnTo>
                <a:lnTo>
                  <a:pt x="0" y="416941"/>
                </a:lnTo>
                <a:lnTo>
                  <a:pt x="2667" y="422275"/>
                </a:lnTo>
                <a:lnTo>
                  <a:pt x="51641" y="438086"/>
                </a:lnTo>
                <a:lnTo>
                  <a:pt x="94361" y="445135"/>
                </a:lnTo>
                <a:lnTo>
                  <a:pt x="102235" y="445770"/>
                </a:lnTo>
                <a:lnTo>
                  <a:pt x="107315" y="442087"/>
                </a:lnTo>
                <a:lnTo>
                  <a:pt x="107950" y="435356"/>
                </a:lnTo>
                <a:lnTo>
                  <a:pt x="108966" y="427990"/>
                </a:lnTo>
                <a:lnTo>
                  <a:pt x="105283" y="423291"/>
                </a:lnTo>
                <a:lnTo>
                  <a:pt x="97027" y="421894"/>
                </a:lnTo>
                <a:lnTo>
                  <a:pt x="88900" y="420624"/>
                </a:lnTo>
                <a:lnTo>
                  <a:pt x="80772" y="419608"/>
                </a:lnTo>
                <a:lnTo>
                  <a:pt x="73025" y="417957"/>
                </a:lnTo>
                <a:lnTo>
                  <a:pt x="50101" y="412654"/>
                </a:lnTo>
                <a:lnTo>
                  <a:pt x="27559" y="407162"/>
                </a:lnTo>
                <a:lnTo>
                  <a:pt x="27559" y="404495"/>
                </a:lnTo>
                <a:lnTo>
                  <a:pt x="27813" y="403860"/>
                </a:lnTo>
                <a:lnTo>
                  <a:pt x="33791" y="376473"/>
                </a:lnTo>
                <a:lnTo>
                  <a:pt x="39830" y="349170"/>
                </a:lnTo>
                <a:lnTo>
                  <a:pt x="45797" y="321939"/>
                </a:lnTo>
                <a:lnTo>
                  <a:pt x="51562" y="294767"/>
                </a:lnTo>
                <a:lnTo>
                  <a:pt x="54479" y="285043"/>
                </a:lnTo>
                <a:lnTo>
                  <a:pt x="59086" y="276891"/>
                </a:lnTo>
                <a:lnTo>
                  <a:pt x="65456" y="270121"/>
                </a:lnTo>
                <a:lnTo>
                  <a:pt x="73660" y="264541"/>
                </a:lnTo>
                <a:lnTo>
                  <a:pt x="92188" y="254335"/>
                </a:lnTo>
                <a:lnTo>
                  <a:pt x="147320" y="222885"/>
                </a:lnTo>
                <a:lnTo>
                  <a:pt x="151129" y="220599"/>
                </a:lnTo>
                <a:lnTo>
                  <a:pt x="200953" y="220599"/>
                </a:lnTo>
                <a:lnTo>
                  <a:pt x="201675" y="216535"/>
                </a:lnTo>
                <a:lnTo>
                  <a:pt x="197612" y="211201"/>
                </a:lnTo>
                <a:lnTo>
                  <a:pt x="191135" y="209804"/>
                </a:lnTo>
                <a:lnTo>
                  <a:pt x="189102" y="209169"/>
                </a:lnTo>
                <a:lnTo>
                  <a:pt x="144571" y="177361"/>
                </a:lnTo>
                <a:lnTo>
                  <a:pt x="125041" y="139638"/>
                </a:lnTo>
                <a:lnTo>
                  <a:pt x="116131" y="100538"/>
                </a:lnTo>
                <a:lnTo>
                  <a:pt x="117046" y="82883"/>
                </a:lnTo>
                <a:lnTo>
                  <a:pt x="122175" y="65918"/>
                </a:lnTo>
                <a:lnTo>
                  <a:pt x="132079" y="49657"/>
                </a:lnTo>
                <a:lnTo>
                  <a:pt x="153598" y="32204"/>
                </a:lnTo>
                <a:lnTo>
                  <a:pt x="180022" y="24050"/>
                </a:lnTo>
                <a:lnTo>
                  <a:pt x="252188" y="24050"/>
                </a:lnTo>
                <a:lnTo>
                  <a:pt x="242935" y="15430"/>
                </a:lnTo>
                <a:lnTo>
                  <a:pt x="212469" y="2166"/>
                </a:lnTo>
                <a:lnTo>
                  <a:pt x="178562" y="0"/>
                </a:lnTo>
                <a:close/>
              </a:path>
              <a:path w="283845" h="445770">
                <a:moveTo>
                  <a:pt x="200953" y="220599"/>
                </a:moveTo>
                <a:lnTo>
                  <a:pt x="153797" y="220599"/>
                </a:lnTo>
                <a:lnTo>
                  <a:pt x="157479" y="223266"/>
                </a:lnTo>
                <a:lnTo>
                  <a:pt x="164593" y="227413"/>
                </a:lnTo>
                <a:lnTo>
                  <a:pt x="172196" y="230346"/>
                </a:lnTo>
                <a:lnTo>
                  <a:pt x="180250" y="232088"/>
                </a:lnTo>
                <a:lnTo>
                  <a:pt x="188722" y="232664"/>
                </a:lnTo>
                <a:lnTo>
                  <a:pt x="195579" y="232664"/>
                </a:lnTo>
                <a:lnTo>
                  <a:pt x="199898" y="228219"/>
                </a:lnTo>
                <a:lnTo>
                  <a:pt x="200660" y="222250"/>
                </a:lnTo>
                <a:lnTo>
                  <a:pt x="200953" y="220599"/>
                </a:lnTo>
                <a:close/>
              </a:path>
              <a:path w="283845" h="445770">
                <a:moveTo>
                  <a:pt x="252188" y="24050"/>
                </a:moveTo>
                <a:lnTo>
                  <a:pt x="180022" y="24050"/>
                </a:lnTo>
                <a:lnTo>
                  <a:pt x="207589" y="25779"/>
                </a:lnTo>
                <a:lnTo>
                  <a:pt x="232537" y="37973"/>
                </a:lnTo>
                <a:lnTo>
                  <a:pt x="258699" y="73152"/>
                </a:lnTo>
                <a:lnTo>
                  <a:pt x="260096" y="76835"/>
                </a:lnTo>
                <a:lnTo>
                  <a:pt x="263144" y="81280"/>
                </a:lnTo>
                <a:lnTo>
                  <a:pt x="266826" y="82931"/>
                </a:lnTo>
                <a:lnTo>
                  <a:pt x="269875" y="84328"/>
                </a:lnTo>
                <a:lnTo>
                  <a:pt x="275336" y="83312"/>
                </a:lnTo>
                <a:lnTo>
                  <a:pt x="278765" y="81280"/>
                </a:lnTo>
                <a:lnTo>
                  <a:pt x="282828" y="78232"/>
                </a:lnTo>
                <a:lnTo>
                  <a:pt x="283464" y="73152"/>
                </a:lnTo>
                <a:lnTo>
                  <a:pt x="282067" y="67818"/>
                </a:lnTo>
                <a:lnTo>
                  <a:pt x="267090" y="37933"/>
                </a:lnTo>
                <a:lnTo>
                  <a:pt x="252188" y="24050"/>
                </a:lnTo>
                <a:close/>
              </a:path>
            </a:pathLst>
          </a:custGeom>
          <a:solidFill>
            <a:srgbClr val="2E36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162543" y="4814681"/>
            <a:ext cx="283845" cy="446405"/>
          </a:xfrm>
          <a:custGeom>
            <a:avLst/>
            <a:gdLst/>
            <a:ahLst/>
            <a:cxnLst/>
            <a:rect l="l" t="t" r="r" b="b"/>
            <a:pathLst>
              <a:path w="283845" h="446404">
                <a:moveTo>
                  <a:pt x="180429" y="220106"/>
                </a:moveTo>
                <a:lnTo>
                  <a:pt x="132460" y="220106"/>
                </a:lnTo>
                <a:lnTo>
                  <a:pt x="135762" y="222138"/>
                </a:lnTo>
                <a:lnTo>
                  <a:pt x="154923" y="233197"/>
                </a:lnTo>
                <a:lnTo>
                  <a:pt x="173910" y="244030"/>
                </a:lnTo>
                <a:lnTo>
                  <a:pt x="212344" y="265445"/>
                </a:lnTo>
                <a:lnTo>
                  <a:pt x="219581" y="270593"/>
                </a:lnTo>
                <a:lnTo>
                  <a:pt x="225186" y="276907"/>
                </a:lnTo>
                <a:lnTo>
                  <a:pt x="229292" y="284412"/>
                </a:lnTo>
                <a:lnTo>
                  <a:pt x="232028" y="293131"/>
                </a:lnTo>
                <a:lnTo>
                  <a:pt x="235682" y="311044"/>
                </a:lnTo>
                <a:lnTo>
                  <a:pt x="239537" y="328993"/>
                </a:lnTo>
                <a:lnTo>
                  <a:pt x="247523" y="365140"/>
                </a:lnTo>
                <a:lnTo>
                  <a:pt x="249662" y="375390"/>
                </a:lnTo>
                <a:lnTo>
                  <a:pt x="251872" y="385603"/>
                </a:lnTo>
                <a:lnTo>
                  <a:pt x="256412" y="406161"/>
                </a:lnTo>
                <a:lnTo>
                  <a:pt x="255015" y="406415"/>
                </a:lnTo>
                <a:lnTo>
                  <a:pt x="254634" y="406796"/>
                </a:lnTo>
                <a:lnTo>
                  <a:pt x="254000" y="407177"/>
                </a:lnTo>
                <a:lnTo>
                  <a:pt x="186944" y="421655"/>
                </a:lnTo>
                <a:lnTo>
                  <a:pt x="181228" y="422925"/>
                </a:lnTo>
                <a:lnTo>
                  <a:pt x="177164" y="425338"/>
                </a:lnTo>
                <a:lnTo>
                  <a:pt x="176149" y="431053"/>
                </a:lnTo>
                <a:lnTo>
                  <a:pt x="174371" y="440070"/>
                </a:lnTo>
                <a:lnTo>
                  <a:pt x="180212" y="446166"/>
                </a:lnTo>
                <a:lnTo>
                  <a:pt x="189991" y="445150"/>
                </a:lnTo>
                <a:lnTo>
                  <a:pt x="210700" y="442339"/>
                </a:lnTo>
                <a:lnTo>
                  <a:pt x="251071" y="433095"/>
                </a:lnTo>
                <a:lnTo>
                  <a:pt x="283463" y="417591"/>
                </a:lnTo>
                <a:lnTo>
                  <a:pt x="280995" y="406161"/>
                </a:lnTo>
                <a:lnTo>
                  <a:pt x="268446" y="348440"/>
                </a:lnTo>
                <a:lnTo>
                  <a:pt x="262191" y="319440"/>
                </a:lnTo>
                <a:lnTo>
                  <a:pt x="251473" y="275560"/>
                </a:lnTo>
                <a:lnTo>
                  <a:pt x="221487" y="242966"/>
                </a:lnTo>
                <a:lnTo>
                  <a:pt x="203513" y="233138"/>
                </a:lnTo>
                <a:lnTo>
                  <a:pt x="180429" y="220106"/>
                </a:lnTo>
                <a:close/>
              </a:path>
              <a:path w="283845" h="446404">
                <a:moveTo>
                  <a:pt x="157667" y="23052"/>
                </a:moveTo>
                <a:lnTo>
                  <a:pt x="86227" y="23052"/>
                </a:lnTo>
                <a:lnTo>
                  <a:pt x="114173" y="24907"/>
                </a:lnTo>
                <a:lnTo>
                  <a:pt x="136409" y="35091"/>
                </a:lnTo>
                <a:lnTo>
                  <a:pt x="154146" y="52562"/>
                </a:lnTo>
                <a:lnTo>
                  <a:pt x="165357" y="74556"/>
                </a:lnTo>
                <a:lnTo>
                  <a:pt x="168021" y="98313"/>
                </a:lnTo>
                <a:lnTo>
                  <a:pt x="164447" y="119780"/>
                </a:lnTo>
                <a:lnTo>
                  <a:pt x="149536" y="159857"/>
                </a:lnTo>
                <a:lnTo>
                  <a:pt x="119538" y="198866"/>
                </a:lnTo>
                <a:lnTo>
                  <a:pt x="86740" y="209946"/>
                </a:lnTo>
                <a:lnTo>
                  <a:pt x="82676" y="215661"/>
                </a:lnTo>
                <a:lnTo>
                  <a:pt x="83448" y="223202"/>
                </a:lnTo>
                <a:lnTo>
                  <a:pt x="83947" y="228488"/>
                </a:lnTo>
                <a:lnTo>
                  <a:pt x="88773" y="232171"/>
                </a:lnTo>
                <a:lnTo>
                  <a:pt x="96520" y="232171"/>
                </a:lnTo>
                <a:lnTo>
                  <a:pt x="104711" y="231501"/>
                </a:lnTo>
                <a:lnTo>
                  <a:pt x="112521" y="229568"/>
                </a:lnTo>
                <a:lnTo>
                  <a:pt x="119951" y="226492"/>
                </a:lnTo>
                <a:lnTo>
                  <a:pt x="127000" y="222392"/>
                </a:lnTo>
                <a:lnTo>
                  <a:pt x="130048" y="220106"/>
                </a:lnTo>
                <a:lnTo>
                  <a:pt x="180429" y="220106"/>
                </a:lnTo>
                <a:lnTo>
                  <a:pt x="149986" y="202961"/>
                </a:lnTo>
                <a:lnTo>
                  <a:pt x="161194" y="187168"/>
                </a:lnTo>
                <a:lnTo>
                  <a:pt x="170783" y="170910"/>
                </a:lnTo>
                <a:lnTo>
                  <a:pt x="188676" y="121622"/>
                </a:lnTo>
                <a:lnTo>
                  <a:pt x="192109" y="91817"/>
                </a:lnTo>
                <a:lnTo>
                  <a:pt x="190373" y="76723"/>
                </a:lnTo>
                <a:lnTo>
                  <a:pt x="175174" y="40211"/>
                </a:lnTo>
                <a:lnTo>
                  <a:pt x="157667" y="23052"/>
                </a:lnTo>
                <a:close/>
              </a:path>
              <a:path w="283845" h="446404">
                <a:moveTo>
                  <a:pt x="113345" y="0"/>
                </a:moveTo>
                <a:lnTo>
                  <a:pt x="73786" y="777"/>
                </a:lnTo>
                <a:lnTo>
                  <a:pt x="29098" y="23447"/>
                </a:lnTo>
                <a:lnTo>
                  <a:pt x="2412" y="66309"/>
                </a:lnTo>
                <a:lnTo>
                  <a:pt x="0" y="73802"/>
                </a:lnTo>
                <a:lnTo>
                  <a:pt x="3048" y="80533"/>
                </a:lnTo>
                <a:lnTo>
                  <a:pt x="15875" y="84851"/>
                </a:lnTo>
                <a:lnTo>
                  <a:pt x="21716" y="82184"/>
                </a:lnTo>
                <a:lnTo>
                  <a:pt x="25019" y="74437"/>
                </a:lnTo>
                <a:lnTo>
                  <a:pt x="25400" y="73040"/>
                </a:lnTo>
                <a:lnTo>
                  <a:pt x="26034" y="71770"/>
                </a:lnTo>
                <a:lnTo>
                  <a:pt x="26415" y="70754"/>
                </a:lnTo>
                <a:lnTo>
                  <a:pt x="40860" y="46678"/>
                </a:lnTo>
                <a:lnTo>
                  <a:pt x="61293" y="30543"/>
                </a:lnTo>
                <a:lnTo>
                  <a:pt x="86227" y="23052"/>
                </a:lnTo>
                <a:lnTo>
                  <a:pt x="157667" y="23052"/>
                </a:lnTo>
                <a:lnTo>
                  <a:pt x="148320" y="13890"/>
                </a:lnTo>
                <a:lnTo>
                  <a:pt x="113345" y="0"/>
                </a:lnTo>
                <a:close/>
              </a:path>
            </a:pathLst>
          </a:custGeom>
          <a:solidFill>
            <a:srgbClr val="2E36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537203" y="4536947"/>
            <a:ext cx="1097280" cy="1097280"/>
          </a:xfrm>
          <a:custGeom>
            <a:avLst/>
            <a:gdLst/>
            <a:ahLst/>
            <a:cxnLst/>
            <a:rect l="l" t="t" r="r" b="b"/>
            <a:pathLst>
              <a:path w="1097279" h="1097279">
                <a:moveTo>
                  <a:pt x="548640" y="0"/>
                </a:moveTo>
                <a:lnTo>
                  <a:pt x="501298" y="2013"/>
                </a:lnTo>
                <a:lnTo>
                  <a:pt x="455076" y="7945"/>
                </a:lnTo>
                <a:lnTo>
                  <a:pt x="410137" y="17629"/>
                </a:lnTo>
                <a:lnTo>
                  <a:pt x="366646" y="30902"/>
                </a:lnTo>
                <a:lnTo>
                  <a:pt x="324768" y="47598"/>
                </a:lnTo>
                <a:lnTo>
                  <a:pt x="284667" y="67554"/>
                </a:lnTo>
                <a:lnTo>
                  <a:pt x="246508" y="90604"/>
                </a:lnTo>
                <a:lnTo>
                  <a:pt x="210455" y="116583"/>
                </a:lnTo>
                <a:lnTo>
                  <a:pt x="176674" y="145328"/>
                </a:lnTo>
                <a:lnTo>
                  <a:pt x="145328" y="176674"/>
                </a:lnTo>
                <a:lnTo>
                  <a:pt x="116583" y="210455"/>
                </a:lnTo>
                <a:lnTo>
                  <a:pt x="90604" y="246508"/>
                </a:lnTo>
                <a:lnTo>
                  <a:pt x="67554" y="284667"/>
                </a:lnTo>
                <a:lnTo>
                  <a:pt x="47598" y="324768"/>
                </a:lnTo>
                <a:lnTo>
                  <a:pt x="30902" y="366646"/>
                </a:lnTo>
                <a:lnTo>
                  <a:pt x="17629" y="410137"/>
                </a:lnTo>
                <a:lnTo>
                  <a:pt x="7945" y="455076"/>
                </a:lnTo>
                <a:lnTo>
                  <a:pt x="2013" y="501298"/>
                </a:lnTo>
                <a:lnTo>
                  <a:pt x="0" y="548639"/>
                </a:lnTo>
                <a:lnTo>
                  <a:pt x="2013" y="595981"/>
                </a:lnTo>
                <a:lnTo>
                  <a:pt x="7945" y="642203"/>
                </a:lnTo>
                <a:lnTo>
                  <a:pt x="17629" y="687142"/>
                </a:lnTo>
                <a:lnTo>
                  <a:pt x="30902" y="730633"/>
                </a:lnTo>
                <a:lnTo>
                  <a:pt x="47598" y="772511"/>
                </a:lnTo>
                <a:lnTo>
                  <a:pt x="67554" y="812612"/>
                </a:lnTo>
                <a:lnTo>
                  <a:pt x="90604" y="850771"/>
                </a:lnTo>
                <a:lnTo>
                  <a:pt x="116583" y="886824"/>
                </a:lnTo>
                <a:lnTo>
                  <a:pt x="145328" y="920605"/>
                </a:lnTo>
                <a:lnTo>
                  <a:pt x="176674" y="951951"/>
                </a:lnTo>
                <a:lnTo>
                  <a:pt x="210455" y="980696"/>
                </a:lnTo>
                <a:lnTo>
                  <a:pt x="246508" y="1006675"/>
                </a:lnTo>
                <a:lnTo>
                  <a:pt x="284667" y="1029725"/>
                </a:lnTo>
                <a:lnTo>
                  <a:pt x="324768" y="1049681"/>
                </a:lnTo>
                <a:lnTo>
                  <a:pt x="366646" y="1066377"/>
                </a:lnTo>
                <a:lnTo>
                  <a:pt x="410137" y="1079650"/>
                </a:lnTo>
                <a:lnTo>
                  <a:pt x="455076" y="1089334"/>
                </a:lnTo>
                <a:lnTo>
                  <a:pt x="501298" y="1095266"/>
                </a:lnTo>
                <a:lnTo>
                  <a:pt x="548640" y="1097280"/>
                </a:lnTo>
                <a:lnTo>
                  <a:pt x="595981" y="1095266"/>
                </a:lnTo>
                <a:lnTo>
                  <a:pt x="642203" y="1089334"/>
                </a:lnTo>
                <a:lnTo>
                  <a:pt x="687142" y="1079650"/>
                </a:lnTo>
                <a:lnTo>
                  <a:pt x="730633" y="1066377"/>
                </a:lnTo>
                <a:lnTo>
                  <a:pt x="772511" y="1049681"/>
                </a:lnTo>
                <a:lnTo>
                  <a:pt x="812612" y="1029725"/>
                </a:lnTo>
                <a:lnTo>
                  <a:pt x="850771" y="1006675"/>
                </a:lnTo>
                <a:lnTo>
                  <a:pt x="886824" y="980696"/>
                </a:lnTo>
                <a:lnTo>
                  <a:pt x="920605" y="951951"/>
                </a:lnTo>
                <a:lnTo>
                  <a:pt x="951951" y="920605"/>
                </a:lnTo>
                <a:lnTo>
                  <a:pt x="980696" y="886824"/>
                </a:lnTo>
                <a:lnTo>
                  <a:pt x="1006675" y="850771"/>
                </a:lnTo>
                <a:lnTo>
                  <a:pt x="1029725" y="812612"/>
                </a:lnTo>
                <a:lnTo>
                  <a:pt x="1049681" y="772511"/>
                </a:lnTo>
                <a:lnTo>
                  <a:pt x="1066377" y="730633"/>
                </a:lnTo>
                <a:lnTo>
                  <a:pt x="1079650" y="687142"/>
                </a:lnTo>
                <a:lnTo>
                  <a:pt x="1089334" y="642203"/>
                </a:lnTo>
                <a:lnTo>
                  <a:pt x="1095266" y="595981"/>
                </a:lnTo>
                <a:lnTo>
                  <a:pt x="1097280" y="548639"/>
                </a:lnTo>
                <a:lnTo>
                  <a:pt x="1095266" y="501298"/>
                </a:lnTo>
                <a:lnTo>
                  <a:pt x="1089334" y="455076"/>
                </a:lnTo>
                <a:lnTo>
                  <a:pt x="1079650" y="410137"/>
                </a:lnTo>
                <a:lnTo>
                  <a:pt x="1066377" y="366646"/>
                </a:lnTo>
                <a:lnTo>
                  <a:pt x="1049681" y="324768"/>
                </a:lnTo>
                <a:lnTo>
                  <a:pt x="1029725" y="284667"/>
                </a:lnTo>
                <a:lnTo>
                  <a:pt x="1006675" y="246508"/>
                </a:lnTo>
                <a:lnTo>
                  <a:pt x="980696" y="210455"/>
                </a:lnTo>
                <a:lnTo>
                  <a:pt x="951951" y="176674"/>
                </a:lnTo>
                <a:lnTo>
                  <a:pt x="920605" y="145328"/>
                </a:lnTo>
                <a:lnTo>
                  <a:pt x="886824" y="116583"/>
                </a:lnTo>
                <a:lnTo>
                  <a:pt x="850771" y="90604"/>
                </a:lnTo>
                <a:lnTo>
                  <a:pt x="812612" y="67554"/>
                </a:lnTo>
                <a:lnTo>
                  <a:pt x="772511" y="47598"/>
                </a:lnTo>
                <a:lnTo>
                  <a:pt x="730633" y="30902"/>
                </a:lnTo>
                <a:lnTo>
                  <a:pt x="687142" y="17629"/>
                </a:lnTo>
                <a:lnTo>
                  <a:pt x="642203" y="7945"/>
                </a:lnTo>
                <a:lnTo>
                  <a:pt x="595981" y="2013"/>
                </a:lnTo>
                <a:lnTo>
                  <a:pt x="5486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514344" y="4514100"/>
            <a:ext cx="1143000" cy="11430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764279" y="4761484"/>
            <a:ext cx="639978" cy="64262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491728" y="1851660"/>
            <a:ext cx="570230" cy="76200"/>
          </a:xfrm>
          <a:custGeom>
            <a:avLst/>
            <a:gdLst/>
            <a:ahLst/>
            <a:cxnLst/>
            <a:rect l="l" t="t" r="r" b="b"/>
            <a:pathLst>
              <a:path w="570229" h="76200">
                <a:moveTo>
                  <a:pt x="532002" y="0"/>
                </a:moveTo>
                <a:lnTo>
                  <a:pt x="517155" y="2988"/>
                </a:lnTo>
                <a:lnTo>
                  <a:pt x="505047" y="11144"/>
                </a:lnTo>
                <a:lnTo>
                  <a:pt x="496891" y="23252"/>
                </a:lnTo>
                <a:lnTo>
                  <a:pt x="493902" y="38100"/>
                </a:lnTo>
                <a:lnTo>
                  <a:pt x="496891" y="52947"/>
                </a:lnTo>
                <a:lnTo>
                  <a:pt x="505047" y="65055"/>
                </a:lnTo>
                <a:lnTo>
                  <a:pt x="517155" y="73211"/>
                </a:lnTo>
                <a:lnTo>
                  <a:pt x="532002" y="76200"/>
                </a:lnTo>
                <a:lnTo>
                  <a:pt x="546850" y="73211"/>
                </a:lnTo>
                <a:lnTo>
                  <a:pt x="558958" y="65055"/>
                </a:lnTo>
                <a:lnTo>
                  <a:pt x="567114" y="52947"/>
                </a:lnTo>
                <a:lnTo>
                  <a:pt x="568262" y="47243"/>
                </a:lnTo>
                <a:lnTo>
                  <a:pt x="532002" y="47243"/>
                </a:lnTo>
                <a:lnTo>
                  <a:pt x="532002" y="28955"/>
                </a:lnTo>
                <a:lnTo>
                  <a:pt x="568262" y="28955"/>
                </a:lnTo>
                <a:lnTo>
                  <a:pt x="567114" y="23252"/>
                </a:lnTo>
                <a:lnTo>
                  <a:pt x="558958" y="11144"/>
                </a:lnTo>
                <a:lnTo>
                  <a:pt x="546850" y="2988"/>
                </a:lnTo>
                <a:lnTo>
                  <a:pt x="532002" y="0"/>
                </a:lnTo>
                <a:close/>
              </a:path>
              <a:path w="570229" h="76200">
                <a:moveTo>
                  <a:pt x="495743" y="28955"/>
                </a:moveTo>
                <a:lnTo>
                  <a:pt x="0" y="28955"/>
                </a:lnTo>
                <a:lnTo>
                  <a:pt x="0" y="47243"/>
                </a:lnTo>
                <a:lnTo>
                  <a:pt x="495743" y="47243"/>
                </a:lnTo>
                <a:lnTo>
                  <a:pt x="493902" y="38100"/>
                </a:lnTo>
                <a:lnTo>
                  <a:pt x="495743" y="28955"/>
                </a:lnTo>
                <a:close/>
              </a:path>
              <a:path w="570229" h="76200">
                <a:moveTo>
                  <a:pt x="568262" y="28955"/>
                </a:moveTo>
                <a:lnTo>
                  <a:pt x="532002" y="28955"/>
                </a:lnTo>
                <a:lnTo>
                  <a:pt x="532002" y="47243"/>
                </a:lnTo>
                <a:lnTo>
                  <a:pt x="568262" y="47243"/>
                </a:lnTo>
                <a:lnTo>
                  <a:pt x="570102" y="38100"/>
                </a:lnTo>
                <a:lnTo>
                  <a:pt x="568262" y="28955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698992" y="5045964"/>
            <a:ext cx="570230" cy="76200"/>
          </a:xfrm>
          <a:custGeom>
            <a:avLst/>
            <a:gdLst/>
            <a:ahLst/>
            <a:cxnLst/>
            <a:rect l="l" t="t" r="r" b="b"/>
            <a:pathLst>
              <a:path w="570229" h="76200">
                <a:moveTo>
                  <a:pt x="532002" y="0"/>
                </a:moveTo>
                <a:lnTo>
                  <a:pt x="517155" y="2988"/>
                </a:lnTo>
                <a:lnTo>
                  <a:pt x="505047" y="11144"/>
                </a:lnTo>
                <a:lnTo>
                  <a:pt x="496891" y="23252"/>
                </a:lnTo>
                <a:lnTo>
                  <a:pt x="493902" y="38100"/>
                </a:lnTo>
                <a:lnTo>
                  <a:pt x="496891" y="52947"/>
                </a:lnTo>
                <a:lnTo>
                  <a:pt x="505047" y="65055"/>
                </a:lnTo>
                <a:lnTo>
                  <a:pt x="517155" y="73211"/>
                </a:lnTo>
                <a:lnTo>
                  <a:pt x="532002" y="76200"/>
                </a:lnTo>
                <a:lnTo>
                  <a:pt x="546796" y="73211"/>
                </a:lnTo>
                <a:lnTo>
                  <a:pt x="558911" y="65055"/>
                </a:lnTo>
                <a:lnTo>
                  <a:pt x="567096" y="52947"/>
                </a:lnTo>
                <a:lnTo>
                  <a:pt x="568251" y="47243"/>
                </a:lnTo>
                <a:lnTo>
                  <a:pt x="532002" y="47243"/>
                </a:lnTo>
                <a:lnTo>
                  <a:pt x="532002" y="28956"/>
                </a:lnTo>
                <a:lnTo>
                  <a:pt x="568251" y="28956"/>
                </a:lnTo>
                <a:lnTo>
                  <a:pt x="567096" y="23252"/>
                </a:lnTo>
                <a:lnTo>
                  <a:pt x="558911" y="11144"/>
                </a:lnTo>
                <a:lnTo>
                  <a:pt x="546796" y="2988"/>
                </a:lnTo>
                <a:lnTo>
                  <a:pt x="532002" y="0"/>
                </a:lnTo>
                <a:close/>
              </a:path>
              <a:path w="570229" h="76200">
                <a:moveTo>
                  <a:pt x="495743" y="28956"/>
                </a:moveTo>
                <a:lnTo>
                  <a:pt x="0" y="28956"/>
                </a:lnTo>
                <a:lnTo>
                  <a:pt x="0" y="47243"/>
                </a:lnTo>
                <a:lnTo>
                  <a:pt x="495743" y="47243"/>
                </a:lnTo>
                <a:lnTo>
                  <a:pt x="493902" y="38100"/>
                </a:lnTo>
                <a:lnTo>
                  <a:pt x="495743" y="28956"/>
                </a:lnTo>
                <a:close/>
              </a:path>
              <a:path w="570229" h="76200">
                <a:moveTo>
                  <a:pt x="568251" y="28956"/>
                </a:moveTo>
                <a:lnTo>
                  <a:pt x="532002" y="28956"/>
                </a:lnTo>
                <a:lnTo>
                  <a:pt x="532002" y="47243"/>
                </a:lnTo>
                <a:lnTo>
                  <a:pt x="568251" y="47243"/>
                </a:lnTo>
                <a:lnTo>
                  <a:pt x="570102" y="38100"/>
                </a:lnTo>
                <a:lnTo>
                  <a:pt x="568251" y="28956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2019 </a:t>
            </a:r>
            <a:r>
              <a:rPr spc="5" dirty="0"/>
              <a:t>© Company</a:t>
            </a:r>
            <a:r>
              <a:rPr spc="-130" dirty="0"/>
              <a:t> </a:t>
            </a:r>
            <a:r>
              <a:rPr dirty="0"/>
              <a:t>Confidential</a:t>
            </a:r>
          </a:p>
        </p:txBody>
      </p:sp>
      <p:sp>
        <p:nvSpPr>
          <p:cNvPr id="38" name="object 3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14 June</a:t>
            </a:r>
            <a:r>
              <a:rPr spc="-85" dirty="0"/>
              <a:t> </a:t>
            </a:r>
            <a:r>
              <a:rPr dirty="0"/>
              <a:t>2019</a:t>
            </a:r>
          </a:p>
        </p:txBody>
      </p:sp>
      <p:sp>
        <p:nvSpPr>
          <p:cNvPr id="39" name="object 3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5" dirty="0"/>
              <a:t>26</a:t>
            </a:fld>
            <a:endParaRPr spc="5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3231" y="6492240"/>
            <a:ext cx="137160" cy="365760"/>
          </a:xfrm>
          <a:custGeom>
            <a:avLst/>
            <a:gdLst/>
            <a:ahLst/>
            <a:cxnLst/>
            <a:rect l="l" t="t" r="r" b="b"/>
            <a:pathLst>
              <a:path w="137159" h="365759">
                <a:moveTo>
                  <a:pt x="0" y="365760"/>
                </a:moveTo>
                <a:lnTo>
                  <a:pt x="137159" y="365760"/>
                </a:lnTo>
                <a:lnTo>
                  <a:pt x="137159" y="0"/>
                </a:lnTo>
                <a:lnTo>
                  <a:pt x="0" y="0"/>
                </a:lnTo>
                <a:lnTo>
                  <a:pt x="0" y="365760"/>
                </a:lnTo>
                <a:close/>
              </a:path>
            </a:pathLst>
          </a:custGeom>
          <a:solidFill>
            <a:srgbClr val="1C9F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859023" y="6608064"/>
            <a:ext cx="0" cy="137160"/>
          </a:xfrm>
          <a:custGeom>
            <a:avLst/>
            <a:gdLst/>
            <a:ahLst/>
            <a:cxnLst/>
            <a:rect l="l" t="t" r="r" b="b"/>
            <a:pathLst>
              <a:path h="137159">
                <a:moveTo>
                  <a:pt x="0" y="0"/>
                </a:moveTo>
                <a:lnTo>
                  <a:pt x="0" y="137158"/>
                </a:lnTo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503152" y="6565392"/>
            <a:ext cx="0" cy="220345"/>
          </a:xfrm>
          <a:custGeom>
            <a:avLst/>
            <a:gdLst/>
            <a:ahLst/>
            <a:cxnLst/>
            <a:rect l="l" t="t" r="r" b="b"/>
            <a:pathLst>
              <a:path h="220345">
                <a:moveTo>
                  <a:pt x="0" y="0"/>
                </a:moveTo>
                <a:lnTo>
                  <a:pt x="0" y="220186"/>
                </a:lnTo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57608" y="2347086"/>
            <a:ext cx="387350" cy="2352675"/>
          </a:xfrm>
          <a:custGeom>
            <a:avLst/>
            <a:gdLst/>
            <a:ahLst/>
            <a:cxnLst/>
            <a:rect l="l" t="t" r="r" b="b"/>
            <a:pathLst>
              <a:path w="387350" h="2352675">
                <a:moveTo>
                  <a:pt x="230496" y="2352548"/>
                </a:moveTo>
                <a:lnTo>
                  <a:pt x="210042" y="2307756"/>
                </a:lnTo>
                <a:lnTo>
                  <a:pt x="190544" y="2262680"/>
                </a:lnTo>
                <a:lnTo>
                  <a:pt x="172002" y="2217334"/>
                </a:lnTo>
                <a:lnTo>
                  <a:pt x="154415" y="2171731"/>
                </a:lnTo>
                <a:lnTo>
                  <a:pt x="137781" y="2125886"/>
                </a:lnTo>
                <a:lnTo>
                  <a:pt x="122100" y="2079813"/>
                </a:lnTo>
                <a:lnTo>
                  <a:pt x="107370" y="2033526"/>
                </a:lnTo>
                <a:lnTo>
                  <a:pt x="93592" y="1987039"/>
                </a:lnTo>
                <a:lnTo>
                  <a:pt x="80763" y="1940367"/>
                </a:lnTo>
                <a:lnTo>
                  <a:pt x="68883" y="1893523"/>
                </a:lnTo>
                <a:lnTo>
                  <a:pt x="57951" y="1846522"/>
                </a:lnTo>
                <a:lnTo>
                  <a:pt x="47967" y="1799378"/>
                </a:lnTo>
                <a:lnTo>
                  <a:pt x="38928" y="1752105"/>
                </a:lnTo>
                <a:lnTo>
                  <a:pt x="30835" y="1704717"/>
                </a:lnTo>
                <a:lnTo>
                  <a:pt x="23685" y="1657228"/>
                </a:lnTo>
                <a:lnTo>
                  <a:pt x="17479" y="1609653"/>
                </a:lnTo>
                <a:lnTo>
                  <a:pt x="12216" y="1562005"/>
                </a:lnTo>
                <a:lnTo>
                  <a:pt x="7893" y="1514300"/>
                </a:lnTo>
                <a:lnTo>
                  <a:pt x="4512" y="1466550"/>
                </a:lnTo>
                <a:lnTo>
                  <a:pt x="2069" y="1418770"/>
                </a:lnTo>
                <a:lnTo>
                  <a:pt x="566" y="1370975"/>
                </a:lnTo>
                <a:lnTo>
                  <a:pt x="0" y="1323178"/>
                </a:lnTo>
                <a:lnTo>
                  <a:pt x="370" y="1275394"/>
                </a:lnTo>
                <a:lnTo>
                  <a:pt x="1676" y="1227636"/>
                </a:lnTo>
                <a:lnTo>
                  <a:pt x="3917" y="1179919"/>
                </a:lnTo>
                <a:lnTo>
                  <a:pt x="7092" y="1132257"/>
                </a:lnTo>
                <a:lnTo>
                  <a:pt x="11200" y="1084665"/>
                </a:lnTo>
                <a:lnTo>
                  <a:pt x="16240" y="1037156"/>
                </a:lnTo>
                <a:lnTo>
                  <a:pt x="22211" y="989744"/>
                </a:lnTo>
                <a:lnTo>
                  <a:pt x="29112" y="942444"/>
                </a:lnTo>
                <a:lnTo>
                  <a:pt x="36942" y="895269"/>
                </a:lnTo>
                <a:lnTo>
                  <a:pt x="45700" y="848235"/>
                </a:lnTo>
                <a:lnTo>
                  <a:pt x="55386" y="801355"/>
                </a:lnTo>
                <a:lnTo>
                  <a:pt x="65998" y="754643"/>
                </a:lnTo>
                <a:lnTo>
                  <a:pt x="77535" y="708113"/>
                </a:lnTo>
                <a:lnTo>
                  <a:pt x="89997" y="661780"/>
                </a:lnTo>
                <a:lnTo>
                  <a:pt x="103382" y="615658"/>
                </a:lnTo>
                <a:lnTo>
                  <a:pt x="117690" y="569761"/>
                </a:lnTo>
                <a:lnTo>
                  <a:pt x="132919" y="524102"/>
                </a:lnTo>
                <a:lnTo>
                  <a:pt x="149069" y="478697"/>
                </a:lnTo>
                <a:lnTo>
                  <a:pt x="166139" y="433560"/>
                </a:lnTo>
                <a:lnTo>
                  <a:pt x="184127" y="388703"/>
                </a:lnTo>
                <a:lnTo>
                  <a:pt x="203034" y="344143"/>
                </a:lnTo>
                <a:lnTo>
                  <a:pt x="222857" y="299892"/>
                </a:lnTo>
                <a:lnTo>
                  <a:pt x="243596" y="255965"/>
                </a:lnTo>
                <a:lnTo>
                  <a:pt x="265250" y="212376"/>
                </a:lnTo>
                <a:lnTo>
                  <a:pt x="287819" y="169140"/>
                </a:lnTo>
                <a:lnTo>
                  <a:pt x="311300" y="126270"/>
                </a:lnTo>
                <a:lnTo>
                  <a:pt x="335694" y="83780"/>
                </a:lnTo>
                <a:lnTo>
                  <a:pt x="360999" y="41685"/>
                </a:lnTo>
                <a:lnTo>
                  <a:pt x="387214" y="0"/>
                </a:lnTo>
              </a:path>
            </a:pathLst>
          </a:custGeom>
          <a:ln w="12801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475226" y="5482971"/>
            <a:ext cx="3242310" cy="619125"/>
          </a:xfrm>
          <a:custGeom>
            <a:avLst/>
            <a:gdLst/>
            <a:ahLst/>
            <a:cxnLst/>
            <a:rect l="l" t="t" r="r" b="b"/>
            <a:pathLst>
              <a:path w="3242309" h="619125">
                <a:moveTo>
                  <a:pt x="3242309" y="0"/>
                </a:moveTo>
                <a:lnTo>
                  <a:pt x="3205626" y="32108"/>
                </a:lnTo>
                <a:lnTo>
                  <a:pt x="3168466" y="63361"/>
                </a:lnTo>
                <a:lnTo>
                  <a:pt x="3130843" y="93759"/>
                </a:lnTo>
                <a:lnTo>
                  <a:pt x="3092769" y="123303"/>
                </a:lnTo>
                <a:lnTo>
                  <a:pt x="3054256" y="151992"/>
                </a:lnTo>
                <a:lnTo>
                  <a:pt x="3015319" y="179827"/>
                </a:lnTo>
                <a:lnTo>
                  <a:pt x="2975969" y="206806"/>
                </a:lnTo>
                <a:lnTo>
                  <a:pt x="2936219" y="232931"/>
                </a:lnTo>
                <a:lnTo>
                  <a:pt x="2896083" y="258201"/>
                </a:lnTo>
                <a:lnTo>
                  <a:pt x="2855574" y="282616"/>
                </a:lnTo>
                <a:lnTo>
                  <a:pt x="2814703" y="306176"/>
                </a:lnTo>
                <a:lnTo>
                  <a:pt x="2773485" y="328882"/>
                </a:lnTo>
                <a:lnTo>
                  <a:pt x="2731931" y="350732"/>
                </a:lnTo>
                <a:lnTo>
                  <a:pt x="2690055" y="371728"/>
                </a:lnTo>
                <a:lnTo>
                  <a:pt x="2647870" y="391869"/>
                </a:lnTo>
                <a:lnTo>
                  <a:pt x="2605388" y="411154"/>
                </a:lnTo>
                <a:lnTo>
                  <a:pt x="2562622" y="429585"/>
                </a:lnTo>
                <a:lnTo>
                  <a:pt x="2519586" y="447161"/>
                </a:lnTo>
                <a:lnTo>
                  <a:pt x="2476291" y="463882"/>
                </a:lnTo>
                <a:lnTo>
                  <a:pt x="2432751" y="479748"/>
                </a:lnTo>
                <a:lnTo>
                  <a:pt x="2388979" y="494759"/>
                </a:lnTo>
                <a:lnTo>
                  <a:pt x="2344988" y="508916"/>
                </a:lnTo>
                <a:lnTo>
                  <a:pt x="2300790" y="522217"/>
                </a:lnTo>
                <a:lnTo>
                  <a:pt x="2256398" y="534663"/>
                </a:lnTo>
                <a:lnTo>
                  <a:pt x="2211826" y="546254"/>
                </a:lnTo>
                <a:lnTo>
                  <a:pt x="2167085" y="556990"/>
                </a:lnTo>
                <a:lnTo>
                  <a:pt x="2122189" y="566871"/>
                </a:lnTo>
                <a:lnTo>
                  <a:pt x="2077151" y="575896"/>
                </a:lnTo>
                <a:lnTo>
                  <a:pt x="2031984" y="584067"/>
                </a:lnTo>
                <a:lnTo>
                  <a:pt x="1986700" y="591383"/>
                </a:lnTo>
                <a:lnTo>
                  <a:pt x="1941312" y="597843"/>
                </a:lnTo>
                <a:lnTo>
                  <a:pt x="1895833" y="603449"/>
                </a:lnTo>
                <a:lnTo>
                  <a:pt x="1850277" y="608199"/>
                </a:lnTo>
                <a:lnTo>
                  <a:pt x="1804655" y="612094"/>
                </a:lnTo>
                <a:lnTo>
                  <a:pt x="1758981" y="615134"/>
                </a:lnTo>
                <a:lnTo>
                  <a:pt x="1713267" y="617319"/>
                </a:lnTo>
                <a:lnTo>
                  <a:pt x="1667527" y="618649"/>
                </a:lnTo>
                <a:lnTo>
                  <a:pt x="1621774" y="619123"/>
                </a:lnTo>
                <a:lnTo>
                  <a:pt x="1576019" y="618742"/>
                </a:lnTo>
                <a:lnTo>
                  <a:pt x="1530276" y="617506"/>
                </a:lnTo>
                <a:lnTo>
                  <a:pt x="1484559" y="615415"/>
                </a:lnTo>
                <a:lnTo>
                  <a:pt x="1438879" y="612468"/>
                </a:lnTo>
                <a:lnTo>
                  <a:pt x="1393249" y="608666"/>
                </a:lnTo>
                <a:lnTo>
                  <a:pt x="1347683" y="604009"/>
                </a:lnTo>
                <a:lnTo>
                  <a:pt x="1302193" y="598496"/>
                </a:lnTo>
                <a:lnTo>
                  <a:pt x="1256793" y="592129"/>
                </a:lnTo>
                <a:lnTo>
                  <a:pt x="1211494" y="584905"/>
                </a:lnTo>
                <a:lnTo>
                  <a:pt x="1166310" y="576827"/>
                </a:lnTo>
                <a:lnTo>
                  <a:pt x="1121254" y="567893"/>
                </a:lnTo>
                <a:lnTo>
                  <a:pt x="1076339" y="558104"/>
                </a:lnTo>
                <a:lnTo>
                  <a:pt x="1031577" y="547459"/>
                </a:lnTo>
                <a:lnTo>
                  <a:pt x="986981" y="535959"/>
                </a:lnTo>
                <a:lnTo>
                  <a:pt x="942564" y="523604"/>
                </a:lnTo>
                <a:lnTo>
                  <a:pt x="898340" y="510393"/>
                </a:lnTo>
                <a:lnTo>
                  <a:pt x="854320" y="496326"/>
                </a:lnTo>
                <a:lnTo>
                  <a:pt x="810518" y="481405"/>
                </a:lnTo>
                <a:lnTo>
                  <a:pt x="766947" y="465627"/>
                </a:lnTo>
                <a:lnTo>
                  <a:pt x="723619" y="448995"/>
                </a:lnTo>
                <a:lnTo>
                  <a:pt x="680547" y="431506"/>
                </a:lnTo>
                <a:lnTo>
                  <a:pt x="637744" y="413163"/>
                </a:lnTo>
                <a:lnTo>
                  <a:pt x="595224" y="393963"/>
                </a:lnTo>
                <a:lnTo>
                  <a:pt x="552998" y="373908"/>
                </a:lnTo>
                <a:lnTo>
                  <a:pt x="511080" y="352998"/>
                </a:lnTo>
                <a:lnTo>
                  <a:pt x="469483" y="331232"/>
                </a:lnTo>
                <a:lnTo>
                  <a:pt x="428219" y="308611"/>
                </a:lnTo>
                <a:lnTo>
                  <a:pt x="387301" y="285133"/>
                </a:lnTo>
                <a:lnTo>
                  <a:pt x="346743" y="260801"/>
                </a:lnTo>
                <a:lnTo>
                  <a:pt x="306556" y="235612"/>
                </a:lnTo>
                <a:lnTo>
                  <a:pt x="266755" y="209568"/>
                </a:lnTo>
                <a:lnTo>
                  <a:pt x="227351" y="182669"/>
                </a:lnTo>
                <a:lnTo>
                  <a:pt x="188357" y="154913"/>
                </a:lnTo>
                <a:lnTo>
                  <a:pt x="149787" y="126302"/>
                </a:lnTo>
                <a:lnTo>
                  <a:pt x="111654" y="96836"/>
                </a:lnTo>
                <a:lnTo>
                  <a:pt x="73969" y="66513"/>
                </a:lnTo>
                <a:lnTo>
                  <a:pt x="36747" y="35335"/>
                </a:lnTo>
                <a:lnTo>
                  <a:pt x="0" y="3301"/>
                </a:lnTo>
              </a:path>
            </a:pathLst>
          </a:custGeom>
          <a:ln w="12801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126476" y="2320163"/>
            <a:ext cx="405130" cy="2557780"/>
          </a:xfrm>
          <a:custGeom>
            <a:avLst/>
            <a:gdLst/>
            <a:ahLst/>
            <a:cxnLst/>
            <a:rect l="l" t="t" r="r" b="b"/>
            <a:pathLst>
              <a:path w="405129" h="2557779">
                <a:moveTo>
                  <a:pt x="0" y="0"/>
                </a:moveTo>
                <a:lnTo>
                  <a:pt x="26792" y="41371"/>
                </a:lnTo>
                <a:lnTo>
                  <a:pt x="52671" y="83151"/>
                </a:lnTo>
                <a:lnTo>
                  <a:pt x="77637" y="125327"/>
                </a:lnTo>
                <a:lnTo>
                  <a:pt x="101689" y="167884"/>
                </a:lnTo>
                <a:lnTo>
                  <a:pt x="124826" y="210809"/>
                </a:lnTo>
                <a:lnTo>
                  <a:pt x="147050" y="254086"/>
                </a:lnTo>
                <a:lnTo>
                  <a:pt x="168358" y="297703"/>
                </a:lnTo>
                <a:lnTo>
                  <a:pt x="188750" y="341645"/>
                </a:lnTo>
                <a:lnTo>
                  <a:pt x="208226" y="385898"/>
                </a:lnTo>
                <a:lnTo>
                  <a:pt x="226786" y="430448"/>
                </a:lnTo>
                <a:lnTo>
                  <a:pt x="244429" y="475281"/>
                </a:lnTo>
                <a:lnTo>
                  <a:pt x="261155" y="520382"/>
                </a:lnTo>
                <a:lnTo>
                  <a:pt x="276962" y="565739"/>
                </a:lnTo>
                <a:lnTo>
                  <a:pt x="291851" y="611336"/>
                </a:lnTo>
                <a:lnTo>
                  <a:pt x="305822" y="657160"/>
                </a:lnTo>
                <a:lnTo>
                  <a:pt x="318873" y="703196"/>
                </a:lnTo>
                <a:lnTo>
                  <a:pt x="331005" y="749431"/>
                </a:lnTo>
                <a:lnTo>
                  <a:pt x="342216" y="795850"/>
                </a:lnTo>
                <a:lnTo>
                  <a:pt x="352507" y="842440"/>
                </a:lnTo>
                <a:lnTo>
                  <a:pt x="361877" y="889186"/>
                </a:lnTo>
                <a:lnTo>
                  <a:pt x="370325" y="936074"/>
                </a:lnTo>
                <a:lnTo>
                  <a:pt x="377851" y="983091"/>
                </a:lnTo>
                <a:lnTo>
                  <a:pt x="384455" y="1030221"/>
                </a:lnTo>
                <a:lnTo>
                  <a:pt x="390136" y="1077452"/>
                </a:lnTo>
                <a:lnTo>
                  <a:pt x="394893" y="1124769"/>
                </a:lnTo>
                <a:lnTo>
                  <a:pt x="398727" y="1172157"/>
                </a:lnTo>
                <a:lnTo>
                  <a:pt x="401637" y="1219604"/>
                </a:lnTo>
                <a:lnTo>
                  <a:pt x="403621" y="1267094"/>
                </a:lnTo>
                <a:lnTo>
                  <a:pt x="404681" y="1314615"/>
                </a:lnTo>
                <a:lnTo>
                  <a:pt x="404815" y="1362150"/>
                </a:lnTo>
                <a:lnTo>
                  <a:pt x="404023" y="1409688"/>
                </a:lnTo>
                <a:lnTo>
                  <a:pt x="402304" y="1457213"/>
                </a:lnTo>
                <a:lnTo>
                  <a:pt x="399659" y="1504712"/>
                </a:lnTo>
                <a:lnTo>
                  <a:pt x="396086" y="1552170"/>
                </a:lnTo>
                <a:lnTo>
                  <a:pt x="391585" y="1599573"/>
                </a:lnTo>
                <a:lnTo>
                  <a:pt x="386156" y="1646908"/>
                </a:lnTo>
                <a:lnTo>
                  <a:pt x="379798" y="1694160"/>
                </a:lnTo>
                <a:lnTo>
                  <a:pt x="372510" y="1741315"/>
                </a:lnTo>
                <a:lnTo>
                  <a:pt x="364293" y="1788360"/>
                </a:lnTo>
                <a:lnTo>
                  <a:pt x="355146" y="1835279"/>
                </a:lnTo>
                <a:lnTo>
                  <a:pt x="345068" y="1882060"/>
                </a:lnTo>
                <a:lnTo>
                  <a:pt x="334059" y="1928687"/>
                </a:lnTo>
                <a:lnTo>
                  <a:pt x="322119" y="1975147"/>
                </a:lnTo>
                <a:lnTo>
                  <a:pt x="309246" y="2021426"/>
                </a:lnTo>
                <a:lnTo>
                  <a:pt x="295441" y="2067510"/>
                </a:lnTo>
                <a:lnTo>
                  <a:pt x="280703" y="2113385"/>
                </a:lnTo>
                <a:lnTo>
                  <a:pt x="265032" y="2159036"/>
                </a:lnTo>
                <a:lnTo>
                  <a:pt x="248427" y="2204450"/>
                </a:lnTo>
                <a:lnTo>
                  <a:pt x="230888" y="2249612"/>
                </a:lnTo>
                <a:lnTo>
                  <a:pt x="212414" y="2294509"/>
                </a:lnTo>
                <a:lnTo>
                  <a:pt x="193004" y="2339126"/>
                </a:lnTo>
                <a:lnTo>
                  <a:pt x="172660" y="2383450"/>
                </a:lnTo>
                <a:lnTo>
                  <a:pt x="151379" y="2427465"/>
                </a:lnTo>
                <a:lnTo>
                  <a:pt x="129161" y="2471159"/>
                </a:lnTo>
                <a:lnTo>
                  <a:pt x="106007" y="2514517"/>
                </a:lnTo>
                <a:lnTo>
                  <a:pt x="81915" y="2557526"/>
                </a:lnTo>
              </a:path>
            </a:pathLst>
          </a:custGeom>
          <a:ln w="12801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624959" y="1228366"/>
            <a:ext cx="2898140" cy="493395"/>
          </a:xfrm>
          <a:custGeom>
            <a:avLst/>
            <a:gdLst/>
            <a:ahLst/>
            <a:cxnLst/>
            <a:rect l="l" t="t" r="r" b="b"/>
            <a:pathLst>
              <a:path w="2898140" h="493394">
                <a:moveTo>
                  <a:pt x="0" y="492991"/>
                </a:moveTo>
                <a:lnTo>
                  <a:pt x="39650" y="463635"/>
                </a:lnTo>
                <a:lnTo>
                  <a:pt x="79744" y="435178"/>
                </a:lnTo>
                <a:lnTo>
                  <a:pt x="120267" y="407621"/>
                </a:lnTo>
                <a:lnTo>
                  <a:pt x="161205" y="380964"/>
                </a:lnTo>
                <a:lnTo>
                  <a:pt x="202545" y="355207"/>
                </a:lnTo>
                <a:lnTo>
                  <a:pt x="244272" y="330350"/>
                </a:lnTo>
                <a:lnTo>
                  <a:pt x="286374" y="306394"/>
                </a:lnTo>
                <a:lnTo>
                  <a:pt x="328836" y="283338"/>
                </a:lnTo>
                <a:lnTo>
                  <a:pt x="371645" y="261182"/>
                </a:lnTo>
                <a:lnTo>
                  <a:pt x="414787" y="239927"/>
                </a:lnTo>
                <a:lnTo>
                  <a:pt x="458247" y="219573"/>
                </a:lnTo>
                <a:lnTo>
                  <a:pt x="502013" y="200120"/>
                </a:lnTo>
                <a:lnTo>
                  <a:pt x="546071" y="181569"/>
                </a:lnTo>
                <a:lnTo>
                  <a:pt x="590406" y="163918"/>
                </a:lnTo>
                <a:lnTo>
                  <a:pt x="635006" y="147169"/>
                </a:lnTo>
                <a:lnTo>
                  <a:pt x="679856" y="131322"/>
                </a:lnTo>
                <a:lnTo>
                  <a:pt x="724942" y="116376"/>
                </a:lnTo>
                <a:lnTo>
                  <a:pt x="770251" y="102332"/>
                </a:lnTo>
                <a:lnTo>
                  <a:pt x="815769" y="89190"/>
                </a:lnTo>
                <a:lnTo>
                  <a:pt x="861483" y="76951"/>
                </a:lnTo>
                <a:lnTo>
                  <a:pt x="907378" y="65614"/>
                </a:lnTo>
                <a:lnTo>
                  <a:pt x="953441" y="55179"/>
                </a:lnTo>
                <a:lnTo>
                  <a:pt x="999657" y="45647"/>
                </a:lnTo>
                <a:lnTo>
                  <a:pt x="1046014" y="37017"/>
                </a:lnTo>
                <a:lnTo>
                  <a:pt x="1092498" y="29291"/>
                </a:lnTo>
                <a:lnTo>
                  <a:pt x="1139094" y="22467"/>
                </a:lnTo>
                <a:lnTo>
                  <a:pt x="1185789" y="16547"/>
                </a:lnTo>
                <a:lnTo>
                  <a:pt x="1232570" y="11530"/>
                </a:lnTo>
                <a:lnTo>
                  <a:pt x="1279421" y="7416"/>
                </a:lnTo>
                <a:lnTo>
                  <a:pt x="1326331" y="4206"/>
                </a:lnTo>
                <a:lnTo>
                  <a:pt x="1373285" y="1900"/>
                </a:lnTo>
                <a:lnTo>
                  <a:pt x="1420268" y="498"/>
                </a:lnTo>
                <a:lnTo>
                  <a:pt x="1467269" y="0"/>
                </a:lnTo>
                <a:lnTo>
                  <a:pt x="1514271" y="405"/>
                </a:lnTo>
                <a:lnTo>
                  <a:pt x="1561263" y="1716"/>
                </a:lnTo>
                <a:lnTo>
                  <a:pt x="1608230" y="3931"/>
                </a:lnTo>
                <a:lnTo>
                  <a:pt x="1655158" y="7050"/>
                </a:lnTo>
                <a:lnTo>
                  <a:pt x="1702034" y="11074"/>
                </a:lnTo>
                <a:lnTo>
                  <a:pt x="1748844" y="16003"/>
                </a:lnTo>
                <a:lnTo>
                  <a:pt x="1795574" y="21837"/>
                </a:lnTo>
                <a:lnTo>
                  <a:pt x="1842211" y="28577"/>
                </a:lnTo>
                <a:lnTo>
                  <a:pt x="1888740" y="36221"/>
                </a:lnTo>
                <a:lnTo>
                  <a:pt x="1935148" y="44772"/>
                </a:lnTo>
                <a:lnTo>
                  <a:pt x="1981421" y="54227"/>
                </a:lnTo>
                <a:lnTo>
                  <a:pt x="2027545" y="64589"/>
                </a:lnTo>
                <a:lnTo>
                  <a:pt x="2073507" y="75857"/>
                </a:lnTo>
                <a:lnTo>
                  <a:pt x="2119293" y="88030"/>
                </a:lnTo>
                <a:lnTo>
                  <a:pt x="2164889" y="101110"/>
                </a:lnTo>
                <a:lnTo>
                  <a:pt x="2210281" y="115096"/>
                </a:lnTo>
                <a:lnTo>
                  <a:pt x="2255456" y="129989"/>
                </a:lnTo>
                <a:lnTo>
                  <a:pt x="2300400" y="145788"/>
                </a:lnTo>
                <a:lnTo>
                  <a:pt x="2345098" y="162494"/>
                </a:lnTo>
                <a:lnTo>
                  <a:pt x="2389538" y="180107"/>
                </a:lnTo>
                <a:lnTo>
                  <a:pt x="2433706" y="198627"/>
                </a:lnTo>
                <a:lnTo>
                  <a:pt x="2477587" y="218055"/>
                </a:lnTo>
                <a:lnTo>
                  <a:pt x="2521168" y="238389"/>
                </a:lnTo>
                <a:lnTo>
                  <a:pt x="2564436" y="259632"/>
                </a:lnTo>
                <a:lnTo>
                  <a:pt x="2607376" y="281781"/>
                </a:lnTo>
                <a:lnTo>
                  <a:pt x="2649975" y="304839"/>
                </a:lnTo>
                <a:lnTo>
                  <a:pt x="2692219" y="328805"/>
                </a:lnTo>
                <a:lnTo>
                  <a:pt x="2734094" y="353678"/>
                </a:lnTo>
                <a:lnTo>
                  <a:pt x="2775586" y="379460"/>
                </a:lnTo>
                <a:lnTo>
                  <a:pt x="2816683" y="406151"/>
                </a:lnTo>
                <a:lnTo>
                  <a:pt x="2857369" y="433749"/>
                </a:lnTo>
                <a:lnTo>
                  <a:pt x="2897632" y="462257"/>
                </a:lnTo>
              </a:path>
            </a:pathLst>
          </a:custGeom>
          <a:ln w="12801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474464" y="2045207"/>
            <a:ext cx="3240024" cy="32400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156204" y="1342644"/>
            <a:ext cx="4558284" cy="39425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717794" y="4312742"/>
            <a:ext cx="75438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TIME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61110" y="1579245"/>
            <a:ext cx="19342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3075" marR="5080" indent="-461009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495658"/>
                </a:solidFill>
                <a:latin typeface="Arial"/>
                <a:cs typeface="Arial"/>
              </a:rPr>
              <a:t>Time </a:t>
            </a:r>
            <a:r>
              <a:rPr sz="1800" dirty="0">
                <a:solidFill>
                  <a:srgbClr val="495658"/>
                </a:solidFill>
                <a:latin typeface="Arial"/>
                <a:cs typeface="Arial"/>
              </a:rPr>
              <a:t>to </a:t>
            </a:r>
            <a:r>
              <a:rPr sz="1800" spc="5" dirty="0">
                <a:solidFill>
                  <a:srgbClr val="495658"/>
                </a:solidFill>
                <a:latin typeface="Arial"/>
                <a:cs typeface="Arial"/>
              </a:rPr>
              <a:t>collect</a:t>
            </a:r>
            <a:r>
              <a:rPr sz="1800" spc="-114" dirty="0">
                <a:solidFill>
                  <a:srgbClr val="49565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95658"/>
                </a:solidFill>
                <a:latin typeface="Arial"/>
                <a:cs typeface="Arial"/>
              </a:rPr>
              <a:t>and  organize</a:t>
            </a:r>
            <a:r>
              <a:rPr sz="1800" spc="-114" dirty="0">
                <a:solidFill>
                  <a:srgbClr val="49565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95658"/>
                </a:solidFill>
                <a:latin typeface="Arial"/>
                <a:cs typeface="Arial"/>
              </a:rPr>
              <a:t>data.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96646" y="4773625"/>
            <a:ext cx="239014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9079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495658"/>
                </a:solidFill>
                <a:latin typeface="Arial"/>
                <a:cs typeface="Arial"/>
              </a:rPr>
              <a:t>Time </a:t>
            </a:r>
            <a:r>
              <a:rPr sz="1800" spc="-5" dirty="0">
                <a:solidFill>
                  <a:srgbClr val="495658"/>
                </a:solidFill>
                <a:latin typeface="Arial"/>
                <a:cs typeface="Arial"/>
              </a:rPr>
              <a:t>write</a:t>
            </a:r>
            <a:r>
              <a:rPr sz="1800" spc="-65" dirty="0">
                <a:solidFill>
                  <a:srgbClr val="49565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95658"/>
                </a:solidFill>
                <a:latin typeface="Arial"/>
                <a:cs typeface="Arial"/>
              </a:rPr>
              <a:t>thoughtful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solidFill>
                  <a:srgbClr val="495658"/>
                </a:solidFill>
                <a:latin typeface="Arial"/>
                <a:cs typeface="Arial"/>
              </a:rPr>
              <a:t>and insightful</a:t>
            </a:r>
            <a:r>
              <a:rPr sz="1800" spc="-114" dirty="0">
                <a:solidFill>
                  <a:srgbClr val="49565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95658"/>
                </a:solidFill>
                <a:latin typeface="Arial"/>
                <a:cs typeface="Arial"/>
              </a:rPr>
              <a:t>narrative.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948939" y="5045964"/>
            <a:ext cx="568960" cy="76200"/>
          </a:xfrm>
          <a:custGeom>
            <a:avLst/>
            <a:gdLst/>
            <a:ahLst/>
            <a:cxnLst/>
            <a:rect l="l" t="t" r="r" b="b"/>
            <a:pathLst>
              <a:path w="568960" h="76200">
                <a:moveTo>
                  <a:pt x="38100" y="0"/>
                </a:moveTo>
                <a:lnTo>
                  <a:pt x="23252" y="2988"/>
                </a:lnTo>
                <a:lnTo>
                  <a:pt x="11144" y="11144"/>
                </a:lnTo>
                <a:lnTo>
                  <a:pt x="2988" y="23252"/>
                </a:lnTo>
                <a:lnTo>
                  <a:pt x="0" y="38100"/>
                </a:lnTo>
                <a:lnTo>
                  <a:pt x="2988" y="52947"/>
                </a:lnTo>
                <a:lnTo>
                  <a:pt x="11144" y="65055"/>
                </a:lnTo>
                <a:lnTo>
                  <a:pt x="23252" y="73211"/>
                </a:lnTo>
                <a:lnTo>
                  <a:pt x="38100" y="76200"/>
                </a:lnTo>
                <a:lnTo>
                  <a:pt x="52947" y="73211"/>
                </a:lnTo>
                <a:lnTo>
                  <a:pt x="65055" y="65055"/>
                </a:lnTo>
                <a:lnTo>
                  <a:pt x="73211" y="52947"/>
                </a:lnTo>
                <a:lnTo>
                  <a:pt x="74359" y="47243"/>
                </a:lnTo>
                <a:lnTo>
                  <a:pt x="38100" y="47243"/>
                </a:lnTo>
                <a:lnTo>
                  <a:pt x="38100" y="28956"/>
                </a:lnTo>
                <a:lnTo>
                  <a:pt x="74359" y="28956"/>
                </a:lnTo>
                <a:lnTo>
                  <a:pt x="73211" y="23252"/>
                </a:lnTo>
                <a:lnTo>
                  <a:pt x="65055" y="11144"/>
                </a:lnTo>
                <a:lnTo>
                  <a:pt x="52947" y="2988"/>
                </a:lnTo>
                <a:lnTo>
                  <a:pt x="38100" y="0"/>
                </a:lnTo>
                <a:close/>
              </a:path>
              <a:path w="568960" h="76200">
                <a:moveTo>
                  <a:pt x="74359" y="28956"/>
                </a:moveTo>
                <a:lnTo>
                  <a:pt x="38100" y="28956"/>
                </a:lnTo>
                <a:lnTo>
                  <a:pt x="38100" y="47243"/>
                </a:lnTo>
                <a:lnTo>
                  <a:pt x="74359" y="47243"/>
                </a:lnTo>
                <a:lnTo>
                  <a:pt x="76200" y="38100"/>
                </a:lnTo>
                <a:lnTo>
                  <a:pt x="74359" y="28956"/>
                </a:lnTo>
                <a:close/>
              </a:path>
              <a:path w="568960" h="76200">
                <a:moveTo>
                  <a:pt x="568451" y="28956"/>
                </a:moveTo>
                <a:lnTo>
                  <a:pt x="74359" y="28956"/>
                </a:lnTo>
                <a:lnTo>
                  <a:pt x="76200" y="38100"/>
                </a:lnTo>
                <a:lnTo>
                  <a:pt x="74359" y="47243"/>
                </a:lnTo>
                <a:lnTo>
                  <a:pt x="568451" y="47243"/>
                </a:lnTo>
                <a:lnTo>
                  <a:pt x="568451" y="28956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491728" y="1851660"/>
            <a:ext cx="570230" cy="76200"/>
          </a:xfrm>
          <a:custGeom>
            <a:avLst/>
            <a:gdLst/>
            <a:ahLst/>
            <a:cxnLst/>
            <a:rect l="l" t="t" r="r" b="b"/>
            <a:pathLst>
              <a:path w="570229" h="76200">
                <a:moveTo>
                  <a:pt x="532002" y="0"/>
                </a:moveTo>
                <a:lnTo>
                  <a:pt x="517155" y="2988"/>
                </a:lnTo>
                <a:lnTo>
                  <a:pt x="505047" y="11144"/>
                </a:lnTo>
                <a:lnTo>
                  <a:pt x="496891" y="23252"/>
                </a:lnTo>
                <a:lnTo>
                  <a:pt x="493902" y="38100"/>
                </a:lnTo>
                <a:lnTo>
                  <a:pt x="496891" y="52947"/>
                </a:lnTo>
                <a:lnTo>
                  <a:pt x="505047" y="65055"/>
                </a:lnTo>
                <a:lnTo>
                  <a:pt x="517155" y="73211"/>
                </a:lnTo>
                <a:lnTo>
                  <a:pt x="532002" y="76200"/>
                </a:lnTo>
                <a:lnTo>
                  <a:pt x="546850" y="73211"/>
                </a:lnTo>
                <a:lnTo>
                  <a:pt x="558958" y="65055"/>
                </a:lnTo>
                <a:lnTo>
                  <a:pt x="567114" y="52947"/>
                </a:lnTo>
                <a:lnTo>
                  <a:pt x="568262" y="47243"/>
                </a:lnTo>
                <a:lnTo>
                  <a:pt x="532002" y="47243"/>
                </a:lnTo>
                <a:lnTo>
                  <a:pt x="532002" y="28955"/>
                </a:lnTo>
                <a:lnTo>
                  <a:pt x="568262" y="28955"/>
                </a:lnTo>
                <a:lnTo>
                  <a:pt x="567114" y="23252"/>
                </a:lnTo>
                <a:lnTo>
                  <a:pt x="558958" y="11144"/>
                </a:lnTo>
                <a:lnTo>
                  <a:pt x="546850" y="2988"/>
                </a:lnTo>
                <a:lnTo>
                  <a:pt x="532002" y="0"/>
                </a:lnTo>
                <a:close/>
              </a:path>
              <a:path w="570229" h="76200">
                <a:moveTo>
                  <a:pt x="495743" y="28955"/>
                </a:moveTo>
                <a:lnTo>
                  <a:pt x="0" y="28955"/>
                </a:lnTo>
                <a:lnTo>
                  <a:pt x="0" y="47243"/>
                </a:lnTo>
                <a:lnTo>
                  <a:pt x="495743" y="47243"/>
                </a:lnTo>
                <a:lnTo>
                  <a:pt x="493902" y="38100"/>
                </a:lnTo>
                <a:lnTo>
                  <a:pt x="495743" y="28955"/>
                </a:lnTo>
                <a:close/>
              </a:path>
              <a:path w="570229" h="76200">
                <a:moveTo>
                  <a:pt x="568262" y="28955"/>
                </a:moveTo>
                <a:lnTo>
                  <a:pt x="532002" y="28955"/>
                </a:lnTo>
                <a:lnTo>
                  <a:pt x="532002" y="47243"/>
                </a:lnTo>
                <a:lnTo>
                  <a:pt x="568262" y="47243"/>
                </a:lnTo>
                <a:lnTo>
                  <a:pt x="570102" y="38100"/>
                </a:lnTo>
                <a:lnTo>
                  <a:pt x="568262" y="28955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698992" y="5045964"/>
            <a:ext cx="570230" cy="76200"/>
          </a:xfrm>
          <a:custGeom>
            <a:avLst/>
            <a:gdLst/>
            <a:ahLst/>
            <a:cxnLst/>
            <a:rect l="l" t="t" r="r" b="b"/>
            <a:pathLst>
              <a:path w="570229" h="76200">
                <a:moveTo>
                  <a:pt x="532002" y="0"/>
                </a:moveTo>
                <a:lnTo>
                  <a:pt x="517155" y="2988"/>
                </a:lnTo>
                <a:lnTo>
                  <a:pt x="505047" y="11144"/>
                </a:lnTo>
                <a:lnTo>
                  <a:pt x="496891" y="23252"/>
                </a:lnTo>
                <a:lnTo>
                  <a:pt x="493902" y="38100"/>
                </a:lnTo>
                <a:lnTo>
                  <a:pt x="496891" y="52947"/>
                </a:lnTo>
                <a:lnTo>
                  <a:pt x="505047" y="65055"/>
                </a:lnTo>
                <a:lnTo>
                  <a:pt x="517155" y="73211"/>
                </a:lnTo>
                <a:lnTo>
                  <a:pt x="532002" y="76200"/>
                </a:lnTo>
                <a:lnTo>
                  <a:pt x="546796" y="73211"/>
                </a:lnTo>
                <a:lnTo>
                  <a:pt x="558911" y="65055"/>
                </a:lnTo>
                <a:lnTo>
                  <a:pt x="567096" y="52947"/>
                </a:lnTo>
                <a:lnTo>
                  <a:pt x="568251" y="47243"/>
                </a:lnTo>
                <a:lnTo>
                  <a:pt x="532002" y="47243"/>
                </a:lnTo>
                <a:lnTo>
                  <a:pt x="532002" y="28956"/>
                </a:lnTo>
                <a:lnTo>
                  <a:pt x="568251" y="28956"/>
                </a:lnTo>
                <a:lnTo>
                  <a:pt x="567096" y="23252"/>
                </a:lnTo>
                <a:lnTo>
                  <a:pt x="558911" y="11144"/>
                </a:lnTo>
                <a:lnTo>
                  <a:pt x="546796" y="2988"/>
                </a:lnTo>
                <a:lnTo>
                  <a:pt x="532002" y="0"/>
                </a:lnTo>
                <a:close/>
              </a:path>
              <a:path w="570229" h="76200">
                <a:moveTo>
                  <a:pt x="495743" y="28956"/>
                </a:moveTo>
                <a:lnTo>
                  <a:pt x="0" y="28956"/>
                </a:lnTo>
                <a:lnTo>
                  <a:pt x="0" y="47243"/>
                </a:lnTo>
                <a:lnTo>
                  <a:pt x="495743" y="47243"/>
                </a:lnTo>
                <a:lnTo>
                  <a:pt x="493902" y="38100"/>
                </a:lnTo>
                <a:lnTo>
                  <a:pt x="495743" y="28956"/>
                </a:lnTo>
                <a:close/>
              </a:path>
              <a:path w="570229" h="76200">
                <a:moveTo>
                  <a:pt x="568251" y="28956"/>
                </a:moveTo>
                <a:lnTo>
                  <a:pt x="532002" y="28956"/>
                </a:lnTo>
                <a:lnTo>
                  <a:pt x="532002" y="47243"/>
                </a:lnTo>
                <a:lnTo>
                  <a:pt x="568251" y="47243"/>
                </a:lnTo>
                <a:lnTo>
                  <a:pt x="570102" y="38100"/>
                </a:lnTo>
                <a:lnTo>
                  <a:pt x="568251" y="28956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9235185" y="1323847"/>
            <a:ext cx="255143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0" spc="-25" dirty="0">
                <a:solidFill>
                  <a:srgbClr val="495658"/>
                </a:solidFill>
                <a:latin typeface="Arial"/>
                <a:cs typeface="Arial"/>
              </a:rPr>
              <a:t>Time </a:t>
            </a:r>
            <a:r>
              <a:rPr sz="1800" b="0" dirty="0">
                <a:solidFill>
                  <a:srgbClr val="495658"/>
                </a:solidFill>
                <a:latin typeface="Arial"/>
                <a:cs typeface="Arial"/>
              </a:rPr>
              <a:t>to distill and  transpose the data to</a:t>
            </a:r>
            <a:r>
              <a:rPr sz="1800" b="0" spc="-170" dirty="0">
                <a:solidFill>
                  <a:srgbClr val="495658"/>
                </a:solidFill>
                <a:latin typeface="Arial"/>
                <a:cs typeface="Arial"/>
              </a:rPr>
              <a:t> </a:t>
            </a:r>
            <a:r>
              <a:rPr sz="1800" b="0" dirty="0">
                <a:solidFill>
                  <a:srgbClr val="495658"/>
                </a:solidFill>
                <a:latin typeface="Arial"/>
                <a:cs typeface="Arial"/>
              </a:rPr>
              <a:t>the  appropriate application  (i.e. </a:t>
            </a:r>
            <a:r>
              <a:rPr sz="1800" b="0" spc="5" dirty="0">
                <a:solidFill>
                  <a:srgbClr val="495658"/>
                </a:solidFill>
                <a:latin typeface="Arial"/>
                <a:cs typeface="Arial"/>
              </a:rPr>
              <a:t>Word,</a:t>
            </a:r>
            <a:r>
              <a:rPr sz="1800" b="0" spc="-120" dirty="0">
                <a:solidFill>
                  <a:srgbClr val="495658"/>
                </a:solidFill>
                <a:latin typeface="Arial"/>
                <a:cs typeface="Arial"/>
              </a:rPr>
              <a:t> </a:t>
            </a:r>
            <a:r>
              <a:rPr sz="1800" b="0" spc="-5" dirty="0">
                <a:solidFill>
                  <a:srgbClr val="495658"/>
                </a:solidFill>
                <a:latin typeface="Arial"/>
                <a:cs typeface="Arial"/>
              </a:rPr>
              <a:t>PPT).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442450" y="4530928"/>
            <a:ext cx="2393950" cy="112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495658"/>
                </a:solidFill>
                <a:latin typeface="Arial"/>
                <a:cs typeface="Arial"/>
              </a:rPr>
              <a:t>Time </a:t>
            </a:r>
            <a:r>
              <a:rPr sz="1800" dirty="0">
                <a:solidFill>
                  <a:srgbClr val="495658"/>
                </a:solidFill>
                <a:latin typeface="Arial"/>
                <a:cs typeface="Arial"/>
              </a:rPr>
              <a:t>to</a:t>
            </a:r>
            <a:r>
              <a:rPr sz="1800" spc="-10" dirty="0">
                <a:solidFill>
                  <a:srgbClr val="495658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495658"/>
                </a:solidFill>
                <a:latin typeface="Arial"/>
                <a:cs typeface="Arial"/>
              </a:rPr>
              <a:t>organize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solidFill>
                  <a:srgbClr val="495658"/>
                </a:solidFill>
                <a:latin typeface="Arial"/>
                <a:cs typeface="Arial"/>
              </a:rPr>
              <a:t>the many</a:t>
            </a:r>
            <a:r>
              <a:rPr sz="1800" spc="-90" dirty="0">
                <a:solidFill>
                  <a:srgbClr val="49565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95658"/>
                </a:solidFill>
                <a:latin typeface="Arial"/>
                <a:cs typeface="Arial"/>
              </a:rPr>
              <a:t>stakeholders,  manage </a:t>
            </a:r>
            <a:r>
              <a:rPr sz="1800" spc="-5" dirty="0">
                <a:solidFill>
                  <a:srgbClr val="495658"/>
                </a:solidFill>
                <a:latin typeface="Arial"/>
                <a:cs typeface="Arial"/>
              </a:rPr>
              <a:t>workflows,  </a:t>
            </a:r>
            <a:r>
              <a:rPr sz="1800" dirty="0">
                <a:solidFill>
                  <a:srgbClr val="495658"/>
                </a:solidFill>
                <a:latin typeface="Arial"/>
                <a:cs typeface="Arial"/>
              </a:rPr>
              <a:t>and version</a:t>
            </a:r>
            <a:r>
              <a:rPr sz="1800" spc="-85" dirty="0">
                <a:solidFill>
                  <a:srgbClr val="49565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95658"/>
                </a:solidFill>
                <a:latin typeface="Arial"/>
                <a:cs typeface="Arial"/>
              </a:rPr>
              <a:t>control.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721608" y="1319783"/>
            <a:ext cx="1143000" cy="1143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029455" y="1594103"/>
            <a:ext cx="588645" cy="589280"/>
          </a:xfrm>
          <a:custGeom>
            <a:avLst/>
            <a:gdLst/>
            <a:ahLst/>
            <a:cxnLst/>
            <a:rect l="l" t="t" r="r" b="b"/>
            <a:pathLst>
              <a:path w="588645" h="589280">
                <a:moveTo>
                  <a:pt x="433451" y="0"/>
                </a:moveTo>
                <a:lnTo>
                  <a:pt x="0" y="0"/>
                </a:lnTo>
                <a:lnTo>
                  <a:pt x="0" y="588772"/>
                </a:lnTo>
                <a:lnTo>
                  <a:pt x="389763" y="588518"/>
                </a:lnTo>
                <a:lnTo>
                  <a:pt x="455029" y="579165"/>
                </a:lnTo>
                <a:lnTo>
                  <a:pt x="484541" y="566674"/>
                </a:lnTo>
                <a:lnTo>
                  <a:pt x="21590" y="566674"/>
                </a:lnTo>
                <a:lnTo>
                  <a:pt x="21590" y="21336"/>
                </a:lnTo>
                <a:lnTo>
                  <a:pt x="433451" y="21336"/>
                </a:lnTo>
                <a:lnTo>
                  <a:pt x="433451" y="0"/>
                </a:lnTo>
                <a:close/>
              </a:path>
              <a:path w="588645" h="589280">
                <a:moveTo>
                  <a:pt x="578104" y="404622"/>
                </a:moveTo>
                <a:lnTo>
                  <a:pt x="396494" y="404622"/>
                </a:lnTo>
                <a:lnTo>
                  <a:pt x="391668" y="407416"/>
                </a:lnTo>
                <a:lnTo>
                  <a:pt x="387985" y="413638"/>
                </a:lnTo>
                <a:lnTo>
                  <a:pt x="310007" y="549021"/>
                </a:lnTo>
                <a:lnTo>
                  <a:pt x="306832" y="554482"/>
                </a:lnTo>
                <a:lnTo>
                  <a:pt x="304038" y="559562"/>
                </a:lnTo>
                <a:lnTo>
                  <a:pt x="307721" y="566674"/>
                </a:lnTo>
                <a:lnTo>
                  <a:pt x="484541" y="566674"/>
                </a:lnTo>
                <a:lnTo>
                  <a:pt x="488204" y="564431"/>
                </a:lnTo>
                <a:lnTo>
                  <a:pt x="375720" y="564431"/>
                </a:lnTo>
                <a:lnTo>
                  <a:pt x="334518" y="554228"/>
                </a:lnTo>
                <a:lnTo>
                  <a:pt x="356645" y="515794"/>
                </a:lnTo>
                <a:lnTo>
                  <a:pt x="363982" y="503174"/>
                </a:lnTo>
                <a:lnTo>
                  <a:pt x="405257" y="431546"/>
                </a:lnTo>
                <a:lnTo>
                  <a:pt x="406400" y="429387"/>
                </a:lnTo>
                <a:lnTo>
                  <a:pt x="407670" y="428244"/>
                </a:lnTo>
                <a:lnTo>
                  <a:pt x="585291" y="428244"/>
                </a:lnTo>
                <a:lnTo>
                  <a:pt x="587375" y="418338"/>
                </a:lnTo>
                <a:lnTo>
                  <a:pt x="587629" y="416179"/>
                </a:lnTo>
                <a:lnTo>
                  <a:pt x="586994" y="413385"/>
                </a:lnTo>
                <a:lnTo>
                  <a:pt x="585851" y="411480"/>
                </a:lnTo>
                <a:lnTo>
                  <a:pt x="583057" y="405892"/>
                </a:lnTo>
                <a:lnTo>
                  <a:pt x="578104" y="404622"/>
                </a:lnTo>
                <a:close/>
              </a:path>
              <a:path w="588645" h="589280">
                <a:moveTo>
                  <a:pt x="585291" y="428244"/>
                </a:moveTo>
                <a:lnTo>
                  <a:pt x="410337" y="428244"/>
                </a:lnTo>
                <a:lnTo>
                  <a:pt x="561213" y="428498"/>
                </a:lnTo>
                <a:lnTo>
                  <a:pt x="547442" y="470359"/>
                </a:lnTo>
                <a:lnTo>
                  <a:pt x="524201" y="505675"/>
                </a:lnTo>
                <a:lnTo>
                  <a:pt x="493449" y="533594"/>
                </a:lnTo>
                <a:lnTo>
                  <a:pt x="457145" y="553261"/>
                </a:lnTo>
                <a:lnTo>
                  <a:pt x="417249" y="563825"/>
                </a:lnTo>
                <a:lnTo>
                  <a:pt x="375720" y="564431"/>
                </a:lnTo>
                <a:lnTo>
                  <a:pt x="488204" y="564431"/>
                </a:lnTo>
                <a:lnTo>
                  <a:pt x="530860" y="532892"/>
                </a:lnTo>
                <a:lnTo>
                  <a:pt x="568975" y="480472"/>
                </a:lnTo>
                <a:lnTo>
                  <a:pt x="580598" y="450560"/>
                </a:lnTo>
                <a:lnTo>
                  <a:pt x="585291" y="428244"/>
                </a:lnTo>
                <a:close/>
              </a:path>
              <a:path w="588645" h="589280">
                <a:moveTo>
                  <a:pt x="404241" y="188722"/>
                </a:moveTo>
                <a:lnTo>
                  <a:pt x="402717" y="188722"/>
                </a:lnTo>
                <a:lnTo>
                  <a:pt x="377201" y="189622"/>
                </a:lnTo>
                <a:lnTo>
                  <a:pt x="328171" y="200473"/>
                </a:lnTo>
                <a:lnTo>
                  <a:pt x="299466" y="216788"/>
                </a:lnTo>
                <a:lnTo>
                  <a:pt x="297053" y="221234"/>
                </a:lnTo>
                <a:lnTo>
                  <a:pt x="298831" y="225551"/>
                </a:lnTo>
                <a:lnTo>
                  <a:pt x="301117" y="229616"/>
                </a:lnTo>
                <a:lnTo>
                  <a:pt x="365982" y="338218"/>
                </a:lnTo>
                <a:lnTo>
                  <a:pt x="387350" y="374523"/>
                </a:lnTo>
                <a:lnTo>
                  <a:pt x="391414" y="381254"/>
                </a:lnTo>
                <a:lnTo>
                  <a:pt x="396240" y="383794"/>
                </a:lnTo>
                <a:lnTo>
                  <a:pt x="576199" y="383794"/>
                </a:lnTo>
                <a:lnTo>
                  <a:pt x="577850" y="383667"/>
                </a:lnTo>
                <a:lnTo>
                  <a:pt x="584200" y="382778"/>
                </a:lnTo>
                <a:lnTo>
                  <a:pt x="588264" y="378079"/>
                </a:lnTo>
                <a:lnTo>
                  <a:pt x="588010" y="371729"/>
                </a:lnTo>
                <a:lnTo>
                  <a:pt x="587629" y="366141"/>
                </a:lnTo>
                <a:lnTo>
                  <a:pt x="587375" y="360553"/>
                </a:lnTo>
                <a:lnTo>
                  <a:pt x="587314" y="360172"/>
                </a:lnTo>
                <a:lnTo>
                  <a:pt x="407670" y="360172"/>
                </a:lnTo>
                <a:lnTo>
                  <a:pt x="406019" y="359283"/>
                </a:lnTo>
                <a:lnTo>
                  <a:pt x="404241" y="356488"/>
                </a:lnTo>
                <a:lnTo>
                  <a:pt x="328930" y="229616"/>
                </a:lnTo>
                <a:lnTo>
                  <a:pt x="328041" y="228600"/>
                </a:lnTo>
                <a:lnTo>
                  <a:pt x="326771" y="226060"/>
                </a:lnTo>
                <a:lnTo>
                  <a:pt x="368221" y="213248"/>
                </a:lnTo>
                <a:lnTo>
                  <a:pt x="411471" y="212315"/>
                </a:lnTo>
                <a:lnTo>
                  <a:pt x="486840" y="212315"/>
                </a:lnTo>
                <a:lnTo>
                  <a:pt x="474599" y="205994"/>
                </a:lnTo>
                <a:lnTo>
                  <a:pt x="464579" y="201973"/>
                </a:lnTo>
                <a:lnTo>
                  <a:pt x="454358" y="198310"/>
                </a:lnTo>
                <a:lnTo>
                  <a:pt x="443970" y="194742"/>
                </a:lnTo>
                <a:lnTo>
                  <a:pt x="433451" y="191008"/>
                </a:lnTo>
                <a:lnTo>
                  <a:pt x="433451" y="189357"/>
                </a:lnTo>
                <a:lnTo>
                  <a:pt x="411607" y="189357"/>
                </a:lnTo>
                <a:lnTo>
                  <a:pt x="409829" y="189103"/>
                </a:lnTo>
                <a:lnTo>
                  <a:pt x="407035" y="189103"/>
                </a:lnTo>
                <a:lnTo>
                  <a:pt x="405765" y="188849"/>
                </a:lnTo>
                <a:lnTo>
                  <a:pt x="404241" y="188722"/>
                </a:lnTo>
                <a:close/>
              </a:path>
              <a:path w="588645" h="589280">
                <a:moveTo>
                  <a:pt x="447907" y="360064"/>
                </a:moveTo>
                <a:lnTo>
                  <a:pt x="407670" y="360172"/>
                </a:lnTo>
                <a:lnTo>
                  <a:pt x="558546" y="360172"/>
                </a:lnTo>
                <a:lnTo>
                  <a:pt x="447907" y="360064"/>
                </a:lnTo>
                <a:close/>
              </a:path>
              <a:path w="588645" h="589280">
                <a:moveTo>
                  <a:pt x="486840" y="212315"/>
                </a:moveTo>
                <a:lnTo>
                  <a:pt x="411471" y="212315"/>
                </a:lnTo>
                <a:lnTo>
                  <a:pt x="453903" y="222527"/>
                </a:lnTo>
                <a:lnTo>
                  <a:pt x="492901" y="243152"/>
                </a:lnTo>
                <a:lnTo>
                  <a:pt x="525848" y="273457"/>
                </a:lnTo>
                <a:lnTo>
                  <a:pt x="550125" y="312708"/>
                </a:lnTo>
                <a:lnTo>
                  <a:pt x="563118" y="360172"/>
                </a:lnTo>
                <a:lnTo>
                  <a:pt x="587314" y="360172"/>
                </a:lnTo>
                <a:lnTo>
                  <a:pt x="574373" y="309848"/>
                </a:lnTo>
                <a:lnTo>
                  <a:pt x="551688" y="268732"/>
                </a:lnTo>
                <a:lnTo>
                  <a:pt x="517429" y="232076"/>
                </a:lnTo>
                <a:lnTo>
                  <a:pt x="497145" y="217636"/>
                </a:lnTo>
                <a:lnTo>
                  <a:pt x="486840" y="212315"/>
                </a:lnTo>
                <a:close/>
              </a:path>
              <a:path w="588645" h="589280">
                <a:moveTo>
                  <a:pt x="433451" y="21336"/>
                </a:moveTo>
                <a:lnTo>
                  <a:pt x="411607" y="21336"/>
                </a:lnTo>
                <a:lnTo>
                  <a:pt x="411607" y="189357"/>
                </a:lnTo>
                <a:lnTo>
                  <a:pt x="433451" y="189357"/>
                </a:lnTo>
                <a:lnTo>
                  <a:pt x="433451" y="21336"/>
                </a:lnTo>
                <a:close/>
              </a:path>
            </a:pathLst>
          </a:custGeom>
          <a:solidFill>
            <a:srgbClr val="EB70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215384" y="1825418"/>
            <a:ext cx="186055" cy="317500"/>
          </a:xfrm>
          <a:custGeom>
            <a:avLst/>
            <a:gdLst/>
            <a:ahLst/>
            <a:cxnLst/>
            <a:rect l="l" t="t" r="r" b="b"/>
            <a:pathLst>
              <a:path w="186054" h="317500">
                <a:moveTo>
                  <a:pt x="86455" y="0"/>
                </a:moveTo>
                <a:lnTo>
                  <a:pt x="43023" y="34647"/>
                </a:lnTo>
                <a:lnTo>
                  <a:pt x="19732" y="70691"/>
                </a:lnTo>
                <a:lnTo>
                  <a:pt x="5466" y="111212"/>
                </a:lnTo>
                <a:lnTo>
                  <a:pt x="0" y="156162"/>
                </a:lnTo>
                <a:lnTo>
                  <a:pt x="404" y="163655"/>
                </a:lnTo>
                <a:lnTo>
                  <a:pt x="635" y="169878"/>
                </a:lnTo>
                <a:lnTo>
                  <a:pt x="13896" y="226389"/>
                </a:lnTo>
                <a:lnTo>
                  <a:pt x="52897" y="287817"/>
                </a:lnTo>
                <a:lnTo>
                  <a:pt x="82930" y="314277"/>
                </a:lnTo>
                <a:lnTo>
                  <a:pt x="93852" y="317325"/>
                </a:lnTo>
                <a:lnTo>
                  <a:pt x="98170" y="314912"/>
                </a:lnTo>
                <a:lnTo>
                  <a:pt x="101853" y="308435"/>
                </a:lnTo>
                <a:lnTo>
                  <a:pt x="114305" y="286845"/>
                </a:lnTo>
                <a:lnTo>
                  <a:pt x="86613" y="286845"/>
                </a:lnTo>
                <a:lnTo>
                  <a:pt x="56999" y="256350"/>
                </a:lnTo>
                <a:lnTo>
                  <a:pt x="36575" y="220492"/>
                </a:lnTo>
                <a:lnTo>
                  <a:pt x="25591" y="181232"/>
                </a:lnTo>
                <a:lnTo>
                  <a:pt x="24295" y="140533"/>
                </a:lnTo>
                <a:lnTo>
                  <a:pt x="32937" y="100357"/>
                </a:lnTo>
                <a:lnTo>
                  <a:pt x="51764" y="62664"/>
                </a:lnTo>
                <a:lnTo>
                  <a:pt x="81025" y="29416"/>
                </a:lnTo>
                <a:lnTo>
                  <a:pt x="108483" y="29416"/>
                </a:lnTo>
                <a:lnTo>
                  <a:pt x="95630" y="7826"/>
                </a:lnTo>
                <a:lnTo>
                  <a:pt x="91316" y="2573"/>
                </a:lnTo>
                <a:lnTo>
                  <a:pt x="86455" y="0"/>
                </a:lnTo>
                <a:close/>
              </a:path>
              <a:path w="186054" h="317500">
                <a:moveTo>
                  <a:pt x="108483" y="29416"/>
                </a:moveTo>
                <a:lnTo>
                  <a:pt x="81025" y="29416"/>
                </a:lnTo>
                <a:lnTo>
                  <a:pt x="84074" y="34242"/>
                </a:lnTo>
                <a:lnTo>
                  <a:pt x="157479" y="158067"/>
                </a:lnTo>
                <a:lnTo>
                  <a:pt x="158623" y="159845"/>
                </a:lnTo>
                <a:lnTo>
                  <a:pt x="159638" y="161242"/>
                </a:lnTo>
                <a:lnTo>
                  <a:pt x="158114" y="163655"/>
                </a:lnTo>
                <a:lnTo>
                  <a:pt x="87375" y="285829"/>
                </a:lnTo>
                <a:lnTo>
                  <a:pt x="87121" y="286210"/>
                </a:lnTo>
                <a:lnTo>
                  <a:pt x="86867" y="286464"/>
                </a:lnTo>
                <a:lnTo>
                  <a:pt x="86613" y="286845"/>
                </a:lnTo>
                <a:lnTo>
                  <a:pt x="114305" y="286845"/>
                </a:lnTo>
                <a:lnTo>
                  <a:pt x="182499" y="168608"/>
                </a:lnTo>
                <a:lnTo>
                  <a:pt x="185927" y="163020"/>
                </a:lnTo>
                <a:lnTo>
                  <a:pt x="185674" y="158321"/>
                </a:lnTo>
                <a:lnTo>
                  <a:pt x="182244" y="152606"/>
                </a:lnTo>
                <a:lnTo>
                  <a:pt x="175472" y="141610"/>
                </a:lnTo>
                <a:lnTo>
                  <a:pt x="168830" y="130555"/>
                </a:lnTo>
                <a:lnTo>
                  <a:pt x="155701" y="108410"/>
                </a:lnTo>
                <a:lnTo>
                  <a:pt x="108483" y="29416"/>
                </a:lnTo>
                <a:close/>
              </a:path>
            </a:pathLst>
          </a:custGeom>
          <a:solidFill>
            <a:srgbClr val="EB70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090415" y="1685544"/>
            <a:ext cx="311150" cy="0"/>
          </a:xfrm>
          <a:custGeom>
            <a:avLst/>
            <a:gdLst/>
            <a:ahLst/>
            <a:cxnLst/>
            <a:rect l="l" t="t" r="r" b="b"/>
            <a:pathLst>
              <a:path w="311150">
                <a:moveTo>
                  <a:pt x="0" y="0"/>
                </a:moveTo>
                <a:lnTo>
                  <a:pt x="310896" y="0"/>
                </a:lnTo>
              </a:path>
            </a:pathLst>
          </a:custGeom>
          <a:ln w="18287">
            <a:solidFill>
              <a:srgbClr val="EB70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093464" y="1744979"/>
            <a:ext cx="307975" cy="0"/>
          </a:xfrm>
          <a:custGeom>
            <a:avLst/>
            <a:gdLst/>
            <a:ahLst/>
            <a:cxnLst/>
            <a:rect l="l" t="t" r="r" b="b"/>
            <a:pathLst>
              <a:path w="307975">
                <a:moveTo>
                  <a:pt x="0" y="0"/>
                </a:moveTo>
                <a:lnTo>
                  <a:pt x="307848" y="0"/>
                </a:lnTo>
              </a:path>
            </a:pathLst>
          </a:custGeom>
          <a:ln w="21336">
            <a:solidFill>
              <a:srgbClr val="EB70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093464" y="1804416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400" y="0"/>
                </a:lnTo>
              </a:path>
            </a:pathLst>
          </a:custGeom>
          <a:ln w="18287">
            <a:solidFill>
              <a:srgbClr val="EB70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090415" y="1863851"/>
            <a:ext cx="113030" cy="0"/>
          </a:xfrm>
          <a:custGeom>
            <a:avLst/>
            <a:gdLst/>
            <a:ahLst/>
            <a:cxnLst/>
            <a:rect l="l" t="t" r="r" b="b"/>
            <a:pathLst>
              <a:path w="113029">
                <a:moveTo>
                  <a:pt x="0" y="0"/>
                </a:moveTo>
                <a:lnTo>
                  <a:pt x="112775" y="0"/>
                </a:lnTo>
              </a:path>
            </a:pathLst>
          </a:custGeom>
          <a:ln w="21336">
            <a:solidFill>
              <a:srgbClr val="EB70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371588" y="1342644"/>
            <a:ext cx="1094740" cy="1097280"/>
          </a:xfrm>
          <a:custGeom>
            <a:avLst/>
            <a:gdLst/>
            <a:ahLst/>
            <a:cxnLst/>
            <a:rect l="l" t="t" r="r" b="b"/>
            <a:pathLst>
              <a:path w="1094740" h="1097280">
                <a:moveTo>
                  <a:pt x="547115" y="0"/>
                </a:moveTo>
                <a:lnTo>
                  <a:pt x="499913" y="2013"/>
                </a:lnTo>
                <a:lnTo>
                  <a:pt x="453824" y="7945"/>
                </a:lnTo>
                <a:lnTo>
                  <a:pt x="409014" y="17629"/>
                </a:lnTo>
                <a:lnTo>
                  <a:pt x="365646" y="30902"/>
                </a:lnTo>
                <a:lnTo>
                  <a:pt x="323886" y="47598"/>
                </a:lnTo>
                <a:lnTo>
                  <a:pt x="283897" y="67554"/>
                </a:lnTo>
                <a:lnTo>
                  <a:pt x="245844" y="90604"/>
                </a:lnTo>
                <a:lnTo>
                  <a:pt x="209890" y="116583"/>
                </a:lnTo>
                <a:lnTo>
                  <a:pt x="176202" y="145328"/>
                </a:lnTo>
                <a:lnTo>
                  <a:pt x="144941" y="176674"/>
                </a:lnTo>
                <a:lnTo>
                  <a:pt x="116274" y="210455"/>
                </a:lnTo>
                <a:lnTo>
                  <a:pt x="90364" y="246508"/>
                </a:lnTo>
                <a:lnTo>
                  <a:pt x="67376" y="284667"/>
                </a:lnTo>
                <a:lnTo>
                  <a:pt x="47473" y="324768"/>
                </a:lnTo>
                <a:lnTo>
                  <a:pt x="30821" y="366646"/>
                </a:lnTo>
                <a:lnTo>
                  <a:pt x="17583" y="410137"/>
                </a:lnTo>
                <a:lnTo>
                  <a:pt x="7924" y="455076"/>
                </a:lnTo>
                <a:lnTo>
                  <a:pt x="2008" y="501298"/>
                </a:lnTo>
                <a:lnTo>
                  <a:pt x="0" y="548639"/>
                </a:lnTo>
                <a:lnTo>
                  <a:pt x="2008" y="595981"/>
                </a:lnTo>
                <a:lnTo>
                  <a:pt x="7924" y="642203"/>
                </a:lnTo>
                <a:lnTo>
                  <a:pt x="17583" y="687142"/>
                </a:lnTo>
                <a:lnTo>
                  <a:pt x="30821" y="730633"/>
                </a:lnTo>
                <a:lnTo>
                  <a:pt x="47473" y="772511"/>
                </a:lnTo>
                <a:lnTo>
                  <a:pt x="67376" y="812612"/>
                </a:lnTo>
                <a:lnTo>
                  <a:pt x="90364" y="850771"/>
                </a:lnTo>
                <a:lnTo>
                  <a:pt x="116274" y="886824"/>
                </a:lnTo>
                <a:lnTo>
                  <a:pt x="144941" y="920605"/>
                </a:lnTo>
                <a:lnTo>
                  <a:pt x="176202" y="951951"/>
                </a:lnTo>
                <a:lnTo>
                  <a:pt x="209890" y="980696"/>
                </a:lnTo>
                <a:lnTo>
                  <a:pt x="245844" y="1006675"/>
                </a:lnTo>
                <a:lnTo>
                  <a:pt x="283897" y="1029725"/>
                </a:lnTo>
                <a:lnTo>
                  <a:pt x="323886" y="1049681"/>
                </a:lnTo>
                <a:lnTo>
                  <a:pt x="365646" y="1066377"/>
                </a:lnTo>
                <a:lnTo>
                  <a:pt x="409014" y="1079650"/>
                </a:lnTo>
                <a:lnTo>
                  <a:pt x="453824" y="1089334"/>
                </a:lnTo>
                <a:lnTo>
                  <a:pt x="499913" y="1095266"/>
                </a:lnTo>
                <a:lnTo>
                  <a:pt x="547115" y="1097279"/>
                </a:lnTo>
                <a:lnTo>
                  <a:pt x="594318" y="1095266"/>
                </a:lnTo>
                <a:lnTo>
                  <a:pt x="640407" y="1089334"/>
                </a:lnTo>
                <a:lnTo>
                  <a:pt x="685217" y="1079650"/>
                </a:lnTo>
                <a:lnTo>
                  <a:pt x="728585" y="1066377"/>
                </a:lnTo>
                <a:lnTo>
                  <a:pt x="770345" y="1049681"/>
                </a:lnTo>
                <a:lnTo>
                  <a:pt x="810334" y="1029725"/>
                </a:lnTo>
                <a:lnTo>
                  <a:pt x="848387" y="1006675"/>
                </a:lnTo>
                <a:lnTo>
                  <a:pt x="884341" y="980696"/>
                </a:lnTo>
                <a:lnTo>
                  <a:pt x="918029" y="951951"/>
                </a:lnTo>
                <a:lnTo>
                  <a:pt x="949290" y="920605"/>
                </a:lnTo>
                <a:lnTo>
                  <a:pt x="977957" y="886824"/>
                </a:lnTo>
                <a:lnTo>
                  <a:pt x="1003867" y="850771"/>
                </a:lnTo>
                <a:lnTo>
                  <a:pt x="1026855" y="812612"/>
                </a:lnTo>
                <a:lnTo>
                  <a:pt x="1046758" y="772511"/>
                </a:lnTo>
                <a:lnTo>
                  <a:pt x="1063410" y="730633"/>
                </a:lnTo>
                <a:lnTo>
                  <a:pt x="1076648" y="687142"/>
                </a:lnTo>
                <a:lnTo>
                  <a:pt x="1086307" y="642203"/>
                </a:lnTo>
                <a:lnTo>
                  <a:pt x="1092223" y="595981"/>
                </a:lnTo>
                <a:lnTo>
                  <a:pt x="1094231" y="548639"/>
                </a:lnTo>
                <a:lnTo>
                  <a:pt x="1092223" y="501298"/>
                </a:lnTo>
                <a:lnTo>
                  <a:pt x="1086307" y="455076"/>
                </a:lnTo>
                <a:lnTo>
                  <a:pt x="1076648" y="410137"/>
                </a:lnTo>
                <a:lnTo>
                  <a:pt x="1063410" y="366646"/>
                </a:lnTo>
                <a:lnTo>
                  <a:pt x="1046758" y="324768"/>
                </a:lnTo>
                <a:lnTo>
                  <a:pt x="1026855" y="284667"/>
                </a:lnTo>
                <a:lnTo>
                  <a:pt x="1003867" y="246508"/>
                </a:lnTo>
                <a:lnTo>
                  <a:pt x="977957" y="210455"/>
                </a:lnTo>
                <a:lnTo>
                  <a:pt x="949290" y="176674"/>
                </a:lnTo>
                <a:lnTo>
                  <a:pt x="918029" y="145328"/>
                </a:lnTo>
                <a:lnTo>
                  <a:pt x="884341" y="116583"/>
                </a:lnTo>
                <a:lnTo>
                  <a:pt x="848387" y="90604"/>
                </a:lnTo>
                <a:lnTo>
                  <a:pt x="810334" y="67554"/>
                </a:lnTo>
                <a:lnTo>
                  <a:pt x="770345" y="47598"/>
                </a:lnTo>
                <a:lnTo>
                  <a:pt x="728585" y="30902"/>
                </a:lnTo>
                <a:lnTo>
                  <a:pt x="685217" y="17629"/>
                </a:lnTo>
                <a:lnTo>
                  <a:pt x="640407" y="7945"/>
                </a:lnTo>
                <a:lnTo>
                  <a:pt x="594318" y="2013"/>
                </a:lnTo>
                <a:lnTo>
                  <a:pt x="54711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348728" y="1319783"/>
            <a:ext cx="1139952" cy="1143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650480" y="1554480"/>
            <a:ext cx="576580" cy="661670"/>
          </a:xfrm>
          <a:custGeom>
            <a:avLst/>
            <a:gdLst/>
            <a:ahLst/>
            <a:cxnLst/>
            <a:rect l="l" t="t" r="r" b="b"/>
            <a:pathLst>
              <a:path w="576579" h="661669">
                <a:moveTo>
                  <a:pt x="74295" y="502539"/>
                </a:moveTo>
                <a:lnTo>
                  <a:pt x="51180" y="502539"/>
                </a:lnTo>
                <a:lnTo>
                  <a:pt x="51180" y="661416"/>
                </a:lnTo>
                <a:lnTo>
                  <a:pt x="525145" y="661416"/>
                </a:lnTo>
                <a:lnTo>
                  <a:pt x="525145" y="638556"/>
                </a:lnTo>
                <a:lnTo>
                  <a:pt x="74295" y="638556"/>
                </a:lnTo>
                <a:lnTo>
                  <a:pt x="74295" y="502539"/>
                </a:lnTo>
                <a:close/>
              </a:path>
              <a:path w="576579" h="661669">
                <a:moveTo>
                  <a:pt x="360552" y="0"/>
                </a:moveTo>
                <a:lnTo>
                  <a:pt x="51180" y="0"/>
                </a:lnTo>
                <a:lnTo>
                  <a:pt x="51180" y="251460"/>
                </a:lnTo>
                <a:lnTo>
                  <a:pt x="49911" y="253746"/>
                </a:lnTo>
                <a:lnTo>
                  <a:pt x="46481" y="256032"/>
                </a:lnTo>
                <a:lnTo>
                  <a:pt x="4191" y="286639"/>
                </a:lnTo>
                <a:lnTo>
                  <a:pt x="1016" y="288671"/>
                </a:lnTo>
                <a:lnTo>
                  <a:pt x="0" y="291084"/>
                </a:lnTo>
                <a:lnTo>
                  <a:pt x="0" y="502539"/>
                </a:lnTo>
                <a:lnTo>
                  <a:pt x="502030" y="502539"/>
                </a:lnTo>
                <a:lnTo>
                  <a:pt x="502030" y="638556"/>
                </a:lnTo>
                <a:lnTo>
                  <a:pt x="525145" y="638556"/>
                </a:lnTo>
                <a:lnTo>
                  <a:pt x="525145" y="502031"/>
                </a:lnTo>
                <a:lnTo>
                  <a:pt x="575818" y="502031"/>
                </a:lnTo>
                <a:lnTo>
                  <a:pt x="575818" y="500507"/>
                </a:lnTo>
                <a:lnTo>
                  <a:pt x="576072" y="499110"/>
                </a:lnTo>
                <a:lnTo>
                  <a:pt x="576072" y="478917"/>
                </a:lnTo>
                <a:lnTo>
                  <a:pt x="23114" y="478917"/>
                </a:lnTo>
                <a:lnTo>
                  <a:pt x="23114" y="312800"/>
                </a:lnTo>
                <a:lnTo>
                  <a:pt x="576072" y="312800"/>
                </a:lnTo>
                <a:lnTo>
                  <a:pt x="576072" y="291338"/>
                </a:lnTo>
                <a:lnTo>
                  <a:pt x="575144" y="289560"/>
                </a:lnTo>
                <a:lnTo>
                  <a:pt x="74295" y="289560"/>
                </a:lnTo>
                <a:lnTo>
                  <a:pt x="74295" y="23114"/>
                </a:lnTo>
                <a:lnTo>
                  <a:pt x="385907" y="23114"/>
                </a:lnTo>
                <a:lnTo>
                  <a:pt x="366268" y="3937"/>
                </a:lnTo>
                <a:lnTo>
                  <a:pt x="363474" y="1016"/>
                </a:lnTo>
                <a:lnTo>
                  <a:pt x="360552" y="0"/>
                </a:lnTo>
                <a:close/>
              </a:path>
              <a:path w="576579" h="661669">
                <a:moveTo>
                  <a:pt x="576072" y="312800"/>
                </a:moveTo>
                <a:lnTo>
                  <a:pt x="552958" y="312800"/>
                </a:lnTo>
                <a:lnTo>
                  <a:pt x="552958" y="478917"/>
                </a:lnTo>
                <a:lnTo>
                  <a:pt x="576072" y="478917"/>
                </a:lnTo>
                <a:lnTo>
                  <a:pt x="576072" y="312800"/>
                </a:lnTo>
                <a:close/>
              </a:path>
              <a:path w="576579" h="661669">
                <a:moveTo>
                  <a:pt x="385907" y="23114"/>
                </a:moveTo>
                <a:lnTo>
                  <a:pt x="338963" y="23114"/>
                </a:lnTo>
                <a:lnTo>
                  <a:pt x="338963" y="181102"/>
                </a:lnTo>
                <a:lnTo>
                  <a:pt x="502030" y="181102"/>
                </a:lnTo>
                <a:lnTo>
                  <a:pt x="502030" y="289560"/>
                </a:lnTo>
                <a:lnTo>
                  <a:pt x="575144" y="289560"/>
                </a:lnTo>
                <a:lnTo>
                  <a:pt x="574548" y="288417"/>
                </a:lnTo>
                <a:lnTo>
                  <a:pt x="572643" y="287147"/>
                </a:lnTo>
                <a:lnTo>
                  <a:pt x="561911" y="279018"/>
                </a:lnTo>
                <a:lnTo>
                  <a:pt x="529336" y="255016"/>
                </a:lnTo>
                <a:lnTo>
                  <a:pt x="526161" y="252984"/>
                </a:lnTo>
                <a:lnTo>
                  <a:pt x="524891" y="250571"/>
                </a:lnTo>
                <a:lnTo>
                  <a:pt x="524891" y="246761"/>
                </a:lnTo>
                <a:lnTo>
                  <a:pt x="525033" y="225883"/>
                </a:lnTo>
                <a:lnTo>
                  <a:pt x="525013" y="181102"/>
                </a:lnTo>
                <a:lnTo>
                  <a:pt x="524891" y="160655"/>
                </a:lnTo>
                <a:lnTo>
                  <a:pt x="523832" y="158115"/>
                </a:lnTo>
                <a:lnTo>
                  <a:pt x="362076" y="158115"/>
                </a:lnTo>
                <a:lnTo>
                  <a:pt x="362076" y="31623"/>
                </a:lnTo>
                <a:lnTo>
                  <a:pt x="394622" y="31623"/>
                </a:lnTo>
                <a:lnTo>
                  <a:pt x="385907" y="23114"/>
                </a:lnTo>
                <a:close/>
              </a:path>
              <a:path w="576579" h="661669">
                <a:moveTo>
                  <a:pt x="394622" y="31623"/>
                </a:moveTo>
                <a:lnTo>
                  <a:pt x="362076" y="31623"/>
                </a:lnTo>
                <a:lnTo>
                  <a:pt x="492125" y="158115"/>
                </a:lnTo>
                <a:lnTo>
                  <a:pt x="523832" y="158115"/>
                </a:lnTo>
                <a:lnTo>
                  <a:pt x="523621" y="157607"/>
                </a:lnTo>
                <a:lnTo>
                  <a:pt x="521716" y="155702"/>
                </a:lnTo>
                <a:lnTo>
                  <a:pt x="394622" y="31623"/>
                </a:lnTo>
                <a:close/>
              </a:path>
            </a:pathLst>
          </a:custGeom>
          <a:solidFill>
            <a:srgbClr val="006C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799831" y="1908048"/>
            <a:ext cx="283464" cy="951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578852" y="4533900"/>
            <a:ext cx="1097280" cy="1097280"/>
          </a:xfrm>
          <a:custGeom>
            <a:avLst/>
            <a:gdLst/>
            <a:ahLst/>
            <a:cxnLst/>
            <a:rect l="l" t="t" r="r" b="b"/>
            <a:pathLst>
              <a:path w="1097279" h="1097279">
                <a:moveTo>
                  <a:pt x="548640" y="0"/>
                </a:moveTo>
                <a:lnTo>
                  <a:pt x="501298" y="2013"/>
                </a:lnTo>
                <a:lnTo>
                  <a:pt x="455076" y="7945"/>
                </a:lnTo>
                <a:lnTo>
                  <a:pt x="410137" y="17629"/>
                </a:lnTo>
                <a:lnTo>
                  <a:pt x="366646" y="30902"/>
                </a:lnTo>
                <a:lnTo>
                  <a:pt x="324768" y="47598"/>
                </a:lnTo>
                <a:lnTo>
                  <a:pt x="284667" y="67554"/>
                </a:lnTo>
                <a:lnTo>
                  <a:pt x="246508" y="90604"/>
                </a:lnTo>
                <a:lnTo>
                  <a:pt x="210455" y="116583"/>
                </a:lnTo>
                <a:lnTo>
                  <a:pt x="176674" y="145328"/>
                </a:lnTo>
                <a:lnTo>
                  <a:pt x="145328" y="176674"/>
                </a:lnTo>
                <a:lnTo>
                  <a:pt x="116583" y="210455"/>
                </a:lnTo>
                <a:lnTo>
                  <a:pt x="90604" y="246508"/>
                </a:lnTo>
                <a:lnTo>
                  <a:pt x="67554" y="284667"/>
                </a:lnTo>
                <a:lnTo>
                  <a:pt x="47598" y="324768"/>
                </a:lnTo>
                <a:lnTo>
                  <a:pt x="30902" y="366646"/>
                </a:lnTo>
                <a:lnTo>
                  <a:pt x="17629" y="410137"/>
                </a:lnTo>
                <a:lnTo>
                  <a:pt x="7945" y="455076"/>
                </a:lnTo>
                <a:lnTo>
                  <a:pt x="2013" y="501298"/>
                </a:lnTo>
                <a:lnTo>
                  <a:pt x="0" y="548639"/>
                </a:lnTo>
                <a:lnTo>
                  <a:pt x="2013" y="595981"/>
                </a:lnTo>
                <a:lnTo>
                  <a:pt x="7945" y="642203"/>
                </a:lnTo>
                <a:lnTo>
                  <a:pt x="17629" y="687142"/>
                </a:lnTo>
                <a:lnTo>
                  <a:pt x="30902" y="730633"/>
                </a:lnTo>
                <a:lnTo>
                  <a:pt x="47598" y="772511"/>
                </a:lnTo>
                <a:lnTo>
                  <a:pt x="67554" y="812612"/>
                </a:lnTo>
                <a:lnTo>
                  <a:pt x="90604" y="850771"/>
                </a:lnTo>
                <a:lnTo>
                  <a:pt x="116583" y="886824"/>
                </a:lnTo>
                <a:lnTo>
                  <a:pt x="145328" y="920605"/>
                </a:lnTo>
                <a:lnTo>
                  <a:pt x="176674" y="951951"/>
                </a:lnTo>
                <a:lnTo>
                  <a:pt x="210455" y="980696"/>
                </a:lnTo>
                <a:lnTo>
                  <a:pt x="246508" y="1006675"/>
                </a:lnTo>
                <a:lnTo>
                  <a:pt x="284667" y="1029725"/>
                </a:lnTo>
                <a:lnTo>
                  <a:pt x="324768" y="1049681"/>
                </a:lnTo>
                <a:lnTo>
                  <a:pt x="366646" y="1066377"/>
                </a:lnTo>
                <a:lnTo>
                  <a:pt x="410137" y="1079650"/>
                </a:lnTo>
                <a:lnTo>
                  <a:pt x="455076" y="1089334"/>
                </a:lnTo>
                <a:lnTo>
                  <a:pt x="501298" y="1095266"/>
                </a:lnTo>
                <a:lnTo>
                  <a:pt x="548640" y="1097280"/>
                </a:lnTo>
                <a:lnTo>
                  <a:pt x="595981" y="1095266"/>
                </a:lnTo>
                <a:lnTo>
                  <a:pt x="642203" y="1089334"/>
                </a:lnTo>
                <a:lnTo>
                  <a:pt x="687142" y="1079650"/>
                </a:lnTo>
                <a:lnTo>
                  <a:pt x="730633" y="1066377"/>
                </a:lnTo>
                <a:lnTo>
                  <a:pt x="772511" y="1049681"/>
                </a:lnTo>
                <a:lnTo>
                  <a:pt x="812612" y="1029725"/>
                </a:lnTo>
                <a:lnTo>
                  <a:pt x="850771" y="1006675"/>
                </a:lnTo>
                <a:lnTo>
                  <a:pt x="886824" y="980696"/>
                </a:lnTo>
                <a:lnTo>
                  <a:pt x="920605" y="951951"/>
                </a:lnTo>
                <a:lnTo>
                  <a:pt x="951951" y="920605"/>
                </a:lnTo>
                <a:lnTo>
                  <a:pt x="980696" y="886824"/>
                </a:lnTo>
                <a:lnTo>
                  <a:pt x="1006675" y="850771"/>
                </a:lnTo>
                <a:lnTo>
                  <a:pt x="1029725" y="812612"/>
                </a:lnTo>
                <a:lnTo>
                  <a:pt x="1049681" y="772511"/>
                </a:lnTo>
                <a:lnTo>
                  <a:pt x="1066377" y="730633"/>
                </a:lnTo>
                <a:lnTo>
                  <a:pt x="1079650" y="687142"/>
                </a:lnTo>
                <a:lnTo>
                  <a:pt x="1089334" y="642203"/>
                </a:lnTo>
                <a:lnTo>
                  <a:pt x="1095266" y="595981"/>
                </a:lnTo>
                <a:lnTo>
                  <a:pt x="1097279" y="548639"/>
                </a:lnTo>
                <a:lnTo>
                  <a:pt x="1095266" y="501298"/>
                </a:lnTo>
                <a:lnTo>
                  <a:pt x="1089334" y="455076"/>
                </a:lnTo>
                <a:lnTo>
                  <a:pt x="1079650" y="410137"/>
                </a:lnTo>
                <a:lnTo>
                  <a:pt x="1066377" y="366646"/>
                </a:lnTo>
                <a:lnTo>
                  <a:pt x="1049681" y="324768"/>
                </a:lnTo>
                <a:lnTo>
                  <a:pt x="1029725" y="284667"/>
                </a:lnTo>
                <a:lnTo>
                  <a:pt x="1006675" y="246508"/>
                </a:lnTo>
                <a:lnTo>
                  <a:pt x="980696" y="210455"/>
                </a:lnTo>
                <a:lnTo>
                  <a:pt x="951951" y="176674"/>
                </a:lnTo>
                <a:lnTo>
                  <a:pt x="920605" y="145328"/>
                </a:lnTo>
                <a:lnTo>
                  <a:pt x="886824" y="116583"/>
                </a:lnTo>
                <a:lnTo>
                  <a:pt x="850771" y="90604"/>
                </a:lnTo>
                <a:lnTo>
                  <a:pt x="812612" y="67554"/>
                </a:lnTo>
                <a:lnTo>
                  <a:pt x="772511" y="47598"/>
                </a:lnTo>
                <a:lnTo>
                  <a:pt x="730633" y="30902"/>
                </a:lnTo>
                <a:lnTo>
                  <a:pt x="687142" y="17629"/>
                </a:lnTo>
                <a:lnTo>
                  <a:pt x="642203" y="7945"/>
                </a:lnTo>
                <a:lnTo>
                  <a:pt x="595981" y="2013"/>
                </a:lnTo>
                <a:lnTo>
                  <a:pt x="5486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555992" y="4511052"/>
            <a:ext cx="1143000" cy="1143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811896" y="4768341"/>
            <a:ext cx="629285" cy="626110"/>
          </a:xfrm>
          <a:custGeom>
            <a:avLst/>
            <a:gdLst/>
            <a:ahLst/>
            <a:cxnLst/>
            <a:rect l="l" t="t" r="r" b="b"/>
            <a:pathLst>
              <a:path w="629284" h="626110">
                <a:moveTo>
                  <a:pt x="566927" y="372109"/>
                </a:moveTo>
                <a:lnTo>
                  <a:pt x="61975" y="372109"/>
                </a:lnTo>
                <a:lnTo>
                  <a:pt x="58420" y="375919"/>
                </a:lnTo>
                <a:lnTo>
                  <a:pt x="58420" y="490219"/>
                </a:lnTo>
                <a:lnTo>
                  <a:pt x="30932" y="500379"/>
                </a:lnTo>
                <a:lnTo>
                  <a:pt x="12160" y="519429"/>
                </a:lnTo>
                <a:lnTo>
                  <a:pt x="1912" y="541019"/>
                </a:lnTo>
                <a:lnTo>
                  <a:pt x="0" y="563879"/>
                </a:lnTo>
                <a:lnTo>
                  <a:pt x="6854" y="589279"/>
                </a:lnTo>
                <a:lnTo>
                  <a:pt x="20923" y="608329"/>
                </a:lnTo>
                <a:lnTo>
                  <a:pt x="39897" y="621029"/>
                </a:lnTo>
                <a:lnTo>
                  <a:pt x="61468" y="626109"/>
                </a:lnTo>
                <a:lnTo>
                  <a:pt x="88526" y="623569"/>
                </a:lnTo>
                <a:lnTo>
                  <a:pt x="110775" y="612139"/>
                </a:lnTo>
                <a:lnTo>
                  <a:pt x="115404" y="607059"/>
                </a:lnTo>
                <a:lnTo>
                  <a:pt x="67945" y="607059"/>
                </a:lnTo>
                <a:lnTo>
                  <a:pt x="49023" y="603249"/>
                </a:lnTo>
                <a:lnTo>
                  <a:pt x="33543" y="593089"/>
                </a:lnTo>
                <a:lnTo>
                  <a:pt x="23135" y="577849"/>
                </a:lnTo>
                <a:lnTo>
                  <a:pt x="19430" y="558799"/>
                </a:lnTo>
                <a:lnTo>
                  <a:pt x="23252" y="539749"/>
                </a:lnTo>
                <a:lnTo>
                  <a:pt x="33718" y="523239"/>
                </a:lnTo>
                <a:lnTo>
                  <a:pt x="49327" y="513079"/>
                </a:lnTo>
                <a:lnTo>
                  <a:pt x="68579" y="509269"/>
                </a:lnTo>
                <a:lnTo>
                  <a:pt x="116467" y="509269"/>
                </a:lnTo>
                <a:lnTo>
                  <a:pt x="106695" y="501649"/>
                </a:lnTo>
                <a:lnTo>
                  <a:pt x="93414" y="495299"/>
                </a:lnTo>
                <a:lnTo>
                  <a:pt x="78358" y="490219"/>
                </a:lnTo>
                <a:lnTo>
                  <a:pt x="78358" y="391159"/>
                </a:lnTo>
                <a:lnTo>
                  <a:pt x="570229" y="391159"/>
                </a:lnTo>
                <a:lnTo>
                  <a:pt x="570229" y="374649"/>
                </a:lnTo>
                <a:lnTo>
                  <a:pt x="566927" y="372109"/>
                </a:lnTo>
                <a:close/>
              </a:path>
              <a:path w="629284" h="626110">
                <a:moveTo>
                  <a:pt x="324230" y="391159"/>
                </a:moveTo>
                <a:lnTo>
                  <a:pt x="304292" y="391159"/>
                </a:lnTo>
                <a:lnTo>
                  <a:pt x="304292" y="490219"/>
                </a:lnTo>
                <a:lnTo>
                  <a:pt x="276808" y="501649"/>
                </a:lnTo>
                <a:lnTo>
                  <a:pt x="257682" y="519429"/>
                </a:lnTo>
                <a:lnTo>
                  <a:pt x="247320" y="542289"/>
                </a:lnTo>
                <a:lnTo>
                  <a:pt x="246125" y="567689"/>
                </a:lnTo>
                <a:lnTo>
                  <a:pt x="253527" y="590549"/>
                </a:lnTo>
                <a:lnTo>
                  <a:pt x="267334" y="608329"/>
                </a:lnTo>
                <a:lnTo>
                  <a:pt x="285809" y="621029"/>
                </a:lnTo>
                <a:lnTo>
                  <a:pt x="307212" y="626109"/>
                </a:lnTo>
                <a:lnTo>
                  <a:pt x="333289" y="624839"/>
                </a:lnTo>
                <a:lnTo>
                  <a:pt x="355425" y="613409"/>
                </a:lnTo>
                <a:lnTo>
                  <a:pt x="361366" y="607059"/>
                </a:lnTo>
                <a:lnTo>
                  <a:pt x="314705" y="607059"/>
                </a:lnTo>
                <a:lnTo>
                  <a:pt x="295554" y="603249"/>
                </a:lnTo>
                <a:lnTo>
                  <a:pt x="279892" y="593089"/>
                </a:lnTo>
                <a:lnTo>
                  <a:pt x="269253" y="577849"/>
                </a:lnTo>
                <a:lnTo>
                  <a:pt x="265175" y="558799"/>
                </a:lnTo>
                <a:lnTo>
                  <a:pt x="268880" y="539749"/>
                </a:lnTo>
                <a:lnTo>
                  <a:pt x="279288" y="524509"/>
                </a:lnTo>
                <a:lnTo>
                  <a:pt x="294768" y="513079"/>
                </a:lnTo>
                <a:lnTo>
                  <a:pt x="313689" y="509269"/>
                </a:lnTo>
                <a:lnTo>
                  <a:pt x="361320" y="509269"/>
                </a:lnTo>
                <a:lnTo>
                  <a:pt x="354774" y="502919"/>
                </a:lnTo>
                <a:lnTo>
                  <a:pt x="340610" y="495299"/>
                </a:lnTo>
                <a:lnTo>
                  <a:pt x="324230" y="490219"/>
                </a:lnTo>
                <a:lnTo>
                  <a:pt x="324230" y="391159"/>
                </a:lnTo>
                <a:close/>
              </a:path>
              <a:path w="629284" h="626110">
                <a:moveTo>
                  <a:pt x="570229" y="391159"/>
                </a:moveTo>
                <a:lnTo>
                  <a:pt x="550291" y="391159"/>
                </a:lnTo>
                <a:lnTo>
                  <a:pt x="550291" y="490219"/>
                </a:lnTo>
                <a:lnTo>
                  <a:pt x="523853" y="500379"/>
                </a:lnTo>
                <a:lnTo>
                  <a:pt x="504999" y="516889"/>
                </a:lnTo>
                <a:lnTo>
                  <a:pt x="494123" y="539749"/>
                </a:lnTo>
                <a:lnTo>
                  <a:pt x="491617" y="562609"/>
                </a:lnTo>
                <a:lnTo>
                  <a:pt x="498135" y="588009"/>
                </a:lnTo>
                <a:lnTo>
                  <a:pt x="511952" y="607059"/>
                </a:lnTo>
                <a:lnTo>
                  <a:pt x="531032" y="621029"/>
                </a:lnTo>
                <a:lnTo>
                  <a:pt x="553338" y="626109"/>
                </a:lnTo>
                <a:lnTo>
                  <a:pt x="579465" y="624839"/>
                </a:lnTo>
                <a:lnTo>
                  <a:pt x="601567" y="613409"/>
                </a:lnTo>
                <a:lnTo>
                  <a:pt x="607470" y="607059"/>
                </a:lnTo>
                <a:lnTo>
                  <a:pt x="560704" y="607059"/>
                </a:lnTo>
                <a:lnTo>
                  <a:pt x="541426" y="603249"/>
                </a:lnTo>
                <a:lnTo>
                  <a:pt x="525637" y="593089"/>
                </a:lnTo>
                <a:lnTo>
                  <a:pt x="514967" y="577849"/>
                </a:lnTo>
                <a:lnTo>
                  <a:pt x="511048" y="558799"/>
                </a:lnTo>
                <a:lnTo>
                  <a:pt x="514899" y="539749"/>
                </a:lnTo>
                <a:lnTo>
                  <a:pt x="525383" y="524509"/>
                </a:lnTo>
                <a:lnTo>
                  <a:pt x="540891" y="513079"/>
                </a:lnTo>
                <a:lnTo>
                  <a:pt x="559816" y="509269"/>
                </a:lnTo>
                <a:lnTo>
                  <a:pt x="607866" y="509269"/>
                </a:lnTo>
                <a:lnTo>
                  <a:pt x="599154" y="501649"/>
                </a:lnTo>
                <a:lnTo>
                  <a:pt x="585585" y="495299"/>
                </a:lnTo>
                <a:lnTo>
                  <a:pt x="570229" y="490219"/>
                </a:lnTo>
                <a:lnTo>
                  <a:pt x="570229" y="391159"/>
                </a:lnTo>
                <a:close/>
              </a:path>
              <a:path w="629284" h="626110">
                <a:moveTo>
                  <a:pt x="116467" y="509269"/>
                </a:moveTo>
                <a:lnTo>
                  <a:pt x="68579" y="509269"/>
                </a:lnTo>
                <a:lnTo>
                  <a:pt x="87707" y="513079"/>
                </a:lnTo>
                <a:lnTo>
                  <a:pt x="103393" y="524509"/>
                </a:lnTo>
                <a:lnTo>
                  <a:pt x="113960" y="539749"/>
                </a:lnTo>
                <a:lnTo>
                  <a:pt x="117728" y="558799"/>
                </a:lnTo>
                <a:lnTo>
                  <a:pt x="113557" y="577849"/>
                </a:lnTo>
                <a:lnTo>
                  <a:pt x="102838" y="593089"/>
                </a:lnTo>
                <a:lnTo>
                  <a:pt x="87118" y="603249"/>
                </a:lnTo>
                <a:lnTo>
                  <a:pt x="67945" y="607059"/>
                </a:lnTo>
                <a:lnTo>
                  <a:pt x="115404" y="607059"/>
                </a:lnTo>
                <a:lnTo>
                  <a:pt x="126976" y="594359"/>
                </a:lnTo>
                <a:lnTo>
                  <a:pt x="135889" y="571499"/>
                </a:lnTo>
                <a:lnTo>
                  <a:pt x="137205" y="558799"/>
                </a:lnTo>
                <a:lnTo>
                  <a:pt x="136223" y="546099"/>
                </a:lnTo>
                <a:lnTo>
                  <a:pt x="132978" y="534669"/>
                </a:lnTo>
                <a:lnTo>
                  <a:pt x="127507" y="523239"/>
                </a:lnTo>
                <a:lnTo>
                  <a:pt x="118096" y="510539"/>
                </a:lnTo>
                <a:lnTo>
                  <a:pt x="116467" y="509269"/>
                </a:lnTo>
                <a:close/>
              </a:path>
              <a:path w="629284" h="626110">
                <a:moveTo>
                  <a:pt x="361320" y="509269"/>
                </a:moveTo>
                <a:lnTo>
                  <a:pt x="313689" y="509269"/>
                </a:lnTo>
                <a:lnTo>
                  <a:pt x="333059" y="513079"/>
                </a:lnTo>
                <a:lnTo>
                  <a:pt x="348821" y="523239"/>
                </a:lnTo>
                <a:lnTo>
                  <a:pt x="359463" y="538479"/>
                </a:lnTo>
                <a:lnTo>
                  <a:pt x="363474" y="557529"/>
                </a:lnTo>
                <a:lnTo>
                  <a:pt x="359675" y="576579"/>
                </a:lnTo>
                <a:lnTo>
                  <a:pt x="349186" y="593089"/>
                </a:lnTo>
                <a:lnTo>
                  <a:pt x="333648" y="603249"/>
                </a:lnTo>
                <a:lnTo>
                  <a:pt x="314705" y="607059"/>
                </a:lnTo>
                <a:lnTo>
                  <a:pt x="361366" y="607059"/>
                </a:lnTo>
                <a:lnTo>
                  <a:pt x="372060" y="595629"/>
                </a:lnTo>
                <a:lnTo>
                  <a:pt x="381634" y="572769"/>
                </a:lnTo>
                <a:lnTo>
                  <a:pt x="383151" y="561339"/>
                </a:lnTo>
                <a:lnTo>
                  <a:pt x="382714" y="549909"/>
                </a:lnTo>
                <a:lnTo>
                  <a:pt x="380277" y="538479"/>
                </a:lnTo>
                <a:lnTo>
                  <a:pt x="375793" y="528319"/>
                </a:lnTo>
                <a:lnTo>
                  <a:pt x="366557" y="514349"/>
                </a:lnTo>
                <a:lnTo>
                  <a:pt x="361320" y="509269"/>
                </a:lnTo>
                <a:close/>
              </a:path>
              <a:path w="629284" h="626110">
                <a:moveTo>
                  <a:pt x="607866" y="509269"/>
                </a:moveTo>
                <a:lnTo>
                  <a:pt x="559816" y="509269"/>
                </a:lnTo>
                <a:lnTo>
                  <a:pt x="579131" y="513079"/>
                </a:lnTo>
                <a:lnTo>
                  <a:pt x="594899" y="523239"/>
                </a:lnTo>
                <a:lnTo>
                  <a:pt x="605571" y="539749"/>
                </a:lnTo>
                <a:lnTo>
                  <a:pt x="609600" y="558799"/>
                </a:lnTo>
                <a:lnTo>
                  <a:pt x="605728" y="576579"/>
                </a:lnTo>
                <a:lnTo>
                  <a:pt x="595201" y="593089"/>
                </a:lnTo>
                <a:lnTo>
                  <a:pt x="579649" y="603249"/>
                </a:lnTo>
                <a:lnTo>
                  <a:pt x="560704" y="607059"/>
                </a:lnTo>
                <a:lnTo>
                  <a:pt x="607470" y="607059"/>
                </a:lnTo>
                <a:lnTo>
                  <a:pt x="618097" y="595629"/>
                </a:lnTo>
                <a:lnTo>
                  <a:pt x="627506" y="572769"/>
                </a:lnTo>
                <a:lnTo>
                  <a:pt x="629019" y="560069"/>
                </a:lnTo>
                <a:lnTo>
                  <a:pt x="628269" y="548639"/>
                </a:lnTo>
                <a:lnTo>
                  <a:pt x="625328" y="535939"/>
                </a:lnTo>
                <a:lnTo>
                  <a:pt x="620268" y="524509"/>
                </a:lnTo>
                <a:lnTo>
                  <a:pt x="610770" y="511809"/>
                </a:lnTo>
                <a:lnTo>
                  <a:pt x="607866" y="509269"/>
                </a:lnTo>
                <a:close/>
              </a:path>
              <a:path w="629284" h="626110">
                <a:moveTo>
                  <a:pt x="334391" y="0"/>
                </a:moveTo>
                <a:lnTo>
                  <a:pt x="301878" y="0"/>
                </a:lnTo>
                <a:lnTo>
                  <a:pt x="289941" y="1269"/>
                </a:lnTo>
                <a:lnTo>
                  <a:pt x="234013" y="21589"/>
                </a:lnTo>
                <a:lnTo>
                  <a:pt x="193421" y="55879"/>
                </a:lnTo>
                <a:lnTo>
                  <a:pt x="162385" y="114299"/>
                </a:lnTo>
                <a:lnTo>
                  <a:pt x="157184" y="146049"/>
                </a:lnTo>
                <a:lnTo>
                  <a:pt x="158876" y="180339"/>
                </a:lnTo>
                <a:lnTo>
                  <a:pt x="175386" y="231139"/>
                </a:lnTo>
                <a:lnTo>
                  <a:pt x="208660" y="273049"/>
                </a:lnTo>
                <a:lnTo>
                  <a:pt x="240791" y="294639"/>
                </a:lnTo>
                <a:lnTo>
                  <a:pt x="277495" y="308609"/>
                </a:lnTo>
                <a:lnTo>
                  <a:pt x="304292" y="313689"/>
                </a:lnTo>
                <a:lnTo>
                  <a:pt x="304292" y="372109"/>
                </a:lnTo>
                <a:lnTo>
                  <a:pt x="324230" y="372109"/>
                </a:lnTo>
                <a:lnTo>
                  <a:pt x="324230" y="312419"/>
                </a:lnTo>
                <a:lnTo>
                  <a:pt x="334899" y="312419"/>
                </a:lnTo>
                <a:lnTo>
                  <a:pt x="363499" y="304799"/>
                </a:lnTo>
                <a:lnTo>
                  <a:pt x="385619" y="295909"/>
                </a:lnTo>
                <a:lnTo>
                  <a:pt x="390148" y="293369"/>
                </a:lnTo>
                <a:lnTo>
                  <a:pt x="316102" y="293369"/>
                </a:lnTo>
                <a:lnTo>
                  <a:pt x="293377" y="292099"/>
                </a:lnTo>
                <a:lnTo>
                  <a:pt x="252737" y="279399"/>
                </a:lnTo>
                <a:lnTo>
                  <a:pt x="231901" y="264159"/>
                </a:lnTo>
                <a:lnTo>
                  <a:pt x="232155" y="262889"/>
                </a:lnTo>
                <a:lnTo>
                  <a:pt x="234618" y="248919"/>
                </a:lnTo>
                <a:lnTo>
                  <a:pt x="213995" y="248919"/>
                </a:lnTo>
                <a:lnTo>
                  <a:pt x="195298" y="226059"/>
                </a:lnTo>
                <a:lnTo>
                  <a:pt x="182149" y="194309"/>
                </a:lnTo>
                <a:lnTo>
                  <a:pt x="176668" y="160019"/>
                </a:lnTo>
                <a:lnTo>
                  <a:pt x="180975" y="121919"/>
                </a:lnTo>
                <a:lnTo>
                  <a:pt x="198749" y="81279"/>
                </a:lnTo>
                <a:lnTo>
                  <a:pt x="226393" y="50799"/>
                </a:lnTo>
                <a:lnTo>
                  <a:pt x="260824" y="29209"/>
                </a:lnTo>
                <a:lnTo>
                  <a:pt x="298957" y="19049"/>
                </a:lnTo>
                <a:lnTo>
                  <a:pt x="389901" y="19049"/>
                </a:lnTo>
                <a:lnTo>
                  <a:pt x="375725" y="11429"/>
                </a:lnTo>
                <a:lnTo>
                  <a:pt x="349503" y="3809"/>
                </a:lnTo>
                <a:lnTo>
                  <a:pt x="342010" y="1269"/>
                </a:lnTo>
                <a:lnTo>
                  <a:pt x="334391" y="0"/>
                </a:lnTo>
                <a:close/>
              </a:path>
              <a:path w="629284" h="626110">
                <a:moveTo>
                  <a:pt x="374142" y="186689"/>
                </a:moveTo>
                <a:lnTo>
                  <a:pt x="312038" y="186689"/>
                </a:lnTo>
                <a:lnTo>
                  <a:pt x="327060" y="187959"/>
                </a:lnTo>
                <a:lnTo>
                  <a:pt x="341249" y="190499"/>
                </a:lnTo>
                <a:lnTo>
                  <a:pt x="378221" y="217169"/>
                </a:lnTo>
                <a:lnTo>
                  <a:pt x="396367" y="259079"/>
                </a:lnTo>
                <a:lnTo>
                  <a:pt x="397128" y="264159"/>
                </a:lnTo>
                <a:lnTo>
                  <a:pt x="396367" y="266699"/>
                </a:lnTo>
                <a:lnTo>
                  <a:pt x="355028" y="287019"/>
                </a:lnTo>
                <a:lnTo>
                  <a:pt x="316102" y="293369"/>
                </a:lnTo>
                <a:lnTo>
                  <a:pt x="390148" y="293369"/>
                </a:lnTo>
                <a:lnTo>
                  <a:pt x="406001" y="284479"/>
                </a:lnTo>
                <a:lnTo>
                  <a:pt x="424560" y="267969"/>
                </a:lnTo>
                <a:lnTo>
                  <a:pt x="439771" y="248919"/>
                </a:lnTo>
                <a:lnTo>
                  <a:pt x="414527" y="248919"/>
                </a:lnTo>
                <a:lnTo>
                  <a:pt x="411172" y="237489"/>
                </a:lnTo>
                <a:lnTo>
                  <a:pt x="406542" y="224789"/>
                </a:lnTo>
                <a:lnTo>
                  <a:pt x="400508" y="214629"/>
                </a:lnTo>
                <a:lnTo>
                  <a:pt x="392937" y="203199"/>
                </a:lnTo>
                <a:lnTo>
                  <a:pt x="384004" y="194309"/>
                </a:lnTo>
                <a:lnTo>
                  <a:pt x="374142" y="186689"/>
                </a:lnTo>
                <a:close/>
              </a:path>
              <a:path w="629284" h="626110">
                <a:moveTo>
                  <a:pt x="314515" y="64769"/>
                </a:moveTo>
                <a:lnTo>
                  <a:pt x="291592" y="69849"/>
                </a:lnTo>
                <a:lnTo>
                  <a:pt x="271145" y="82549"/>
                </a:lnTo>
                <a:lnTo>
                  <a:pt x="258321" y="101599"/>
                </a:lnTo>
                <a:lnTo>
                  <a:pt x="253238" y="125729"/>
                </a:lnTo>
                <a:lnTo>
                  <a:pt x="258536" y="151129"/>
                </a:lnTo>
                <a:lnTo>
                  <a:pt x="276859" y="173989"/>
                </a:lnTo>
                <a:lnTo>
                  <a:pt x="254071" y="186689"/>
                </a:lnTo>
                <a:lnTo>
                  <a:pt x="235902" y="204469"/>
                </a:lnTo>
                <a:lnTo>
                  <a:pt x="222496" y="224789"/>
                </a:lnTo>
                <a:lnTo>
                  <a:pt x="213995" y="248919"/>
                </a:lnTo>
                <a:lnTo>
                  <a:pt x="234618" y="248919"/>
                </a:lnTo>
                <a:lnTo>
                  <a:pt x="234842" y="247649"/>
                </a:lnTo>
                <a:lnTo>
                  <a:pt x="239934" y="233679"/>
                </a:lnTo>
                <a:lnTo>
                  <a:pt x="269837" y="199389"/>
                </a:lnTo>
                <a:lnTo>
                  <a:pt x="312038" y="186689"/>
                </a:lnTo>
                <a:lnTo>
                  <a:pt x="374142" y="186689"/>
                </a:lnTo>
                <a:lnTo>
                  <a:pt x="363327" y="180339"/>
                </a:lnTo>
                <a:lnTo>
                  <a:pt x="351535" y="173989"/>
                </a:lnTo>
                <a:lnTo>
                  <a:pt x="357641" y="166369"/>
                </a:lnTo>
                <a:lnTo>
                  <a:pt x="315213" y="166369"/>
                </a:lnTo>
                <a:lnTo>
                  <a:pt x="299001" y="163829"/>
                </a:lnTo>
                <a:lnTo>
                  <a:pt x="285623" y="154939"/>
                </a:lnTo>
                <a:lnTo>
                  <a:pt x="276530" y="142239"/>
                </a:lnTo>
                <a:lnTo>
                  <a:pt x="273176" y="125729"/>
                </a:lnTo>
                <a:lnTo>
                  <a:pt x="276155" y="110489"/>
                </a:lnTo>
                <a:lnTo>
                  <a:pt x="284718" y="96519"/>
                </a:lnTo>
                <a:lnTo>
                  <a:pt x="297733" y="87629"/>
                </a:lnTo>
                <a:lnTo>
                  <a:pt x="314071" y="85089"/>
                </a:lnTo>
                <a:lnTo>
                  <a:pt x="359577" y="85089"/>
                </a:lnTo>
                <a:lnTo>
                  <a:pt x="357885" y="82549"/>
                </a:lnTo>
                <a:lnTo>
                  <a:pt x="337438" y="69849"/>
                </a:lnTo>
                <a:lnTo>
                  <a:pt x="314515" y="64769"/>
                </a:lnTo>
                <a:close/>
              </a:path>
              <a:path w="629284" h="626110">
                <a:moveTo>
                  <a:pt x="389901" y="19049"/>
                </a:moveTo>
                <a:lnTo>
                  <a:pt x="298957" y="19049"/>
                </a:lnTo>
                <a:lnTo>
                  <a:pt x="345138" y="22859"/>
                </a:lnTo>
                <a:lnTo>
                  <a:pt x="385984" y="39369"/>
                </a:lnTo>
                <a:lnTo>
                  <a:pt x="418973" y="67309"/>
                </a:lnTo>
                <a:lnTo>
                  <a:pt x="441578" y="102869"/>
                </a:lnTo>
                <a:lnTo>
                  <a:pt x="451532" y="144779"/>
                </a:lnTo>
                <a:lnTo>
                  <a:pt x="448913" y="184149"/>
                </a:lnTo>
                <a:lnTo>
                  <a:pt x="435863" y="220979"/>
                </a:lnTo>
                <a:lnTo>
                  <a:pt x="414527" y="248919"/>
                </a:lnTo>
                <a:lnTo>
                  <a:pt x="439771" y="248919"/>
                </a:lnTo>
                <a:lnTo>
                  <a:pt x="447883" y="238759"/>
                </a:lnTo>
                <a:lnTo>
                  <a:pt x="463311" y="208279"/>
                </a:lnTo>
                <a:lnTo>
                  <a:pt x="470763" y="172719"/>
                </a:lnTo>
                <a:lnTo>
                  <a:pt x="470153" y="135889"/>
                </a:lnTo>
                <a:lnTo>
                  <a:pt x="459866" y="96519"/>
                </a:lnTo>
                <a:lnTo>
                  <a:pt x="438911" y="60959"/>
                </a:lnTo>
                <a:lnTo>
                  <a:pt x="399351" y="24129"/>
                </a:lnTo>
                <a:lnTo>
                  <a:pt x="389901" y="19049"/>
                </a:lnTo>
                <a:close/>
              </a:path>
              <a:path w="629284" h="626110">
                <a:moveTo>
                  <a:pt x="359577" y="85089"/>
                </a:moveTo>
                <a:lnTo>
                  <a:pt x="314071" y="85089"/>
                </a:lnTo>
                <a:lnTo>
                  <a:pt x="330080" y="87629"/>
                </a:lnTo>
                <a:lnTo>
                  <a:pt x="343280" y="96519"/>
                </a:lnTo>
                <a:lnTo>
                  <a:pt x="352290" y="109219"/>
                </a:lnTo>
                <a:lnTo>
                  <a:pt x="355726" y="125729"/>
                </a:lnTo>
                <a:lnTo>
                  <a:pt x="352593" y="142239"/>
                </a:lnTo>
                <a:lnTo>
                  <a:pt x="343995" y="154939"/>
                </a:lnTo>
                <a:lnTo>
                  <a:pt x="331134" y="163829"/>
                </a:lnTo>
                <a:lnTo>
                  <a:pt x="315213" y="166369"/>
                </a:lnTo>
                <a:lnTo>
                  <a:pt x="357641" y="166369"/>
                </a:lnTo>
                <a:lnTo>
                  <a:pt x="369851" y="151129"/>
                </a:lnTo>
                <a:lnTo>
                  <a:pt x="375380" y="125729"/>
                </a:lnTo>
                <a:lnTo>
                  <a:pt x="370574" y="101599"/>
                </a:lnTo>
                <a:lnTo>
                  <a:pt x="359577" y="85089"/>
                </a:lnTo>
                <a:close/>
              </a:path>
            </a:pathLst>
          </a:custGeom>
          <a:solidFill>
            <a:srgbClr val="2E36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537203" y="4536947"/>
            <a:ext cx="1097280" cy="1097280"/>
          </a:xfrm>
          <a:custGeom>
            <a:avLst/>
            <a:gdLst/>
            <a:ahLst/>
            <a:cxnLst/>
            <a:rect l="l" t="t" r="r" b="b"/>
            <a:pathLst>
              <a:path w="1097279" h="1097279">
                <a:moveTo>
                  <a:pt x="548640" y="0"/>
                </a:moveTo>
                <a:lnTo>
                  <a:pt x="501298" y="2013"/>
                </a:lnTo>
                <a:lnTo>
                  <a:pt x="455076" y="7945"/>
                </a:lnTo>
                <a:lnTo>
                  <a:pt x="410137" y="17629"/>
                </a:lnTo>
                <a:lnTo>
                  <a:pt x="366646" y="30902"/>
                </a:lnTo>
                <a:lnTo>
                  <a:pt x="324768" y="47598"/>
                </a:lnTo>
                <a:lnTo>
                  <a:pt x="284667" y="67554"/>
                </a:lnTo>
                <a:lnTo>
                  <a:pt x="246508" y="90604"/>
                </a:lnTo>
                <a:lnTo>
                  <a:pt x="210455" y="116583"/>
                </a:lnTo>
                <a:lnTo>
                  <a:pt x="176674" y="145328"/>
                </a:lnTo>
                <a:lnTo>
                  <a:pt x="145328" y="176674"/>
                </a:lnTo>
                <a:lnTo>
                  <a:pt x="116583" y="210455"/>
                </a:lnTo>
                <a:lnTo>
                  <a:pt x="90604" y="246508"/>
                </a:lnTo>
                <a:lnTo>
                  <a:pt x="67554" y="284667"/>
                </a:lnTo>
                <a:lnTo>
                  <a:pt x="47598" y="324768"/>
                </a:lnTo>
                <a:lnTo>
                  <a:pt x="30902" y="366646"/>
                </a:lnTo>
                <a:lnTo>
                  <a:pt x="17629" y="410137"/>
                </a:lnTo>
                <a:lnTo>
                  <a:pt x="7945" y="455076"/>
                </a:lnTo>
                <a:lnTo>
                  <a:pt x="2013" y="501298"/>
                </a:lnTo>
                <a:lnTo>
                  <a:pt x="0" y="548639"/>
                </a:lnTo>
                <a:lnTo>
                  <a:pt x="2013" y="595981"/>
                </a:lnTo>
                <a:lnTo>
                  <a:pt x="7945" y="642203"/>
                </a:lnTo>
                <a:lnTo>
                  <a:pt x="17629" y="687142"/>
                </a:lnTo>
                <a:lnTo>
                  <a:pt x="30902" y="730633"/>
                </a:lnTo>
                <a:lnTo>
                  <a:pt x="47598" y="772511"/>
                </a:lnTo>
                <a:lnTo>
                  <a:pt x="67554" y="812612"/>
                </a:lnTo>
                <a:lnTo>
                  <a:pt x="90604" y="850771"/>
                </a:lnTo>
                <a:lnTo>
                  <a:pt x="116583" y="886824"/>
                </a:lnTo>
                <a:lnTo>
                  <a:pt x="145328" y="920605"/>
                </a:lnTo>
                <a:lnTo>
                  <a:pt x="176674" y="951951"/>
                </a:lnTo>
                <a:lnTo>
                  <a:pt x="210455" y="980696"/>
                </a:lnTo>
                <a:lnTo>
                  <a:pt x="246508" y="1006675"/>
                </a:lnTo>
                <a:lnTo>
                  <a:pt x="284667" y="1029725"/>
                </a:lnTo>
                <a:lnTo>
                  <a:pt x="324768" y="1049681"/>
                </a:lnTo>
                <a:lnTo>
                  <a:pt x="366646" y="1066377"/>
                </a:lnTo>
                <a:lnTo>
                  <a:pt x="410137" y="1079650"/>
                </a:lnTo>
                <a:lnTo>
                  <a:pt x="455076" y="1089334"/>
                </a:lnTo>
                <a:lnTo>
                  <a:pt x="501298" y="1095266"/>
                </a:lnTo>
                <a:lnTo>
                  <a:pt x="548640" y="1097280"/>
                </a:lnTo>
                <a:lnTo>
                  <a:pt x="595981" y="1095266"/>
                </a:lnTo>
                <a:lnTo>
                  <a:pt x="642203" y="1089334"/>
                </a:lnTo>
                <a:lnTo>
                  <a:pt x="687142" y="1079650"/>
                </a:lnTo>
                <a:lnTo>
                  <a:pt x="730633" y="1066377"/>
                </a:lnTo>
                <a:lnTo>
                  <a:pt x="772511" y="1049681"/>
                </a:lnTo>
                <a:lnTo>
                  <a:pt x="812612" y="1029725"/>
                </a:lnTo>
                <a:lnTo>
                  <a:pt x="850771" y="1006675"/>
                </a:lnTo>
                <a:lnTo>
                  <a:pt x="886824" y="980696"/>
                </a:lnTo>
                <a:lnTo>
                  <a:pt x="920605" y="951951"/>
                </a:lnTo>
                <a:lnTo>
                  <a:pt x="951951" y="920605"/>
                </a:lnTo>
                <a:lnTo>
                  <a:pt x="980696" y="886824"/>
                </a:lnTo>
                <a:lnTo>
                  <a:pt x="1006675" y="850771"/>
                </a:lnTo>
                <a:lnTo>
                  <a:pt x="1029725" y="812612"/>
                </a:lnTo>
                <a:lnTo>
                  <a:pt x="1049681" y="772511"/>
                </a:lnTo>
                <a:lnTo>
                  <a:pt x="1066377" y="730633"/>
                </a:lnTo>
                <a:lnTo>
                  <a:pt x="1079650" y="687142"/>
                </a:lnTo>
                <a:lnTo>
                  <a:pt x="1089334" y="642203"/>
                </a:lnTo>
                <a:lnTo>
                  <a:pt x="1095266" y="595981"/>
                </a:lnTo>
                <a:lnTo>
                  <a:pt x="1097280" y="548639"/>
                </a:lnTo>
                <a:lnTo>
                  <a:pt x="1095266" y="501298"/>
                </a:lnTo>
                <a:lnTo>
                  <a:pt x="1089334" y="455076"/>
                </a:lnTo>
                <a:lnTo>
                  <a:pt x="1079650" y="410137"/>
                </a:lnTo>
                <a:lnTo>
                  <a:pt x="1066377" y="366646"/>
                </a:lnTo>
                <a:lnTo>
                  <a:pt x="1049681" y="324768"/>
                </a:lnTo>
                <a:lnTo>
                  <a:pt x="1029725" y="284667"/>
                </a:lnTo>
                <a:lnTo>
                  <a:pt x="1006675" y="246508"/>
                </a:lnTo>
                <a:lnTo>
                  <a:pt x="980696" y="210455"/>
                </a:lnTo>
                <a:lnTo>
                  <a:pt x="951951" y="176674"/>
                </a:lnTo>
                <a:lnTo>
                  <a:pt x="920605" y="145328"/>
                </a:lnTo>
                <a:lnTo>
                  <a:pt x="886824" y="116583"/>
                </a:lnTo>
                <a:lnTo>
                  <a:pt x="850771" y="90604"/>
                </a:lnTo>
                <a:lnTo>
                  <a:pt x="812612" y="67554"/>
                </a:lnTo>
                <a:lnTo>
                  <a:pt x="772511" y="47598"/>
                </a:lnTo>
                <a:lnTo>
                  <a:pt x="730633" y="30902"/>
                </a:lnTo>
                <a:lnTo>
                  <a:pt x="687142" y="17629"/>
                </a:lnTo>
                <a:lnTo>
                  <a:pt x="642203" y="7945"/>
                </a:lnTo>
                <a:lnTo>
                  <a:pt x="595981" y="2013"/>
                </a:lnTo>
                <a:lnTo>
                  <a:pt x="5486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514344" y="4514100"/>
            <a:ext cx="1143000" cy="11430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840479" y="4803647"/>
            <a:ext cx="572770" cy="576580"/>
          </a:xfrm>
          <a:custGeom>
            <a:avLst/>
            <a:gdLst/>
            <a:ahLst/>
            <a:cxnLst/>
            <a:rect l="l" t="t" r="r" b="b"/>
            <a:pathLst>
              <a:path w="572770" h="576579">
                <a:moveTo>
                  <a:pt x="268986" y="0"/>
                </a:moveTo>
                <a:lnTo>
                  <a:pt x="265938" y="888"/>
                </a:lnTo>
                <a:lnTo>
                  <a:pt x="26924" y="888"/>
                </a:lnTo>
                <a:lnTo>
                  <a:pt x="15055" y="2543"/>
                </a:lnTo>
                <a:lnTo>
                  <a:pt x="6651" y="7556"/>
                </a:lnTo>
                <a:lnTo>
                  <a:pt x="1652" y="15998"/>
                </a:lnTo>
                <a:lnTo>
                  <a:pt x="0" y="27939"/>
                </a:lnTo>
                <a:lnTo>
                  <a:pt x="107" y="516649"/>
                </a:lnTo>
                <a:lnTo>
                  <a:pt x="254" y="550290"/>
                </a:lnTo>
                <a:lnTo>
                  <a:pt x="254" y="554863"/>
                </a:lnTo>
                <a:lnTo>
                  <a:pt x="27305" y="575182"/>
                </a:lnTo>
                <a:lnTo>
                  <a:pt x="413766" y="575182"/>
                </a:lnTo>
                <a:lnTo>
                  <a:pt x="416560" y="575563"/>
                </a:lnTo>
                <a:lnTo>
                  <a:pt x="425958" y="576071"/>
                </a:lnTo>
                <a:lnTo>
                  <a:pt x="431292" y="570991"/>
                </a:lnTo>
                <a:lnTo>
                  <a:pt x="431262" y="552068"/>
                </a:lnTo>
                <a:lnTo>
                  <a:pt x="23241" y="552068"/>
                </a:lnTo>
                <a:lnTo>
                  <a:pt x="23241" y="24256"/>
                </a:lnTo>
                <a:lnTo>
                  <a:pt x="302120" y="24256"/>
                </a:lnTo>
                <a:lnTo>
                  <a:pt x="282956" y="5333"/>
                </a:lnTo>
                <a:lnTo>
                  <a:pt x="280416" y="2793"/>
                </a:lnTo>
                <a:lnTo>
                  <a:pt x="275590" y="1650"/>
                </a:lnTo>
                <a:lnTo>
                  <a:pt x="271525" y="888"/>
                </a:lnTo>
                <a:lnTo>
                  <a:pt x="268986" y="0"/>
                </a:lnTo>
                <a:close/>
              </a:path>
              <a:path w="572770" h="576579">
                <a:moveTo>
                  <a:pt x="431226" y="399669"/>
                </a:moveTo>
                <a:lnTo>
                  <a:pt x="406146" y="399669"/>
                </a:lnTo>
                <a:lnTo>
                  <a:pt x="406400" y="399922"/>
                </a:lnTo>
                <a:lnTo>
                  <a:pt x="406908" y="400303"/>
                </a:lnTo>
                <a:lnTo>
                  <a:pt x="407162" y="400557"/>
                </a:lnTo>
                <a:lnTo>
                  <a:pt x="407162" y="552068"/>
                </a:lnTo>
                <a:lnTo>
                  <a:pt x="431262" y="552068"/>
                </a:lnTo>
                <a:lnTo>
                  <a:pt x="431149" y="515999"/>
                </a:lnTo>
                <a:lnTo>
                  <a:pt x="431226" y="399669"/>
                </a:lnTo>
                <a:close/>
              </a:path>
              <a:path w="572770" h="576579">
                <a:moveTo>
                  <a:pt x="86233" y="439800"/>
                </a:moveTo>
                <a:lnTo>
                  <a:pt x="76962" y="439800"/>
                </a:lnTo>
                <a:lnTo>
                  <a:pt x="70612" y="448309"/>
                </a:lnTo>
                <a:lnTo>
                  <a:pt x="76073" y="460501"/>
                </a:lnTo>
                <a:lnTo>
                  <a:pt x="79756" y="462660"/>
                </a:lnTo>
                <a:lnTo>
                  <a:pt x="202517" y="462772"/>
                </a:lnTo>
                <a:lnTo>
                  <a:pt x="280035" y="462406"/>
                </a:lnTo>
                <a:lnTo>
                  <a:pt x="287782" y="458723"/>
                </a:lnTo>
                <a:lnTo>
                  <a:pt x="295402" y="456564"/>
                </a:lnTo>
                <a:lnTo>
                  <a:pt x="345109" y="440054"/>
                </a:lnTo>
                <a:lnTo>
                  <a:pt x="259969" y="440054"/>
                </a:lnTo>
                <a:lnTo>
                  <a:pt x="86233" y="439800"/>
                </a:lnTo>
                <a:close/>
              </a:path>
              <a:path w="572770" h="576579">
                <a:moveTo>
                  <a:pt x="302120" y="24256"/>
                </a:moveTo>
                <a:lnTo>
                  <a:pt x="262255" y="24256"/>
                </a:lnTo>
                <a:lnTo>
                  <a:pt x="262255" y="143256"/>
                </a:lnTo>
                <a:lnTo>
                  <a:pt x="263921" y="154316"/>
                </a:lnTo>
                <a:lnTo>
                  <a:pt x="268827" y="162306"/>
                </a:lnTo>
                <a:lnTo>
                  <a:pt x="276828" y="167151"/>
                </a:lnTo>
                <a:lnTo>
                  <a:pt x="287782" y="168782"/>
                </a:lnTo>
                <a:lnTo>
                  <a:pt x="407797" y="168782"/>
                </a:lnTo>
                <a:lnTo>
                  <a:pt x="407640" y="180726"/>
                </a:lnTo>
                <a:lnTo>
                  <a:pt x="407543" y="185419"/>
                </a:lnTo>
                <a:lnTo>
                  <a:pt x="407473" y="204886"/>
                </a:lnTo>
                <a:lnTo>
                  <a:pt x="407848" y="211708"/>
                </a:lnTo>
                <a:lnTo>
                  <a:pt x="407955" y="226952"/>
                </a:lnTo>
                <a:lnTo>
                  <a:pt x="405098" y="237013"/>
                </a:lnTo>
                <a:lnTo>
                  <a:pt x="399621" y="246074"/>
                </a:lnTo>
                <a:lnTo>
                  <a:pt x="391668" y="254634"/>
                </a:lnTo>
                <a:lnTo>
                  <a:pt x="370580" y="274879"/>
                </a:lnTo>
                <a:lnTo>
                  <a:pt x="329213" y="316035"/>
                </a:lnTo>
                <a:lnTo>
                  <a:pt x="297656" y="349837"/>
                </a:lnTo>
                <a:lnTo>
                  <a:pt x="285051" y="382714"/>
                </a:lnTo>
                <a:lnTo>
                  <a:pt x="277468" y="405082"/>
                </a:lnTo>
                <a:lnTo>
                  <a:pt x="267335" y="434720"/>
                </a:lnTo>
                <a:lnTo>
                  <a:pt x="266192" y="438657"/>
                </a:lnTo>
                <a:lnTo>
                  <a:pt x="264160" y="440054"/>
                </a:lnTo>
                <a:lnTo>
                  <a:pt x="345109" y="440054"/>
                </a:lnTo>
                <a:lnTo>
                  <a:pt x="350944" y="438098"/>
                </a:lnTo>
                <a:lnTo>
                  <a:pt x="367249" y="432434"/>
                </a:lnTo>
                <a:lnTo>
                  <a:pt x="292608" y="432434"/>
                </a:lnTo>
                <a:lnTo>
                  <a:pt x="297356" y="418621"/>
                </a:lnTo>
                <a:lnTo>
                  <a:pt x="302230" y="404749"/>
                </a:lnTo>
                <a:lnTo>
                  <a:pt x="306663" y="391662"/>
                </a:lnTo>
                <a:lnTo>
                  <a:pt x="310769" y="378206"/>
                </a:lnTo>
                <a:lnTo>
                  <a:pt x="314154" y="369175"/>
                </a:lnTo>
                <a:lnTo>
                  <a:pt x="318706" y="361013"/>
                </a:lnTo>
                <a:lnTo>
                  <a:pt x="324306" y="353542"/>
                </a:lnTo>
                <a:lnTo>
                  <a:pt x="330835" y="346582"/>
                </a:lnTo>
                <a:lnTo>
                  <a:pt x="442062" y="236944"/>
                </a:lnTo>
                <a:lnTo>
                  <a:pt x="447802" y="231266"/>
                </a:lnTo>
                <a:lnTo>
                  <a:pt x="448310" y="230377"/>
                </a:lnTo>
                <a:lnTo>
                  <a:pt x="449199" y="229488"/>
                </a:lnTo>
                <a:lnTo>
                  <a:pt x="449834" y="229234"/>
                </a:lnTo>
                <a:lnTo>
                  <a:pt x="484968" y="229234"/>
                </a:lnTo>
                <a:lnTo>
                  <a:pt x="469469" y="214502"/>
                </a:lnTo>
                <a:lnTo>
                  <a:pt x="431673" y="214502"/>
                </a:lnTo>
                <a:lnTo>
                  <a:pt x="431292" y="212597"/>
                </a:lnTo>
                <a:lnTo>
                  <a:pt x="431038" y="211708"/>
                </a:lnTo>
                <a:lnTo>
                  <a:pt x="431143" y="196786"/>
                </a:lnTo>
                <a:lnTo>
                  <a:pt x="431259" y="186816"/>
                </a:lnTo>
                <a:lnTo>
                  <a:pt x="431188" y="167151"/>
                </a:lnTo>
                <a:lnTo>
                  <a:pt x="431038" y="160019"/>
                </a:lnTo>
                <a:lnTo>
                  <a:pt x="430784" y="156082"/>
                </a:lnTo>
                <a:lnTo>
                  <a:pt x="429133" y="151002"/>
                </a:lnTo>
                <a:lnTo>
                  <a:pt x="424330" y="146176"/>
                </a:lnTo>
                <a:lnTo>
                  <a:pt x="285750" y="146176"/>
                </a:lnTo>
                <a:lnTo>
                  <a:pt x="285750" y="42418"/>
                </a:lnTo>
                <a:lnTo>
                  <a:pt x="320503" y="42418"/>
                </a:lnTo>
                <a:lnTo>
                  <a:pt x="302120" y="24256"/>
                </a:lnTo>
                <a:close/>
              </a:path>
              <a:path w="572770" h="576579">
                <a:moveTo>
                  <a:pt x="484968" y="229234"/>
                </a:moveTo>
                <a:lnTo>
                  <a:pt x="449834" y="229234"/>
                </a:lnTo>
                <a:lnTo>
                  <a:pt x="498348" y="276478"/>
                </a:lnTo>
                <a:lnTo>
                  <a:pt x="469808" y="305053"/>
                </a:lnTo>
                <a:lnTo>
                  <a:pt x="368935" y="404749"/>
                </a:lnTo>
                <a:lnTo>
                  <a:pt x="366649" y="407288"/>
                </a:lnTo>
                <a:lnTo>
                  <a:pt x="363220" y="409320"/>
                </a:lnTo>
                <a:lnTo>
                  <a:pt x="360172" y="410463"/>
                </a:lnTo>
                <a:lnTo>
                  <a:pt x="297942" y="431291"/>
                </a:lnTo>
                <a:lnTo>
                  <a:pt x="296545" y="431926"/>
                </a:lnTo>
                <a:lnTo>
                  <a:pt x="294894" y="431926"/>
                </a:lnTo>
                <a:lnTo>
                  <a:pt x="292608" y="432434"/>
                </a:lnTo>
                <a:lnTo>
                  <a:pt x="367249" y="432434"/>
                </a:lnTo>
                <a:lnTo>
                  <a:pt x="400393" y="405626"/>
                </a:lnTo>
                <a:lnTo>
                  <a:pt x="406146" y="399669"/>
                </a:lnTo>
                <a:lnTo>
                  <a:pt x="431226" y="399669"/>
                </a:lnTo>
                <a:lnTo>
                  <a:pt x="431292" y="377697"/>
                </a:lnTo>
                <a:lnTo>
                  <a:pt x="432435" y="374776"/>
                </a:lnTo>
                <a:lnTo>
                  <a:pt x="434213" y="373125"/>
                </a:lnTo>
                <a:lnTo>
                  <a:pt x="500253" y="307213"/>
                </a:lnTo>
                <a:lnTo>
                  <a:pt x="548292" y="259714"/>
                </a:lnTo>
                <a:lnTo>
                  <a:pt x="516509" y="259714"/>
                </a:lnTo>
                <a:lnTo>
                  <a:pt x="493018" y="236944"/>
                </a:lnTo>
                <a:lnTo>
                  <a:pt x="484968" y="229234"/>
                </a:lnTo>
                <a:close/>
              </a:path>
              <a:path w="572770" h="576579">
                <a:moveTo>
                  <a:pt x="540873" y="176910"/>
                </a:moveTo>
                <a:lnTo>
                  <a:pt x="502920" y="176910"/>
                </a:lnTo>
                <a:lnTo>
                  <a:pt x="508254" y="177545"/>
                </a:lnTo>
                <a:lnTo>
                  <a:pt x="512445" y="181737"/>
                </a:lnTo>
                <a:lnTo>
                  <a:pt x="545973" y="214883"/>
                </a:lnTo>
                <a:lnTo>
                  <a:pt x="550545" y="224662"/>
                </a:lnTo>
                <a:lnTo>
                  <a:pt x="546608" y="228981"/>
                </a:lnTo>
                <a:lnTo>
                  <a:pt x="538800" y="237013"/>
                </a:lnTo>
                <a:lnTo>
                  <a:pt x="516509" y="259714"/>
                </a:lnTo>
                <a:lnTo>
                  <a:pt x="548292" y="259714"/>
                </a:lnTo>
                <a:lnTo>
                  <a:pt x="561086" y="247014"/>
                </a:lnTo>
                <a:lnTo>
                  <a:pt x="569170" y="235642"/>
                </a:lnTo>
                <a:lnTo>
                  <a:pt x="572230" y="223281"/>
                </a:lnTo>
                <a:lnTo>
                  <a:pt x="570194" y="210849"/>
                </a:lnTo>
                <a:lnTo>
                  <a:pt x="562991" y="199262"/>
                </a:lnTo>
                <a:lnTo>
                  <a:pt x="554208" y="190075"/>
                </a:lnTo>
                <a:lnTo>
                  <a:pt x="544822" y="180726"/>
                </a:lnTo>
                <a:lnTo>
                  <a:pt x="540873" y="176910"/>
                </a:lnTo>
                <a:close/>
              </a:path>
              <a:path w="572770" h="576579">
                <a:moveTo>
                  <a:pt x="503967" y="155336"/>
                </a:moveTo>
                <a:lnTo>
                  <a:pt x="448269" y="198131"/>
                </a:lnTo>
                <a:lnTo>
                  <a:pt x="431673" y="214502"/>
                </a:lnTo>
                <a:lnTo>
                  <a:pt x="469469" y="214502"/>
                </a:lnTo>
                <a:lnTo>
                  <a:pt x="467995" y="213106"/>
                </a:lnTo>
                <a:lnTo>
                  <a:pt x="483425" y="196786"/>
                </a:lnTo>
                <a:lnTo>
                  <a:pt x="491105" y="188781"/>
                </a:lnTo>
                <a:lnTo>
                  <a:pt x="498980" y="180726"/>
                </a:lnTo>
                <a:lnTo>
                  <a:pt x="502920" y="176910"/>
                </a:lnTo>
                <a:lnTo>
                  <a:pt x="540873" y="176910"/>
                </a:lnTo>
                <a:lnTo>
                  <a:pt x="536023" y="172223"/>
                </a:lnTo>
                <a:lnTo>
                  <a:pt x="526669" y="163321"/>
                </a:lnTo>
                <a:lnTo>
                  <a:pt x="515770" y="156835"/>
                </a:lnTo>
                <a:lnTo>
                  <a:pt x="503967" y="155336"/>
                </a:lnTo>
                <a:close/>
              </a:path>
              <a:path w="572770" h="576579">
                <a:moveTo>
                  <a:pt x="320503" y="42418"/>
                </a:moveTo>
                <a:lnTo>
                  <a:pt x="285750" y="42418"/>
                </a:lnTo>
                <a:lnTo>
                  <a:pt x="389890" y="146176"/>
                </a:lnTo>
                <a:lnTo>
                  <a:pt x="424330" y="146176"/>
                </a:lnTo>
                <a:lnTo>
                  <a:pt x="320503" y="42418"/>
                </a:lnTo>
                <a:close/>
              </a:path>
            </a:pathLst>
          </a:custGeom>
          <a:solidFill>
            <a:srgbClr val="1C9F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913632" y="5157215"/>
            <a:ext cx="213360" cy="24765"/>
          </a:xfrm>
          <a:custGeom>
            <a:avLst/>
            <a:gdLst/>
            <a:ahLst/>
            <a:cxnLst/>
            <a:rect l="l" t="t" r="r" b="b"/>
            <a:pathLst>
              <a:path w="213360" h="24764">
                <a:moveTo>
                  <a:pt x="207137" y="0"/>
                </a:moveTo>
                <a:lnTo>
                  <a:pt x="5714" y="0"/>
                </a:lnTo>
                <a:lnTo>
                  <a:pt x="0" y="4698"/>
                </a:lnTo>
                <a:lnTo>
                  <a:pt x="0" y="19684"/>
                </a:lnTo>
                <a:lnTo>
                  <a:pt x="5714" y="24383"/>
                </a:lnTo>
                <a:lnTo>
                  <a:pt x="201675" y="24383"/>
                </a:lnTo>
                <a:lnTo>
                  <a:pt x="203707" y="23748"/>
                </a:lnTo>
                <a:lnTo>
                  <a:pt x="209930" y="22351"/>
                </a:lnTo>
                <a:lnTo>
                  <a:pt x="213359" y="17525"/>
                </a:lnTo>
                <a:lnTo>
                  <a:pt x="212851" y="10667"/>
                </a:lnTo>
                <a:lnTo>
                  <a:pt x="212216" y="3809"/>
                </a:lnTo>
                <a:lnTo>
                  <a:pt x="207137" y="0"/>
                </a:lnTo>
                <a:close/>
              </a:path>
            </a:pathLst>
          </a:custGeom>
          <a:solidFill>
            <a:srgbClr val="1C9F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910584" y="5071871"/>
            <a:ext cx="216535" cy="21590"/>
          </a:xfrm>
          <a:custGeom>
            <a:avLst/>
            <a:gdLst/>
            <a:ahLst/>
            <a:cxnLst/>
            <a:rect l="l" t="t" r="r" b="b"/>
            <a:pathLst>
              <a:path w="216535" h="21589">
                <a:moveTo>
                  <a:pt x="203326" y="21081"/>
                </a:moveTo>
                <a:lnTo>
                  <a:pt x="15620" y="21081"/>
                </a:lnTo>
                <a:lnTo>
                  <a:pt x="109727" y="21335"/>
                </a:lnTo>
                <a:lnTo>
                  <a:pt x="203326" y="21081"/>
                </a:lnTo>
                <a:close/>
              </a:path>
              <a:path w="216535" h="21589">
                <a:moveTo>
                  <a:pt x="211327" y="0"/>
                </a:moveTo>
                <a:lnTo>
                  <a:pt x="10794" y="0"/>
                </a:lnTo>
                <a:lnTo>
                  <a:pt x="6603" y="1523"/>
                </a:lnTo>
                <a:lnTo>
                  <a:pt x="3937" y="6095"/>
                </a:lnTo>
                <a:lnTo>
                  <a:pt x="0" y="13461"/>
                </a:lnTo>
                <a:lnTo>
                  <a:pt x="5968" y="21081"/>
                </a:lnTo>
                <a:lnTo>
                  <a:pt x="211581" y="21081"/>
                </a:lnTo>
                <a:lnTo>
                  <a:pt x="216407" y="17144"/>
                </a:lnTo>
                <a:lnTo>
                  <a:pt x="216271" y="13461"/>
                </a:lnTo>
                <a:lnTo>
                  <a:pt x="216153" y="3936"/>
                </a:lnTo>
                <a:lnTo>
                  <a:pt x="211327" y="0"/>
                </a:lnTo>
                <a:close/>
              </a:path>
            </a:pathLst>
          </a:custGeom>
          <a:solidFill>
            <a:srgbClr val="1C9F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916679" y="4983626"/>
            <a:ext cx="116205" cy="24765"/>
          </a:xfrm>
          <a:custGeom>
            <a:avLst/>
            <a:gdLst/>
            <a:ahLst/>
            <a:cxnLst/>
            <a:rect l="l" t="t" r="r" b="b"/>
            <a:pathLst>
              <a:path w="116204" h="24764">
                <a:moveTo>
                  <a:pt x="25455" y="0"/>
                </a:moveTo>
                <a:lnTo>
                  <a:pt x="14478" y="107"/>
                </a:lnTo>
                <a:lnTo>
                  <a:pt x="10795" y="488"/>
                </a:lnTo>
                <a:lnTo>
                  <a:pt x="6858" y="1885"/>
                </a:lnTo>
                <a:lnTo>
                  <a:pt x="4318" y="4298"/>
                </a:lnTo>
                <a:lnTo>
                  <a:pt x="508" y="7346"/>
                </a:lnTo>
                <a:lnTo>
                  <a:pt x="0" y="12045"/>
                </a:lnTo>
                <a:lnTo>
                  <a:pt x="2286" y="16744"/>
                </a:lnTo>
                <a:lnTo>
                  <a:pt x="4572" y="22205"/>
                </a:lnTo>
                <a:lnTo>
                  <a:pt x="8509" y="24237"/>
                </a:lnTo>
                <a:lnTo>
                  <a:pt x="110744" y="24237"/>
                </a:lnTo>
                <a:lnTo>
                  <a:pt x="115824" y="19538"/>
                </a:lnTo>
                <a:lnTo>
                  <a:pt x="115824" y="4298"/>
                </a:lnTo>
                <a:lnTo>
                  <a:pt x="110744" y="107"/>
                </a:lnTo>
                <a:lnTo>
                  <a:pt x="58674" y="107"/>
                </a:lnTo>
                <a:lnTo>
                  <a:pt x="25455" y="0"/>
                </a:lnTo>
                <a:close/>
              </a:path>
            </a:pathLst>
          </a:custGeom>
          <a:solidFill>
            <a:srgbClr val="1C9F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2019 </a:t>
            </a:r>
            <a:r>
              <a:rPr spc="5" dirty="0"/>
              <a:t>© Company</a:t>
            </a:r>
            <a:r>
              <a:rPr spc="-130" dirty="0"/>
              <a:t> </a:t>
            </a:r>
            <a:r>
              <a:rPr dirty="0"/>
              <a:t>Confidential</a:t>
            </a:r>
          </a:p>
        </p:txBody>
      </p:sp>
      <p:sp>
        <p:nvSpPr>
          <p:cNvPr id="40" name="object 4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14 June</a:t>
            </a:r>
            <a:r>
              <a:rPr spc="-85" dirty="0"/>
              <a:t> </a:t>
            </a:r>
            <a:r>
              <a:rPr dirty="0"/>
              <a:t>2019</a:t>
            </a:r>
          </a:p>
        </p:txBody>
      </p:sp>
      <p:sp>
        <p:nvSpPr>
          <p:cNvPr id="41" name="object 4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5" dirty="0"/>
              <a:t>27</a:t>
            </a:fld>
            <a:endParaRPr spc="5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3231" y="6492240"/>
            <a:ext cx="137160" cy="365760"/>
          </a:xfrm>
          <a:custGeom>
            <a:avLst/>
            <a:gdLst/>
            <a:ahLst/>
            <a:cxnLst/>
            <a:rect l="l" t="t" r="r" b="b"/>
            <a:pathLst>
              <a:path w="137159" h="365759">
                <a:moveTo>
                  <a:pt x="0" y="365760"/>
                </a:moveTo>
                <a:lnTo>
                  <a:pt x="137159" y="365760"/>
                </a:lnTo>
                <a:lnTo>
                  <a:pt x="137159" y="0"/>
                </a:lnTo>
                <a:lnTo>
                  <a:pt x="0" y="0"/>
                </a:lnTo>
                <a:lnTo>
                  <a:pt x="0" y="365760"/>
                </a:lnTo>
                <a:close/>
              </a:path>
            </a:pathLst>
          </a:custGeom>
          <a:solidFill>
            <a:srgbClr val="1C9F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859023" y="6608064"/>
            <a:ext cx="0" cy="137160"/>
          </a:xfrm>
          <a:custGeom>
            <a:avLst/>
            <a:gdLst/>
            <a:ahLst/>
            <a:cxnLst/>
            <a:rect l="l" t="t" r="r" b="b"/>
            <a:pathLst>
              <a:path h="137159">
                <a:moveTo>
                  <a:pt x="0" y="0"/>
                </a:moveTo>
                <a:lnTo>
                  <a:pt x="0" y="137158"/>
                </a:lnTo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503152" y="6565392"/>
            <a:ext cx="0" cy="220345"/>
          </a:xfrm>
          <a:custGeom>
            <a:avLst/>
            <a:gdLst/>
            <a:ahLst/>
            <a:cxnLst/>
            <a:rect l="l" t="t" r="r" b="b"/>
            <a:pathLst>
              <a:path h="220345">
                <a:moveTo>
                  <a:pt x="0" y="0"/>
                </a:moveTo>
                <a:lnTo>
                  <a:pt x="0" y="220186"/>
                </a:lnTo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74083" y="5471795"/>
            <a:ext cx="3256279" cy="630555"/>
          </a:xfrm>
          <a:custGeom>
            <a:avLst/>
            <a:gdLst/>
            <a:ahLst/>
            <a:cxnLst/>
            <a:rect l="l" t="t" r="r" b="b"/>
            <a:pathLst>
              <a:path w="3256279" h="630554">
                <a:moveTo>
                  <a:pt x="3255771" y="0"/>
                </a:moveTo>
                <a:lnTo>
                  <a:pt x="3219587" y="32120"/>
                </a:lnTo>
                <a:lnTo>
                  <a:pt x="3182929" y="63401"/>
                </a:lnTo>
                <a:lnTo>
                  <a:pt x="3145809" y="93842"/>
                </a:lnTo>
                <a:lnTo>
                  <a:pt x="3108239" y="123444"/>
                </a:lnTo>
                <a:lnTo>
                  <a:pt x="3070233" y="152207"/>
                </a:lnTo>
                <a:lnTo>
                  <a:pt x="3031802" y="180130"/>
                </a:lnTo>
                <a:lnTo>
                  <a:pt x="2992960" y="207213"/>
                </a:lnTo>
                <a:lnTo>
                  <a:pt x="2953719" y="233457"/>
                </a:lnTo>
                <a:lnTo>
                  <a:pt x="2914091" y="258861"/>
                </a:lnTo>
                <a:lnTo>
                  <a:pt x="2874090" y="283426"/>
                </a:lnTo>
                <a:lnTo>
                  <a:pt x="2833726" y="307150"/>
                </a:lnTo>
                <a:lnTo>
                  <a:pt x="2793015" y="330035"/>
                </a:lnTo>
                <a:lnTo>
                  <a:pt x="2751966" y="352080"/>
                </a:lnTo>
                <a:lnTo>
                  <a:pt x="2710594" y="373285"/>
                </a:lnTo>
                <a:lnTo>
                  <a:pt x="2668911" y="393650"/>
                </a:lnTo>
                <a:lnTo>
                  <a:pt x="2626930" y="413174"/>
                </a:lnTo>
                <a:lnTo>
                  <a:pt x="2584662" y="431859"/>
                </a:lnTo>
                <a:lnTo>
                  <a:pt x="2542120" y="449704"/>
                </a:lnTo>
                <a:lnTo>
                  <a:pt x="2499318" y="466708"/>
                </a:lnTo>
                <a:lnTo>
                  <a:pt x="2456268" y="482872"/>
                </a:lnTo>
                <a:lnTo>
                  <a:pt x="2412981" y="498196"/>
                </a:lnTo>
                <a:lnTo>
                  <a:pt x="2369471" y="512679"/>
                </a:lnTo>
                <a:lnTo>
                  <a:pt x="2325751" y="526322"/>
                </a:lnTo>
                <a:lnTo>
                  <a:pt x="2281832" y="539125"/>
                </a:lnTo>
                <a:lnTo>
                  <a:pt x="2237728" y="551087"/>
                </a:lnTo>
                <a:lnTo>
                  <a:pt x="2193451" y="562208"/>
                </a:lnTo>
                <a:lnTo>
                  <a:pt x="2149013" y="572489"/>
                </a:lnTo>
                <a:lnTo>
                  <a:pt x="2104427" y="581929"/>
                </a:lnTo>
                <a:lnTo>
                  <a:pt x="2059706" y="590528"/>
                </a:lnTo>
                <a:lnTo>
                  <a:pt x="2014863" y="598287"/>
                </a:lnTo>
                <a:lnTo>
                  <a:pt x="1969908" y="605205"/>
                </a:lnTo>
                <a:lnTo>
                  <a:pt x="1924856" y="611282"/>
                </a:lnTo>
                <a:lnTo>
                  <a:pt x="1879719" y="616518"/>
                </a:lnTo>
                <a:lnTo>
                  <a:pt x="1834510" y="620913"/>
                </a:lnTo>
                <a:lnTo>
                  <a:pt x="1789240" y="624467"/>
                </a:lnTo>
                <a:lnTo>
                  <a:pt x="1743923" y="627179"/>
                </a:lnTo>
                <a:lnTo>
                  <a:pt x="1698571" y="629051"/>
                </a:lnTo>
                <a:lnTo>
                  <a:pt x="1653197" y="630082"/>
                </a:lnTo>
                <a:lnTo>
                  <a:pt x="1607812" y="630271"/>
                </a:lnTo>
                <a:lnTo>
                  <a:pt x="1562431" y="629619"/>
                </a:lnTo>
                <a:lnTo>
                  <a:pt x="1517065" y="628125"/>
                </a:lnTo>
                <a:lnTo>
                  <a:pt x="1471726" y="625791"/>
                </a:lnTo>
                <a:lnTo>
                  <a:pt x="1426428" y="622614"/>
                </a:lnTo>
                <a:lnTo>
                  <a:pt x="1381183" y="618597"/>
                </a:lnTo>
                <a:lnTo>
                  <a:pt x="1336004" y="613737"/>
                </a:lnTo>
                <a:lnTo>
                  <a:pt x="1290903" y="608037"/>
                </a:lnTo>
                <a:lnTo>
                  <a:pt x="1245892" y="601494"/>
                </a:lnTo>
                <a:lnTo>
                  <a:pt x="1200984" y="594110"/>
                </a:lnTo>
                <a:lnTo>
                  <a:pt x="1156193" y="585884"/>
                </a:lnTo>
                <a:lnTo>
                  <a:pt x="1111529" y="576816"/>
                </a:lnTo>
                <a:lnTo>
                  <a:pt x="1067007" y="566906"/>
                </a:lnTo>
                <a:lnTo>
                  <a:pt x="1022637" y="556154"/>
                </a:lnTo>
                <a:lnTo>
                  <a:pt x="978434" y="544561"/>
                </a:lnTo>
                <a:lnTo>
                  <a:pt x="934410" y="532125"/>
                </a:lnTo>
                <a:lnTo>
                  <a:pt x="890576" y="518847"/>
                </a:lnTo>
                <a:lnTo>
                  <a:pt x="846946" y="504728"/>
                </a:lnTo>
                <a:lnTo>
                  <a:pt x="803532" y="489766"/>
                </a:lnTo>
                <a:lnTo>
                  <a:pt x="760348" y="473961"/>
                </a:lnTo>
                <a:lnTo>
                  <a:pt x="717404" y="457315"/>
                </a:lnTo>
                <a:lnTo>
                  <a:pt x="674714" y="439826"/>
                </a:lnTo>
                <a:lnTo>
                  <a:pt x="632291" y="421495"/>
                </a:lnTo>
                <a:lnTo>
                  <a:pt x="590147" y="402321"/>
                </a:lnTo>
                <a:lnTo>
                  <a:pt x="548294" y="382305"/>
                </a:lnTo>
                <a:lnTo>
                  <a:pt x="506745" y="361446"/>
                </a:lnTo>
                <a:lnTo>
                  <a:pt x="465513" y="339745"/>
                </a:lnTo>
                <a:lnTo>
                  <a:pt x="424610" y="317201"/>
                </a:lnTo>
                <a:lnTo>
                  <a:pt x="384049" y="293814"/>
                </a:lnTo>
                <a:lnTo>
                  <a:pt x="343843" y="269585"/>
                </a:lnTo>
                <a:lnTo>
                  <a:pt x="304003" y="244513"/>
                </a:lnTo>
                <a:lnTo>
                  <a:pt x="264543" y="218598"/>
                </a:lnTo>
                <a:lnTo>
                  <a:pt x="225474" y="191840"/>
                </a:lnTo>
                <a:lnTo>
                  <a:pt x="186811" y="164239"/>
                </a:lnTo>
                <a:lnTo>
                  <a:pt x="148564" y="135795"/>
                </a:lnTo>
                <a:lnTo>
                  <a:pt x="110747" y="106508"/>
                </a:lnTo>
                <a:lnTo>
                  <a:pt x="73372" y="76378"/>
                </a:lnTo>
                <a:lnTo>
                  <a:pt x="36452" y="45405"/>
                </a:lnTo>
                <a:lnTo>
                  <a:pt x="0" y="13588"/>
                </a:lnTo>
              </a:path>
            </a:pathLst>
          </a:custGeom>
          <a:ln w="12801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624959" y="1228366"/>
            <a:ext cx="2898140" cy="493395"/>
          </a:xfrm>
          <a:custGeom>
            <a:avLst/>
            <a:gdLst/>
            <a:ahLst/>
            <a:cxnLst/>
            <a:rect l="l" t="t" r="r" b="b"/>
            <a:pathLst>
              <a:path w="2898140" h="493394">
                <a:moveTo>
                  <a:pt x="0" y="492991"/>
                </a:moveTo>
                <a:lnTo>
                  <a:pt x="39650" y="463635"/>
                </a:lnTo>
                <a:lnTo>
                  <a:pt x="79744" y="435178"/>
                </a:lnTo>
                <a:lnTo>
                  <a:pt x="120267" y="407621"/>
                </a:lnTo>
                <a:lnTo>
                  <a:pt x="161205" y="380964"/>
                </a:lnTo>
                <a:lnTo>
                  <a:pt x="202545" y="355207"/>
                </a:lnTo>
                <a:lnTo>
                  <a:pt x="244272" y="330350"/>
                </a:lnTo>
                <a:lnTo>
                  <a:pt x="286374" y="306394"/>
                </a:lnTo>
                <a:lnTo>
                  <a:pt x="328836" y="283338"/>
                </a:lnTo>
                <a:lnTo>
                  <a:pt x="371645" y="261182"/>
                </a:lnTo>
                <a:lnTo>
                  <a:pt x="414787" y="239927"/>
                </a:lnTo>
                <a:lnTo>
                  <a:pt x="458247" y="219573"/>
                </a:lnTo>
                <a:lnTo>
                  <a:pt x="502013" y="200120"/>
                </a:lnTo>
                <a:lnTo>
                  <a:pt x="546071" y="181569"/>
                </a:lnTo>
                <a:lnTo>
                  <a:pt x="590406" y="163918"/>
                </a:lnTo>
                <a:lnTo>
                  <a:pt x="635006" y="147169"/>
                </a:lnTo>
                <a:lnTo>
                  <a:pt x="679856" y="131322"/>
                </a:lnTo>
                <a:lnTo>
                  <a:pt x="724942" y="116376"/>
                </a:lnTo>
                <a:lnTo>
                  <a:pt x="770251" y="102332"/>
                </a:lnTo>
                <a:lnTo>
                  <a:pt x="815769" y="89190"/>
                </a:lnTo>
                <a:lnTo>
                  <a:pt x="861483" y="76951"/>
                </a:lnTo>
                <a:lnTo>
                  <a:pt x="907378" y="65614"/>
                </a:lnTo>
                <a:lnTo>
                  <a:pt x="953441" y="55179"/>
                </a:lnTo>
                <a:lnTo>
                  <a:pt x="999657" y="45647"/>
                </a:lnTo>
                <a:lnTo>
                  <a:pt x="1046014" y="37017"/>
                </a:lnTo>
                <a:lnTo>
                  <a:pt x="1092498" y="29291"/>
                </a:lnTo>
                <a:lnTo>
                  <a:pt x="1139094" y="22467"/>
                </a:lnTo>
                <a:lnTo>
                  <a:pt x="1185789" y="16547"/>
                </a:lnTo>
                <a:lnTo>
                  <a:pt x="1232570" y="11530"/>
                </a:lnTo>
                <a:lnTo>
                  <a:pt x="1279421" y="7416"/>
                </a:lnTo>
                <a:lnTo>
                  <a:pt x="1326331" y="4206"/>
                </a:lnTo>
                <a:lnTo>
                  <a:pt x="1373285" y="1900"/>
                </a:lnTo>
                <a:lnTo>
                  <a:pt x="1420268" y="498"/>
                </a:lnTo>
                <a:lnTo>
                  <a:pt x="1467269" y="0"/>
                </a:lnTo>
                <a:lnTo>
                  <a:pt x="1514271" y="405"/>
                </a:lnTo>
                <a:lnTo>
                  <a:pt x="1561263" y="1716"/>
                </a:lnTo>
                <a:lnTo>
                  <a:pt x="1608230" y="3931"/>
                </a:lnTo>
                <a:lnTo>
                  <a:pt x="1655158" y="7050"/>
                </a:lnTo>
                <a:lnTo>
                  <a:pt x="1702034" y="11074"/>
                </a:lnTo>
                <a:lnTo>
                  <a:pt x="1748844" y="16003"/>
                </a:lnTo>
                <a:lnTo>
                  <a:pt x="1795574" y="21837"/>
                </a:lnTo>
                <a:lnTo>
                  <a:pt x="1842211" y="28577"/>
                </a:lnTo>
                <a:lnTo>
                  <a:pt x="1888740" y="36221"/>
                </a:lnTo>
                <a:lnTo>
                  <a:pt x="1935148" y="44772"/>
                </a:lnTo>
                <a:lnTo>
                  <a:pt x="1981421" y="54227"/>
                </a:lnTo>
                <a:lnTo>
                  <a:pt x="2027545" y="64589"/>
                </a:lnTo>
                <a:lnTo>
                  <a:pt x="2073507" y="75857"/>
                </a:lnTo>
                <a:lnTo>
                  <a:pt x="2119293" y="88030"/>
                </a:lnTo>
                <a:lnTo>
                  <a:pt x="2164889" y="101110"/>
                </a:lnTo>
                <a:lnTo>
                  <a:pt x="2210281" y="115096"/>
                </a:lnTo>
                <a:lnTo>
                  <a:pt x="2255456" y="129989"/>
                </a:lnTo>
                <a:lnTo>
                  <a:pt x="2300400" y="145788"/>
                </a:lnTo>
                <a:lnTo>
                  <a:pt x="2345098" y="162494"/>
                </a:lnTo>
                <a:lnTo>
                  <a:pt x="2389538" y="180107"/>
                </a:lnTo>
                <a:lnTo>
                  <a:pt x="2433706" y="198627"/>
                </a:lnTo>
                <a:lnTo>
                  <a:pt x="2477587" y="218055"/>
                </a:lnTo>
                <a:lnTo>
                  <a:pt x="2521168" y="238389"/>
                </a:lnTo>
                <a:lnTo>
                  <a:pt x="2564436" y="259632"/>
                </a:lnTo>
                <a:lnTo>
                  <a:pt x="2607376" y="281781"/>
                </a:lnTo>
                <a:lnTo>
                  <a:pt x="2649975" y="304839"/>
                </a:lnTo>
                <a:lnTo>
                  <a:pt x="2692219" y="328805"/>
                </a:lnTo>
                <a:lnTo>
                  <a:pt x="2734094" y="353678"/>
                </a:lnTo>
                <a:lnTo>
                  <a:pt x="2775586" y="379460"/>
                </a:lnTo>
                <a:lnTo>
                  <a:pt x="2816683" y="406151"/>
                </a:lnTo>
                <a:lnTo>
                  <a:pt x="2857369" y="433749"/>
                </a:lnTo>
                <a:lnTo>
                  <a:pt x="2897632" y="462257"/>
                </a:lnTo>
              </a:path>
            </a:pathLst>
          </a:custGeom>
          <a:ln w="12801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126476" y="2320163"/>
            <a:ext cx="405130" cy="2557780"/>
          </a:xfrm>
          <a:custGeom>
            <a:avLst/>
            <a:gdLst/>
            <a:ahLst/>
            <a:cxnLst/>
            <a:rect l="l" t="t" r="r" b="b"/>
            <a:pathLst>
              <a:path w="405129" h="2557779">
                <a:moveTo>
                  <a:pt x="0" y="0"/>
                </a:moveTo>
                <a:lnTo>
                  <a:pt x="26792" y="41371"/>
                </a:lnTo>
                <a:lnTo>
                  <a:pt x="52671" y="83151"/>
                </a:lnTo>
                <a:lnTo>
                  <a:pt x="77637" y="125327"/>
                </a:lnTo>
                <a:lnTo>
                  <a:pt x="101689" y="167884"/>
                </a:lnTo>
                <a:lnTo>
                  <a:pt x="124826" y="210809"/>
                </a:lnTo>
                <a:lnTo>
                  <a:pt x="147050" y="254086"/>
                </a:lnTo>
                <a:lnTo>
                  <a:pt x="168358" y="297703"/>
                </a:lnTo>
                <a:lnTo>
                  <a:pt x="188750" y="341645"/>
                </a:lnTo>
                <a:lnTo>
                  <a:pt x="208226" y="385898"/>
                </a:lnTo>
                <a:lnTo>
                  <a:pt x="226786" y="430448"/>
                </a:lnTo>
                <a:lnTo>
                  <a:pt x="244429" y="475281"/>
                </a:lnTo>
                <a:lnTo>
                  <a:pt x="261155" y="520382"/>
                </a:lnTo>
                <a:lnTo>
                  <a:pt x="276962" y="565739"/>
                </a:lnTo>
                <a:lnTo>
                  <a:pt x="291851" y="611336"/>
                </a:lnTo>
                <a:lnTo>
                  <a:pt x="305822" y="657160"/>
                </a:lnTo>
                <a:lnTo>
                  <a:pt x="318873" y="703196"/>
                </a:lnTo>
                <a:lnTo>
                  <a:pt x="331005" y="749431"/>
                </a:lnTo>
                <a:lnTo>
                  <a:pt x="342216" y="795850"/>
                </a:lnTo>
                <a:lnTo>
                  <a:pt x="352507" y="842440"/>
                </a:lnTo>
                <a:lnTo>
                  <a:pt x="361877" y="889186"/>
                </a:lnTo>
                <a:lnTo>
                  <a:pt x="370325" y="936074"/>
                </a:lnTo>
                <a:lnTo>
                  <a:pt x="377851" y="983091"/>
                </a:lnTo>
                <a:lnTo>
                  <a:pt x="384455" y="1030221"/>
                </a:lnTo>
                <a:lnTo>
                  <a:pt x="390136" y="1077452"/>
                </a:lnTo>
                <a:lnTo>
                  <a:pt x="394893" y="1124769"/>
                </a:lnTo>
                <a:lnTo>
                  <a:pt x="398727" y="1172157"/>
                </a:lnTo>
                <a:lnTo>
                  <a:pt x="401637" y="1219604"/>
                </a:lnTo>
                <a:lnTo>
                  <a:pt x="403621" y="1267094"/>
                </a:lnTo>
                <a:lnTo>
                  <a:pt x="404681" y="1314615"/>
                </a:lnTo>
                <a:lnTo>
                  <a:pt x="404815" y="1362150"/>
                </a:lnTo>
                <a:lnTo>
                  <a:pt x="404023" y="1409688"/>
                </a:lnTo>
                <a:lnTo>
                  <a:pt x="402304" y="1457213"/>
                </a:lnTo>
                <a:lnTo>
                  <a:pt x="399659" y="1504712"/>
                </a:lnTo>
                <a:lnTo>
                  <a:pt x="396086" y="1552170"/>
                </a:lnTo>
                <a:lnTo>
                  <a:pt x="391585" y="1599573"/>
                </a:lnTo>
                <a:lnTo>
                  <a:pt x="386156" y="1646908"/>
                </a:lnTo>
                <a:lnTo>
                  <a:pt x="379798" y="1694160"/>
                </a:lnTo>
                <a:lnTo>
                  <a:pt x="372510" y="1741315"/>
                </a:lnTo>
                <a:lnTo>
                  <a:pt x="364293" y="1788360"/>
                </a:lnTo>
                <a:lnTo>
                  <a:pt x="355146" y="1835279"/>
                </a:lnTo>
                <a:lnTo>
                  <a:pt x="345068" y="1882060"/>
                </a:lnTo>
                <a:lnTo>
                  <a:pt x="334059" y="1928687"/>
                </a:lnTo>
                <a:lnTo>
                  <a:pt x="322119" y="1975147"/>
                </a:lnTo>
                <a:lnTo>
                  <a:pt x="309246" y="2021426"/>
                </a:lnTo>
                <a:lnTo>
                  <a:pt x="295441" y="2067510"/>
                </a:lnTo>
                <a:lnTo>
                  <a:pt x="280703" y="2113385"/>
                </a:lnTo>
                <a:lnTo>
                  <a:pt x="265032" y="2159036"/>
                </a:lnTo>
                <a:lnTo>
                  <a:pt x="248427" y="2204450"/>
                </a:lnTo>
                <a:lnTo>
                  <a:pt x="230888" y="2249612"/>
                </a:lnTo>
                <a:lnTo>
                  <a:pt x="212414" y="2294509"/>
                </a:lnTo>
                <a:lnTo>
                  <a:pt x="193004" y="2339126"/>
                </a:lnTo>
                <a:lnTo>
                  <a:pt x="172660" y="2383450"/>
                </a:lnTo>
                <a:lnTo>
                  <a:pt x="151379" y="2427465"/>
                </a:lnTo>
                <a:lnTo>
                  <a:pt x="129161" y="2471159"/>
                </a:lnTo>
                <a:lnTo>
                  <a:pt x="106007" y="2514517"/>
                </a:lnTo>
                <a:lnTo>
                  <a:pt x="81915" y="2557526"/>
                </a:lnTo>
              </a:path>
            </a:pathLst>
          </a:custGeom>
          <a:ln w="12801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474464" y="2045207"/>
            <a:ext cx="3240024" cy="32400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474464" y="2045207"/>
            <a:ext cx="3240405" cy="3240405"/>
          </a:xfrm>
          <a:custGeom>
            <a:avLst/>
            <a:gdLst/>
            <a:ahLst/>
            <a:cxnLst/>
            <a:rect l="l" t="t" r="r" b="b"/>
            <a:pathLst>
              <a:path w="3240404" h="3240404">
                <a:moveTo>
                  <a:pt x="1620012" y="0"/>
                </a:moveTo>
                <a:lnTo>
                  <a:pt x="1571380" y="715"/>
                </a:lnTo>
                <a:lnTo>
                  <a:pt x="1523105" y="2850"/>
                </a:lnTo>
                <a:lnTo>
                  <a:pt x="1475206" y="6383"/>
                </a:lnTo>
                <a:lnTo>
                  <a:pt x="1427703" y="11295"/>
                </a:lnTo>
                <a:lnTo>
                  <a:pt x="1380616" y="17564"/>
                </a:lnTo>
                <a:lnTo>
                  <a:pt x="1333966" y="25173"/>
                </a:lnTo>
                <a:lnTo>
                  <a:pt x="1287772" y="34099"/>
                </a:lnTo>
                <a:lnTo>
                  <a:pt x="1242054" y="44324"/>
                </a:lnTo>
                <a:lnTo>
                  <a:pt x="1196833" y="55827"/>
                </a:lnTo>
                <a:lnTo>
                  <a:pt x="1152128" y="68589"/>
                </a:lnTo>
                <a:lnTo>
                  <a:pt x="1107960" y="82588"/>
                </a:lnTo>
                <a:lnTo>
                  <a:pt x="1064348" y="97806"/>
                </a:lnTo>
                <a:lnTo>
                  <a:pt x="1021313" y="114221"/>
                </a:lnTo>
                <a:lnTo>
                  <a:pt x="978874" y="131815"/>
                </a:lnTo>
                <a:lnTo>
                  <a:pt x="937052" y="150566"/>
                </a:lnTo>
                <a:lnTo>
                  <a:pt x="895867" y="170456"/>
                </a:lnTo>
                <a:lnTo>
                  <a:pt x="855339" y="191463"/>
                </a:lnTo>
                <a:lnTo>
                  <a:pt x="815487" y="213568"/>
                </a:lnTo>
                <a:lnTo>
                  <a:pt x="776333" y="236751"/>
                </a:lnTo>
                <a:lnTo>
                  <a:pt x="737895" y="260992"/>
                </a:lnTo>
                <a:lnTo>
                  <a:pt x="700194" y="286270"/>
                </a:lnTo>
                <a:lnTo>
                  <a:pt x="663250" y="312566"/>
                </a:lnTo>
                <a:lnTo>
                  <a:pt x="627084" y="339859"/>
                </a:lnTo>
                <a:lnTo>
                  <a:pt x="591714" y="368130"/>
                </a:lnTo>
                <a:lnTo>
                  <a:pt x="557162" y="397359"/>
                </a:lnTo>
                <a:lnTo>
                  <a:pt x="523447" y="427525"/>
                </a:lnTo>
                <a:lnTo>
                  <a:pt x="490589" y="458608"/>
                </a:lnTo>
                <a:lnTo>
                  <a:pt x="458608" y="490589"/>
                </a:lnTo>
                <a:lnTo>
                  <a:pt x="427525" y="523447"/>
                </a:lnTo>
                <a:lnTo>
                  <a:pt x="397359" y="557162"/>
                </a:lnTo>
                <a:lnTo>
                  <a:pt x="368130" y="591714"/>
                </a:lnTo>
                <a:lnTo>
                  <a:pt x="339859" y="627084"/>
                </a:lnTo>
                <a:lnTo>
                  <a:pt x="312566" y="663250"/>
                </a:lnTo>
                <a:lnTo>
                  <a:pt x="286270" y="700194"/>
                </a:lnTo>
                <a:lnTo>
                  <a:pt x="260992" y="737895"/>
                </a:lnTo>
                <a:lnTo>
                  <a:pt x="236751" y="776333"/>
                </a:lnTo>
                <a:lnTo>
                  <a:pt x="213568" y="815487"/>
                </a:lnTo>
                <a:lnTo>
                  <a:pt x="191463" y="855339"/>
                </a:lnTo>
                <a:lnTo>
                  <a:pt x="170456" y="895867"/>
                </a:lnTo>
                <a:lnTo>
                  <a:pt x="150566" y="937052"/>
                </a:lnTo>
                <a:lnTo>
                  <a:pt x="131815" y="978874"/>
                </a:lnTo>
                <a:lnTo>
                  <a:pt x="114221" y="1021313"/>
                </a:lnTo>
                <a:lnTo>
                  <a:pt x="97806" y="1064348"/>
                </a:lnTo>
                <a:lnTo>
                  <a:pt x="82588" y="1107960"/>
                </a:lnTo>
                <a:lnTo>
                  <a:pt x="68589" y="1152128"/>
                </a:lnTo>
                <a:lnTo>
                  <a:pt x="55827" y="1196833"/>
                </a:lnTo>
                <a:lnTo>
                  <a:pt x="44324" y="1242054"/>
                </a:lnTo>
                <a:lnTo>
                  <a:pt x="34099" y="1287772"/>
                </a:lnTo>
                <a:lnTo>
                  <a:pt x="25173" y="1333966"/>
                </a:lnTo>
                <a:lnTo>
                  <a:pt x="17564" y="1380616"/>
                </a:lnTo>
                <a:lnTo>
                  <a:pt x="11295" y="1427703"/>
                </a:lnTo>
                <a:lnTo>
                  <a:pt x="6383" y="1475206"/>
                </a:lnTo>
                <a:lnTo>
                  <a:pt x="2850" y="1523105"/>
                </a:lnTo>
                <a:lnTo>
                  <a:pt x="715" y="1571380"/>
                </a:lnTo>
                <a:lnTo>
                  <a:pt x="0" y="1620011"/>
                </a:lnTo>
                <a:lnTo>
                  <a:pt x="715" y="1668643"/>
                </a:lnTo>
                <a:lnTo>
                  <a:pt x="2850" y="1716918"/>
                </a:lnTo>
                <a:lnTo>
                  <a:pt x="6383" y="1764817"/>
                </a:lnTo>
                <a:lnTo>
                  <a:pt x="11295" y="1812320"/>
                </a:lnTo>
                <a:lnTo>
                  <a:pt x="17564" y="1859407"/>
                </a:lnTo>
                <a:lnTo>
                  <a:pt x="25173" y="1906057"/>
                </a:lnTo>
                <a:lnTo>
                  <a:pt x="34099" y="1952251"/>
                </a:lnTo>
                <a:lnTo>
                  <a:pt x="44324" y="1997969"/>
                </a:lnTo>
                <a:lnTo>
                  <a:pt x="55827" y="2043190"/>
                </a:lnTo>
                <a:lnTo>
                  <a:pt x="68589" y="2087895"/>
                </a:lnTo>
                <a:lnTo>
                  <a:pt x="82588" y="2132063"/>
                </a:lnTo>
                <a:lnTo>
                  <a:pt x="97806" y="2175675"/>
                </a:lnTo>
                <a:lnTo>
                  <a:pt x="114221" y="2218710"/>
                </a:lnTo>
                <a:lnTo>
                  <a:pt x="131815" y="2261149"/>
                </a:lnTo>
                <a:lnTo>
                  <a:pt x="150566" y="2302971"/>
                </a:lnTo>
                <a:lnTo>
                  <a:pt x="170456" y="2344156"/>
                </a:lnTo>
                <a:lnTo>
                  <a:pt x="191463" y="2384684"/>
                </a:lnTo>
                <a:lnTo>
                  <a:pt x="213568" y="2424536"/>
                </a:lnTo>
                <a:lnTo>
                  <a:pt x="236751" y="2463690"/>
                </a:lnTo>
                <a:lnTo>
                  <a:pt x="260992" y="2502128"/>
                </a:lnTo>
                <a:lnTo>
                  <a:pt x="286270" y="2539829"/>
                </a:lnTo>
                <a:lnTo>
                  <a:pt x="312566" y="2576773"/>
                </a:lnTo>
                <a:lnTo>
                  <a:pt x="339859" y="2612939"/>
                </a:lnTo>
                <a:lnTo>
                  <a:pt x="368130" y="2648309"/>
                </a:lnTo>
                <a:lnTo>
                  <a:pt x="397359" y="2682861"/>
                </a:lnTo>
                <a:lnTo>
                  <a:pt x="427525" y="2716576"/>
                </a:lnTo>
                <a:lnTo>
                  <a:pt x="458608" y="2749434"/>
                </a:lnTo>
                <a:lnTo>
                  <a:pt x="490589" y="2781415"/>
                </a:lnTo>
                <a:lnTo>
                  <a:pt x="523447" y="2812498"/>
                </a:lnTo>
                <a:lnTo>
                  <a:pt x="557162" y="2842664"/>
                </a:lnTo>
                <a:lnTo>
                  <a:pt x="591714" y="2871893"/>
                </a:lnTo>
                <a:lnTo>
                  <a:pt x="627084" y="2900164"/>
                </a:lnTo>
                <a:lnTo>
                  <a:pt x="663250" y="2927457"/>
                </a:lnTo>
                <a:lnTo>
                  <a:pt x="700194" y="2953753"/>
                </a:lnTo>
                <a:lnTo>
                  <a:pt x="737895" y="2979031"/>
                </a:lnTo>
                <a:lnTo>
                  <a:pt x="776333" y="3003272"/>
                </a:lnTo>
                <a:lnTo>
                  <a:pt x="815487" y="3026455"/>
                </a:lnTo>
                <a:lnTo>
                  <a:pt x="855339" y="3048560"/>
                </a:lnTo>
                <a:lnTo>
                  <a:pt x="895867" y="3069567"/>
                </a:lnTo>
                <a:lnTo>
                  <a:pt x="937052" y="3089457"/>
                </a:lnTo>
                <a:lnTo>
                  <a:pt x="978874" y="3108208"/>
                </a:lnTo>
                <a:lnTo>
                  <a:pt x="1021313" y="3125802"/>
                </a:lnTo>
                <a:lnTo>
                  <a:pt x="1064348" y="3142217"/>
                </a:lnTo>
                <a:lnTo>
                  <a:pt x="1107960" y="3157435"/>
                </a:lnTo>
                <a:lnTo>
                  <a:pt x="1152128" y="3171434"/>
                </a:lnTo>
                <a:lnTo>
                  <a:pt x="1196833" y="3184196"/>
                </a:lnTo>
                <a:lnTo>
                  <a:pt x="1242054" y="3195699"/>
                </a:lnTo>
                <a:lnTo>
                  <a:pt x="1287772" y="3205924"/>
                </a:lnTo>
                <a:lnTo>
                  <a:pt x="1333966" y="3214850"/>
                </a:lnTo>
                <a:lnTo>
                  <a:pt x="1380616" y="3222459"/>
                </a:lnTo>
                <a:lnTo>
                  <a:pt x="1427703" y="3228728"/>
                </a:lnTo>
                <a:lnTo>
                  <a:pt x="1475206" y="3233640"/>
                </a:lnTo>
                <a:lnTo>
                  <a:pt x="1523105" y="3237173"/>
                </a:lnTo>
                <a:lnTo>
                  <a:pt x="1571380" y="3239308"/>
                </a:lnTo>
                <a:lnTo>
                  <a:pt x="1620012" y="3240023"/>
                </a:lnTo>
                <a:lnTo>
                  <a:pt x="1668643" y="3239308"/>
                </a:lnTo>
                <a:lnTo>
                  <a:pt x="1716918" y="3237173"/>
                </a:lnTo>
                <a:lnTo>
                  <a:pt x="1764817" y="3233640"/>
                </a:lnTo>
                <a:lnTo>
                  <a:pt x="1812320" y="3228728"/>
                </a:lnTo>
                <a:lnTo>
                  <a:pt x="1859407" y="3222459"/>
                </a:lnTo>
                <a:lnTo>
                  <a:pt x="1906057" y="3214850"/>
                </a:lnTo>
                <a:lnTo>
                  <a:pt x="1952251" y="3205924"/>
                </a:lnTo>
                <a:lnTo>
                  <a:pt x="1997969" y="3195699"/>
                </a:lnTo>
                <a:lnTo>
                  <a:pt x="2043190" y="3184196"/>
                </a:lnTo>
                <a:lnTo>
                  <a:pt x="2087895" y="3171434"/>
                </a:lnTo>
                <a:lnTo>
                  <a:pt x="2132063" y="3157435"/>
                </a:lnTo>
                <a:lnTo>
                  <a:pt x="2175675" y="3142217"/>
                </a:lnTo>
                <a:lnTo>
                  <a:pt x="2218710" y="3125802"/>
                </a:lnTo>
                <a:lnTo>
                  <a:pt x="2261149" y="3108208"/>
                </a:lnTo>
                <a:lnTo>
                  <a:pt x="2302971" y="3089457"/>
                </a:lnTo>
                <a:lnTo>
                  <a:pt x="2344156" y="3069567"/>
                </a:lnTo>
                <a:lnTo>
                  <a:pt x="2384684" y="3048560"/>
                </a:lnTo>
                <a:lnTo>
                  <a:pt x="2424536" y="3026455"/>
                </a:lnTo>
                <a:lnTo>
                  <a:pt x="2463690" y="3003272"/>
                </a:lnTo>
                <a:lnTo>
                  <a:pt x="2502128" y="2979031"/>
                </a:lnTo>
                <a:lnTo>
                  <a:pt x="2539829" y="2953753"/>
                </a:lnTo>
                <a:lnTo>
                  <a:pt x="2576773" y="2927457"/>
                </a:lnTo>
                <a:lnTo>
                  <a:pt x="2612939" y="2900164"/>
                </a:lnTo>
                <a:lnTo>
                  <a:pt x="2648309" y="2871893"/>
                </a:lnTo>
                <a:lnTo>
                  <a:pt x="2682861" y="2842664"/>
                </a:lnTo>
                <a:lnTo>
                  <a:pt x="2716576" y="2812498"/>
                </a:lnTo>
                <a:lnTo>
                  <a:pt x="2749434" y="2781415"/>
                </a:lnTo>
                <a:lnTo>
                  <a:pt x="2781415" y="2749434"/>
                </a:lnTo>
                <a:lnTo>
                  <a:pt x="2812498" y="2716576"/>
                </a:lnTo>
                <a:lnTo>
                  <a:pt x="2842664" y="2682861"/>
                </a:lnTo>
                <a:lnTo>
                  <a:pt x="2871893" y="2648309"/>
                </a:lnTo>
                <a:lnTo>
                  <a:pt x="2900164" y="2612939"/>
                </a:lnTo>
                <a:lnTo>
                  <a:pt x="2927457" y="2576773"/>
                </a:lnTo>
                <a:lnTo>
                  <a:pt x="2953753" y="2539829"/>
                </a:lnTo>
                <a:lnTo>
                  <a:pt x="2979031" y="2502128"/>
                </a:lnTo>
                <a:lnTo>
                  <a:pt x="3003272" y="2463690"/>
                </a:lnTo>
                <a:lnTo>
                  <a:pt x="3026455" y="2424536"/>
                </a:lnTo>
                <a:lnTo>
                  <a:pt x="3048560" y="2384684"/>
                </a:lnTo>
                <a:lnTo>
                  <a:pt x="3069567" y="2344156"/>
                </a:lnTo>
                <a:lnTo>
                  <a:pt x="3089457" y="2302971"/>
                </a:lnTo>
                <a:lnTo>
                  <a:pt x="3108208" y="2261149"/>
                </a:lnTo>
                <a:lnTo>
                  <a:pt x="3125802" y="2218710"/>
                </a:lnTo>
                <a:lnTo>
                  <a:pt x="3142217" y="2175675"/>
                </a:lnTo>
                <a:lnTo>
                  <a:pt x="3157435" y="2132063"/>
                </a:lnTo>
                <a:lnTo>
                  <a:pt x="3171434" y="2087895"/>
                </a:lnTo>
                <a:lnTo>
                  <a:pt x="3184196" y="2043190"/>
                </a:lnTo>
                <a:lnTo>
                  <a:pt x="3195699" y="1997969"/>
                </a:lnTo>
                <a:lnTo>
                  <a:pt x="3205924" y="1952251"/>
                </a:lnTo>
                <a:lnTo>
                  <a:pt x="3214850" y="1906057"/>
                </a:lnTo>
                <a:lnTo>
                  <a:pt x="3222459" y="1859407"/>
                </a:lnTo>
                <a:lnTo>
                  <a:pt x="3228728" y="1812320"/>
                </a:lnTo>
                <a:lnTo>
                  <a:pt x="3233640" y="1764817"/>
                </a:lnTo>
                <a:lnTo>
                  <a:pt x="3237173" y="1716918"/>
                </a:lnTo>
                <a:lnTo>
                  <a:pt x="3239308" y="1668643"/>
                </a:lnTo>
                <a:lnTo>
                  <a:pt x="3240024" y="1620011"/>
                </a:lnTo>
                <a:lnTo>
                  <a:pt x="3239308" y="1571380"/>
                </a:lnTo>
                <a:lnTo>
                  <a:pt x="3237173" y="1523105"/>
                </a:lnTo>
                <a:lnTo>
                  <a:pt x="3233640" y="1475206"/>
                </a:lnTo>
                <a:lnTo>
                  <a:pt x="3228728" y="1427703"/>
                </a:lnTo>
                <a:lnTo>
                  <a:pt x="3222459" y="1380616"/>
                </a:lnTo>
                <a:lnTo>
                  <a:pt x="3214850" y="1333966"/>
                </a:lnTo>
                <a:lnTo>
                  <a:pt x="3205924" y="1287772"/>
                </a:lnTo>
                <a:lnTo>
                  <a:pt x="3195699" y="1242054"/>
                </a:lnTo>
                <a:lnTo>
                  <a:pt x="3184196" y="1196833"/>
                </a:lnTo>
                <a:lnTo>
                  <a:pt x="3171434" y="1152128"/>
                </a:lnTo>
                <a:lnTo>
                  <a:pt x="3157435" y="1107960"/>
                </a:lnTo>
                <a:lnTo>
                  <a:pt x="3142217" y="1064348"/>
                </a:lnTo>
                <a:lnTo>
                  <a:pt x="3125802" y="1021313"/>
                </a:lnTo>
                <a:lnTo>
                  <a:pt x="3108208" y="978874"/>
                </a:lnTo>
                <a:lnTo>
                  <a:pt x="3089457" y="937052"/>
                </a:lnTo>
                <a:lnTo>
                  <a:pt x="3069567" y="895867"/>
                </a:lnTo>
                <a:lnTo>
                  <a:pt x="3048560" y="855339"/>
                </a:lnTo>
                <a:lnTo>
                  <a:pt x="3026455" y="815487"/>
                </a:lnTo>
                <a:lnTo>
                  <a:pt x="3003272" y="776333"/>
                </a:lnTo>
                <a:lnTo>
                  <a:pt x="2979031" y="737895"/>
                </a:lnTo>
                <a:lnTo>
                  <a:pt x="2953753" y="700194"/>
                </a:lnTo>
                <a:lnTo>
                  <a:pt x="2927457" y="663250"/>
                </a:lnTo>
                <a:lnTo>
                  <a:pt x="2900164" y="627084"/>
                </a:lnTo>
                <a:lnTo>
                  <a:pt x="2871893" y="591714"/>
                </a:lnTo>
                <a:lnTo>
                  <a:pt x="2842664" y="557162"/>
                </a:lnTo>
                <a:lnTo>
                  <a:pt x="2812498" y="523447"/>
                </a:lnTo>
                <a:lnTo>
                  <a:pt x="2781415" y="490589"/>
                </a:lnTo>
                <a:lnTo>
                  <a:pt x="2749434" y="458608"/>
                </a:lnTo>
                <a:lnTo>
                  <a:pt x="2716576" y="427525"/>
                </a:lnTo>
                <a:lnTo>
                  <a:pt x="2682861" y="397359"/>
                </a:lnTo>
                <a:lnTo>
                  <a:pt x="2648309" y="368130"/>
                </a:lnTo>
                <a:lnTo>
                  <a:pt x="2612939" y="339859"/>
                </a:lnTo>
                <a:lnTo>
                  <a:pt x="2576773" y="312566"/>
                </a:lnTo>
                <a:lnTo>
                  <a:pt x="2539829" y="286270"/>
                </a:lnTo>
                <a:lnTo>
                  <a:pt x="2502128" y="260992"/>
                </a:lnTo>
                <a:lnTo>
                  <a:pt x="2463690" y="236751"/>
                </a:lnTo>
                <a:lnTo>
                  <a:pt x="2424536" y="213568"/>
                </a:lnTo>
                <a:lnTo>
                  <a:pt x="2384684" y="191463"/>
                </a:lnTo>
                <a:lnTo>
                  <a:pt x="2344156" y="170456"/>
                </a:lnTo>
                <a:lnTo>
                  <a:pt x="2302971" y="150566"/>
                </a:lnTo>
                <a:lnTo>
                  <a:pt x="2261149" y="131815"/>
                </a:lnTo>
                <a:lnTo>
                  <a:pt x="2218710" y="114221"/>
                </a:lnTo>
                <a:lnTo>
                  <a:pt x="2175675" y="97806"/>
                </a:lnTo>
                <a:lnTo>
                  <a:pt x="2132063" y="82588"/>
                </a:lnTo>
                <a:lnTo>
                  <a:pt x="2087895" y="68589"/>
                </a:lnTo>
                <a:lnTo>
                  <a:pt x="2043190" y="55827"/>
                </a:lnTo>
                <a:lnTo>
                  <a:pt x="1997969" y="44324"/>
                </a:lnTo>
                <a:lnTo>
                  <a:pt x="1952251" y="34099"/>
                </a:lnTo>
                <a:lnTo>
                  <a:pt x="1906057" y="25173"/>
                </a:lnTo>
                <a:lnTo>
                  <a:pt x="1859407" y="17564"/>
                </a:lnTo>
                <a:lnTo>
                  <a:pt x="1812320" y="11295"/>
                </a:lnTo>
                <a:lnTo>
                  <a:pt x="1764817" y="6383"/>
                </a:lnTo>
                <a:lnTo>
                  <a:pt x="1716918" y="2850"/>
                </a:lnTo>
                <a:lnTo>
                  <a:pt x="1668643" y="715"/>
                </a:lnTo>
                <a:lnTo>
                  <a:pt x="1620012" y="0"/>
                </a:lnTo>
                <a:close/>
              </a:path>
            </a:pathLst>
          </a:custGeom>
          <a:solidFill>
            <a:srgbClr val="006C86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077459" y="4312742"/>
            <a:ext cx="203962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CONFIDENCE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698398" y="1323847"/>
            <a:ext cx="229679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86765" marR="5080" indent="-436245" algn="just">
              <a:lnSpc>
                <a:spcPct val="100000"/>
              </a:lnSpc>
              <a:spcBef>
                <a:spcPts val="100"/>
              </a:spcBef>
            </a:pPr>
            <a:r>
              <a:rPr sz="1800" b="0" dirty="0">
                <a:solidFill>
                  <a:srgbClr val="495658"/>
                </a:solidFill>
                <a:latin typeface="Arial"/>
                <a:cs typeface="Arial"/>
              </a:rPr>
              <a:t>Confident the</a:t>
            </a:r>
            <a:r>
              <a:rPr sz="1800" b="0" spc="-114" dirty="0">
                <a:solidFill>
                  <a:srgbClr val="495658"/>
                </a:solidFill>
                <a:latin typeface="Arial"/>
                <a:cs typeface="Arial"/>
              </a:rPr>
              <a:t> </a:t>
            </a:r>
            <a:r>
              <a:rPr sz="1800" b="0" dirty="0">
                <a:solidFill>
                  <a:srgbClr val="495658"/>
                </a:solidFill>
                <a:latin typeface="Arial"/>
                <a:cs typeface="Arial"/>
              </a:rPr>
              <a:t>team  of high </a:t>
            </a:r>
            <a:r>
              <a:rPr sz="1800" b="0" spc="-5" dirty="0">
                <a:solidFill>
                  <a:srgbClr val="495658"/>
                </a:solidFill>
                <a:latin typeface="Arial"/>
                <a:cs typeface="Arial"/>
              </a:rPr>
              <a:t>valued  </a:t>
            </a:r>
            <a:r>
              <a:rPr sz="1800" b="0" dirty="0">
                <a:solidFill>
                  <a:srgbClr val="495658"/>
                </a:solidFill>
                <a:latin typeface="Arial"/>
                <a:cs typeface="Arial"/>
              </a:rPr>
              <a:t>employees</a:t>
            </a:r>
            <a:r>
              <a:rPr sz="1800" b="0" spc="-135" dirty="0">
                <a:solidFill>
                  <a:srgbClr val="495658"/>
                </a:solidFill>
                <a:latin typeface="Arial"/>
                <a:cs typeface="Arial"/>
              </a:rPr>
              <a:t> </a:t>
            </a:r>
            <a:r>
              <a:rPr sz="1800" b="0" dirty="0">
                <a:solidFill>
                  <a:srgbClr val="495658"/>
                </a:solidFill>
                <a:latin typeface="Arial"/>
                <a:cs typeface="Arial"/>
              </a:rPr>
              <a:t>are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0" dirty="0">
                <a:solidFill>
                  <a:srgbClr val="495658"/>
                </a:solidFill>
                <a:latin typeface="Arial"/>
                <a:cs typeface="Arial"/>
              </a:rPr>
              <a:t>doing high </a:t>
            </a:r>
            <a:r>
              <a:rPr sz="1800" b="0" spc="-5" dirty="0">
                <a:solidFill>
                  <a:srgbClr val="495658"/>
                </a:solidFill>
                <a:latin typeface="Arial"/>
                <a:cs typeface="Arial"/>
              </a:rPr>
              <a:t>value</a:t>
            </a:r>
            <a:r>
              <a:rPr sz="1800" b="0" spc="-105" dirty="0">
                <a:solidFill>
                  <a:srgbClr val="495658"/>
                </a:solidFill>
                <a:latin typeface="Arial"/>
                <a:cs typeface="Arial"/>
              </a:rPr>
              <a:t> </a:t>
            </a:r>
            <a:r>
              <a:rPr sz="1800" b="0" spc="-5" dirty="0">
                <a:solidFill>
                  <a:srgbClr val="495658"/>
                </a:solidFill>
                <a:latin typeface="Arial"/>
                <a:cs typeface="Arial"/>
              </a:rPr>
              <a:t>work.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45414" y="4517517"/>
            <a:ext cx="234696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9850" algn="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495658"/>
                </a:solidFill>
                <a:latin typeface="Arial"/>
                <a:cs typeface="Arial"/>
              </a:rPr>
              <a:t>Confident that</a:t>
            </a:r>
            <a:r>
              <a:rPr sz="1800" spc="-100" dirty="0">
                <a:solidFill>
                  <a:srgbClr val="495658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495658"/>
                </a:solidFill>
                <a:latin typeface="Arial"/>
                <a:cs typeface="Arial"/>
              </a:rPr>
              <a:t>you</a:t>
            </a:r>
            <a:r>
              <a:rPr sz="1800" spc="-35" dirty="0">
                <a:solidFill>
                  <a:srgbClr val="49565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95658"/>
                </a:solidFill>
                <a:latin typeface="Arial"/>
                <a:cs typeface="Arial"/>
              </a:rPr>
              <a:t>are </a:t>
            </a:r>
            <a:r>
              <a:rPr sz="1800" spc="-5" dirty="0">
                <a:solidFill>
                  <a:srgbClr val="49565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95658"/>
                </a:solidFill>
                <a:latin typeface="Arial"/>
                <a:cs typeface="Arial"/>
              </a:rPr>
              <a:t>able</a:t>
            </a:r>
            <a:r>
              <a:rPr sz="1800" spc="-35" dirty="0">
                <a:solidFill>
                  <a:srgbClr val="49565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95658"/>
                </a:solidFill>
                <a:latin typeface="Arial"/>
                <a:cs typeface="Arial"/>
              </a:rPr>
              <a:t>to</a:t>
            </a:r>
            <a:r>
              <a:rPr sz="1800" spc="-30" dirty="0">
                <a:solidFill>
                  <a:srgbClr val="49565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95658"/>
                </a:solidFill>
                <a:latin typeface="Arial"/>
                <a:cs typeface="Arial"/>
              </a:rPr>
              <a:t>rollover\change </a:t>
            </a:r>
            <a:r>
              <a:rPr sz="1800" spc="-5" dirty="0">
                <a:solidFill>
                  <a:srgbClr val="49565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95658"/>
                </a:solidFill>
                <a:latin typeface="Arial"/>
                <a:cs typeface="Arial"/>
              </a:rPr>
              <a:t>the report</a:t>
            </a:r>
            <a:r>
              <a:rPr sz="1800" spc="-75" dirty="0">
                <a:solidFill>
                  <a:srgbClr val="49565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95658"/>
                </a:solidFill>
                <a:latin typeface="Arial"/>
                <a:cs typeface="Arial"/>
              </a:rPr>
              <a:t>structure</a:t>
            </a:r>
            <a:r>
              <a:rPr sz="1800" spc="-85" dirty="0">
                <a:solidFill>
                  <a:srgbClr val="49565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95658"/>
                </a:solidFill>
                <a:latin typeface="Arial"/>
                <a:cs typeface="Arial"/>
              </a:rPr>
              <a:t>in  </a:t>
            </a:r>
            <a:r>
              <a:rPr sz="1800" spc="-5" dirty="0">
                <a:solidFill>
                  <a:srgbClr val="495658"/>
                </a:solidFill>
                <a:latin typeface="Arial"/>
                <a:cs typeface="Arial"/>
              </a:rPr>
              <a:t>a </a:t>
            </a:r>
            <a:r>
              <a:rPr sz="1800" dirty="0">
                <a:solidFill>
                  <a:srgbClr val="495658"/>
                </a:solidFill>
                <a:latin typeface="Arial"/>
                <a:cs typeface="Arial"/>
              </a:rPr>
              <a:t>timely</a:t>
            </a:r>
            <a:r>
              <a:rPr sz="1800" spc="-80" dirty="0">
                <a:solidFill>
                  <a:srgbClr val="49565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95658"/>
                </a:solidFill>
                <a:latin typeface="Arial"/>
                <a:cs typeface="Arial"/>
              </a:rPr>
              <a:t>fashion.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156204" y="1851660"/>
            <a:ext cx="568960" cy="76200"/>
          </a:xfrm>
          <a:custGeom>
            <a:avLst/>
            <a:gdLst/>
            <a:ahLst/>
            <a:cxnLst/>
            <a:rect l="l" t="t" r="r" b="b"/>
            <a:pathLst>
              <a:path w="568960" h="76200">
                <a:moveTo>
                  <a:pt x="38100" y="0"/>
                </a:moveTo>
                <a:lnTo>
                  <a:pt x="23252" y="2988"/>
                </a:lnTo>
                <a:lnTo>
                  <a:pt x="11144" y="11144"/>
                </a:lnTo>
                <a:lnTo>
                  <a:pt x="2988" y="23252"/>
                </a:lnTo>
                <a:lnTo>
                  <a:pt x="0" y="38100"/>
                </a:lnTo>
                <a:lnTo>
                  <a:pt x="2988" y="52947"/>
                </a:lnTo>
                <a:lnTo>
                  <a:pt x="11144" y="65055"/>
                </a:lnTo>
                <a:lnTo>
                  <a:pt x="23252" y="73211"/>
                </a:lnTo>
                <a:lnTo>
                  <a:pt x="38100" y="76200"/>
                </a:lnTo>
                <a:lnTo>
                  <a:pt x="52947" y="73211"/>
                </a:lnTo>
                <a:lnTo>
                  <a:pt x="65055" y="65055"/>
                </a:lnTo>
                <a:lnTo>
                  <a:pt x="73211" y="52947"/>
                </a:lnTo>
                <a:lnTo>
                  <a:pt x="74359" y="47243"/>
                </a:lnTo>
                <a:lnTo>
                  <a:pt x="38100" y="47243"/>
                </a:lnTo>
                <a:lnTo>
                  <a:pt x="38100" y="28955"/>
                </a:lnTo>
                <a:lnTo>
                  <a:pt x="74359" y="28955"/>
                </a:lnTo>
                <a:lnTo>
                  <a:pt x="73211" y="23252"/>
                </a:lnTo>
                <a:lnTo>
                  <a:pt x="65055" y="11144"/>
                </a:lnTo>
                <a:lnTo>
                  <a:pt x="52947" y="2988"/>
                </a:lnTo>
                <a:lnTo>
                  <a:pt x="38100" y="0"/>
                </a:lnTo>
                <a:close/>
              </a:path>
              <a:path w="568960" h="76200">
                <a:moveTo>
                  <a:pt x="74359" y="28955"/>
                </a:moveTo>
                <a:lnTo>
                  <a:pt x="38100" y="28955"/>
                </a:lnTo>
                <a:lnTo>
                  <a:pt x="38100" y="47243"/>
                </a:lnTo>
                <a:lnTo>
                  <a:pt x="74359" y="47243"/>
                </a:lnTo>
                <a:lnTo>
                  <a:pt x="76200" y="38100"/>
                </a:lnTo>
                <a:lnTo>
                  <a:pt x="74359" y="28955"/>
                </a:lnTo>
                <a:close/>
              </a:path>
              <a:path w="568960" h="76200">
                <a:moveTo>
                  <a:pt x="568451" y="28955"/>
                </a:moveTo>
                <a:lnTo>
                  <a:pt x="74359" y="28955"/>
                </a:lnTo>
                <a:lnTo>
                  <a:pt x="76200" y="38100"/>
                </a:lnTo>
                <a:lnTo>
                  <a:pt x="74359" y="47243"/>
                </a:lnTo>
                <a:lnTo>
                  <a:pt x="568451" y="47243"/>
                </a:lnTo>
                <a:lnTo>
                  <a:pt x="568451" y="28955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948939" y="5045964"/>
            <a:ext cx="568960" cy="76200"/>
          </a:xfrm>
          <a:custGeom>
            <a:avLst/>
            <a:gdLst/>
            <a:ahLst/>
            <a:cxnLst/>
            <a:rect l="l" t="t" r="r" b="b"/>
            <a:pathLst>
              <a:path w="568960" h="76200">
                <a:moveTo>
                  <a:pt x="38100" y="0"/>
                </a:moveTo>
                <a:lnTo>
                  <a:pt x="23252" y="2988"/>
                </a:lnTo>
                <a:lnTo>
                  <a:pt x="11144" y="11144"/>
                </a:lnTo>
                <a:lnTo>
                  <a:pt x="2988" y="23252"/>
                </a:lnTo>
                <a:lnTo>
                  <a:pt x="0" y="38100"/>
                </a:lnTo>
                <a:lnTo>
                  <a:pt x="2988" y="52947"/>
                </a:lnTo>
                <a:lnTo>
                  <a:pt x="11144" y="65055"/>
                </a:lnTo>
                <a:lnTo>
                  <a:pt x="23252" y="73211"/>
                </a:lnTo>
                <a:lnTo>
                  <a:pt x="38100" y="76200"/>
                </a:lnTo>
                <a:lnTo>
                  <a:pt x="52947" y="73211"/>
                </a:lnTo>
                <a:lnTo>
                  <a:pt x="65055" y="65055"/>
                </a:lnTo>
                <a:lnTo>
                  <a:pt x="73211" y="52947"/>
                </a:lnTo>
                <a:lnTo>
                  <a:pt x="74359" y="47243"/>
                </a:lnTo>
                <a:lnTo>
                  <a:pt x="38100" y="47243"/>
                </a:lnTo>
                <a:lnTo>
                  <a:pt x="38100" y="28956"/>
                </a:lnTo>
                <a:lnTo>
                  <a:pt x="74359" y="28956"/>
                </a:lnTo>
                <a:lnTo>
                  <a:pt x="73211" y="23252"/>
                </a:lnTo>
                <a:lnTo>
                  <a:pt x="65055" y="11144"/>
                </a:lnTo>
                <a:lnTo>
                  <a:pt x="52947" y="2988"/>
                </a:lnTo>
                <a:lnTo>
                  <a:pt x="38100" y="0"/>
                </a:lnTo>
                <a:close/>
              </a:path>
              <a:path w="568960" h="76200">
                <a:moveTo>
                  <a:pt x="74359" y="28956"/>
                </a:moveTo>
                <a:lnTo>
                  <a:pt x="38100" y="28956"/>
                </a:lnTo>
                <a:lnTo>
                  <a:pt x="38100" y="47243"/>
                </a:lnTo>
                <a:lnTo>
                  <a:pt x="74359" y="47243"/>
                </a:lnTo>
                <a:lnTo>
                  <a:pt x="76200" y="38100"/>
                </a:lnTo>
                <a:lnTo>
                  <a:pt x="74359" y="28956"/>
                </a:lnTo>
                <a:close/>
              </a:path>
              <a:path w="568960" h="76200">
                <a:moveTo>
                  <a:pt x="568451" y="28956"/>
                </a:moveTo>
                <a:lnTo>
                  <a:pt x="74359" y="28956"/>
                </a:lnTo>
                <a:lnTo>
                  <a:pt x="76200" y="38100"/>
                </a:lnTo>
                <a:lnTo>
                  <a:pt x="74359" y="47243"/>
                </a:lnTo>
                <a:lnTo>
                  <a:pt x="568451" y="47243"/>
                </a:lnTo>
                <a:lnTo>
                  <a:pt x="568451" y="28956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491728" y="1851660"/>
            <a:ext cx="570230" cy="76200"/>
          </a:xfrm>
          <a:custGeom>
            <a:avLst/>
            <a:gdLst/>
            <a:ahLst/>
            <a:cxnLst/>
            <a:rect l="l" t="t" r="r" b="b"/>
            <a:pathLst>
              <a:path w="570229" h="76200">
                <a:moveTo>
                  <a:pt x="532002" y="0"/>
                </a:moveTo>
                <a:lnTo>
                  <a:pt x="517155" y="2988"/>
                </a:lnTo>
                <a:lnTo>
                  <a:pt x="505047" y="11144"/>
                </a:lnTo>
                <a:lnTo>
                  <a:pt x="496891" y="23252"/>
                </a:lnTo>
                <a:lnTo>
                  <a:pt x="493902" y="38100"/>
                </a:lnTo>
                <a:lnTo>
                  <a:pt x="496891" y="52947"/>
                </a:lnTo>
                <a:lnTo>
                  <a:pt x="505047" y="65055"/>
                </a:lnTo>
                <a:lnTo>
                  <a:pt x="517155" y="73211"/>
                </a:lnTo>
                <a:lnTo>
                  <a:pt x="532002" y="76200"/>
                </a:lnTo>
                <a:lnTo>
                  <a:pt x="546850" y="73211"/>
                </a:lnTo>
                <a:lnTo>
                  <a:pt x="558958" y="65055"/>
                </a:lnTo>
                <a:lnTo>
                  <a:pt x="567114" y="52947"/>
                </a:lnTo>
                <a:lnTo>
                  <a:pt x="568262" y="47243"/>
                </a:lnTo>
                <a:lnTo>
                  <a:pt x="532002" y="47243"/>
                </a:lnTo>
                <a:lnTo>
                  <a:pt x="532002" y="28955"/>
                </a:lnTo>
                <a:lnTo>
                  <a:pt x="568262" y="28955"/>
                </a:lnTo>
                <a:lnTo>
                  <a:pt x="567114" y="23252"/>
                </a:lnTo>
                <a:lnTo>
                  <a:pt x="558958" y="11144"/>
                </a:lnTo>
                <a:lnTo>
                  <a:pt x="546850" y="2988"/>
                </a:lnTo>
                <a:lnTo>
                  <a:pt x="532002" y="0"/>
                </a:lnTo>
                <a:close/>
              </a:path>
              <a:path w="570229" h="76200">
                <a:moveTo>
                  <a:pt x="495743" y="28955"/>
                </a:moveTo>
                <a:lnTo>
                  <a:pt x="0" y="28955"/>
                </a:lnTo>
                <a:lnTo>
                  <a:pt x="0" y="47243"/>
                </a:lnTo>
                <a:lnTo>
                  <a:pt x="495743" y="47243"/>
                </a:lnTo>
                <a:lnTo>
                  <a:pt x="493902" y="38100"/>
                </a:lnTo>
                <a:lnTo>
                  <a:pt x="495743" y="28955"/>
                </a:lnTo>
                <a:close/>
              </a:path>
              <a:path w="570229" h="76200">
                <a:moveTo>
                  <a:pt x="568262" y="28955"/>
                </a:moveTo>
                <a:lnTo>
                  <a:pt x="532002" y="28955"/>
                </a:lnTo>
                <a:lnTo>
                  <a:pt x="532002" y="47243"/>
                </a:lnTo>
                <a:lnTo>
                  <a:pt x="568262" y="47243"/>
                </a:lnTo>
                <a:lnTo>
                  <a:pt x="570102" y="38100"/>
                </a:lnTo>
                <a:lnTo>
                  <a:pt x="568262" y="28955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698992" y="5045964"/>
            <a:ext cx="570230" cy="76200"/>
          </a:xfrm>
          <a:custGeom>
            <a:avLst/>
            <a:gdLst/>
            <a:ahLst/>
            <a:cxnLst/>
            <a:rect l="l" t="t" r="r" b="b"/>
            <a:pathLst>
              <a:path w="570229" h="76200">
                <a:moveTo>
                  <a:pt x="532002" y="0"/>
                </a:moveTo>
                <a:lnTo>
                  <a:pt x="517155" y="2988"/>
                </a:lnTo>
                <a:lnTo>
                  <a:pt x="505047" y="11144"/>
                </a:lnTo>
                <a:lnTo>
                  <a:pt x="496891" y="23252"/>
                </a:lnTo>
                <a:lnTo>
                  <a:pt x="493902" y="38100"/>
                </a:lnTo>
                <a:lnTo>
                  <a:pt x="496891" y="52947"/>
                </a:lnTo>
                <a:lnTo>
                  <a:pt x="505047" y="65055"/>
                </a:lnTo>
                <a:lnTo>
                  <a:pt x="517155" y="73211"/>
                </a:lnTo>
                <a:lnTo>
                  <a:pt x="532002" y="76200"/>
                </a:lnTo>
                <a:lnTo>
                  <a:pt x="546796" y="73211"/>
                </a:lnTo>
                <a:lnTo>
                  <a:pt x="558911" y="65055"/>
                </a:lnTo>
                <a:lnTo>
                  <a:pt x="567096" y="52947"/>
                </a:lnTo>
                <a:lnTo>
                  <a:pt x="568251" y="47243"/>
                </a:lnTo>
                <a:lnTo>
                  <a:pt x="532002" y="47243"/>
                </a:lnTo>
                <a:lnTo>
                  <a:pt x="532002" y="28956"/>
                </a:lnTo>
                <a:lnTo>
                  <a:pt x="568251" y="28956"/>
                </a:lnTo>
                <a:lnTo>
                  <a:pt x="567096" y="23252"/>
                </a:lnTo>
                <a:lnTo>
                  <a:pt x="558911" y="11144"/>
                </a:lnTo>
                <a:lnTo>
                  <a:pt x="546796" y="2988"/>
                </a:lnTo>
                <a:lnTo>
                  <a:pt x="532002" y="0"/>
                </a:lnTo>
                <a:close/>
              </a:path>
              <a:path w="570229" h="76200">
                <a:moveTo>
                  <a:pt x="495743" y="28956"/>
                </a:moveTo>
                <a:lnTo>
                  <a:pt x="0" y="28956"/>
                </a:lnTo>
                <a:lnTo>
                  <a:pt x="0" y="47243"/>
                </a:lnTo>
                <a:lnTo>
                  <a:pt x="495743" y="47243"/>
                </a:lnTo>
                <a:lnTo>
                  <a:pt x="493902" y="38100"/>
                </a:lnTo>
                <a:lnTo>
                  <a:pt x="495743" y="28956"/>
                </a:lnTo>
                <a:close/>
              </a:path>
              <a:path w="570229" h="76200">
                <a:moveTo>
                  <a:pt x="568251" y="28956"/>
                </a:moveTo>
                <a:lnTo>
                  <a:pt x="532002" y="28956"/>
                </a:lnTo>
                <a:lnTo>
                  <a:pt x="532002" y="47243"/>
                </a:lnTo>
                <a:lnTo>
                  <a:pt x="568251" y="47243"/>
                </a:lnTo>
                <a:lnTo>
                  <a:pt x="570102" y="38100"/>
                </a:lnTo>
                <a:lnTo>
                  <a:pt x="568251" y="28956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9235185" y="1323847"/>
            <a:ext cx="2437765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495658"/>
                </a:solidFill>
                <a:latin typeface="Arial"/>
                <a:cs typeface="Arial"/>
              </a:rPr>
              <a:t>Confident that</a:t>
            </a:r>
            <a:r>
              <a:rPr sz="1800" spc="-75" dirty="0">
                <a:solidFill>
                  <a:srgbClr val="49565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95658"/>
                </a:solidFill>
                <a:latin typeface="Arial"/>
                <a:cs typeface="Arial"/>
              </a:rPr>
              <a:t>the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800" dirty="0">
                <a:solidFill>
                  <a:srgbClr val="495658"/>
                </a:solidFill>
                <a:latin typeface="Arial"/>
                <a:cs typeface="Arial"/>
              </a:rPr>
              <a:t>story is correct, not</a:t>
            </a:r>
            <a:r>
              <a:rPr sz="1800" spc="-165" dirty="0">
                <a:solidFill>
                  <a:srgbClr val="49565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95658"/>
                </a:solidFill>
                <a:latin typeface="Arial"/>
                <a:cs typeface="Arial"/>
              </a:rPr>
              <a:t>only  for </a:t>
            </a:r>
            <a:r>
              <a:rPr sz="1800" spc="-5" dirty="0">
                <a:solidFill>
                  <a:srgbClr val="495658"/>
                </a:solidFill>
                <a:latin typeface="Arial"/>
                <a:cs typeface="Arial"/>
              </a:rPr>
              <a:t>a </a:t>
            </a:r>
            <a:r>
              <a:rPr sz="1800" dirty="0">
                <a:solidFill>
                  <a:srgbClr val="495658"/>
                </a:solidFill>
                <a:latin typeface="Arial"/>
                <a:cs typeface="Arial"/>
              </a:rPr>
              <a:t>single report but  </a:t>
            </a:r>
            <a:r>
              <a:rPr sz="1800" spc="-5" dirty="0">
                <a:solidFill>
                  <a:srgbClr val="495658"/>
                </a:solidFill>
                <a:latin typeface="Arial"/>
                <a:cs typeface="Arial"/>
              </a:rPr>
              <a:t>anywhere </a:t>
            </a:r>
            <a:r>
              <a:rPr sz="1800" dirty="0">
                <a:solidFill>
                  <a:srgbClr val="495658"/>
                </a:solidFill>
                <a:latin typeface="Arial"/>
                <a:cs typeface="Arial"/>
              </a:rPr>
              <a:t>this</a:t>
            </a:r>
            <a:r>
              <a:rPr sz="1800" spc="-40" dirty="0">
                <a:solidFill>
                  <a:srgbClr val="49565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95658"/>
                </a:solidFill>
                <a:latin typeface="Arial"/>
                <a:cs typeface="Arial"/>
              </a:rPr>
              <a:t>story</a:t>
            </a:r>
            <a:endParaRPr sz="1800">
              <a:latin typeface="Arial"/>
              <a:cs typeface="Arial"/>
            </a:endParaRPr>
          </a:p>
          <a:p>
            <a:pPr marL="12700" marR="457834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solidFill>
                  <a:srgbClr val="495658"/>
                </a:solidFill>
                <a:latin typeface="Arial"/>
                <a:cs typeface="Arial"/>
              </a:rPr>
              <a:t>is being told</a:t>
            </a:r>
            <a:r>
              <a:rPr sz="1800" spc="-105" dirty="0">
                <a:solidFill>
                  <a:srgbClr val="49565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95658"/>
                </a:solidFill>
                <a:latin typeface="Arial"/>
                <a:cs typeface="Arial"/>
              </a:rPr>
              <a:t>across  the</a:t>
            </a:r>
            <a:r>
              <a:rPr sz="1800" spc="-30" dirty="0">
                <a:solidFill>
                  <a:srgbClr val="49565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95658"/>
                </a:solidFill>
                <a:latin typeface="Arial"/>
                <a:cs typeface="Arial"/>
              </a:rPr>
              <a:t>organization.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444990" y="4655642"/>
            <a:ext cx="240157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495658"/>
                </a:solidFill>
                <a:latin typeface="Arial"/>
                <a:cs typeface="Arial"/>
              </a:rPr>
              <a:t>Last </a:t>
            </a:r>
            <a:r>
              <a:rPr sz="1800" spc="5" dirty="0">
                <a:solidFill>
                  <a:srgbClr val="495658"/>
                </a:solidFill>
                <a:latin typeface="Arial"/>
                <a:cs typeface="Arial"/>
              </a:rPr>
              <a:t>minute  </a:t>
            </a:r>
            <a:r>
              <a:rPr sz="1800" dirty="0">
                <a:solidFill>
                  <a:srgbClr val="495658"/>
                </a:solidFill>
                <a:latin typeface="Arial"/>
                <a:cs typeface="Arial"/>
              </a:rPr>
              <a:t>adjustments update</a:t>
            </a:r>
            <a:r>
              <a:rPr sz="1800" spc="-135" dirty="0">
                <a:solidFill>
                  <a:srgbClr val="49565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95658"/>
                </a:solidFill>
                <a:latin typeface="Arial"/>
                <a:cs typeface="Arial"/>
              </a:rPr>
              <a:t>the  in </a:t>
            </a:r>
            <a:r>
              <a:rPr sz="1800" spc="-5" dirty="0">
                <a:solidFill>
                  <a:srgbClr val="495658"/>
                </a:solidFill>
                <a:latin typeface="Arial"/>
                <a:cs typeface="Arial"/>
              </a:rPr>
              <a:t>working</a:t>
            </a:r>
            <a:r>
              <a:rPr sz="1800" spc="-40" dirty="0">
                <a:solidFill>
                  <a:srgbClr val="49565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95658"/>
                </a:solidFill>
                <a:latin typeface="Arial"/>
                <a:cs typeface="Arial"/>
              </a:rPr>
              <a:t>document.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262753" y="2659753"/>
            <a:ext cx="1273810" cy="1397000"/>
          </a:xfrm>
          <a:custGeom>
            <a:avLst/>
            <a:gdLst/>
            <a:ahLst/>
            <a:cxnLst/>
            <a:rect l="l" t="t" r="r" b="b"/>
            <a:pathLst>
              <a:path w="1273809" h="1397000">
                <a:moveTo>
                  <a:pt x="550545" y="787400"/>
                </a:moveTo>
                <a:lnTo>
                  <a:pt x="498094" y="787400"/>
                </a:lnTo>
                <a:lnTo>
                  <a:pt x="490727" y="800100"/>
                </a:lnTo>
                <a:lnTo>
                  <a:pt x="444972" y="825500"/>
                </a:lnTo>
                <a:lnTo>
                  <a:pt x="353377" y="863600"/>
                </a:lnTo>
                <a:lnTo>
                  <a:pt x="216408" y="939800"/>
                </a:lnTo>
                <a:lnTo>
                  <a:pt x="185477" y="952499"/>
                </a:lnTo>
                <a:lnTo>
                  <a:pt x="156130" y="977899"/>
                </a:lnTo>
                <a:lnTo>
                  <a:pt x="102235" y="1028699"/>
                </a:lnTo>
                <a:lnTo>
                  <a:pt x="68780" y="1066799"/>
                </a:lnTo>
                <a:lnTo>
                  <a:pt x="41576" y="1104899"/>
                </a:lnTo>
                <a:lnTo>
                  <a:pt x="20921" y="1142999"/>
                </a:lnTo>
                <a:lnTo>
                  <a:pt x="7112" y="1193799"/>
                </a:lnTo>
                <a:lnTo>
                  <a:pt x="2091" y="1231899"/>
                </a:lnTo>
                <a:lnTo>
                  <a:pt x="0" y="1257299"/>
                </a:lnTo>
                <a:lnTo>
                  <a:pt x="3" y="1295399"/>
                </a:lnTo>
                <a:lnTo>
                  <a:pt x="1270" y="1320799"/>
                </a:lnTo>
                <a:lnTo>
                  <a:pt x="8469" y="1358899"/>
                </a:lnTo>
                <a:lnTo>
                  <a:pt x="25812" y="1384299"/>
                </a:lnTo>
                <a:lnTo>
                  <a:pt x="51776" y="1396999"/>
                </a:lnTo>
                <a:lnTo>
                  <a:pt x="1195933" y="1396999"/>
                </a:lnTo>
                <a:lnTo>
                  <a:pt x="1202039" y="1384299"/>
                </a:lnTo>
                <a:lnTo>
                  <a:pt x="1204311" y="1384299"/>
                </a:lnTo>
                <a:lnTo>
                  <a:pt x="1202309" y="1371599"/>
                </a:lnTo>
                <a:lnTo>
                  <a:pt x="1196605" y="1358899"/>
                </a:lnTo>
                <a:lnTo>
                  <a:pt x="80518" y="1358899"/>
                </a:lnTo>
                <a:lnTo>
                  <a:pt x="68179" y="1346199"/>
                </a:lnTo>
                <a:lnTo>
                  <a:pt x="59531" y="1346199"/>
                </a:lnTo>
                <a:lnTo>
                  <a:pt x="54264" y="1333499"/>
                </a:lnTo>
                <a:lnTo>
                  <a:pt x="50371" y="1295399"/>
                </a:lnTo>
                <a:lnTo>
                  <a:pt x="49911" y="1269999"/>
                </a:lnTo>
                <a:lnTo>
                  <a:pt x="51474" y="1231899"/>
                </a:lnTo>
                <a:lnTo>
                  <a:pt x="58705" y="1193799"/>
                </a:lnTo>
                <a:lnTo>
                  <a:pt x="71699" y="1155699"/>
                </a:lnTo>
                <a:lnTo>
                  <a:pt x="90550" y="1117599"/>
                </a:lnTo>
                <a:lnTo>
                  <a:pt x="120439" y="1079499"/>
                </a:lnTo>
                <a:lnTo>
                  <a:pt x="155638" y="1041399"/>
                </a:lnTo>
                <a:lnTo>
                  <a:pt x="195314" y="1015999"/>
                </a:lnTo>
                <a:lnTo>
                  <a:pt x="238633" y="990599"/>
                </a:lnTo>
                <a:lnTo>
                  <a:pt x="516127" y="838200"/>
                </a:lnTo>
                <a:lnTo>
                  <a:pt x="640397" y="838200"/>
                </a:lnTo>
                <a:lnTo>
                  <a:pt x="599701" y="825500"/>
                </a:lnTo>
                <a:lnTo>
                  <a:pt x="560577" y="800100"/>
                </a:lnTo>
                <a:lnTo>
                  <a:pt x="553720" y="800100"/>
                </a:lnTo>
                <a:lnTo>
                  <a:pt x="550545" y="787400"/>
                </a:lnTo>
                <a:close/>
              </a:path>
              <a:path w="1273809" h="1397000">
                <a:moveTo>
                  <a:pt x="1078890" y="838200"/>
                </a:moveTo>
                <a:lnTo>
                  <a:pt x="978662" y="838200"/>
                </a:lnTo>
                <a:lnTo>
                  <a:pt x="1009598" y="850900"/>
                </a:lnTo>
                <a:lnTo>
                  <a:pt x="1040511" y="876300"/>
                </a:lnTo>
                <a:lnTo>
                  <a:pt x="1102360" y="901700"/>
                </a:lnTo>
                <a:lnTo>
                  <a:pt x="1135677" y="927100"/>
                </a:lnTo>
                <a:lnTo>
                  <a:pt x="1202265" y="952499"/>
                </a:lnTo>
                <a:lnTo>
                  <a:pt x="1235583" y="977899"/>
                </a:lnTo>
                <a:lnTo>
                  <a:pt x="1260157" y="977899"/>
                </a:lnTo>
                <a:lnTo>
                  <a:pt x="1269051" y="965199"/>
                </a:lnTo>
                <a:lnTo>
                  <a:pt x="1273682" y="952499"/>
                </a:lnTo>
                <a:lnTo>
                  <a:pt x="1273444" y="952499"/>
                </a:lnTo>
                <a:lnTo>
                  <a:pt x="1270444" y="939800"/>
                </a:lnTo>
                <a:lnTo>
                  <a:pt x="1264681" y="939800"/>
                </a:lnTo>
                <a:lnTo>
                  <a:pt x="1256156" y="927100"/>
                </a:lnTo>
                <a:lnTo>
                  <a:pt x="1078890" y="838200"/>
                </a:lnTo>
                <a:close/>
              </a:path>
              <a:path w="1273809" h="1397000">
                <a:moveTo>
                  <a:pt x="640397" y="838200"/>
                </a:moveTo>
                <a:lnTo>
                  <a:pt x="530351" y="838200"/>
                </a:lnTo>
                <a:lnTo>
                  <a:pt x="567247" y="863600"/>
                </a:lnTo>
                <a:lnTo>
                  <a:pt x="605774" y="876300"/>
                </a:lnTo>
                <a:lnTo>
                  <a:pt x="645991" y="889000"/>
                </a:lnTo>
                <a:lnTo>
                  <a:pt x="687959" y="901700"/>
                </a:lnTo>
                <a:lnTo>
                  <a:pt x="784817" y="901700"/>
                </a:lnTo>
                <a:lnTo>
                  <a:pt x="876765" y="876300"/>
                </a:lnTo>
                <a:lnTo>
                  <a:pt x="920898" y="863600"/>
                </a:lnTo>
                <a:lnTo>
                  <a:pt x="942350" y="850900"/>
                </a:lnTo>
                <a:lnTo>
                  <a:pt x="682807" y="850900"/>
                </a:lnTo>
                <a:lnTo>
                  <a:pt x="640397" y="838200"/>
                </a:lnTo>
                <a:close/>
              </a:path>
              <a:path w="1273809" h="1397000">
                <a:moveTo>
                  <a:pt x="912745" y="38100"/>
                </a:moveTo>
                <a:lnTo>
                  <a:pt x="800617" y="38100"/>
                </a:lnTo>
                <a:lnTo>
                  <a:pt x="827166" y="50800"/>
                </a:lnTo>
                <a:lnTo>
                  <a:pt x="852025" y="63500"/>
                </a:lnTo>
                <a:lnTo>
                  <a:pt x="888589" y="88900"/>
                </a:lnTo>
                <a:lnTo>
                  <a:pt x="915288" y="127000"/>
                </a:lnTo>
                <a:lnTo>
                  <a:pt x="918410" y="139700"/>
                </a:lnTo>
                <a:lnTo>
                  <a:pt x="923210" y="139700"/>
                </a:lnTo>
                <a:lnTo>
                  <a:pt x="929701" y="152400"/>
                </a:lnTo>
                <a:lnTo>
                  <a:pt x="963830" y="152400"/>
                </a:lnTo>
                <a:lnTo>
                  <a:pt x="984694" y="165100"/>
                </a:lnTo>
                <a:lnTo>
                  <a:pt x="1012444" y="215900"/>
                </a:lnTo>
                <a:lnTo>
                  <a:pt x="1024175" y="266700"/>
                </a:lnTo>
                <a:lnTo>
                  <a:pt x="1025070" y="292100"/>
                </a:lnTo>
                <a:lnTo>
                  <a:pt x="1023620" y="317500"/>
                </a:lnTo>
                <a:lnTo>
                  <a:pt x="1021266" y="342900"/>
                </a:lnTo>
                <a:lnTo>
                  <a:pt x="1018413" y="355600"/>
                </a:lnTo>
                <a:lnTo>
                  <a:pt x="1015368" y="381000"/>
                </a:lnTo>
                <a:lnTo>
                  <a:pt x="1012444" y="393700"/>
                </a:lnTo>
                <a:lnTo>
                  <a:pt x="1012289" y="406400"/>
                </a:lnTo>
                <a:lnTo>
                  <a:pt x="1016349" y="419100"/>
                </a:lnTo>
                <a:lnTo>
                  <a:pt x="1024266" y="431800"/>
                </a:lnTo>
                <a:lnTo>
                  <a:pt x="1046352" y="431800"/>
                </a:lnTo>
                <a:lnTo>
                  <a:pt x="1045845" y="444500"/>
                </a:lnTo>
                <a:lnTo>
                  <a:pt x="1044354" y="457200"/>
                </a:lnTo>
                <a:lnTo>
                  <a:pt x="1042781" y="469900"/>
                </a:lnTo>
                <a:lnTo>
                  <a:pt x="1040612" y="495300"/>
                </a:lnTo>
                <a:lnTo>
                  <a:pt x="1037336" y="508000"/>
                </a:lnTo>
                <a:lnTo>
                  <a:pt x="1031567" y="520700"/>
                </a:lnTo>
                <a:lnTo>
                  <a:pt x="1024810" y="546100"/>
                </a:lnTo>
                <a:lnTo>
                  <a:pt x="1017458" y="558800"/>
                </a:lnTo>
                <a:lnTo>
                  <a:pt x="1009904" y="584200"/>
                </a:lnTo>
                <a:lnTo>
                  <a:pt x="997712" y="584200"/>
                </a:lnTo>
                <a:lnTo>
                  <a:pt x="992377" y="596900"/>
                </a:lnTo>
                <a:lnTo>
                  <a:pt x="983996" y="596900"/>
                </a:lnTo>
                <a:lnTo>
                  <a:pt x="982852" y="609600"/>
                </a:lnTo>
                <a:lnTo>
                  <a:pt x="976139" y="635000"/>
                </a:lnTo>
                <a:lnTo>
                  <a:pt x="967819" y="660400"/>
                </a:lnTo>
                <a:lnTo>
                  <a:pt x="957903" y="685800"/>
                </a:lnTo>
                <a:lnTo>
                  <a:pt x="946404" y="711200"/>
                </a:lnTo>
                <a:lnTo>
                  <a:pt x="944245" y="711200"/>
                </a:lnTo>
                <a:lnTo>
                  <a:pt x="944324" y="749300"/>
                </a:lnTo>
                <a:lnTo>
                  <a:pt x="944880" y="787400"/>
                </a:lnTo>
                <a:lnTo>
                  <a:pt x="942721" y="800100"/>
                </a:lnTo>
                <a:lnTo>
                  <a:pt x="935863" y="800100"/>
                </a:lnTo>
                <a:lnTo>
                  <a:pt x="886862" y="825500"/>
                </a:lnTo>
                <a:lnTo>
                  <a:pt x="835802" y="838200"/>
                </a:lnTo>
                <a:lnTo>
                  <a:pt x="782575" y="850900"/>
                </a:lnTo>
                <a:lnTo>
                  <a:pt x="942350" y="850900"/>
                </a:lnTo>
                <a:lnTo>
                  <a:pt x="963802" y="838200"/>
                </a:lnTo>
                <a:lnTo>
                  <a:pt x="1078890" y="838200"/>
                </a:lnTo>
                <a:lnTo>
                  <a:pt x="1002919" y="800100"/>
                </a:lnTo>
                <a:lnTo>
                  <a:pt x="996569" y="787400"/>
                </a:lnTo>
                <a:lnTo>
                  <a:pt x="994537" y="787400"/>
                </a:lnTo>
                <a:lnTo>
                  <a:pt x="994759" y="762000"/>
                </a:lnTo>
                <a:lnTo>
                  <a:pt x="994822" y="736600"/>
                </a:lnTo>
                <a:lnTo>
                  <a:pt x="995045" y="723900"/>
                </a:lnTo>
                <a:lnTo>
                  <a:pt x="996569" y="723900"/>
                </a:lnTo>
                <a:lnTo>
                  <a:pt x="998220" y="711200"/>
                </a:lnTo>
                <a:lnTo>
                  <a:pt x="1011745" y="673100"/>
                </a:lnTo>
                <a:lnTo>
                  <a:pt x="1018615" y="660400"/>
                </a:lnTo>
                <a:lnTo>
                  <a:pt x="1025651" y="635000"/>
                </a:lnTo>
                <a:lnTo>
                  <a:pt x="1031494" y="635000"/>
                </a:lnTo>
                <a:lnTo>
                  <a:pt x="1035176" y="622300"/>
                </a:lnTo>
                <a:lnTo>
                  <a:pt x="1039788" y="622300"/>
                </a:lnTo>
                <a:lnTo>
                  <a:pt x="1044638" y="609600"/>
                </a:lnTo>
                <a:lnTo>
                  <a:pt x="1049393" y="609600"/>
                </a:lnTo>
                <a:lnTo>
                  <a:pt x="1053719" y="596900"/>
                </a:lnTo>
                <a:lnTo>
                  <a:pt x="1066343" y="584200"/>
                </a:lnTo>
                <a:lnTo>
                  <a:pt x="1076134" y="558800"/>
                </a:lnTo>
                <a:lnTo>
                  <a:pt x="1083829" y="520700"/>
                </a:lnTo>
                <a:lnTo>
                  <a:pt x="1090168" y="495300"/>
                </a:lnTo>
                <a:lnTo>
                  <a:pt x="1092634" y="482600"/>
                </a:lnTo>
                <a:lnTo>
                  <a:pt x="1094470" y="469900"/>
                </a:lnTo>
                <a:lnTo>
                  <a:pt x="1095615" y="457200"/>
                </a:lnTo>
                <a:lnTo>
                  <a:pt x="1096010" y="444500"/>
                </a:lnTo>
                <a:lnTo>
                  <a:pt x="1094624" y="431800"/>
                </a:lnTo>
                <a:lnTo>
                  <a:pt x="1090072" y="419100"/>
                </a:lnTo>
                <a:lnTo>
                  <a:pt x="1081758" y="406400"/>
                </a:lnTo>
                <a:lnTo>
                  <a:pt x="1069086" y="393700"/>
                </a:lnTo>
                <a:lnTo>
                  <a:pt x="1066927" y="393700"/>
                </a:lnTo>
                <a:lnTo>
                  <a:pt x="1065911" y="381000"/>
                </a:lnTo>
                <a:lnTo>
                  <a:pt x="1066419" y="381000"/>
                </a:lnTo>
                <a:lnTo>
                  <a:pt x="1071836" y="342900"/>
                </a:lnTo>
                <a:lnTo>
                  <a:pt x="1074705" y="304800"/>
                </a:lnTo>
                <a:lnTo>
                  <a:pt x="1074098" y="266700"/>
                </a:lnTo>
                <a:lnTo>
                  <a:pt x="1069086" y="228600"/>
                </a:lnTo>
                <a:lnTo>
                  <a:pt x="1056128" y="190500"/>
                </a:lnTo>
                <a:lnTo>
                  <a:pt x="1035240" y="152400"/>
                </a:lnTo>
                <a:lnTo>
                  <a:pt x="1004827" y="127000"/>
                </a:lnTo>
                <a:lnTo>
                  <a:pt x="963295" y="101600"/>
                </a:lnTo>
                <a:lnTo>
                  <a:pt x="955929" y="101600"/>
                </a:lnTo>
                <a:lnTo>
                  <a:pt x="944185" y="76200"/>
                </a:lnTo>
                <a:lnTo>
                  <a:pt x="929703" y="63500"/>
                </a:lnTo>
                <a:lnTo>
                  <a:pt x="912745" y="38100"/>
                </a:lnTo>
                <a:close/>
              </a:path>
              <a:path w="1273809" h="1397000">
                <a:moveTo>
                  <a:pt x="829849" y="0"/>
                </a:moveTo>
                <a:lnTo>
                  <a:pt x="507285" y="0"/>
                </a:lnTo>
                <a:lnTo>
                  <a:pt x="501723" y="12700"/>
                </a:lnTo>
                <a:lnTo>
                  <a:pt x="501269" y="25400"/>
                </a:lnTo>
                <a:lnTo>
                  <a:pt x="503630" y="38100"/>
                </a:lnTo>
                <a:lnTo>
                  <a:pt x="506539" y="50800"/>
                </a:lnTo>
                <a:lnTo>
                  <a:pt x="512952" y="76200"/>
                </a:lnTo>
                <a:lnTo>
                  <a:pt x="503580" y="88900"/>
                </a:lnTo>
                <a:lnTo>
                  <a:pt x="493982" y="88900"/>
                </a:lnTo>
                <a:lnTo>
                  <a:pt x="484503" y="101600"/>
                </a:lnTo>
                <a:lnTo>
                  <a:pt x="451036" y="152400"/>
                </a:lnTo>
                <a:lnTo>
                  <a:pt x="434276" y="190500"/>
                </a:lnTo>
                <a:lnTo>
                  <a:pt x="424374" y="228600"/>
                </a:lnTo>
                <a:lnTo>
                  <a:pt x="420497" y="279400"/>
                </a:lnTo>
                <a:lnTo>
                  <a:pt x="420828" y="304800"/>
                </a:lnTo>
                <a:lnTo>
                  <a:pt x="422290" y="330200"/>
                </a:lnTo>
                <a:lnTo>
                  <a:pt x="424158" y="355600"/>
                </a:lnTo>
                <a:lnTo>
                  <a:pt x="425704" y="381000"/>
                </a:lnTo>
                <a:lnTo>
                  <a:pt x="426212" y="381000"/>
                </a:lnTo>
                <a:lnTo>
                  <a:pt x="424688" y="393700"/>
                </a:lnTo>
                <a:lnTo>
                  <a:pt x="422021" y="393700"/>
                </a:lnTo>
                <a:lnTo>
                  <a:pt x="412120" y="406400"/>
                </a:lnTo>
                <a:lnTo>
                  <a:pt x="405209" y="419100"/>
                </a:lnTo>
                <a:lnTo>
                  <a:pt x="400893" y="431800"/>
                </a:lnTo>
                <a:lnTo>
                  <a:pt x="398780" y="444500"/>
                </a:lnTo>
                <a:lnTo>
                  <a:pt x="398686" y="469900"/>
                </a:lnTo>
                <a:lnTo>
                  <a:pt x="402415" y="495300"/>
                </a:lnTo>
                <a:lnTo>
                  <a:pt x="416813" y="546100"/>
                </a:lnTo>
                <a:lnTo>
                  <a:pt x="434736" y="596900"/>
                </a:lnTo>
                <a:lnTo>
                  <a:pt x="447800" y="609600"/>
                </a:lnTo>
                <a:lnTo>
                  <a:pt x="465327" y="635000"/>
                </a:lnTo>
                <a:lnTo>
                  <a:pt x="468502" y="635000"/>
                </a:lnTo>
                <a:lnTo>
                  <a:pt x="471424" y="647700"/>
                </a:lnTo>
                <a:lnTo>
                  <a:pt x="474154" y="660400"/>
                </a:lnTo>
                <a:lnTo>
                  <a:pt x="477361" y="673100"/>
                </a:lnTo>
                <a:lnTo>
                  <a:pt x="481711" y="673100"/>
                </a:lnTo>
                <a:lnTo>
                  <a:pt x="492527" y="698500"/>
                </a:lnTo>
                <a:lnTo>
                  <a:pt x="498617" y="723900"/>
                </a:lnTo>
                <a:lnTo>
                  <a:pt x="501016" y="749300"/>
                </a:lnTo>
                <a:lnTo>
                  <a:pt x="500761" y="774700"/>
                </a:lnTo>
                <a:lnTo>
                  <a:pt x="500252" y="787400"/>
                </a:lnTo>
                <a:lnTo>
                  <a:pt x="551052" y="787400"/>
                </a:lnTo>
                <a:lnTo>
                  <a:pt x="551338" y="762000"/>
                </a:lnTo>
                <a:lnTo>
                  <a:pt x="551338" y="736600"/>
                </a:lnTo>
                <a:lnTo>
                  <a:pt x="551052" y="723900"/>
                </a:lnTo>
                <a:lnTo>
                  <a:pt x="550545" y="711200"/>
                </a:lnTo>
                <a:lnTo>
                  <a:pt x="548386" y="711200"/>
                </a:lnTo>
                <a:lnTo>
                  <a:pt x="544702" y="698500"/>
                </a:lnTo>
                <a:lnTo>
                  <a:pt x="535017" y="673100"/>
                </a:lnTo>
                <a:lnTo>
                  <a:pt x="526653" y="660400"/>
                </a:lnTo>
                <a:lnTo>
                  <a:pt x="519789" y="635000"/>
                </a:lnTo>
                <a:lnTo>
                  <a:pt x="514604" y="609600"/>
                </a:lnTo>
                <a:lnTo>
                  <a:pt x="512476" y="609600"/>
                </a:lnTo>
                <a:lnTo>
                  <a:pt x="508825" y="596900"/>
                </a:lnTo>
                <a:lnTo>
                  <a:pt x="502888" y="596900"/>
                </a:lnTo>
                <a:lnTo>
                  <a:pt x="493902" y="584200"/>
                </a:lnTo>
                <a:lnTo>
                  <a:pt x="484886" y="584200"/>
                </a:lnTo>
                <a:lnTo>
                  <a:pt x="481711" y="571500"/>
                </a:lnTo>
                <a:lnTo>
                  <a:pt x="469556" y="546100"/>
                </a:lnTo>
                <a:lnTo>
                  <a:pt x="459914" y="520700"/>
                </a:lnTo>
                <a:lnTo>
                  <a:pt x="452725" y="495300"/>
                </a:lnTo>
                <a:lnTo>
                  <a:pt x="447929" y="457200"/>
                </a:lnTo>
                <a:lnTo>
                  <a:pt x="447421" y="457200"/>
                </a:lnTo>
                <a:lnTo>
                  <a:pt x="448437" y="444500"/>
                </a:lnTo>
                <a:lnTo>
                  <a:pt x="450596" y="444500"/>
                </a:lnTo>
                <a:lnTo>
                  <a:pt x="452120" y="431800"/>
                </a:lnTo>
                <a:lnTo>
                  <a:pt x="470900" y="431800"/>
                </a:lnTo>
                <a:lnTo>
                  <a:pt x="477869" y="419100"/>
                </a:lnTo>
                <a:lnTo>
                  <a:pt x="480980" y="406400"/>
                </a:lnTo>
                <a:lnTo>
                  <a:pt x="480187" y="393700"/>
                </a:lnTo>
                <a:lnTo>
                  <a:pt x="473209" y="355600"/>
                </a:lnTo>
                <a:lnTo>
                  <a:pt x="469423" y="317500"/>
                </a:lnTo>
                <a:lnTo>
                  <a:pt x="469685" y="279400"/>
                </a:lnTo>
                <a:lnTo>
                  <a:pt x="474852" y="241300"/>
                </a:lnTo>
                <a:lnTo>
                  <a:pt x="485649" y="203200"/>
                </a:lnTo>
                <a:lnTo>
                  <a:pt x="502650" y="165100"/>
                </a:lnTo>
                <a:lnTo>
                  <a:pt x="526770" y="127000"/>
                </a:lnTo>
                <a:lnTo>
                  <a:pt x="558926" y="101600"/>
                </a:lnTo>
                <a:lnTo>
                  <a:pt x="568451" y="101600"/>
                </a:lnTo>
                <a:lnTo>
                  <a:pt x="574671" y="88900"/>
                </a:lnTo>
                <a:lnTo>
                  <a:pt x="577437" y="76200"/>
                </a:lnTo>
                <a:lnTo>
                  <a:pt x="576631" y="76200"/>
                </a:lnTo>
                <a:lnTo>
                  <a:pt x="572135" y="63500"/>
                </a:lnTo>
                <a:lnTo>
                  <a:pt x="568451" y="63500"/>
                </a:lnTo>
                <a:lnTo>
                  <a:pt x="564769" y="50800"/>
                </a:lnTo>
                <a:lnTo>
                  <a:pt x="772033" y="50800"/>
                </a:lnTo>
                <a:lnTo>
                  <a:pt x="800617" y="38100"/>
                </a:lnTo>
                <a:lnTo>
                  <a:pt x="912745" y="38100"/>
                </a:lnTo>
                <a:lnTo>
                  <a:pt x="893572" y="25400"/>
                </a:lnTo>
                <a:lnTo>
                  <a:pt x="862389" y="12700"/>
                </a:lnTo>
                <a:lnTo>
                  <a:pt x="8298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461478" y="3600196"/>
            <a:ext cx="467359" cy="441325"/>
          </a:xfrm>
          <a:custGeom>
            <a:avLst/>
            <a:gdLst/>
            <a:ahLst/>
            <a:cxnLst/>
            <a:rect l="l" t="t" r="r" b="b"/>
            <a:pathLst>
              <a:path w="467359" h="441325">
                <a:moveTo>
                  <a:pt x="244629" y="0"/>
                </a:moveTo>
                <a:lnTo>
                  <a:pt x="234596" y="0"/>
                </a:lnTo>
                <a:lnTo>
                  <a:pt x="227631" y="279"/>
                </a:lnTo>
                <a:lnTo>
                  <a:pt x="221738" y="2143"/>
                </a:lnTo>
                <a:lnTo>
                  <a:pt x="216844" y="5982"/>
                </a:lnTo>
                <a:lnTo>
                  <a:pt x="212879" y="12191"/>
                </a:lnTo>
                <a:lnTo>
                  <a:pt x="212371" y="13715"/>
                </a:lnTo>
                <a:lnTo>
                  <a:pt x="211228" y="15874"/>
                </a:lnTo>
                <a:lnTo>
                  <a:pt x="203664" y="38352"/>
                </a:lnTo>
                <a:lnTo>
                  <a:pt x="196750" y="59293"/>
                </a:lnTo>
                <a:lnTo>
                  <a:pt x="189932" y="80210"/>
                </a:lnTo>
                <a:lnTo>
                  <a:pt x="183161" y="101091"/>
                </a:lnTo>
                <a:lnTo>
                  <a:pt x="180566" y="108323"/>
                </a:lnTo>
                <a:lnTo>
                  <a:pt x="178208" y="115696"/>
                </a:lnTo>
                <a:lnTo>
                  <a:pt x="175946" y="123166"/>
                </a:lnTo>
                <a:lnTo>
                  <a:pt x="173636" y="130682"/>
                </a:lnTo>
                <a:lnTo>
                  <a:pt x="171096" y="139572"/>
                </a:lnTo>
                <a:lnTo>
                  <a:pt x="165762" y="146430"/>
                </a:lnTo>
                <a:lnTo>
                  <a:pt x="156237" y="148589"/>
                </a:lnTo>
                <a:lnTo>
                  <a:pt x="152554" y="149605"/>
                </a:lnTo>
                <a:lnTo>
                  <a:pt x="23268" y="149605"/>
                </a:lnTo>
                <a:lnTo>
                  <a:pt x="19585" y="150113"/>
                </a:lnTo>
                <a:lnTo>
                  <a:pt x="15394" y="151129"/>
                </a:lnTo>
                <a:lnTo>
                  <a:pt x="6405" y="155890"/>
                </a:lnTo>
                <a:lnTo>
                  <a:pt x="916" y="164639"/>
                </a:lnTo>
                <a:lnTo>
                  <a:pt x="0" y="175079"/>
                </a:lnTo>
                <a:lnTo>
                  <a:pt x="4726" y="184911"/>
                </a:lnTo>
                <a:lnTo>
                  <a:pt x="7393" y="187451"/>
                </a:lnTo>
                <a:lnTo>
                  <a:pt x="9552" y="190118"/>
                </a:lnTo>
                <a:lnTo>
                  <a:pt x="12727" y="192277"/>
                </a:lnTo>
                <a:lnTo>
                  <a:pt x="28241" y="203628"/>
                </a:lnTo>
                <a:lnTo>
                  <a:pt x="75211" y="237489"/>
                </a:lnTo>
                <a:lnTo>
                  <a:pt x="84443" y="244232"/>
                </a:lnTo>
                <a:lnTo>
                  <a:pt x="112803" y="264413"/>
                </a:lnTo>
                <a:lnTo>
                  <a:pt x="119153" y="269112"/>
                </a:lnTo>
                <a:lnTo>
                  <a:pt x="123344" y="275970"/>
                </a:lnTo>
                <a:lnTo>
                  <a:pt x="122836" y="284352"/>
                </a:lnTo>
                <a:lnTo>
                  <a:pt x="122328" y="287527"/>
                </a:lnTo>
                <a:lnTo>
                  <a:pt x="121820" y="291210"/>
                </a:lnTo>
                <a:lnTo>
                  <a:pt x="102197" y="349757"/>
                </a:lnTo>
                <a:lnTo>
                  <a:pt x="86786" y="396922"/>
                </a:lnTo>
                <a:lnTo>
                  <a:pt x="84228" y="403986"/>
                </a:lnTo>
                <a:lnTo>
                  <a:pt x="82069" y="411352"/>
                </a:lnTo>
                <a:lnTo>
                  <a:pt x="81053" y="418718"/>
                </a:lnTo>
                <a:lnTo>
                  <a:pt x="81992" y="427190"/>
                </a:lnTo>
                <a:lnTo>
                  <a:pt x="86086" y="434101"/>
                </a:lnTo>
                <a:lnTo>
                  <a:pt x="92680" y="438846"/>
                </a:lnTo>
                <a:lnTo>
                  <a:pt x="101119" y="440816"/>
                </a:lnTo>
                <a:lnTo>
                  <a:pt x="107977" y="440816"/>
                </a:lnTo>
                <a:lnTo>
                  <a:pt x="113819" y="438149"/>
                </a:lnTo>
                <a:lnTo>
                  <a:pt x="119153" y="433958"/>
                </a:lnTo>
                <a:lnTo>
                  <a:pt x="217070" y="362838"/>
                </a:lnTo>
                <a:lnTo>
                  <a:pt x="220753" y="360806"/>
                </a:lnTo>
                <a:lnTo>
                  <a:pt x="224563" y="358647"/>
                </a:lnTo>
                <a:lnTo>
                  <a:pt x="228754" y="357123"/>
                </a:lnTo>
                <a:lnTo>
                  <a:pt x="236120" y="354964"/>
                </a:lnTo>
                <a:lnTo>
                  <a:pt x="365753" y="354964"/>
                </a:lnTo>
                <a:lnTo>
                  <a:pt x="364216" y="350265"/>
                </a:lnTo>
                <a:lnTo>
                  <a:pt x="148744" y="350265"/>
                </a:lnTo>
                <a:lnTo>
                  <a:pt x="153062" y="337565"/>
                </a:lnTo>
                <a:lnTo>
                  <a:pt x="154586" y="331215"/>
                </a:lnTo>
                <a:lnTo>
                  <a:pt x="158888" y="317777"/>
                </a:lnTo>
                <a:lnTo>
                  <a:pt x="167302" y="290710"/>
                </a:lnTo>
                <a:lnTo>
                  <a:pt x="171604" y="276986"/>
                </a:lnTo>
                <a:lnTo>
                  <a:pt x="172112" y="274446"/>
                </a:lnTo>
                <a:lnTo>
                  <a:pt x="172620" y="271271"/>
                </a:lnTo>
                <a:lnTo>
                  <a:pt x="173128" y="268604"/>
                </a:lnTo>
                <a:lnTo>
                  <a:pt x="174779" y="261746"/>
                </a:lnTo>
                <a:lnTo>
                  <a:pt x="172620" y="256539"/>
                </a:lnTo>
                <a:lnTo>
                  <a:pt x="167286" y="252221"/>
                </a:lnTo>
                <a:lnTo>
                  <a:pt x="161655" y="247532"/>
                </a:lnTo>
                <a:lnTo>
                  <a:pt x="143920" y="233205"/>
                </a:lnTo>
                <a:lnTo>
                  <a:pt x="112295" y="209676"/>
                </a:lnTo>
                <a:lnTo>
                  <a:pt x="110644" y="209041"/>
                </a:lnTo>
                <a:lnTo>
                  <a:pt x="110644" y="208025"/>
                </a:lnTo>
                <a:lnTo>
                  <a:pt x="111152" y="206501"/>
                </a:lnTo>
                <a:lnTo>
                  <a:pt x="112295" y="203326"/>
                </a:lnTo>
                <a:lnTo>
                  <a:pt x="113819" y="200151"/>
                </a:lnTo>
                <a:lnTo>
                  <a:pt x="115470" y="194817"/>
                </a:lnTo>
                <a:lnTo>
                  <a:pt x="116486" y="194309"/>
                </a:lnTo>
                <a:lnTo>
                  <a:pt x="175287" y="194309"/>
                </a:lnTo>
                <a:lnTo>
                  <a:pt x="184812" y="193293"/>
                </a:lnTo>
                <a:lnTo>
                  <a:pt x="209768" y="161976"/>
                </a:lnTo>
                <a:lnTo>
                  <a:pt x="211863" y="155320"/>
                </a:lnTo>
                <a:lnTo>
                  <a:pt x="217107" y="139572"/>
                </a:lnTo>
                <a:lnTo>
                  <a:pt x="222150" y="124253"/>
                </a:lnTo>
                <a:lnTo>
                  <a:pt x="232437" y="92709"/>
                </a:lnTo>
                <a:lnTo>
                  <a:pt x="232437" y="92201"/>
                </a:lnTo>
                <a:lnTo>
                  <a:pt x="232945" y="92201"/>
                </a:lnTo>
                <a:lnTo>
                  <a:pt x="232945" y="91185"/>
                </a:lnTo>
                <a:lnTo>
                  <a:pt x="279717" y="91185"/>
                </a:lnTo>
                <a:lnTo>
                  <a:pt x="265838" y="49021"/>
                </a:lnTo>
                <a:lnTo>
                  <a:pt x="250979" y="5333"/>
                </a:lnTo>
                <a:lnTo>
                  <a:pt x="244629" y="0"/>
                </a:lnTo>
                <a:close/>
              </a:path>
              <a:path w="467359" h="441325">
                <a:moveTo>
                  <a:pt x="365753" y="354964"/>
                </a:moveTo>
                <a:lnTo>
                  <a:pt x="236120" y="354964"/>
                </a:lnTo>
                <a:lnTo>
                  <a:pt x="243105" y="358139"/>
                </a:lnTo>
                <a:lnTo>
                  <a:pt x="248820" y="362838"/>
                </a:lnTo>
                <a:lnTo>
                  <a:pt x="342546" y="431291"/>
                </a:lnTo>
                <a:lnTo>
                  <a:pt x="368748" y="440467"/>
                </a:lnTo>
                <a:lnTo>
                  <a:pt x="377154" y="436562"/>
                </a:lnTo>
                <a:lnTo>
                  <a:pt x="382988" y="429799"/>
                </a:lnTo>
                <a:lnTo>
                  <a:pt x="384964" y="421893"/>
                </a:lnTo>
                <a:lnTo>
                  <a:pt x="384964" y="415543"/>
                </a:lnTo>
                <a:lnTo>
                  <a:pt x="383948" y="409701"/>
                </a:lnTo>
                <a:lnTo>
                  <a:pt x="381789" y="404494"/>
                </a:lnTo>
                <a:lnTo>
                  <a:pt x="372939" y="376932"/>
                </a:lnTo>
                <a:lnTo>
                  <a:pt x="365753" y="354964"/>
                </a:lnTo>
                <a:close/>
              </a:path>
              <a:path w="467359" h="441325">
                <a:moveTo>
                  <a:pt x="229770" y="301751"/>
                </a:moveTo>
                <a:lnTo>
                  <a:pt x="223420" y="305434"/>
                </a:lnTo>
                <a:lnTo>
                  <a:pt x="216562" y="309625"/>
                </a:lnTo>
                <a:lnTo>
                  <a:pt x="209704" y="314451"/>
                </a:lnTo>
                <a:lnTo>
                  <a:pt x="190293" y="327755"/>
                </a:lnTo>
                <a:lnTo>
                  <a:pt x="177383" y="335597"/>
                </a:lnTo>
                <a:lnTo>
                  <a:pt x="164091" y="342868"/>
                </a:lnTo>
                <a:lnTo>
                  <a:pt x="150395" y="349757"/>
                </a:lnTo>
                <a:lnTo>
                  <a:pt x="150395" y="350265"/>
                </a:lnTo>
                <a:lnTo>
                  <a:pt x="364216" y="350265"/>
                </a:lnTo>
                <a:lnTo>
                  <a:pt x="363336" y="347598"/>
                </a:lnTo>
                <a:lnTo>
                  <a:pt x="302414" y="347598"/>
                </a:lnTo>
                <a:lnTo>
                  <a:pt x="298604" y="344931"/>
                </a:lnTo>
                <a:lnTo>
                  <a:pt x="295429" y="342391"/>
                </a:lnTo>
                <a:lnTo>
                  <a:pt x="292254" y="339724"/>
                </a:lnTo>
                <a:lnTo>
                  <a:pt x="282348" y="332823"/>
                </a:lnTo>
                <a:lnTo>
                  <a:pt x="262536" y="318686"/>
                </a:lnTo>
                <a:lnTo>
                  <a:pt x="252630" y="311784"/>
                </a:lnTo>
                <a:lnTo>
                  <a:pt x="249440" y="309108"/>
                </a:lnTo>
                <a:lnTo>
                  <a:pt x="246280" y="307085"/>
                </a:lnTo>
                <a:lnTo>
                  <a:pt x="242470" y="305434"/>
                </a:lnTo>
                <a:lnTo>
                  <a:pt x="236120" y="302259"/>
                </a:lnTo>
                <a:lnTo>
                  <a:pt x="229770" y="301751"/>
                </a:lnTo>
                <a:close/>
              </a:path>
              <a:path w="467359" h="441325">
                <a:moveTo>
                  <a:pt x="279717" y="91185"/>
                </a:moveTo>
                <a:lnTo>
                  <a:pt x="232945" y="91185"/>
                </a:lnTo>
                <a:lnTo>
                  <a:pt x="235104" y="97916"/>
                </a:lnTo>
                <a:lnTo>
                  <a:pt x="237263" y="104266"/>
                </a:lnTo>
                <a:lnTo>
                  <a:pt x="239296" y="110618"/>
                </a:lnTo>
                <a:lnTo>
                  <a:pt x="244520" y="126418"/>
                </a:lnTo>
                <a:lnTo>
                  <a:pt x="249757" y="142160"/>
                </a:lnTo>
                <a:lnTo>
                  <a:pt x="255065" y="157783"/>
                </a:lnTo>
                <a:lnTo>
                  <a:pt x="260504" y="173227"/>
                </a:lnTo>
                <a:lnTo>
                  <a:pt x="261012" y="175386"/>
                </a:lnTo>
                <a:lnTo>
                  <a:pt x="262155" y="177545"/>
                </a:lnTo>
                <a:lnTo>
                  <a:pt x="262663" y="179069"/>
                </a:lnTo>
                <a:lnTo>
                  <a:pt x="266102" y="185533"/>
                </a:lnTo>
                <a:lnTo>
                  <a:pt x="270839" y="190007"/>
                </a:lnTo>
                <a:lnTo>
                  <a:pt x="276790" y="192696"/>
                </a:lnTo>
                <a:lnTo>
                  <a:pt x="283872" y="193801"/>
                </a:lnTo>
                <a:lnTo>
                  <a:pt x="288571" y="193801"/>
                </a:lnTo>
                <a:lnTo>
                  <a:pt x="293397" y="194309"/>
                </a:lnTo>
                <a:lnTo>
                  <a:pt x="374931" y="194309"/>
                </a:lnTo>
                <a:lnTo>
                  <a:pt x="373280" y="195452"/>
                </a:lnTo>
                <a:lnTo>
                  <a:pt x="372772" y="195960"/>
                </a:lnTo>
                <a:lnTo>
                  <a:pt x="371756" y="196468"/>
                </a:lnTo>
                <a:lnTo>
                  <a:pt x="305589" y="245490"/>
                </a:lnTo>
                <a:lnTo>
                  <a:pt x="300763" y="249173"/>
                </a:lnTo>
                <a:lnTo>
                  <a:pt x="298604" y="251205"/>
                </a:lnTo>
                <a:lnTo>
                  <a:pt x="292254" y="256539"/>
                </a:lnTo>
                <a:lnTo>
                  <a:pt x="290222" y="263397"/>
                </a:lnTo>
                <a:lnTo>
                  <a:pt x="292762" y="271271"/>
                </a:lnTo>
                <a:lnTo>
                  <a:pt x="294944" y="279145"/>
                </a:lnTo>
                <a:lnTo>
                  <a:pt x="297160" y="286575"/>
                </a:lnTo>
                <a:lnTo>
                  <a:pt x="299675" y="294385"/>
                </a:lnTo>
                <a:lnTo>
                  <a:pt x="302414" y="302259"/>
                </a:lnTo>
                <a:lnTo>
                  <a:pt x="304424" y="309117"/>
                </a:lnTo>
                <a:lnTo>
                  <a:pt x="308719" y="323137"/>
                </a:lnTo>
                <a:lnTo>
                  <a:pt x="310796" y="330199"/>
                </a:lnTo>
                <a:lnTo>
                  <a:pt x="312447" y="333882"/>
                </a:lnTo>
                <a:lnTo>
                  <a:pt x="311939" y="337057"/>
                </a:lnTo>
                <a:lnTo>
                  <a:pt x="306605" y="342391"/>
                </a:lnTo>
                <a:lnTo>
                  <a:pt x="304446" y="344931"/>
                </a:lnTo>
                <a:lnTo>
                  <a:pt x="302414" y="347598"/>
                </a:lnTo>
                <a:lnTo>
                  <a:pt x="363336" y="347598"/>
                </a:lnTo>
                <a:lnTo>
                  <a:pt x="345720" y="294382"/>
                </a:lnTo>
                <a:lnTo>
                  <a:pt x="344197" y="289686"/>
                </a:lnTo>
                <a:lnTo>
                  <a:pt x="343689" y="284352"/>
                </a:lnTo>
                <a:lnTo>
                  <a:pt x="344197" y="279145"/>
                </a:lnTo>
                <a:lnTo>
                  <a:pt x="345721" y="271779"/>
                </a:lnTo>
                <a:lnTo>
                  <a:pt x="350547" y="266445"/>
                </a:lnTo>
                <a:lnTo>
                  <a:pt x="356897" y="262254"/>
                </a:lnTo>
                <a:lnTo>
                  <a:pt x="383948" y="243331"/>
                </a:lnTo>
                <a:lnTo>
                  <a:pt x="397562" y="233205"/>
                </a:lnTo>
                <a:lnTo>
                  <a:pt x="454306" y="191769"/>
                </a:lnTo>
                <a:lnTo>
                  <a:pt x="458497" y="188594"/>
                </a:lnTo>
                <a:lnTo>
                  <a:pt x="461672" y="184911"/>
                </a:lnTo>
                <a:lnTo>
                  <a:pt x="464339" y="180593"/>
                </a:lnTo>
                <a:lnTo>
                  <a:pt x="466850" y="173128"/>
                </a:lnTo>
                <a:lnTo>
                  <a:pt x="466419" y="165925"/>
                </a:lnTo>
                <a:lnTo>
                  <a:pt x="436272" y="149605"/>
                </a:lnTo>
                <a:lnTo>
                  <a:pt x="310288" y="149605"/>
                </a:lnTo>
                <a:lnTo>
                  <a:pt x="298604" y="144271"/>
                </a:lnTo>
                <a:lnTo>
                  <a:pt x="294921" y="138556"/>
                </a:lnTo>
                <a:lnTo>
                  <a:pt x="292762" y="131190"/>
                </a:lnTo>
                <a:lnTo>
                  <a:pt x="286072" y="110616"/>
                </a:lnTo>
                <a:lnTo>
                  <a:pt x="279717" y="91185"/>
                </a:lnTo>
                <a:close/>
              </a:path>
              <a:path w="467359" h="441325">
                <a:moveTo>
                  <a:pt x="117502" y="149097"/>
                </a:moveTo>
                <a:lnTo>
                  <a:pt x="110466" y="149177"/>
                </a:lnTo>
                <a:lnTo>
                  <a:pt x="96821" y="149526"/>
                </a:lnTo>
                <a:lnTo>
                  <a:pt x="90070" y="149605"/>
                </a:lnTo>
                <a:lnTo>
                  <a:pt x="144045" y="149605"/>
                </a:lnTo>
                <a:lnTo>
                  <a:pt x="137290" y="149526"/>
                </a:lnTo>
                <a:lnTo>
                  <a:pt x="123971" y="149177"/>
                </a:lnTo>
                <a:lnTo>
                  <a:pt x="117502" y="149097"/>
                </a:lnTo>
                <a:close/>
              </a:path>
              <a:path w="467359" h="441325">
                <a:moveTo>
                  <a:pt x="406364" y="149224"/>
                </a:moveTo>
                <a:lnTo>
                  <a:pt x="399395" y="149320"/>
                </a:lnTo>
                <a:lnTo>
                  <a:pt x="392330" y="149605"/>
                </a:lnTo>
                <a:lnTo>
                  <a:pt x="420397" y="149605"/>
                </a:lnTo>
                <a:lnTo>
                  <a:pt x="413333" y="149320"/>
                </a:lnTo>
                <a:lnTo>
                  <a:pt x="406364" y="1492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657608" y="2347086"/>
            <a:ext cx="387350" cy="2352675"/>
          </a:xfrm>
          <a:custGeom>
            <a:avLst/>
            <a:gdLst/>
            <a:ahLst/>
            <a:cxnLst/>
            <a:rect l="l" t="t" r="r" b="b"/>
            <a:pathLst>
              <a:path w="387350" h="2352675">
                <a:moveTo>
                  <a:pt x="230496" y="2352548"/>
                </a:moveTo>
                <a:lnTo>
                  <a:pt x="210042" y="2307756"/>
                </a:lnTo>
                <a:lnTo>
                  <a:pt x="190544" y="2262680"/>
                </a:lnTo>
                <a:lnTo>
                  <a:pt x="172002" y="2217334"/>
                </a:lnTo>
                <a:lnTo>
                  <a:pt x="154415" y="2171731"/>
                </a:lnTo>
                <a:lnTo>
                  <a:pt x="137781" y="2125886"/>
                </a:lnTo>
                <a:lnTo>
                  <a:pt x="122100" y="2079813"/>
                </a:lnTo>
                <a:lnTo>
                  <a:pt x="107370" y="2033526"/>
                </a:lnTo>
                <a:lnTo>
                  <a:pt x="93592" y="1987039"/>
                </a:lnTo>
                <a:lnTo>
                  <a:pt x="80763" y="1940367"/>
                </a:lnTo>
                <a:lnTo>
                  <a:pt x="68883" y="1893523"/>
                </a:lnTo>
                <a:lnTo>
                  <a:pt x="57951" y="1846522"/>
                </a:lnTo>
                <a:lnTo>
                  <a:pt x="47967" y="1799378"/>
                </a:lnTo>
                <a:lnTo>
                  <a:pt x="38928" y="1752105"/>
                </a:lnTo>
                <a:lnTo>
                  <a:pt x="30835" y="1704717"/>
                </a:lnTo>
                <a:lnTo>
                  <a:pt x="23685" y="1657228"/>
                </a:lnTo>
                <a:lnTo>
                  <a:pt x="17479" y="1609653"/>
                </a:lnTo>
                <a:lnTo>
                  <a:pt x="12216" y="1562005"/>
                </a:lnTo>
                <a:lnTo>
                  <a:pt x="7893" y="1514300"/>
                </a:lnTo>
                <a:lnTo>
                  <a:pt x="4512" y="1466550"/>
                </a:lnTo>
                <a:lnTo>
                  <a:pt x="2069" y="1418770"/>
                </a:lnTo>
                <a:lnTo>
                  <a:pt x="566" y="1370975"/>
                </a:lnTo>
                <a:lnTo>
                  <a:pt x="0" y="1323178"/>
                </a:lnTo>
                <a:lnTo>
                  <a:pt x="370" y="1275394"/>
                </a:lnTo>
                <a:lnTo>
                  <a:pt x="1676" y="1227636"/>
                </a:lnTo>
                <a:lnTo>
                  <a:pt x="3917" y="1179919"/>
                </a:lnTo>
                <a:lnTo>
                  <a:pt x="7092" y="1132257"/>
                </a:lnTo>
                <a:lnTo>
                  <a:pt x="11200" y="1084665"/>
                </a:lnTo>
                <a:lnTo>
                  <a:pt x="16240" y="1037156"/>
                </a:lnTo>
                <a:lnTo>
                  <a:pt x="22211" y="989744"/>
                </a:lnTo>
                <a:lnTo>
                  <a:pt x="29112" y="942444"/>
                </a:lnTo>
                <a:lnTo>
                  <a:pt x="36942" y="895269"/>
                </a:lnTo>
                <a:lnTo>
                  <a:pt x="45700" y="848235"/>
                </a:lnTo>
                <a:lnTo>
                  <a:pt x="55386" y="801355"/>
                </a:lnTo>
                <a:lnTo>
                  <a:pt x="65998" y="754643"/>
                </a:lnTo>
                <a:lnTo>
                  <a:pt x="77535" y="708113"/>
                </a:lnTo>
                <a:lnTo>
                  <a:pt x="89997" y="661780"/>
                </a:lnTo>
                <a:lnTo>
                  <a:pt x="103382" y="615658"/>
                </a:lnTo>
                <a:lnTo>
                  <a:pt x="117690" y="569761"/>
                </a:lnTo>
                <a:lnTo>
                  <a:pt x="132919" y="524102"/>
                </a:lnTo>
                <a:lnTo>
                  <a:pt x="149069" y="478697"/>
                </a:lnTo>
                <a:lnTo>
                  <a:pt x="166139" y="433560"/>
                </a:lnTo>
                <a:lnTo>
                  <a:pt x="184127" y="388703"/>
                </a:lnTo>
                <a:lnTo>
                  <a:pt x="203034" y="344143"/>
                </a:lnTo>
                <a:lnTo>
                  <a:pt x="222857" y="299892"/>
                </a:lnTo>
                <a:lnTo>
                  <a:pt x="243596" y="255965"/>
                </a:lnTo>
                <a:lnTo>
                  <a:pt x="265250" y="212376"/>
                </a:lnTo>
                <a:lnTo>
                  <a:pt x="287819" y="169140"/>
                </a:lnTo>
                <a:lnTo>
                  <a:pt x="311300" y="126270"/>
                </a:lnTo>
                <a:lnTo>
                  <a:pt x="335694" y="83780"/>
                </a:lnTo>
                <a:lnTo>
                  <a:pt x="360999" y="41685"/>
                </a:lnTo>
                <a:lnTo>
                  <a:pt x="387214" y="0"/>
                </a:lnTo>
              </a:path>
            </a:pathLst>
          </a:custGeom>
          <a:ln w="12801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371588" y="1342644"/>
            <a:ext cx="1094740" cy="1097280"/>
          </a:xfrm>
          <a:custGeom>
            <a:avLst/>
            <a:gdLst/>
            <a:ahLst/>
            <a:cxnLst/>
            <a:rect l="l" t="t" r="r" b="b"/>
            <a:pathLst>
              <a:path w="1094740" h="1097280">
                <a:moveTo>
                  <a:pt x="547115" y="0"/>
                </a:moveTo>
                <a:lnTo>
                  <a:pt x="499913" y="2013"/>
                </a:lnTo>
                <a:lnTo>
                  <a:pt x="453824" y="7945"/>
                </a:lnTo>
                <a:lnTo>
                  <a:pt x="409014" y="17629"/>
                </a:lnTo>
                <a:lnTo>
                  <a:pt x="365646" y="30902"/>
                </a:lnTo>
                <a:lnTo>
                  <a:pt x="323886" y="47598"/>
                </a:lnTo>
                <a:lnTo>
                  <a:pt x="283897" y="67554"/>
                </a:lnTo>
                <a:lnTo>
                  <a:pt x="245844" y="90604"/>
                </a:lnTo>
                <a:lnTo>
                  <a:pt x="209890" y="116583"/>
                </a:lnTo>
                <a:lnTo>
                  <a:pt x="176202" y="145328"/>
                </a:lnTo>
                <a:lnTo>
                  <a:pt x="144941" y="176674"/>
                </a:lnTo>
                <a:lnTo>
                  <a:pt x="116274" y="210455"/>
                </a:lnTo>
                <a:lnTo>
                  <a:pt x="90364" y="246508"/>
                </a:lnTo>
                <a:lnTo>
                  <a:pt x="67376" y="284667"/>
                </a:lnTo>
                <a:lnTo>
                  <a:pt x="47473" y="324768"/>
                </a:lnTo>
                <a:lnTo>
                  <a:pt x="30821" y="366646"/>
                </a:lnTo>
                <a:lnTo>
                  <a:pt x="17583" y="410137"/>
                </a:lnTo>
                <a:lnTo>
                  <a:pt x="7924" y="455076"/>
                </a:lnTo>
                <a:lnTo>
                  <a:pt x="2008" y="501298"/>
                </a:lnTo>
                <a:lnTo>
                  <a:pt x="0" y="548639"/>
                </a:lnTo>
                <a:lnTo>
                  <a:pt x="2008" y="595981"/>
                </a:lnTo>
                <a:lnTo>
                  <a:pt x="7924" y="642203"/>
                </a:lnTo>
                <a:lnTo>
                  <a:pt x="17583" y="687142"/>
                </a:lnTo>
                <a:lnTo>
                  <a:pt x="30821" y="730633"/>
                </a:lnTo>
                <a:lnTo>
                  <a:pt x="47473" y="772511"/>
                </a:lnTo>
                <a:lnTo>
                  <a:pt x="67376" y="812612"/>
                </a:lnTo>
                <a:lnTo>
                  <a:pt x="90364" y="850771"/>
                </a:lnTo>
                <a:lnTo>
                  <a:pt x="116274" y="886824"/>
                </a:lnTo>
                <a:lnTo>
                  <a:pt x="144941" y="920605"/>
                </a:lnTo>
                <a:lnTo>
                  <a:pt x="176202" y="951951"/>
                </a:lnTo>
                <a:lnTo>
                  <a:pt x="209890" y="980696"/>
                </a:lnTo>
                <a:lnTo>
                  <a:pt x="245844" y="1006675"/>
                </a:lnTo>
                <a:lnTo>
                  <a:pt x="283897" y="1029725"/>
                </a:lnTo>
                <a:lnTo>
                  <a:pt x="323886" y="1049681"/>
                </a:lnTo>
                <a:lnTo>
                  <a:pt x="365646" y="1066377"/>
                </a:lnTo>
                <a:lnTo>
                  <a:pt x="409014" y="1079650"/>
                </a:lnTo>
                <a:lnTo>
                  <a:pt x="453824" y="1089334"/>
                </a:lnTo>
                <a:lnTo>
                  <a:pt x="499913" y="1095266"/>
                </a:lnTo>
                <a:lnTo>
                  <a:pt x="547115" y="1097279"/>
                </a:lnTo>
                <a:lnTo>
                  <a:pt x="594318" y="1095266"/>
                </a:lnTo>
                <a:lnTo>
                  <a:pt x="640407" y="1089334"/>
                </a:lnTo>
                <a:lnTo>
                  <a:pt x="685217" y="1079650"/>
                </a:lnTo>
                <a:lnTo>
                  <a:pt x="728585" y="1066377"/>
                </a:lnTo>
                <a:lnTo>
                  <a:pt x="770345" y="1049681"/>
                </a:lnTo>
                <a:lnTo>
                  <a:pt x="810334" y="1029725"/>
                </a:lnTo>
                <a:lnTo>
                  <a:pt x="848387" y="1006675"/>
                </a:lnTo>
                <a:lnTo>
                  <a:pt x="884341" y="980696"/>
                </a:lnTo>
                <a:lnTo>
                  <a:pt x="918029" y="951951"/>
                </a:lnTo>
                <a:lnTo>
                  <a:pt x="949290" y="920605"/>
                </a:lnTo>
                <a:lnTo>
                  <a:pt x="977957" y="886824"/>
                </a:lnTo>
                <a:lnTo>
                  <a:pt x="1003867" y="850771"/>
                </a:lnTo>
                <a:lnTo>
                  <a:pt x="1026855" y="812612"/>
                </a:lnTo>
                <a:lnTo>
                  <a:pt x="1046758" y="772511"/>
                </a:lnTo>
                <a:lnTo>
                  <a:pt x="1063410" y="730633"/>
                </a:lnTo>
                <a:lnTo>
                  <a:pt x="1076648" y="687142"/>
                </a:lnTo>
                <a:lnTo>
                  <a:pt x="1086307" y="642203"/>
                </a:lnTo>
                <a:lnTo>
                  <a:pt x="1092223" y="595981"/>
                </a:lnTo>
                <a:lnTo>
                  <a:pt x="1094231" y="548639"/>
                </a:lnTo>
                <a:lnTo>
                  <a:pt x="1092223" y="501298"/>
                </a:lnTo>
                <a:lnTo>
                  <a:pt x="1086307" y="455076"/>
                </a:lnTo>
                <a:lnTo>
                  <a:pt x="1076648" y="410137"/>
                </a:lnTo>
                <a:lnTo>
                  <a:pt x="1063410" y="366646"/>
                </a:lnTo>
                <a:lnTo>
                  <a:pt x="1046758" y="324768"/>
                </a:lnTo>
                <a:lnTo>
                  <a:pt x="1026855" y="284667"/>
                </a:lnTo>
                <a:lnTo>
                  <a:pt x="1003867" y="246508"/>
                </a:lnTo>
                <a:lnTo>
                  <a:pt x="977957" y="210455"/>
                </a:lnTo>
                <a:lnTo>
                  <a:pt x="949290" y="176674"/>
                </a:lnTo>
                <a:lnTo>
                  <a:pt x="918029" y="145328"/>
                </a:lnTo>
                <a:lnTo>
                  <a:pt x="884341" y="116583"/>
                </a:lnTo>
                <a:lnTo>
                  <a:pt x="848387" y="90604"/>
                </a:lnTo>
                <a:lnTo>
                  <a:pt x="810334" y="67554"/>
                </a:lnTo>
                <a:lnTo>
                  <a:pt x="770345" y="47598"/>
                </a:lnTo>
                <a:lnTo>
                  <a:pt x="728585" y="30902"/>
                </a:lnTo>
                <a:lnTo>
                  <a:pt x="685217" y="17629"/>
                </a:lnTo>
                <a:lnTo>
                  <a:pt x="640407" y="7945"/>
                </a:lnTo>
                <a:lnTo>
                  <a:pt x="594318" y="2013"/>
                </a:lnTo>
                <a:lnTo>
                  <a:pt x="54711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348728" y="1319783"/>
            <a:ext cx="1139952" cy="1143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647431" y="1597152"/>
            <a:ext cx="581660" cy="585470"/>
          </a:xfrm>
          <a:custGeom>
            <a:avLst/>
            <a:gdLst/>
            <a:ahLst/>
            <a:cxnLst/>
            <a:rect l="l" t="t" r="r" b="b"/>
            <a:pathLst>
              <a:path w="581659" h="585469">
                <a:moveTo>
                  <a:pt x="104013" y="0"/>
                </a:moveTo>
                <a:lnTo>
                  <a:pt x="2667" y="114300"/>
                </a:lnTo>
                <a:lnTo>
                  <a:pt x="0" y="119125"/>
                </a:lnTo>
                <a:lnTo>
                  <a:pt x="0" y="584962"/>
                </a:lnTo>
                <a:lnTo>
                  <a:pt x="295076" y="585069"/>
                </a:lnTo>
                <a:lnTo>
                  <a:pt x="391414" y="584962"/>
                </a:lnTo>
                <a:lnTo>
                  <a:pt x="438187" y="578693"/>
                </a:lnTo>
                <a:lnTo>
                  <a:pt x="476896" y="563723"/>
                </a:lnTo>
                <a:lnTo>
                  <a:pt x="481922" y="560705"/>
                </a:lnTo>
                <a:lnTo>
                  <a:pt x="394335" y="560705"/>
                </a:lnTo>
                <a:lnTo>
                  <a:pt x="391893" y="560451"/>
                </a:lnTo>
                <a:lnTo>
                  <a:pt x="24129" y="560451"/>
                </a:lnTo>
                <a:lnTo>
                  <a:pt x="24129" y="134493"/>
                </a:lnTo>
                <a:lnTo>
                  <a:pt x="145415" y="134493"/>
                </a:lnTo>
                <a:lnTo>
                  <a:pt x="145415" y="109600"/>
                </a:lnTo>
                <a:lnTo>
                  <a:pt x="38608" y="109600"/>
                </a:lnTo>
                <a:lnTo>
                  <a:pt x="43179" y="104267"/>
                </a:lnTo>
                <a:lnTo>
                  <a:pt x="47498" y="99060"/>
                </a:lnTo>
                <a:lnTo>
                  <a:pt x="51689" y="94234"/>
                </a:lnTo>
                <a:lnTo>
                  <a:pt x="112014" y="26924"/>
                </a:lnTo>
                <a:lnTo>
                  <a:pt x="113792" y="24892"/>
                </a:lnTo>
                <a:lnTo>
                  <a:pt x="117475" y="24892"/>
                </a:lnTo>
                <a:lnTo>
                  <a:pt x="120903" y="23875"/>
                </a:lnTo>
                <a:lnTo>
                  <a:pt x="436372" y="23875"/>
                </a:lnTo>
                <a:lnTo>
                  <a:pt x="436372" y="112"/>
                </a:lnTo>
                <a:lnTo>
                  <a:pt x="215297" y="112"/>
                </a:lnTo>
                <a:lnTo>
                  <a:pt x="104013" y="0"/>
                </a:lnTo>
                <a:close/>
              </a:path>
              <a:path w="581659" h="585469">
                <a:moveTo>
                  <a:pt x="480887" y="219837"/>
                </a:moveTo>
                <a:lnTo>
                  <a:pt x="387858" y="219837"/>
                </a:lnTo>
                <a:lnTo>
                  <a:pt x="434524" y="225970"/>
                </a:lnTo>
                <a:lnTo>
                  <a:pt x="475520" y="243755"/>
                </a:lnTo>
                <a:lnTo>
                  <a:pt x="509603" y="271129"/>
                </a:lnTo>
                <a:lnTo>
                  <a:pt x="535526" y="306027"/>
                </a:lnTo>
                <a:lnTo>
                  <a:pt x="552043" y="346387"/>
                </a:lnTo>
                <a:lnTo>
                  <a:pt x="557911" y="390144"/>
                </a:lnTo>
                <a:lnTo>
                  <a:pt x="551456" y="437085"/>
                </a:lnTo>
                <a:lnTo>
                  <a:pt x="533621" y="478361"/>
                </a:lnTo>
                <a:lnTo>
                  <a:pt x="506698" y="512667"/>
                </a:lnTo>
                <a:lnTo>
                  <a:pt x="472980" y="538696"/>
                </a:lnTo>
                <a:lnTo>
                  <a:pt x="434762" y="555144"/>
                </a:lnTo>
                <a:lnTo>
                  <a:pt x="394335" y="560705"/>
                </a:lnTo>
                <a:lnTo>
                  <a:pt x="481922" y="560705"/>
                </a:lnTo>
                <a:lnTo>
                  <a:pt x="518306" y="534818"/>
                </a:lnTo>
                <a:lnTo>
                  <a:pt x="557938" y="484276"/>
                </a:lnTo>
                <a:lnTo>
                  <a:pt x="580695" y="413668"/>
                </a:lnTo>
                <a:lnTo>
                  <a:pt x="581406" y="375031"/>
                </a:lnTo>
                <a:lnTo>
                  <a:pt x="577776" y="348692"/>
                </a:lnTo>
                <a:lnTo>
                  <a:pt x="559849" y="299682"/>
                </a:lnTo>
                <a:lnTo>
                  <a:pt x="524313" y="251700"/>
                </a:lnTo>
                <a:lnTo>
                  <a:pt x="499729" y="230901"/>
                </a:lnTo>
                <a:lnTo>
                  <a:pt x="480887" y="219837"/>
                </a:lnTo>
                <a:close/>
              </a:path>
              <a:path w="581659" h="585469">
                <a:moveTo>
                  <a:pt x="436372" y="25146"/>
                </a:moveTo>
                <a:lnTo>
                  <a:pt x="412242" y="25146"/>
                </a:lnTo>
                <a:lnTo>
                  <a:pt x="412242" y="195072"/>
                </a:lnTo>
                <a:lnTo>
                  <a:pt x="363084" y="197303"/>
                </a:lnTo>
                <a:lnTo>
                  <a:pt x="319169" y="207508"/>
                </a:lnTo>
                <a:lnTo>
                  <a:pt x="280765" y="225996"/>
                </a:lnTo>
                <a:lnTo>
                  <a:pt x="248139" y="253078"/>
                </a:lnTo>
                <a:lnTo>
                  <a:pt x="221559" y="289063"/>
                </a:lnTo>
                <a:lnTo>
                  <a:pt x="201295" y="334263"/>
                </a:lnTo>
                <a:lnTo>
                  <a:pt x="192912" y="374443"/>
                </a:lnTo>
                <a:lnTo>
                  <a:pt x="194008" y="416385"/>
                </a:lnTo>
                <a:lnTo>
                  <a:pt x="204517" y="458025"/>
                </a:lnTo>
                <a:lnTo>
                  <a:pt x="224371" y="497294"/>
                </a:lnTo>
                <a:lnTo>
                  <a:pt x="253503" y="532125"/>
                </a:lnTo>
                <a:lnTo>
                  <a:pt x="291846" y="560451"/>
                </a:lnTo>
                <a:lnTo>
                  <a:pt x="391893" y="560451"/>
                </a:lnTo>
                <a:lnTo>
                  <a:pt x="347227" y="555804"/>
                </a:lnTo>
                <a:lnTo>
                  <a:pt x="305044" y="539110"/>
                </a:lnTo>
                <a:lnTo>
                  <a:pt x="269430" y="512397"/>
                </a:lnTo>
                <a:lnTo>
                  <a:pt x="242029" y="477440"/>
                </a:lnTo>
                <a:lnTo>
                  <a:pt x="224484" y="436012"/>
                </a:lnTo>
                <a:lnTo>
                  <a:pt x="218440" y="389889"/>
                </a:lnTo>
                <a:lnTo>
                  <a:pt x="224674" y="344467"/>
                </a:lnTo>
                <a:lnTo>
                  <a:pt x="241986" y="303835"/>
                </a:lnTo>
                <a:lnTo>
                  <a:pt x="268668" y="269525"/>
                </a:lnTo>
                <a:lnTo>
                  <a:pt x="303012" y="243068"/>
                </a:lnTo>
                <a:lnTo>
                  <a:pt x="343311" y="225995"/>
                </a:lnTo>
                <a:lnTo>
                  <a:pt x="387858" y="219837"/>
                </a:lnTo>
                <a:lnTo>
                  <a:pt x="480887" y="219837"/>
                </a:lnTo>
                <a:lnTo>
                  <a:pt x="471977" y="214604"/>
                </a:lnTo>
                <a:lnTo>
                  <a:pt x="441071" y="202819"/>
                </a:lnTo>
                <a:lnTo>
                  <a:pt x="437261" y="201802"/>
                </a:lnTo>
                <a:lnTo>
                  <a:pt x="436372" y="200151"/>
                </a:lnTo>
                <a:lnTo>
                  <a:pt x="436372" y="25146"/>
                </a:lnTo>
                <a:close/>
              </a:path>
              <a:path w="581659" h="585469">
                <a:moveTo>
                  <a:pt x="436372" y="23875"/>
                </a:moveTo>
                <a:lnTo>
                  <a:pt x="120903" y="23875"/>
                </a:lnTo>
                <a:lnTo>
                  <a:pt x="120903" y="109600"/>
                </a:lnTo>
                <a:lnTo>
                  <a:pt x="145415" y="109600"/>
                </a:lnTo>
                <a:lnTo>
                  <a:pt x="145415" y="25146"/>
                </a:lnTo>
                <a:lnTo>
                  <a:pt x="436372" y="25146"/>
                </a:lnTo>
                <a:lnTo>
                  <a:pt x="436372" y="23875"/>
                </a:lnTo>
                <a:close/>
              </a:path>
              <a:path w="581659" h="585469">
                <a:moveTo>
                  <a:pt x="436372" y="0"/>
                </a:moveTo>
                <a:lnTo>
                  <a:pt x="215297" y="112"/>
                </a:lnTo>
                <a:lnTo>
                  <a:pt x="436372" y="112"/>
                </a:lnTo>
                <a:close/>
              </a:path>
            </a:pathLst>
          </a:custGeom>
          <a:solidFill>
            <a:srgbClr val="006C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720583" y="1780032"/>
            <a:ext cx="253365" cy="0"/>
          </a:xfrm>
          <a:custGeom>
            <a:avLst/>
            <a:gdLst/>
            <a:ahLst/>
            <a:cxnLst/>
            <a:rect l="l" t="t" r="r" b="b"/>
            <a:pathLst>
              <a:path w="253365">
                <a:moveTo>
                  <a:pt x="0" y="0"/>
                </a:moveTo>
                <a:lnTo>
                  <a:pt x="252984" y="0"/>
                </a:lnTo>
              </a:path>
            </a:pathLst>
          </a:custGeom>
          <a:ln w="24384">
            <a:solidFill>
              <a:srgbClr val="006C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830311" y="1706879"/>
            <a:ext cx="192405" cy="0"/>
          </a:xfrm>
          <a:custGeom>
            <a:avLst/>
            <a:gdLst/>
            <a:ahLst/>
            <a:cxnLst/>
            <a:rect l="l" t="t" r="r" b="b"/>
            <a:pathLst>
              <a:path w="192404">
                <a:moveTo>
                  <a:pt x="0" y="0"/>
                </a:moveTo>
                <a:lnTo>
                  <a:pt x="192024" y="0"/>
                </a:lnTo>
              </a:path>
            </a:pathLst>
          </a:custGeom>
          <a:ln w="24384">
            <a:solidFill>
              <a:srgbClr val="006C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720583" y="1853183"/>
            <a:ext cx="121920" cy="0"/>
          </a:xfrm>
          <a:custGeom>
            <a:avLst/>
            <a:gdLst/>
            <a:ahLst/>
            <a:cxnLst/>
            <a:rect l="l" t="t" r="r" b="b"/>
            <a:pathLst>
              <a:path w="121920">
                <a:moveTo>
                  <a:pt x="0" y="0"/>
                </a:moveTo>
                <a:lnTo>
                  <a:pt x="121920" y="0"/>
                </a:lnTo>
              </a:path>
            </a:pathLst>
          </a:custGeom>
          <a:ln w="24384">
            <a:solidFill>
              <a:srgbClr val="006C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720583" y="1926335"/>
            <a:ext cx="121920" cy="0"/>
          </a:xfrm>
          <a:custGeom>
            <a:avLst/>
            <a:gdLst/>
            <a:ahLst/>
            <a:cxnLst/>
            <a:rect l="l" t="t" r="r" b="b"/>
            <a:pathLst>
              <a:path w="121920">
                <a:moveTo>
                  <a:pt x="0" y="0"/>
                </a:moveTo>
                <a:lnTo>
                  <a:pt x="121920" y="0"/>
                </a:lnTo>
              </a:path>
            </a:pathLst>
          </a:custGeom>
          <a:ln w="24383">
            <a:solidFill>
              <a:srgbClr val="006C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909559" y="1905000"/>
            <a:ext cx="256540" cy="170815"/>
          </a:xfrm>
          <a:custGeom>
            <a:avLst/>
            <a:gdLst/>
            <a:ahLst/>
            <a:cxnLst/>
            <a:rect l="l" t="t" r="r" b="b"/>
            <a:pathLst>
              <a:path w="256540" h="170814">
                <a:moveTo>
                  <a:pt x="19176" y="80517"/>
                </a:moveTo>
                <a:lnTo>
                  <a:pt x="16001" y="82803"/>
                </a:lnTo>
                <a:lnTo>
                  <a:pt x="12065" y="85725"/>
                </a:lnTo>
                <a:lnTo>
                  <a:pt x="7747" y="88519"/>
                </a:lnTo>
                <a:lnTo>
                  <a:pt x="3556" y="91059"/>
                </a:lnTo>
                <a:lnTo>
                  <a:pt x="0" y="92963"/>
                </a:lnTo>
                <a:lnTo>
                  <a:pt x="0" y="94741"/>
                </a:lnTo>
                <a:lnTo>
                  <a:pt x="2286" y="97916"/>
                </a:lnTo>
                <a:lnTo>
                  <a:pt x="25059" y="132461"/>
                </a:lnTo>
                <a:lnTo>
                  <a:pt x="47625" y="166877"/>
                </a:lnTo>
                <a:lnTo>
                  <a:pt x="49784" y="170687"/>
                </a:lnTo>
                <a:lnTo>
                  <a:pt x="51562" y="170687"/>
                </a:lnTo>
                <a:lnTo>
                  <a:pt x="54991" y="168275"/>
                </a:lnTo>
                <a:lnTo>
                  <a:pt x="97065" y="137033"/>
                </a:lnTo>
                <a:lnTo>
                  <a:pt x="56769" y="137033"/>
                </a:lnTo>
                <a:lnTo>
                  <a:pt x="55372" y="135254"/>
                </a:lnTo>
                <a:lnTo>
                  <a:pt x="54483" y="133730"/>
                </a:lnTo>
                <a:lnTo>
                  <a:pt x="53340" y="132461"/>
                </a:lnTo>
                <a:lnTo>
                  <a:pt x="22733" y="84074"/>
                </a:lnTo>
                <a:lnTo>
                  <a:pt x="20700" y="81025"/>
                </a:lnTo>
                <a:lnTo>
                  <a:pt x="19176" y="80517"/>
                </a:lnTo>
                <a:close/>
              </a:path>
              <a:path w="256540" h="170814">
                <a:moveTo>
                  <a:pt x="242189" y="0"/>
                </a:moveTo>
                <a:lnTo>
                  <a:pt x="240411" y="508"/>
                </a:lnTo>
                <a:lnTo>
                  <a:pt x="237617" y="2666"/>
                </a:lnTo>
                <a:lnTo>
                  <a:pt x="82042" y="118110"/>
                </a:lnTo>
                <a:lnTo>
                  <a:pt x="75824" y="122852"/>
                </a:lnTo>
                <a:lnTo>
                  <a:pt x="63184" y="132302"/>
                </a:lnTo>
                <a:lnTo>
                  <a:pt x="56769" y="137033"/>
                </a:lnTo>
                <a:lnTo>
                  <a:pt x="97065" y="137033"/>
                </a:lnTo>
                <a:lnTo>
                  <a:pt x="252475" y="22225"/>
                </a:lnTo>
                <a:lnTo>
                  <a:pt x="255143" y="20192"/>
                </a:lnTo>
                <a:lnTo>
                  <a:pt x="256032" y="18923"/>
                </a:lnTo>
                <a:lnTo>
                  <a:pt x="253619" y="16001"/>
                </a:lnTo>
                <a:lnTo>
                  <a:pt x="247142" y="8000"/>
                </a:lnTo>
                <a:lnTo>
                  <a:pt x="244475" y="3555"/>
                </a:lnTo>
                <a:lnTo>
                  <a:pt x="242189" y="0"/>
                </a:lnTo>
                <a:close/>
              </a:path>
            </a:pathLst>
          </a:custGeom>
          <a:solidFill>
            <a:srgbClr val="006C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578852" y="4533900"/>
            <a:ext cx="1097280" cy="1097280"/>
          </a:xfrm>
          <a:custGeom>
            <a:avLst/>
            <a:gdLst/>
            <a:ahLst/>
            <a:cxnLst/>
            <a:rect l="l" t="t" r="r" b="b"/>
            <a:pathLst>
              <a:path w="1097279" h="1097279">
                <a:moveTo>
                  <a:pt x="548640" y="0"/>
                </a:moveTo>
                <a:lnTo>
                  <a:pt x="501298" y="2013"/>
                </a:lnTo>
                <a:lnTo>
                  <a:pt x="455076" y="7945"/>
                </a:lnTo>
                <a:lnTo>
                  <a:pt x="410137" y="17629"/>
                </a:lnTo>
                <a:lnTo>
                  <a:pt x="366646" y="30902"/>
                </a:lnTo>
                <a:lnTo>
                  <a:pt x="324768" y="47598"/>
                </a:lnTo>
                <a:lnTo>
                  <a:pt x="284667" y="67554"/>
                </a:lnTo>
                <a:lnTo>
                  <a:pt x="246508" y="90604"/>
                </a:lnTo>
                <a:lnTo>
                  <a:pt x="210455" y="116583"/>
                </a:lnTo>
                <a:lnTo>
                  <a:pt x="176674" y="145328"/>
                </a:lnTo>
                <a:lnTo>
                  <a:pt x="145328" y="176674"/>
                </a:lnTo>
                <a:lnTo>
                  <a:pt x="116583" y="210455"/>
                </a:lnTo>
                <a:lnTo>
                  <a:pt x="90604" y="246508"/>
                </a:lnTo>
                <a:lnTo>
                  <a:pt x="67554" y="284667"/>
                </a:lnTo>
                <a:lnTo>
                  <a:pt x="47598" y="324768"/>
                </a:lnTo>
                <a:lnTo>
                  <a:pt x="30902" y="366646"/>
                </a:lnTo>
                <a:lnTo>
                  <a:pt x="17629" y="410137"/>
                </a:lnTo>
                <a:lnTo>
                  <a:pt x="7945" y="455076"/>
                </a:lnTo>
                <a:lnTo>
                  <a:pt x="2013" y="501298"/>
                </a:lnTo>
                <a:lnTo>
                  <a:pt x="0" y="548639"/>
                </a:lnTo>
                <a:lnTo>
                  <a:pt x="2013" y="595981"/>
                </a:lnTo>
                <a:lnTo>
                  <a:pt x="7945" y="642203"/>
                </a:lnTo>
                <a:lnTo>
                  <a:pt x="17629" y="687142"/>
                </a:lnTo>
                <a:lnTo>
                  <a:pt x="30902" y="730633"/>
                </a:lnTo>
                <a:lnTo>
                  <a:pt x="47598" y="772511"/>
                </a:lnTo>
                <a:lnTo>
                  <a:pt x="67554" y="812612"/>
                </a:lnTo>
                <a:lnTo>
                  <a:pt x="90604" y="850771"/>
                </a:lnTo>
                <a:lnTo>
                  <a:pt x="116583" y="886824"/>
                </a:lnTo>
                <a:lnTo>
                  <a:pt x="145328" y="920605"/>
                </a:lnTo>
                <a:lnTo>
                  <a:pt x="176674" y="951951"/>
                </a:lnTo>
                <a:lnTo>
                  <a:pt x="210455" y="980696"/>
                </a:lnTo>
                <a:lnTo>
                  <a:pt x="246508" y="1006675"/>
                </a:lnTo>
                <a:lnTo>
                  <a:pt x="284667" y="1029725"/>
                </a:lnTo>
                <a:lnTo>
                  <a:pt x="324768" y="1049681"/>
                </a:lnTo>
                <a:lnTo>
                  <a:pt x="366646" y="1066377"/>
                </a:lnTo>
                <a:lnTo>
                  <a:pt x="410137" y="1079650"/>
                </a:lnTo>
                <a:lnTo>
                  <a:pt x="455076" y="1089334"/>
                </a:lnTo>
                <a:lnTo>
                  <a:pt x="501298" y="1095266"/>
                </a:lnTo>
                <a:lnTo>
                  <a:pt x="548640" y="1097280"/>
                </a:lnTo>
                <a:lnTo>
                  <a:pt x="595981" y="1095266"/>
                </a:lnTo>
                <a:lnTo>
                  <a:pt x="642203" y="1089334"/>
                </a:lnTo>
                <a:lnTo>
                  <a:pt x="687142" y="1079650"/>
                </a:lnTo>
                <a:lnTo>
                  <a:pt x="730633" y="1066377"/>
                </a:lnTo>
                <a:lnTo>
                  <a:pt x="772511" y="1049681"/>
                </a:lnTo>
                <a:lnTo>
                  <a:pt x="812612" y="1029725"/>
                </a:lnTo>
                <a:lnTo>
                  <a:pt x="850771" y="1006675"/>
                </a:lnTo>
                <a:lnTo>
                  <a:pt x="886824" y="980696"/>
                </a:lnTo>
                <a:lnTo>
                  <a:pt x="920605" y="951951"/>
                </a:lnTo>
                <a:lnTo>
                  <a:pt x="951951" y="920605"/>
                </a:lnTo>
                <a:lnTo>
                  <a:pt x="980696" y="886824"/>
                </a:lnTo>
                <a:lnTo>
                  <a:pt x="1006675" y="850771"/>
                </a:lnTo>
                <a:lnTo>
                  <a:pt x="1029725" y="812612"/>
                </a:lnTo>
                <a:lnTo>
                  <a:pt x="1049681" y="772511"/>
                </a:lnTo>
                <a:lnTo>
                  <a:pt x="1066377" y="730633"/>
                </a:lnTo>
                <a:lnTo>
                  <a:pt x="1079650" y="687142"/>
                </a:lnTo>
                <a:lnTo>
                  <a:pt x="1089334" y="642203"/>
                </a:lnTo>
                <a:lnTo>
                  <a:pt x="1095266" y="595981"/>
                </a:lnTo>
                <a:lnTo>
                  <a:pt x="1097279" y="548639"/>
                </a:lnTo>
                <a:lnTo>
                  <a:pt x="1095266" y="501298"/>
                </a:lnTo>
                <a:lnTo>
                  <a:pt x="1089334" y="455076"/>
                </a:lnTo>
                <a:lnTo>
                  <a:pt x="1079650" y="410137"/>
                </a:lnTo>
                <a:lnTo>
                  <a:pt x="1066377" y="366646"/>
                </a:lnTo>
                <a:lnTo>
                  <a:pt x="1049681" y="324768"/>
                </a:lnTo>
                <a:lnTo>
                  <a:pt x="1029725" y="284667"/>
                </a:lnTo>
                <a:lnTo>
                  <a:pt x="1006675" y="246508"/>
                </a:lnTo>
                <a:lnTo>
                  <a:pt x="980696" y="210455"/>
                </a:lnTo>
                <a:lnTo>
                  <a:pt x="951951" y="176674"/>
                </a:lnTo>
                <a:lnTo>
                  <a:pt x="920605" y="145328"/>
                </a:lnTo>
                <a:lnTo>
                  <a:pt x="886824" y="116583"/>
                </a:lnTo>
                <a:lnTo>
                  <a:pt x="850771" y="90604"/>
                </a:lnTo>
                <a:lnTo>
                  <a:pt x="812612" y="67554"/>
                </a:lnTo>
                <a:lnTo>
                  <a:pt x="772511" y="47598"/>
                </a:lnTo>
                <a:lnTo>
                  <a:pt x="730633" y="30902"/>
                </a:lnTo>
                <a:lnTo>
                  <a:pt x="687142" y="17629"/>
                </a:lnTo>
                <a:lnTo>
                  <a:pt x="642203" y="7945"/>
                </a:lnTo>
                <a:lnTo>
                  <a:pt x="595981" y="2013"/>
                </a:lnTo>
                <a:lnTo>
                  <a:pt x="5486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555992" y="4511052"/>
            <a:ext cx="1143000" cy="1143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860792" y="4791455"/>
            <a:ext cx="461009" cy="582295"/>
          </a:xfrm>
          <a:custGeom>
            <a:avLst/>
            <a:gdLst/>
            <a:ahLst/>
            <a:cxnLst/>
            <a:rect l="l" t="t" r="r" b="b"/>
            <a:pathLst>
              <a:path w="461009" h="582295">
                <a:moveTo>
                  <a:pt x="354075" y="0"/>
                </a:moveTo>
                <a:lnTo>
                  <a:pt x="31876" y="0"/>
                </a:lnTo>
                <a:lnTo>
                  <a:pt x="26161" y="2286"/>
                </a:lnTo>
                <a:lnTo>
                  <a:pt x="19811" y="3937"/>
                </a:lnTo>
                <a:lnTo>
                  <a:pt x="0" y="38862"/>
                </a:lnTo>
                <a:lnTo>
                  <a:pt x="0" y="544957"/>
                </a:lnTo>
                <a:lnTo>
                  <a:pt x="21574" y="578834"/>
                </a:lnTo>
                <a:lnTo>
                  <a:pt x="39242" y="582168"/>
                </a:lnTo>
                <a:lnTo>
                  <a:pt x="424687" y="582168"/>
                </a:lnTo>
                <a:lnTo>
                  <a:pt x="457674" y="558038"/>
                </a:lnTo>
                <a:lnTo>
                  <a:pt x="29590" y="558038"/>
                </a:lnTo>
                <a:lnTo>
                  <a:pt x="24383" y="552958"/>
                </a:lnTo>
                <a:lnTo>
                  <a:pt x="24497" y="30214"/>
                </a:lnTo>
                <a:lnTo>
                  <a:pt x="29463" y="24130"/>
                </a:lnTo>
                <a:lnTo>
                  <a:pt x="380659" y="24130"/>
                </a:lnTo>
                <a:lnTo>
                  <a:pt x="364108" y="7620"/>
                </a:lnTo>
                <a:lnTo>
                  <a:pt x="361060" y="4699"/>
                </a:lnTo>
                <a:lnTo>
                  <a:pt x="357377" y="2413"/>
                </a:lnTo>
                <a:lnTo>
                  <a:pt x="354075" y="0"/>
                </a:lnTo>
                <a:close/>
              </a:path>
              <a:path w="461009" h="582295">
                <a:moveTo>
                  <a:pt x="134564" y="557930"/>
                </a:moveTo>
                <a:lnTo>
                  <a:pt x="29590" y="558038"/>
                </a:lnTo>
                <a:lnTo>
                  <a:pt x="421385" y="558038"/>
                </a:lnTo>
                <a:lnTo>
                  <a:pt x="134564" y="557930"/>
                </a:lnTo>
                <a:close/>
              </a:path>
              <a:path w="461009" h="582295">
                <a:moveTo>
                  <a:pt x="460628" y="521843"/>
                </a:moveTo>
                <a:lnTo>
                  <a:pt x="436879" y="521843"/>
                </a:lnTo>
                <a:lnTo>
                  <a:pt x="436752" y="522224"/>
                </a:lnTo>
                <a:lnTo>
                  <a:pt x="436499" y="522351"/>
                </a:lnTo>
                <a:lnTo>
                  <a:pt x="436387" y="532296"/>
                </a:lnTo>
                <a:lnTo>
                  <a:pt x="436244" y="536067"/>
                </a:lnTo>
                <a:lnTo>
                  <a:pt x="436244" y="553466"/>
                </a:lnTo>
                <a:lnTo>
                  <a:pt x="432053" y="558038"/>
                </a:lnTo>
                <a:lnTo>
                  <a:pt x="457674" y="558038"/>
                </a:lnTo>
                <a:lnTo>
                  <a:pt x="459387" y="553466"/>
                </a:lnTo>
                <a:lnTo>
                  <a:pt x="459510" y="552958"/>
                </a:lnTo>
                <a:lnTo>
                  <a:pt x="460482" y="543306"/>
                </a:lnTo>
                <a:lnTo>
                  <a:pt x="460458" y="529336"/>
                </a:lnTo>
                <a:lnTo>
                  <a:pt x="460628" y="521843"/>
                </a:lnTo>
                <a:close/>
              </a:path>
              <a:path w="461009" h="582295">
                <a:moveTo>
                  <a:pt x="398712" y="42164"/>
                </a:moveTo>
                <a:lnTo>
                  <a:pt x="364108" y="42164"/>
                </a:lnTo>
                <a:lnTo>
                  <a:pt x="364489" y="42418"/>
                </a:lnTo>
                <a:lnTo>
                  <a:pt x="364998" y="42545"/>
                </a:lnTo>
                <a:lnTo>
                  <a:pt x="365125" y="42799"/>
                </a:lnTo>
                <a:lnTo>
                  <a:pt x="418978" y="96774"/>
                </a:lnTo>
                <a:lnTo>
                  <a:pt x="435482" y="113411"/>
                </a:lnTo>
                <a:lnTo>
                  <a:pt x="436244" y="115443"/>
                </a:lnTo>
                <a:lnTo>
                  <a:pt x="436244" y="157226"/>
                </a:lnTo>
                <a:lnTo>
                  <a:pt x="460375" y="157226"/>
                </a:lnTo>
                <a:lnTo>
                  <a:pt x="460411" y="111313"/>
                </a:lnTo>
                <a:lnTo>
                  <a:pt x="460628" y="106426"/>
                </a:lnTo>
                <a:lnTo>
                  <a:pt x="458850" y="102108"/>
                </a:lnTo>
                <a:lnTo>
                  <a:pt x="454659" y="98044"/>
                </a:lnTo>
                <a:lnTo>
                  <a:pt x="398712" y="42164"/>
                </a:lnTo>
                <a:close/>
              </a:path>
              <a:path w="461009" h="582295">
                <a:moveTo>
                  <a:pt x="399668" y="121152"/>
                </a:moveTo>
                <a:lnTo>
                  <a:pt x="389542" y="121152"/>
                </a:lnTo>
                <a:lnTo>
                  <a:pt x="399668" y="121412"/>
                </a:lnTo>
                <a:lnTo>
                  <a:pt x="399668" y="121152"/>
                </a:lnTo>
                <a:close/>
              </a:path>
              <a:path w="461009" h="582295">
                <a:moveTo>
                  <a:pt x="380659" y="24130"/>
                </a:moveTo>
                <a:lnTo>
                  <a:pt x="38861" y="24130"/>
                </a:lnTo>
                <a:lnTo>
                  <a:pt x="339343" y="24384"/>
                </a:lnTo>
                <a:lnTo>
                  <a:pt x="339343" y="84328"/>
                </a:lnTo>
                <a:lnTo>
                  <a:pt x="359663" y="117348"/>
                </a:lnTo>
                <a:lnTo>
                  <a:pt x="379428" y="121332"/>
                </a:lnTo>
                <a:lnTo>
                  <a:pt x="389542" y="121152"/>
                </a:lnTo>
                <a:lnTo>
                  <a:pt x="399668" y="121152"/>
                </a:lnTo>
                <a:lnTo>
                  <a:pt x="399668" y="97028"/>
                </a:lnTo>
                <a:lnTo>
                  <a:pt x="382524" y="97028"/>
                </a:lnTo>
                <a:lnTo>
                  <a:pt x="376427" y="96774"/>
                </a:lnTo>
                <a:lnTo>
                  <a:pt x="368173" y="96647"/>
                </a:lnTo>
                <a:lnTo>
                  <a:pt x="363727" y="92329"/>
                </a:lnTo>
                <a:lnTo>
                  <a:pt x="363474" y="84328"/>
                </a:lnTo>
                <a:lnTo>
                  <a:pt x="363563" y="53199"/>
                </a:lnTo>
                <a:lnTo>
                  <a:pt x="363727" y="42545"/>
                </a:lnTo>
                <a:lnTo>
                  <a:pt x="363981" y="42418"/>
                </a:lnTo>
                <a:lnTo>
                  <a:pt x="364108" y="42164"/>
                </a:lnTo>
                <a:lnTo>
                  <a:pt x="398712" y="42164"/>
                </a:lnTo>
                <a:lnTo>
                  <a:pt x="380659" y="24130"/>
                </a:lnTo>
                <a:close/>
              </a:path>
            </a:pathLst>
          </a:custGeom>
          <a:solidFill>
            <a:srgbClr val="2E36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077834" y="4974590"/>
            <a:ext cx="316230" cy="313690"/>
          </a:xfrm>
          <a:custGeom>
            <a:avLst/>
            <a:gdLst/>
            <a:ahLst/>
            <a:cxnLst/>
            <a:rect l="l" t="t" r="r" b="b"/>
            <a:pathLst>
              <a:path w="316229" h="313689">
                <a:moveTo>
                  <a:pt x="158369" y="0"/>
                </a:moveTo>
                <a:lnTo>
                  <a:pt x="108358" y="7774"/>
                </a:lnTo>
                <a:lnTo>
                  <a:pt x="65004" y="29764"/>
                </a:lnTo>
                <a:lnTo>
                  <a:pt x="30819" y="63514"/>
                </a:lnTo>
                <a:lnTo>
                  <a:pt x="8313" y="106566"/>
                </a:lnTo>
                <a:lnTo>
                  <a:pt x="0" y="156464"/>
                </a:lnTo>
                <a:lnTo>
                  <a:pt x="7735" y="205819"/>
                </a:lnTo>
                <a:lnTo>
                  <a:pt x="29974" y="248822"/>
                </a:lnTo>
                <a:lnTo>
                  <a:pt x="64117" y="282870"/>
                </a:lnTo>
                <a:lnTo>
                  <a:pt x="107570" y="305360"/>
                </a:lnTo>
                <a:lnTo>
                  <a:pt x="157734" y="313690"/>
                </a:lnTo>
                <a:lnTo>
                  <a:pt x="207354" y="305830"/>
                </a:lnTo>
                <a:lnTo>
                  <a:pt x="240002" y="289433"/>
                </a:lnTo>
                <a:lnTo>
                  <a:pt x="157734" y="289433"/>
                </a:lnTo>
                <a:lnTo>
                  <a:pt x="115371" y="282676"/>
                </a:lnTo>
                <a:lnTo>
                  <a:pt x="78709" y="264124"/>
                </a:lnTo>
                <a:lnTo>
                  <a:pt x="49880" y="235666"/>
                </a:lnTo>
                <a:lnTo>
                  <a:pt x="31018" y="199191"/>
                </a:lnTo>
                <a:lnTo>
                  <a:pt x="24357" y="157226"/>
                </a:lnTo>
                <a:lnTo>
                  <a:pt x="24277" y="156464"/>
                </a:lnTo>
                <a:lnTo>
                  <a:pt x="31255" y="113554"/>
                </a:lnTo>
                <a:lnTo>
                  <a:pt x="50524" y="77046"/>
                </a:lnTo>
                <a:lnTo>
                  <a:pt x="79706" y="48810"/>
                </a:lnTo>
                <a:lnTo>
                  <a:pt x="116440" y="30590"/>
                </a:lnTo>
                <a:lnTo>
                  <a:pt x="158369" y="24130"/>
                </a:lnTo>
                <a:lnTo>
                  <a:pt x="239977" y="24130"/>
                </a:lnTo>
                <a:lnTo>
                  <a:pt x="209179" y="8219"/>
                </a:lnTo>
                <a:lnTo>
                  <a:pt x="158369" y="0"/>
                </a:lnTo>
                <a:close/>
              </a:path>
              <a:path w="316229" h="313689">
                <a:moveTo>
                  <a:pt x="239977" y="24130"/>
                </a:moveTo>
                <a:lnTo>
                  <a:pt x="158369" y="24130"/>
                </a:lnTo>
                <a:lnTo>
                  <a:pt x="200657" y="30935"/>
                </a:lnTo>
                <a:lnTo>
                  <a:pt x="237356" y="49859"/>
                </a:lnTo>
                <a:lnTo>
                  <a:pt x="266259" y="78664"/>
                </a:lnTo>
                <a:lnTo>
                  <a:pt x="285157" y="115114"/>
                </a:lnTo>
                <a:lnTo>
                  <a:pt x="291764" y="156464"/>
                </a:lnTo>
                <a:lnTo>
                  <a:pt x="291805" y="157226"/>
                </a:lnTo>
                <a:lnTo>
                  <a:pt x="285152" y="198582"/>
                </a:lnTo>
                <a:lnTo>
                  <a:pt x="266218" y="234980"/>
                </a:lnTo>
                <a:lnTo>
                  <a:pt x="237219" y="263819"/>
                </a:lnTo>
                <a:lnTo>
                  <a:pt x="200332" y="282752"/>
                </a:lnTo>
                <a:lnTo>
                  <a:pt x="157734" y="289433"/>
                </a:lnTo>
                <a:lnTo>
                  <a:pt x="240002" y="289433"/>
                </a:lnTo>
                <a:lnTo>
                  <a:pt x="250750" y="284034"/>
                </a:lnTo>
                <a:lnTo>
                  <a:pt x="285173" y="250523"/>
                </a:lnTo>
                <a:lnTo>
                  <a:pt x="307874" y="207513"/>
                </a:lnTo>
                <a:lnTo>
                  <a:pt x="316103" y="157226"/>
                </a:lnTo>
                <a:lnTo>
                  <a:pt x="308391" y="107797"/>
                </a:lnTo>
                <a:lnTo>
                  <a:pt x="286476" y="64739"/>
                </a:lnTo>
                <a:lnTo>
                  <a:pt x="252643" y="30673"/>
                </a:lnTo>
                <a:lnTo>
                  <a:pt x="239977" y="24130"/>
                </a:lnTo>
                <a:close/>
              </a:path>
            </a:pathLst>
          </a:custGeom>
          <a:solidFill>
            <a:srgbClr val="2E36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933943" y="4876800"/>
            <a:ext cx="121920" cy="0"/>
          </a:xfrm>
          <a:custGeom>
            <a:avLst/>
            <a:gdLst/>
            <a:ahLst/>
            <a:cxnLst/>
            <a:rect l="l" t="t" r="r" b="b"/>
            <a:pathLst>
              <a:path w="121920">
                <a:moveTo>
                  <a:pt x="0" y="0"/>
                </a:moveTo>
                <a:lnTo>
                  <a:pt x="121920" y="0"/>
                </a:lnTo>
              </a:path>
            </a:pathLst>
          </a:custGeom>
          <a:ln w="24384">
            <a:solidFill>
              <a:srgbClr val="2E36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933943" y="4913376"/>
            <a:ext cx="24765" cy="24765"/>
          </a:xfrm>
          <a:custGeom>
            <a:avLst/>
            <a:gdLst/>
            <a:ahLst/>
            <a:cxnLst/>
            <a:rect l="l" t="t" r="r" b="b"/>
            <a:pathLst>
              <a:path w="24765" h="24764">
                <a:moveTo>
                  <a:pt x="24383" y="0"/>
                </a:moveTo>
                <a:lnTo>
                  <a:pt x="24383" y="24384"/>
                </a:lnTo>
                <a:lnTo>
                  <a:pt x="0" y="24384"/>
                </a:lnTo>
                <a:lnTo>
                  <a:pt x="0" y="0"/>
                </a:lnTo>
                <a:lnTo>
                  <a:pt x="24383" y="0"/>
                </a:lnTo>
                <a:close/>
              </a:path>
            </a:pathLst>
          </a:custGeom>
          <a:solidFill>
            <a:srgbClr val="2E36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982711" y="4913376"/>
            <a:ext cx="24765" cy="24765"/>
          </a:xfrm>
          <a:custGeom>
            <a:avLst/>
            <a:gdLst/>
            <a:ahLst/>
            <a:cxnLst/>
            <a:rect l="l" t="t" r="r" b="b"/>
            <a:pathLst>
              <a:path w="24765" h="24764">
                <a:moveTo>
                  <a:pt x="24384" y="24384"/>
                </a:moveTo>
                <a:lnTo>
                  <a:pt x="0" y="24384"/>
                </a:lnTo>
                <a:lnTo>
                  <a:pt x="0" y="0"/>
                </a:lnTo>
                <a:lnTo>
                  <a:pt x="24384" y="0"/>
                </a:lnTo>
                <a:lnTo>
                  <a:pt x="24384" y="24384"/>
                </a:lnTo>
                <a:close/>
              </a:path>
            </a:pathLst>
          </a:custGeom>
          <a:solidFill>
            <a:srgbClr val="2E36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140824" y="5034279"/>
            <a:ext cx="192406" cy="19235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537203" y="4536947"/>
            <a:ext cx="1097280" cy="1097280"/>
          </a:xfrm>
          <a:custGeom>
            <a:avLst/>
            <a:gdLst/>
            <a:ahLst/>
            <a:cxnLst/>
            <a:rect l="l" t="t" r="r" b="b"/>
            <a:pathLst>
              <a:path w="1097279" h="1097279">
                <a:moveTo>
                  <a:pt x="548640" y="0"/>
                </a:moveTo>
                <a:lnTo>
                  <a:pt x="501298" y="2013"/>
                </a:lnTo>
                <a:lnTo>
                  <a:pt x="455076" y="7945"/>
                </a:lnTo>
                <a:lnTo>
                  <a:pt x="410137" y="17629"/>
                </a:lnTo>
                <a:lnTo>
                  <a:pt x="366646" y="30902"/>
                </a:lnTo>
                <a:lnTo>
                  <a:pt x="324768" y="47598"/>
                </a:lnTo>
                <a:lnTo>
                  <a:pt x="284667" y="67554"/>
                </a:lnTo>
                <a:lnTo>
                  <a:pt x="246508" y="90604"/>
                </a:lnTo>
                <a:lnTo>
                  <a:pt x="210455" y="116583"/>
                </a:lnTo>
                <a:lnTo>
                  <a:pt x="176674" y="145328"/>
                </a:lnTo>
                <a:lnTo>
                  <a:pt x="145328" y="176674"/>
                </a:lnTo>
                <a:lnTo>
                  <a:pt x="116583" y="210455"/>
                </a:lnTo>
                <a:lnTo>
                  <a:pt x="90604" y="246508"/>
                </a:lnTo>
                <a:lnTo>
                  <a:pt x="67554" y="284667"/>
                </a:lnTo>
                <a:lnTo>
                  <a:pt x="47598" y="324768"/>
                </a:lnTo>
                <a:lnTo>
                  <a:pt x="30902" y="366646"/>
                </a:lnTo>
                <a:lnTo>
                  <a:pt x="17629" y="410137"/>
                </a:lnTo>
                <a:lnTo>
                  <a:pt x="7945" y="455076"/>
                </a:lnTo>
                <a:lnTo>
                  <a:pt x="2013" y="501298"/>
                </a:lnTo>
                <a:lnTo>
                  <a:pt x="0" y="548639"/>
                </a:lnTo>
                <a:lnTo>
                  <a:pt x="2013" y="595981"/>
                </a:lnTo>
                <a:lnTo>
                  <a:pt x="7945" y="642203"/>
                </a:lnTo>
                <a:lnTo>
                  <a:pt x="17629" y="687142"/>
                </a:lnTo>
                <a:lnTo>
                  <a:pt x="30902" y="730633"/>
                </a:lnTo>
                <a:lnTo>
                  <a:pt x="47598" y="772511"/>
                </a:lnTo>
                <a:lnTo>
                  <a:pt x="67554" y="812612"/>
                </a:lnTo>
                <a:lnTo>
                  <a:pt x="90604" y="850771"/>
                </a:lnTo>
                <a:lnTo>
                  <a:pt x="116583" y="886824"/>
                </a:lnTo>
                <a:lnTo>
                  <a:pt x="145328" y="920605"/>
                </a:lnTo>
                <a:lnTo>
                  <a:pt x="176674" y="951951"/>
                </a:lnTo>
                <a:lnTo>
                  <a:pt x="210455" y="980696"/>
                </a:lnTo>
                <a:lnTo>
                  <a:pt x="246508" y="1006675"/>
                </a:lnTo>
                <a:lnTo>
                  <a:pt x="284667" y="1029725"/>
                </a:lnTo>
                <a:lnTo>
                  <a:pt x="324768" y="1049681"/>
                </a:lnTo>
                <a:lnTo>
                  <a:pt x="366646" y="1066377"/>
                </a:lnTo>
                <a:lnTo>
                  <a:pt x="410137" y="1079650"/>
                </a:lnTo>
                <a:lnTo>
                  <a:pt x="455076" y="1089334"/>
                </a:lnTo>
                <a:lnTo>
                  <a:pt x="501298" y="1095266"/>
                </a:lnTo>
                <a:lnTo>
                  <a:pt x="548640" y="1097280"/>
                </a:lnTo>
                <a:lnTo>
                  <a:pt x="595981" y="1095266"/>
                </a:lnTo>
                <a:lnTo>
                  <a:pt x="642203" y="1089334"/>
                </a:lnTo>
                <a:lnTo>
                  <a:pt x="687142" y="1079650"/>
                </a:lnTo>
                <a:lnTo>
                  <a:pt x="730633" y="1066377"/>
                </a:lnTo>
                <a:lnTo>
                  <a:pt x="772511" y="1049681"/>
                </a:lnTo>
                <a:lnTo>
                  <a:pt x="812612" y="1029725"/>
                </a:lnTo>
                <a:lnTo>
                  <a:pt x="850771" y="1006675"/>
                </a:lnTo>
                <a:lnTo>
                  <a:pt x="886824" y="980696"/>
                </a:lnTo>
                <a:lnTo>
                  <a:pt x="920605" y="951951"/>
                </a:lnTo>
                <a:lnTo>
                  <a:pt x="951951" y="920605"/>
                </a:lnTo>
                <a:lnTo>
                  <a:pt x="980696" y="886824"/>
                </a:lnTo>
                <a:lnTo>
                  <a:pt x="1006675" y="850771"/>
                </a:lnTo>
                <a:lnTo>
                  <a:pt x="1029725" y="812612"/>
                </a:lnTo>
                <a:lnTo>
                  <a:pt x="1049681" y="772511"/>
                </a:lnTo>
                <a:lnTo>
                  <a:pt x="1066377" y="730633"/>
                </a:lnTo>
                <a:lnTo>
                  <a:pt x="1079650" y="687142"/>
                </a:lnTo>
                <a:lnTo>
                  <a:pt x="1089334" y="642203"/>
                </a:lnTo>
                <a:lnTo>
                  <a:pt x="1095266" y="595981"/>
                </a:lnTo>
                <a:lnTo>
                  <a:pt x="1097280" y="548639"/>
                </a:lnTo>
                <a:lnTo>
                  <a:pt x="1095266" y="501298"/>
                </a:lnTo>
                <a:lnTo>
                  <a:pt x="1089334" y="455076"/>
                </a:lnTo>
                <a:lnTo>
                  <a:pt x="1079650" y="410137"/>
                </a:lnTo>
                <a:lnTo>
                  <a:pt x="1066377" y="366646"/>
                </a:lnTo>
                <a:lnTo>
                  <a:pt x="1049681" y="324768"/>
                </a:lnTo>
                <a:lnTo>
                  <a:pt x="1029725" y="284667"/>
                </a:lnTo>
                <a:lnTo>
                  <a:pt x="1006675" y="246508"/>
                </a:lnTo>
                <a:lnTo>
                  <a:pt x="980696" y="210455"/>
                </a:lnTo>
                <a:lnTo>
                  <a:pt x="951951" y="176674"/>
                </a:lnTo>
                <a:lnTo>
                  <a:pt x="920605" y="145328"/>
                </a:lnTo>
                <a:lnTo>
                  <a:pt x="886824" y="116583"/>
                </a:lnTo>
                <a:lnTo>
                  <a:pt x="850771" y="90604"/>
                </a:lnTo>
                <a:lnTo>
                  <a:pt x="812612" y="67554"/>
                </a:lnTo>
                <a:lnTo>
                  <a:pt x="772511" y="47598"/>
                </a:lnTo>
                <a:lnTo>
                  <a:pt x="730633" y="30902"/>
                </a:lnTo>
                <a:lnTo>
                  <a:pt x="687142" y="17629"/>
                </a:lnTo>
                <a:lnTo>
                  <a:pt x="642203" y="7945"/>
                </a:lnTo>
                <a:lnTo>
                  <a:pt x="595981" y="2013"/>
                </a:lnTo>
                <a:lnTo>
                  <a:pt x="5486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514344" y="4514100"/>
            <a:ext cx="1143000" cy="1143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831335" y="4770120"/>
            <a:ext cx="506095" cy="628015"/>
          </a:xfrm>
          <a:custGeom>
            <a:avLst/>
            <a:gdLst/>
            <a:ahLst/>
            <a:cxnLst/>
            <a:rect l="l" t="t" r="r" b="b"/>
            <a:pathLst>
              <a:path w="506095" h="628014">
                <a:moveTo>
                  <a:pt x="421386" y="0"/>
                </a:moveTo>
                <a:lnTo>
                  <a:pt x="380" y="0"/>
                </a:lnTo>
                <a:lnTo>
                  <a:pt x="253" y="1523"/>
                </a:lnTo>
                <a:lnTo>
                  <a:pt x="0" y="3047"/>
                </a:lnTo>
                <a:lnTo>
                  <a:pt x="0" y="543178"/>
                </a:lnTo>
                <a:lnTo>
                  <a:pt x="52831" y="543178"/>
                </a:lnTo>
                <a:lnTo>
                  <a:pt x="52831" y="595883"/>
                </a:lnTo>
                <a:lnTo>
                  <a:pt x="457835" y="595883"/>
                </a:lnTo>
                <a:lnTo>
                  <a:pt x="459993" y="596772"/>
                </a:lnTo>
                <a:lnTo>
                  <a:pt x="462279" y="599058"/>
                </a:lnTo>
                <a:lnTo>
                  <a:pt x="473932" y="610885"/>
                </a:lnTo>
                <a:lnTo>
                  <a:pt x="479817" y="616721"/>
                </a:lnTo>
                <a:lnTo>
                  <a:pt x="485775" y="622426"/>
                </a:lnTo>
                <a:lnTo>
                  <a:pt x="487806" y="624331"/>
                </a:lnTo>
                <a:lnTo>
                  <a:pt x="490600" y="626109"/>
                </a:lnTo>
                <a:lnTo>
                  <a:pt x="493267" y="626744"/>
                </a:lnTo>
                <a:lnTo>
                  <a:pt x="497586" y="627887"/>
                </a:lnTo>
                <a:lnTo>
                  <a:pt x="502030" y="625474"/>
                </a:lnTo>
                <a:lnTo>
                  <a:pt x="503936" y="621537"/>
                </a:lnTo>
                <a:lnTo>
                  <a:pt x="505967" y="617981"/>
                </a:lnTo>
                <a:lnTo>
                  <a:pt x="505587" y="612901"/>
                </a:lnTo>
                <a:lnTo>
                  <a:pt x="502412" y="609853"/>
                </a:lnTo>
                <a:lnTo>
                  <a:pt x="496194" y="603420"/>
                </a:lnTo>
                <a:lnTo>
                  <a:pt x="489918" y="597058"/>
                </a:lnTo>
                <a:lnTo>
                  <a:pt x="483570" y="590744"/>
                </a:lnTo>
                <a:lnTo>
                  <a:pt x="477138" y="584453"/>
                </a:lnTo>
                <a:lnTo>
                  <a:pt x="474725" y="582040"/>
                </a:lnTo>
                <a:lnTo>
                  <a:pt x="473837" y="579881"/>
                </a:lnTo>
                <a:lnTo>
                  <a:pt x="473837" y="574547"/>
                </a:lnTo>
                <a:lnTo>
                  <a:pt x="73913" y="574547"/>
                </a:lnTo>
                <a:lnTo>
                  <a:pt x="73913" y="522477"/>
                </a:lnTo>
                <a:lnTo>
                  <a:pt x="21336" y="522477"/>
                </a:lnTo>
                <a:lnTo>
                  <a:pt x="21336" y="21335"/>
                </a:lnTo>
                <a:lnTo>
                  <a:pt x="421385" y="21335"/>
                </a:lnTo>
                <a:lnTo>
                  <a:pt x="421386" y="0"/>
                </a:lnTo>
                <a:close/>
              </a:path>
              <a:path w="506095" h="628014">
                <a:moveTo>
                  <a:pt x="391422" y="496950"/>
                </a:moveTo>
                <a:lnTo>
                  <a:pt x="358266" y="496950"/>
                </a:lnTo>
                <a:lnTo>
                  <a:pt x="435990" y="574547"/>
                </a:lnTo>
                <a:lnTo>
                  <a:pt x="473837" y="574547"/>
                </a:lnTo>
                <a:lnTo>
                  <a:pt x="473837" y="557529"/>
                </a:lnTo>
                <a:lnTo>
                  <a:pt x="452500" y="557529"/>
                </a:lnTo>
                <a:lnTo>
                  <a:pt x="391422" y="496950"/>
                </a:lnTo>
                <a:close/>
              </a:path>
              <a:path w="506095" h="628014">
                <a:moveTo>
                  <a:pt x="330698" y="73151"/>
                </a:moveTo>
                <a:lnTo>
                  <a:pt x="294893" y="73151"/>
                </a:lnTo>
                <a:lnTo>
                  <a:pt x="294893" y="229996"/>
                </a:lnTo>
                <a:lnTo>
                  <a:pt x="452500" y="229996"/>
                </a:lnTo>
                <a:lnTo>
                  <a:pt x="452500" y="557529"/>
                </a:lnTo>
                <a:lnTo>
                  <a:pt x="473837" y="557529"/>
                </a:lnTo>
                <a:lnTo>
                  <a:pt x="473837" y="216915"/>
                </a:lnTo>
                <a:lnTo>
                  <a:pt x="473075" y="214756"/>
                </a:lnTo>
                <a:lnTo>
                  <a:pt x="471804" y="213359"/>
                </a:lnTo>
                <a:lnTo>
                  <a:pt x="467266" y="208787"/>
                </a:lnTo>
                <a:lnTo>
                  <a:pt x="315975" y="208787"/>
                </a:lnTo>
                <a:lnTo>
                  <a:pt x="315975" y="89280"/>
                </a:lnTo>
                <a:lnTo>
                  <a:pt x="347014" y="89280"/>
                </a:lnTo>
                <a:lnTo>
                  <a:pt x="330698" y="73151"/>
                </a:lnTo>
                <a:close/>
              </a:path>
              <a:path w="506095" h="628014">
                <a:moveTo>
                  <a:pt x="264128" y="279384"/>
                </a:moveTo>
                <a:lnTo>
                  <a:pt x="223881" y="291050"/>
                </a:lnTo>
                <a:lnTo>
                  <a:pt x="189611" y="315467"/>
                </a:lnTo>
                <a:lnTo>
                  <a:pt x="163103" y="355734"/>
                </a:lnTo>
                <a:lnTo>
                  <a:pt x="154241" y="400145"/>
                </a:lnTo>
                <a:lnTo>
                  <a:pt x="161571" y="443841"/>
                </a:lnTo>
                <a:lnTo>
                  <a:pt x="183641" y="481964"/>
                </a:lnTo>
                <a:lnTo>
                  <a:pt x="220285" y="510952"/>
                </a:lnTo>
                <a:lnTo>
                  <a:pt x="264953" y="524700"/>
                </a:lnTo>
                <a:lnTo>
                  <a:pt x="312622" y="520826"/>
                </a:lnTo>
                <a:lnTo>
                  <a:pt x="343456" y="504697"/>
                </a:lnTo>
                <a:lnTo>
                  <a:pt x="278129" y="504697"/>
                </a:lnTo>
                <a:lnTo>
                  <a:pt x="238873" y="496681"/>
                </a:lnTo>
                <a:lnTo>
                  <a:pt x="206105" y="474948"/>
                </a:lnTo>
                <a:lnTo>
                  <a:pt x="183600" y="442404"/>
                </a:lnTo>
                <a:lnTo>
                  <a:pt x="175133" y="401954"/>
                </a:lnTo>
                <a:lnTo>
                  <a:pt x="183322" y="361983"/>
                </a:lnTo>
                <a:lnTo>
                  <a:pt x="205692" y="329168"/>
                </a:lnTo>
                <a:lnTo>
                  <a:pt x="238658" y="306996"/>
                </a:lnTo>
                <a:lnTo>
                  <a:pt x="278638" y="298957"/>
                </a:lnTo>
                <a:lnTo>
                  <a:pt x="346627" y="298957"/>
                </a:lnTo>
                <a:lnTo>
                  <a:pt x="306518" y="281695"/>
                </a:lnTo>
                <a:lnTo>
                  <a:pt x="264128" y="279384"/>
                </a:lnTo>
                <a:close/>
              </a:path>
              <a:path w="506095" h="628014">
                <a:moveTo>
                  <a:pt x="308101" y="52196"/>
                </a:moveTo>
                <a:lnTo>
                  <a:pt x="52831" y="52196"/>
                </a:lnTo>
                <a:lnTo>
                  <a:pt x="52831" y="522477"/>
                </a:lnTo>
                <a:lnTo>
                  <a:pt x="73913" y="522477"/>
                </a:lnTo>
                <a:lnTo>
                  <a:pt x="73913" y="73151"/>
                </a:lnTo>
                <a:lnTo>
                  <a:pt x="330698" y="73151"/>
                </a:lnTo>
                <a:lnTo>
                  <a:pt x="311912" y="54736"/>
                </a:lnTo>
                <a:lnTo>
                  <a:pt x="310641" y="53085"/>
                </a:lnTo>
                <a:lnTo>
                  <a:pt x="308101" y="52196"/>
                </a:lnTo>
                <a:close/>
              </a:path>
              <a:path w="506095" h="628014">
                <a:moveTo>
                  <a:pt x="346627" y="298957"/>
                </a:moveTo>
                <a:lnTo>
                  <a:pt x="278638" y="298957"/>
                </a:lnTo>
                <a:lnTo>
                  <a:pt x="318827" y="307264"/>
                </a:lnTo>
                <a:lnTo>
                  <a:pt x="351647" y="329406"/>
                </a:lnTo>
                <a:lnTo>
                  <a:pt x="373774" y="362073"/>
                </a:lnTo>
                <a:lnTo>
                  <a:pt x="381888" y="401954"/>
                </a:lnTo>
                <a:lnTo>
                  <a:pt x="373481" y="442440"/>
                </a:lnTo>
                <a:lnTo>
                  <a:pt x="350821" y="475043"/>
                </a:lnTo>
                <a:lnTo>
                  <a:pt x="317755" y="496788"/>
                </a:lnTo>
                <a:lnTo>
                  <a:pt x="278129" y="504697"/>
                </a:lnTo>
                <a:lnTo>
                  <a:pt x="343456" y="504697"/>
                </a:lnTo>
                <a:lnTo>
                  <a:pt x="358266" y="496950"/>
                </a:lnTo>
                <a:lnTo>
                  <a:pt x="391422" y="496950"/>
                </a:lnTo>
                <a:lnTo>
                  <a:pt x="374776" y="480440"/>
                </a:lnTo>
                <a:lnTo>
                  <a:pt x="391104" y="454773"/>
                </a:lnTo>
                <a:lnTo>
                  <a:pt x="400621" y="427212"/>
                </a:lnTo>
                <a:lnTo>
                  <a:pt x="402994" y="397912"/>
                </a:lnTo>
                <a:lnTo>
                  <a:pt x="397890" y="367029"/>
                </a:lnTo>
                <a:lnTo>
                  <a:pt x="390026" y="346700"/>
                </a:lnTo>
                <a:lnTo>
                  <a:pt x="378888" y="328596"/>
                </a:lnTo>
                <a:lnTo>
                  <a:pt x="364583" y="312755"/>
                </a:lnTo>
                <a:lnTo>
                  <a:pt x="347217" y="299211"/>
                </a:lnTo>
                <a:lnTo>
                  <a:pt x="346627" y="298957"/>
                </a:lnTo>
                <a:close/>
              </a:path>
              <a:path w="506095" h="628014">
                <a:moveTo>
                  <a:pt x="347014" y="89280"/>
                </a:moveTo>
                <a:lnTo>
                  <a:pt x="315975" y="89280"/>
                </a:lnTo>
                <a:lnTo>
                  <a:pt x="435610" y="208787"/>
                </a:lnTo>
                <a:lnTo>
                  <a:pt x="467266" y="208787"/>
                </a:lnTo>
                <a:lnTo>
                  <a:pt x="436264" y="177748"/>
                </a:lnTo>
                <a:lnTo>
                  <a:pt x="424306" y="165988"/>
                </a:lnTo>
                <a:lnTo>
                  <a:pt x="422021" y="163829"/>
                </a:lnTo>
                <a:lnTo>
                  <a:pt x="421131" y="161543"/>
                </a:lnTo>
                <a:lnTo>
                  <a:pt x="421289" y="141096"/>
                </a:lnTo>
                <a:lnTo>
                  <a:pt x="399796" y="141096"/>
                </a:lnTo>
                <a:lnTo>
                  <a:pt x="398906" y="140461"/>
                </a:lnTo>
                <a:lnTo>
                  <a:pt x="398017" y="139953"/>
                </a:lnTo>
                <a:lnTo>
                  <a:pt x="347014" y="89280"/>
                </a:lnTo>
                <a:close/>
              </a:path>
              <a:path w="506095" h="628014">
                <a:moveTo>
                  <a:pt x="421385" y="21335"/>
                </a:moveTo>
                <a:lnTo>
                  <a:pt x="399796" y="21335"/>
                </a:lnTo>
                <a:lnTo>
                  <a:pt x="399796" y="141096"/>
                </a:lnTo>
                <a:lnTo>
                  <a:pt x="421289" y="141096"/>
                </a:lnTo>
                <a:lnTo>
                  <a:pt x="421385" y="21335"/>
                </a:lnTo>
                <a:close/>
              </a:path>
              <a:path w="506095" h="628014">
                <a:moveTo>
                  <a:pt x="55499" y="52069"/>
                </a:moveTo>
                <a:lnTo>
                  <a:pt x="54355" y="52196"/>
                </a:lnTo>
                <a:lnTo>
                  <a:pt x="306197" y="52196"/>
                </a:lnTo>
                <a:lnTo>
                  <a:pt x="55499" y="52069"/>
                </a:lnTo>
                <a:close/>
              </a:path>
            </a:pathLst>
          </a:custGeom>
          <a:solidFill>
            <a:srgbClr val="1C9F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035552" y="5187696"/>
            <a:ext cx="149860" cy="21590"/>
          </a:xfrm>
          <a:custGeom>
            <a:avLst/>
            <a:gdLst/>
            <a:ahLst/>
            <a:cxnLst/>
            <a:rect l="l" t="t" r="r" b="b"/>
            <a:pathLst>
              <a:path w="149860" h="21589">
                <a:moveTo>
                  <a:pt x="144525" y="0"/>
                </a:moveTo>
                <a:lnTo>
                  <a:pt x="9525" y="0"/>
                </a:lnTo>
                <a:lnTo>
                  <a:pt x="5587" y="1777"/>
                </a:lnTo>
                <a:lnTo>
                  <a:pt x="3556" y="6476"/>
                </a:lnTo>
                <a:lnTo>
                  <a:pt x="0" y="14096"/>
                </a:lnTo>
                <a:lnTo>
                  <a:pt x="5714" y="21335"/>
                </a:lnTo>
                <a:lnTo>
                  <a:pt x="144525" y="21335"/>
                </a:lnTo>
                <a:lnTo>
                  <a:pt x="149351" y="17271"/>
                </a:lnTo>
                <a:lnTo>
                  <a:pt x="149351" y="4063"/>
                </a:lnTo>
                <a:lnTo>
                  <a:pt x="144525" y="0"/>
                </a:lnTo>
                <a:close/>
              </a:path>
            </a:pathLst>
          </a:custGeom>
          <a:solidFill>
            <a:srgbClr val="1C9F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038600" y="5123688"/>
            <a:ext cx="82550" cy="21590"/>
          </a:xfrm>
          <a:custGeom>
            <a:avLst/>
            <a:gdLst/>
            <a:ahLst/>
            <a:cxnLst/>
            <a:rect l="l" t="t" r="r" b="b"/>
            <a:pathLst>
              <a:path w="82550" h="21589">
                <a:moveTo>
                  <a:pt x="77470" y="0"/>
                </a:moveTo>
                <a:lnTo>
                  <a:pt x="4825" y="0"/>
                </a:lnTo>
                <a:lnTo>
                  <a:pt x="253" y="4444"/>
                </a:lnTo>
                <a:lnTo>
                  <a:pt x="0" y="10541"/>
                </a:lnTo>
                <a:lnTo>
                  <a:pt x="0" y="16637"/>
                </a:lnTo>
                <a:lnTo>
                  <a:pt x="4572" y="21336"/>
                </a:lnTo>
                <a:lnTo>
                  <a:pt x="77724" y="21336"/>
                </a:lnTo>
                <a:lnTo>
                  <a:pt x="82296" y="16637"/>
                </a:lnTo>
                <a:lnTo>
                  <a:pt x="82296" y="4444"/>
                </a:lnTo>
                <a:lnTo>
                  <a:pt x="77470" y="0"/>
                </a:lnTo>
                <a:close/>
              </a:path>
            </a:pathLst>
          </a:custGeom>
          <a:solidFill>
            <a:srgbClr val="1C9F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744467" y="1342644"/>
            <a:ext cx="1097280" cy="1097280"/>
          </a:xfrm>
          <a:custGeom>
            <a:avLst/>
            <a:gdLst/>
            <a:ahLst/>
            <a:cxnLst/>
            <a:rect l="l" t="t" r="r" b="b"/>
            <a:pathLst>
              <a:path w="1097279" h="1097280">
                <a:moveTo>
                  <a:pt x="548640" y="0"/>
                </a:moveTo>
                <a:lnTo>
                  <a:pt x="501298" y="2013"/>
                </a:lnTo>
                <a:lnTo>
                  <a:pt x="455076" y="7945"/>
                </a:lnTo>
                <a:lnTo>
                  <a:pt x="410137" y="17629"/>
                </a:lnTo>
                <a:lnTo>
                  <a:pt x="366646" y="30902"/>
                </a:lnTo>
                <a:lnTo>
                  <a:pt x="324768" y="47598"/>
                </a:lnTo>
                <a:lnTo>
                  <a:pt x="284667" y="67554"/>
                </a:lnTo>
                <a:lnTo>
                  <a:pt x="246508" y="90604"/>
                </a:lnTo>
                <a:lnTo>
                  <a:pt x="210455" y="116583"/>
                </a:lnTo>
                <a:lnTo>
                  <a:pt x="176674" y="145328"/>
                </a:lnTo>
                <a:lnTo>
                  <a:pt x="145328" y="176674"/>
                </a:lnTo>
                <a:lnTo>
                  <a:pt x="116583" y="210455"/>
                </a:lnTo>
                <a:lnTo>
                  <a:pt x="90604" y="246508"/>
                </a:lnTo>
                <a:lnTo>
                  <a:pt x="67554" y="284667"/>
                </a:lnTo>
                <a:lnTo>
                  <a:pt x="47598" y="324768"/>
                </a:lnTo>
                <a:lnTo>
                  <a:pt x="30902" y="366646"/>
                </a:lnTo>
                <a:lnTo>
                  <a:pt x="17629" y="410137"/>
                </a:lnTo>
                <a:lnTo>
                  <a:pt x="7945" y="455076"/>
                </a:lnTo>
                <a:lnTo>
                  <a:pt x="2013" y="501298"/>
                </a:lnTo>
                <a:lnTo>
                  <a:pt x="0" y="548639"/>
                </a:lnTo>
                <a:lnTo>
                  <a:pt x="2013" y="595981"/>
                </a:lnTo>
                <a:lnTo>
                  <a:pt x="7945" y="642203"/>
                </a:lnTo>
                <a:lnTo>
                  <a:pt x="17629" y="687142"/>
                </a:lnTo>
                <a:lnTo>
                  <a:pt x="30902" y="730633"/>
                </a:lnTo>
                <a:lnTo>
                  <a:pt x="47598" y="772511"/>
                </a:lnTo>
                <a:lnTo>
                  <a:pt x="67554" y="812612"/>
                </a:lnTo>
                <a:lnTo>
                  <a:pt x="90604" y="850771"/>
                </a:lnTo>
                <a:lnTo>
                  <a:pt x="116583" y="886824"/>
                </a:lnTo>
                <a:lnTo>
                  <a:pt x="145328" y="920605"/>
                </a:lnTo>
                <a:lnTo>
                  <a:pt x="176674" y="951951"/>
                </a:lnTo>
                <a:lnTo>
                  <a:pt x="210455" y="980696"/>
                </a:lnTo>
                <a:lnTo>
                  <a:pt x="246508" y="1006675"/>
                </a:lnTo>
                <a:lnTo>
                  <a:pt x="284667" y="1029725"/>
                </a:lnTo>
                <a:lnTo>
                  <a:pt x="324768" y="1049681"/>
                </a:lnTo>
                <a:lnTo>
                  <a:pt x="366646" y="1066377"/>
                </a:lnTo>
                <a:lnTo>
                  <a:pt x="410137" y="1079650"/>
                </a:lnTo>
                <a:lnTo>
                  <a:pt x="455076" y="1089334"/>
                </a:lnTo>
                <a:lnTo>
                  <a:pt x="501298" y="1095266"/>
                </a:lnTo>
                <a:lnTo>
                  <a:pt x="548640" y="1097279"/>
                </a:lnTo>
                <a:lnTo>
                  <a:pt x="595981" y="1095266"/>
                </a:lnTo>
                <a:lnTo>
                  <a:pt x="642203" y="1089334"/>
                </a:lnTo>
                <a:lnTo>
                  <a:pt x="687142" y="1079650"/>
                </a:lnTo>
                <a:lnTo>
                  <a:pt x="730633" y="1066377"/>
                </a:lnTo>
                <a:lnTo>
                  <a:pt x="772511" y="1049681"/>
                </a:lnTo>
                <a:lnTo>
                  <a:pt x="812612" y="1029725"/>
                </a:lnTo>
                <a:lnTo>
                  <a:pt x="850771" y="1006675"/>
                </a:lnTo>
                <a:lnTo>
                  <a:pt x="886824" y="980696"/>
                </a:lnTo>
                <a:lnTo>
                  <a:pt x="920605" y="951951"/>
                </a:lnTo>
                <a:lnTo>
                  <a:pt x="951951" y="920605"/>
                </a:lnTo>
                <a:lnTo>
                  <a:pt x="980696" y="886824"/>
                </a:lnTo>
                <a:lnTo>
                  <a:pt x="1006675" y="850771"/>
                </a:lnTo>
                <a:lnTo>
                  <a:pt x="1029725" y="812612"/>
                </a:lnTo>
                <a:lnTo>
                  <a:pt x="1049681" y="772511"/>
                </a:lnTo>
                <a:lnTo>
                  <a:pt x="1066377" y="730633"/>
                </a:lnTo>
                <a:lnTo>
                  <a:pt x="1079650" y="687142"/>
                </a:lnTo>
                <a:lnTo>
                  <a:pt x="1089334" y="642203"/>
                </a:lnTo>
                <a:lnTo>
                  <a:pt x="1095266" y="595981"/>
                </a:lnTo>
                <a:lnTo>
                  <a:pt x="1097280" y="548639"/>
                </a:lnTo>
                <a:lnTo>
                  <a:pt x="1095266" y="501298"/>
                </a:lnTo>
                <a:lnTo>
                  <a:pt x="1089334" y="455076"/>
                </a:lnTo>
                <a:lnTo>
                  <a:pt x="1079650" y="410137"/>
                </a:lnTo>
                <a:lnTo>
                  <a:pt x="1066377" y="366646"/>
                </a:lnTo>
                <a:lnTo>
                  <a:pt x="1049681" y="324768"/>
                </a:lnTo>
                <a:lnTo>
                  <a:pt x="1029725" y="284667"/>
                </a:lnTo>
                <a:lnTo>
                  <a:pt x="1006675" y="246508"/>
                </a:lnTo>
                <a:lnTo>
                  <a:pt x="980696" y="210455"/>
                </a:lnTo>
                <a:lnTo>
                  <a:pt x="951951" y="176674"/>
                </a:lnTo>
                <a:lnTo>
                  <a:pt x="920605" y="145328"/>
                </a:lnTo>
                <a:lnTo>
                  <a:pt x="886824" y="116583"/>
                </a:lnTo>
                <a:lnTo>
                  <a:pt x="850771" y="90604"/>
                </a:lnTo>
                <a:lnTo>
                  <a:pt x="812612" y="67554"/>
                </a:lnTo>
                <a:lnTo>
                  <a:pt x="772511" y="47598"/>
                </a:lnTo>
                <a:lnTo>
                  <a:pt x="730633" y="30902"/>
                </a:lnTo>
                <a:lnTo>
                  <a:pt x="687142" y="17629"/>
                </a:lnTo>
                <a:lnTo>
                  <a:pt x="642203" y="7945"/>
                </a:lnTo>
                <a:lnTo>
                  <a:pt x="595981" y="2013"/>
                </a:lnTo>
                <a:lnTo>
                  <a:pt x="5486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721608" y="1319783"/>
            <a:ext cx="1143000" cy="1143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944111" y="1514855"/>
            <a:ext cx="694943" cy="65836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2019 </a:t>
            </a:r>
            <a:r>
              <a:rPr spc="5" dirty="0"/>
              <a:t>© Company</a:t>
            </a:r>
            <a:r>
              <a:rPr spc="-130" dirty="0"/>
              <a:t> </a:t>
            </a:r>
            <a:r>
              <a:rPr dirty="0"/>
              <a:t>Confidential</a:t>
            </a:r>
          </a:p>
        </p:txBody>
      </p:sp>
      <p:sp>
        <p:nvSpPr>
          <p:cNvPr id="47" name="object 4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14 June</a:t>
            </a:r>
            <a:r>
              <a:rPr spc="-85" dirty="0"/>
              <a:t> </a:t>
            </a:r>
            <a:r>
              <a:rPr dirty="0"/>
              <a:t>2019</a:t>
            </a:r>
          </a:p>
        </p:txBody>
      </p:sp>
      <p:sp>
        <p:nvSpPr>
          <p:cNvPr id="48" name="object 4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5" dirty="0"/>
              <a:t>28</a:t>
            </a:fld>
            <a:endParaRPr spc="5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700016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615183" y="12699"/>
            <a:ext cx="9577070" cy="6845300"/>
          </a:xfrm>
          <a:custGeom>
            <a:avLst/>
            <a:gdLst/>
            <a:ahLst/>
            <a:cxnLst/>
            <a:rect l="l" t="t" r="r" b="b"/>
            <a:pathLst>
              <a:path w="9577070" h="6845300">
                <a:moveTo>
                  <a:pt x="2451227" y="0"/>
                </a:moveTo>
                <a:lnTo>
                  <a:pt x="1748790" y="0"/>
                </a:lnTo>
                <a:lnTo>
                  <a:pt x="1702689" y="25400"/>
                </a:lnTo>
                <a:lnTo>
                  <a:pt x="1664098" y="50800"/>
                </a:lnTo>
                <a:lnTo>
                  <a:pt x="1625853" y="88900"/>
                </a:lnTo>
                <a:lnTo>
                  <a:pt x="1606905" y="101600"/>
                </a:lnTo>
                <a:lnTo>
                  <a:pt x="1569185" y="127000"/>
                </a:lnTo>
                <a:lnTo>
                  <a:pt x="1550413" y="139700"/>
                </a:lnTo>
                <a:lnTo>
                  <a:pt x="1513226" y="177800"/>
                </a:lnTo>
                <a:lnTo>
                  <a:pt x="1476398" y="203200"/>
                </a:lnTo>
                <a:lnTo>
                  <a:pt x="1439933" y="241300"/>
                </a:lnTo>
                <a:lnTo>
                  <a:pt x="1403836" y="266700"/>
                </a:lnTo>
                <a:lnTo>
                  <a:pt x="1368108" y="304800"/>
                </a:lnTo>
                <a:lnTo>
                  <a:pt x="1332755" y="342900"/>
                </a:lnTo>
                <a:lnTo>
                  <a:pt x="1297779" y="368300"/>
                </a:lnTo>
                <a:lnTo>
                  <a:pt x="1263184" y="406400"/>
                </a:lnTo>
                <a:lnTo>
                  <a:pt x="1228973" y="444500"/>
                </a:lnTo>
                <a:lnTo>
                  <a:pt x="1195151" y="469900"/>
                </a:lnTo>
                <a:lnTo>
                  <a:pt x="1161721" y="508000"/>
                </a:lnTo>
                <a:lnTo>
                  <a:pt x="1128686" y="546100"/>
                </a:lnTo>
                <a:lnTo>
                  <a:pt x="1096050" y="584200"/>
                </a:lnTo>
                <a:lnTo>
                  <a:pt x="1063816" y="609600"/>
                </a:lnTo>
                <a:lnTo>
                  <a:pt x="1031989" y="647700"/>
                </a:lnTo>
                <a:lnTo>
                  <a:pt x="1000571" y="685800"/>
                </a:lnTo>
                <a:lnTo>
                  <a:pt x="969566" y="723900"/>
                </a:lnTo>
                <a:lnTo>
                  <a:pt x="938978" y="762000"/>
                </a:lnTo>
                <a:lnTo>
                  <a:pt x="908811" y="800100"/>
                </a:lnTo>
                <a:lnTo>
                  <a:pt x="879067" y="838200"/>
                </a:lnTo>
                <a:lnTo>
                  <a:pt x="849750" y="876300"/>
                </a:lnTo>
                <a:lnTo>
                  <a:pt x="820865" y="914400"/>
                </a:lnTo>
                <a:lnTo>
                  <a:pt x="792414" y="952500"/>
                </a:lnTo>
                <a:lnTo>
                  <a:pt x="764402" y="990600"/>
                </a:lnTo>
                <a:lnTo>
                  <a:pt x="736831" y="1028700"/>
                </a:lnTo>
                <a:lnTo>
                  <a:pt x="709705" y="1079500"/>
                </a:lnTo>
                <a:lnTo>
                  <a:pt x="683028" y="1117600"/>
                </a:lnTo>
                <a:lnTo>
                  <a:pt x="656804" y="1155700"/>
                </a:lnTo>
                <a:lnTo>
                  <a:pt x="631035" y="1193800"/>
                </a:lnTo>
                <a:lnTo>
                  <a:pt x="605727" y="1244600"/>
                </a:lnTo>
                <a:lnTo>
                  <a:pt x="580881" y="1282700"/>
                </a:lnTo>
                <a:lnTo>
                  <a:pt x="556502" y="1320800"/>
                </a:lnTo>
                <a:lnTo>
                  <a:pt x="532593" y="1358900"/>
                </a:lnTo>
                <a:lnTo>
                  <a:pt x="509158" y="1409700"/>
                </a:lnTo>
                <a:lnTo>
                  <a:pt x="486201" y="1447800"/>
                </a:lnTo>
                <a:lnTo>
                  <a:pt x="463724" y="1498600"/>
                </a:lnTo>
                <a:lnTo>
                  <a:pt x="441732" y="1536700"/>
                </a:lnTo>
                <a:lnTo>
                  <a:pt x="420228" y="1587500"/>
                </a:lnTo>
                <a:lnTo>
                  <a:pt x="399216" y="1625600"/>
                </a:lnTo>
                <a:lnTo>
                  <a:pt x="378699" y="1663700"/>
                </a:lnTo>
                <a:lnTo>
                  <a:pt x="358680" y="1714500"/>
                </a:lnTo>
                <a:lnTo>
                  <a:pt x="339164" y="1765300"/>
                </a:lnTo>
                <a:lnTo>
                  <a:pt x="320154" y="1803400"/>
                </a:lnTo>
                <a:lnTo>
                  <a:pt x="301654" y="1854200"/>
                </a:lnTo>
                <a:lnTo>
                  <a:pt x="283667" y="1892300"/>
                </a:lnTo>
                <a:lnTo>
                  <a:pt x="266196" y="1943100"/>
                </a:lnTo>
                <a:lnTo>
                  <a:pt x="249245" y="1993900"/>
                </a:lnTo>
                <a:lnTo>
                  <a:pt x="232818" y="2032000"/>
                </a:lnTo>
                <a:lnTo>
                  <a:pt x="216919" y="2082800"/>
                </a:lnTo>
                <a:lnTo>
                  <a:pt x="201550" y="2133600"/>
                </a:lnTo>
                <a:lnTo>
                  <a:pt x="186716" y="2171700"/>
                </a:lnTo>
                <a:lnTo>
                  <a:pt x="172420" y="2222500"/>
                </a:lnTo>
                <a:lnTo>
                  <a:pt x="158665" y="2273300"/>
                </a:lnTo>
                <a:lnTo>
                  <a:pt x="145456" y="2324100"/>
                </a:lnTo>
                <a:lnTo>
                  <a:pt x="132795" y="2362200"/>
                </a:lnTo>
                <a:lnTo>
                  <a:pt x="120687" y="2413000"/>
                </a:lnTo>
                <a:lnTo>
                  <a:pt x="109135" y="2463800"/>
                </a:lnTo>
                <a:lnTo>
                  <a:pt x="98142" y="2514600"/>
                </a:lnTo>
                <a:lnTo>
                  <a:pt x="87712" y="2565400"/>
                </a:lnTo>
                <a:lnTo>
                  <a:pt x="77848" y="2616200"/>
                </a:lnTo>
                <a:lnTo>
                  <a:pt x="68555" y="2667000"/>
                </a:lnTo>
                <a:lnTo>
                  <a:pt x="59836" y="2705100"/>
                </a:lnTo>
                <a:lnTo>
                  <a:pt x="51693" y="2755900"/>
                </a:lnTo>
                <a:lnTo>
                  <a:pt x="44132" y="2806700"/>
                </a:lnTo>
                <a:lnTo>
                  <a:pt x="37155" y="2857500"/>
                </a:lnTo>
                <a:lnTo>
                  <a:pt x="30766" y="2908300"/>
                </a:lnTo>
                <a:lnTo>
                  <a:pt x="24969" y="2959100"/>
                </a:lnTo>
                <a:lnTo>
                  <a:pt x="19766" y="3009900"/>
                </a:lnTo>
                <a:lnTo>
                  <a:pt x="15162" y="3060700"/>
                </a:lnTo>
                <a:lnTo>
                  <a:pt x="11161" y="3111500"/>
                </a:lnTo>
                <a:lnTo>
                  <a:pt x="7765" y="3162300"/>
                </a:lnTo>
                <a:lnTo>
                  <a:pt x="4979" y="3213100"/>
                </a:lnTo>
                <a:lnTo>
                  <a:pt x="2806" y="3263900"/>
                </a:lnTo>
                <a:lnTo>
                  <a:pt x="1249" y="3314700"/>
                </a:lnTo>
                <a:lnTo>
                  <a:pt x="313" y="3378199"/>
                </a:lnTo>
                <a:lnTo>
                  <a:pt x="0" y="3429000"/>
                </a:lnTo>
                <a:lnTo>
                  <a:pt x="313" y="3479800"/>
                </a:lnTo>
                <a:lnTo>
                  <a:pt x="1249" y="3530600"/>
                </a:lnTo>
                <a:lnTo>
                  <a:pt x="2806" y="3581400"/>
                </a:lnTo>
                <a:lnTo>
                  <a:pt x="4979" y="3632200"/>
                </a:lnTo>
                <a:lnTo>
                  <a:pt x="7765" y="3683000"/>
                </a:lnTo>
                <a:lnTo>
                  <a:pt x="11161" y="3733800"/>
                </a:lnTo>
                <a:lnTo>
                  <a:pt x="15162" y="3784600"/>
                </a:lnTo>
                <a:lnTo>
                  <a:pt x="19766" y="3835400"/>
                </a:lnTo>
                <a:lnTo>
                  <a:pt x="24969" y="3886200"/>
                </a:lnTo>
                <a:lnTo>
                  <a:pt x="30766" y="3937000"/>
                </a:lnTo>
                <a:lnTo>
                  <a:pt x="37155" y="3987800"/>
                </a:lnTo>
                <a:lnTo>
                  <a:pt x="44132" y="4038600"/>
                </a:lnTo>
                <a:lnTo>
                  <a:pt x="51693" y="4089400"/>
                </a:lnTo>
                <a:lnTo>
                  <a:pt x="59836" y="4140200"/>
                </a:lnTo>
                <a:lnTo>
                  <a:pt x="68555" y="4191000"/>
                </a:lnTo>
                <a:lnTo>
                  <a:pt x="77848" y="4241800"/>
                </a:lnTo>
                <a:lnTo>
                  <a:pt x="87712" y="4292600"/>
                </a:lnTo>
                <a:lnTo>
                  <a:pt x="98142" y="4330700"/>
                </a:lnTo>
                <a:lnTo>
                  <a:pt x="109135" y="4381500"/>
                </a:lnTo>
                <a:lnTo>
                  <a:pt x="120687" y="4432300"/>
                </a:lnTo>
                <a:lnTo>
                  <a:pt x="132795" y="4483100"/>
                </a:lnTo>
                <a:lnTo>
                  <a:pt x="145456" y="4533900"/>
                </a:lnTo>
                <a:lnTo>
                  <a:pt x="158665" y="4572000"/>
                </a:lnTo>
                <a:lnTo>
                  <a:pt x="172420" y="4622800"/>
                </a:lnTo>
                <a:lnTo>
                  <a:pt x="186716" y="4673600"/>
                </a:lnTo>
                <a:lnTo>
                  <a:pt x="201550" y="4724400"/>
                </a:lnTo>
                <a:lnTo>
                  <a:pt x="216919" y="4762500"/>
                </a:lnTo>
                <a:lnTo>
                  <a:pt x="232818" y="4813300"/>
                </a:lnTo>
                <a:lnTo>
                  <a:pt x="249245" y="4864100"/>
                </a:lnTo>
                <a:lnTo>
                  <a:pt x="266196" y="4902200"/>
                </a:lnTo>
                <a:lnTo>
                  <a:pt x="283667" y="4953000"/>
                </a:lnTo>
                <a:lnTo>
                  <a:pt x="301654" y="5003800"/>
                </a:lnTo>
                <a:lnTo>
                  <a:pt x="320154" y="5041900"/>
                </a:lnTo>
                <a:lnTo>
                  <a:pt x="339164" y="5092700"/>
                </a:lnTo>
                <a:lnTo>
                  <a:pt x="358680" y="5130800"/>
                </a:lnTo>
                <a:lnTo>
                  <a:pt x="378699" y="5181600"/>
                </a:lnTo>
                <a:lnTo>
                  <a:pt x="399216" y="5219700"/>
                </a:lnTo>
                <a:lnTo>
                  <a:pt x="420228" y="5270500"/>
                </a:lnTo>
                <a:lnTo>
                  <a:pt x="441732" y="5308600"/>
                </a:lnTo>
                <a:lnTo>
                  <a:pt x="463724" y="5359400"/>
                </a:lnTo>
                <a:lnTo>
                  <a:pt x="486201" y="5397500"/>
                </a:lnTo>
                <a:lnTo>
                  <a:pt x="509158" y="5435600"/>
                </a:lnTo>
                <a:lnTo>
                  <a:pt x="532593" y="5486400"/>
                </a:lnTo>
                <a:lnTo>
                  <a:pt x="556502" y="5524500"/>
                </a:lnTo>
                <a:lnTo>
                  <a:pt x="580881" y="5562600"/>
                </a:lnTo>
                <a:lnTo>
                  <a:pt x="605727" y="5613400"/>
                </a:lnTo>
                <a:lnTo>
                  <a:pt x="631035" y="5651500"/>
                </a:lnTo>
                <a:lnTo>
                  <a:pt x="656804" y="5689600"/>
                </a:lnTo>
                <a:lnTo>
                  <a:pt x="683028" y="5727700"/>
                </a:lnTo>
                <a:lnTo>
                  <a:pt x="709705" y="5778500"/>
                </a:lnTo>
                <a:lnTo>
                  <a:pt x="736831" y="5816600"/>
                </a:lnTo>
                <a:lnTo>
                  <a:pt x="764402" y="5854700"/>
                </a:lnTo>
                <a:lnTo>
                  <a:pt x="792414" y="5892800"/>
                </a:lnTo>
                <a:lnTo>
                  <a:pt x="820865" y="5930900"/>
                </a:lnTo>
                <a:lnTo>
                  <a:pt x="849750" y="5969000"/>
                </a:lnTo>
                <a:lnTo>
                  <a:pt x="879067" y="6007100"/>
                </a:lnTo>
                <a:lnTo>
                  <a:pt x="908811" y="6045200"/>
                </a:lnTo>
                <a:lnTo>
                  <a:pt x="938978" y="6083300"/>
                </a:lnTo>
                <a:lnTo>
                  <a:pt x="969566" y="6121400"/>
                </a:lnTo>
                <a:lnTo>
                  <a:pt x="1000571" y="6159500"/>
                </a:lnTo>
                <a:lnTo>
                  <a:pt x="1031989" y="6197600"/>
                </a:lnTo>
                <a:lnTo>
                  <a:pt x="1063816" y="6235700"/>
                </a:lnTo>
                <a:lnTo>
                  <a:pt x="1096050" y="6273800"/>
                </a:lnTo>
                <a:lnTo>
                  <a:pt x="1128686" y="6299200"/>
                </a:lnTo>
                <a:lnTo>
                  <a:pt x="1161721" y="6337300"/>
                </a:lnTo>
                <a:lnTo>
                  <a:pt x="1195151" y="6375400"/>
                </a:lnTo>
                <a:lnTo>
                  <a:pt x="1228973" y="6413500"/>
                </a:lnTo>
                <a:lnTo>
                  <a:pt x="1263184" y="6438900"/>
                </a:lnTo>
                <a:lnTo>
                  <a:pt x="1297779" y="6477000"/>
                </a:lnTo>
                <a:lnTo>
                  <a:pt x="1332755" y="6515100"/>
                </a:lnTo>
                <a:lnTo>
                  <a:pt x="1368108" y="6540500"/>
                </a:lnTo>
                <a:lnTo>
                  <a:pt x="1403836" y="6578600"/>
                </a:lnTo>
                <a:lnTo>
                  <a:pt x="1439933" y="6604000"/>
                </a:lnTo>
                <a:lnTo>
                  <a:pt x="1476398" y="6642100"/>
                </a:lnTo>
                <a:lnTo>
                  <a:pt x="1513226" y="6667500"/>
                </a:lnTo>
                <a:lnTo>
                  <a:pt x="1550413" y="6705600"/>
                </a:lnTo>
                <a:lnTo>
                  <a:pt x="1587957" y="6731000"/>
                </a:lnTo>
                <a:lnTo>
                  <a:pt x="1625853" y="6769100"/>
                </a:lnTo>
                <a:lnTo>
                  <a:pt x="1702689" y="6819900"/>
                </a:lnTo>
                <a:lnTo>
                  <a:pt x="1744091" y="6845300"/>
                </a:lnTo>
                <a:lnTo>
                  <a:pt x="2451227" y="6845300"/>
                </a:lnTo>
                <a:lnTo>
                  <a:pt x="2397125" y="6819900"/>
                </a:lnTo>
                <a:lnTo>
                  <a:pt x="2219467" y="6718300"/>
                </a:lnTo>
                <a:lnTo>
                  <a:pt x="2132903" y="6667500"/>
                </a:lnTo>
                <a:lnTo>
                  <a:pt x="2090206" y="6629400"/>
                </a:lnTo>
                <a:lnTo>
                  <a:pt x="1964515" y="6553200"/>
                </a:lnTo>
                <a:lnTo>
                  <a:pt x="1923436" y="6515100"/>
                </a:lnTo>
                <a:lnTo>
                  <a:pt x="1882774" y="6489700"/>
                </a:lnTo>
                <a:lnTo>
                  <a:pt x="1842536" y="6451600"/>
                </a:lnTo>
                <a:lnTo>
                  <a:pt x="1802726" y="6426200"/>
                </a:lnTo>
                <a:lnTo>
                  <a:pt x="1763349" y="6388100"/>
                </a:lnTo>
                <a:lnTo>
                  <a:pt x="1724411" y="6362700"/>
                </a:lnTo>
                <a:lnTo>
                  <a:pt x="1685916" y="6324600"/>
                </a:lnTo>
                <a:lnTo>
                  <a:pt x="1668241" y="6306899"/>
                </a:lnTo>
                <a:lnTo>
                  <a:pt x="1656830" y="6299200"/>
                </a:lnTo>
                <a:lnTo>
                  <a:pt x="1637760" y="6279668"/>
                </a:lnTo>
                <a:lnTo>
                  <a:pt x="1610280" y="6261100"/>
                </a:lnTo>
                <a:lnTo>
                  <a:pt x="1461135" y="6108700"/>
                </a:lnTo>
                <a:lnTo>
                  <a:pt x="1449070" y="6096000"/>
                </a:lnTo>
                <a:lnTo>
                  <a:pt x="1444117" y="6083300"/>
                </a:lnTo>
                <a:lnTo>
                  <a:pt x="1307845" y="5943600"/>
                </a:lnTo>
                <a:lnTo>
                  <a:pt x="1278763" y="5905500"/>
                </a:lnTo>
                <a:lnTo>
                  <a:pt x="1228217" y="5842000"/>
                </a:lnTo>
                <a:lnTo>
                  <a:pt x="1161033" y="5753100"/>
                </a:lnTo>
                <a:lnTo>
                  <a:pt x="1140206" y="5727700"/>
                </a:lnTo>
                <a:lnTo>
                  <a:pt x="1125220" y="5702300"/>
                </a:lnTo>
                <a:lnTo>
                  <a:pt x="1074674" y="5638800"/>
                </a:lnTo>
                <a:lnTo>
                  <a:pt x="1023239" y="5562600"/>
                </a:lnTo>
                <a:lnTo>
                  <a:pt x="1002919" y="5537200"/>
                </a:lnTo>
                <a:lnTo>
                  <a:pt x="984123" y="5499100"/>
                </a:lnTo>
                <a:lnTo>
                  <a:pt x="934593" y="5422900"/>
                </a:lnTo>
                <a:lnTo>
                  <a:pt x="895985" y="5359400"/>
                </a:lnTo>
                <a:lnTo>
                  <a:pt x="877696" y="5334000"/>
                </a:lnTo>
                <a:lnTo>
                  <a:pt x="855980" y="5283200"/>
                </a:lnTo>
                <a:lnTo>
                  <a:pt x="808608" y="5207000"/>
                </a:lnTo>
                <a:lnTo>
                  <a:pt x="780542" y="5143500"/>
                </a:lnTo>
                <a:lnTo>
                  <a:pt x="765175" y="5118100"/>
                </a:lnTo>
                <a:lnTo>
                  <a:pt x="741553" y="5067300"/>
                </a:lnTo>
                <a:lnTo>
                  <a:pt x="677926" y="4927600"/>
                </a:lnTo>
                <a:lnTo>
                  <a:pt x="641350" y="4826000"/>
                </a:lnTo>
                <a:lnTo>
                  <a:pt x="601599" y="4724400"/>
                </a:lnTo>
                <a:lnTo>
                  <a:pt x="588899" y="4686300"/>
                </a:lnTo>
                <a:lnTo>
                  <a:pt x="580136" y="4660900"/>
                </a:lnTo>
                <a:lnTo>
                  <a:pt x="555879" y="4584700"/>
                </a:lnTo>
                <a:lnTo>
                  <a:pt x="521843" y="4483100"/>
                </a:lnTo>
                <a:lnTo>
                  <a:pt x="514350" y="4445000"/>
                </a:lnTo>
                <a:lnTo>
                  <a:pt x="508635" y="4432300"/>
                </a:lnTo>
                <a:lnTo>
                  <a:pt x="485775" y="4330700"/>
                </a:lnTo>
                <a:lnTo>
                  <a:pt x="458597" y="4229100"/>
                </a:lnTo>
                <a:lnTo>
                  <a:pt x="455041" y="4203700"/>
                </a:lnTo>
                <a:lnTo>
                  <a:pt x="451866" y="4191000"/>
                </a:lnTo>
                <a:lnTo>
                  <a:pt x="431292" y="4064000"/>
                </a:lnTo>
                <a:lnTo>
                  <a:pt x="412750" y="3962400"/>
                </a:lnTo>
                <a:lnTo>
                  <a:pt x="411607" y="3949700"/>
                </a:lnTo>
                <a:lnTo>
                  <a:pt x="410464" y="3949700"/>
                </a:lnTo>
                <a:lnTo>
                  <a:pt x="389509" y="3746500"/>
                </a:lnTo>
                <a:lnTo>
                  <a:pt x="384683" y="3695700"/>
                </a:lnTo>
                <a:lnTo>
                  <a:pt x="381302" y="3644900"/>
                </a:lnTo>
                <a:lnTo>
                  <a:pt x="378641" y="3581400"/>
                </a:lnTo>
                <a:lnTo>
                  <a:pt x="376718" y="3530600"/>
                </a:lnTo>
                <a:lnTo>
                  <a:pt x="375551" y="3479800"/>
                </a:lnTo>
                <a:lnTo>
                  <a:pt x="375158" y="3429000"/>
                </a:lnTo>
                <a:lnTo>
                  <a:pt x="375285" y="3416300"/>
                </a:lnTo>
                <a:lnTo>
                  <a:pt x="528701" y="3416300"/>
                </a:lnTo>
                <a:lnTo>
                  <a:pt x="529716" y="3378200"/>
                </a:lnTo>
                <a:lnTo>
                  <a:pt x="530479" y="3340100"/>
                </a:lnTo>
                <a:lnTo>
                  <a:pt x="9576816" y="3340100"/>
                </a:lnTo>
                <a:lnTo>
                  <a:pt x="9576816" y="3238500"/>
                </a:lnTo>
                <a:lnTo>
                  <a:pt x="533273" y="3238500"/>
                </a:lnTo>
                <a:lnTo>
                  <a:pt x="535961" y="3187700"/>
                </a:lnTo>
                <a:lnTo>
                  <a:pt x="539257" y="3136900"/>
                </a:lnTo>
                <a:lnTo>
                  <a:pt x="543149" y="3086100"/>
                </a:lnTo>
                <a:lnTo>
                  <a:pt x="547624" y="3048000"/>
                </a:lnTo>
                <a:lnTo>
                  <a:pt x="9576816" y="3048000"/>
                </a:lnTo>
                <a:lnTo>
                  <a:pt x="9576816" y="1714500"/>
                </a:lnTo>
                <a:lnTo>
                  <a:pt x="776351" y="1714500"/>
                </a:lnTo>
                <a:lnTo>
                  <a:pt x="808608" y="1638300"/>
                </a:lnTo>
                <a:lnTo>
                  <a:pt x="832106" y="1600200"/>
                </a:lnTo>
                <a:lnTo>
                  <a:pt x="856164" y="1549399"/>
                </a:lnTo>
                <a:lnTo>
                  <a:pt x="880777" y="1511300"/>
                </a:lnTo>
                <a:lnTo>
                  <a:pt x="905940" y="1460499"/>
                </a:lnTo>
                <a:lnTo>
                  <a:pt x="931649" y="1422399"/>
                </a:lnTo>
                <a:lnTo>
                  <a:pt x="957899" y="1384299"/>
                </a:lnTo>
                <a:lnTo>
                  <a:pt x="984685" y="1333500"/>
                </a:lnTo>
                <a:lnTo>
                  <a:pt x="1012003" y="1295399"/>
                </a:lnTo>
                <a:lnTo>
                  <a:pt x="1039847" y="1257299"/>
                </a:lnTo>
                <a:lnTo>
                  <a:pt x="1068214" y="1219200"/>
                </a:lnTo>
                <a:lnTo>
                  <a:pt x="1097097" y="1168400"/>
                </a:lnTo>
                <a:lnTo>
                  <a:pt x="1126494" y="1130299"/>
                </a:lnTo>
                <a:lnTo>
                  <a:pt x="1156398" y="1092199"/>
                </a:lnTo>
                <a:lnTo>
                  <a:pt x="1186805" y="1054099"/>
                </a:lnTo>
                <a:lnTo>
                  <a:pt x="1217711" y="1015999"/>
                </a:lnTo>
                <a:lnTo>
                  <a:pt x="1249110" y="977899"/>
                </a:lnTo>
                <a:lnTo>
                  <a:pt x="1280998" y="939799"/>
                </a:lnTo>
                <a:lnTo>
                  <a:pt x="1313370" y="901699"/>
                </a:lnTo>
                <a:lnTo>
                  <a:pt x="1346222" y="863599"/>
                </a:lnTo>
                <a:lnTo>
                  <a:pt x="1379548" y="825499"/>
                </a:lnTo>
                <a:lnTo>
                  <a:pt x="1413344" y="787399"/>
                </a:lnTo>
                <a:lnTo>
                  <a:pt x="1447606" y="749299"/>
                </a:lnTo>
                <a:lnTo>
                  <a:pt x="1482328" y="711199"/>
                </a:lnTo>
                <a:lnTo>
                  <a:pt x="1517505" y="673100"/>
                </a:lnTo>
                <a:lnTo>
                  <a:pt x="1553134" y="647699"/>
                </a:lnTo>
                <a:lnTo>
                  <a:pt x="1589209" y="609599"/>
                </a:lnTo>
                <a:lnTo>
                  <a:pt x="1625725" y="571500"/>
                </a:lnTo>
                <a:lnTo>
                  <a:pt x="1662678" y="546100"/>
                </a:lnTo>
                <a:lnTo>
                  <a:pt x="1700063" y="508000"/>
                </a:lnTo>
                <a:lnTo>
                  <a:pt x="1737876" y="482600"/>
                </a:lnTo>
                <a:lnTo>
                  <a:pt x="1776111" y="444500"/>
                </a:lnTo>
                <a:lnTo>
                  <a:pt x="1814764" y="419100"/>
                </a:lnTo>
                <a:lnTo>
                  <a:pt x="1853830" y="381000"/>
                </a:lnTo>
                <a:lnTo>
                  <a:pt x="1893304" y="355600"/>
                </a:lnTo>
                <a:lnTo>
                  <a:pt x="1933182" y="317500"/>
                </a:lnTo>
                <a:lnTo>
                  <a:pt x="1973459" y="292099"/>
                </a:lnTo>
                <a:lnTo>
                  <a:pt x="2014130" y="266700"/>
                </a:lnTo>
                <a:lnTo>
                  <a:pt x="2055190" y="228600"/>
                </a:lnTo>
                <a:lnTo>
                  <a:pt x="2096636" y="203199"/>
                </a:lnTo>
                <a:lnTo>
                  <a:pt x="2138461" y="177799"/>
                </a:lnTo>
                <a:lnTo>
                  <a:pt x="2180661" y="152399"/>
                </a:lnTo>
                <a:lnTo>
                  <a:pt x="2223232" y="126999"/>
                </a:lnTo>
                <a:lnTo>
                  <a:pt x="2266168" y="101599"/>
                </a:lnTo>
                <a:lnTo>
                  <a:pt x="2309466" y="76199"/>
                </a:lnTo>
                <a:lnTo>
                  <a:pt x="2353119" y="50799"/>
                </a:lnTo>
                <a:lnTo>
                  <a:pt x="2397125" y="25400"/>
                </a:lnTo>
                <a:lnTo>
                  <a:pt x="2451227" y="0"/>
                </a:lnTo>
                <a:close/>
              </a:path>
              <a:path w="9577070" h="6845300">
                <a:moveTo>
                  <a:pt x="528701" y="3416300"/>
                </a:moveTo>
                <a:lnTo>
                  <a:pt x="375285" y="3416300"/>
                </a:lnTo>
                <a:lnTo>
                  <a:pt x="384683" y="3695700"/>
                </a:lnTo>
                <a:lnTo>
                  <a:pt x="389509" y="3746500"/>
                </a:lnTo>
                <a:lnTo>
                  <a:pt x="411607" y="3949700"/>
                </a:lnTo>
                <a:lnTo>
                  <a:pt x="431292" y="4064000"/>
                </a:lnTo>
                <a:lnTo>
                  <a:pt x="455041" y="4203700"/>
                </a:lnTo>
                <a:lnTo>
                  <a:pt x="485775" y="4330700"/>
                </a:lnTo>
                <a:lnTo>
                  <a:pt x="514350" y="4445000"/>
                </a:lnTo>
                <a:lnTo>
                  <a:pt x="555879" y="4584700"/>
                </a:lnTo>
                <a:lnTo>
                  <a:pt x="588899" y="4686300"/>
                </a:lnTo>
                <a:lnTo>
                  <a:pt x="641350" y="4826000"/>
                </a:lnTo>
                <a:lnTo>
                  <a:pt x="665733" y="4889500"/>
                </a:lnTo>
                <a:lnTo>
                  <a:pt x="677926" y="4927600"/>
                </a:lnTo>
                <a:lnTo>
                  <a:pt x="697357" y="4965700"/>
                </a:lnTo>
                <a:lnTo>
                  <a:pt x="741553" y="5067300"/>
                </a:lnTo>
                <a:lnTo>
                  <a:pt x="780542" y="5143500"/>
                </a:lnTo>
                <a:lnTo>
                  <a:pt x="855980" y="5283200"/>
                </a:lnTo>
                <a:lnTo>
                  <a:pt x="895985" y="5359400"/>
                </a:lnTo>
                <a:lnTo>
                  <a:pt x="984123" y="5499100"/>
                </a:lnTo>
                <a:lnTo>
                  <a:pt x="1023239" y="5562600"/>
                </a:lnTo>
                <a:lnTo>
                  <a:pt x="1125220" y="5702300"/>
                </a:lnTo>
                <a:lnTo>
                  <a:pt x="1161033" y="5753100"/>
                </a:lnTo>
                <a:lnTo>
                  <a:pt x="1278763" y="5905500"/>
                </a:lnTo>
                <a:lnTo>
                  <a:pt x="1289050" y="5918200"/>
                </a:lnTo>
                <a:lnTo>
                  <a:pt x="1307845" y="5943600"/>
                </a:lnTo>
                <a:lnTo>
                  <a:pt x="1444117" y="6083300"/>
                </a:lnTo>
                <a:lnTo>
                  <a:pt x="1461135" y="6108700"/>
                </a:lnTo>
                <a:lnTo>
                  <a:pt x="1619631" y="6261100"/>
                </a:lnTo>
                <a:lnTo>
                  <a:pt x="1637760" y="6279668"/>
                </a:lnTo>
                <a:lnTo>
                  <a:pt x="1647871" y="6286500"/>
                </a:lnTo>
                <a:lnTo>
                  <a:pt x="1668241" y="6306899"/>
                </a:lnTo>
                <a:lnTo>
                  <a:pt x="1694473" y="6324600"/>
                </a:lnTo>
                <a:lnTo>
                  <a:pt x="1732552" y="6362700"/>
                </a:lnTo>
                <a:lnTo>
                  <a:pt x="1771064" y="6388100"/>
                </a:lnTo>
                <a:lnTo>
                  <a:pt x="1810003" y="6426200"/>
                </a:lnTo>
                <a:lnTo>
                  <a:pt x="1849364" y="6451600"/>
                </a:lnTo>
                <a:lnTo>
                  <a:pt x="1889141" y="6489700"/>
                </a:lnTo>
                <a:lnTo>
                  <a:pt x="1929331" y="6515100"/>
                </a:lnTo>
                <a:lnTo>
                  <a:pt x="1969926" y="6553200"/>
                </a:lnTo>
                <a:lnTo>
                  <a:pt x="2094103" y="6629400"/>
                </a:lnTo>
                <a:lnTo>
                  <a:pt x="2136274" y="6667500"/>
                </a:lnTo>
                <a:lnTo>
                  <a:pt x="2221754" y="6718300"/>
                </a:lnTo>
                <a:lnTo>
                  <a:pt x="2397125" y="6819900"/>
                </a:lnTo>
                <a:lnTo>
                  <a:pt x="2456942" y="6845300"/>
                </a:lnTo>
                <a:lnTo>
                  <a:pt x="9576816" y="6845300"/>
                </a:lnTo>
                <a:lnTo>
                  <a:pt x="9576816" y="3797300"/>
                </a:lnTo>
                <a:lnTo>
                  <a:pt x="547624" y="3797300"/>
                </a:lnTo>
                <a:lnTo>
                  <a:pt x="543149" y="3759200"/>
                </a:lnTo>
                <a:lnTo>
                  <a:pt x="539257" y="3708400"/>
                </a:lnTo>
                <a:lnTo>
                  <a:pt x="535961" y="3657600"/>
                </a:lnTo>
                <a:lnTo>
                  <a:pt x="533273" y="3619500"/>
                </a:lnTo>
                <a:lnTo>
                  <a:pt x="9576816" y="3619500"/>
                </a:lnTo>
                <a:lnTo>
                  <a:pt x="9576816" y="3429000"/>
                </a:lnTo>
                <a:lnTo>
                  <a:pt x="528447" y="3429000"/>
                </a:lnTo>
                <a:lnTo>
                  <a:pt x="528701" y="3416300"/>
                </a:lnTo>
                <a:close/>
              </a:path>
              <a:path w="9577070" h="6845300">
                <a:moveTo>
                  <a:pt x="9576816" y="3619500"/>
                </a:moveTo>
                <a:lnTo>
                  <a:pt x="533273" y="3619500"/>
                </a:lnTo>
                <a:lnTo>
                  <a:pt x="547624" y="3797300"/>
                </a:lnTo>
                <a:lnTo>
                  <a:pt x="9576816" y="3797300"/>
                </a:lnTo>
                <a:lnTo>
                  <a:pt x="9576816" y="3619500"/>
                </a:lnTo>
                <a:close/>
              </a:path>
              <a:path w="9577070" h="6845300">
                <a:moveTo>
                  <a:pt x="9576816" y="3340100"/>
                </a:moveTo>
                <a:lnTo>
                  <a:pt x="530479" y="3340100"/>
                </a:lnTo>
                <a:lnTo>
                  <a:pt x="530352" y="3352800"/>
                </a:lnTo>
                <a:lnTo>
                  <a:pt x="528447" y="3429000"/>
                </a:lnTo>
                <a:lnTo>
                  <a:pt x="9576816" y="3429000"/>
                </a:lnTo>
                <a:lnTo>
                  <a:pt x="9576816" y="3340100"/>
                </a:lnTo>
                <a:close/>
              </a:path>
              <a:path w="9577070" h="6845300">
                <a:moveTo>
                  <a:pt x="9576816" y="3048000"/>
                </a:moveTo>
                <a:lnTo>
                  <a:pt x="547624" y="3048000"/>
                </a:lnTo>
                <a:lnTo>
                  <a:pt x="533273" y="3238500"/>
                </a:lnTo>
                <a:lnTo>
                  <a:pt x="9576816" y="3238500"/>
                </a:lnTo>
                <a:lnTo>
                  <a:pt x="9576816" y="3048000"/>
                </a:lnTo>
                <a:close/>
              </a:path>
              <a:path w="9577070" h="6845300">
                <a:moveTo>
                  <a:pt x="9576816" y="0"/>
                </a:moveTo>
                <a:lnTo>
                  <a:pt x="2456942" y="0"/>
                </a:lnTo>
                <a:lnTo>
                  <a:pt x="2397125" y="25400"/>
                </a:lnTo>
                <a:lnTo>
                  <a:pt x="2353119" y="50800"/>
                </a:lnTo>
                <a:lnTo>
                  <a:pt x="2309466" y="76200"/>
                </a:lnTo>
                <a:lnTo>
                  <a:pt x="2266168" y="101600"/>
                </a:lnTo>
                <a:lnTo>
                  <a:pt x="2223232" y="127000"/>
                </a:lnTo>
                <a:lnTo>
                  <a:pt x="2180661" y="152400"/>
                </a:lnTo>
                <a:lnTo>
                  <a:pt x="2138461" y="177800"/>
                </a:lnTo>
                <a:lnTo>
                  <a:pt x="2096636" y="203200"/>
                </a:lnTo>
                <a:lnTo>
                  <a:pt x="2055190" y="228600"/>
                </a:lnTo>
                <a:lnTo>
                  <a:pt x="2014130" y="266700"/>
                </a:lnTo>
                <a:lnTo>
                  <a:pt x="1973459" y="292100"/>
                </a:lnTo>
                <a:lnTo>
                  <a:pt x="1933182" y="317500"/>
                </a:lnTo>
                <a:lnTo>
                  <a:pt x="1893304" y="355600"/>
                </a:lnTo>
                <a:lnTo>
                  <a:pt x="1853830" y="381000"/>
                </a:lnTo>
                <a:lnTo>
                  <a:pt x="1814764" y="419100"/>
                </a:lnTo>
                <a:lnTo>
                  <a:pt x="1776111" y="444500"/>
                </a:lnTo>
                <a:lnTo>
                  <a:pt x="1737876" y="482600"/>
                </a:lnTo>
                <a:lnTo>
                  <a:pt x="1700063" y="508000"/>
                </a:lnTo>
                <a:lnTo>
                  <a:pt x="1662678" y="546100"/>
                </a:lnTo>
                <a:lnTo>
                  <a:pt x="1625725" y="571500"/>
                </a:lnTo>
                <a:lnTo>
                  <a:pt x="1589209" y="609600"/>
                </a:lnTo>
                <a:lnTo>
                  <a:pt x="1553134" y="647700"/>
                </a:lnTo>
                <a:lnTo>
                  <a:pt x="1517505" y="685800"/>
                </a:lnTo>
                <a:lnTo>
                  <a:pt x="1482328" y="711200"/>
                </a:lnTo>
                <a:lnTo>
                  <a:pt x="1447606" y="749300"/>
                </a:lnTo>
                <a:lnTo>
                  <a:pt x="1413344" y="787400"/>
                </a:lnTo>
                <a:lnTo>
                  <a:pt x="1379548" y="825500"/>
                </a:lnTo>
                <a:lnTo>
                  <a:pt x="1346222" y="863600"/>
                </a:lnTo>
                <a:lnTo>
                  <a:pt x="1313370" y="901700"/>
                </a:lnTo>
                <a:lnTo>
                  <a:pt x="1280998" y="939800"/>
                </a:lnTo>
                <a:lnTo>
                  <a:pt x="1249110" y="977900"/>
                </a:lnTo>
                <a:lnTo>
                  <a:pt x="1217711" y="1016000"/>
                </a:lnTo>
                <a:lnTo>
                  <a:pt x="1186805" y="1054100"/>
                </a:lnTo>
                <a:lnTo>
                  <a:pt x="1156398" y="1092200"/>
                </a:lnTo>
                <a:lnTo>
                  <a:pt x="1126494" y="1130300"/>
                </a:lnTo>
                <a:lnTo>
                  <a:pt x="1097097" y="1168400"/>
                </a:lnTo>
                <a:lnTo>
                  <a:pt x="1068214" y="1219200"/>
                </a:lnTo>
                <a:lnTo>
                  <a:pt x="1039847" y="1257300"/>
                </a:lnTo>
                <a:lnTo>
                  <a:pt x="1012003" y="1295400"/>
                </a:lnTo>
                <a:lnTo>
                  <a:pt x="984685" y="1333500"/>
                </a:lnTo>
                <a:lnTo>
                  <a:pt x="957899" y="1384300"/>
                </a:lnTo>
                <a:lnTo>
                  <a:pt x="931649" y="1422400"/>
                </a:lnTo>
                <a:lnTo>
                  <a:pt x="905940" y="1460500"/>
                </a:lnTo>
                <a:lnTo>
                  <a:pt x="880777" y="1511300"/>
                </a:lnTo>
                <a:lnTo>
                  <a:pt x="856164" y="1549400"/>
                </a:lnTo>
                <a:lnTo>
                  <a:pt x="832106" y="1600200"/>
                </a:lnTo>
                <a:lnTo>
                  <a:pt x="808608" y="1638300"/>
                </a:lnTo>
                <a:lnTo>
                  <a:pt x="776351" y="1714500"/>
                </a:lnTo>
                <a:lnTo>
                  <a:pt x="9576816" y="1714500"/>
                </a:lnTo>
                <a:lnTo>
                  <a:pt x="9576816" y="0"/>
                </a:lnTo>
                <a:close/>
              </a:path>
            </a:pathLst>
          </a:custGeom>
          <a:solidFill>
            <a:srgbClr val="F4D0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62015" y="0"/>
            <a:ext cx="6729984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615183" y="12699"/>
            <a:ext cx="2456688" cy="68453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89052" y="6591401"/>
            <a:ext cx="1560195" cy="1644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2019 </a:t>
            </a:r>
            <a:r>
              <a:rPr sz="900" spc="5" dirty="0">
                <a:solidFill>
                  <a:srgbClr val="FFFFFF"/>
                </a:solidFill>
                <a:latin typeface="Arial"/>
                <a:cs typeface="Arial"/>
              </a:rPr>
              <a:t>© Company</a:t>
            </a:r>
            <a:r>
              <a:rPr sz="9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Confidential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72767" y="6590792"/>
            <a:ext cx="721360" cy="1644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14 June</a:t>
            </a:r>
            <a:r>
              <a:rPr sz="9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2019</a:t>
            </a:r>
            <a:endParaRPr sz="9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972055" y="6608064"/>
            <a:ext cx="0" cy="137160"/>
          </a:xfrm>
          <a:custGeom>
            <a:avLst/>
            <a:gdLst/>
            <a:ahLst/>
            <a:cxnLst/>
            <a:rect l="l" t="t" r="r" b="b"/>
            <a:pathLst>
              <a:path h="137159">
                <a:moveTo>
                  <a:pt x="0" y="0"/>
                </a:moveTo>
                <a:lnTo>
                  <a:pt x="0" y="137158"/>
                </a:lnTo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661111" rIns="0" bIns="0" rtlCol="0">
            <a:spAutoFit/>
          </a:bodyPr>
          <a:lstStyle/>
          <a:p>
            <a:pPr marL="4193540" marR="5080">
              <a:lnSpc>
                <a:spcPct val="90000"/>
              </a:lnSpc>
              <a:spcBef>
                <a:spcPts val="535"/>
              </a:spcBef>
            </a:pPr>
            <a:r>
              <a:rPr sz="3600" spc="-75" dirty="0">
                <a:solidFill>
                  <a:srgbClr val="495658"/>
                </a:solidFill>
                <a:latin typeface="Arial"/>
                <a:cs typeface="Arial"/>
              </a:rPr>
              <a:t>“WHAT </a:t>
            </a:r>
            <a:r>
              <a:rPr sz="3600" dirty="0">
                <a:solidFill>
                  <a:srgbClr val="495658"/>
                </a:solidFill>
                <a:latin typeface="Arial"/>
                <a:cs typeface="Arial"/>
              </a:rPr>
              <a:t>IS THE </a:t>
            </a:r>
            <a:r>
              <a:rPr sz="3600" spc="-5" dirty="0">
                <a:solidFill>
                  <a:srgbClr val="495658"/>
                </a:solidFill>
                <a:latin typeface="Arial"/>
                <a:cs typeface="Arial"/>
              </a:rPr>
              <a:t>DIFFERENCE  </a:t>
            </a:r>
            <a:r>
              <a:rPr sz="3600" dirty="0">
                <a:solidFill>
                  <a:srgbClr val="495658"/>
                </a:solidFill>
                <a:latin typeface="Arial"/>
                <a:cs typeface="Arial"/>
              </a:rPr>
              <a:t>BETWEEN </a:t>
            </a:r>
            <a:r>
              <a:rPr sz="3600" spc="-95" dirty="0">
                <a:solidFill>
                  <a:srgbClr val="495658"/>
                </a:solidFill>
                <a:latin typeface="Arial"/>
                <a:cs typeface="Arial"/>
              </a:rPr>
              <a:t>WHAT </a:t>
            </a:r>
            <a:r>
              <a:rPr sz="3600" dirty="0">
                <a:solidFill>
                  <a:srgbClr val="495658"/>
                </a:solidFill>
                <a:latin typeface="Arial"/>
                <a:cs typeface="Arial"/>
              </a:rPr>
              <a:t>I DO </a:t>
            </a:r>
            <a:r>
              <a:rPr sz="3600" spc="-105" dirty="0">
                <a:solidFill>
                  <a:srgbClr val="495658"/>
                </a:solidFill>
                <a:latin typeface="Arial"/>
                <a:cs typeface="Arial"/>
              </a:rPr>
              <a:t>TODAY  </a:t>
            </a:r>
            <a:r>
              <a:rPr sz="3600" spc="-40" dirty="0">
                <a:solidFill>
                  <a:srgbClr val="495658"/>
                </a:solidFill>
                <a:latin typeface="Arial"/>
                <a:cs typeface="Arial"/>
              </a:rPr>
              <a:t>AND </a:t>
            </a:r>
            <a:r>
              <a:rPr sz="3600" dirty="0">
                <a:solidFill>
                  <a:srgbClr val="495658"/>
                </a:solidFill>
                <a:latin typeface="Arial"/>
                <a:cs typeface="Arial"/>
              </a:rPr>
              <a:t>THE </a:t>
            </a:r>
            <a:r>
              <a:rPr sz="3600" spc="-15" dirty="0">
                <a:solidFill>
                  <a:srgbClr val="495658"/>
                </a:solidFill>
                <a:latin typeface="Arial"/>
                <a:cs typeface="Arial"/>
              </a:rPr>
              <a:t>ADDITIONAL </a:t>
            </a:r>
            <a:r>
              <a:rPr sz="3600" spc="-80" dirty="0">
                <a:solidFill>
                  <a:srgbClr val="495658"/>
                </a:solidFill>
                <a:latin typeface="Arial"/>
                <a:cs typeface="Arial"/>
              </a:rPr>
              <a:t>VALUE  </a:t>
            </a:r>
            <a:r>
              <a:rPr sz="3600" spc="-40" dirty="0">
                <a:solidFill>
                  <a:srgbClr val="495658"/>
                </a:solidFill>
                <a:latin typeface="Arial"/>
                <a:cs typeface="Arial"/>
              </a:rPr>
              <a:t>CAN </a:t>
            </a:r>
            <a:r>
              <a:rPr sz="3600" spc="-10" dirty="0">
                <a:solidFill>
                  <a:srgbClr val="495658"/>
                </a:solidFill>
                <a:latin typeface="Arial"/>
                <a:cs typeface="Arial"/>
              </a:rPr>
              <a:t>CERTENT</a:t>
            </a:r>
            <a:r>
              <a:rPr sz="3600" spc="155" dirty="0">
                <a:solidFill>
                  <a:srgbClr val="495658"/>
                </a:solidFill>
                <a:latin typeface="Arial"/>
                <a:cs typeface="Arial"/>
              </a:rPr>
              <a:t> </a:t>
            </a:r>
            <a:r>
              <a:rPr sz="3600" spc="-5" dirty="0">
                <a:solidFill>
                  <a:srgbClr val="495658"/>
                </a:solidFill>
                <a:latin typeface="Arial"/>
                <a:cs typeface="Arial"/>
              </a:rPr>
              <a:t>PROVIDE?”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3"/>
            <a:ext cx="12192000" cy="68541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615183" y="12699"/>
            <a:ext cx="9577070" cy="6845300"/>
          </a:xfrm>
          <a:custGeom>
            <a:avLst/>
            <a:gdLst/>
            <a:ahLst/>
            <a:cxnLst/>
            <a:rect l="l" t="t" r="r" b="b"/>
            <a:pathLst>
              <a:path w="9577070" h="6845300">
                <a:moveTo>
                  <a:pt x="2451227" y="0"/>
                </a:moveTo>
                <a:lnTo>
                  <a:pt x="1748790" y="0"/>
                </a:lnTo>
                <a:lnTo>
                  <a:pt x="1702689" y="25400"/>
                </a:lnTo>
                <a:lnTo>
                  <a:pt x="1664098" y="50800"/>
                </a:lnTo>
                <a:lnTo>
                  <a:pt x="1625853" y="88900"/>
                </a:lnTo>
                <a:lnTo>
                  <a:pt x="1606905" y="101600"/>
                </a:lnTo>
                <a:lnTo>
                  <a:pt x="1569185" y="127000"/>
                </a:lnTo>
                <a:lnTo>
                  <a:pt x="1550413" y="139700"/>
                </a:lnTo>
                <a:lnTo>
                  <a:pt x="1513226" y="177800"/>
                </a:lnTo>
                <a:lnTo>
                  <a:pt x="1476398" y="203200"/>
                </a:lnTo>
                <a:lnTo>
                  <a:pt x="1439933" y="241300"/>
                </a:lnTo>
                <a:lnTo>
                  <a:pt x="1403836" y="266700"/>
                </a:lnTo>
                <a:lnTo>
                  <a:pt x="1368108" y="304800"/>
                </a:lnTo>
                <a:lnTo>
                  <a:pt x="1332755" y="342900"/>
                </a:lnTo>
                <a:lnTo>
                  <a:pt x="1297779" y="368300"/>
                </a:lnTo>
                <a:lnTo>
                  <a:pt x="1263184" y="406400"/>
                </a:lnTo>
                <a:lnTo>
                  <a:pt x="1228973" y="444500"/>
                </a:lnTo>
                <a:lnTo>
                  <a:pt x="1195151" y="469900"/>
                </a:lnTo>
                <a:lnTo>
                  <a:pt x="1161721" y="508000"/>
                </a:lnTo>
                <a:lnTo>
                  <a:pt x="1128686" y="546100"/>
                </a:lnTo>
                <a:lnTo>
                  <a:pt x="1096050" y="584200"/>
                </a:lnTo>
                <a:lnTo>
                  <a:pt x="1063816" y="609600"/>
                </a:lnTo>
                <a:lnTo>
                  <a:pt x="1031989" y="647700"/>
                </a:lnTo>
                <a:lnTo>
                  <a:pt x="1000571" y="685800"/>
                </a:lnTo>
                <a:lnTo>
                  <a:pt x="969566" y="723900"/>
                </a:lnTo>
                <a:lnTo>
                  <a:pt x="938978" y="762000"/>
                </a:lnTo>
                <a:lnTo>
                  <a:pt x="908811" y="800100"/>
                </a:lnTo>
                <a:lnTo>
                  <a:pt x="879067" y="838200"/>
                </a:lnTo>
                <a:lnTo>
                  <a:pt x="849750" y="876300"/>
                </a:lnTo>
                <a:lnTo>
                  <a:pt x="820865" y="914400"/>
                </a:lnTo>
                <a:lnTo>
                  <a:pt x="792414" y="952500"/>
                </a:lnTo>
                <a:lnTo>
                  <a:pt x="764402" y="990600"/>
                </a:lnTo>
                <a:lnTo>
                  <a:pt x="736831" y="1028700"/>
                </a:lnTo>
                <a:lnTo>
                  <a:pt x="709705" y="1079500"/>
                </a:lnTo>
                <a:lnTo>
                  <a:pt x="683028" y="1117600"/>
                </a:lnTo>
                <a:lnTo>
                  <a:pt x="656804" y="1155700"/>
                </a:lnTo>
                <a:lnTo>
                  <a:pt x="631035" y="1193800"/>
                </a:lnTo>
                <a:lnTo>
                  <a:pt x="605727" y="1244600"/>
                </a:lnTo>
                <a:lnTo>
                  <a:pt x="580881" y="1282700"/>
                </a:lnTo>
                <a:lnTo>
                  <a:pt x="556502" y="1320800"/>
                </a:lnTo>
                <a:lnTo>
                  <a:pt x="532593" y="1358900"/>
                </a:lnTo>
                <a:lnTo>
                  <a:pt x="509158" y="1409700"/>
                </a:lnTo>
                <a:lnTo>
                  <a:pt x="486201" y="1447800"/>
                </a:lnTo>
                <a:lnTo>
                  <a:pt x="463724" y="1498600"/>
                </a:lnTo>
                <a:lnTo>
                  <a:pt x="441732" y="1536700"/>
                </a:lnTo>
                <a:lnTo>
                  <a:pt x="420228" y="1587500"/>
                </a:lnTo>
                <a:lnTo>
                  <a:pt x="399216" y="1625600"/>
                </a:lnTo>
                <a:lnTo>
                  <a:pt x="378699" y="1663700"/>
                </a:lnTo>
                <a:lnTo>
                  <a:pt x="358680" y="1714500"/>
                </a:lnTo>
                <a:lnTo>
                  <a:pt x="339164" y="1765300"/>
                </a:lnTo>
                <a:lnTo>
                  <a:pt x="320154" y="1803400"/>
                </a:lnTo>
                <a:lnTo>
                  <a:pt x="301654" y="1854200"/>
                </a:lnTo>
                <a:lnTo>
                  <a:pt x="283667" y="1892300"/>
                </a:lnTo>
                <a:lnTo>
                  <a:pt x="266196" y="1943100"/>
                </a:lnTo>
                <a:lnTo>
                  <a:pt x="249245" y="1993900"/>
                </a:lnTo>
                <a:lnTo>
                  <a:pt x="232818" y="2032000"/>
                </a:lnTo>
                <a:lnTo>
                  <a:pt x="216919" y="2082800"/>
                </a:lnTo>
                <a:lnTo>
                  <a:pt x="201550" y="2133600"/>
                </a:lnTo>
                <a:lnTo>
                  <a:pt x="186716" y="2171700"/>
                </a:lnTo>
                <a:lnTo>
                  <a:pt x="172420" y="2222500"/>
                </a:lnTo>
                <a:lnTo>
                  <a:pt x="158665" y="2273300"/>
                </a:lnTo>
                <a:lnTo>
                  <a:pt x="145456" y="2324100"/>
                </a:lnTo>
                <a:lnTo>
                  <a:pt x="132795" y="2362200"/>
                </a:lnTo>
                <a:lnTo>
                  <a:pt x="120687" y="2413000"/>
                </a:lnTo>
                <a:lnTo>
                  <a:pt x="109135" y="2463800"/>
                </a:lnTo>
                <a:lnTo>
                  <a:pt x="98142" y="2514600"/>
                </a:lnTo>
                <a:lnTo>
                  <a:pt x="87712" y="2565400"/>
                </a:lnTo>
                <a:lnTo>
                  <a:pt x="77848" y="2616200"/>
                </a:lnTo>
                <a:lnTo>
                  <a:pt x="68555" y="2667000"/>
                </a:lnTo>
                <a:lnTo>
                  <a:pt x="59836" y="2705100"/>
                </a:lnTo>
                <a:lnTo>
                  <a:pt x="51693" y="2755900"/>
                </a:lnTo>
                <a:lnTo>
                  <a:pt x="44132" y="2806700"/>
                </a:lnTo>
                <a:lnTo>
                  <a:pt x="37155" y="2857500"/>
                </a:lnTo>
                <a:lnTo>
                  <a:pt x="30766" y="2908300"/>
                </a:lnTo>
                <a:lnTo>
                  <a:pt x="24969" y="2959100"/>
                </a:lnTo>
                <a:lnTo>
                  <a:pt x="19766" y="3009900"/>
                </a:lnTo>
                <a:lnTo>
                  <a:pt x="15162" y="3060700"/>
                </a:lnTo>
                <a:lnTo>
                  <a:pt x="11161" y="3111500"/>
                </a:lnTo>
                <a:lnTo>
                  <a:pt x="7765" y="3162300"/>
                </a:lnTo>
                <a:lnTo>
                  <a:pt x="4979" y="3213100"/>
                </a:lnTo>
                <a:lnTo>
                  <a:pt x="2806" y="3263900"/>
                </a:lnTo>
                <a:lnTo>
                  <a:pt x="1249" y="3314700"/>
                </a:lnTo>
                <a:lnTo>
                  <a:pt x="313" y="3378199"/>
                </a:lnTo>
                <a:lnTo>
                  <a:pt x="0" y="3429000"/>
                </a:lnTo>
                <a:lnTo>
                  <a:pt x="313" y="3479800"/>
                </a:lnTo>
                <a:lnTo>
                  <a:pt x="1249" y="3530600"/>
                </a:lnTo>
                <a:lnTo>
                  <a:pt x="2806" y="3581400"/>
                </a:lnTo>
                <a:lnTo>
                  <a:pt x="4979" y="3632200"/>
                </a:lnTo>
                <a:lnTo>
                  <a:pt x="7765" y="3683000"/>
                </a:lnTo>
                <a:lnTo>
                  <a:pt x="11161" y="3733800"/>
                </a:lnTo>
                <a:lnTo>
                  <a:pt x="15162" y="3784600"/>
                </a:lnTo>
                <a:lnTo>
                  <a:pt x="19766" y="3835400"/>
                </a:lnTo>
                <a:lnTo>
                  <a:pt x="24969" y="3886200"/>
                </a:lnTo>
                <a:lnTo>
                  <a:pt x="30766" y="3937000"/>
                </a:lnTo>
                <a:lnTo>
                  <a:pt x="37155" y="3987800"/>
                </a:lnTo>
                <a:lnTo>
                  <a:pt x="44132" y="4038600"/>
                </a:lnTo>
                <a:lnTo>
                  <a:pt x="51693" y="4089400"/>
                </a:lnTo>
                <a:lnTo>
                  <a:pt x="59836" y="4140200"/>
                </a:lnTo>
                <a:lnTo>
                  <a:pt x="68555" y="4191000"/>
                </a:lnTo>
                <a:lnTo>
                  <a:pt x="77848" y="4241800"/>
                </a:lnTo>
                <a:lnTo>
                  <a:pt x="87712" y="4292600"/>
                </a:lnTo>
                <a:lnTo>
                  <a:pt x="98142" y="4330700"/>
                </a:lnTo>
                <a:lnTo>
                  <a:pt x="109135" y="4381500"/>
                </a:lnTo>
                <a:lnTo>
                  <a:pt x="120687" y="4432300"/>
                </a:lnTo>
                <a:lnTo>
                  <a:pt x="132795" y="4483100"/>
                </a:lnTo>
                <a:lnTo>
                  <a:pt x="145456" y="4533900"/>
                </a:lnTo>
                <a:lnTo>
                  <a:pt x="158665" y="4572000"/>
                </a:lnTo>
                <a:lnTo>
                  <a:pt x="172420" y="4622800"/>
                </a:lnTo>
                <a:lnTo>
                  <a:pt x="186716" y="4673600"/>
                </a:lnTo>
                <a:lnTo>
                  <a:pt x="201550" y="4724400"/>
                </a:lnTo>
                <a:lnTo>
                  <a:pt x="216919" y="4762500"/>
                </a:lnTo>
                <a:lnTo>
                  <a:pt x="232818" y="4813300"/>
                </a:lnTo>
                <a:lnTo>
                  <a:pt x="249245" y="4864100"/>
                </a:lnTo>
                <a:lnTo>
                  <a:pt x="266196" y="4902200"/>
                </a:lnTo>
                <a:lnTo>
                  <a:pt x="283667" y="4953000"/>
                </a:lnTo>
                <a:lnTo>
                  <a:pt x="301654" y="5003800"/>
                </a:lnTo>
                <a:lnTo>
                  <a:pt x="320154" y="5041900"/>
                </a:lnTo>
                <a:lnTo>
                  <a:pt x="339164" y="5092700"/>
                </a:lnTo>
                <a:lnTo>
                  <a:pt x="358680" y="5130800"/>
                </a:lnTo>
                <a:lnTo>
                  <a:pt x="378699" y="5181600"/>
                </a:lnTo>
                <a:lnTo>
                  <a:pt x="399216" y="5219700"/>
                </a:lnTo>
                <a:lnTo>
                  <a:pt x="420228" y="5270500"/>
                </a:lnTo>
                <a:lnTo>
                  <a:pt x="441732" y="5308600"/>
                </a:lnTo>
                <a:lnTo>
                  <a:pt x="463724" y="5359400"/>
                </a:lnTo>
                <a:lnTo>
                  <a:pt x="486201" y="5397500"/>
                </a:lnTo>
                <a:lnTo>
                  <a:pt x="509158" y="5435600"/>
                </a:lnTo>
                <a:lnTo>
                  <a:pt x="532593" y="5486400"/>
                </a:lnTo>
                <a:lnTo>
                  <a:pt x="556502" y="5524500"/>
                </a:lnTo>
                <a:lnTo>
                  <a:pt x="580881" y="5562600"/>
                </a:lnTo>
                <a:lnTo>
                  <a:pt x="605727" y="5613400"/>
                </a:lnTo>
                <a:lnTo>
                  <a:pt x="631035" y="5651500"/>
                </a:lnTo>
                <a:lnTo>
                  <a:pt x="656804" y="5689600"/>
                </a:lnTo>
                <a:lnTo>
                  <a:pt x="683028" y="5727700"/>
                </a:lnTo>
                <a:lnTo>
                  <a:pt x="709705" y="5778500"/>
                </a:lnTo>
                <a:lnTo>
                  <a:pt x="736831" y="5816600"/>
                </a:lnTo>
                <a:lnTo>
                  <a:pt x="764402" y="5854700"/>
                </a:lnTo>
                <a:lnTo>
                  <a:pt x="792414" y="5892800"/>
                </a:lnTo>
                <a:lnTo>
                  <a:pt x="820865" y="5930900"/>
                </a:lnTo>
                <a:lnTo>
                  <a:pt x="849750" y="5969000"/>
                </a:lnTo>
                <a:lnTo>
                  <a:pt x="879067" y="6007100"/>
                </a:lnTo>
                <a:lnTo>
                  <a:pt x="908811" y="6045200"/>
                </a:lnTo>
                <a:lnTo>
                  <a:pt x="938978" y="6083300"/>
                </a:lnTo>
                <a:lnTo>
                  <a:pt x="969566" y="6121400"/>
                </a:lnTo>
                <a:lnTo>
                  <a:pt x="1000571" y="6159500"/>
                </a:lnTo>
                <a:lnTo>
                  <a:pt x="1031989" y="6197600"/>
                </a:lnTo>
                <a:lnTo>
                  <a:pt x="1063816" y="6235700"/>
                </a:lnTo>
                <a:lnTo>
                  <a:pt x="1096050" y="6273800"/>
                </a:lnTo>
                <a:lnTo>
                  <a:pt x="1128686" y="6299200"/>
                </a:lnTo>
                <a:lnTo>
                  <a:pt x="1161721" y="6337300"/>
                </a:lnTo>
                <a:lnTo>
                  <a:pt x="1195151" y="6375400"/>
                </a:lnTo>
                <a:lnTo>
                  <a:pt x="1228973" y="6413500"/>
                </a:lnTo>
                <a:lnTo>
                  <a:pt x="1263184" y="6438900"/>
                </a:lnTo>
                <a:lnTo>
                  <a:pt x="1297779" y="6477000"/>
                </a:lnTo>
                <a:lnTo>
                  <a:pt x="1332755" y="6515100"/>
                </a:lnTo>
                <a:lnTo>
                  <a:pt x="1368108" y="6540500"/>
                </a:lnTo>
                <a:lnTo>
                  <a:pt x="1403836" y="6578600"/>
                </a:lnTo>
                <a:lnTo>
                  <a:pt x="1439933" y="6604000"/>
                </a:lnTo>
                <a:lnTo>
                  <a:pt x="1476398" y="6642100"/>
                </a:lnTo>
                <a:lnTo>
                  <a:pt x="1513226" y="6667500"/>
                </a:lnTo>
                <a:lnTo>
                  <a:pt x="1550413" y="6705600"/>
                </a:lnTo>
                <a:lnTo>
                  <a:pt x="1587957" y="6731000"/>
                </a:lnTo>
                <a:lnTo>
                  <a:pt x="1625853" y="6769100"/>
                </a:lnTo>
                <a:lnTo>
                  <a:pt x="1702689" y="6819900"/>
                </a:lnTo>
                <a:lnTo>
                  <a:pt x="1744091" y="6845300"/>
                </a:lnTo>
                <a:lnTo>
                  <a:pt x="2451227" y="6845300"/>
                </a:lnTo>
                <a:lnTo>
                  <a:pt x="2397125" y="6819900"/>
                </a:lnTo>
                <a:lnTo>
                  <a:pt x="2219467" y="6718300"/>
                </a:lnTo>
                <a:lnTo>
                  <a:pt x="2132903" y="6667500"/>
                </a:lnTo>
                <a:lnTo>
                  <a:pt x="2090206" y="6629400"/>
                </a:lnTo>
                <a:lnTo>
                  <a:pt x="1964515" y="6553200"/>
                </a:lnTo>
                <a:lnTo>
                  <a:pt x="1923436" y="6515100"/>
                </a:lnTo>
                <a:lnTo>
                  <a:pt x="1882774" y="6489700"/>
                </a:lnTo>
                <a:lnTo>
                  <a:pt x="1842536" y="6451600"/>
                </a:lnTo>
                <a:lnTo>
                  <a:pt x="1802726" y="6426200"/>
                </a:lnTo>
                <a:lnTo>
                  <a:pt x="1763349" y="6388100"/>
                </a:lnTo>
                <a:lnTo>
                  <a:pt x="1724411" y="6362700"/>
                </a:lnTo>
                <a:lnTo>
                  <a:pt x="1685916" y="6324600"/>
                </a:lnTo>
                <a:lnTo>
                  <a:pt x="1668241" y="6306899"/>
                </a:lnTo>
                <a:lnTo>
                  <a:pt x="1656830" y="6299200"/>
                </a:lnTo>
                <a:lnTo>
                  <a:pt x="1637760" y="6279668"/>
                </a:lnTo>
                <a:lnTo>
                  <a:pt x="1610280" y="6261100"/>
                </a:lnTo>
                <a:lnTo>
                  <a:pt x="1461135" y="6108700"/>
                </a:lnTo>
                <a:lnTo>
                  <a:pt x="1449070" y="6096000"/>
                </a:lnTo>
                <a:lnTo>
                  <a:pt x="1444117" y="6083300"/>
                </a:lnTo>
                <a:lnTo>
                  <a:pt x="1307845" y="5943600"/>
                </a:lnTo>
                <a:lnTo>
                  <a:pt x="1278763" y="5905500"/>
                </a:lnTo>
                <a:lnTo>
                  <a:pt x="1228217" y="5842000"/>
                </a:lnTo>
                <a:lnTo>
                  <a:pt x="1161033" y="5753100"/>
                </a:lnTo>
                <a:lnTo>
                  <a:pt x="1140206" y="5727700"/>
                </a:lnTo>
                <a:lnTo>
                  <a:pt x="1125220" y="5702300"/>
                </a:lnTo>
                <a:lnTo>
                  <a:pt x="1074674" y="5638800"/>
                </a:lnTo>
                <a:lnTo>
                  <a:pt x="1023239" y="5562600"/>
                </a:lnTo>
                <a:lnTo>
                  <a:pt x="1002919" y="5537200"/>
                </a:lnTo>
                <a:lnTo>
                  <a:pt x="984123" y="5499100"/>
                </a:lnTo>
                <a:lnTo>
                  <a:pt x="934593" y="5422900"/>
                </a:lnTo>
                <a:lnTo>
                  <a:pt x="895985" y="5359400"/>
                </a:lnTo>
                <a:lnTo>
                  <a:pt x="877696" y="5334000"/>
                </a:lnTo>
                <a:lnTo>
                  <a:pt x="855980" y="5283200"/>
                </a:lnTo>
                <a:lnTo>
                  <a:pt x="808608" y="5207000"/>
                </a:lnTo>
                <a:lnTo>
                  <a:pt x="780542" y="5143500"/>
                </a:lnTo>
                <a:lnTo>
                  <a:pt x="765175" y="5118100"/>
                </a:lnTo>
                <a:lnTo>
                  <a:pt x="741553" y="5067300"/>
                </a:lnTo>
                <a:lnTo>
                  <a:pt x="677926" y="4927600"/>
                </a:lnTo>
                <a:lnTo>
                  <a:pt x="641350" y="4826000"/>
                </a:lnTo>
                <a:lnTo>
                  <a:pt x="601599" y="4724400"/>
                </a:lnTo>
                <a:lnTo>
                  <a:pt x="588899" y="4686300"/>
                </a:lnTo>
                <a:lnTo>
                  <a:pt x="580136" y="4660900"/>
                </a:lnTo>
                <a:lnTo>
                  <a:pt x="555879" y="4584700"/>
                </a:lnTo>
                <a:lnTo>
                  <a:pt x="521843" y="4483100"/>
                </a:lnTo>
                <a:lnTo>
                  <a:pt x="514350" y="4445000"/>
                </a:lnTo>
                <a:lnTo>
                  <a:pt x="508635" y="4432300"/>
                </a:lnTo>
                <a:lnTo>
                  <a:pt x="485775" y="4330700"/>
                </a:lnTo>
                <a:lnTo>
                  <a:pt x="458597" y="4229100"/>
                </a:lnTo>
                <a:lnTo>
                  <a:pt x="455041" y="4203700"/>
                </a:lnTo>
                <a:lnTo>
                  <a:pt x="451866" y="4191000"/>
                </a:lnTo>
                <a:lnTo>
                  <a:pt x="431292" y="4064000"/>
                </a:lnTo>
                <a:lnTo>
                  <a:pt x="412750" y="3962400"/>
                </a:lnTo>
                <a:lnTo>
                  <a:pt x="411607" y="3949700"/>
                </a:lnTo>
                <a:lnTo>
                  <a:pt x="410464" y="3949700"/>
                </a:lnTo>
                <a:lnTo>
                  <a:pt x="389509" y="3746500"/>
                </a:lnTo>
                <a:lnTo>
                  <a:pt x="384683" y="3695700"/>
                </a:lnTo>
                <a:lnTo>
                  <a:pt x="381302" y="3644900"/>
                </a:lnTo>
                <a:lnTo>
                  <a:pt x="378641" y="3581400"/>
                </a:lnTo>
                <a:lnTo>
                  <a:pt x="376718" y="3530600"/>
                </a:lnTo>
                <a:lnTo>
                  <a:pt x="375551" y="3479800"/>
                </a:lnTo>
                <a:lnTo>
                  <a:pt x="375158" y="3429000"/>
                </a:lnTo>
                <a:lnTo>
                  <a:pt x="375285" y="3416300"/>
                </a:lnTo>
                <a:lnTo>
                  <a:pt x="528701" y="3416300"/>
                </a:lnTo>
                <a:lnTo>
                  <a:pt x="529716" y="3378200"/>
                </a:lnTo>
                <a:lnTo>
                  <a:pt x="530479" y="3340100"/>
                </a:lnTo>
                <a:lnTo>
                  <a:pt x="9576816" y="3340100"/>
                </a:lnTo>
                <a:lnTo>
                  <a:pt x="9576816" y="3238500"/>
                </a:lnTo>
                <a:lnTo>
                  <a:pt x="533273" y="3238500"/>
                </a:lnTo>
                <a:lnTo>
                  <a:pt x="535961" y="3187700"/>
                </a:lnTo>
                <a:lnTo>
                  <a:pt x="539257" y="3136900"/>
                </a:lnTo>
                <a:lnTo>
                  <a:pt x="543149" y="3086100"/>
                </a:lnTo>
                <a:lnTo>
                  <a:pt x="547624" y="3048000"/>
                </a:lnTo>
                <a:lnTo>
                  <a:pt x="9576816" y="3048000"/>
                </a:lnTo>
                <a:lnTo>
                  <a:pt x="9576816" y="1714500"/>
                </a:lnTo>
                <a:lnTo>
                  <a:pt x="776351" y="1714500"/>
                </a:lnTo>
                <a:lnTo>
                  <a:pt x="808608" y="1638300"/>
                </a:lnTo>
                <a:lnTo>
                  <a:pt x="832106" y="1600200"/>
                </a:lnTo>
                <a:lnTo>
                  <a:pt x="856164" y="1549399"/>
                </a:lnTo>
                <a:lnTo>
                  <a:pt x="880777" y="1511300"/>
                </a:lnTo>
                <a:lnTo>
                  <a:pt x="905940" y="1460499"/>
                </a:lnTo>
                <a:lnTo>
                  <a:pt x="931649" y="1422399"/>
                </a:lnTo>
                <a:lnTo>
                  <a:pt x="957899" y="1384299"/>
                </a:lnTo>
                <a:lnTo>
                  <a:pt x="984685" y="1333500"/>
                </a:lnTo>
                <a:lnTo>
                  <a:pt x="1012003" y="1295399"/>
                </a:lnTo>
                <a:lnTo>
                  <a:pt x="1039847" y="1257299"/>
                </a:lnTo>
                <a:lnTo>
                  <a:pt x="1068214" y="1219200"/>
                </a:lnTo>
                <a:lnTo>
                  <a:pt x="1097097" y="1168400"/>
                </a:lnTo>
                <a:lnTo>
                  <a:pt x="1126494" y="1130299"/>
                </a:lnTo>
                <a:lnTo>
                  <a:pt x="1156398" y="1092199"/>
                </a:lnTo>
                <a:lnTo>
                  <a:pt x="1186805" y="1054099"/>
                </a:lnTo>
                <a:lnTo>
                  <a:pt x="1217711" y="1015999"/>
                </a:lnTo>
                <a:lnTo>
                  <a:pt x="1249110" y="977899"/>
                </a:lnTo>
                <a:lnTo>
                  <a:pt x="1280998" y="939799"/>
                </a:lnTo>
                <a:lnTo>
                  <a:pt x="1313370" y="901699"/>
                </a:lnTo>
                <a:lnTo>
                  <a:pt x="1346222" y="863599"/>
                </a:lnTo>
                <a:lnTo>
                  <a:pt x="1379548" y="825499"/>
                </a:lnTo>
                <a:lnTo>
                  <a:pt x="1413344" y="787399"/>
                </a:lnTo>
                <a:lnTo>
                  <a:pt x="1447606" y="749299"/>
                </a:lnTo>
                <a:lnTo>
                  <a:pt x="1482328" y="711199"/>
                </a:lnTo>
                <a:lnTo>
                  <a:pt x="1517505" y="673100"/>
                </a:lnTo>
                <a:lnTo>
                  <a:pt x="1553134" y="647699"/>
                </a:lnTo>
                <a:lnTo>
                  <a:pt x="1589209" y="609599"/>
                </a:lnTo>
                <a:lnTo>
                  <a:pt x="1625725" y="571500"/>
                </a:lnTo>
                <a:lnTo>
                  <a:pt x="1662678" y="546100"/>
                </a:lnTo>
                <a:lnTo>
                  <a:pt x="1700063" y="508000"/>
                </a:lnTo>
                <a:lnTo>
                  <a:pt x="1737876" y="482600"/>
                </a:lnTo>
                <a:lnTo>
                  <a:pt x="1776111" y="444500"/>
                </a:lnTo>
                <a:lnTo>
                  <a:pt x="1814764" y="419100"/>
                </a:lnTo>
                <a:lnTo>
                  <a:pt x="1853830" y="381000"/>
                </a:lnTo>
                <a:lnTo>
                  <a:pt x="1893304" y="355600"/>
                </a:lnTo>
                <a:lnTo>
                  <a:pt x="1933182" y="317500"/>
                </a:lnTo>
                <a:lnTo>
                  <a:pt x="1973459" y="292099"/>
                </a:lnTo>
                <a:lnTo>
                  <a:pt x="2014130" y="266700"/>
                </a:lnTo>
                <a:lnTo>
                  <a:pt x="2055190" y="228600"/>
                </a:lnTo>
                <a:lnTo>
                  <a:pt x="2096636" y="203199"/>
                </a:lnTo>
                <a:lnTo>
                  <a:pt x="2138461" y="177799"/>
                </a:lnTo>
                <a:lnTo>
                  <a:pt x="2180661" y="152399"/>
                </a:lnTo>
                <a:lnTo>
                  <a:pt x="2223232" y="126999"/>
                </a:lnTo>
                <a:lnTo>
                  <a:pt x="2266168" y="101599"/>
                </a:lnTo>
                <a:lnTo>
                  <a:pt x="2309466" y="76199"/>
                </a:lnTo>
                <a:lnTo>
                  <a:pt x="2353119" y="50799"/>
                </a:lnTo>
                <a:lnTo>
                  <a:pt x="2397125" y="25400"/>
                </a:lnTo>
                <a:lnTo>
                  <a:pt x="2451227" y="0"/>
                </a:lnTo>
                <a:close/>
              </a:path>
              <a:path w="9577070" h="6845300">
                <a:moveTo>
                  <a:pt x="528701" y="3416300"/>
                </a:moveTo>
                <a:lnTo>
                  <a:pt x="375285" y="3416300"/>
                </a:lnTo>
                <a:lnTo>
                  <a:pt x="384683" y="3695700"/>
                </a:lnTo>
                <a:lnTo>
                  <a:pt x="389509" y="3746500"/>
                </a:lnTo>
                <a:lnTo>
                  <a:pt x="411607" y="3949700"/>
                </a:lnTo>
                <a:lnTo>
                  <a:pt x="431292" y="4064000"/>
                </a:lnTo>
                <a:lnTo>
                  <a:pt x="455041" y="4203700"/>
                </a:lnTo>
                <a:lnTo>
                  <a:pt x="485775" y="4330700"/>
                </a:lnTo>
                <a:lnTo>
                  <a:pt x="514350" y="4445000"/>
                </a:lnTo>
                <a:lnTo>
                  <a:pt x="555879" y="4584700"/>
                </a:lnTo>
                <a:lnTo>
                  <a:pt x="588899" y="4686300"/>
                </a:lnTo>
                <a:lnTo>
                  <a:pt x="641350" y="4826000"/>
                </a:lnTo>
                <a:lnTo>
                  <a:pt x="665733" y="4889500"/>
                </a:lnTo>
                <a:lnTo>
                  <a:pt x="677926" y="4927600"/>
                </a:lnTo>
                <a:lnTo>
                  <a:pt x="697357" y="4965700"/>
                </a:lnTo>
                <a:lnTo>
                  <a:pt x="741553" y="5067300"/>
                </a:lnTo>
                <a:lnTo>
                  <a:pt x="780542" y="5143500"/>
                </a:lnTo>
                <a:lnTo>
                  <a:pt x="855980" y="5283200"/>
                </a:lnTo>
                <a:lnTo>
                  <a:pt x="895985" y="5359400"/>
                </a:lnTo>
                <a:lnTo>
                  <a:pt x="984123" y="5499100"/>
                </a:lnTo>
                <a:lnTo>
                  <a:pt x="1023239" y="5562600"/>
                </a:lnTo>
                <a:lnTo>
                  <a:pt x="1125220" y="5702300"/>
                </a:lnTo>
                <a:lnTo>
                  <a:pt x="1161033" y="5753100"/>
                </a:lnTo>
                <a:lnTo>
                  <a:pt x="1278763" y="5905500"/>
                </a:lnTo>
                <a:lnTo>
                  <a:pt x="1289050" y="5918200"/>
                </a:lnTo>
                <a:lnTo>
                  <a:pt x="1307845" y="5943600"/>
                </a:lnTo>
                <a:lnTo>
                  <a:pt x="1444117" y="6083300"/>
                </a:lnTo>
                <a:lnTo>
                  <a:pt x="1461135" y="6108700"/>
                </a:lnTo>
                <a:lnTo>
                  <a:pt x="1619631" y="6261100"/>
                </a:lnTo>
                <a:lnTo>
                  <a:pt x="1637760" y="6279668"/>
                </a:lnTo>
                <a:lnTo>
                  <a:pt x="1647871" y="6286500"/>
                </a:lnTo>
                <a:lnTo>
                  <a:pt x="1668241" y="6306899"/>
                </a:lnTo>
                <a:lnTo>
                  <a:pt x="1694473" y="6324600"/>
                </a:lnTo>
                <a:lnTo>
                  <a:pt x="1732552" y="6362700"/>
                </a:lnTo>
                <a:lnTo>
                  <a:pt x="1771064" y="6388100"/>
                </a:lnTo>
                <a:lnTo>
                  <a:pt x="1810003" y="6426200"/>
                </a:lnTo>
                <a:lnTo>
                  <a:pt x="1849364" y="6451600"/>
                </a:lnTo>
                <a:lnTo>
                  <a:pt x="1889141" y="6489700"/>
                </a:lnTo>
                <a:lnTo>
                  <a:pt x="1929331" y="6515100"/>
                </a:lnTo>
                <a:lnTo>
                  <a:pt x="1969926" y="6553200"/>
                </a:lnTo>
                <a:lnTo>
                  <a:pt x="2094103" y="6629400"/>
                </a:lnTo>
                <a:lnTo>
                  <a:pt x="2136274" y="6667500"/>
                </a:lnTo>
                <a:lnTo>
                  <a:pt x="2221754" y="6718300"/>
                </a:lnTo>
                <a:lnTo>
                  <a:pt x="2397125" y="6819900"/>
                </a:lnTo>
                <a:lnTo>
                  <a:pt x="2456942" y="6845300"/>
                </a:lnTo>
                <a:lnTo>
                  <a:pt x="9576816" y="6845300"/>
                </a:lnTo>
                <a:lnTo>
                  <a:pt x="9576816" y="3797300"/>
                </a:lnTo>
                <a:lnTo>
                  <a:pt x="547624" y="3797300"/>
                </a:lnTo>
                <a:lnTo>
                  <a:pt x="543149" y="3759200"/>
                </a:lnTo>
                <a:lnTo>
                  <a:pt x="539257" y="3708400"/>
                </a:lnTo>
                <a:lnTo>
                  <a:pt x="535961" y="3657600"/>
                </a:lnTo>
                <a:lnTo>
                  <a:pt x="533273" y="3619500"/>
                </a:lnTo>
                <a:lnTo>
                  <a:pt x="9576816" y="3619500"/>
                </a:lnTo>
                <a:lnTo>
                  <a:pt x="9576816" y="3429000"/>
                </a:lnTo>
                <a:lnTo>
                  <a:pt x="528447" y="3429000"/>
                </a:lnTo>
                <a:lnTo>
                  <a:pt x="528701" y="3416300"/>
                </a:lnTo>
                <a:close/>
              </a:path>
              <a:path w="9577070" h="6845300">
                <a:moveTo>
                  <a:pt x="9576816" y="3619500"/>
                </a:moveTo>
                <a:lnTo>
                  <a:pt x="533273" y="3619500"/>
                </a:lnTo>
                <a:lnTo>
                  <a:pt x="547624" y="3797300"/>
                </a:lnTo>
                <a:lnTo>
                  <a:pt x="9576816" y="3797300"/>
                </a:lnTo>
                <a:lnTo>
                  <a:pt x="9576816" y="3619500"/>
                </a:lnTo>
                <a:close/>
              </a:path>
              <a:path w="9577070" h="6845300">
                <a:moveTo>
                  <a:pt x="9576816" y="3340100"/>
                </a:moveTo>
                <a:lnTo>
                  <a:pt x="530479" y="3340100"/>
                </a:lnTo>
                <a:lnTo>
                  <a:pt x="530352" y="3352800"/>
                </a:lnTo>
                <a:lnTo>
                  <a:pt x="528447" y="3429000"/>
                </a:lnTo>
                <a:lnTo>
                  <a:pt x="9576816" y="3429000"/>
                </a:lnTo>
                <a:lnTo>
                  <a:pt x="9576816" y="3340100"/>
                </a:lnTo>
                <a:close/>
              </a:path>
              <a:path w="9577070" h="6845300">
                <a:moveTo>
                  <a:pt x="9576816" y="3048000"/>
                </a:moveTo>
                <a:lnTo>
                  <a:pt x="547624" y="3048000"/>
                </a:lnTo>
                <a:lnTo>
                  <a:pt x="533273" y="3238500"/>
                </a:lnTo>
                <a:lnTo>
                  <a:pt x="9576816" y="3238500"/>
                </a:lnTo>
                <a:lnTo>
                  <a:pt x="9576816" y="3048000"/>
                </a:lnTo>
                <a:close/>
              </a:path>
              <a:path w="9577070" h="6845300">
                <a:moveTo>
                  <a:pt x="9576816" y="0"/>
                </a:moveTo>
                <a:lnTo>
                  <a:pt x="2456942" y="0"/>
                </a:lnTo>
                <a:lnTo>
                  <a:pt x="2397125" y="25400"/>
                </a:lnTo>
                <a:lnTo>
                  <a:pt x="2353119" y="50800"/>
                </a:lnTo>
                <a:lnTo>
                  <a:pt x="2309466" y="76200"/>
                </a:lnTo>
                <a:lnTo>
                  <a:pt x="2266168" y="101600"/>
                </a:lnTo>
                <a:lnTo>
                  <a:pt x="2223232" y="127000"/>
                </a:lnTo>
                <a:lnTo>
                  <a:pt x="2180661" y="152400"/>
                </a:lnTo>
                <a:lnTo>
                  <a:pt x="2138461" y="177800"/>
                </a:lnTo>
                <a:lnTo>
                  <a:pt x="2096636" y="203200"/>
                </a:lnTo>
                <a:lnTo>
                  <a:pt x="2055190" y="228600"/>
                </a:lnTo>
                <a:lnTo>
                  <a:pt x="2014130" y="266700"/>
                </a:lnTo>
                <a:lnTo>
                  <a:pt x="1973459" y="292100"/>
                </a:lnTo>
                <a:lnTo>
                  <a:pt x="1933182" y="317500"/>
                </a:lnTo>
                <a:lnTo>
                  <a:pt x="1893304" y="355600"/>
                </a:lnTo>
                <a:lnTo>
                  <a:pt x="1853830" y="381000"/>
                </a:lnTo>
                <a:lnTo>
                  <a:pt x="1814764" y="419100"/>
                </a:lnTo>
                <a:lnTo>
                  <a:pt x="1776111" y="444500"/>
                </a:lnTo>
                <a:lnTo>
                  <a:pt x="1737876" y="482600"/>
                </a:lnTo>
                <a:lnTo>
                  <a:pt x="1700063" y="508000"/>
                </a:lnTo>
                <a:lnTo>
                  <a:pt x="1662678" y="546100"/>
                </a:lnTo>
                <a:lnTo>
                  <a:pt x="1625725" y="571500"/>
                </a:lnTo>
                <a:lnTo>
                  <a:pt x="1589209" y="609600"/>
                </a:lnTo>
                <a:lnTo>
                  <a:pt x="1553134" y="647700"/>
                </a:lnTo>
                <a:lnTo>
                  <a:pt x="1517505" y="685800"/>
                </a:lnTo>
                <a:lnTo>
                  <a:pt x="1482328" y="711200"/>
                </a:lnTo>
                <a:lnTo>
                  <a:pt x="1447606" y="749300"/>
                </a:lnTo>
                <a:lnTo>
                  <a:pt x="1413344" y="787400"/>
                </a:lnTo>
                <a:lnTo>
                  <a:pt x="1379548" y="825500"/>
                </a:lnTo>
                <a:lnTo>
                  <a:pt x="1346222" y="863600"/>
                </a:lnTo>
                <a:lnTo>
                  <a:pt x="1313370" y="901700"/>
                </a:lnTo>
                <a:lnTo>
                  <a:pt x="1280998" y="939800"/>
                </a:lnTo>
                <a:lnTo>
                  <a:pt x="1249110" y="977900"/>
                </a:lnTo>
                <a:lnTo>
                  <a:pt x="1217711" y="1016000"/>
                </a:lnTo>
                <a:lnTo>
                  <a:pt x="1186805" y="1054100"/>
                </a:lnTo>
                <a:lnTo>
                  <a:pt x="1156398" y="1092200"/>
                </a:lnTo>
                <a:lnTo>
                  <a:pt x="1126494" y="1130300"/>
                </a:lnTo>
                <a:lnTo>
                  <a:pt x="1097097" y="1168400"/>
                </a:lnTo>
                <a:lnTo>
                  <a:pt x="1068214" y="1219200"/>
                </a:lnTo>
                <a:lnTo>
                  <a:pt x="1039847" y="1257300"/>
                </a:lnTo>
                <a:lnTo>
                  <a:pt x="1012003" y="1295400"/>
                </a:lnTo>
                <a:lnTo>
                  <a:pt x="984685" y="1333500"/>
                </a:lnTo>
                <a:lnTo>
                  <a:pt x="957899" y="1384300"/>
                </a:lnTo>
                <a:lnTo>
                  <a:pt x="931649" y="1422400"/>
                </a:lnTo>
                <a:lnTo>
                  <a:pt x="905940" y="1460500"/>
                </a:lnTo>
                <a:lnTo>
                  <a:pt x="880777" y="1511300"/>
                </a:lnTo>
                <a:lnTo>
                  <a:pt x="856164" y="1549400"/>
                </a:lnTo>
                <a:lnTo>
                  <a:pt x="832106" y="1600200"/>
                </a:lnTo>
                <a:lnTo>
                  <a:pt x="808608" y="1638300"/>
                </a:lnTo>
                <a:lnTo>
                  <a:pt x="776351" y="1714500"/>
                </a:lnTo>
                <a:lnTo>
                  <a:pt x="9576816" y="1714500"/>
                </a:lnTo>
                <a:lnTo>
                  <a:pt x="9576816" y="0"/>
                </a:lnTo>
                <a:close/>
              </a:path>
            </a:pathLst>
          </a:custGeom>
          <a:solidFill>
            <a:srgbClr val="006C86">
              <a:alpha val="9882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615183" y="12699"/>
            <a:ext cx="4910217" cy="6845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90104" y="0"/>
            <a:ext cx="4501896" cy="6858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119616" y="1219200"/>
            <a:ext cx="2767583" cy="9814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72055" y="6608064"/>
            <a:ext cx="0" cy="137160"/>
          </a:xfrm>
          <a:custGeom>
            <a:avLst/>
            <a:gdLst/>
            <a:ahLst/>
            <a:cxnLst/>
            <a:rect l="l" t="t" r="r" b="b"/>
            <a:pathLst>
              <a:path h="137159">
                <a:moveTo>
                  <a:pt x="0" y="0"/>
                </a:moveTo>
                <a:lnTo>
                  <a:pt x="0" y="137158"/>
                </a:lnTo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1381770" y="2930779"/>
            <a:ext cx="47815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00" b="1" dirty="0">
                <a:solidFill>
                  <a:srgbClr val="FFFFFF"/>
                </a:solidFill>
                <a:latin typeface="Arial"/>
                <a:cs typeface="Arial"/>
              </a:rPr>
              <a:t>’T</a:t>
            </a:r>
            <a:endParaRPr sz="4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92100" y="6602372"/>
            <a:ext cx="1560195" cy="15494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900" dirty="0">
                <a:solidFill>
                  <a:srgbClr val="7E7E7E"/>
                </a:solidFill>
                <a:latin typeface="Arial"/>
                <a:cs typeface="Arial"/>
              </a:rPr>
              <a:t>2019 </a:t>
            </a:r>
            <a:r>
              <a:rPr sz="900" spc="5" dirty="0">
                <a:solidFill>
                  <a:srgbClr val="7E7E7E"/>
                </a:solidFill>
                <a:latin typeface="Arial"/>
                <a:cs typeface="Arial"/>
              </a:rPr>
              <a:t>© Company</a:t>
            </a:r>
            <a:r>
              <a:rPr sz="900" spc="-13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7E7E7E"/>
                </a:solidFill>
                <a:latin typeface="Arial"/>
                <a:cs typeface="Arial"/>
              </a:rPr>
              <a:t>Confidential</a:t>
            </a:r>
            <a:endParaRPr sz="9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075814" y="6601763"/>
            <a:ext cx="721360" cy="15494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900" dirty="0">
                <a:solidFill>
                  <a:srgbClr val="7E7E7E"/>
                </a:solidFill>
                <a:latin typeface="Arial"/>
                <a:cs typeface="Arial"/>
              </a:rPr>
              <a:t>14 June</a:t>
            </a:r>
            <a:r>
              <a:rPr sz="900" spc="-8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7E7E7E"/>
                </a:solidFill>
                <a:latin typeface="Arial"/>
                <a:cs typeface="Arial"/>
              </a:rPr>
              <a:t>2019</a:t>
            </a:r>
            <a:endParaRPr sz="9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36214" y="2930779"/>
            <a:ext cx="6901180" cy="11855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4560"/>
              </a:lnSpc>
              <a:spcBef>
                <a:spcPts val="105"/>
              </a:spcBef>
            </a:pPr>
            <a:r>
              <a:rPr sz="4000" b="1" spc="5" dirty="0">
                <a:solidFill>
                  <a:srgbClr val="FFFFFF"/>
                </a:solidFill>
                <a:latin typeface="Arial"/>
                <a:cs typeface="Arial"/>
              </a:rPr>
              <a:t>WE </a:t>
            </a:r>
            <a:r>
              <a:rPr sz="4000" b="1" dirty="0">
                <a:solidFill>
                  <a:srgbClr val="FFFFFF"/>
                </a:solidFill>
                <a:latin typeface="Arial"/>
                <a:cs typeface="Arial"/>
              </a:rPr>
              <a:t>DON’T </a:t>
            </a:r>
            <a:r>
              <a:rPr sz="4000" b="1" spc="5" dirty="0">
                <a:solidFill>
                  <a:srgbClr val="FFFFFF"/>
                </a:solidFill>
                <a:latin typeface="Arial"/>
                <a:cs typeface="Arial"/>
              </a:rPr>
              <a:t>KNOW </a:t>
            </a:r>
            <a:r>
              <a:rPr sz="4000" b="1" spc="-65" dirty="0">
                <a:solidFill>
                  <a:srgbClr val="FFFFFF"/>
                </a:solidFill>
                <a:latin typeface="Arial"/>
                <a:cs typeface="Arial"/>
              </a:rPr>
              <a:t>WHAT</a:t>
            </a:r>
            <a:r>
              <a:rPr sz="4000" b="1" spc="-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b="1" spc="5" dirty="0">
                <a:solidFill>
                  <a:srgbClr val="FFFFFF"/>
                </a:solidFill>
                <a:latin typeface="Arial"/>
                <a:cs typeface="Arial"/>
              </a:rPr>
              <a:t>WE</a:t>
            </a:r>
            <a:endParaRPr sz="4000">
              <a:latin typeface="Arial"/>
              <a:cs typeface="Arial"/>
            </a:endParaRPr>
          </a:p>
          <a:p>
            <a:pPr marL="3505835">
              <a:lnSpc>
                <a:spcPts val="4560"/>
              </a:lnSpc>
            </a:pPr>
            <a:r>
              <a:rPr sz="4000" b="1" spc="10" dirty="0">
                <a:solidFill>
                  <a:srgbClr val="FFFFFF"/>
                </a:solidFill>
                <a:latin typeface="Arial"/>
                <a:cs typeface="Arial"/>
              </a:rPr>
              <a:t>KNOW</a:t>
            </a:r>
            <a:endParaRPr sz="4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699875" y="6591096"/>
            <a:ext cx="153670" cy="1644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30</a:t>
            </a:r>
            <a:endParaRPr sz="9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13231" y="6492240"/>
            <a:ext cx="137160" cy="365760"/>
          </a:xfrm>
          <a:custGeom>
            <a:avLst/>
            <a:gdLst/>
            <a:ahLst/>
            <a:cxnLst/>
            <a:rect l="l" t="t" r="r" b="b"/>
            <a:pathLst>
              <a:path w="137159" h="365759">
                <a:moveTo>
                  <a:pt x="0" y="365760"/>
                </a:moveTo>
                <a:lnTo>
                  <a:pt x="137159" y="365760"/>
                </a:lnTo>
                <a:lnTo>
                  <a:pt x="137159" y="0"/>
                </a:lnTo>
                <a:lnTo>
                  <a:pt x="0" y="0"/>
                </a:lnTo>
                <a:lnTo>
                  <a:pt x="0" y="365760"/>
                </a:lnTo>
                <a:close/>
              </a:path>
            </a:pathLst>
          </a:custGeom>
          <a:solidFill>
            <a:srgbClr val="1C9F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76324" y="6591401"/>
            <a:ext cx="1560195" cy="1644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2019 </a:t>
            </a:r>
            <a:r>
              <a:rPr sz="900" spc="5" dirty="0">
                <a:solidFill>
                  <a:srgbClr val="FFFFFF"/>
                </a:solidFill>
                <a:latin typeface="Arial"/>
                <a:cs typeface="Arial"/>
              </a:rPr>
              <a:t>© Company</a:t>
            </a:r>
            <a:r>
              <a:rPr sz="9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Confidential</a:t>
            </a:r>
            <a:endParaRPr sz="9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59735" y="6590792"/>
            <a:ext cx="721360" cy="1644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14 June</a:t>
            </a:r>
            <a:r>
              <a:rPr sz="9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2019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859023" y="6608064"/>
            <a:ext cx="0" cy="137160"/>
          </a:xfrm>
          <a:custGeom>
            <a:avLst/>
            <a:gdLst/>
            <a:ahLst/>
            <a:cxnLst/>
            <a:rect l="l" t="t" r="r" b="b"/>
            <a:pathLst>
              <a:path h="137159">
                <a:moveTo>
                  <a:pt x="0" y="0"/>
                </a:moveTo>
                <a:lnTo>
                  <a:pt x="0" y="137158"/>
                </a:lnTo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503152" y="6565392"/>
            <a:ext cx="0" cy="220345"/>
          </a:xfrm>
          <a:custGeom>
            <a:avLst/>
            <a:gdLst/>
            <a:ahLst/>
            <a:cxnLst/>
            <a:rect l="l" t="t" r="r" b="b"/>
            <a:pathLst>
              <a:path h="220345">
                <a:moveTo>
                  <a:pt x="0" y="0"/>
                </a:moveTo>
                <a:lnTo>
                  <a:pt x="0" y="220186"/>
                </a:lnTo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1219200"/>
            <a:ext cx="12191999" cy="4800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68952" y="1219200"/>
            <a:ext cx="7623175" cy="4800600"/>
          </a:xfrm>
          <a:custGeom>
            <a:avLst/>
            <a:gdLst/>
            <a:ahLst/>
            <a:cxnLst/>
            <a:rect l="l" t="t" r="r" b="b"/>
            <a:pathLst>
              <a:path w="7623175" h="4800600">
                <a:moveTo>
                  <a:pt x="7623048" y="0"/>
                </a:moveTo>
                <a:lnTo>
                  <a:pt x="147320" y="0"/>
                </a:lnTo>
                <a:lnTo>
                  <a:pt x="327406" y="346963"/>
                </a:lnTo>
                <a:lnTo>
                  <a:pt x="347679" y="392240"/>
                </a:lnTo>
                <a:lnTo>
                  <a:pt x="367485" y="437781"/>
                </a:lnTo>
                <a:lnTo>
                  <a:pt x="386820" y="483584"/>
                </a:lnTo>
                <a:lnTo>
                  <a:pt x="405683" y="529644"/>
                </a:lnTo>
                <a:lnTo>
                  <a:pt x="424069" y="575958"/>
                </a:lnTo>
                <a:lnTo>
                  <a:pt x="441975" y="622524"/>
                </a:lnTo>
                <a:lnTo>
                  <a:pt x="459398" y="669338"/>
                </a:lnTo>
                <a:lnTo>
                  <a:pt x="476334" y="716397"/>
                </a:lnTo>
                <a:lnTo>
                  <a:pt x="492782" y="763698"/>
                </a:lnTo>
                <a:lnTo>
                  <a:pt x="508737" y="811236"/>
                </a:lnTo>
                <a:lnTo>
                  <a:pt x="524197" y="859011"/>
                </a:lnTo>
                <a:lnTo>
                  <a:pt x="539157" y="907017"/>
                </a:lnTo>
                <a:lnTo>
                  <a:pt x="553616" y="955251"/>
                </a:lnTo>
                <a:lnTo>
                  <a:pt x="567570" y="1003711"/>
                </a:lnTo>
                <a:lnTo>
                  <a:pt x="581015" y="1052394"/>
                </a:lnTo>
                <a:lnTo>
                  <a:pt x="593948" y="1101295"/>
                </a:lnTo>
                <a:lnTo>
                  <a:pt x="606367" y="1150412"/>
                </a:lnTo>
                <a:lnTo>
                  <a:pt x="618269" y="1199741"/>
                </a:lnTo>
                <a:lnTo>
                  <a:pt x="629649" y="1249280"/>
                </a:lnTo>
                <a:lnTo>
                  <a:pt x="640505" y="1299025"/>
                </a:lnTo>
                <a:lnTo>
                  <a:pt x="650833" y="1348973"/>
                </a:lnTo>
                <a:lnTo>
                  <a:pt x="660631" y="1399120"/>
                </a:lnTo>
                <a:lnTo>
                  <a:pt x="669895" y="1449463"/>
                </a:lnTo>
                <a:lnTo>
                  <a:pt x="678623" y="1500000"/>
                </a:lnTo>
                <a:lnTo>
                  <a:pt x="686810" y="1550726"/>
                </a:lnTo>
                <a:lnTo>
                  <a:pt x="694454" y="1601639"/>
                </a:lnTo>
                <a:lnTo>
                  <a:pt x="701552" y="1652735"/>
                </a:lnTo>
                <a:lnTo>
                  <a:pt x="708100" y="1704012"/>
                </a:lnTo>
                <a:lnTo>
                  <a:pt x="714095" y="1755465"/>
                </a:lnTo>
                <a:lnTo>
                  <a:pt x="719535" y="1807092"/>
                </a:lnTo>
                <a:lnTo>
                  <a:pt x="724415" y="1858889"/>
                </a:lnTo>
                <a:lnTo>
                  <a:pt x="728733" y="1910854"/>
                </a:lnTo>
                <a:lnTo>
                  <a:pt x="732486" y="1962982"/>
                </a:lnTo>
                <a:lnTo>
                  <a:pt x="735670" y="2015271"/>
                </a:lnTo>
                <a:lnTo>
                  <a:pt x="738282" y="2067718"/>
                </a:lnTo>
                <a:lnTo>
                  <a:pt x="740319" y="2120319"/>
                </a:lnTo>
                <a:lnTo>
                  <a:pt x="741778" y="2173071"/>
                </a:lnTo>
                <a:lnTo>
                  <a:pt x="742656" y="2225970"/>
                </a:lnTo>
                <a:lnTo>
                  <a:pt x="742950" y="2279015"/>
                </a:lnTo>
                <a:lnTo>
                  <a:pt x="742665" y="2331280"/>
                </a:lnTo>
                <a:lnTo>
                  <a:pt x="741812" y="2383406"/>
                </a:lnTo>
                <a:lnTo>
                  <a:pt x="740396" y="2435389"/>
                </a:lnTo>
                <a:lnTo>
                  <a:pt x="738417" y="2487225"/>
                </a:lnTo>
                <a:lnTo>
                  <a:pt x="735881" y="2538912"/>
                </a:lnTo>
                <a:lnTo>
                  <a:pt x="732789" y="2590447"/>
                </a:lnTo>
                <a:lnTo>
                  <a:pt x="729144" y="2641826"/>
                </a:lnTo>
                <a:lnTo>
                  <a:pt x="724951" y="2693046"/>
                </a:lnTo>
                <a:lnTo>
                  <a:pt x="720210" y="2744104"/>
                </a:lnTo>
                <a:lnTo>
                  <a:pt x="714927" y="2794998"/>
                </a:lnTo>
                <a:lnTo>
                  <a:pt x="709104" y="2845723"/>
                </a:lnTo>
                <a:lnTo>
                  <a:pt x="702743" y="2896278"/>
                </a:lnTo>
                <a:lnTo>
                  <a:pt x="695848" y="2946658"/>
                </a:lnTo>
                <a:lnTo>
                  <a:pt x="688422" y="2996861"/>
                </a:lnTo>
                <a:lnTo>
                  <a:pt x="680468" y="3046884"/>
                </a:lnTo>
                <a:lnTo>
                  <a:pt x="671988" y="3096723"/>
                </a:lnTo>
                <a:lnTo>
                  <a:pt x="662987" y="3146375"/>
                </a:lnTo>
                <a:lnTo>
                  <a:pt x="653466" y="3195838"/>
                </a:lnTo>
                <a:lnTo>
                  <a:pt x="643430" y="3245108"/>
                </a:lnTo>
                <a:lnTo>
                  <a:pt x="632881" y="3294182"/>
                </a:lnTo>
                <a:lnTo>
                  <a:pt x="621822" y="3343057"/>
                </a:lnTo>
                <a:lnTo>
                  <a:pt x="610255" y="3391730"/>
                </a:lnTo>
                <a:lnTo>
                  <a:pt x="598185" y="3440197"/>
                </a:lnTo>
                <a:lnTo>
                  <a:pt x="585615" y="3488456"/>
                </a:lnTo>
                <a:lnTo>
                  <a:pt x="572546" y="3536504"/>
                </a:lnTo>
                <a:lnTo>
                  <a:pt x="558982" y="3584337"/>
                </a:lnTo>
                <a:lnTo>
                  <a:pt x="544927" y="3631953"/>
                </a:lnTo>
                <a:lnTo>
                  <a:pt x="530383" y="3679348"/>
                </a:lnTo>
                <a:lnTo>
                  <a:pt x="515354" y="3726519"/>
                </a:lnTo>
                <a:lnTo>
                  <a:pt x="499842" y="3773462"/>
                </a:lnTo>
                <a:lnTo>
                  <a:pt x="483850" y="3820176"/>
                </a:lnTo>
                <a:lnTo>
                  <a:pt x="467381" y="3866657"/>
                </a:lnTo>
                <a:lnTo>
                  <a:pt x="450440" y="3912901"/>
                </a:lnTo>
                <a:lnTo>
                  <a:pt x="433027" y="3958906"/>
                </a:lnTo>
                <a:lnTo>
                  <a:pt x="415147" y="4004669"/>
                </a:lnTo>
                <a:lnTo>
                  <a:pt x="396803" y="4050185"/>
                </a:lnTo>
                <a:lnTo>
                  <a:pt x="377997" y="4095453"/>
                </a:lnTo>
                <a:lnTo>
                  <a:pt x="358733" y="4140470"/>
                </a:lnTo>
                <a:lnTo>
                  <a:pt x="339013" y="4185231"/>
                </a:lnTo>
                <a:lnTo>
                  <a:pt x="318841" y="4229735"/>
                </a:lnTo>
                <a:lnTo>
                  <a:pt x="298220" y="4273977"/>
                </a:lnTo>
                <a:lnTo>
                  <a:pt x="277152" y="4317955"/>
                </a:lnTo>
                <a:lnTo>
                  <a:pt x="255641" y="4361665"/>
                </a:lnTo>
                <a:lnTo>
                  <a:pt x="233690" y="4405106"/>
                </a:lnTo>
                <a:lnTo>
                  <a:pt x="211302" y="4448272"/>
                </a:lnTo>
                <a:lnTo>
                  <a:pt x="188480" y="4491162"/>
                </a:lnTo>
                <a:lnTo>
                  <a:pt x="165226" y="4533773"/>
                </a:lnTo>
                <a:lnTo>
                  <a:pt x="0" y="4800600"/>
                </a:lnTo>
                <a:lnTo>
                  <a:pt x="7623048" y="4800600"/>
                </a:lnTo>
                <a:lnTo>
                  <a:pt x="7623048" y="0"/>
                </a:lnTo>
                <a:close/>
              </a:path>
            </a:pathLst>
          </a:custGeom>
          <a:solidFill>
            <a:srgbClr val="F1F1F1">
              <a:alpha val="8784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1219200"/>
            <a:ext cx="5312664" cy="4800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26279" y="1219200"/>
            <a:ext cx="893444" cy="4800600"/>
          </a:xfrm>
          <a:custGeom>
            <a:avLst/>
            <a:gdLst/>
            <a:ahLst/>
            <a:cxnLst/>
            <a:rect l="l" t="t" r="r" b="b"/>
            <a:pathLst>
              <a:path w="893445" h="4800600">
                <a:moveTo>
                  <a:pt x="124841" y="0"/>
                </a:moveTo>
                <a:lnTo>
                  <a:pt x="0" y="0"/>
                </a:lnTo>
                <a:lnTo>
                  <a:pt x="78359" y="112902"/>
                </a:lnTo>
                <a:lnTo>
                  <a:pt x="104632" y="153948"/>
                </a:lnTo>
                <a:lnTo>
                  <a:pt x="130468" y="195310"/>
                </a:lnTo>
                <a:lnTo>
                  <a:pt x="155864" y="236985"/>
                </a:lnTo>
                <a:lnTo>
                  <a:pt x="180817" y="278969"/>
                </a:lnTo>
                <a:lnTo>
                  <a:pt x="205322" y="321259"/>
                </a:lnTo>
                <a:lnTo>
                  <a:pt x="229377" y="363851"/>
                </a:lnTo>
                <a:lnTo>
                  <a:pt x="252978" y="406742"/>
                </a:lnTo>
                <a:lnTo>
                  <a:pt x="276122" y="449929"/>
                </a:lnTo>
                <a:lnTo>
                  <a:pt x="298806" y="493408"/>
                </a:lnTo>
                <a:lnTo>
                  <a:pt x="321025" y="537176"/>
                </a:lnTo>
                <a:lnTo>
                  <a:pt x="342778" y="581228"/>
                </a:lnTo>
                <a:lnTo>
                  <a:pt x="364059" y="625563"/>
                </a:lnTo>
                <a:lnTo>
                  <a:pt x="384867" y="670176"/>
                </a:lnTo>
                <a:lnTo>
                  <a:pt x="405197" y="715063"/>
                </a:lnTo>
                <a:lnTo>
                  <a:pt x="425047" y="760223"/>
                </a:lnTo>
                <a:lnTo>
                  <a:pt x="444413" y="805650"/>
                </a:lnTo>
                <a:lnTo>
                  <a:pt x="463291" y="851342"/>
                </a:lnTo>
                <a:lnTo>
                  <a:pt x="481678" y="897295"/>
                </a:lnTo>
                <a:lnTo>
                  <a:pt x="499571" y="943505"/>
                </a:lnTo>
                <a:lnTo>
                  <a:pt x="516967" y="989970"/>
                </a:lnTo>
                <a:lnTo>
                  <a:pt x="533862" y="1036686"/>
                </a:lnTo>
                <a:lnTo>
                  <a:pt x="550252" y="1083649"/>
                </a:lnTo>
                <a:lnTo>
                  <a:pt x="566135" y="1130856"/>
                </a:lnTo>
                <a:lnTo>
                  <a:pt x="581507" y="1178303"/>
                </a:lnTo>
                <a:lnTo>
                  <a:pt x="596364" y="1225988"/>
                </a:lnTo>
                <a:lnTo>
                  <a:pt x="610704" y="1273906"/>
                </a:lnTo>
                <a:lnTo>
                  <a:pt x="624522" y="1322054"/>
                </a:lnTo>
                <a:lnTo>
                  <a:pt x="637816" y="1370429"/>
                </a:lnTo>
                <a:lnTo>
                  <a:pt x="650582" y="1419027"/>
                </a:lnTo>
                <a:lnTo>
                  <a:pt x="662818" y="1467845"/>
                </a:lnTo>
                <a:lnTo>
                  <a:pt x="674518" y="1516880"/>
                </a:lnTo>
                <a:lnTo>
                  <a:pt x="685680" y="1566127"/>
                </a:lnTo>
                <a:lnTo>
                  <a:pt x="696302" y="1615584"/>
                </a:lnTo>
                <a:lnTo>
                  <a:pt x="706378" y="1665247"/>
                </a:lnTo>
                <a:lnTo>
                  <a:pt x="715907" y="1715113"/>
                </a:lnTo>
                <a:lnTo>
                  <a:pt x="724884" y="1765178"/>
                </a:lnTo>
                <a:lnTo>
                  <a:pt x="733306" y="1815438"/>
                </a:lnTo>
                <a:lnTo>
                  <a:pt x="741170" y="1865891"/>
                </a:lnTo>
                <a:lnTo>
                  <a:pt x="748473" y="1916533"/>
                </a:lnTo>
                <a:lnTo>
                  <a:pt x="755211" y="1967360"/>
                </a:lnTo>
                <a:lnTo>
                  <a:pt x="761380" y="2018369"/>
                </a:lnTo>
                <a:lnTo>
                  <a:pt x="766978" y="2069557"/>
                </a:lnTo>
                <a:lnTo>
                  <a:pt x="772001" y="2120920"/>
                </a:lnTo>
                <a:lnTo>
                  <a:pt x="776446" y="2172454"/>
                </a:lnTo>
                <a:lnTo>
                  <a:pt x="780309" y="2224157"/>
                </a:lnTo>
                <a:lnTo>
                  <a:pt x="783587" y="2276025"/>
                </a:lnTo>
                <a:lnTo>
                  <a:pt x="786321" y="2329162"/>
                </a:lnTo>
                <a:lnTo>
                  <a:pt x="788398" y="2381079"/>
                </a:lnTo>
                <a:lnTo>
                  <a:pt x="789886" y="2433146"/>
                </a:lnTo>
                <a:lnTo>
                  <a:pt x="790782" y="2485358"/>
                </a:lnTo>
                <a:lnTo>
                  <a:pt x="791083" y="2537714"/>
                </a:lnTo>
                <a:lnTo>
                  <a:pt x="790776" y="2590751"/>
                </a:lnTo>
                <a:lnTo>
                  <a:pt x="789859" y="2643638"/>
                </a:lnTo>
                <a:lnTo>
                  <a:pt x="788334" y="2696371"/>
                </a:lnTo>
                <a:lnTo>
                  <a:pt x="786206" y="2748948"/>
                </a:lnTo>
                <a:lnTo>
                  <a:pt x="783477" y="2801363"/>
                </a:lnTo>
                <a:lnTo>
                  <a:pt x="780152" y="2853614"/>
                </a:lnTo>
                <a:lnTo>
                  <a:pt x="776233" y="2905697"/>
                </a:lnTo>
                <a:lnTo>
                  <a:pt x="771723" y="2957609"/>
                </a:lnTo>
                <a:lnTo>
                  <a:pt x="766627" y="3009346"/>
                </a:lnTo>
                <a:lnTo>
                  <a:pt x="760948" y="3060905"/>
                </a:lnTo>
                <a:lnTo>
                  <a:pt x="754689" y="3112281"/>
                </a:lnTo>
                <a:lnTo>
                  <a:pt x="747854" y="3163473"/>
                </a:lnTo>
                <a:lnTo>
                  <a:pt x="740445" y="3214475"/>
                </a:lnTo>
                <a:lnTo>
                  <a:pt x="732467" y="3265285"/>
                </a:lnTo>
                <a:lnTo>
                  <a:pt x="723923" y="3315899"/>
                </a:lnTo>
                <a:lnTo>
                  <a:pt x="714816" y="3366314"/>
                </a:lnTo>
                <a:lnTo>
                  <a:pt x="705150" y="3416526"/>
                </a:lnTo>
                <a:lnTo>
                  <a:pt x="694928" y="3466531"/>
                </a:lnTo>
                <a:lnTo>
                  <a:pt x="684154" y="3516327"/>
                </a:lnTo>
                <a:lnTo>
                  <a:pt x="672831" y="3565909"/>
                </a:lnTo>
                <a:lnTo>
                  <a:pt x="660962" y="3615274"/>
                </a:lnTo>
                <a:lnTo>
                  <a:pt x="648551" y="3664418"/>
                </a:lnTo>
                <a:lnTo>
                  <a:pt x="635601" y="3713339"/>
                </a:lnTo>
                <a:lnTo>
                  <a:pt x="622116" y="3762032"/>
                </a:lnTo>
                <a:lnTo>
                  <a:pt x="608100" y="3810493"/>
                </a:lnTo>
                <a:lnTo>
                  <a:pt x="593555" y="3858721"/>
                </a:lnTo>
                <a:lnTo>
                  <a:pt x="578485" y="3906710"/>
                </a:lnTo>
                <a:lnTo>
                  <a:pt x="562893" y="3954458"/>
                </a:lnTo>
                <a:lnTo>
                  <a:pt x="546783" y="4001961"/>
                </a:lnTo>
                <a:lnTo>
                  <a:pt x="530159" y="4049215"/>
                </a:lnTo>
                <a:lnTo>
                  <a:pt x="513023" y="4096217"/>
                </a:lnTo>
                <a:lnTo>
                  <a:pt x="495379" y="4142963"/>
                </a:lnTo>
                <a:lnTo>
                  <a:pt x="477231" y="4189451"/>
                </a:lnTo>
                <a:lnTo>
                  <a:pt x="458583" y="4235675"/>
                </a:lnTo>
                <a:lnTo>
                  <a:pt x="439436" y="4281634"/>
                </a:lnTo>
                <a:lnTo>
                  <a:pt x="419795" y="4327323"/>
                </a:lnTo>
                <a:lnTo>
                  <a:pt x="399664" y="4372738"/>
                </a:lnTo>
                <a:lnTo>
                  <a:pt x="379046" y="4417878"/>
                </a:lnTo>
                <a:lnTo>
                  <a:pt x="357943" y="4462736"/>
                </a:lnTo>
                <a:lnTo>
                  <a:pt x="336360" y="4507312"/>
                </a:lnTo>
                <a:lnTo>
                  <a:pt x="314301" y="4551600"/>
                </a:lnTo>
                <a:lnTo>
                  <a:pt x="291767" y="4595597"/>
                </a:lnTo>
                <a:lnTo>
                  <a:pt x="268764" y="4639300"/>
                </a:lnTo>
                <a:lnTo>
                  <a:pt x="245294" y="4682705"/>
                </a:lnTo>
                <a:lnTo>
                  <a:pt x="221361" y="4725809"/>
                </a:lnTo>
                <a:lnTo>
                  <a:pt x="175133" y="4800600"/>
                </a:lnTo>
                <a:lnTo>
                  <a:pt x="295783" y="4800600"/>
                </a:lnTo>
                <a:lnTo>
                  <a:pt x="333342" y="4735481"/>
                </a:lnTo>
                <a:lnTo>
                  <a:pt x="356370" y="4692952"/>
                </a:lnTo>
                <a:lnTo>
                  <a:pt x="378961" y="4650144"/>
                </a:lnTo>
                <a:lnTo>
                  <a:pt x="401112" y="4607060"/>
                </a:lnTo>
                <a:lnTo>
                  <a:pt x="422819" y="4563703"/>
                </a:lnTo>
                <a:lnTo>
                  <a:pt x="444079" y="4520076"/>
                </a:lnTo>
                <a:lnTo>
                  <a:pt x="464890" y="4476182"/>
                </a:lnTo>
                <a:lnTo>
                  <a:pt x="485248" y="4432024"/>
                </a:lnTo>
                <a:lnTo>
                  <a:pt x="505150" y="4387606"/>
                </a:lnTo>
                <a:lnTo>
                  <a:pt x="524592" y="4342930"/>
                </a:lnTo>
                <a:lnTo>
                  <a:pt x="543573" y="4298000"/>
                </a:lnTo>
                <a:lnTo>
                  <a:pt x="562089" y="4252820"/>
                </a:lnTo>
                <a:lnTo>
                  <a:pt x="580136" y="4207391"/>
                </a:lnTo>
                <a:lnTo>
                  <a:pt x="597712" y="4161717"/>
                </a:lnTo>
                <a:lnTo>
                  <a:pt x="614814" y="4115802"/>
                </a:lnTo>
                <a:lnTo>
                  <a:pt x="631438" y="4069648"/>
                </a:lnTo>
                <a:lnTo>
                  <a:pt x="647581" y="4023259"/>
                </a:lnTo>
                <a:lnTo>
                  <a:pt x="663241" y="3976637"/>
                </a:lnTo>
                <a:lnTo>
                  <a:pt x="678413" y="3929787"/>
                </a:lnTo>
                <a:lnTo>
                  <a:pt x="693096" y="3882710"/>
                </a:lnTo>
                <a:lnTo>
                  <a:pt x="707286" y="3835411"/>
                </a:lnTo>
                <a:lnTo>
                  <a:pt x="720980" y="3787892"/>
                </a:lnTo>
                <a:lnTo>
                  <a:pt x="734175" y="3740156"/>
                </a:lnTo>
                <a:lnTo>
                  <a:pt x="746867" y="3692207"/>
                </a:lnTo>
                <a:lnTo>
                  <a:pt x="759054" y="3644048"/>
                </a:lnTo>
                <a:lnTo>
                  <a:pt x="770733" y="3595682"/>
                </a:lnTo>
                <a:lnTo>
                  <a:pt x="781900" y="3547112"/>
                </a:lnTo>
                <a:lnTo>
                  <a:pt x="792553" y="3498341"/>
                </a:lnTo>
                <a:lnTo>
                  <a:pt x="802688" y="3449372"/>
                </a:lnTo>
                <a:lnTo>
                  <a:pt x="812302" y="3400209"/>
                </a:lnTo>
                <a:lnTo>
                  <a:pt x="821392" y="3350854"/>
                </a:lnTo>
                <a:lnTo>
                  <a:pt x="829955" y="3301311"/>
                </a:lnTo>
                <a:lnTo>
                  <a:pt x="837988" y="3251583"/>
                </a:lnTo>
                <a:lnTo>
                  <a:pt x="845488" y="3201673"/>
                </a:lnTo>
                <a:lnTo>
                  <a:pt x="852451" y="3151584"/>
                </a:lnTo>
                <a:lnTo>
                  <a:pt x="858876" y="3101320"/>
                </a:lnTo>
                <a:lnTo>
                  <a:pt x="864758" y="3050883"/>
                </a:lnTo>
                <a:lnTo>
                  <a:pt x="870094" y="3000276"/>
                </a:lnTo>
                <a:lnTo>
                  <a:pt x="874882" y="2949504"/>
                </a:lnTo>
                <a:lnTo>
                  <a:pt x="879118" y="2898568"/>
                </a:lnTo>
                <a:lnTo>
                  <a:pt x="882799" y="2847472"/>
                </a:lnTo>
                <a:lnTo>
                  <a:pt x="885923" y="2796219"/>
                </a:lnTo>
                <a:lnTo>
                  <a:pt x="888485" y="2744813"/>
                </a:lnTo>
                <a:lnTo>
                  <a:pt x="890484" y="2693256"/>
                </a:lnTo>
                <a:lnTo>
                  <a:pt x="891915" y="2641552"/>
                </a:lnTo>
                <a:lnTo>
                  <a:pt x="892776" y="2589703"/>
                </a:lnTo>
                <a:lnTo>
                  <a:pt x="893064" y="2537714"/>
                </a:lnTo>
                <a:lnTo>
                  <a:pt x="892767" y="2485074"/>
                </a:lnTo>
                <a:lnTo>
                  <a:pt x="891883" y="2432581"/>
                </a:lnTo>
                <a:lnTo>
                  <a:pt x="890414" y="2380240"/>
                </a:lnTo>
                <a:lnTo>
                  <a:pt x="888365" y="2328053"/>
                </a:lnTo>
                <a:lnTo>
                  <a:pt x="885822" y="2277398"/>
                </a:lnTo>
                <a:lnTo>
                  <a:pt x="882654" y="2225789"/>
                </a:lnTo>
                <a:lnTo>
                  <a:pt x="878921" y="2174338"/>
                </a:lnTo>
                <a:lnTo>
                  <a:pt x="874625" y="2123051"/>
                </a:lnTo>
                <a:lnTo>
                  <a:pt x="869770" y="2071928"/>
                </a:lnTo>
                <a:lnTo>
                  <a:pt x="864358" y="2020974"/>
                </a:lnTo>
                <a:lnTo>
                  <a:pt x="858394" y="1970192"/>
                </a:lnTo>
                <a:lnTo>
                  <a:pt x="851880" y="1919584"/>
                </a:lnTo>
                <a:lnTo>
                  <a:pt x="844818" y="1869155"/>
                </a:lnTo>
                <a:lnTo>
                  <a:pt x="837213" y="1818908"/>
                </a:lnTo>
                <a:lnTo>
                  <a:pt x="829068" y="1768845"/>
                </a:lnTo>
                <a:lnTo>
                  <a:pt x="820385" y="1718970"/>
                </a:lnTo>
                <a:lnTo>
                  <a:pt x="811169" y="1669286"/>
                </a:lnTo>
                <a:lnTo>
                  <a:pt x="801421" y="1619796"/>
                </a:lnTo>
                <a:lnTo>
                  <a:pt x="791145" y="1570504"/>
                </a:lnTo>
                <a:lnTo>
                  <a:pt x="780344" y="1521413"/>
                </a:lnTo>
                <a:lnTo>
                  <a:pt x="769022" y="1472525"/>
                </a:lnTo>
                <a:lnTo>
                  <a:pt x="757182" y="1423845"/>
                </a:lnTo>
                <a:lnTo>
                  <a:pt x="744826" y="1375375"/>
                </a:lnTo>
                <a:lnTo>
                  <a:pt x="731958" y="1327119"/>
                </a:lnTo>
                <a:lnTo>
                  <a:pt x="718581" y="1279080"/>
                </a:lnTo>
                <a:lnTo>
                  <a:pt x="704699" y="1231261"/>
                </a:lnTo>
                <a:lnTo>
                  <a:pt x="690313" y="1183665"/>
                </a:lnTo>
                <a:lnTo>
                  <a:pt x="675429" y="1136295"/>
                </a:lnTo>
                <a:lnTo>
                  <a:pt x="660047" y="1089156"/>
                </a:lnTo>
                <a:lnTo>
                  <a:pt x="644173" y="1042249"/>
                </a:lnTo>
                <a:lnTo>
                  <a:pt x="627809" y="995578"/>
                </a:lnTo>
                <a:lnTo>
                  <a:pt x="610957" y="949147"/>
                </a:lnTo>
                <a:lnTo>
                  <a:pt x="593622" y="902958"/>
                </a:lnTo>
                <a:lnTo>
                  <a:pt x="575806" y="857016"/>
                </a:lnTo>
                <a:lnTo>
                  <a:pt x="557513" y="811322"/>
                </a:lnTo>
                <a:lnTo>
                  <a:pt x="538746" y="765880"/>
                </a:lnTo>
                <a:lnTo>
                  <a:pt x="519507" y="720694"/>
                </a:lnTo>
                <a:lnTo>
                  <a:pt x="499800" y="675767"/>
                </a:lnTo>
                <a:lnTo>
                  <a:pt x="479629" y="631101"/>
                </a:lnTo>
                <a:lnTo>
                  <a:pt x="458996" y="586701"/>
                </a:lnTo>
                <a:lnTo>
                  <a:pt x="437904" y="542569"/>
                </a:lnTo>
                <a:lnTo>
                  <a:pt x="416357" y="498708"/>
                </a:lnTo>
                <a:lnTo>
                  <a:pt x="394358" y="455123"/>
                </a:lnTo>
                <a:lnTo>
                  <a:pt x="371909" y="411815"/>
                </a:lnTo>
                <a:lnTo>
                  <a:pt x="349015" y="368789"/>
                </a:lnTo>
                <a:lnTo>
                  <a:pt x="325678" y="326047"/>
                </a:lnTo>
                <a:lnTo>
                  <a:pt x="301901" y="283592"/>
                </a:lnTo>
                <a:lnTo>
                  <a:pt x="277688" y="241429"/>
                </a:lnTo>
                <a:lnTo>
                  <a:pt x="253041" y="199560"/>
                </a:lnTo>
                <a:lnTo>
                  <a:pt x="227965" y="157987"/>
                </a:lnTo>
                <a:lnTo>
                  <a:pt x="124841" y="0"/>
                </a:lnTo>
                <a:close/>
              </a:path>
            </a:pathLst>
          </a:custGeom>
          <a:solidFill>
            <a:srgbClr val="6D81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191000" y="1219200"/>
            <a:ext cx="1130935" cy="4800600"/>
          </a:xfrm>
          <a:custGeom>
            <a:avLst/>
            <a:gdLst/>
            <a:ahLst/>
            <a:cxnLst/>
            <a:rect l="l" t="t" r="r" b="b"/>
            <a:pathLst>
              <a:path w="1130935" h="4800600">
                <a:moveTo>
                  <a:pt x="690879" y="0"/>
                </a:moveTo>
                <a:lnTo>
                  <a:pt x="577723" y="0"/>
                </a:lnTo>
                <a:lnTo>
                  <a:pt x="690752" y="239775"/>
                </a:lnTo>
                <a:lnTo>
                  <a:pt x="709172" y="284981"/>
                </a:lnTo>
                <a:lnTo>
                  <a:pt x="727110" y="330438"/>
                </a:lnTo>
                <a:lnTo>
                  <a:pt x="744565" y="376145"/>
                </a:lnTo>
                <a:lnTo>
                  <a:pt x="761534" y="422097"/>
                </a:lnTo>
                <a:lnTo>
                  <a:pt x="778013" y="468292"/>
                </a:lnTo>
                <a:lnTo>
                  <a:pt x="793998" y="514727"/>
                </a:lnTo>
                <a:lnTo>
                  <a:pt x="809487" y="561397"/>
                </a:lnTo>
                <a:lnTo>
                  <a:pt x="824477" y="608301"/>
                </a:lnTo>
                <a:lnTo>
                  <a:pt x="838964" y="655434"/>
                </a:lnTo>
                <a:lnTo>
                  <a:pt x="852945" y="702794"/>
                </a:lnTo>
                <a:lnTo>
                  <a:pt x="866417" y="750377"/>
                </a:lnTo>
                <a:lnTo>
                  <a:pt x="879377" y="798179"/>
                </a:lnTo>
                <a:lnTo>
                  <a:pt x="891821" y="846198"/>
                </a:lnTo>
                <a:lnTo>
                  <a:pt x="903747" y="894431"/>
                </a:lnTo>
                <a:lnTo>
                  <a:pt x="915150" y="942874"/>
                </a:lnTo>
                <a:lnTo>
                  <a:pt x="926029" y="991523"/>
                </a:lnTo>
                <a:lnTo>
                  <a:pt x="936379" y="1040377"/>
                </a:lnTo>
                <a:lnTo>
                  <a:pt x="946198" y="1089430"/>
                </a:lnTo>
                <a:lnTo>
                  <a:pt x="955482" y="1138681"/>
                </a:lnTo>
                <a:lnTo>
                  <a:pt x="964228" y="1188126"/>
                </a:lnTo>
                <a:lnTo>
                  <a:pt x="972433" y="1237761"/>
                </a:lnTo>
                <a:lnTo>
                  <a:pt x="980094" y="1287583"/>
                </a:lnTo>
                <a:lnTo>
                  <a:pt x="987208" y="1337590"/>
                </a:lnTo>
                <a:lnTo>
                  <a:pt x="993770" y="1387778"/>
                </a:lnTo>
                <a:lnTo>
                  <a:pt x="999779" y="1438143"/>
                </a:lnTo>
                <a:lnTo>
                  <a:pt x="1005231" y="1488682"/>
                </a:lnTo>
                <a:lnTo>
                  <a:pt x="1010122" y="1539393"/>
                </a:lnTo>
                <a:lnTo>
                  <a:pt x="1014450" y="1590271"/>
                </a:lnTo>
                <a:lnTo>
                  <a:pt x="1018211" y="1641314"/>
                </a:lnTo>
                <a:lnTo>
                  <a:pt x="1021403" y="1692519"/>
                </a:lnTo>
                <a:lnTo>
                  <a:pt x="1024059" y="1744834"/>
                </a:lnTo>
                <a:lnTo>
                  <a:pt x="1026084" y="1796122"/>
                </a:lnTo>
                <a:lnTo>
                  <a:pt x="1027534" y="1847555"/>
                </a:lnTo>
                <a:lnTo>
                  <a:pt x="1028407" y="1899131"/>
                </a:lnTo>
                <a:lnTo>
                  <a:pt x="1028700" y="1950847"/>
                </a:lnTo>
                <a:lnTo>
                  <a:pt x="1028398" y="2003249"/>
                </a:lnTo>
                <a:lnTo>
                  <a:pt x="1027501" y="2055508"/>
                </a:lnTo>
                <a:lnTo>
                  <a:pt x="1026010" y="2107622"/>
                </a:lnTo>
                <a:lnTo>
                  <a:pt x="1023994" y="2158314"/>
                </a:lnTo>
                <a:lnTo>
                  <a:pt x="1021361" y="2209802"/>
                </a:lnTo>
                <a:lnTo>
                  <a:pt x="1018152" y="2261132"/>
                </a:lnTo>
                <a:lnTo>
                  <a:pt x="1014370" y="2312300"/>
                </a:lnTo>
                <a:lnTo>
                  <a:pt x="1010018" y="2363303"/>
                </a:lnTo>
                <a:lnTo>
                  <a:pt x="1005099" y="2414138"/>
                </a:lnTo>
                <a:lnTo>
                  <a:pt x="999618" y="2464802"/>
                </a:lnTo>
                <a:lnTo>
                  <a:pt x="993576" y="2515291"/>
                </a:lnTo>
                <a:lnTo>
                  <a:pt x="986977" y="2565602"/>
                </a:lnTo>
                <a:lnTo>
                  <a:pt x="979825" y="2615732"/>
                </a:lnTo>
                <a:lnTo>
                  <a:pt x="972123" y="2665676"/>
                </a:lnTo>
                <a:lnTo>
                  <a:pt x="963874" y="2715433"/>
                </a:lnTo>
                <a:lnTo>
                  <a:pt x="955081" y="2764998"/>
                </a:lnTo>
                <a:lnTo>
                  <a:pt x="945747" y="2814369"/>
                </a:lnTo>
                <a:lnTo>
                  <a:pt x="935876" y="2863542"/>
                </a:lnTo>
                <a:lnTo>
                  <a:pt x="925472" y="2912513"/>
                </a:lnTo>
                <a:lnTo>
                  <a:pt x="914536" y="2961280"/>
                </a:lnTo>
                <a:lnTo>
                  <a:pt x="903073" y="3009838"/>
                </a:lnTo>
                <a:lnTo>
                  <a:pt x="891085" y="3058186"/>
                </a:lnTo>
                <a:lnTo>
                  <a:pt x="878577" y="3106319"/>
                </a:lnTo>
                <a:lnTo>
                  <a:pt x="865550" y="3154233"/>
                </a:lnTo>
                <a:lnTo>
                  <a:pt x="852009" y="3201927"/>
                </a:lnTo>
                <a:lnTo>
                  <a:pt x="837957" y="3249396"/>
                </a:lnTo>
                <a:lnTo>
                  <a:pt x="823397" y="3296637"/>
                </a:lnTo>
                <a:lnTo>
                  <a:pt x="808332" y="3343648"/>
                </a:lnTo>
                <a:lnTo>
                  <a:pt x="792765" y="3390423"/>
                </a:lnTo>
                <a:lnTo>
                  <a:pt x="776700" y="3436961"/>
                </a:lnTo>
                <a:lnTo>
                  <a:pt x="760140" y="3483257"/>
                </a:lnTo>
                <a:lnTo>
                  <a:pt x="743088" y="3529310"/>
                </a:lnTo>
                <a:lnTo>
                  <a:pt x="725547" y="3575114"/>
                </a:lnTo>
                <a:lnTo>
                  <a:pt x="707521" y="3620667"/>
                </a:lnTo>
                <a:lnTo>
                  <a:pt x="689013" y="3665966"/>
                </a:lnTo>
                <a:lnTo>
                  <a:pt x="670026" y="3711007"/>
                </a:lnTo>
                <a:lnTo>
                  <a:pt x="650564" y="3755787"/>
                </a:lnTo>
                <a:lnTo>
                  <a:pt x="630629" y="3800303"/>
                </a:lnTo>
                <a:lnTo>
                  <a:pt x="610225" y="3844551"/>
                </a:lnTo>
                <a:lnTo>
                  <a:pt x="589355" y="3888528"/>
                </a:lnTo>
                <a:lnTo>
                  <a:pt x="568022" y="3932231"/>
                </a:lnTo>
                <a:lnTo>
                  <a:pt x="546230" y="3975656"/>
                </a:lnTo>
                <a:lnTo>
                  <a:pt x="523982" y="4018800"/>
                </a:lnTo>
                <a:lnTo>
                  <a:pt x="501281" y="4061659"/>
                </a:lnTo>
                <a:lnTo>
                  <a:pt x="478131" y="4104232"/>
                </a:lnTo>
                <a:lnTo>
                  <a:pt x="454534" y="4146513"/>
                </a:lnTo>
                <a:lnTo>
                  <a:pt x="430494" y="4188500"/>
                </a:lnTo>
                <a:lnTo>
                  <a:pt x="406013" y="4230190"/>
                </a:lnTo>
                <a:lnTo>
                  <a:pt x="381097" y="4271578"/>
                </a:lnTo>
                <a:lnTo>
                  <a:pt x="355746" y="4312663"/>
                </a:lnTo>
                <a:lnTo>
                  <a:pt x="329966" y="4353440"/>
                </a:lnTo>
                <a:lnTo>
                  <a:pt x="303759" y="4393906"/>
                </a:lnTo>
                <a:lnTo>
                  <a:pt x="277128" y="4434058"/>
                </a:lnTo>
                <a:lnTo>
                  <a:pt x="250076" y="4473893"/>
                </a:lnTo>
                <a:lnTo>
                  <a:pt x="222608" y="4513407"/>
                </a:lnTo>
                <a:lnTo>
                  <a:pt x="194725" y="4552596"/>
                </a:lnTo>
                <a:lnTo>
                  <a:pt x="166432" y="4591459"/>
                </a:lnTo>
                <a:lnTo>
                  <a:pt x="137731" y="4629990"/>
                </a:lnTo>
                <a:lnTo>
                  <a:pt x="108626" y="4668188"/>
                </a:lnTo>
                <a:lnTo>
                  <a:pt x="79121" y="4706048"/>
                </a:lnTo>
                <a:lnTo>
                  <a:pt x="0" y="4800600"/>
                </a:lnTo>
                <a:lnTo>
                  <a:pt x="133730" y="4800600"/>
                </a:lnTo>
                <a:lnTo>
                  <a:pt x="248030" y="4654118"/>
                </a:lnTo>
                <a:lnTo>
                  <a:pt x="276496" y="4615023"/>
                </a:lnTo>
                <a:lnTo>
                  <a:pt x="304555" y="4575604"/>
                </a:lnTo>
                <a:lnTo>
                  <a:pt x="332206" y="4535865"/>
                </a:lnTo>
                <a:lnTo>
                  <a:pt x="359444" y="4495808"/>
                </a:lnTo>
                <a:lnTo>
                  <a:pt x="386268" y="4455437"/>
                </a:lnTo>
                <a:lnTo>
                  <a:pt x="412673" y="4414755"/>
                </a:lnTo>
                <a:lnTo>
                  <a:pt x="438657" y="4373765"/>
                </a:lnTo>
                <a:lnTo>
                  <a:pt x="464216" y="4332471"/>
                </a:lnTo>
                <a:lnTo>
                  <a:pt x="489347" y="4290875"/>
                </a:lnTo>
                <a:lnTo>
                  <a:pt x="514047" y="4248981"/>
                </a:lnTo>
                <a:lnTo>
                  <a:pt x="538313" y="4206792"/>
                </a:lnTo>
                <a:lnTo>
                  <a:pt x="562142" y="4164312"/>
                </a:lnTo>
                <a:lnTo>
                  <a:pt x="585530" y="4121543"/>
                </a:lnTo>
                <a:lnTo>
                  <a:pt x="608474" y="4078489"/>
                </a:lnTo>
                <a:lnTo>
                  <a:pt x="630972" y="4035153"/>
                </a:lnTo>
                <a:lnTo>
                  <a:pt x="653020" y="3991539"/>
                </a:lnTo>
                <a:lnTo>
                  <a:pt x="674615" y="3947648"/>
                </a:lnTo>
                <a:lnTo>
                  <a:pt x="695753" y="3903486"/>
                </a:lnTo>
                <a:lnTo>
                  <a:pt x="716432" y="3859055"/>
                </a:lnTo>
                <a:lnTo>
                  <a:pt x="736648" y="3814358"/>
                </a:lnTo>
                <a:lnTo>
                  <a:pt x="756399" y="3769398"/>
                </a:lnTo>
                <a:lnTo>
                  <a:pt x="775680" y="3724179"/>
                </a:lnTo>
                <a:lnTo>
                  <a:pt x="794490" y="3678704"/>
                </a:lnTo>
                <a:lnTo>
                  <a:pt x="812824" y="3632976"/>
                </a:lnTo>
                <a:lnTo>
                  <a:pt x="830679" y="3586998"/>
                </a:lnTo>
                <a:lnTo>
                  <a:pt x="848053" y="3540774"/>
                </a:lnTo>
                <a:lnTo>
                  <a:pt x="864943" y="3494307"/>
                </a:lnTo>
                <a:lnTo>
                  <a:pt x="881344" y="3447600"/>
                </a:lnTo>
                <a:lnTo>
                  <a:pt x="897255" y="3400656"/>
                </a:lnTo>
                <a:lnTo>
                  <a:pt x="912671" y="3353479"/>
                </a:lnTo>
                <a:lnTo>
                  <a:pt x="927589" y="3306072"/>
                </a:lnTo>
                <a:lnTo>
                  <a:pt x="942007" y="3258437"/>
                </a:lnTo>
                <a:lnTo>
                  <a:pt x="955921" y="3210579"/>
                </a:lnTo>
                <a:lnTo>
                  <a:pt x="969329" y="3162500"/>
                </a:lnTo>
                <a:lnTo>
                  <a:pt x="982226" y="3114204"/>
                </a:lnTo>
                <a:lnTo>
                  <a:pt x="994610" y="3065694"/>
                </a:lnTo>
                <a:lnTo>
                  <a:pt x="1006478" y="3016973"/>
                </a:lnTo>
                <a:lnTo>
                  <a:pt x="1017826" y="2968044"/>
                </a:lnTo>
                <a:lnTo>
                  <a:pt x="1028651" y="2918911"/>
                </a:lnTo>
                <a:lnTo>
                  <a:pt x="1038951" y="2869577"/>
                </a:lnTo>
                <a:lnTo>
                  <a:pt x="1048721" y="2820044"/>
                </a:lnTo>
                <a:lnTo>
                  <a:pt x="1057959" y="2770318"/>
                </a:lnTo>
                <a:lnTo>
                  <a:pt x="1066662" y="2720399"/>
                </a:lnTo>
                <a:lnTo>
                  <a:pt x="1074827" y="2670293"/>
                </a:lnTo>
                <a:lnTo>
                  <a:pt x="1082449" y="2620001"/>
                </a:lnTo>
                <a:lnTo>
                  <a:pt x="1089527" y="2569528"/>
                </a:lnTo>
                <a:lnTo>
                  <a:pt x="1096056" y="2518876"/>
                </a:lnTo>
                <a:lnTo>
                  <a:pt x="1102035" y="2468049"/>
                </a:lnTo>
                <a:lnTo>
                  <a:pt x="1107459" y="2417050"/>
                </a:lnTo>
                <a:lnTo>
                  <a:pt x="1112326" y="2365882"/>
                </a:lnTo>
                <a:lnTo>
                  <a:pt x="1116631" y="2314548"/>
                </a:lnTo>
                <a:lnTo>
                  <a:pt x="1120373" y="2263052"/>
                </a:lnTo>
                <a:lnTo>
                  <a:pt x="1123548" y="2211397"/>
                </a:lnTo>
                <a:lnTo>
                  <a:pt x="1126153" y="2159586"/>
                </a:lnTo>
                <a:lnTo>
                  <a:pt x="1128211" y="2106671"/>
                </a:lnTo>
                <a:lnTo>
                  <a:pt x="1129650" y="2054877"/>
                </a:lnTo>
                <a:lnTo>
                  <a:pt x="1130517" y="2002934"/>
                </a:lnTo>
                <a:lnTo>
                  <a:pt x="1130808" y="1950847"/>
                </a:lnTo>
                <a:lnTo>
                  <a:pt x="1130519" y="1898884"/>
                </a:lnTo>
                <a:lnTo>
                  <a:pt x="1129657" y="1847067"/>
                </a:lnTo>
                <a:lnTo>
                  <a:pt x="1128227" y="1795398"/>
                </a:lnTo>
                <a:lnTo>
                  <a:pt x="1126230" y="1743881"/>
                </a:lnTo>
                <a:lnTo>
                  <a:pt x="1123670" y="1692519"/>
                </a:lnTo>
                <a:lnTo>
                  <a:pt x="1120650" y="1642708"/>
                </a:lnTo>
                <a:lnTo>
                  <a:pt x="1117007" y="1591876"/>
                </a:lnTo>
                <a:lnTo>
                  <a:pt x="1112815" y="1541202"/>
                </a:lnTo>
                <a:lnTo>
                  <a:pt x="1108076" y="1490690"/>
                </a:lnTo>
                <a:lnTo>
                  <a:pt x="1102795" y="1440342"/>
                </a:lnTo>
                <a:lnTo>
                  <a:pt x="1096973" y="1390161"/>
                </a:lnTo>
                <a:lnTo>
                  <a:pt x="1090614" y="1340151"/>
                </a:lnTo>
                <a:lnTo>
                  <a:pt x="1083721" y="1290314"/>
                </a:lnTo>
                <a:lnTo>
                  <a:pt x="1076298" y="1240654"/>
                </a:lnTo>
                <a:lnTo>
                  <a:pt x="1068346" y="1191174"/>
                </a:lnTo>
                <a:lnTo>
                  <a:pt x="1059869" y="1141877"/>
                </a:lnTo>
                <a:lnTo>
                  <a:pt x="1050870" y="1092766"/>
                </a:lnTo>
                <a:lnTo>
                  <a:pt x="1041352" y="1043844"/>
                </a:lnTo>
                <a:lnTo>
                  <a:pt x="1031318" y="995115"/>
                </a:lnTo>
                <a:lnTo>
                  <a:pt x="1020771" y="946580"/>
                </a:lnTo>
                <a:lnTo>
                  <a:pt x="1009715" y="898245"/>
                </a:lnTo>
                <a:lnTo>
                  <a:pt x="998151" y="850111"/>
                </a:lnTo>
                <a:lnTo>
                  <a:pt x="986084" y="802181"/>
                </a:lnTo>
                <a:lnTo>
                  <a:pt x="973516" y="754459"/>
                </a:lnTo>
                <a:lnTo>
                  <a:pt x="960450" y="706949"/>
                </a:lnTo>
                <a:lnTo>
                  <a:pt x="946889" y="659652"/>
                </a:lnTo>
                <a:lnTo>
                  <a:pt x="932836" y="612572"/>
                </a:lnTo>
                <a:lnTo>
                  <a:pt x="918295" y="565713"/>
                </a:lnTo>
                <a:lnTo>
                  <a:pt x="903268" y="519076"/>
                </a:lnTo>
                <a:lnTo>
                  <a:pt x="887758" y="472666"/>
                </a:lnTo>
                <a:lnTo>
                  <a:pt x="871769" y="426486"/>
                </a:lnTo>
                <a:lnTo>
                  <a:pt x="855303" y="380538"/>
                </a:lnTo>
                <a:lnTo>
                  <a:pt x="838363" y="334826"/>
                </a:lnTo>
                <a:lnTo>
                  <a:pt x="820953" y="289353"/>
                </a:lnTo>
                <a:lnTo>
                  <a:pt x="803075" y="244122"/>
                </a:lnTo>
                <a:lnTo>
                  <a:pt x="784733" y="199136"/>
                </a:lnTo>
                <a:lnTo>
                  <a:pt x="690879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292100" y="195529"/>
            <a:ext cx="9543415" cy="838200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700" marR="5080">
              <a:lnSpc>
                <a:spcPts val="3030"/>
              </a:lnSpc>
              <a:spcBef>
                <a:spcPts val="484"/>
              </a:spcBef>
            </a:pPr>
            <a:r>
              <a:rPr sz="2800" spc="-5" dirty="0">
                <a:solidFill>
                  <a:srgbClr val="495658"/>
                </a:solidFill>
              </a:rPr>
              <a:t>CERTENT </a:t>
            </a:r>
            <a:r>
              <a:rPr sz="2800" spc="5" dirty="0">
                <a:solidFill>
                  <a:srgbClr val="495658"/>
                </a:solidFill>
              </a:rPr>
              <a:t>+ </a:t>
            </a:r>
            <a:r>
              <a:rPr sz="2800" spc="-15" dirty="0">
                <a:solidFill>
                  <a:srgbClr val="495658"/>
                </a:solidFill>
              </a:rPr>
              <a:t>INTERNAL </a:t>
            </a:r>
            <a:r>
              <a:rPr sz="2800" spc="-5" dirty="0">
                <a:solidFill>
                  <a:srgbClr val="495658"/>
                </a:solidFill>
              </a:rPr>
              <a:t>SOLUTIONS </a:t>
            </a:r>
            <a:r>
              <a:rPr sz="2800" spc="-30" dirty="0">
                <a:solidFill>
                  <a:srgbClr val="495658"/>
                </a:solidFill>
              </a:rPr>
              <a:t>AND </a:t>
            </a:r>
            <a:r>
              <a:rPr sz="2800" dirty="0">
                <a:solidFill>
                  <a:srgbClr val="495658"/>
                </a:solidFill>
              </a:rPr>
              <a:t>PROCESSES </a:t>
            </a:r>
            <a:r>
              <a:rPr sz="2800" spc="5" dirty="0">
                <a:solidFill>
                  <a:srgbClr val="495658"/>
                </a:solidFill>
              </a:rPr>
              <a:t>=  </a:t>
            </a:r>
            <a:r>
              <a:rPr sz="2800" spc="-35" dirty="0">
                <a:solidFill>
                  <a:srgbClr val="495658"/>
                </a:solidFill>
              </a:rPr>
              <a:t>NARRATIVE </a:t>
            </a:r>
            <a:r>
              <a:rPr sz="2800" spc="-10" dirty="0">
                <a:solidFill>
                  <a:srgbClr val="495658"/>
                </a:solidFill>
              </a:rPr>
              <a:t>PERFORMANCE</a:t>
            </a:r>
            <a:r>
              <a:rPr sz="2800" spc="140" dirty="0">
                <a:solidFill>
                  <a:srgbClr val="495658"/>
                </a:solidFill>
              </a:rPr>
              <a:t> </a:t>
            </a:r>
            <a:r>
              <a:rPr sz="2800" spc="-5" dirty="0">
                <a:solidFill>
                  <a:srgbClr val="495658"/>
                </a:solidFill>
              </a:rPr>
              <a:t>REPORTING</a:t>
            </a:r>
            <a:endParaRPr sz="2800"/>
          </a:p>
        </p:txBody>
      </p:sp>
      <p:sp>
        <p:nvSpPr>
          <p:cNvPr id="14" name="object 1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0" spc="-10" dirty="0">
                <a:solidFill>
                  <a:srgbClr val="495658"/>
                </a:solidFill>
                <a:latin typeface="Arial"/>
                <a:cs typeface="Arial"/>
              </a:rPr>
              <a:t>Traditional </a:t>
            </a:r>
            <a:r>
              <a:rPr sz="1800" b="0" dirty="0">
                <a:solidFill>
                  <a:srgbClr val="495658"/>
                </a:solidFill>
                <a:latin typeface="Arial"/>
                <a:cs typeface="Arial"/>
              </a:rPr>
              <a:t>internal reporting solutions and developed  processes </a:t>
            </a:r>
            <a:r>
              <a:rPr sz="1800" b="0" spc="-5" dirty="0">
                <a:solidFill>
                  <a:srgbClr val="495658"/>
                </a:solidFill>
                <a:latin typeface="Arial"/>
                <a:cs typeface="Arial"/>
              </a:rPr>
              <a:t>provide </a:t>
            </a:r>
            <a:r>
              <a:rPr sz="1800" b="0" dirty="0">
                <a:solidFill>
                  <a:srgbClr val="495658"/>
                </a:solidFill>
                <a:latin typeface="Arial"/>
                <a:cs typeface="Arial"/>
              </a:rPr>
              <a:t>all the </a:t>
            </a:r>
            <a:r>
              <a:rPr sz="1800" dirty="0">
                <a:solidFill>
                  <a:srgbClr val="495658"/>
                </a:solidFill>
                <a:latin typeface="Arial"/>
                <a:cs typeface="Arial"/>
              </a:rPr>
              <a:t>data </a:t>
            </a:r>
            <a:r>
              <a:rPr sz="1800" b="0" spc="-5" dirty="0">
                <a:solidFill>
                  <a:srgbClr val="495658"/>
                </a:solidFill>
                <a:latin typeface="Arial"/>
                <a:cs typeface="Arial"/>
              </a:rPr>
              <a:t>your </a:t>
            </a:r>
            <a:r>
              <a:rPr sz="1800" b="0" dirty="0">
                <a:solidFill>
                  <a:srgbClr val="495658"/>
                </a:solidFill>
                <a:latin typeface="Arial"/>
                <a:cs typeface="Arial"/>
              </a:rPr>
              <a:t>organization</a:t>
            </a:r>
            <a:r>
              <a:rPr sz="1800" b="0" spc="-140" dirty="0">
                <a:solidFill>
                  <a:srgbClr val="495658"/>
                </a:solidFill>
                <a:latin typeface="Arial"/>
                <a:cs typeface="Arial"/>
              </a:rPr>
              <a:t> </a:t>
            </a:r>
            <a:r>
              <a:rPr sz="1800" b="0" spc="-5" dirty="0">
                <a:solidFill>
                  <a:srgbClr val="495658"/>
                </a:solidFill>
                <a:latin typeface="Arial"/>
                <a:cs typeface="Arial"/>
              </a:rPr>
              <a:t>requires  </a:t>
            </a:r>
            <a:r>
              <a:rPr sz="1800" b="0" dirty="0">
                <a:solidFill>
                  <a:srgbClr val="495658"/>
                </a:solidFill>
                <a:latin typeface="Arial"/>
                <a:cs typeface="Arial"/>
              </a:rPr>
              <a:t>in </a:t>
            </a:r>
            <a:r>
              <a:rPr sz="1800" b="0" spc="-5" dirty="0">
                <a:solidFill>
                  <a:srgbClr val="495658"/>
                </a:solidFill>
                <a:latin typeface="Arial"/>
                <a:cs typeface="Arial"/>
              </a:rPr>
              <a:t>a </a:t>
            </a:r>
            <a:r>
              <a:rPr sz="1800" b="0" dirty="0">
                <a:solidFill>
                  <a:srgbClr val="495658"/>
                </a:solidFill>
                <a:latin typeface="Arial"/>
                <a:cs typeface="Arial"/>
              </a:rPr>
              <a:t>structured reporting</a:t>
            </a:r>
            <a:r>
              <a:rPr sz="1800" b="0" spc="-114" dirty="0">
                <a:solidFill>
                  <a:srgbClr val="495658"/>
                </a:solidFill>
                <a:latin typeface="Arial"/>
                <a:cs typeface="Arial"/>
              </a:rPr>
              <a:t> </a:t>
            </a:r>
            <a:r>
              <a:rPr sz="1800" b="0" dirty="0">
                <a:solidFill>
                  <a:srgbClr val="495658"/>
                </a:solidFill>
                <a:latin typeface="Arial"/>
                <a:cs typeface="Arial"/>
              </a:rPr>
              <a:t>format.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0" dirty="0">
                <a:solidFill>
                  <a:srgbClr val="495658"/>
                </a:solidFill>
                <a:latin typeface="Arial"/>
                <a:cs typeface="Arial"/>
              </a:rPr>
              <a:t>It may also </a:t>
            </a:r>
            <a:r>
              <a:rPr sz="1800" b="0" spc="-5" dirty="0">
                <a:solidFill>
                  <a:srgbClr val="495658"/>
                </a:solidFill>
                <a:latin typeface="Arial"/>
                <a:cs typeface="Arial"/>
              </a:rPr>
              <a:t>provide </a:t>
            </a:r>
            <a:r>
              <a:rPr sz="1800" dirty="0">
                <a:solidFill>
                  <a:srgbClr val="495658"/>
                </a:solidFill>
                <a:latin typeface="Arial"/>
                <a:cs typeface="Arial"/>
              </a:rPr>
              <a:t>minor commentary</a:t>
            </a:r>
            <a:r>
              <a:rPr sz="1800" spc="-125" dirty="0">
                <a:solidFill>
                  <a:srgbClr val="495658"/>
                </a:solidFill>
                <a:latin typeface="Arial"/>
                <a:cs typeface="Arial"/>
              </a:rPr>
              <a:t> </a:t>
            </a:r>
            <a:r>
              <a:rPr sz="1800" b="0" dirty="0">
                <a:solidFill>
                  <a:srgbClr val="495658"/>
                </a:solidFill>
                <a:latin typeface="Arial"/>
                <a:cs typeface="Arial"/>
              </a:rPr>
              <a:t>around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0" dirty="0">
                <a:solidFill>
                  <a:srgbClr val="495658"/>
                </a:solidFill>
                <a:latin typeface="Arial"/>
                <a:cs typeface="Arial"/>
              </a:rPr>
              <a:t>certain</a:t>
            </a:r>
            <a:r>
              <a:rPr sz="1800" b="0" spc="-45" dirty="0">
                <a:solidFill>
                  <a:srgbClr val="495658"/>
                </a:solidFill>
                <a:latin typeface="Arial"/>
                <a:cs typeface="Arial"/>
              </a:rPr>
              <a:t> </a:t>
            </a:r>
            <a:r>
              <a:rPr sz="1800" b="0" spc="5" dirty="0">
                <a:solidFill>
                  <a:srgbClr val="495658"/>
                </a:solidFill>
                <a:latin typeface="Arial"/>
                <a:cs typeface="Arial"/>
              </a:rPr>
              <a:t>balances.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400">
              <a:latin typeface="Times New Roman"/>
              <a:cs typeface="Times New Roman"/>
            </a:endParaRPr>
          </a:p>
          <a:p>
            <a:pPr marL="12700" marR="47625">
              <a:lnSpc>
                <a:spcPct val="100000"/>
              </a:lnSpc>
            </a:pPr>
            <a:r>
              <a:rPr sz="1800" b="0" spc="-10" dirty="0">
                <a:solidFill>
                  <a:srgbClr val="495658"/>
                </a:solidFill>
                <a:latin typeface="Arial"/>
                <a:cs typeface="Arial"/>
              </a:rPr>
              <a:t>More </a:t>
            </a:r>
            <a:r>
              <a:rPr sz="1800" b="0" dirty="0">
                <a:solidFill>
                  <a:srgbClr val="495658"/>
                </a:solidFill>
                <a:latin typeface="Arial"/>
                <a:cs typeface="Arial"/>
              </a:rPr>
              <a:t>often than not, data and minor commentary are</a:t>
            </a:r>
            <a:r>
              <a:rPr sz="1800" b="0" spc="-160" dirty="0">
                <a:solidFill>
                  <a:srgbClr val="495658"/>
                </a:solidFill>
                <a:latin typeface="Arial"/>
                <a:cs typeface="Arial"/>
              </a:rPr>
              <a:t> </a:t>
            </a:r>
            <a:r>
              <a:rPr sz="1800" b="0" dirty="0">
                <a:solidFill>
                  <a:srgbClr val="495658"/>
                </a:solidFill>
                <a:latin typeface="Arial"/>
                <a:cs typeface="Arial"/>
              </a:rPr>
              <a:t>not  telling the </a:t>
            </a:r>
            <a:r>
              <a:rPr sz="1800" dirty="0">
                <a:solidFill>
                  <a:srgbClr val="495658"/>
                </a:solidFill>
                <a:latin typeface="Arial"/>
                <a:cs typeface="Arial"/>
              </a:rPr>
              <a:t>full story behind the</a:t>
            </a:r>
            <a:r>
              <a:rPr sz="1800" spc="-110" dirty="0">
                <a:solidFill>
                  <a:srgbClr val="49565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95658"/>
                </a:solidFill>
                <a:latin typeface="Arial"/>
                <a:cs typeface="Arial"/>
              </a:rPr>
              <a:t>numbers.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400">
              <a:latin typeface="Times New Roman"/>
              <a:cs typeface="Times New Roman"/>
            </a:endParaRPr>
          </a:p>
          <a:p>
            <a:pPr marL="12700" marR="140335" algn="just">
              <a:lnSpc>
                <a:spcPct val="100000"/>
              </a:lnSpc>
            </a:pPr>
            <a:r>
              <a:rPr sz="1800" b="0" spc="-5" dirty="0">
                <a:solidFill>
                  <a:srgbClr val="495658"/>
                </a:solidFill>
                <a:latin typeface="Arial"/>
                <a:cs typeface="Arial"/>
              </a:rPr>
              <a:t>This </a:t>
            </a:r>
            <a:r>
              <a:rPr sz="1800" b="0" dirty="0">
                <a:solidFill>
                  <a:srgbClr val="495658"/>
                </a:solidFill>
                <a:latin typeface="Arial"/>
                <a:cs typeface="Arial"/>
              </a:rPr>
              <a:t>is </a:t>
            </a:r>
            <a:r>
              <a:rPr sz="1800" b="0" spc="-5" dirty="0">
                <a:solidFill>
                  <a:srgbClr val="495658"/>
                </a:solidFill>
                <a:latin typeface="Arial"/>
                <a:cs typeface="Arial"/>
              </a:rPr>
              <a:t>where </a:t>
            </a:r>
            <a:r>
              <a:rPr sz="1800" b="0" dirty="0">
                <a:solidFill>
                  <a:srgbClr val="495658"/>
                </a:solidFill>
                <a:latin typeface="Arial"/>
                <a:cs typeface="Arial"/>
              </a:rPr>
              <a:t>Certent </a:t>
            </a:r>
            <a:r>
              <a:rPr sz="1800" b="0" spc="-5" dirty="0">
                <a:solidFill>
                  <a:srgbClr val="495658"/>
                </a:solidFill>
                <a:latin typeface="Arial"/>
                <a:cs typeface="Arial"/>
              </a:rPr>
              <a:t>allows you </a:t>
            </a:r>
            <a:r>
              <a:rPr sz="1800" b="0" dirty="0">
                <a:solidFill>
                  <a:srgbClr val="495658"/>
                </a:solidFill>
                <a:latin typeface="Arial"/>
                <a:cs typeface="Arial"/>
              </a:rPr>
              <a:t>to </a:t>
            </a:r>
            <a:r>
              <a:rPr sz="1800" b="0" spc="-5" dirty="0">
                <a:solidFill>
                  <a:srgbClr val="495658"/>
                </a:solidFill>
                <a:latin typeface="Arial"/>
                <a:cs typeface="Arial"/>
              </a:rPr>
              <a:t>extend your </a:t>
            </a:r>
            <a:r>
              <a:rPr sz="1800" b="0" dirty="0">
                <a:solidFill>
                  <a:srgbClr val="495658"/>
                </a:solidFill>
                <a:latin typeface="Arial"/>
                <a:cs typeface="Arial"/>
              </a:rPr>
              <a:t>internal  investment to create </a:t>
            </a:r>
            <a:r>
              <a:rPr sz="1800" spc="-5" dirty="0">
                <a:solidFill>
                  <a:srgbClr val="495658"/>
                </a:solidFill>
                <a:latin typeface="Arial"/>
                <a:cs typeface="Arial"/>
              </a:rPr>
              <a:t>narrative </a:t>
            </a:r>
            <a:r>
              <a:rPr sz="1800" dirty="0">
                <a:solidFill>
                  <a:srgbClr val="495658"/>
                </a:solidFill>
                <a:latin typeface="Arial"/>
                <a:cs typeface="Arial"/>
              </a:rPr>
              <a:t>performance reports</a:t>
            </a:r>
            <a:r>
              <a:rPr sz="1800" spc="-114" dirty="0">
                <a:solidFill>
                  <a:srgbClr val="495658"/>
                </a:solidFill>
                <a:latin typeface="Arial"/>
                <a:cs typeface="Arial"/>
              </a:rPr>
              <a:t> </a:t>
            </a:r>
            <a:r>
              <a:rPr sz="1800" b="0" dirty="0">
                <a:solidFill>
                  <a:srgbClr val="495658"/>
                </a:solidFill>
                <a:latin typeface="Arial"/>
                <a:cs typeface="Arial"/>
              </a:rPr>
              <a:t>in  multiple output</a:t>
            </a:r>
            <a:r>
              <a:rPr sz="1800" b="0" spc="-114" dirty="0">
                <a:solidFill>
                  <a:srgbClr val="495658"/>
                </a:solidFill>
                <a:latin typeface="Arial"/>
                <a:cs typeface="Arial"/>
              </a:rPr>
              <a:t> </a:t>
            </a:r>
            <a:r>
              <a:rPr sz="1800" b="0" dirty="0">
                <a:solidFill>
                  <a:srgbClr val="495658"/>
                </a:solidFill>
                <a:latin typeface="Arial"/>
                <a:cs typeface="Arial"/>
              </a:rPr>
              <a:t>formats.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301495" y="2428074"/>
            <a:ext cx="1855470" cy="2383155"/>
          </a:xfrm>
          <a:custGeom>
            <a:avLst/>
            <a:gdLst/>
            <a:ahLst/>
            <a:cxnLst/>
            <a:rect l="l" t="t" r="r" b="b"/>
            <a:pathLst>
              <a:path w="1855470" h="2383154">
                <a:moveTo>
                  <a:pt x="1815135" y="0"/>
                </a:moveTo>
                <a:lnTo>
                  <a:pt x="40336" y="0"/>
                </a:lnTo>
                <a:lnTo>
                  <a:pt x="3170" y="24669"/>
                </a:lnTo>
                <a:lnTo>
                  <a:pt x="0" y="40386"/>
                </a:lnTo>
                <a:lnTo>
                  <a:pt x="0" y="2342454"/>
                </a:lnTo>
                <a:lnTo>
                  <a:pt x="24636" y="2379667"/>
                </a:lnTo>
                <a:lnTo>
                  <a:pt x="1815136" y="2382841"/>
                </a:lnTo>
                <a:lnTo>
                  <a:pt x="1830833" y="2379667"/>
                </a:lnTo>
                <a:lnTo>
                  <a:pt x="1843655" y="2371011"/>
                </a:lnTo>
                <a:lnTo>
                  <a:pt x="1852301" y="2358174"/>
                </a:lnTo>
                <a:lnTo>
                  <a:pt x="1855472" y="2342455"/>
                </a:lnTo>
                <a:lnTo>
                  <a:pt x="1855472" y="2302068"/>
                </a:lnTo>
                <a:lnTo>
                  <a:pt x="80672" y="2302068"/>
                </a:lnTo>
                <a:lnTo>
                  <a:pt x="80672" y="80773"/>
                </a:lnTo>
                <a:lnTo>
                  <a:pt x="1855472" y="80773"/>
                </a:lnTo>
                <a:lnTo>
                  <a:pt x="1855472" y="40386"/>
                </a:lnTo>
                <a:lnTo>
                  <a:pt x="1852301" y="24669"/>
                </a:lnTo>
                <a:lnTo>
                  <a:pt x="1843654" y="11832"/>
                </a:lnTo>
                <a:lnTo>
                  <a:pt x="1830833" y="3175"/>
                </a:lnTo>
                <a:lnTo>
                  <a:pt x="1815135" y="0"/>
                </a:lnTo>
                <a:close/>
              </a:path>
              <a:path w="1855470" h="2383154">
                <a:moveTo>
                  <a:pt x="1855472" y="80773"/>
                </a:moveTo>
                <a:lnTo>
                  <a:pt x="1774799" y="80773"/>
                </a:lnTo>
                <a:lnTo>
                  <a:pt x="1774799" y="2302068"/>
                </a:lnTo>
                <a:lnTo>
                  <a:pt x="1855472" y="2302068"/>
                </a:lnTo>
                <a:lnTo>
                  <a:pt x="1855472" y="807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987213" y="2831962"/>
            <a:ext cx="484505" cy="81280"/>
          </a:xfrm>
          <a:custGeom>
            <a:avLst/>
            <a:gdLst/>
            <a:ahLst/>
            <a:cxnLst/>
            <a:rect l="l" t="t" r="r" b="b"/>
            <a:pathLst>
              <a:path w="484505" h="81280">
                <a:moveTo>
                  <a:pt x="443699" y="0"/>
                </a:moveTo>
                <a:lnTo>
                  <a:pt x="40336" y="0"/>
                </a:lnTo>
                <a:lnTo>
                  <a:pt x="3170" y="24669"/>
                </a:lnTo>
                <a:lnTo>
                  <a:pt x="0" y="40386"/>
                </a:lnTo>
                <a:lnTo>
                  <a:pt x="3170" y="56112"/>
                </a:lnTo>
                <a:lnTo>
                  <a:pt x="11817" y="68949"/>
                </a:lnTo>
                <a:lnTo>
                  <a:pt x="24639" y="77601"/>
                </a:lnTo>
                <a:lnTo>
                  <a:pt x="40336" y="80773"/>
                </a:lnTo>
                <a:lnTo>
                  <a:pt x="443699" y="80773"/>
                </a:lnTo>
                <a:lnTo>
                  <a:pt x="459397" y="77601"/>
                </a:lnTo>
                <a:lnTo>
                  <a:pt x="472218" y="68949"/>
                </a:lnTo>
                <a:lnTo>
                  <a:pt x="480865" y="56112"/>
                </a:lnTo>
                <a:lnTo>
                  <a:pt x="484036" y="40386"/>
                </a:lnTo>
                <a:lnTo>
                  <a:pt x="480865" y="24669"/>
                </a:lnTo>
                <a:lnTo>
                  <a:pt x="472218" y="11832"/>
                </a:lnTo>
                <a:lnTo>
                  <a:pt x="459397" y="3174"/>
                </a:lnTo>
                <a:lnTo>
                  <a:pt x="4436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624186" y="3316601"/>
            <a:ext cx="323215" cy="81280"/>
          </a:xfrm>
          <a:custGeom>
            <a:avLst/>
            <a:gdLst/>
            <a:ahLst/>
            <a:cxnLst/>
            <a:rect l="l" t="t" r="r" b="b"/>
            <a:pathLst>
              <a:path w="323214" h="81279">
                <a:moveTo>
                  <a:pt x="282354" y="0"/>
                </a:moveTo>
                <a:lnTo>
                  <a:pt x="40336" y="0"/>
                </a:lnTo>
                <a:lnTo>
                  <a:pt x="3170" y="24669"/>
                </a:lnTo>
                <a:lnTo>
                  <a:pt x="0" y="40386"/>
                </a:lnTo>
                <a:lnTo>
                  <a:pt x="3170" y="56112"/>
                </a:lnTo>
                <a:lnTo>
                  <a:pt x="11817" y="68949"/>
                </a:lnTo>
                <a:lnTo>
                  <a:pt x="24639" y="77601"/>
                </a:lnTo>
                <a:lnTo>
                  <a:pt x="40336" y="80773"/>
                </a:lnTo>
                <a:lnTo>
                  <a:pt x="282354" y="80773"/>
                </a:lnTo>
                <a:lnTo>
                  <a:pt x="298051" y="77601"/>
                </a:lnTo>
                <a:lnTo>
                  <a:pt x="310873" y="68949"/>
                </a:lnTo>
                <a:lnTo>
                  <a:pt x="319519" y="56112"/>
                </a:lnTo>
                <a:lnTo>
                  <a:pt x="322690" y="40386"/>
                </a:lnTo>
                <a:lnTo>
                  <a:pt x="319519" y="24669"/>
                </a:lnTo>
                <a:lnTo>
                  <a:pt x="310873" y="11832"/>
                </a:lnTo>
                <a:lnTo>
                  <a:pt x="298051" y="3174"/>
                </a:lnTo>
                <a:lnTo>
                  <a:pt x="2823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027550" y="3316601"/>
            <a:ext cx="968375" cy="81280"/>
          </a:xfrm>
          <a:custGeom>
            <a:avLst/>
            <a:gdLst/>
            <a:ahLst/>
            <a:cxnLst/>
            <a:rect l="l" t="t" r="r" b="b"/>
            <a:pathLst>
              <a:path w="968375" h="81279">
                <a:moveTo>
                  <a:pt x="927736" y="0"/>
                </a:moveTo>
                <a:lnTo>
                  <a:pt x="40336" y="0"/>
                </a:lnTo>
                <a:lnTo>
                  <a:pt x="3170" y="24669"/>
                </a:lnTo>
                <a:lnTo>
                  <a:pt x="0" y="40386"/>
                </a:lnTo>
                <a:lnTo>
                  <a:pt x="3170" y="56112"/>
                </a:lnTo>
                <a:lnTo>
                  <a:pt x="11817" y="68949"/>
                </a:lnTo>
                <a:lnTo>
                  <a:pt x="24639" y="77601"/>
                </a:lnTo>
                <a:lnTo>
                  <a:pt x="40336" y="80773"/>
                </a:lnTo>
                <a:lnTo>
                  <a:pt x="927736" y="80773"/>
                </a:lnTo>
                <a:lnTo>
                  <a:pt x="943433" y="77601"/>
                </a:lnTo>
                <a:lnTo>
                  <a:pt x="956255" y="68949"/>
                </a:lnTo>
                <a:lnTo>
                  <a:pt x="964901" y="56112"/>
                </a:lnTo>
                <a:lnTo>
                  <a:pt x="968072" y="40386"/>
                </a:lnTo>
                <a:lnTo>
                  <a:pt x="964901" y="24669"/>
                </a:lnTo>
                <a:lnTo>
                  <a:pt x="956255" y="11832"/>
                </a:lnTo>
                <a:lnTo>
                  <a:pt x="943433" y="3174"/>
                </a:lnTo>
                <a:lnTo>
                  <a:pt x="9277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462841" y="3478148"/>
            <a:ext cx="1532890" cy="81280"/>
          </a:xfrm>
          <a:custGeom>
            <a:avLst/>
            <a:gdLst/>
            <a:ahLst/>
            <a:cxnLst/>
            <a:rect l="l" t="t" r="r" b="b"/>
            <a:pathLst>
              <a:path w="1532889" h="81279">
                <a:moveTo>
                  <a:pt x="1492445" y="0"/>
                </a:moveTo>
                <a:lnTo>
                  <a:pt x="40336" y="0"/>
                </a:lnTo>
                <a:lnTo>
                  <a:pt x="3170" y="24669"/>
                </a:lnTo>
                <a:lnTo>
                  <a:pt x="0" y="40386"/>
                </a:lnTo>
                <a:lnTo>
                  <a:pt x="3170" y="56112"/>
                </a:lnTo>
                <a:lnTo>
                  <a:pt x="11814" y="68949"/>
                </a:lnTo>
                <a:lnTo>
                  <a:pt x="24636" y="77601"/>
                </a:lnTo>
                <a:lnTo>
                  <a:pt x="40336" y="80773"/>
                </a:lnTo>
                <a:lnTo>
                  <a:pt x="1492445" y="80773"/>
                </a:lnTo>
                <a:lnTo>
                  <a:pt x="1508142" y="77601"/>
                </a:lnTo>
                <a:lnTo>
                  <a:pt x="1520964" y="68949"/>
                </a:lnTo>
                <a:lnTo>
                  <a:pt x="1529610" y="56112"/>
                </a:lnTo>
                <a:lnTo>
                  <a:pt x="1532781" y="40386"/>
                </a:lnTo>
                <a:lnTo>
                  <a:pt x="1529610" y="24669"/>
                </a:lnTo>
                <a:lnTo>
                  <a:pt x="1520964" y="11832"/>
                </a:lnTo>
                <a:lnTo>
                  <a:pt x="1508142" y="3175"/>
                </a:lnTo>
                <a:lnTo>
                  <a:pt x="14924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462841" y="3639694"/>
            <a:ext cx="1129665" cy="81280"/>
          </a:xfrm>
          <a:custGeom>
            <a:avLst/>
            <a:gdLst/>
            <a:ahLst/>
            <a:cxnLst/>
            <a:rect l="l" t="t" r="r" b="b"/>
            <a:pathLst>
              <a:path w="1129664" h="81279">
                <a:moveTo>
                  <a:pt x="1089081" y="0"/>
                </a:moveTo>
                <a:lnTo>
                  <a:pt x="40336" y="0"/>
                </a:lnTo>
                <a:lnTo>
                  <a:pt x="3170" y="24669"/>
                </a:lnTo>
                <a:lnTo>
                  <a:pt x="0" y="40386"/>
                </a:lnTo>
                <a:lnTo>
                  <a:pt x="3170" y="56112"/>
                </a:lnTo>
                <a:lnTo>
                  <a:pt x="11814" y="68949"/>
                </a:lnTo>
                <a:lnTo>
                  <a:pt x="24636" y="77601"/>
                </a:lnTo>
                <a:lnTo>
                  <a:pt x="40336" y="80773"/>
                </a:lnTo>
                <a:lnTo>
                  <a:pt x="1089081" y="80773"/>
                </a:lnTo>
                <a:lnTo>
                  <a:pt x="1104778" y="77601"/>
                </a:lnTo>
                <a:lnTo>
                  <a:pt x="1117600" y="68949"/>
                </a:lnTo>
                <a:lnTo>
                  <a:pt x="1126246" y="56112"/>
                </a:lnTo>
                <a:lnTo>
                  <a:pt x="1129417" y="40386"/>
                </a:lnTo>
                <a:lnTo>
                  <a:pt x="1126246" y="24669"/>
                </a:lnTo>
                <a:lnTo>
                  <a:pt x="1117600" y="11832"/>
                </a:lnTo>
                <a:lnTo>
                  <a:pt x="1104778" y="3175"/>
                </a:lnTo>
                <a:lnTo>
                  <a:pt x="10890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672932" y="3639694"/>
            <a:ext cx="323215" cy="81280"/>
          </a:xfrm>
          <a:custGeom>
            <a:avLst/>
            <a:gdLst/>
            <a:ahLst/>
            <a:cxnLst/>
            <a:rect l="l" t="t" r="r" b="b"/>
            <a:pathLst>
              <a:path w="323214" h="81279">
                <a:moveTo>
                  <a:pt x="282354" y="0"/>
                </a:moveTo>
                <a:lnTo>
                  <a:pt x="40336" y="0"/>
                </a:lnTo>
                <a:lnTo>
                  <a:pt x="3170" y="24669"/>
                </a:lnTo>
                <a:lnTo>
                  <a:pt x="0" y="40386"/>
                </a:lnTo>
                <a:lnTo>
                  <a:pt x="3170" y="56112"/>
                </a:lnTo>
                <a:lnTo>
                  <a:pt x="11817" y="68949"/>
                </a:lnTo>
                <a:lnTo>
                  <a:pt x="24639" y="77601"/>
                </a:lnTo>
                <a:lnTo>
                  <a:pt x="40336" y="80773"/>
                </a:lnTo>
                <a:lnTo>
                  <a:pt x="282354" y="80773"/>
                </a:lnTo>
                <a:lnTo>
                  <a:pt x="298051" y="77601"/>
                </a:lnTo>
                <a:lnTo>
                  <a:pt x="310873" y="68949"/>
                </a:lnTo>
                <a:lnTo>
                  <a:pt x="319519" y="56112"/>
                </a:lnTo>
                <a:lnTo>
                  <a:pt x="322690" y="40386"/>
                </a:lnTo>
                <a:lnTo>
                  <a:pt x="319519" y="24669"/>
                </a:lnTo>
                <a:lnTo>
                  <a:pt x="310873" y="11832"/>
                </a:lnTo>
                <a:lnTo>
                  <a:pt x="298051" y="3174"/>
                </a:lnTo>
                <a:lnTo>
                  <a:pt x="2823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188895" y="3801241"/>
            <a:ext cx="807085" cy="81280"/>
          </a:xfrm>
          <a:custGeom>
            <a:avLst/>
            <a:gdLst/>
            <a:ahLst/>
            <a:cxnLst/>
            <a:rect l="l" t="t" r="r" b="b"/>
            <a:pathLst>
              <a:path w="807085" h="81279">
                <a:moveTo>
                  <a:pt x="766390" y="0"/>
                </a:moveTo>
                <a:lnTo>
                  <a:pt x="40336" y="0"/>
                </a:lnTo>
                <a:lnTo>
                  <a:pt x="3170" y="24669"/>
                </a:lnTo>
                <a:lnTo>
                  <a:pt x="0" y="40386"/>
                </a:lnTo>
                <a:lnTo>
                  <a:pt x="3170" y="56112"/>
                </a:lnTo>
                <a:lnTo>
                  <a:pt x="11817" y="68949"/>
                </a:lnTo>
                <a:lnTo>
                  <a:pt x="24639" y="77601"/>
                </a:lnTo>
                <a:lnTo>
                  <a:pt x="40336" y="80773"/>
                </a:lnTo>
                <a:lnTo>
                  <a:pt x="766390" y="80773"/>
                </a:lnTo>
                <a:lnTo>
                  <a:pt x="782088" y="77601"/>
                </a:lnTo>
                <a:lnTo>
                  <a:pt x="794909" y="68949"/>
                </a:lnTo>
                <a:lnTo>
                  <a:pt x="803556" y="56112"/>
                </a:lnTo>
                <a:lnTo>
                  <a:pt x="806727" y="40386"/>
                </a:lnTo>
                <a:lnTo>
                  <a:pt x="803556" y="24669"/>
                </a:lnTo>
                <a:lnTo>
                  <a:pt x="794909" y="11832"/>
                </a:lnTo>
                <a:lnTo>
                  <a:pt x="782088" y="3174"/>
                </a:lnTo>
                <a:lnTo>
                  <a:pt x="7663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462841" y="3801241"/>
            <a:ext cx="645795" cy="81280"/>
          </a:xfrm>
          <a:custGeom>
            <a:avLst/>
            <a:gdLst/>
            <a:ahLst/>
            <a:cxnLst/>
            <a:rect l="l" t="t" r="r" b="b"/>
            <a:pathLst>
              <a:path w="645794" h="81279">
                <a:moveTo>
                  <a:pt x="605045" y="0"/>
                </a:moveTo>
                <a:lnTo>
                  <a:pt x="40336" y="0"/>
                </a:lnTo>
                <a:lnTo>
                  <a:pt x="3170" y="24669"/>
                </a:lnTo>
                <a:lnTo>
                  <a:pt x="0" y="40386"/>
                </a:lnTo>
                <a:lnTo>
                  <a:pt x="3170" y="56112"/>
                </a:lnTo>
                <a:lnTo>
                  <a:pt x="11814" y="68949"/>
                </a:lnTo>
                <a:lnTo>
                  <a:pt x="24636" y="77601"/>
                </a:lnTo>
                <a:lnTo>
                  <a:pt x="40336" y="80773"/>
                </a:lnTo>
                <a:lnTo>
                  <a:pt x="605045" y="80773"/>
                </a:lnTo>
                <a:lnTo>
                  <a:pt x="620742" y="77601"/>
                </a:lnTo>
                <a:lnTo>
                  <a:pt x="633564" y="68949"/>
                </a:lnTo>
                <a:lnTo>
                  <a:pt x="642210" y="56112"/>
                </a:lnTo>
                <a:lnTo>
                  <a:pt x="645381" y="40386"/>
                </a:lnTo>
                <a:lnTo>
                  <a:pt x="642210" y="24669"/>
                </a:lnTo>
                <a:lnTo>
                  <a:pt x="633564" y="11832"/>
                </a:lnTo>
                <a:lnTo>
                  <a:pt x="620742" y="3174"/>
                </a:lnTo>
                <a:lnTo>
                  <a:pt x="6050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753604" y="3962788"/>
            <a:ext cx="242018" cy="8077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462841" y="3962787"/>
            <a:ext cx="282575" cy="81280"/>
          </a:xfrm>
          <a:custGeom>
            <a:avLst/>
            <a:gdLst/>
            <a:ahLst/>
            <a:cxnLst/>
            <a:rect l="l" t="t" r="r" b="b"/>
            <a:pathLst>
              <a:path w="282575" h="81279">
                <a:moveTo>
                  <a:pt x="242018" y="0"/>
                </a:moveTo>
                <a:lnTo>
                  <a:pt x="40336" y="0"/>
                </a:lnTo>
                <a:lnTo>
                  <a:pt x="3170" y="24669"/>
                </a:lnTo>
                <a:lnTo>
                  <a:pt x="0" y="40386"/>
                </a:lnTo>
                <a:lnTo>
                  <a:pt x="3170" y="56112"/>
                </a:lnTo>
                <a:lnTo>
                  <a:pt x="11814" y="68949"/>
                </a:lnTo>
                <a:lnTo>
                  <a:pt x="24636" y="77601"/>
                </a:lnTo>
                <a:lnTo>
                  <a:pt x="40336" y="80773"/>
                </a:lnTo>
                <a:lnTo>
                  <a:pt x="242018" y="80773"/>
                </a:lnTo>
                <a:lnTo>
                  <a:pt x="257715" y="77601"/>
                </a:lnTo>
                <a:lnTo>
                  <a:pt x="270537" y="68949"/>
                </a:lnTo>
                <a:lnTo>
                  <a:pt x="279183" y="56112"/>
                </a:lnTo>
                <a:lnTo>
                  <a:pt x="282354" y="40386"/>
                </a:lnTo>
                <a:lnTo>
                  <a:pt x="279183" y="24669"/>
                </a:lnTo>
                <a:lnTo>
                  <a:pt x="270537" y="11832"/>
                </a:lnTo>
                <a:lnTo>
                  <a:pt x="257715" y="3174"/>
                </a:lnTo>
                <a:lnTo>
                  <a:pt x="2420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825868" y="3962788"/>
            <a:ext cx="847090" cy="81280"/>
          </a:xfrm>
          <a:custGeom>
            <a:avLst/>
            <a:gdLst/>
            <a:ahLst/>
            <a:cxnLst/>
            <a:rect l="l" t="t" r="r" b="b"/>
            <a:pathLst>
              <a:path w="847089" h="81279">
                <a:moveTo>
                  <a:pt x="806727" y="0"/>
                </a:moveTo>
                <a:lnTo>
                  <a:pt x="40336" y="0"/>
                </a:lnTo>
                <a:lnTo>
                  <a:pt x="3170" y="24669"/>
                </a:lnTo>
                <a:lnTo>
                  <a:pt x="0" y="40386"/>
                </a:lnTo>
                <a:lnTo>
                  <a:pt x="3170" y="56112"/>
                </a:lnTo>
                <a:lnTo>
                  <a:pt x="11817" y="68949"/>
                </a:lnTo>
                <a:lnTo>
                  <a:pt x="24639" y="77601"/>
                </a:lnTo>
                <a:lnTo>
                  <a:pt x="40336" y="80773"/>
                </a:lnTo>
                <a:lnTo>
                  <a:pt x="806727" y="80773"/>
                </a:lnTo>
                <a:lnTo>
                  <a:pt x="822424" y="77601"/>
                </a:lnTo>
                <a:lnTo>
                  <a:pt x="835246" y="68949"/>
                </a:lnTo>
                <a:lnTo>
                  <a:pt x="843892" y="56112"/>
                </a:lnTo>
                <a:lnTo>
                  <a:pt x="847063" y="40386"/>
                </a:lnTo>
                <a:lnTo>
                  <a:pt x="843892" y="24669"/>
                </a:lnTo>
                <a:lnTo>
                  <a:pt x="835246" y="11832"/>
                </a:lnTo>
                <a:lnTo>
                  <a:pt x="822424" y="3174"/>
                </a:lnTo>
                <a:lnTo>
                  <a:pt x="8067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309904" y="4447428"/>
            <a:ext cx="645795" cy="81280"/>
          </a:xfrm>
          <a:custGeom>
            <a:avLst/>
            <a:gdLst/>
            <a:ahLst/>
            <a:cxnLst/>
            <a:rect l="l" t="t" r="r" b="b"/>
            <a:pathLst>
              <a:path w="645794" h="81279">
                <a:moveTo>
                  <a:pt x="605045" y="0"/>
                </a:moveTo>
                <a:lnTo>
                  <a:pt x="40336" y="0"/>
                </a:lnTo>
                <a:lnTo>
                  <a:pt x="3170" y="24669"/>
                </a:lnTo>
                <a:lnTo>
                  <a:pt x="0" y="40386"/>
                </a:lnTo>
                <a:lnTo>
                  <a:pt x="3170" y="56112"/>
                </a:lnTo>
                <a:lnTo>
                  <a:pt x="11817" y="68949"/>
                </a:lnTo>
                <a:lnTo>
                  <a:pt x="24639" y="77601"/>
                </a:lnTo>
                <a:lnTo>
                  <a:pt x="40336" y="80773"/>
                </a:lnTo>
                <a:lnTo>
                  <a:pt x="605045" y="80773"/>
                </a:lnTo>
                <a:lnTo>
                  <a:pt x="620742" y="77601"/>
                </a:lnTo>
                <a:lnTo>
                  <a:pt x="633564" y="68949"/>
                </a:lnTo>
                <a:lnTo>
                  <a:pt x="642210" y="56112"/>
                </a:lnTo>
                <a:lnTo>
                  <a:pt x="645381" y="40386"/>
                </a:lnTo>
                <a:lnTo>
                  <a:pt x="642210" y="24669"/>
                </a:lnTo>
                <a:lnTo>
                  <a:pt x="633564" y="11832"/>
                </a:lnTo>
                <a:lnTo>
                  <a:pt x="620742" y="3174"/>
                </a:lnTo>
                <a:lnTo>
                  <a:pt x="6050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825868" y="2670394"/>
            <a:ext cx="807085" cy="81280"/>
          </a:xfrm>
          <a:custGeom>
            <a:avLst/>
            <a:gdLst/>
            <a:ahLst/>
            <a:cxnLst/>
            <a:rect l="l" t="t" r="r" b="b"/>
            <a:pathLst>
              <a:path w="807085" h="81280">
                <a:moveTo>
                  <a:pt x="766390" y="0"/>
                </a:moveTo>
                <a:lnTo>
                  <a:pt x="40336" y="0"/>
                </a:lnTo>
                <a:lnTo>
                  <a:pt x="3170" y="24669"/>
                </a:lnTo>
                <a:lnTo>
                  <a:pt x="0" y="40386"/>
                </a:lnTo>
                <a:lnTo>
                  <a:pt x="3170" y="56124"/>
                </a:lnTo>
                <a:lnTo>
                  <a:pt x="11817" y="68967"/>
                </a:lnTo>
                <a:lnTo>
                  <a:pt x="24639" y="77622"/>
                </a:lnTo>
                <a:lnTo>
                  <a:pt x="40336" y="80794"/>
                </a:lnTo>
                <a:lnTo>
                  <a:pt x="766390" y="80794"/>
                </a:lnTo>
                <a:lnTo>
                  <a:pt x="782088" y="77622"/>
                </a:lnTo>
                <a:lnTo>
                  <a:pt x="794909" y="68967"/>
                </a:lnTo>
                <a:lnTo>
                  <a:pt x="803556" y="56124"/>
                </a:lnTo>
                <a:lnTo>
                  <a:pt x="806727" y="40386"/>
                </a:lnTo>
                <a:lnTo>
                  <a:pt x="803556" y="24669"/>
                </a:lnTo>
                <a:lnTo>
                  <a:pt x="794909" y="11832"/>
                </a:lnTo>
                <a:lnTo>
                  <a:pt x="782088" y="3174"/>
                </a:lnTo>
                <a:lnTo>
                  <a:pt x="7663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237640" y="2630007"/>
            <a:ext cx="484505" cy="1938655"/>
          </a:xfrm>
          <a:custGeom>
            <a:avLst/>
            <a:gdLst/>
            <a:ahLst/>
            <a:cxnLst/>
            <a:rect l="l" t="t" r="r" b="b"/>
            <a:pathLst>
              <a:path w="484504" h="1938654">
                <a:moveTo>
                  <a:pt x="161345" y="0"/>
                </a:moveTo>
                <a:lnTo>
                  <a:pt x="118450" y="5772"/>
                </a:lnTo>
                <a:lnTo>
                  <a:pt x="79907" y="22063"/>
                </a:lnTo>
                <a:lnTo>
                  <a:pt x="47253" y="47330"/>
                </a:lnTo>
                <a:lnTo>
                  <a:pt x="22026" y="80031"/>
                </a:lnTo>
                <a:lnTo>
                  <a:pt x="5762" y="118624"/>
                </a:lnTo>
                <a:lnTo>
                  <a:pt x="0" y="161567"/>
                </a:lnTo>
                <a:lnTo>
                  <a:pt x="0" y="1615486"/>
                </a:lnTo>
                <a:lnTo>
                  <a:pt x="2623" y="1664090"/>
                </a:lnTo>
                <a:lnTo>
                  <a:pt x="10665" y="1711698"/>
                </a:lnTo>
                <a:lnTo>
                  <a:pt x="23947" y="1757882"/>
                </a:lnTo>
                <a:lnTo>
                  <a:pt x="42291" y="1802215"/>
                </a:lnTo>
                <a:lnTo>
                  <a:pt x="65520" y="1844270"/>
                </a:lnTo>
                <a:lnTo>
                  <a:pt x="93457" y="1883620"/>
                </a:lnTo>
                <a:lnTo>
                  <a:pt x="125925" y="1919838"/>
                </a:lnTo>
                <a:lnTo>
                  <a:pt x="161369" y="1938574"/>
                </a:lnTo>
                <a:lnTo>
                  <a:pt x="176563" y="1935620"/>
                </a:lnTo>
                <a:lnTo>
                  <a:pt x="229310" y="1883620"/>
                </a:lnTo>
                <a:lnTo>
                  <a:pt x="257242" y="1844270"/>
                </a:lnTo>
                <a:lnTo>
                  <a:pt x="260117" y="1839064"/>
                </a:lnTo>
                <a:lnTo>
                  <a:pt x="161345" y="1839064"/>
                </a:lnTo>
                <a:lnTo>
                  <a:pt x="131827" y="1797970"/>
                </a:lnTo>
                <a:lnTo>
                  <a:pt x="108713" y="1753243"/>
                </a:lnTo>
                <a:lnTo>
                  <a:pt x="92320" y="1705629"/>
                </a:lnTo>
                <a:lnTo>
                  <a:pt x="82962" y="1655873"/>
                </a:lnTo>
                <a:lnTo>
                  <a:pt x="320535" y="1655873"/>
                </a:lnTo>
                <a:lnTo>
                  <a:pt x="322690" y="1615486"/>
                </a:lnTo>
                <a:lnTo>
                  <a:pt x="322690" y="1575100"/>
                </a:lnTo>
                <a:lnTo>
                  <a:pt x="80672" y="1575100"/>
                </a:lnTo>
                <a:lnTo>
                  <a:pt x="80672" y="242340"/>
                </a:lnTo>
                <a:lnTo>
                  <a:pt x="484036" y="242340"/>
                </a:lnTo>
                <a:lnTo>
                  <a:pt x="484036" y="201954"/>
                </a:lnTo>
                <a:lnTo>
                  <a:pt x="480865" y="186237"/>
                </a:lnTo>
                <a:lnTo>
                  <a:pt x="472218" y="173399"/>
                </a:lnTo>
                <a:lnTo>
                  <a:pt x="459397" y="164742"/>
                </a:lnTo>
                <a:lnTo>
                  <a:pt x="443699" y="161567"/>
                </a:lnTo>
                <a:lnTo>
                  <a:pt x="80672" y="161567"/>
                </a:lnTo>
                <a:lnTo>
                  <a:pt x="87011" y="130121"/>
                </a:lnTo>
                <a:lnTo>
                  <a:pt x="104299" y="104439"/>
                </a:lnTo>
                <a:lnTo>
                  <a:pt x="129941" y="87123"/>
                </a:lnTo>
                <a:lnTo>
                  <a:pt x="161345" y="80773"/>
                </a:lnTo>
                <a:lnTo>
                  <a:pt x="300967" y="80773"/>
                </a:lnTo>
                <a:lnTo>
                  <a:pt x="300655" y="80031"/>
                </a:lnTo>
                <a:lnTo>
                  <a:pt x="275421" y="47330"/>
                </a:lnTo>
                <a:lnTo>
                  <a:pt x="242765" y="22063"/>
                </a:lnTo>
                <a:lnTo>
                  <a:pt x="204226" y="5772"/>
                </a:lnTo>
                <a:lnTo>
                  <a:pt x="161345" y="0"/>
                </a:lnTo>
                <a:close/>
              </a:path>
              <a:path w="484504" h="1938654">
                <a:moveTo>
                  <a:pt x="320535" y="1655873"/>
                </a:moveTo>
                <a:lnTo>
                  <a:pt x="239707" y="1655873"/>
                </a:lnTo>
                <a:lnTo>
                  <a:pt x="230387" y="1705629"/>
                </a:lnTo>
                <a:lnTo>
                  <a:pt x="213998" y="1753243"/>
                </a:lnTo>
                <a:lnTo>
                  <a:pt x="190872" y="1797970"/>
                </a:lnTo>
                <a:lnTo>
                  <a:pt x="161345" y="1839064"/>
                </a:lnTo>
                <a:lnTo>
                  <a:pt x="260117" y="1839064"/>
                </a:lnTo>
                <a:lnTo>
                  <a:pt x="280468" y="1802215"/>
                </a:lnTo>
                <a:lnTo>
                  <a:pt x="298805" y="1757882"/>
                </a:lnTo>
                <a:lnTo>
                  <a:pt x="312075" y="1711698"/>
                </a:lnTo>
                <a:lnTo>
                  <a:pt x="320096" y="1664090"/>
                </a:lnTo>
                <a:lnTo>
                  <a:pt x="320535" y="1655873"/>
                </a:lnTo>
                <a:close/>
              </a:path>
              <a:path w="484504" h="1938654">
                <a:moveTo>
                  <a:pt x="322690" y="242340"/>
                </a:moveTo>
                <a:lnTo>
                  <a:pt x="242018" y="242340"/>
                </a:lnTo>
                <a:lnTo>
                  <a:pt x="242018" y="1575100"/>
                </a:lnTo>
                <a:lnTo>
                  <a:pt x="322690" y="1575100"/>
                </a:lnTo>
                <a:lnTo>
                  <a:pt x="322690" y="242340"/>
                </a:lnTo>
                <a:close/>
              </a:path>
              <a:path w="484504" h="1938654">
                <a:moveTo>
                  <a:pt x="484036" y="242340"/>
                </a:moveTo>
                <a:lnTo>
                  <a:pt x="403363" y="242340"/>
                </a:lnTo>
                <a:lnTo>
                  <a:pt x="403363" y="605820"/>
                </a:lnTo>
                <a:lnTo>
                  <a:pt x="484036" y="605820"/>
                </a:lnTo>
                <a:lnTo>
                  <a:pt x="484036" y="242340"/>
                </a:lnTo>
                <a:close/>
              </a:path>
              <a:path w="484504" h="1938654">
                <a:moveTo>
                  <a:pt x="300967" y="80773"/>
                </a:moveTo>
                <a:lnTo>
                  <a:pt x="161345" y="80773"/>
                </a:lnTo>
                <a:lnTo>
                  <a:pt x="192740" y="87123"/>
                </a:lnTo>
                <a:lnTo>
                  <a:pt x="218383" y="104439"/>
                </a:lnTo>
                <a:lnTo>
                  <a:pt x="235676" y="130121"/>
                </a:lnTo>
                <a:lnTo>
                  <a:pt x="242018" y="161567"/>
                </a:lnTo>
                <a:lnTo>
                  <a:pt x="322690" y="161567"/>
                </a:lnTo>
                <a:lnTo>
                  <a:pt x="316925" y="118624"/>
                </a:lnTo>
                <a:lnTo>
                  <a:pt x="300967" y="807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430913" y="3074281"/>
            <a:ext cx="565150" cy="81280"/>
          </a:xfrm>
          <a:custGeom>
            <a:avLst/>
            <a:gdLst/>
            <a:ahLst/>
            <a:cxnLst/>
            <a:rect l="l" t="t" r="r" b="b"/>
            <a:pathLst>
              <a:path w="565150" h="81280">
                <a:moveTo>
                  <a:pt x="524372" y="0"/>
                </a:moveTo>
                <a:lnTo>
                  <a:pt x="40336" y="0"/>
                </a:lnTo>
                <a:lnTo>
                  <a:pt x="3170" y="24669"/>
                </a:lnTo>
                <a:lnTo>
                  <a:pt x="0" y="40386"/>
                </a:lnTo>
                <a:lnTo>
                  <a:pt x="3170" y="56112"/>
                </a:lnTo>
                <a:lnTo>
                  <a:pt x="11817" y="68949"/>
                </a:lnTo>
                <a:lnTo>
                  <a:pt x="24639" y="77601"/>
                </a:lnTo>
                <a:lnTo>
                  <a:pt x="40336" y="80773"/>
                </a:lnTo>
                <a:lnTo>
                  <a:pt x="524372" y="80773"/>
                </a:lnTo>
                <a:lnTo>
                  <a:pt x="540069" y="77601"/>
                </a:lnTo>
                <a:lnTo>
                  <a:pt x="552891" y="68949"/>
                </a:lnTo>
                <a:lnTo>
                  <a:pt x="561537" y="56112"/>
                </a:lnTo>
                <a:lnTo>
                  <a:pt x="564708" y="40386"/>
                </a:lnTo>
                <a:lnTo>
                  <a:pt x="561537" y="24669"/>
                </a:lnTo>
                <a:lnTo>
                  <a:pt x="552891" y="11832"/>
                </a:lnTo>
                <a:lnTo>
                  <a:pt x="540069" y="3174"/>
                </a:lnTo>
                <a:lnTo>
                  <a:pt x="5243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462841" y="4124334"/>
            <a:ext cx="968375" cy="81280"/>
          </a:xfrm>
          <a:custGeom>
            <a:avLst/>
            <a:gdLst/>
            <a:ahLst/>
            <a:cxnLst/>
            <a:rect l="l" t="t" r="r" b="b"/>
            <a:pathLst>
              <a:path w="968375" h="81279">
                <a:moveTo>
                  <a:pt x="927736" y="0"/>
                </a:moveTo>
                <a:lnTo>
                  <a:pt x="40336" y="0"/>
                </a:lnTo>
                <a:lnTo>
                  <a:pt x="3170" y="24669"/>
                </a:lnTo>
                <a:lnTo>
                  <a:pt x="0" y="40386"/>
                </a:lnTo>
                <a:lnTo>
                  <a:pt x="3170" y="56112"/>
                </a:lnTo>
                <a:lnTo>
                  <a:pt x="11814" y="68949"/>
                </a:lnTo>
                <a:lnTo>
                  <a:pt x="24636" y="77601"/>
                </a:lnTo>
                <a:lnTo>
                  <a:pt x="40336" y="80773"/>
                </a:lnTo>
                <a:lnTo>
                  <a:pt x="927736" y="80773"/>
                </a:lnTo>
                <a:lnTo>
                  <a:pt x="943433" y="77601"/>
                </a:lnTo>
                <a:lnTo>
                  <a:pt x="956255" y="68949"/>
                </a:lnTo>
                <a:lnTo>
                  <a:pt x="964901" y="56112"/>
                </a:lnTo>
                <a:lnTo>
                  <a:pt x="968072" y="40386"/>
                </a:lnTo>
                <a:lnTo>
                  <a:pt x="964901" y="24669"/>
                </a:lnTo>
                <a:lnTo>
                  <a:pt x="956255" y="11832"/>
                </a:lnTo>
                <a:lnTo>
                  <a:pt x="943433" y="3174"/>
                </a:lnTo>
                <a:lnTo>
                  <a:pt x="9277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23359" y="12699"/>
            <a:ext cx="2767584" cy="6845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4800" y="1828800"/>
            <a:ext cx="2767584" cy="9814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89052" y="6591401"/>
            <a:ext cx="1560195" cy="1644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2019 </a:t>
            </a:r>
            <a:r>
              <a:rPr sz="900" spc="5" dirty="0">
                <a:solidFill>
                  <a:srgbClr val="FFFFFF"/>
                </a:solidFill>
                <a:latin typeface="Arial"/>
                <a:cs typeface="Arial"/>
              </a:rPr>
              <a:t>© Company</a:t>
            </a:r>
            <a:r>
              <a:rPr sz="9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Confidential</a:t>
            </a:r>
            <a:endParaRPr sz="9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72767" y="6590792"/>
            <a:ext cx="721360" cy="1644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14 June</a:t>
            </a:r>
            <a:r>
              <a:rPr sz="9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2019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972055" y="6608064"/>
            <a:ext cx="0" cy="137160"/>
          </a:xfrm>
          <a:custGeom>
            <a:avLst/>
            <a:gdLst/>
            <a:ahLst/>
            <a:cxnLst/>
            <a:rect l="l" t="t" r="r" b="b"/>
            <a:pathLst>
              <a:path h="137159">
                <a:moveTo>
                  <a:pt x="0" y="0"/>
                </a:moveTo>
                <a:lnTo>
                  <a:pt x="0" y="137158"/>
                </a:lnTo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92100" y="3309569"/>
            <a:ext cx="3157855" cy="951865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525"/>
              </a:spcBef>
            </a:pP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THE CERTENT  </a:t>
            </a:r>
            <a:r>
              <a:rPr sz="3200" b="1" spc="-10" dirty="0">
                <a:solidFill>
                  <a:srgbClr val="FFFFFF"/>
                </a:solidFill>
                <a:latin typeface="Arial"/>
                <a:cs typeface="Arial"/>
              </a:rPr>
              <a:t>CDM</a:t>
            </a:r>
            <a:r>
              <a:rPr sz="32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Arial"/>
                <a:cs typeface="Arial"/>
              </a:rPr>
              <a:t>SOLUTION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3231" y="6492240"/>
            <a:ext cx="137160" cy="365760"/>
          </a:xfrm>
          <a:custGeom>
            <a:avLst/>
            <a:gdLst/>
            <a:ahLst/>
            <a:cxnLst/>
            <a:rect l="l" t="t" r="r" b="b"/>
            <a:pathLst>
              <a:path w="137159" h="365759">
                <a:moveTo>
                  <a:pt x="0" y="365760"/>
                </a:moveTo>
                <a:lnTo>
                  <a:pt x="137159" y="365760"/>
                </a:lnTo>
                <a:lnTo>
                  <a:pt x="137159" y="0"/>
                </a:lnTo>
                <a:lnTo>
                  <a:pt x="0" y="0"/>
                </a:lnTo>
                <a:lnTo>
                  <a:pt x="0" y="365760"/>
                </a:lnTo>
                <a:close/>
              </a:path>
            </a:pathLst>
          </a:custGeom>
          <a:solidFill>
            <a:srgbClr val="1C9F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859023" y="6608064"/>
            <a:ext cx="0" cy="137160"/>
          </a:xfrm>
          <a:custGeom>
            <a:avLst/>
            <a:gdLst/>
            <a:ahLst/>
            <a:cxnLst/>
            <a:rect l="l" t="t" r="r" b="b"/>
            <a:pathLst>
              <a:path h="137159">
                <a:moveTo>
                  <a:pt x="0" y="0"/>
                </a:moveTo>
                <a:lnTo>
                  <a:pt x="0" y="137158"/>
                </a:lnTo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503152" y="6565392"/>
            <a:ext cx="0" cy="220345"/>
          </a:xfrm>
          <a:custGeom>
            <a:avLst/>
            <a:gdLst/>
            <a:ahLst/>
            <a:cxnLst/>
            <a:rect l="l" t="t" r="r" b="b"/>
            <a:pathLst>
              <a:path h="220345">
                <a:moveTo>
                  <a:pt x="0" y="0"/>
                </a:moveTo>
                <a:lnTo>
                  <a:pt x="0" y="220186"/>
                </a:lnTo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92100" y="427736"/>
            <a:ext cx="275463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dirty="0">
                <a:solidFill>
                  <a:srgbClr val="495658"/>
                </a:solidFill>
              </a:rPr>
              <a:t>OUR</a:t>
            </a:r>
            <a:r>
              <a:rPr sz="2800" spc="-90" dirty="0">
                <a:solidFill>
                  <a:srgbClr val="495658"/>
                </a:solidFill>
              </a:rPr>
              <a:t> </a:t>
            </a:r>
            <a:r>
              <a:rPr sz="2800" dirty="0">
                <a:solidFill>
                  <a:srgbClr val="495658"/>
                </a:solidFill>
              </a:rPr>
              <a:t>SOLUTION</a:t>
            </a:r>
            <a:endParaRPr sz="2800"/>
          </a:p>
        </p:txBody>
      </p:sp>
      <p:sp>
        <p:nvSpPr>
          <p:cNvPr id="6" name="object 6"/>
          <p:cNvSpPr txBox="1"/>
          <p:nvPr/>
        </p:nvSpPr>
        <p:spPr>
          <a:xfrm>
            <a:off x="2963036" y="2480817"/>
            <a:ext cx="505459" cy="3454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1255"/>
              </a:lnSpc>
              <a:spcBef>
                <a:spcPts val="105"/>
              </a:spcBef>
            </a:pPr>
            <a:r>
              <a:rPr sz="1050" spc="-5" dirty="0">
                <a:solidFill>
                  <a:srgbClr val="333C46"/>
                </a:solidFill>
                <a:latin typeface="Arial"/>
                <a:cs typeface="Arial"/>
              </a:rPr>
              <a:t>FP&amp;A</a:t>
            </a:r>
            <a:endParaRPr sz="1050">
              <a:latin typeface="Arial"/>
              <a:cs typeface="Arial"/>
            </a:endParaRPr>
          </a:p>
          <a:p>
            <a:pPr algn="ctr">
              <a:lnSpc>
                <a:spcPts val="1255"/>
              </a:lnSpc>
            </a:pPr>
            <a:r>
              <a:rPr sz="1050" spc="-10" dirty="0">
                <a:solidFill>
                  <a:srgbClr val="333C46"/>
                </a:solidFill>
                <a:latin typeface="Arial"/>
                <a:cs typeface="Arial"/>
              </a:rPr>
              <a:t>Solution</a:t>
            </a:r>
            <a:endParaRPr sz="10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799079" y="3483990"/>
            <a:ext cx="830580" cy="345440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 marR="5080" indent="137160">
              <a:lnSpc>
                <a:spcPts val="1250"/>
              </a:lnSpc>
              <a:spcBef>
                <a:spcPts val="155"/>
              </a:spcBef>
            </a:pPr>
            <a:r>
              <a:rPr sz="1050" spc="-5" dirty="0">
                <a:solidFill>
                  <a:srgbClr val="333C46"/>
                </a:solidFill>
                <a:latin typeface="Arial"/>
                <a:cs typeface="Arial"/>
              </a:rPr>
              <a:t>Financial  </a:t>
            </a:r>
            <a:r>
              <a:rPr sz="1050" dirty="0">
                <a:solidFill>
                  <a:srgbClr val="333C46"/>
                </a:solidFill>
                <a:latin typeface="Arial"/>
                <a:cs typeface="Arial"/>
              </a:rPr>
              <a:t>C</a:t>
            </a:r>
            <a:r>
              <a:rPr sz="1050" spc="-15" dirty="0">
                <a:solidFill>
                  <a:srgbClr val="333C46"/>
                </a:solidFill>
                <a:latin typeface="Arial"/>
                <a:cs typeface="Arial"/>
              </a:rPr>
              <a:t>on</a:t>
            </a:r>
            <a:r>
              <a:rPr sz="1050" dirty="0">
                <a:solidFill>
                  <a:srgbClr val="333C46"/>
                </a:solidFill>
                <a:latin typeface="Arial"/>
                <a:cs typeface="Arial"/>
              </a:rPr>
              <a:t>s</a:t>
            </a:r>
            <a:r>
              <a:rPr sz="1050" spc="-15" dirty="0">
                <a:solidFill>
                  <a:srgbClr val="333C46"/>
                </a:solidFill>
                <a:latin typeface="Arial"/>
                <a:cs typeface="Arial"/>
              </a:rPr>
              <a:t>o</a:t>
            </a:r>
            <a:r>
              <a:rPr sz="1050" dirty="0">
                <a:solidFill>
                  <a:srgbClr val="333C46"/>
                </a:solidFill>
                <a:latin typeface="Arial"/>
                <a:cs typeface="Arial"/>
              </a:rPr>
              <a:t>li</a:t>
            </a:r>
            <a:r>
              <a:rPr sz="1050" spc="-15" dirty="0">
                <a:solidFill>
                  <a:srgbClr val="333C46"/>
                </a:solidFill>
                <a:latin typeface="Arial"/>
                <a:cs typeface="Arial"/>
              </a:rPr>
              <a:t>da</a:t>
            </a:r>
            <a:r>
              <a:rPr sz="1050" spc="-10" dirty="0">
                <a:solidFill>
                  <a:srgbClr val="333C46"/>
                </a:solidFill>
                <a:latin typeface="Arial"/>
                <a:cs typeface="Arial"/>
              </a:rPr>
              <a:t>t</a:t>
            </a:r>
            <a:r>
              <a:rPr sz="1050" dirty="0">
                <a:solidFill>
                  <a:srgbClr val="333C46"/>
                </a:solidFill>
                <a:latin typeface="Arial"/>
                <a:cs typeface="Arial"/>
              </a:rPr>
              <a:t>i</a:t>
            </a:r>
            <a:r>
              <a:rPr sz="1050" spc="-15" dirty="0">
                <a:solidFill>
                  <a:srgbClr val="333C46"/>
                </a:solidFill>
                <a:latin typeface="Arial"/>
                <a:cs typeface="Arial"/>
              </a:rPr>
              <a:t>o</a:t>
            </a:r>
            <a:r>
              <a:rPr sz="1050" dirty="0">
                <a:solidFill>
                  <a:srgbClr val="333C46"/>
                </a:solidFill>
                <a:latin typeface="Arial"/>
                <a:cs typeface="Arial"/>
              </a:rPr>
              <a:t>n</a:t>
            </a:r>
            <a:endParaRPr sz="10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41603" y="3483990"/>
            <a:ext cx="30099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10" dirty="0">
                <a:solidFill>
                  <a:srgbClr val="333C46"/>
                </a:solidFill>
                <a:latin typeface="Arial"/>
                <a:cs typeface="Arial"/>
              </a:rPr>
              <a:t>E</a:t>
            </a:r>
            <a:r>
              <a:rPr sz="1050" dirty="0">
                <a:solidFill>
                  <a:srgbClr val="333C46"/>
                </a:solidFill>
                <a:latin typeface="Arial"/>
                <a:cs typeface="Arial"/>
              </a:rPr>
              <a:t>RP</a:t>
            </a:r>
            <a:endParaRPr sz="10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16432" y="5486501"/>
            <a:ext cx="1351280" cy="345440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 marR="5080" indent="237490">
              <a:lnSpc>
                <a:spcPts val="1250"/>
              </a:lnSpc>
              <a:spcBef>
                <a:spcPts val="155"/>
              </a:spcBef>
            </a:pPr>
            <a:r>
              <a:rPr sz="1050" spc="-10" dirty="0">
                <a:solidFill>
                  <a:srgbClr val="333C46"/>
                </a:solidFill>
                <a:latin typeface="Arial"/>
                <a:cs typeface="Arial"/>
              </a:rPr>
              <a:t>Peer </a:t>
            </a:r>
            <a:r>
              <a:rPr sz="1050" spc="-5" dirty="0">
                <a:solidFill>
                  <a:srgbClr val="333C46"/>
                </a:solidFill>
                <a:latin typeface="Arial"/>
                <a:cs typeface="Arial"/>
              </a:rPr>
              <a:t>Analysis/  Benchmarked</a:t>
            </a:r>
            <a:r>
              <a:rPr sz="1050" spc="-30" dirty="0">
                <a:solidFill>
                  <a:srgbClr val="333C46"/>
                </a:solidFill>
                <a:latin typeface="Arial"/>
                <a:cs typeface="Arial"/>
              </a:rPr>
              <a:t> </a:t>
            </a:r>
            <a:r>
              <a:rPr sz="1050" spc="-10" dirty="0">
                <a:solidFill>
                  <a:srgbClr val="333C46"/>
                </a:solidFill>
                <a:latin typeface="Arial"/>
                <a:cs typeface="Arial"/>
              </a:rPr>
              <a:t>Content</a:t>
            </a:r>
            <a:endParaRPr sz="10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59079" y="2480817"/>
            <a:ext cx="1068070" cy="345440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5240" marR="5080" indent="-3175">
              <a:lnSpc>
                <a:spcPts val="1250"/>
              </a:lnSpc>
              <a:spcBef>
                <a:spcPts val="155"/>
              </a:spcBef>
            </a:pPr>
            <a:r>
              <a:rPr sz="1050" spc="-5" dirty="0">
                <a:solidFill>
                  <a:srgbClr val="333C46"/>
                </a:solidFill>
                <a:latin typeface="Arial"/>
                <a:cs typeface="Arial"/>
              </a:rPr>
              <a:t>Data</a:t>
            </a:r>
            <a:r>
              <a:rPr sz="1050" spc="-75" dirty="0">
                <a:solidFill>
                  <a:srgbClr val="333C46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333C46"/>
                </a:solidFill>
                <a:latin typeface="Arial"/>
                <a:cs typeface="Arial"/>
              </a:rPr>
              <a:t>Warehouse/  </a:t>
            </a:r>
            <a:r>
              <a:rPr sz="1050" spc="-10" dirty="0">
                <a:solidFill>
                  <a:srgbClr val="333C46"/>
                </a:solidFill>
                <a:latin typeface="Arial"/>
                <a:cs typeface="Arial"/>
              </a:rPr>
              <a:t>Relational</a:t>
            </a:r>
            <a:r>
              <a:rPr sz="1050" spc="10" dirty="0">
                <a:solidFill>
                  <a:srgbClr val="333C46"/>
                </a:solidFill>
                <a:latin typeface="Arial"/>
                <a:cs typeface="Arial"/>
              </a:rPr>
              <a:t> </a:t>
            </a:r>
            <a:r>
              <a:rPr sz="1050" spc="-5" dirty="0">
                <a:latin typeface="Arial"/>
                <a:cs typeface="Arial"/>
              </a:rPr>
              <a:t>Tables</a:t>
            </a:r>
            <a:endParaRPr sz="10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37666" y="4410278"/>
            <a:ext cx="506730" cy="3454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415">
              <a:lnSpc>
                <a:spcPts val="1255"/>
              </a:lnSpc>
              <a:spcBef>
                <a:spcPts val="105"/>
              </a:spcBef>
            </a:pPr>
            <a:r>
              <a:rPr sz="1050" spc="-10" dirty="0">
                <a:solidFill>
                  <a:srgbClr val="333C46"/>
                </a:solidFill>
                <a:latin typeface="Arial"/>
                <a:cs typeface="Arial"/>
              </a:rPr>
              <a:t>General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ts val="1255"/>
              </a:lnSpc>
            </a:pPr>
            <a:r>
              <a:rPr sz="1050" spc="-15" dirty="0">
                <a:solidFill>
                  <a:srgbClr val="333C46"/>
                </a:solidFill>
                <a:latin typeface="Arial"/>
                <a:cs typeface="Arial"/>
              </a:rPr>
              <a:t>Led</a:t>
            </a:r>
            <a:r>
              <a:rPr sz="1050" spc="10" dirty="0">
                <a:solidFill>
                  <a:srgbClr val="333C46"/>
                </a:solidFill>
                <a:latin typeface="Arial"/>
                <a:cs typeface="Arial"/>
              </a:rPr>
              <a:t>g</a:t>
            </a:r>
            <a:r>
              <a:rPr sz="1050" spc="-15" dirty="0">
                <a:solidFill>
                  <a:srgbClr val="333C46"/>
                </a:solidFill>
                <a:latin typeface="Arial"/>
                <a:cs typeface="Arial"/>
              </a:rPr>
              <a:t>e</a:t>
            </a:r>
            <a:r>
              <a:rPr sz="1050" spc="5" dirty="0">
                <a:solidFill>
                  <a:srgbClr val="333C46"/>
                </a:solidFill>
                <a:latin typeface="Arial"/>
                <a:cs typeface="Arial"/>
              </a:rPr>
              <a:t>r</a:t>
            </a:r>
            <a:r>
              <a:rPr sz="1050" dirty="0">
                <a:solidFill>
                  <a:srgbClr val="333C46"/>
                </a:solidFill>
                <a:latin typeface="Arial"/>
                <a:cs typeface="Arial"/>
              </a:rPr>
              <a:t>s</a:t>
            </a:r>
            <a:endParaRPr sz="10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900552" y="4410278"/>
            <a:ext cx="628650" cy="3454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05" algn="ctr">
              <a:lnSpc>
                <a:spcPts val="1255"/>
              </a:lnSpc>
              <a:spcBef>
                <a:spcPts val="105"/>
              </a:spcBef>
            </a:pPr>
            <a:r>
              <a:rPr sz="1050" spc="-5" dirty="0">
                <a:solidFill>
                  <a:srgbClr val="333C46"/>
                </a:solidFill>
                <a:latin typeface="Arial"/>
                <a:cs typeface="Arial"/>
              </a:rPr>
              <a:t>Source</a:t>
            </a:r>
            <a:endParaRPr sz="1050">
              <a:latin typeface="Arial"/>
              <a:cs typeface="Arial"/>
            </a:endParaRPr>
          </a:p>
          <a:p>
            <a:pPr algn="ctr">
              <a:lnSpc>
                <a:spcPts val="1255"/>
              </a:lnSpc>
            </a:pPr>
            <a:r>
              <a:rPr sz="1050" spc="-5" dirty="0">
                <a:solidFill>
                  <a:srgbClr val="333C46"/>
                </a:solidFill>
                <a:latin typeface="Arial"/>
                <a:cs typeface="Arial"/>
              </a:rPr>
              <a:t>Data</a:t>
            </a:r>
            <a:r>
              <a:rPr sz="1050" spc="-65" dirty="0">
                <a:solidFill>
                  <a:srgbClr val="333C46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333C46"/>
                </a:solidFill>
                <a:latin typeface="Arial"/>
                <a:cs typeface="Arial"/>
              </a:rPr>
              <a:t>Files</a:t>
            </a:r>
            <a:endParaRPr sz="10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92100" y="1506093"/>
            <a:ext cx="241236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dirty="0">
                <a:solidFill>
                  <a:srgbClr val="EB7024"/>
                </a:solidFill>
                <a:latin typeface="Arial"/>
                <a:cs typeface="Arial"/>
              </a:rPr>
              <a:t>Structured </a:t>
            </a:r>
            <a:r>
              <a:rPr sz="1600" b="1" spc="-5" dirty="0">
                <a:solidFill>
                  <a:srgbClr val="EB7024"/>
                </a:solidFill>
                <a:latin typeface="Arial"/>
                <a:cs typeface="Arial"/>
              </a:rPr>
              <a:t>Data</a:t>
            </a:r>
            <a:r>
              <a:rPr sz="1600" b="1" spc="-75" dirty="0">
                <a:solidFill>
                  <a:srgbClr val="EB7024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EB7024"/>
                </a:solidFill>
                <a:latin typeface="Arial"/>
                <a:cs typeface="Arial"/>
              </a:rPr>
              <a:t>Sources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969263" y="2008632"/>
            <a:ext cx="445007" cy="426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990088" y="2008632"/>
            <a:ext cx="448056" cy="426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69263" y="3026664"/>
            <a:ext cx="445007" cy="426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990088" y="3026664"/>
            <a:ext cx="448056" cy="426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69263" y="3953255"/>
            <a:ext cx="445007" cy="4267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2845689" y="5486501"/>
            <a:ext cx="736600" cy="345440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64135" marR="5080" indent="-52069">
              <a:lnSpc>
                <a:spcPts val="1250"/>
              </a:lnSpc>
              <a:spcBef>
                <a:spcPts val="155"/>
              </a:spcBef>
            </a:pPr>
            <a:r>
              <a:rPr sz="1050" dirty="0">
                <a:solidFill>
                  <a:srgbClr val="333C46"/>
                </a:solidFill>
                <a:latin typeface="Arial"/>
                <a:cs typeface="Arial"/>
              </a:rPr>
              <a:t>C</a:t>
            </a:r>
            <a:r>
              <a:rPr sz="1050" spc="-15" dirty="0">
                <a:solidFill>
                  <a:srgbClr val="333C46"/>
                </a:solidFill>
                <a:latin typeface="Arial"/>
                <a:cs typeface="Arial"/>
              </a:rPr>
              <a:t>o</a:t>
            </a:r>
            <a:r>
              <a:rPr sz="1050" spc="35" dirty="0">
                <a:solidFill>
                  <a:srgbClr val="333C46"/>
                </a:solidFill>
                <a:latin typeface="Arial"/>
                <a:cs typeface="Arial"/>
              </a:rPr>
              <a:t>m</a:t>
            </a:r>
            <a:r>
              <a:rPr sz="1050" spc="10" dirty="0">
                <a:solidFill>
                  <a:srgbClr val="333C46"/>
                </a:solidFill>
                <a:latin typeface="Arial"/>
                <a:cs typeface="Arial"/>
              </a:rPr>
              <a:t>p</a:t>
            </a:r>
            <a:r>
              <a:rPr sz="1050" dirty="0">
                <a:solidFill>
                  <a:srgbClr val="333C46"/>
                </a:solidFill>
                <a:latin typeface="Arial"/>
                <a:cs typeface="Arial"/>
              </a:rPr>
              <a:t>li</a:t>
            </a:r>
            <a:r>
              <a:rPr sz="1050" spc="-15" dirty="0">
                <a:solidFill>
                  <a:srgbClr val="333C46"/>
                </a:solidFill>
                <a:latin typeface="Arial"/>
                <a:cs typeface="Arial"/>
              </a:rPr>
              <a:t>an</a:t>
            </a:r>
            <a:r>
              <a:rPr sz="1050" dirty="0">
                <a:solidFill>
                  <a:srgbClr val="333C46"/>
                </a:solidFill>
                <a:latin typeface="Arial"/>
                <a:cs typeface="Arial"/>
              </a:rPr>
              <a:t>ce  </a:t>
            </a:r>
            <a:r>
              <a:rPr sz="1050" spc="-5" dirty="0">
                <a:solidFill>
                  <a:srgbClr val="333C46"/>
                </a:solidFill>
                <a:latin typeface="Arial"/>
                <a:cs typeface="Arial"/>
              </a:rPr>
              <a:t>Checklists</a:t>
            </a:r>
            <a:endParaRPr sz="105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987039" y="4977384"/>
            <a:ext cx="454151" cy="4358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66216" y="4977384"/>
            <a:ext cx="451103" cy="4754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916935" y="3901440"/>
            <a:ext cx="597408" cy="4937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22647" y="3368040"/>
            <a:ext cx="798576" cy="8808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602479" y="1524000"/>
            <a:ext cx="0" cy="1732280"/>
          </a:xfrm>
          <a:custGeom>
            <a:avLst/>
            <a:gdLst/>
            <a:ahLst/>
            <a:cxnLst/>
            <a:rect l="l" t="t" r="r" b="b"/>
            <a:pathLst>
              <a:path h="1732279">
                <a:moveTo>
                  <a:pt x="0" y="0"/>
                </a:moveTo>
                <a:lnTo>
                  <a:pt x="0" y="1732026"/>
                </a:lnTo>
              </a:path>
            </a:pathLst>
          </a:custGeom>
          <a:ln w="18288">
            <a:solidFill>
              <a:srgbClr val="EB70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602479" y="4367784"/>
            <a:ext cx="0" cy="1732280"/>
          </a:xfrm>
          <a:custGeom>
            <a:avLst/>
            <a:gdLst/>
            <a:ahLst/>
            <a:cxnLst/>
            <a:rect l="l" t="t" r="r" b="b"/>
            <a:pathLst>
              <a:path h="1732279">
                <a:moveTo>
                  <a:pt x="0" y="0"/>
                </a:moveTo>
                <a:lnTo>
                  <a:pt x="0" y="1732051"/>
                </a:lnTo>
              </a:path>
            </a:pathLst>
          </a:custGeom>
          <a:ln w="18288">
            <a:solidFill>
              <a:srgbClr val="EB70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321040" y="3368040"/>
            <a:ext cx="795527" cy="8808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497823" y="1524000"/>
            <a:ext cx="0" cy="1732280"/>
          </a:xfrm>
          <a:custGeom>
            <a:avLst/>
            <a:gdLst/>
            <a:ahLst/>
            <a:cxnLst/>
            <a:rect l="l" t="t" r="r" b="b"/>
            <a:pathLst>
              <a:path h="1732279">
                <a:moveTo>
                  <a:pt x="0" y="0"/>
                </a:moveTo>
                <a:lnTo>
                  <a:pt x="0" y="1732026"/>
                </a:lnTo>
              </a:path>
            </a:pathLst>
          </a:custGeom>
          <a:ln w="18288">
            <a:solidFill>
              <a:srgbClr val="EB70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497823" y="4367784"/>
            <a:ext cx="0" cy="1732280"/>
          </a:xfrm>
          <a:custGeom>
            <a:avLst/>
            <a:gdLst/>
            <a:ahLst/>
            <a:cxnLst/>
            <a:rect l="l" t="t" r="r" b="b"/>
            <a:pathLst>
              <a:path h="1732279">
                <a:moveTo>
                  <a:pt x="0" y="0"/>
                </a:moveTo>
                <a:lnTo>
                  <a:pt x="0" y="1732051"/>
                </a:lnTo>
              </a:path>
            </a:pathLst>
          </a:custGeom>
          <a:ln w="18288">
            <a:solidFill>
              <a:srgbClr val="EB70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713503" y="3412567"/>
            <a:ext cx="1702279" cy="56047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513576" y="4053840"/>
            <a:ext cx="301751" cy="26822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038704" y="4050887"/>
            <a:ext cx="291272" cy="28179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955726" y="4061647"/>
            <a:ext cx="267938" cy="25720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208776" y="2499360"/>
            <a:ext cx="880872" cy="79857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202423" y="2679192"/>
            <a:ext cx="934719" cy="0"/>
          </a:xfrm>
          <a:custGeom>
            <a:avLst/>
            <a:gdLst/>
            <a:ahLst/>
            <a:cxnLst/>
            <a:rect l="l" t="t" r="r" b="b"/>
            <a:pathLst>
              <a:path w="934720">
                <a:moveTo>
                  <a:pt x="934720" y="0"/>
                </a:moveTo>
                <a:lnTo>
                  <a:pt x="0" y="0"/>
                </a:lnTo>
              </a:path>
            </a:pathLst>
          </a:custGeom>
          <a:ln w="18288">
            <a:solidFill>
              <a:srgbClr val="EB70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120640" y="2679192"/>
            <a:ext cx="969644" cy="0"/>
          </a:xfrm>
          <a:custGeom>
            <a:avLst/>
            <a:gdLst/>
            <a:ahLst/>
            <a:cxnLst/>
            <a:rect l="l" t="t" r="r" b="b"/>
            <a:pathLst>
              <a:path w="969645">
                <a:moveTo>
                  <a:pt x="969390" y="0"/>
                </a:moveTo>
                <a:lnTo>
                  <a:pt x="0" y="0"/>
                </a:lnTo>
              </a:path>
            </a:pathLst>
          </a:custGeom>
          <a:ln w="18288">
            <a:solidFill>
              <a:srgbClr val="EB70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166103" y="4447032"/>
            <a:ext cx="880872" cy="79552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120640" y="5065776"/>
            <a:ext cx="934719" cy="0"/>
          </a:xfrm>
          <a:custGeom>
            <a:avLst/>
            <a:gdLst/>
            <a:ahLst/>
            <a:cxnLst/>
            <a:rect l="l" t="t" r="r" b="b"/>
            <a:pathLst>
              <a:path w="934720">
                <a:moveTo>
                  <a:pt x="0" y="0"/>
                </a:moveTo>
                <a:lnTo>
                  <a:pt x="934720" y="0"/>
                </a:lnTo>
              </a:path>
            </a:pathLst>
          </a:custGeom>
          <a:ln w="18288">
            <a:solidFill>
              <a:srgbClr val="EB70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165847" y="5065776"/>
            <a:ext cx="969644" cy="0"/>
          </a:xfrm>
          <a:custGeom>
            <a:avLst/>
            <a:gdLst/>
            <a:ahLst/>
            <a:cxnLst/>
            <a:rect l="l" t="t" r="r" b="b"/>
            <a:pathLst>
              <a:path w="969645">
                <a:moveTo>
                  <a:pt x="0" y="0"/>
                </a:moveTo>
                <a:lnTo>
                  <a:pt x="969391" y="0"/>
                </a:lnTo>
              </a:path>
            </a:pathLst>
          </a:custGeom>
          <a:ln w="18288">
            <a:solidFill>
              <a:srgbClr val="EB70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5296027" y="994664"/>
            <a:ext cx="1229360" cy="3454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1255"/>
              </a:lnSpc>
              <a:spcBef>
                <a:spcPts val="105"/>
              </a:spcBef>
            </a:pPr>
            <a:r>
              <a:rPr sz="1050" dirty="0">
                <a:latin typeface="Arial"/>
                <a:cs typeface="Arial"/>
              </a:rPr>
              <a:t>Risk </a:t>
            </a:r>
            <a:r>
              <a:rPr sz="1050" spc="-5" dirty="0">
                <a:latin typeface="Arial"/>
                <a:cs typeface="Arial"/>
              </a:rPr>
              <a:t>Management</a:t>
            </a:r>
            <a:r>
              <a:rPr sz="1050" spc="-6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&amp;</a:t>
            </a:r>
            <a:endParaRPr sz="1050">
              <a:latin typeface="Arial"/>
              <a:cs typeface="Arial"/>
            </a:endParaRPr>
          </a:p>
          <a:p>
            <a:pPr algn="ctr">
              <a:lnSpc>
                <a:spcPts val="1255"/>
              </a:lnSpc>
            </a:pPr>
            <a:r>
              <a:rPr sz="1050" spc="-10" dirty="0">
                <a:latin typeface="Arial"/>
                <a:cs typeface="Arial"/>
              </a:rPr>
              <a:t>Internal</a:t>
            </a:r>
            <a:r>
              <a:rPr sz="1050" spc="5" dirty="0">
                <a:latin typeface="Arial"/>
                <a:cs typeface="Arial"/>
              </a:rPr>
              <a:t> </a:t>
            </a:r>
            <a:r>
              <a:rPr sz="1050" spc="-5" dirty="0">
                <a:latin typeface="Arial"/>
                <a:cs typeface="Arial"/>
              </a:rPr>
              <a:t>Control</a:t>
            </a:r>
            <a:endParaRPr sz="1050">
              <a:latin typeface="Arial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5681471" y="481583"/>
            <a:ext cx="457200" cy="4572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6903846" y="994664"/>
            <a:ext cx="885825" cy="3454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1255"/>
              </a:lnSpc>
              <a:spcBef>
                <a:spcPts val="105"/>
              </a:spcBef>
            </a:pPr>
            <a:r>
              <a:rPr sz="1050" dirty="0">
                <a:latin typeface="Arial"/>
                <a:cs typeface="Arial"/>
              </a:rPr>
              <a:t>Single</a:t>
            </a:r>
            <a:r>
              <a:rPr sz="1050" spc="-80" dirty="0">
                <a:latin typeface="Arial"/>
                <a:cs typeface="Arial"/>
              </a:rPr>
              <a:t> </a:t>
            </a:r>
            <a:r>
              <a:rPr sz="1050" spc="-5" dirty="0">
                <a:latin typeface="Arial"/>
                <a:cs typeface="Arial"/>
              </a:rPr>
              <a:t>Version</a:t>
            </a:r>
            <a:endParaRPr sz="1050">
              <a:latin typeface="Arial"/>
              <a:cs typeface="Arial"/>
            </a:endParaRPr>
          </a:p>
          <a:p>
            <a:pPr marL="635" algn="ctr">
              <a:lnSpc>
                <a:spcPts val="1255"/>
              </a:lnSpc>
            </a:pPr>
            <a:r>
              <a:rPr sz="1050" spc="-5" dirty="0">
                <a:latin typeface="Arial"/>
                <a:cs typeface="Arial"/>
              </a:rPr>
              <a:t>of the</a:t>
            </a:r>
            <a:r>
              <a:rPr sz="1050" spc="-35" dirty="0">
                <a:latin typeface="Arial"/>
                <a:cs typeface="Arial"/>
              </a:rPr>
              <a:t> </a:t>
            </a:r>
            <a:r>
              <a:rPr sz="1050" spc="-10" dirty="0">
                <a:latin typeface="Arial"/>
                <a:cs typeface="Arial"/>
              </a:rPr>
              <a:t>Truth</a:t>
            </a:r>
            <a:endParaRPr sz="105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7117080" y="490727"/>
            <a:ext cx="457200" cy="43891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5534025" y="1973960"/>
            <a:ext cx="751840" cy="345440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 marR="5080" indent="66675">
              <a:lnSpc>
                <a:spcPts val="1250"/>
              </a:lnSpc>
              <a:spcBef>
                <a:spcPts val="155"/>
              </a:spcBef>
            </a:pPr>
            <a:r>
              <a:rPr sz="1050" spc="-5" dirty="0">
                <a:latin typeface="Arial"/>
                <a:cs typeface="Arial"/>
              </a:rPr>
              <a:t>Corporate  </a:t>
            </a:r>
            <a:r>
              <a:rPr sz="1050" spc="-10" dirty="0">
                <a:latin typeface="Arial"/>
                <a:cs typeface="Arial"/>
              </a:rPr>
              <a:t>G</a:t>
            </a:r>
            <a:r>
              <a:rPr sz="1050" spc="-15" dirty="0">
                <a:latin typeface="Arial"/>
                <a:cs typeface="Arial"/>
              </a:rPr>
              <a:t>o</a:t>
            </a:r>
            <a:r>
              <a:rPr sz="1050" spc="20" dirty="0">
                <a:latin typeface="Arial"/>
                <a:cs typeface="Arial"/>
              </a:rPr>
              <a:t>v</a:t>
            </a:r>
            <a:r>
              <a:rPr sz="1050" spc="-15" dirty="0">
                <a:latin typeface="Arial"/>
                <a:cs typeface="Arial"/>
              </a:rPr>
              <a:t>e</a:t>
            </a:r>
            <a:r>
              <a:rPr sz="1050" spc="5" dirty="0">
                <a:latin typeface="Arial"/>
                <a:cs typeface="Arial"/>
              </a:rPr>
              <a:t>r</a:t>
            </a:r>
            <a:r>
              <a:rPr sz="1050" spc="-15" dirty="0">
                <a:latin typeface="Arial"/>
                <a:cs typeface="Arial"/>
              </a:rPr>
              <a:t>nan</a:t>
            </a:r>
            <a:r>
              <a:rPr sz="1050" dirty="0">
                <a:latin typeface="Arial"/>
                <a:cs typeface="Arial"/>
              </a:rPr>
              <a:t>ce</a:t>
            </a:r>
            <a:endParaRPr sz="1050">
              <a:latin typeface="Arial"/>
              <a:cs typeface="Arial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5681471" y="1469136"/>
            <a:ext cx="457200" cy="43891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6772782" y="1973960"/>
            <a:ext cx="1141730" cy="345440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 marR="5080" indent="386715">
              <a:lnSpc>
                <a:spcPts val="1250"/>
              </a:lnSpc>
              <a:spcBef>
                <a:spcPts val="155"/>
              </a:spcBef>
            </a:pPr>
            <a:r>
              <a:rPr sz="1050" spc="-5" dirty="0">
                <a:latin typeface="Arial"/>
                <a:cs typeface="Arial"/>
              </a:rPr>
              <a:t>Cloud  Reporting</a:t>
            </a:r>
            <a:r>
              <a:rPr sz="1050" spc="-30" dirty="0">
                <a:latin typeface="Arial"/>
                <a:cs typeface="Arial"/>
              </a:rPr>
              <a:t> </a:t>
            </a:r>
            <a:r>
              <a:rPr sz="1050" spc="-5" dirty="0">
                <a:latin typeface="Arial"/>
                <a:cs typeface="Arial"/>
              </a:rPr>
              <a:t>Platform</a:t>
            </a:r>
            <a:endParaRPr sz="1050">
              <a:latin typeface="Arial"/>
              <a:cs typeface="Arial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7117080" y="1472183"/>
            <a:ext cx="457200" cy="43586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831079" y="5422391"/>
            <a:ext cx="640079" cy="64007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5523991" y="5405373"/>
            <a:ext cx="946785" cy="6654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99800"/>
              </a:lnSpc>
              <a:spcBef>
                <a:spcPts val="105"/>
              </a:spcBef>
            </a:pPr>
            <a:r>
              <a:rPr sz="1050" spc="-5" dirty="0">
                <a:latin typeface="Arial"/>
                <a:cs typeface="Arial"/>
              </a:rPr>
              <a:t>Harmonization  </a:t>
            </a:r>
            <a:r>
              <a:rPr sz="1050" spc="-10" dirty="0">
                <a:latin typeface="Arial"/>
                <a:cs typeface="Arial"/>
              </a:rPr>
              <a:t>St</a:t>
            </a:r>
            <a:r>
              <a:rPr sz="1050" spc="-15" dirty="0">
                <a:latin typeface="Arial"/>
                <a:cs typeface="Arial"/>
              </a:rPr>
              <a:t>anda</a:t>
            </a:r>
            <a:r>
              <a:rPr sz="1050" spc="5" dirty="0">
                <a:latin typeface="Arial"/>
                <a:cs typeface="Arial"/>
              </a:rPr>
              <a:t>r</a:t>
            </a:r>
            <a:r>
              <a:rPr sz="1050" spc="-15" dirty="0">
                <a:latin typeface="Arial"/>
                <a:cs typeface="Arial"/>
              </a:rPr>
              <a:t>d</a:t>
            </a:r>
            <a:r>
              <a:rPr sz="1050" dirty="0">
                <a:latin typeface="Arial"/>
                <a:cs typeface="Arial"/>
              </a:rPr>
              <a:t>iz</a:t>
            </a:r>
            <a:r>
              <a:rPr sz="1050" spc="-15" dirty="0">
                <a:latin typeface="Arial"/>
                <a:cs typeface="Arial"/>
              </a:rPr>
              <a:t>a</a:t>
            </a:r>
            <a:r>
              <a:rPr sz="1050" spc="-10" dirty="0">
                <a:latin typeface="Arial"/>
                <a:cs typeface="Arial"/>
              </a:rPr>
              <a:t>t</a:t>
            </a:r>
            <a:r>
              <a:rPr sz="1050" dirty="0">
                <a:latin typeface="Arial"/>
                <a:cs typeface="Arial"/>
              </a:rPr>
              <a:t>i</a:t>
            </a:r>
            <a:r>
              <a:rPr sz="1050" spc="-15" dirty="0">
                <a:latin typeface="Arial"/>
                <a:cs typeface="Arial"/>
              </a:rPr>
              <a:t>o</a:t>
            </a:r>
            <a:r>
              <a:rPr sz="1050" dirty="0">
                <a:latin typeface="Arial"/>
                <a:cs typeface="Arial"/>
              </a:rPr>
              <a:t>n  </a:t>
            </a:r>
            <a:r>
              <a:rPr sz="1050" spc="-5" dirty="0">
                <a:latin typeface="Arial"/>
                <a:cs typeface="Arial"/>
              </a:rPr>
              <a:t>Collaboration  </a:t>
            </a:r>
            <a:r>
              <a:rPr sz="1050" spc="-10" dirty="0">
                <a:latin typeface="Arial"/>
                <a:cs typeface="Arial"/>
              </a:rPr>
              <a:t>Attestation</a:t>
            </a:r>
            <a:endParaRPr sz="1050">
              <a:latin typeface="Arial"/>
              <a:cs typeface="Arial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6641592" y="5422391"/>
            <a:ext cx="640079" cy="64007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7336917" y="5405373"/>
            <a:ext cx="753110" cy="8267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99"/>
              </a:lnSpc>
              <a:spcBef>
                <a:spcPts val="105"/>
              </a:spcBef>
            </a:pPr>
            <a:r>
              <a:rPr sz="1050" dirty="0">
                <a:latin typeface="Arial"/>
                <a:cs typeface="Arial"/>
              </a:rPr>
              <a:t>C</a:t>
            </a:r>
            <a:r>
              <a:rPr sz="1050" spc="-15" dirty="0">
                <a:latin typeface="Arial"/>
                <a:cs typeface="Arial"/>
              </a:rPr>
              <a:t>on</a:t>
            </a:r>
            <a:r>
              <a:rPr sz="1050" spc="-10" dirty="0">
                <a:latin typeface="Arial"/>
                <a:cs typeface="Arial"/>
              </a:rPr>
              <a:t>t</a:t>
            </a:r>
            <a:r>
              <a:rPr sz="1050" spc="5" dirty="0">
                <a:latin typeface="Arial"/>
                <a:cs typeface="Arial"/>
              </a:rPr>
              <a:t>r</a:t>
            </a:r>
            <a:r>
              <a:rPr sz="1050" dirty="0">
                <a:latin typeface="Arial"/>
                <a:cs typeface="Arial"/>
              </a:rPr>
              <a:t>i</a:t>
            </a:r>
            <a:r>
              <a:rPr sz="1050" spc="10" dirty="0">
                <a:latin typeface="Arial"/>
                <a:cs typeface="Arial"/>
              </a:rPr>
              <a:t>b</a:t>
            </a:r>
            <a:r>
              <a:rPr sz="1050" spc="-15" dirty="0">
                <a:latin typeface="Arial"/>
                <a:cs typeface="Arial"/>
              </a:rPr>
              <a:t>u</a:t>
            </a:r>
            <a:r>
              <a:rPr sz="1050" spc="-10" dirty="0">
                <a:latin typeface="Arial"/>
                <a:cs typeface="Arial"/>
              </a:rPr>
              <a:t>t</a:t>
            </a:r>
            <a:r>
              <a:rPr sz="1050" spc="-15" dirty="0">
                <a:latin typeface="Arial"/>
                <a:cs typeface="Arial"/>
              </a:rPr>
              <a:t>o</a:t>
            </a:r>
            <a:r>
              <a:rPr sz="1050" spc="5" dirty="0">
                <a:latin typeface="Arial"/>
                <a:cs typeface="Arial"/>
              </a:rPr>
              <a:t>r</a:t>
            </a:r>
            <a:r>
              <a:rPr sz="1050" dirty="0">
                <a:latin typeface="Arial"/>
                <a:cs typeface="Arial"/>
              </a:rPr>
              <a:t>s  Reviewers  Approvers  </a:t>
            </a:r>
            <a:r>
              <a:rPr sz="1050" spc="-5" dirty="0">
                <a:latin typeface="Arial"/>
                <a:cs typeface="Arial"/>
              </a:rPr>
              <a:t>Managers  Directors</a:t>
            </a:r>
            <a:endParaRPr sz="105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0241660" y="3729304"/>
            <a:ext cx="1149350" cy="3460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255"/>
              </a:lnSpc>
              <a:spcBef>
                <a:spcPts val="105"/>
              </a:spcBef>
            </a:pPr>
            <a:r>
              <a:rPr sz="1050" spc="-10" dirty="0">
                <a:latin typeface="Arial"/>
                <a:cs typeface="Arial"/>
              </a:rPr>
              <a:t>Internal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ts val="1255"/>
              </a:lnSpc>
            </a:pPr>
            <a:r>
              <a:rPr sz="1050" dirty="0">
                <a:latin typeface="Arial"/>
                <a:cs typeface="Arial"/>
              </a:rPr>
              <a:t>Report</a:t>
            </a:r>
            <a:r>
              <a:rPr sz="1050" spc="-7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Consumers</a:t>
            </a:r>
            <a:endParaRPr sz="1050">
              <a:latin typeface="Arial"/>
              <a:cs typeface="Arial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9275064" y="3502152"/>
            <a:ext cx="438912" cy="61264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9759695" y="3657600"/>
            <a:ext cx="356616" cy="4572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2019 </a:t>
            </a:r>
            <a:r>
              <a:rPr spc="5" dirty="0"/>
              <a:t>© Company</a:t>
            </a:r>
            <a:r>
              <a:rPr spc="-130" dirty="0"/>
              <a:t> </a:t>
            </a:r>
            <a:r>
              <a:rPr dirty="0"/>
              <a:t>Confidential</a:t>
            </a:r>
          </a:p>
        </p:txBody>
      </p:sp>
      <p:sp>
        <p:nvSpPr>
          <p:cNvPr id="55" name="object 5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14 June</a:t>
            </a:r>
            <a:r>
              <a:rPr spc="-85" dirty="0"/>
              <a:t> </a:t>
            </a:r>
            <a:r>
              <a:rPr dirty="0"/>
              <a:t>2019</a:t>
            </a:r>
          </a:p>
        </p:txBody>
      </p:sp>
      <p:sp>
        <p:nvSpPr>
          <p:cNvPr id="56" name="object 5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5" dirty="0"/>
              <a:t>32</a:t>
            </a:fld>
            <a:endParaRPr spc="5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3231" y="6492240"/>
            <a:ext cx="137160" cy="365760"/>
          </a:xfrm>
          <a:custGeom>
            <a:avLst/>
            <a:gdLst/>
            <a:ahLst/>
            <a:cxnLst/>
            <a:rect l="l" t="t" r="r" b="b"/>
            <a:pathLst>
              <a:path w="137159" h="365759">
                <a:moveTo>
                  <a:pt x="0" y="365760"/>
                </a:moveTo>
                <a:lnTo>
                  <a:pt x="137159" y="365760"/>
                </a:lnTo>
                <a:lnTo>
                  <a:pt x="137159" y="0"/>
                </a:lnTo>
                <a:lnTo>
                  <a:pt x="0" y="0"/>
                </a:lnTo>
                <a:lnTo>
                  <a:pt x="0" y="365760"/>
                </a:lnTo>
                <a:close/>
              </a:path>
            </a:pathLst>
          </a:custGeom>
          <a:solidFill>
            <a:srgbClr val="1C9F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859023" y="6608064"/>
            <a:ext cx="0" cy="137160"/>
          </a:xfrm>
          <a:custGeom>
            <a:avLst/>
            <a:gdLst/>
            <a:ahLst/>
            <a:cxnLst/>
            <a:rect l="l" t="t" r="r" b="b"/>
            <a:pathLst>
              <a:path h="137159">
                <a:moveTo>
                  <a:pt x="0" y="0"/>
                </a:moveTo>
                <a:lnTo>
                  <a:pt x="0" y="137158"/>
                </a:lnTo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503152" y="6565392"/>
            <a:ext cx="0" cy="220345"/>
          </a:xfrm>
          <a:custGeom>
            <a:avLst/>
            <a:gdLst/>
            <a:ahLst/>
            <a:cxnLst/>
            <a:rect l="l" t="t" r="r" b="b"/>
            <a:pathLst>
              <a:path h="220345">
                <a:moveTo>
                  <a:pt x="0" y="0"/>
                </a:moveTo>
                <a:lnTo>
                  <a:pt x="0" y="220186"/>
                </a:lnTo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92100" y="427736"/>
            <a:ext cx="877379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dirty="0">
                <a:solidFill>
                  <a:srgbClr val="495658"/>
                </a:solidFill>
              </a:rPr>
              <a:t>SUPPORT </a:t>
            </a:r>
            <a:r>
              <a:rPr sz="2800" spc="-25" dirty="0">
                <a:solidFill>
                  <a:srgbClr val="495658"/>
                </a:solidFill>
              </a:rPr>
              <a:t>MULTIPLE </a:t>
            </a:r>
            <a:r>
              <a:rPr sz="2800" spc="-5" dirty="0">
                <a:solidFill>
                  <a:srgbClr val="495658"/>
                </a:solidFill>
              </a:rPr>
              <a:t>REPORTING</a:t>
            </a:r>
            <a:r>
              <a:rPr sz="2800" spc="-85" dirty="0">
                <a:solidFill>
                  <a:srgbClr val="495658"/>
                </a:solidFill>
              </a:rPr>
              <a:t> </a:t>
            </a:r>
            <a:r>
              <a:rPr sz="2800" dirty="0">
                <a:solidFill>
                  <a:srgbClr val="495658"/>
                </a:solidFill>
              </a:rPr>
              <a:t>REQUIREMENTS</a:t>
            </a:r>
            <a:endParaRPr sz="2800"/>
          </a:p>
        </p:txBody>
      </p:sp>
      <p:sp>
        <p:nvSpPr>
          <p:cNvPr id="6" name="object 6"/>
          <p:cNvSpPr txBox="1"/>
          <p:nvPr/>
        </p:nvSpPr>
        <p:spPr>
          <a:xfrm>
            <a:off x="6084823" y="1437208"/>
            <a:ext cx="3509010" cy="6534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8800"/>
              </a:lnSpc>
              <a:spcBef>
                <a:spcPts val="95"/>
              </a:spcBef>
            </a:pPr>
            <a:r>
              <a:rPr sz="1600" b="1" spc="-5" dirty="0">
                <a:solidFill>
                  <a:srgbClr val="EB7024"/>
                </a:solidFill>
                <a:latin typeface="Arial"/>
                <a:cs typeface="Arial"/>
              </a:rPr>
              <a:t>Narrative </a:t>
            </a:r>
            <a:r>
              <a:rPr sz="1600" b="1" dirty="0">
                <a:solidFill>
                  <a:srgbClr val="EB7024"/>
                </a:solidFill>
                <a:latin typeface="Arial"/>
                <a:cs typeface="Arial"/>
              </a:rPr>
              <a:t>Performance Reports  </a:t>
            </a:r>
            <a:r>
              <a:rPr sz="1600" b="1" dirty="0">
                <a:solidFill>
                  <a:srgbClr val="495658"/>
                </a:solidFill>
                <a:latin typeface="Arial"/>
                <a:cs typeface="Arial"/>
              </a:rPr>
              <a:t>Finance and </a:t>
            </a:r>
            <a:r>
              <a:rPr sz="1600" b="1" spc="-10" dirty="0">
                <a:solidFill>
                  <a:srgbClr val="495658"/>
                </a:solidFill>
                <a:latin typeface="Arial"/>
                <a:cs typeface="Arial"/>
              </a:rPr>
              <a:t>Accounting</a:t>
            </a:r>
            <a:r>
              <a:rPr sz="1600" b="1" spc="-85" dirty="0">
                <a:solidFill>
                  <a:srgbClr val="495658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495658"/>
                </a:solidFill>
                <a:latin typeface="Arial"/>
                <a:cs typeface="Arial"/>
              </a:rPr>
              <a:t>Operations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096000" y="2182367"/>
            <a:ext cx="2844165" cy="421005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115570" rIns="0" bIns="0" rtlCol="0">
            <a:spAutoFit/>
          </a:bodyPr>
          <a:lstStyle/>
          <a:p>
            <a:pPr marL="790575">
              <a:lnSpc>
                <a:spcPct val="100000"/>
              </a:lnSpc>
              <a:spcBef>
                <a:spcPts val="910"/>
              </a:spcBef>
            </a:pPr>
            <a:r>
              <a:rPr sz="1200" spc="-5" dirty="0">
                <a:solidFill>
                  <a:srgbClr val="495658"/>
                </a:solidFill>
                <a:latin typeface="Arial"/>
                <a:cs typeface="Arial"/>
              </a:rPr>
              <a:t>Sustainability/CSR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043416" y="2182367"/>
            <a:ext cx="2844165" cy="421005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115570" rIns="0" bIns="0" rtlCol="0">
            <a:spAutoFit/>
          </a:bodyPr>
          <a:lstStyle/>
          <a:p>
            <a:pPr marL="770255">
              <a:lnSpc>
                <a:spcPct val="100000"/>
              </a:lnSpc>
              <a:spcBef>
                <a:spcPts val="910"/>
              </a:spcBef>
            </a:pPr>
            <a:r>
              <a:rPr sz="1200" spc="-5" dirty="0">
                <a:solidFill>
                  <a:srgbClr val="495658"/>
                </a:solidFill>
                <a:latin typeface="Arial"/>
                <a:cs typeface="Arial"/>
              </a:rPr>
              <a:t>Treasury</a:t>
            </a:r>
            <a:r>
              <a:rPr sz="1200" spc="-55" dirty="0">
                <a:solidFill>
                  <a:srgbClr val="495658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495658"/>
                </a:solidFill>
                <a:latin typeface="Arial"/>
                <a:cs typeface="Arial"/>
              </a:rPr>
              <a:t>Reporting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096000" y="2731007"/>
            <a:ext cx="2844165" cy="436245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125095" rIns="0" bIns="0" rtlCol="0">
            <a:spAutoFit/>
          </a:bodyPr>
          <a:lstStyle/>
          <a:p>
            <a:pPr marL="647700">
              <a:lnSpc>
                <a:spcPct val="100000"/>
              </a:lnSpc>
              <a:spcBef>
                <a:spcPts val="985"/>
              </a:spcBef>
            </a:pPr>
            <a:r>
              <a:rPr sz="1200" spc="-5" dirty="0">
                <a:solidFill>
                  <a:srgbClr val="495658"/>
                </a:solidFill>
                <a:latin typeface="Arial"/>
                <a:cs typeface="Arial"/>
              </a:rPr>
              <a:t>Management</a:t>
            </a:r>
            <a:r>
              <a:rPr sz="1200" spc="-75" dirty="0">
                <a:solidFill>
                  <a:srgbClr val="495658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495658"/>
                </a:solidFill>
                <a:latin typeface="Arial"/>
                <a:cs typeface="Arial"/>
              </a:rPr>
              <a:t>Accounts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096000" y="3304032"/>
            <a:ext cx="2844165" cy="433070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123189" rIns="0" bIns="0" rtlCol="0">
            <a:spAutoFit/>
          </a:bodyPr>
          <a:lstStyle/>
          <a:p>
            <a:pPr marL="541020">
              <a:lnSpc>
                <a:spcPct val="100000"/>
              </a:lnSpc>
              <a:spcBef>
                <a:spcPts val="969"/>
              </a:spcBef>
            </a:pPr>
            <a:r>
              <a:rPr sz="1200" dirty="0">
                <a:solidFill>
                  <a:srgbClr val="495658"/>
                </a:solidFill>
                <a:latin typeface="Arial"/>
                <a:cs typeface="Arial"/>
              </a:rPr>
              <a:t>Corporate Business</a:t>
            </a:r>
            <a:r>
              <a:rPr sz="1200" spc="-100" dirty="0">
                <a:solidFill>
                  <a:srgbClr val="495658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495658"/>
                </a:solidFill>
                <a:latin typeface="Arial"/>
                <a:cs typeface="Arial"/>
              </a:rPr>
              <a:t>Plans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096000" y="3874008"/>
            <a:ext cx="2844165" cy="436245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123825" rIns="0" bIns="0" rtlCol="0">
            <a:spAutoFit/>
          </a:bodyPr>
          <a:lstStyle/>
          <a:p>
            <a:pPr marL="714375">
              <a:lnSpc>
                <a:spcPct val="100000"/>
              </a:lnSpc>
              <a:spcBef>
                <a:spcPts val="975"/>
              </a:spcBef>
            </a:pPr>
            <a:r>
              <a:rPr sz="1200" spc="-5" dirty="0">
                <a:solidFill>
                  <a:srgbClr val="495658"/>
                </a:solidFill>
                <a:latin typeface="Arial"/>
                <a:cs typeface="Arial"/>
              </a:rPr>
              <a:t>Budget</a:t>
            </a:r>
            <a:r>
              <a:rPr sz="1200" spc="-25" dirty="0">
                <a:solidFill>
                  <a:srgbClr val="495658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495658"/>
                </a:solidFill>
                <a:latin typeface="Arial"/>
                <a:cs typeface="Arial"/>
              </a:rPr>
              <a:t>Books/Decks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096000" y="4443984"/>
            <a:ext cx="2844165" cy="436245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124460" rIns="0" bIns="0" rtlCol="0">
            <a:spAutoFit/>
          </a:bodyPr>
          <a:lstStyle/>
          <a:p>
            <a:pPr marL="754380">
              <a:lnSpc>
                <a:spcPct val="100000"/>
              </a:lnSpc>
              <a:spcBef>
                <a:spcPts val="980"/>
              </a:spcBef>
            </a:pPr>
            <a:r>
              <a:rPr sz="1200" spc="-5" dirty="0">
                <a:solidFill>
                  <a:srgbClr val="495658"/>
                </a:solidFill>
                <a:latin typeface="Arial"/>
                <a:cs typeface="Arial"/>
              </a:rPr>
              <a:t>Board</a:t>
            </a:r>
            <a:r>
              <a:rPr sz="1200" spc="-25" dirty="0">
                <a:solidFill>
                  <a:srgbClr val="495658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495658"/>
                </a:solidFill>
                <a:latin typeface="Arial"/>
                <a:cs typeface="Arial"/>
              </a:rPr>
              <a:t>Books/Decks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096000" y="5013959"/>
            <a:ext cx="2844165" cy="436245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125730" rIns="0" bIns="0" rtlCol="0">
            <a:spAutoFit/>
          </a:bodyPr>
          <a:lstStyle/>
          <a:p>
            <a:pPr marL="501650">
              <a:lnSpc>
                <a:spcPct val="100000"/>
              </a:lnSpc>
              <a:spcBef>
                <a:spcPts val="990"/>
              </a:spcBef>
            </a:pPr>
            <a:r>
              <a:rPr sz="1200" dirty="0">
                <a:solidFill>
                  <a:srgbClr val="495658"/>
                </a:solidFill>
                <a:latin typeface="Arial"/>
                <a:cs typeface="Arial"/>
              </a:rPr>
              <a:t>Business Unit</a:t>
            </a:r>
            <a:r>
              <a:rPr sz="1200" spc="-80" dirty="0">
                <a:solidFill>
                  <a:srgbClr val="495658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495658"/>
                </a:solidFill>
                <a:latin typeface="Arial"/>
                <a:cs typeface="Arial"/>
              </a:rPr>
              <a:t>Performance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096000" y="5583935"/>
            <a:ext cx="2844165" cy="436245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125730" rIns="0" bIns="0" rtlCol="0">
            <a:spAutoFit/>
          </a:bodyPr>
          <a:lstStyle/>
          <a:p>
            <a:pPr marL="833755">
              <a:lnSpc>
                <a:spcPct val="100000"/>
              </a:lnSpc>
              <a:spcBef>
                <a:spcPts val="990"/>
              </a:spcBef>
            </a:pPr>
            <a:r>
              <a:rPr sz="1200" dirty="0">
                <a:solidFill>
                  <a:srgbClr val="495658"/>
                </a:solidFill>
                <a:latin typeface="Arial"/>
                <a:cs typeface="Arial"/>
              </a:rPr>
              <a:t>Lender</a:t>
            </a:r>
            <a:r>
              <a:rPr sz="1200" spc="-45" dirty="0">
                <a:solidFill>
                  <a:srgbClr val="495658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495658"/>
                </a:solidFill>
                <a:latin typeface="Arial"/>
                <a:cs typeface="Arial"/>
              </a:rPr>
              <a:t>Reporting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9043416" y="2731007"/>
            <a:ext cx="2844165" cy="1579245"/>
          </a:xfrm>
          <a:custGeom>
            <a:avLst/>
            <a:gdLst/>
            <a:ahLst/>
            <a:cxnLst/>
            <a:rect l="l" t="t" r="r" b="b"/>
            <a:pathLst>
              <a:path w="2844165" h="1579245">
                <a:moveTo>
                  <a:pt x="0" y="1578864"/>
                </a:moveTo>
                <a:lnTo>
                  <a:pt x="2843783" y="1578864"/>
                </a:lnTo>
                <a:lnTo>
                  <a:pt x="2843783" y="0"/>
                </a:lnTo>
                <a:lnTo>
                  <a:pt x="0" y="0"/>
                </a:lnTo>
                <a:lnTo>
                  <a:pt x="0" y="1578864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9365615" y="3025902"/>
            <a:ext cx="221043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ctr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95658"/>
                </a:solidFill>
                <a:latin typeface="Arial"/>
                <a:cs typeface="Arial"/>
              </a:rPr>
              <a:t>Line of </a:t>
            </a:r>
            <a:r>
              <a:rPr sz="1200" spc="-5" dirty="0">
                <a:solidFill>
                  <a:srgbClr val="495658"/>
                </a:solidFill>
                <a:latin typeface="Arial"/>
                <a:cs typeface="Arial"/>
              </a:rPr>
              <a:t>Business/Central</a:t>
            </a:r>
            <a:r>
              <a:rPr sz="1200" spc="-114" dirty="0">
                <a:solidFill>
                  <a:srgbClr val="495658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495658"/>
                </a:solidFill>
                <a:latin typeface="Arial"/>
                <a:cs typeface="Arial"/>
              </a:rPr>
              <a:t>Service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200" dirty="0">
                <a:solidFill>
                  <a:srgbClr val="495658"/>
                </a:solidFill>
                <a:latin typeface="Arial"/>
                <a:cs typeface="Arial"/>
              </a:rPr>
              <a:t>Function</a:t>
            </a:r>
            <a:r>
              <a:rPr sz="1200" spc="-70" dirty="0">
                <a:solidFill>
                  <a:srgbClr val="495658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495658"/>
                </a:solidFill>
                <a:latin typeface="Arial"/>
                <a:cs typeface="Arial"/>
              </a:rPr>
              <a:t>Reports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043416" y="4443984"/>
            <a:ext cx="2844165" cy="436245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124460" rIns="0" bIns="0" rtlCol="0">
            <a:spAutoFit/>
          </a:bodyPr>
          <a:lstStyle/>
          <a:p>
            <a:pPr marL="721360">
              <a:lnSpc>
                <a:spcPct val="100000"/>
              </a:lnSpc>
              <a:spcBef>
                <a:spcPts val="980"/>
              </a:spcBef>
            </a:pPr>
            <a:r>
              <a:rPr sz="1200" spc="-5" dirty="0">
                <a:solidFill>
                  <a:srgbClr val="495658"/>
                </a:solidFill>
                <a:latin typeface="Arial"/>
                <a:cs typeface="Arial"/>
              </a:rPr>
              <a:t>Project </a:t>
            </a:r>
            <a:r>
              <a:rPr sz="1200" spc="-10" dirty="0">
                <a:solidFill>
                  <a:srgbClr val="495658"/>
                </a:solidFill>
                <a:latin typeface="Arial"/>
                <a:cs typeface="Arial"/>
              </a:rPr>
              <a:t>Management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043416" y="5013959"/>
            <a:ext cx="2844165" cy="436245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125730" rIns="0" bIns="0" rtlCol="0">
            <a:spAutoFit/>
          </a:bodyPr>
          <a:lstStyle/>
          <a:p>
            <a:pPr marL="96520">
              <a:lnSpc>
                <a:spcPct val="100000"/>
              </a:lnSpc>
              <a:spcBef>
                <a:spcPts val="990"/>
              </a:spcBef>
            </a:pPr>
            <a:r>
              <a:rPr sz="1200" dirty="0">
                <a:solidFill>
                  <a:srgbClr val="495658"/>
                </a:solidFill>
                <a:latin typeface="Arial"/>
                <a:cs typeface="Arial"/>
              </a:rPr>
              <a:t>Industry Specific Operational</a:t>
            </a:r>
            <a:r>
              <a:rPr sz="1200" spc="-175" dirty="0">
                <a:solidFill>
                  <a:srgbClr val="495658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495658"/>
                </a:solidFill>
                <a:latin typeface="Arial"/>
                <a:cs typeface="Arial"/>
              </a:rPr>
              <a:t>Reporting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043416" y="5583935"/>
            <a:ext cx="2844165" cy="436245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34290" rIns="0" bIns="0" rtlCol="0">
            <a:spAutoFit/>
          </a:bodyPr>
          <a:lstStyle/>
          <a:p>
            <a:pPr marL="4445" algn="ctr">
              <a:lnSpc>
                <a:spcPct val="100000"/>
              </a:lnSpc>
              <a:spcBef>
                <a:spcPts val="270"/>
              </a:spcBef>
            </a:pPr>
            <a:r>
              <a:rPr sz="1200" dirty="0">
                <a:solidFill>
                  <a:srgbClr val="495658"/>
                </a:solidFill>
                <a:latin typeface="Arial"/>
                <a:cs typeface="Arial"/>
              </a:rPr>
              <a:t>Profitability Analytics –</a:t>
            </a:r>
            <a:r>
              <a:rPr sz="1200" spc="-204" dirty="0">
                <a:solidFill>
                  <a:srgbClr val="495658"/>
                </a:solidFill>
                <a:latin typeface="Arial"/>
                <a:cs typeface="Arial"/>
              </a:rPr>
              <a:t> </a:t>
            </a:r>
            <a:r>
              <a:rPr sz="1200" spc="-15" dirty="0">
                <a:solidFill>
                  <a:srgbClr val="495658"/>
                </a:solidFill>
                <a:latin typeface="Arial"/>
                <a:cs typeface="Arial"/>
              </a:rPr>
              <a:t>Customer,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200" spc="-10" dirty="0">
                <a:solidFill>
                  <a:srgbClr val="495658"/>
                </a:solidFill>
                <a:latin typeface="Arial"/>
                <a:cs typeface="Arial"/>
              </a:rPr>
              <a:t>Geography,</a:t>
            </a:r>
            <a:r>
              <a:rPr sz="1200" spc="-50" dirty="0">
                <a:solidFill>
                  <a:srgbClr val="495658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495658"/>
                </a:solidFill>
                <a:latin typeface="Arial"/>
                <a:cs typeface="Arial"/>
              </a:rPr>
              <a:t>Channel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9646919" y="3596640"/>
            <a:ext cx="1637030" cy="436245"/>
          </a:xfrm>
          <a:custGeom>
            <a:avLst/>
            <a:gdLst/>
            <a:ahLst/>
            <a:cxnLst/>
            <a:rect l="l" t="t" r="r" b="b"/>
            <a:pathLst>
              <a:path w="1637029" h="436245">
                <a:moveTo>
                  <a:pt x="0" y="435864"/>
                </a:moveTo>
                <a:lnTo>
                  <a:pt x="1636776" y="435864"/>
                </a:lnTo>
                <a:lnTo>
                  <a:pt x="1636776" y="0"/>
                </a:lnTo>
                <a:lnTo>
                  <a:pt x="0" y="0"/>
                </a:lnTo>
                <a:lnTo>
                  <a:pt x="0" y="435864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9740138" y="3617798"/>
            <a:ext cx="85407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2245" indent="-182245">
              <a:lnSpc>
                <a:spcPct val="100000"/>
              </a:lnSpc>
              <a:spcBef>
                <a:spcPts val="100"/>
              </a:spcBef>
              <a:buClr>
                <a:srgbClr val="EB7024"/>
              </a:buClr>
              <a:buChar char="•"/>
              <a:tabLst>
                <a:tab pos="182245" algn="l"/>
                <a:tab pos="182880" algn="l"/>
              </a:tabLst>
            </a:pPr>
            <a:r>
              <a:rPr sz="1200" dirty="0">
                <a:solidFill>
                  <a:srgbClr val="495658"/>
                </a:solidFill>
                <a:latin typeface="Arial"/>
                <a:cs typeface="Arial"/>
              </a:rPr>
              <a:t>Divisional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740138" y="3801236"/>
            <a:ext cx="14446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2245" indent="-182245">
              <a:lnSpc>
                <a:spcPct val="100000"/>
              </a:lnSpc>
              <a:spcBef>
                <a:spcPts val="100"/>
              </a:spcBef>
              <a:buClr>
                <a:srgbClr val="EB7024"/>
              </a:buClr>
              <a:buChar char="•"/>
              <a:tabLst>
                <a:tab pos="182245" algn="l"/>
                <a:tab pos="182880" algn="l"/>
              </a:tabLst>
            </a:pPr>
            <a:r>
              <a:rPr sz="1200" spc="-140" dirty="0">
                <a:solidFill>
                  <a:srgbClr val="495658"/>
                </a:solidFill>
                <a:latin typeface="Arial"/>
                <a:cs typeface="Arial"/>
              </a:rPr>
              <a:t>Inter-</a:t>
            </a:r>
            <a:r>
              <a:rPr sz="1575" spc="-209" baseline="37037" dirty="0">
                <a:latin typeface="Arial"/>
                <a:cs typeface="Arial"/>
              </a:rPr>
              <a:t>I</a:t>
            </a:r>
            <a:r>
              <a:rPr sz="1200" spc="-140" dirty="0">
                <a:solidFill>
                  <a:srgbClr val="495658"/>
                </a:solidFill>
                <a:latin typeface="Arial"/>
                <a:cs typeface="Arial"/>
              </a:rPr>
              <a:t>d</a:t>
            </a:r>
            <a:r>
              <a:rPr sz="1575" spc="-209" baseline="37037" dirty="0">
                <a:latin typeface="Arial"/>
                <a:cs typeface="Arial"/>
              </a:rPr>
              <a:t>nt</a:t>
            </a:r>
            <a:r>
              <a:rPr sz="1200" spc="-140" dirty="0">
                <a:solidFill>
                  <a:srgbClr val="495658"/>
                </a:solidFill>
                <a:latin typeface="Arial"/>
                <a:cs typeface="Arial"/>
              </a:rPr>
              <a:t>e</a:t>
            </a:r>
            <a:r>
              <a:rPr sz="1575" spc="-209" baseline="37037" dirty="0">
                <a:latin typeface="Arial"/>
                <a:cs typeface="Arial"/>
              </a:rPr>
              <a:t>e</a:t>
            </a:r>
            <a:r>
              <a:rPr sz="1200" spc="-140" dirty="0">
                <a:solidFill>
                  <a:srgbClr val="495658"/>
                </a:solidFill>
                <a:latin typeface="Arial"/>
                <a:cs typeface="Arial"/>
              </a:rPr>
              <a:t>p</a:t>
            </a:r>
            <a:r>
              <a:rPr sz="1575" spc="-209" baseline="37037" dirty="0">
                <a:latin typeface="Arial"/>
                <a:cs typeface="Arial"/>
              </a:rPr>
              <a:t>rn</a:t>
            </a:r>
            <a:r>
              <a:rPr sz="1200" spc="-140" dirty="0">
                <a:solidFill>
                  <a:srgbClr val="495658"/>
                </a:solidFill>
                <a:latin typeface="Arial"/>
                <a:cs typeface="Arial"/>
              </a:rPr>
              <a:t>a</a:t>
            </a:r>
            <a:r>
              <a:rPr sz="1575" spc="-209" baseline="37037" dirty="0">
                <a:latin typeface="Arial"/>
                <a:cs typeface="Arial"/>
              </a:rPr>
              <a:t>a</a:t>
            </a:r>
            <a:r>
              <a:rPr sz="1200" spc="-140" dirty="0">
                <a:solidFill>
                  <a:srgbClr val="495658"/>
                </a:solidFill>
                <a:latin typeface="Arial"/>
                <a:cs typeface="Arial"/>
              </a:rPr>
              <a:t>r</a:t>
            </a:r>
            <a:r>
              <a:rPr sz="1575" spc="-209" baseline="37037" dirty="0">
                <a:latin typeface="Arial"/>
                <a:cs typeface="Arial"/>
              </a:rPr>
              <a:t>l</a:t>
            </a:r>
            <a:r>
              <a:rPr sz="1200" spc="-140" dirty="0">
                <a:solidFill>
                  <a:srgbClr val="495658"/>
                </a:solidFill>
                <a:latin typeface="Arial"/>
                <a:cs typeface="Arial"/>
              </a:rPr>
              <a:t>tmental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0254360" y="3888485"/>
            <a:ext cx="113665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latin typeface="Arial"/>
                <a:cs typeface="Arial"/>
              </a:rPr>
              <a:t>Report</a:t>
            </a:r>
            <a:r>
              <a:rPr sz="1050" spc="-7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Consumers</a:t>
            </a:r>
            <a:endParaRPr sz="105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9275064" y="3502152"/>
            <a:ext cx="438912" cy="6126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759695" y="3657600"/>
            <a:ext cx="356616" cy="457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572224" y="3416808"/>
            <a:ext cx="853502" cy="33369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053840" y="3819144"/>
            <a:ext cx="332232" cy="3444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617976" y="3813047"/>
            <a:ext cx="323088" cy="34747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169920" y="2779776"/>
            <a:ext cx="2301239" cy="2057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2019 </a:t>
            </a:r>
            <a:r>
              <a:rPr spc="5" dirty="0"/>
              <a:t>© Company</a:t>
            </a:r>
            <a:r>
              <a:rPr spc="-130" dirty="0"/>
              <a:t> </a:t>
            </a:r>
            <a:r>
              <a:rPr dirty="0"/>
              <a:t>Confidential</a:t>
            </a:r>
          </a:p>
        </p:txBody>
      </p:sp>
      <p:sp>
        <p:nvSpPr>
          <p:cNvPr id="31" name="object 3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14 June</a:t>
            </a:r>
            <a:r>
              <a:rPr spc="-85" dirty="0"/>
              <a:t> </a:t>
            </a:r>
            <a:r>
              <a:rPr dirty="0"/>
              <a:t>2019</a:t>
            </a:r>
          </a:p>
        </p:txBody>
      </p:sp>
      <p:sp>
        <p:nvSpPr>
          <p:cNvPr id="32" name="object 3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5" dirty="0"/>
              <a:t>33</a:t>
            </a:fld>
            <a:endParaRPr spc="5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23359" y="12699"/>
            <a:ext cx="2767584" cy="6845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4800" y="1828800"/>
            <a:ext cx="2767584" cy="9814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89052" y="6591401"/>
            <a:ext cx="1560195" cy="1644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2019 </a:t>
            </a:r>
            <a:r>
              <a:rPr sz="900" spc="5" dirty="0">
                <a:solidFill>
                  <a:srgbClr val="FFFFFF"/>
                </a:solidFill>
                <a:latin typeface="Arial"/>
                <a:cs typeface="Arial"/>
              </a:rPr>
              <a:t>© Company</a:t>
            </a:r>
            <a:r>
              <a:rPr sz="9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Confidential</a:t>
            </a:r>
            <a:endParaRPr sz="9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72767" y="6590792"/>
            <a:ext cx="721360" cy="1644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14 June</a:t>
            </a:r>
            <a:r>
              <a:rPr sz="9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2019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972055" y="6608064"/>
            <a:ext cx="0" cy="137160"/>
          </a:xfrm>
          <a:custGeom>
            <a:avLst/>
            <a:gdLst/>
            <a:ahLst/>
            <a:cxnLst/>
            <a:rect l="l" t="t" r="r" b="b"/>
            <a:pathLst>
              <a:path h="137159">
                <a:moveTo>
                  <a:pt x="0" y="0"/>
                </a:moveTo>
                <a:lnTo>
                  <a:pt x="0" y="137158"/>
                </a:lnTo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92100" y="3079495"/>
            <a:ext cx="2718435" cy="1000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CLIENT</a:t>
            </a:r>
            <a:r>
              <a:rPr sz="32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35" dirty="0">
                <a:solidFill>
                  <a:srgbClr val="FFFFFF"/>
                </a:solidFill>
                <a:latin typeface="Arial"/>
                <a:cs typeface="Arial"/>
              </a:rPr>
              <a:t>CASE  </a:t>
            </a:r>
            <a:r>
              <a:rPr sz="3200" b="1" spc="-10" dirty="0">
                <a:solidFill>
                  <a:srgbClr val="FFFFFF"/>
                </a:solidFill>
                <a:latin typeface="Arial"/>
                <a:cs typeface="Arial"/>
              </a:rPr>
              <a:t>STUDY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47927" y="6492240"/>
            <a:ext cx="11244072" cy="3657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351007" y="390143"/>
            <a:ext cx="1536192" cy="5455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492240"/>
            <a:ext cx="137160" cy="365760"/>
          </a:xfrm>
          <a:custGeom>
            <a:avLst/>
            <a:gdLst/>
            <a:ahLst/>
            <a:cxnLst/>
            <a:rect l="l" t="t" r="r" b="b"/>
            <a:pathLst>
              <a:path w="137160" h="365759">
                <a:moveTo>
                  <a:pt x="0" y="365760"/>
                </a:moveTo>
                <a:lnTo>
                  <a:pt x="137160" y="365760"/>
                </a:lnTo>
                <a:lnTo>
                  <a:pt x="137160" y="0"/>
                </a:lnTo>
                <a:lnTo>
                  <a:pt x="0" y="0"/>
                </a:lnTo>
                <a:lnTo>
                  <a:pt x="0" y="365760"/>
                </a:lnTo>
                <a:close/>
              </a:path>
            </a:pathLst>
          </a:custGeom>
          <a:solidFill>
            <a:srgbClr val="F4D0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7743" y="6492240"/>
            <a:ext cx="137160" cy="365760"/>
          </a:xfrm>
          <a:custGeom>
            <a:avLst/>
            <a:gdLst/>
            <a:ahLst/>
            <a:cxnLst/>
            <a:rect l="l" t="t" r="r" b="b"/>
            <a:pathLst>
              <a:path w="137160" h="365759">
                <a:moveTo>
                  <a:pt x="0" y="365760"/>
                </a:moveTo>
                <a:lnTo>
                  <a:pt x="137160" y="365760"/>
                </a:lnTo>
                <a:lnTo>
                  <a:pt x="137160" y="0"/>
                </a:lnTo>
                <a:lnTo>
                  <a:pt x="0" y="0"/>
                </a:lnTo>
                <a:lnTo>
                  <a:pt x="0" y="365760"/>
                </a:lnTo>
                <a:close/>
              </a:path>
            </a:pathLst>
          </a:custGeom>
          <a:solidFill>
            <a:srgbClr val="006C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75487" y="6492240"/>
            <a:ext cx="137160" cy="365760"/>
          </a:xfrm>
          <a:custGeom>
            <a:avLst/>
            <a:gdLst/>
            <a:ahLst/>
            <a:cxnLst/>
            <a:rect l="l" t="t" r="r" b="b"/>
            <a:pathLst>
              <a:path w="137159" h="365759">
                <a:moveTo>
                  <a:pt x="0" y="365760"/>
                </a:moveTo>
                <a:lnTo>
                  <a:pt x="137159" y="365760"/>
                </a:lnTo>
                <a:lnTo>
                  <a:pt x="137159" y="0"/>
                </a:lnTo>
                <a:lnTo>
                  <a:pt x="0" y="0"/>
                </a:lnTo>
                <a:lnTo>
                  <a:pt x="0" y="365760"/>
                </a:lnTo>
                <a:close/>
              </a:path>
            </a:pathLst>
          </a:custGeom>
          <a:solidFill>
            <a:srgbClr val="EB70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13231" y="6492240"/>
            <a:ext cx="137160" cy="365760"/>
          </a:xfrm>
          <a:custGeom>
            <a:avLst/>
            <a:gdLst/>
            <a:ahLst/>
            <a:cxnLst/>
            <a:rect l="l" t="t" r="r" b="b"/>
            <a:pathLst>
              <a:path w="137159" h="365759">
                <a:moveTo>
                  <a:pt x="0" y="365760"/>
                </a:moveTo>
                <a:lnTo>
                  <a:pt x="137159" y="365760"/>
                </a:lnTo>
                <a:lnTo>
                  <a:pt x="137159" y="0"/>
                </a:lnTo>
                <a:lnTo>
                  <a:pt x="0" y="0"/>
                </a:lnTo>
                <a:lnTo>
                  <a:pt x="0" y="365760"/>
                </a:lnTo>
                <a:close/>
              </a:path>
            </a:pathLst>
          </a:custGeom>
          <a:solidFill>
            <a:srgbClr val="1C9F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859023" y="6608064"/>
            <a:ext cx="0" cy="137160"/>
          </a:xfrm>
          <a:custGeom>
            <a:avLst/>
            <a:gdLst/>
            <a:ahLst/>
            <a:cxnLst/>
            <a:rect l="l" t="t" r="r" b="b"/>
            <a:pathLst>
              <a:path h="137159">
                <a:moveTo>
                  <a:pt x="0" y="0"/>
                </a:moveTo>
                <a:lnTo>
                  <a:pt x="0" y="137158"/>
                </a:lnTo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095322" y="4047747"/>
            <a:ext cx="835660" cy="942340"/>
          </a:xfrm>
          <a:custGeom>
            <a:avLst/>
            <a:gdLst/>
            <a:ahLst/>
            <a:cxnLst/>
            <a:rect l="l" t="t" r="r" b="b"/>
            <a:pathLst>
              <a:path w="835659" h="942339">
                <a:moveTo>
                  <a:pt x="84609" y="877248"/>
                </a:moveTo>
                <a:lnTo>
                  <a:pt x="60149" y="877248"/>
                </a:lnTo>
                <a:lnTo>
                  <a:pt x="60149" y="941739"/>
                </a:lnTo>
                <a:lnTo>
                  <a:pt x="708624" y="941739"/>
                </a:lnTo>
                <a:lnTo>
                  <a:pt x="708624" y="917265"/>
                </a:lnTo>
                <a:lnTo>
                  <a:pt x="84609" y="917265"/>
                </a:lnTo>
                <a:lnTo>
                  <a:pt x="84609" y="877248"/>
                </a:lnTo>
                <a:close/>
              </a:path>
              <a:path w="835659" h="942339">
                <a:moveTo>
                  <a:pt x="708624" y="426919"/>
                </a:moveTo>
                <a:lnTo>
                  <a:pt x="684162" y="426919"/>
                </a:lnTo>
                <a:lnTo>
                  <a:pt x="684162" y="917265"/>
                </a:lnTo>
                <a:lnTo>
                  <a:pt x="708624" y="917265"/>
                </a:lnTo>
                <a:lnTo>
                  <a:pt x="708624" y="426919"/>
                </a:lnTo>
                <a:close/>
              </a:path>
              <a:path w="835659" h="942339">
                <a:moveTo>
                  <a:pt x="648478" y="0"/>
                </a:moveTo>
                <a:lnTo>
                  <a:pt x="0" y="0"/>
                </a:lnTo>
                <a:lnTo>
                  <a:pt x="0" y="877248"/>
                </a:lnTo>
                <a:lnTo>
                  <a:pt x="648478" y="877248"/>
                </a:lnTo>
                <a:lnTo>
                  <a:pt x="648478" y="852776"/>
                </a:lnTo>
                <a:lnTo>
                  <a:pt x="24459" y="852776"/>
                </a:lnTo>
                <a:lnTo>
                  <a:pt x="24459" y="712720"/>
                </a:lnTo>
                <a:lnTo>
                  <a:pt x="648478" y="712720"/>
                </a:lnTo>
                <a:lnTo>
                  <a:pt x="648478" y="688242"/>
                </a:lnTo>
                <a:lnTo>
                  <a:pt x="24459" y="688242"/>
                </a:lnTo>
                <a:lnTo>
                  <a:pt x="24458" y="108171"/>
                </a:lnTo>
                <a:lnTo>
                  <a:pt x="648478" y="108171"/>
                </a:lnTo>
                <a:lnTo>
                  <a:pt x="648478" y="88925"/>
                </a:lnTo>
                <a:lnTo>
                  <a:pt x="708624" y="88925"/>
                </a:lnTo>
                <a:lnTo>
                  <a:pt x="708624" y="83659"/>
                </a:lnTo>
                <a:lnTo>
                  <a:pt x="24458" y="83659"/>
                </a:lnTo>
                <a:lnTo>
                  <a:pt x="24458" y="24460"/>
                </a:lnTo>
                <a:lnTo>
                  <a:pt x="648478" y="24461"/>
                </a:lnTo>
                <a:lnTo>
                  <a:pt x="648478" y="0"/>
                </a:lnTo>
                <a:close/>
              </a:path>
              <a:path w="835659" h="942339">
                <a:moveTo>
                  <a:pt x="648478" y="712720"/>
                </a:moveTo>
                <a:lnTo>
                  <a:pt x="624016" y="712720"/>
                </a:lnTo>
                <a:lnTo>
                  <a:pt x="624016" y="852776"/>
                </a:lnTo>
                <a:lnTo>
                  <a:pt x="648478" y="852776"/>
                </a:lnTo>
                <a:lnTo>
                  <a:pt x="648478" y="712720"/>
                </a:lnTo>
                <a:close/>
              </a:path>
              <a:path w="835659" h="942339">
                <a:moveTo>
                  <a:pt x="324245" y="736807"/>
                </a:moveTo>
                <a:lnTo>
                  <a:pt x="306810" y="740339"/>
                </a:lnTo>
                <a:lnTo>
                  <a:pt x="292555" y="749965"/>
                </a:lnTo>
                <a:lnTo>
                  <a:pt x="282933" y="764229"/>
                </a:lnTo>
                <a:lnTo>
                  <a:pt x="279402" y="781678"/>
                </a:lnTo>
                <a:lnTo>
                  <a:pt x="282933" y="799136"/>
                </a:lnTo>
                <a:lnTo>
                  <a:pt x="292555" y="813406"/>
                </a:lnTo>
                <a:lnTo>
                  <a:pt x="306810" y="823033"/>
                </a:lnTo>
                <a:lnTo>
                  <a:pt x="324245" y="826565"/>
                </a:lnTo>
                <a:lnTo>
                  <a:pt x="341682" y="823031"/>
                </a:lnTo>
                <a:lnTo>
                  <a:pt x="355938" y="813399"/>
                </a:lnTo>
                <a:lnTo>
                  <a:pt x="363563" y="802087"/>
                </a:lnTo>
                <a:lnTo>
                  <a:pt x="324245" y="802087"/>
                </a:lnTo>
                <a:lnTo>
                  <a:pt x="316309" y="800471"/>
                </a:lnTo>
                <a:lnTo>
                  <a:pt x="309835" y="796090"/>
                </a:lnTo>
                <a:lnTo>
                  <a:pt x="305468" y="789605"/>
                </a:lnTo>
                <a:lnTo>
                  <a:pt x="303865" y="781678"/>
                </a:lnTo>
                <a:lnTo>
                  <a:pt x="305468" y="773736"/>
                </a:lnTo>
                <a:lnTo>
                  <a:pt x="309837" y="767245"/>
                </a:lnTo>
                <a:lnTo>
                  <a:pt x="316316" y="762866"/>
                </a:lnTo>
                <a:lnTo>
                  <a:pt x="324245" y="761260"/>
                </a:lnTo>
                <a:lnTo>
                  <a:pt x="363565" y="761260"/>
                </a:lnTo>
                <a:lnTo>
                  <a:pt x="355938" y="749945"/>
                </a:lnTo>
                <a:lnTo>
                  <a:pt x="341682" y="740325"/>
                </a:lnTo>
                <a:lnTo>
                  <a:pt x="324245" y="736807"/>
                </a:lnTo>
                <a:close/>
              </a:path>
              <a:path w="835659" h="942339">
                <a:moveTo>
                  <a:pt x="363565" y="761260"/>
                </a:moveTo>
                <a:lnTo>
                  <a:pt x="324245" y="761260"/>
                </a:lnTo>
                <a:lnTo>
                  <a:pt x="332171" y="762866"/>
                </a:lnTo>
                <a:lnTo>
                  <a:pt x="338653" y="767245"/>
                </a:lnTo>
                <a:lnTo>
                  <a:pt x="343027" y="773736"/>
                </a:lnTo>
                <a:lnTo>
                  <a:pt x="344633" y="781678"/>
                </a:lnTo>
                <a:lnTo>
                  <a:pt x="343021" y="789614"/>
                </a:lnTo>
                <a:lnTo>
                  <a:pt x="338634" y="796103"/>
                </a:lnTo>
                <a:lnTo>
                  <a:pt x="332171" y="800471"/>
                </a:lnTo>
                <a:lnTo>
                  <a:pt x="324245" y="802087"/>
                </a:lnTo>
                <a:lnTo>
                  <a:pt x="363563" y="802087"/>
                </a:lnTo>
                <a:lnTo>
                  <a:pt x="365557" y="799129"/>
                </a:lnTo>
                <a:lnTo>
                  <a:pt x="369087" y="781678"/>
                </a:lnTo>
                <a:lnTo>
                  <a:pt x="365557" y="764215"/>
                </a:lnTo>
                <a:lnTo>
                  <a:pt x="363565" y="761260"/>
                </a:lnTo>
                <a:close/>
              </a:path>
              <a:path w="835659" h="942339">
                <a:moveTo>
                  <a:pt x="648478" y="426918"/>
                </a:moveTo>
                <a:lnTo>
                  <a:pt x="624015" y="426918"/>
                </a:lnTo>
                <a:lnTo>
                  <a:pt x="624016" y="688242"/>
                </a:lnTo>
                <a:lnTo>
                  <a:pt x="648478" y="688242"/>
                </a:lnTo>
                <a:lnTo>
                  <a:pt x="648478" y="426918"/>
                </a:lnTo>
                <a:close/>
              </a:path>
              <a:path w="835659" h="942339">
                <a:moveTo>
                  <a:pt x="120710" y="178904"/>
                </a:moveTo>
                <a:lnTo>
                  <a:pt x="96248" y="178904"/>
                </a:lnTo>
                <a:lnTo>
                  <a:pt x="96248" y="222203"/>
                </a:lnTo>
                <a:lnTo>
                  <a:pt x="66712" y="222203"/>
                </a:lnTo>
                <a:lnTo>
                  <a:pt x="66712" y="246681"/>
                </a:lnTo>
                <a:lnTo>
                  <a:pt x="96248" y="246681"/>
                </a:lnTo>
                <a:lnTo>
                  <a:pt x="96248" y="277783"/>
                </a:lnTo>
                <a:lnTo>
                  <a:pt x="66712" y="277783"/>
                </a:lnTo>
                <a:lnTo>
                  <a:pt x="66712" y="302261"/>
                </a:lnTo>
                <a:lnTo>
                  <a:pt x="96248" y="302261"/>
                </a:lnTo>
                <a:lnTo>
                  <a:pt x="96248" y="333364"/>
                </a:lnTo>
                <a:lnTo>
                  <a:pt x="66712" y="333364"/>
                </a:lnTo>
                <a:lnTo>
                  <a:pt x="66712" y="357833"/>
                </a:lnTo>
                <a:lnTo>
                  <a:pt x="96248" y="357833"/>
                </a:lnTo>
                <a:lnTo>
                  <a:pt x="96248" y="388936"/>
                </a:lnTo>
                <a:lnTo>
                  <a:pt x="66712" y="388936"/>
                </a:lnTo>
                <a:lnTo>
                  <a:pt x="66712" y="413414"/>
                </a:lnTo>
                <a:lnTo>
                  <a:pt x="96248" y="413414"/>
                </a:lnTo>
                <a:lnTo>
                  <a:pt x="96248" y="444517"/>
                </a:lnTo>
                <a:lnTo>
                  <a:pt x="66712" y="444517"/>
                </a:lnTo>
                <a:lnTo>
                  <a:pt x="66712" y="468994"/>
                </a:lnTo>
                <a:lnTo>
                  <a:pt x="96248" y="468995"/>
                </a:lnTo>
                <a:lnTo>
                  <a:pt x="96248" y="500097"/>
                </a:lnTo>
                <a:lnTo>
                  <a:pt x="66712" y="500097"/>
                </a:lnTo>
                <a:lnTo>
                  <a:pt x="66712" y="524567"/>
                </a:lnTo>
                <a:lnTo>
                  <a:pt x="96248" y="524567"/>
                </a:lnTo>
                <a:lnTo>
                  <a:pt x="96248" y="555652"/>
                </a:lnTo>
                <a:lnTo>
                  <a:pt x="66712" y="555652"/>
                </a:lnTo>
                <a:lnTo>
                  <a:pt x="66712" y="580130"/>
                </a:lnTo>
                <a:lnTo>
                  <a:pt x="96248" y="580130"/>
                </a:lnTo>
                <a:lnTo>
                  <a:pt x="96248" y="635702"/>
                </a:lnTo>
                <a:lnTo>
                  <a:pt x="584453" y="635702"/>
                </a:lnTo>
                <a:lnTo>
                  <a:pt x="584453" y="611233"/>
                </a:lnTo>
                <a:lnTo>
                  <a:pt x="120710" y="611233"/>
                </a:lnTo>
                <a:lnTo>
                  <a:pt x="120710" y="178904"/>
                </a:lnTo>
                <a:close/>
              </a:path>
              <a:path w="835659" h="942339">
                <a:moveTo>
                  <a:pt x="413750" y="355812"/>
                </a:moveTo>
                <a:lnTo>
                  <a:pt x="389288" y="355812"/>
                </a:lnTo>
                <a:lnTo>
                  <a:pt x="389288" y="486083"/>
                </a:lnTo>
                <a:lnTo>
                  <a:pt x="343266" y="486083"/>
                </a:lnTo>
                <a:lnTo>
                  <a:pt x="421347" y="587893"/>
                </a:lnTo>
                <a:lnTo>
                  <a:pt x="452181" y="547694"/>
                </a:lnTo>
                <a:lnTo>
                  <a:pt x="421330" y="547694"/>
                </a:lnTo>
                <a:lnTo>
                  <a:pt x="392853" y="510561"/>
                </a:lnTo>
                <a:lnTo>
                  <a:pt x="413750" y="510561"/>
                </a:lnTo>
                <a:lnTo>
                  <a:pt x="413750" y="355812"/>
                </a:lnTo>
                <a:close/>
              </a:path>
              <a:path w="835659" h="942339">
                <a:moveTo>
                  <a:pt x="239534" y="541970"/>
                </a:moveTo>
                <a:lnTo>
                  <a:pt x="215080" y="541969"/>
                </a:lnTo>
                <a:lnTo>
                  <a:pt x="215080" y="573072"/>
                </a:lnTo>
                <a:lnTo>
                  <a:pt x="239534" y="573072"/>
                </a:lnTo>
                <a:lnTo>
                  <a:pt x="239534" y="541970"/>
                </a:lnTo>
                <a:close/>
              </a:path>
              <a:path w="835659" h="942339">
                <a:moveTo>
                  <a:pt x="453720" y="355812"/>
                </a:moveTo>
                <a:lnTo>
                  <a:pt x="429258" y="355812"/>
                </a:lnTo>
                <a:lnTo>
                  <a:pt x="429258" y="510561"/>
                </a:lnTo>
                <a:lnTo>
                  <a:pt x="449808" y="510561"/>
                </a:lnTo>
                <a:lnTo>
                  <a:pt x="421330" y="547694"/>
                </a:lnTo>
                <a:lnTo>
                  <a:pt x="452181" y="547694"/>
                </a:lnTo>
                <a:lnTo>
                  <a:pt x="499437" y="486083"/>
                </a:lnTo>
                <a:lnTo>
                  <a:pt x="453721" y="486083"/>
                </a:lnTo>
                <a:lnTo>
                  <a:pt x="453720" y="355812"/>
                </a:lnTo>
                <a:close/>
              </a:path>
              <a:path w="835659" h="942339">
                <a:moveTo>
                  <a:pt x="239534" y="480291"/>
                </a:moveTo>
                <a:lnTo>
                  <a:pt x="215080" y="480291"/>
                </a:lnTo>
                <a:lnTo>
                  <a:pt x="215080" y="511376"/>
                </a:lnTo>
                <a:lnTo>
                  <a:pt x="239534" y="511376"/>
                </a:lnTo>
                <a:lnTo>
                  <a:pt x="239534" y="480291"/>
                </a:lnTo>
                <a:close/>
              </a:path>
              <a:path w="835659" h="942339">
                <a:moveTo>
                  <a:pt x="279504" y="480291"/>
                </a:moveTo>
                <a:lnTo>
                  <a:pt x="255050" y="480291"/>
                </a:lnTo>
                <a:lnTo>
                  <a:pt x="255050" y="511376"/>
                </a:lnTo>
                <a:lnTo>
                  <a:pt x="279504" y="511376"/>
                </a:lnTo>
                <a:lnTo>
                  <a:pt x="279504" y="480291"/>
                </a:lnTo>
                <a:close/>
              </a:path>
              <a:path w="835659" h="942339">
                <a:moveTo>
                  <a:pt x="239534" y="418595"/>
                </a:moveTo>
                <a:lnTo>
                  <a:pt x="215080" y="418595"/>
                </a:lnTo>
                <a:lnTo>
                  <a:pt x="215080" y="449672"/>
                </a:lnTo>
                <a:lnTo>
                  <a:pt x="239534" y="449672"/>
                </a:lnTo>
                <a:lnTo>
                  <a:pt x="239534" y="418595"/>
                </a:lnTo>
                <a:close/>
              </a:path>
              <a:path w="835659" h="942339">
                <a:moveTo>
                  <a:pt x="279504" y="418595"/>
                </a:moveTo>
                <a:lnTo>
                  <a:pt x="255050" y="418595"/>
                </a:lnTo>
                <a:lnTo>
                  <a:pt x="255050" y="449672"/>
                </a:lnTo>
                <a:lnTo>
                  <a:pt x="279504" y="449672"/>
                </a:lnTo>
                <a:lnTo>
                  <a:pt x="279504" y="418595"/>
                </a:lnTo>
                <a:close/>
              </a:path>
              <a:path w="835659" h="942339">
                <a:moveTo>
                  <a:pt x="666820" y="135341"/>
                </a:moveTo>
                <a:lnTo>
                  <a:pt x="498580" y="426918"/>
                </a:lnTo>
                <a:lnTo>
                  <a:pt x="835036" y="426919"/>
                </a:lnTo>
                <a:lnTo>
                  <a:pt x="820914" y="402441"/>
                </a:lnTo>
                <a:lnTo>
                  <a:pt x="540960" y="402441"/>
                </a:lnTo>
                <a:lnTo>
                  <a:pt x="666820" y="184289"/>
                </a:lnTo>
                <a:lnTo>
                  <a:pt x="695059" y="184289"/>
                </a:lnTo>
                <a:lnTo>
                  <a:pt x="666820" y="135341"/>
                </a:lnTo>
                <a:close/>
              </a:path>
              <a:path w="835659" h="942339">
                <a:moveTo>
                  <a:pt x="695059" y="184289"/>
                </a:moveTo>
                <a:lnTo>
                  <a:pt x="666820" y="184289"/>
                </a:lnTo>
                <a:lnTo>
                  <a:pt x="792681" y="402441"/>
                </a:lnTo>
                <a:lnTo>
                  <a:pt x="820914" y="402441"/>
                </a:lnTo>
                <a:lnTo>
                  <a:pt x="695059" y="184289"/>
                </a:lnTo>
                <a:close/>
              </a:path>
              <a:path w="835659" h="942339">
                <a:moveTo>
                  <a:pt x="247445" y="158791"/>
                </a:moveTo>
                <a:lnTo>
                  <a:pt x="169363" y="260610"/>
                </a:lnTo>
                <a:lnTo>
                  <a:pt x="215054" y="260610"/>
                </a:lnTo>
                <a:lnTo>
                  <a:pt x="215054" y="390898"/>
                </a:lnTo>
                <a:lnTo>
                  <a:pt x="239517" y="390898"/>
                </a:lnTo>
                <a:lnTo>
                  <a:pt x="239517" y="236132"/>
                </a:lnTo>
                <a:lnTo>
                  <a:pt x="218967" y="236132"/>
                </a:lnTo>
                <a:lnTo>
                  <a:pt x="247445" y="198991"/>
                </a:lnTo>
                <a:lnTo>
                  <a:pt x="278265" y="198991"/>
                </a:lnTo>
                <a:lnTo>
                  <a:pt x="247445" y="158791"/>
                </a:lnTo>
                <a:close/>
              </a:path>
              <a:path w="835659" h="942339">
                <a:moveTo>
                  <a:pt x="278265" y="198991"/>
                </a:moveTo>
                <a:lnTo>
                  <a:pt x="247445" y="198991"/>
                </a:lnTo>
                <a:lnTo>
                  <a:pt x="275922" y="236132"/>
                </a:lnTo>
                <a:lnTo>
                  <a:pt x="255024" y="236132"/>
                </a:lnTo>
                <a:lnTo>
                  <a:pt x="255025" y="390898"/>
                </a:lnTo>
                <a:lnTo>
                  <a:pt x="279487" y="390898"/>
                </a:lnTo>
                <a:lnTo>
                  <a:pt x="279487" y="260610"/>
                </a:lnTo>
                <a:lnTo>
                  <a:pt x="325509" y="260610"/>
                </a:lnTo>
                <a:lnTo>
                  <a:pt x="278265" y="198991"/>
                </a:lnTo>
                <a:close/>
              </a:path>
              <a:path w="835659" h="942339">
                <a:moveTo>
                  <a:pt x="679052" y="352126"/>
                </a:moveTo>
                <a:lnTo>
                  <a:pt x="654589" y="352126"/>
                </a:lnTo>
                <a:lnTo>
                  <a:pt x="654589" y="386040"/>
                </a:lnTo>
                <a:lnTo>
                  <a:pt x="679052" y="386040"/>
                </a:lnTo>
                <a:lnTo>
                  <a:pt x="679052" y="352126"/>
                </a:lnTo>
                <a:close/>
              </a:path>
              <a:path w="835659" h="942339">
                <a:moveTo>
                  <a:pt x="679052" y="243623"/>
                </a:moveTo>
                <a:lnTo>
                  <a:pt x="654589" y="243623"/>
                </a:lnTo>
                <a:lnTo>
                  <a:pt x="654589" y="330748"/>
                </a:lnTo>
                <a:lnTo>
                  <a:pt x="679052" y="330748"/>
                </a:lnTo>
                <a:lnTo>
                  <a:pt x="679052" y="243623"/>
                </a:lnTo>
                <a:close/>
              </a:path>
              <a:path w="835659" h="942339">
                <a:moveTo>
                  <a:pt x="413725" y="297012"/>
                </a:moveTo>
                <a:lnTo>
                  <a:pt x="389271" y="297012"/>
                </a:lnTo>
                <a:lnTo>
                  <a:pt x="389271" y="328098"/>
                </a:lnTo>
                <a:lnTo>
                  <a:pt x="413725" y="328098"/>
                </a:lnTo>
                <a:lnTo>
                  <a:pt x="413725" y="297012"/>
                </a:lnTo>
                <a:close/>
              </a:path>
              <a:path w="835659" h="942339">
                <a:moveTo>
                  <a:pt x="453720" y="297012"/>
                </a:moveTo>
                <a:lnTo>
                  <a:pt x="429258" y="297012"/>
                </a:lnTo>
                <a:lnTo>
                  <a:pt x="429258" y="328098"/>
                </a:lnTo>
                <a:lnTo>
                  <a:pt x="453720" y="328098"/>
                </a:lnTo>
                <a:lnTo>
                  <a:pt x="453720" y="297012"/>
                </a:lnTo>
                <a:close/>
              </a:path>
              <a:path w="835659" h="942339">
                <a:moveTo>
                  <a:pt x="453720" y="235342"/>
                </a:moveTo>
                <a:lnTo>
                  <a:pt x="429258" y="235342"/>
                </a:lnTo>
                <a:lnTo>
                  <a:pt x="429258" y="266419"/>
                </a:lnTo>
                <a:lnTo>
                  <a:pt x="453720" y="266419"/>
                </a:lnTo>
                <a:lnTo>
                  <a:pt x="453720" y="235342"/>
                </a:lnTo>
                <a:close/>
              </a:path>
              <a:path w="835659" h="942339">
                <a:moveTo>
                  <a:pt x="413725" y="235317"/>
                </a:moveTo>
                <a:lnTo>
                  <a:pt x="389271" y="235317"/>
                </a:lnTo>
                <a:lnTo>
                  <a:pt x="389271" y="266402"/>
                </a:lnTo>
                <a:lnTo>
                  <a:pt x="413725" y="266402"/>
                </a:lnTo>
                <a:lnTo>
                  <a:pt x="413725" y="235317"/>
                </a:lnTo>
                <a:close/>
              </a:path>
              <a:path w="835659" h="942339">
                <a:moveTo>
                  <a:pt x="453720" y="174394"/>
                </a:moveTo>
                <a:lnTo>
                  <a:pt x="429258" y="174394"/>
                </a:lnTo>
                <a:lnTo>
                  <a:pt x="429258" y="204724"/>
                </a:lnTo>
                <a:lnTo>
                  <a:pt x="453720" y="204724"/>
                </a:lnTo>
                <a:lnTo>
                  <a:pt x="453720" y="174394"/>
                </a:lnTo>
                <a:close/>
              </a:path>
              <a:path w="835659" h="942339">
                <a:moveTo>
                  <a:pt x="648478" y="108171"/>
                </a:moveTo>
                <a:lnTo>
                  <a:pt x="624015" y="108171"/>
                </a:lnTo>
                <a:lnTo>
                  <a:pt x="624015" y="138586"/>
                </a:lnTo>
                <a:lnTo>
                  <a:pt x="648478" y="138586"/>
                </a:lnTo>
                <a:lnTo>
                  <a:pt x="648478" y="108171"/>
                </a:lnTo>
                <a:close/>
              </a:path>
              <a:path w="835659" h="942339">
                <a:moveTo>
                  <a:pt x="708624" y="88925"/>
                </a:moveTo>
                <a:lnTo>
                  <a:pt x="684161" y="88925"/>
                </a:lnTo>
                <a:lnTo>
                  <a:pt x="684161" y="138586"/>
                </a:lnTo>
                <a:lnTo>
                  <a:pt x="708624" y="138586"/>
                </a:lnTo>
                <a:lnTo>
                  <a:pt x="708624" y="88925"/>
                </a:lnTo>
                <a:close/>
              </a:path>
              <a:path w="835659" h="942339">
                <a:moveTo>
                  <a:pt x="648478" y="24461"/>
                </a:moveTo>
                <a:lnTo>
                  <a:pt x="624015" y="24461"/>
                </a:lnTo>
                <a:lnTo>
                  <a:pt x="624015" y="83659"/>
                </a:lnTo>
                <a:lnTo>
                  <a:pt x="708624" y="83659"/>
                </a:lnTo>
                <a:lnTo>
                  <a:pt x="708624" y="64464"/>
                </a:lnTo>
                <a:lnTo>
                  <a:pt x="648478" y="64464"/>
                </a:lnTo>
                <a:lnTo>
                  <a:pt x="648478" y="24461"/>
                </a:lnTo>
                <a:close/>
              </a:path>
              <a:path w="835659" h="942339">
                <a:moveTo>
                  <a:pt x="384373" y="41787"/>
                </a:moveTo>
                <a:lnTo>
                  <a:pt x="264081" y="41787"/>
                </a:lnTo>
                <a:lnTo>
                  <a:pt x="264081" y="66333"/>
                </a:lnTo>
                <a:lnTo>
                  <a:pt x="384373" y="66333"/>
                </a:lnTo>
                <a:lnTo>
                  <a:pt x="384373" y="41787"/>
                </a:lnTo>
                <a:close/>
              </a:path>
            </a:pathLst>
          </a:custGeom>
          <a:solidFill>
            <a:srgbClr val="EB70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527304"/>
            <a:ext cx="4532376" cy="52760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527304"/>
            <a:ext cx="4547616" cy="52760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208270" y="1033018"/>
            <a:ext cx="1675130" cy="758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spc="-10" dirty="0">
                <a:solidFill>
                  <a:srgbClr val="131616"/>
                </a:solidFill>
                <a:latin typeface="Arial"/>
                <a:cs typeface="Arial"/>
              </a:rPr>
              <a:t>Industry: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00" i="1" dirty="0">
                <a:solidFill>
                  <a:srgbClr val="131616"/>
                </a:solidFill>
                <a:latin typeface="Arial"/>
                <a:cs typeface="Arial"/>
              </a:rPr>
              <a:t>Financial</a:t>
            </a:r>
            <a:r>
              <a:rPr sz="1600" i="1" spc="-114" dirty="0">
                <a:solidFill>
                  <a:srgbClr val="131616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131616"/>
                </a:solidFill>
                <a:latin typeface="Arial"/>
                <a:cs typeface="Arial"/>
              </a:rPr>
              <a:t>Services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208270" y="3973829"/>
            <a:ext cx="3615054" cy="103314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spc="-5" dirty="0">
                <a:solidFill>
                  <a:srgbClr val="131616"/>
                </a:solidFill>
                <a:latin typeface="Arial"/>
                <a:cs typeface="Arial"/>
              </a:rPr>
              <a:t>Key Result: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00" i="1" spc="-5" dirty="0">
                <a:solidFill>
                  <a:srgbClr val="131616"/>
                </a:solidFill>
                <a:latin typeface="Arial"/>
                <a:cs typeface="Arial"/>
              </a:rPr>
              <a:t>Decreased </a:t>
            </a:r>
            <a:r>
              <a:rPr sz="1600" i="1" dirty="0">
                <a:solidFill>
                  <a:srgbClr val="131616"/>
                </a:solidFill>
                <a:latin typeface="Arial"/>
                <a:cs typeface="Arial"/>
              </a:rPr>
              <a:t>risk, </a:t>
            </a:r>
            <a:r>
              <a:rPr sz="1600" i="1" spc="-5" dirty="0">
                <a:solidFill>
                  <a:srgbClr val="131616"/>
                </a:solidFill>
                <a:latin typeface="Arial"/>
                <a:cs typeface="Arial"/>
              </a:rPr>
              <a:t>improved</a:t>
            </a:r>
            <a:r>
              <a:rPr sz="1600" i="1" spc="-65" dirty="0">
                <a:solidFill>
                  <a:srgbClr val="131616"/>
                </a:solidFill>
                <a:latin typeface="Arial"/>
                <a:cs typeface="Arial"/>
              </a:rPr>
              <a:t> </a:t>
            </a:r>
            <a:r>
              <a:rPr sz="1600" i="1" spc="-5" dirty="0">
                <a:solidFill>
                  <a:srgbClr val="131616"/>
                </a:solidFill>
                <a:latin typeface="Arial"/>
                <a:cs typeface="Arial"/>
              </a:rPr>
              <a:t>process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i="1" dirty="0">
                <a:solidFill>
                  <a:srgbClr val="131616"/>
                </a:solidFill>
                <a:latin typeface="Arial"/>
                <a:cs typeface="Arial"/>
              </a:rPr>
              <a:t>controls, increase confidence in</a:t>
            </a:r>
            <a:r>
              <a:rPr sz="1600" i="1" spc="-165" dirty="0">
                <a:solidFill>
                  <a:srgbClr val="131616"/>
                </a:solidFill>
                <a:latin typeface="Arial"/>
                <a:cs typeface="Arial"/>
              </a:rPr>
              <a:t> </a:t>
            </a:r>
            <a:r>
              <a:rPr sz="1600" i="1" spc="-5" dirty="0">
                <a:solidFill>
                  <a:srgbClr val="131616"/>
                </a:solidFill>
                <a:latin typeface="Arial"/>
                <a:cs typeface="Arial"/>
              </a:rPr>
              <a:t>reports.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208270" y="2478150"/>
            <a:ext cx="2722245" cy="758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dirty="0">
                <a:solidFill>
                  <a:srgbClr val="131616"/>
                </a:solidFill>
                <a:latin typeface="Arial"/>
                <a:cs typeface="Arial"/>
              </a:rPr>
              <a:t>Client and</a:t>
            </a:r>
            <a:r>
              <a:rPr sz="1600" b="1" spc="-40" dirty="0">
                <a:solidFill>
                  <a:srgbClr val="13161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31616"/>
                </a:solidFill>
                <a:latin typeface="Arial"/>
                <a:cs typeface="Arial"/>
              </a:rPr>
              <a:t>Position: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00" i="1" dirty="0">
                <a:solidFill>
                  <a:srgbClr val="131616"/>
                </a:solidFill>
                <a:latin typeface="Arial"/>
                <a:cs typeface="Arial"/>
              </a:rPr>
              <a:t>Andy </a:t>
            </a:r>
            <a:r>
              <a:rPr sz="1600" i="1" spc="-20" dirty="0">
                <a:solidFill>
                  <a:srgbClr val="131616"/>
                </a:solidFill>
                <a:latin typeface="Arial"/>
                <a:cs typeface="Arial"/>
              </a:rPr>
              <a:t>Young, </a:t>
            </a:r>
            <a:r>
              <a:rPr sz="1600" i="1" spc="-5" dirty="0">
                <a:solidFill>
                  <a:srgbClr val="131616"/>
                </a:solidFill>
                <a:latin typeface="Arial"/>
                <a:cs typeface="Arial"/>
              </a:rPr>
              <a:t>Head of</a:t>
            </a:r>
            <a:r>
              <a:rPr sz="1600" i="1" spc="-95" dirty="0">
                <a:solidFill>
                  <a:srgbClr val="131616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131616"/>
                </a:solidFill>
                <a:latin typeface="Arial"/>
                <a:cs typeface="Arial"/>
              </a:rPr>
              <a:t>Finance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027175" y="2987039"/>
            <a:ext cx="2374392" cy="132588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028162" y="2465874"/>
            <a:ext cx="828675" cy="768350"/>
          </a:xfrm>
          <a:custGeom>
            <a:avLst/>
            <a:gdLst/>
            <a:ahLst/>
            <a:cxnLst/>
            <a:rect l="l" t="t" r="r" b="b"/>
            <a:pathLst>
              <a:path w="828675" h="768350">
                <a:moveTo>
                  <a:pt x="59408" y="568959"/>
                </a:moveTo>
                <a:lnTo>
                  <a:pt x="28272" y="568959"/>
                </a:lnTo>
                <a:lnTo>
                  <a:pt x="28272" y="761999"/>
                </a:lnTo>
                <a:lnTo>
                  <a:pt x="35294" y="768349"/>
                </a:lnTo>
                <a:lnTo>
                  <a:pt x="655172" y="768349"/>
                </a:lnTo>
                <a:lnTo>
                  <a:pt x="662090" y="762000"/>
                </a:lnTo>
                <a:lnTo>
                  <a:pt x="662090" y="737870"/>
                </a:lnTo>
                <a:lnTo>
                  <a:pt x="59408" y="737869"/>
                </a:lnTo>
                <a:lnTo>
                  <a:pt x="59408" y="568959"/>
                </a:lnTo>
                <a:close/>
              </a:path>
              <a:path w="828675" h="768350">
                <a:moveTo>
                  <a:pt x="662090" y="568960"/>
                </a:moveTo>
                <a:lnTo>
                  <a:pt x="631058" y="568959"/>
                </a:lnTo>
                <a:lnTo>
                  <a:pt x="631058" y="737869"/>
                </a:lnTo>
                <a:lnTo>
                  <a:pt x="662090" y="737870"/>
                </a:lnTo>
                <a:lnTo>
                  <a:pt x="662090" y="568960"/>
                </a:lnTo>
                <a:close/>
              </a:path>
              <a:path w="828675" h="768350">
                <a:moveTo>
                  <a:pt x="558598" y="604519"/>
                </a:moveTo>
                <a:lnTo>
                  <a:pt x="131845" y="604519"/>
                </a:lnTo>
                <a:lnTo>
                  <a:pt x="124915" y="610869"/>
                </a:lnTo>
                <a:lnTo>
                  <a:pt x="124916" y="695959"/>
                </a:lnTo>
                <a:lnTo>
                  <a:pt x="131845" y="703579"/>
                </a:lnTo>
                <a:lnTo>
                  <a:pt x="558598" y="703579"/>
                </a:lnTo>
                <a:lnTo>
                  <a:pt x="565554" y="695959"/>
                </a:lnTo>
                <a:lnTo>
                  <a:pt x="565554" y="671829"/>
                </a:lnTo>
                <a:lnTo>
                  <a:pt x="156052" y="671829"/>
                </a:lnTo>
                <a:lnTo>
                  <a:pt x="156052" y="634999"/>
                </a:lnTo>
                <a:lnTo>
                  <a:pt x="565554" y="634999"/>
                </a:lnTo>
                <a:lnTo>
                  <a:pt x="565554" y="610869"/>
                </a:lnTo>
                <a:lnTo>
                  <a:pt x="558598" y="604519"/>
                </a:lnTo>
                <a:close/>
              </a:path>
              <a:path w="828675" h="768350">
                <a:moveTo>
                  <a:pt x="565554" y="634999"/>
                </a:moveTo>
                <a:lnTo>
                  <a:pt x="534483" y="634999"/>
                </a:lnTo>
                <a:lnTo>
                  <a:pt x="534483" y="671829"/>
                </a:lnTo>
                <a:lnTo>
                  <a:pt x="565554" y="671829"/>
                </a:lnTo>
                <a:lnTo>
                  <a:pt x="565554" y="634999"/>
                </a:lnTo>
                <a:close/>
              </a:path>
              <a:path w="828675" h="768350">
                <a:moveTo>
                  <a:pt x="683422" y="459740"/>
                </a:moveTo>
                <a:lnTo>
                  <a:pt x="6929" y="459739"/>
                </a:lnTo>
                <a:lnTo>
                  <a:pt x="0" y="467359"/>
                </a:lnTo>
                <a:lnTo>
                  <a:pt x="0" y="562609"/>
                </a:lnTo>
                <a:lnTo>
                  <a:pt x="6929" y="568959"/>
                </a:lnTo>
                <a:lnTo>
                  <a:pt x="683422" y="568960"/>
                </a:lnTo>
                <a:lnTo>
                  <a:pt x="690340" y="562610"/>
                </a:lnTo>
                <a:lnTo>
                  <a:pt x="690340" y="538480"/>
                </a:lnTo>
                <a:lnTo>
                  <a:pt x="31136" y="538479"/>
                </a:lnTo>
                <a:lnTo>
                  <a:pt x="31136" y="491489"/>
                </a:lnTo>
                <a:lnTo>
                  <a:pt x="690339" y="491490"/>
                </a:lnTo>
                <a:lnTo>
                  <a:pt x="690339" y="467360"/>
                </a:lnTo>
                <a:lnTo>
                  <a:pt x="683422" y="459740"/>
                </a:lnTo>
                <a:close/>
              </a:path>
              <a:path w="828675" h="768350">
                <a:moveTo>
                  <a:pt x="690339" y="491490"/>
                </a:moveTo>
                <a:lnTo>
                  <a:pt x="659423" y="491490"/>
                </a:lnTo>
                <a:lnTo>
                  <a:pt x="659423" y="538480"/>
                </a:lnTo>
                <a:lnTo>
                  <a:pt x="690340" y="538480"/>
                </a:lnTo>
                <a:lnTo>
                  <a:pt x="690339" y="491490"/>
                </a:lnTo>
                <a:close/>
              </a:path>
              <a:path w="828675" h="768350">
                <a:moveTo>
                  <a:pt x="271725" y="269239"/>
                </a:moveTo>
                <a:lnTo>
                  <a:pt x="197441" y="279399"/>
                </a:lnTo>
                <a:lnTo>
                  <a:pt x="157298" y="297179"/>
                </a:lnTo>
                <a:lnTo>
                  <a:pt x="132246" y="334009"/>
                </a:lnTo>
                <a:lnTo>
                  <a:pt x="118840" y="379729"/>
                </a:lnTo>
                <a:lnTo>
                  <a:pt x="113632" y="424179"/>
                </a:lnTo>
                <a:lnTo>
                  <a:pt x="113179" y="459739"/>
                </a:lnTo>
                <a:lnTo>
                  <a:pt x="144408" y="459739"/>
                </a:lnTo>
                <a:lnTo>
                  <a:pt x="145159" y="421639"/>
                </a:lnTo>
                <a:lnTo>
                  <a:pt x="151870" y="373379"/>
                </a:lnTo>
                <a:lnTo>
                  <a:pt x="169147" y="330199"/>
                </a:lnTo>
                <a:lnTo>
                  <a:pt x="201599" y="309879"/>
                </a:lnTo>
                <a:lnTo>
                  <a:pt x="263412" y="300989"/>
                </a:lnTo>
                <a:lnTo>
                  <a:pt x="306719" y="300989"/>
                </a:lnTo>
                <a:lnTo>
                  <a:pt x="280042" y="274319"/>
                </a:lnTo>
                <a:lnTo>
                  <a:pt x="276621" y="270509"/>
                </a:lnTo>
                <a:lnTo>
                  <a:pt x="271725" y="269239"/>
                </a:lnTo>
                <a:close/>
              </a:path>
              <a:path w="828675" h="768350">
                <a:moveTo>
                  <a:pt x="207512" y="369569"/>
                </a:moveTo>
                <a:lnTo>
                  <a:pt x="190326" y="369569"/>
                </a:lnTo>
                <a:lnTo>
                  <a:pt x="183397" y="375919"/>
                </a:lnTo>
                <a:lnTo>
                  <a:pt x="183305" y="416559"/>
                </a:lnTo>
                <a:lnTo>
                  <a:pt x="184970" y="420369"/>
                </a:lnTo>
                <a:lnTo>
                  <a:pt x="190697" y="426719"/>
                </a:lnTo>
                <a:lnTo>
                  <a:pt x="194670" y="427989"/>
                </a:lnTo>
                <a:lnTo>
                  <a:pt x="287987" y="427989"/>
                </a:lnTo>
                <a:lnTo>
                  <a:pt x="294178" y="435609"/>
                </a:lnTo>
                <a:lnTo>
                  <a:pt x="294178" y="452119"/>
                </a:lnTo>
                <a:lnTo>
                  <a:pt x="287435" y="459739"/>
                </a:lnTo>
                <a:lnTo>
                  <a:pt x="322266" y="459739"/>
                </a:lnTo>
                <a:lnTo>
                  <a:pt x="324020" y="454659"/>
                </a:lnTo>
                <a:lnTo>
                  <a:pt x="325222" y="449579"/>
                </a:lnTo>
                <a:lnTo>
                  <a:pt x="325222" y="444499"/>
                </a:lnTo>
                <a:lnTo>
                  <a:pt x="298171" y="400049"/>
                </a:lnTo>
                <a:lnTo>
                  <a:pt x="214441" y="397509"/>
                </a:lnTo>
                <a:lnTo>
                  <a:pt x="214441" y="375919"/>
                </a:lnTo>
                <a:lnTo>
                  <a:pt x="207512" y="369569"/>
                </a:lnTo>
                <a:close/>
              </a:path>
              <a:path w="828675" h="768350">
                <a:moveTo>
                  <a:pt x="463182" y="369569"/>
                </a:moveTo>
                <a:lnTo>
                  <a:pt x="446062" y="369569"/>
                </a:lnTo>
                <a:lnTo>
                  <a:pt x="439145" y="375919"/>
                </a:lnTo>
                <a:lnTo>
                  <a:pt x="439145" y="397509"/>
                </a:lnTo>
                <a:lnTo>
                  <a:pt x="387128" y="397509"/>
                </a:lnTo>
                <a:lnTo>
                  <a:pt x="369934" y="400049"/>
                </a:lnTo>
                <a:lnTo>
                  <a:pt x="355895" y="410209"/>
                </a:lnTo>
                <a:lnTo>
                  <a:pt x="346431" y="425449"/>
                </a:lnTo>
                <a:lnTo>
                  <a:pt x="342960" y="444499"/>
                </a:lnTo>
                <a:lnTo>
                  <a:pt x="342960" y="449579"/>
                </a:lnTo>
                <a:lnTo>
                  <a:pt x="344069" y="454659"/>
                </a:lnTo>
                <a:lnTo>
                  <a:pt x="345917" y="459739"/>
                </a:lnTo>
                <a:lnTo>
                  <a:pt x="380840" y="459739"/>
                </a:lnTo>
                <a:lnTo>
                  <a:pt x="374097" y="452119"/>
                </a:lnTo>
                <a:lnTo>
                  <a:pt x="374097" y="435609"/>
                </a:lnTo>
                <a:lnTo>
                  <a:pt x="380288" y="427989"/>
                </a:lnTo>
                <a:lnTo>
                  <a:pt x="458931" y="427989"/>
                </a:lnTo>
                <a:lnTo>
                  <a:pt x="462873" y="426719"/>
                </a:lnTo>
                <a:lnTo>
                  <a:pt x="465733" y="422909"/>
                </a:lnTo>
                <a:lnTo>
                  <a:pt x="468631" y="420369"/>
                </a:lnTo>
                <a:lnTo>
                  <a:pt x="470293" y="416559"/>
                </a:lnTo>
                <a:lnTo>
                  <a:pt x="470177" y="375919"/>
                </a:lnTo>
                <a:lnTo>
                  <a:pt x="463182" y="369569"/>
                </a:lnTo>
                <a:close/>
              </a:path>
              <a:path w="828675" h="768350">
                <a:moveTo>
                  <a:pt x="520189" y="322579"/>
                </a:moveTo>
                <a:lnTo>
                  <a:pt x="484321" y="322579"/>
                </a:lnTo>
                <a:lnTo>
                  <a:pt x="502488" y="353059"/>
                </a:lnTo>
                <a:lnTo>
                  <a:pt x="511928" y="391159"/>
                </a:lnTo>
                <a:lnTo>
                  <a:pt x="515191" y="427989"/>
                </a:lnTo>
                <a:lnTo>
                  <a:pt x="515276" y="459739"/>
                </a:lnTo>
                <a:lnTo>
                  <a:pt x="546424" y="459739"/>
                </a:lnTo>
                <a:lnTo>
                  <a:pt x="546338" y="426719"/>
                </a:lnTo>
                <a:lnTo>
                  <a:pt x="542608" y="386079"/>
                </a:lnTo>
                <a:lnTo>
                  <a:pt x="532023" y="344169"/>
                </a:lnTo>
                <a:lnTo>
                  <a:pt x="520189" y="322579"/>
                </a:lnTo>
                <a:close/>
              </a:path>
              <a:path w="828675" h="768350">
                <a:moveTo>
                  <a:pt x="306719" y="300989"/>
                </a:moveTo>
                <a:lnTo>
                  <a:pt x="263412" y="300989"/>
                </a:lnTo>
                <a:lnTo>
                  <a:pt x="322725" y="360679"/>
                </a:lnTo>
                <a:lnTo>
                  <a:pt x="326609" y="361949"/>
                </a:lnTo>
                <a:lnTo>
                  <a:pt x="334922" y="361949"/>
                </a:lnTo>
                <a:lnTo>
                  <a:pt x="338895" y="360679"/>
                </a:lnTo>
                <a:lnTo>
                  <a:pt x="374168" y="325119"/>
                </a:lnTo>
                <a:lnTo>
                  <a:pt x="330856" y="325119"/>
                </a:lnTo>
                <a:lnTo>
                  <a:pt x="306719" y="300989"/>
                </a:lnTo>
                <a:close/>
              </a:path>
              <a:path w="828675" h="768350">
                <a:moveTo>
                  <a:pt x="522754" y="300989"/>
                </a:moveTo>
                <a:lnTo>
                  <a:pt x="398103" y="300989"/>
                </a:lnTo>
                <a:lnTo>
                  <a:pt x="456226" y="309879"/>
                </a:lnTo>
                <a:lnTo>
                  <a:pt x="455414" y="314959"/>
                </a:lnTo>
                <a:lnTo>
                  <a:pt x="474157" y="327659"/>
                </a:lnTo>
                <a:lnTo>
                  <a:pt x="476824" y="326389"/>
                </a:lnTo>
                <a:lnTo>
                  <a:pt x="484321" y="322579"/>
                </a:lnTo>
                <a:lnTo>
                  <a:pt x="520189" y="322579"/>
                </a:lnTo>
                <a:lnTo>
                  <a:pt x="511836" y="307339"/>
                </a:lnTo>
                <a:lnTo>
                  <a:pt x="522754" y="300989"/>
                </a:lnTo>
                <a:close/>
              </a:path>
              <a:path w="828675" h="768350">
                <a:moveTo>
                  <a:pt x="390181" y="267969"/>
                </a:moveTo>
                <a:lnTo>
                  <a:pt x="385273" y="270509"/>
                </a:lnTo>
                <a:lnTo>
                  <a:pt x="330856" y="325119"/>
                </a:lnTo>
                <a:lnTo>
                  <a:pt x="374168" y="325119"/>
                </a:lnTo>
                <a:lnTo>
                  <a:pt x="398103" y="300989"/>
                </a:lnTo>
                <a:lnTo>
                  <a:pt x="522754" y="300989"/>
                </a:lnTo>
                <a:lnTo>
                  <a:pt x="557689" y="280669"/>
                </a:lnTo>
                <a:lnTo>
                  <a:pt x="467510" y="280669"/>
                </a:lnTo>
                <a:lnTo>
                  <a:pt x="465732" y="279399"/>
                </a:lnTo>
                <a:lnTo>
                  <a:pt x="463800" y="279399"/>
                </a:lnTo>
                <a:lnTo>
                  <a:pt x="390181" y="267969"/>
                </a:lnTo>
                <a:close/>
              </a:path>
              <a:path w="828675" h="768350">
                <a:moveTo>
                  <a:pt x="640100" y="0"/>
                </a:moveTo>
                <a:lnTo>
                  <a:pt x="569447" y="10159"/>
                </a:lnTo>
                <a:lnTo>
                  <a:pt x="509286" y="36829"/>
                </a:lnTo>
                <a:lnTo>
                  <a:pt x="466515" y="78739"/>
                </a:lnTo>
                <a:lnTo>
                  <a:pt x="451627" y="130809"/>
                </a:lnTo>
                <a:lnTo>
                  <a:pt x="454714" y="153669"/>
                </a:lnTo>
                <a:lnTo>
                  <a:pt x="463800" y="176529"/>
                </a:lnTo>
                <a:lnTo>
                  <a:pt x="478625" y="198119"/>
                </a:lnTo>
                <a:lnTo>
                  <a:pt x="498929" y="217169"/>
                </a:lnTo>
                <a:lnTo>
                  <a:pt x="469249" y="280669"/>
                </a:lnTo>
                <a:lnTo>
                  <a:pt x="557689" y="280669"/>
                </a:lnTo>
                <a:lnTo>
                  <a:pt x="568606" y="274319"/>
                </a:lnTo>
                <a:lnTo>
                  <a:pt x="506233" y="274319"/>
                </a:lnTo>
                <a:lnTo>
                  <a:pt x="532473" y="218439"/>
                </a:lnTo>
                <a:lnTo>
                  <a:pt x="535680" y="210819"/>
                </a:lnTo>
                <a:lnTo>
                  <a:pt x="533284" y="203199"/>
                </a:lnTo>
                <a:lnTo>
                  <a:pt x="526831" y="198119"/>
                </a:lnTo>
                <a:lnTo>
                  <a:pt x="507868" y="182879"/>
                </a:lnTo>
                <a:lnTo>
                  <a:pt x="493997" y="166369"/>
                </a:lnTo>
                <a:lnTo>
                  <a:pt x="485480" y="148589"/>
                </a:lnTo>
                <a:lnTo>
                  <a:pt x="482582" y="130809"/>
                </a:lnTo>
                <a:lnTo>
                  <a:pt x="485443" y="111759"/>
                </a:lnTo>
                <a:lnTo>
                  <a:pt x="507542" y="77469"/>
                </a:lnTo>
                <a:lnTo>
                  <a:pt x="550706" y="49529"/>
                </a:lnTo>
                <a:lnTo>
                  <a:pt x="608268" y="33019"/>
                </a:lnTo>
                <a:lnTo>
                  <a:pt x="639984" y="31749"/>
                </a:lnTo>
                <a:lnTo>
                  <a:pt x="761568" y="31750"/>
                </a:lnTo>
                <a:lnTo>
                  <a:pt x="742644" y="21590"/>
                </a:lnTo>
                <a:lnTo>
                  <a:pt x="710826" y="10160"/>
                </a:lnTo>
                <a:lnTo>
                  <a:pt x="676378" y="2540"/>
                </a:lnTo>
                <a:lnTo>
                  <a:pt x="640100" y="0"/>
                </a:lnTo>
                <a:close/>
              </a:path>
              <a:path w="828675" h="768350">
                <a:moveTo>
                  <a:pt x="595272" y="224789"/>
                </a:moveTo>
                <a:lnTo>
                  <a:pt x="591678" y="226059"/>
                </a:lnTo>
                <a:lnTo>
                  <a:pt x="588547" y="227329"/>
                </a:lnTo>
                <a:lnTo>
                  <a:pt x="506233" y="274319"/>
                </a:lnTo>
                <a:lnTo>
                  <a:pt x="568606" y="274319"/>
                </a:lnTo>
                <a:lnTo>
                  <a:pt x="599175" y="256539"/>
                </a:lnTo>
                <a:lnTo>
                  <a:pt x="682019" y="256540"/>
                </a:lnTo>
                <a:lnTo>
                  <a:pt x="710725" y="250190"/>
                </a:lnTo>
                <a:lnTo>
                  <a:pt x="742533" y="240030"/>
                </a:lnTo>
                <a:lnTo>
                  <a:pt x="762182" y="228600"/>
                </a:lnTo>
                <a:lnTo>
                  <a:pt x="619488" y="228599"/>
                </a:lnTo>
                <a:lnTo>
                  <a:pt x="598904" y="226059"/>
                </a:lnTo>
                <a:lnTo>
                  <a:pt x="595272" y="224789"/>
                </a:lnTo>
                <a:close/>
              </a:path>
              <a:path w="828675" h="768350">
                <a:moveTo>
                  <a:pt x="335938" y="76199"/>
                </a:moveTo>
                <a:lnTo>
                  <a:pt x="298213" y="83819"/>
                </a:lnTo>
                <a:lnTo>
                  <a:pt x="267372" y="104139"/>
                </a:lnTo>
                <a:lnTo>
                  <a:pt x="246562" y="134619"/>
                </a:lnTo>
                <a:lnTo>
                  <a:pt x="238927" y="172719"/>
                </a:lnTo>
                <a:lnTo>
                  <a:pt x="246562" y="209549"/>
                </a:lnTo>
                <a:lnTo>
                  <a:pt x="267373" y="241299"/>
                </a:lnTo>
                <a:lnTo>
                  <a:pt x="298213" y="261619"/>
                </a:lnTo>
                <a:lnTo>
                  <a:pt x="335938" y="269239"/>
                </a:lnTo>
                <a:lnTo>
                  <a:pt x="373605" y="261619"/>
                </a:lnTo>
                <a:lnTo>
                  <a:pt x="404414" y="241299"/>
                </a:lnTo>
                <a:lnTo>
                  <a:pt x="406078" y="238759"/>
                </a:lnTo>
                <a:lnTo>
                  <a:pt x="335938" y="238759"/>
                </a:lnTo>
                <a:lnTo>
                  <a:pt x="310326" y="233679"/>
                </a:lnTo>
                <a:lnTo>
                  <a:pt x="289384" y="218439"/>
                </a:lnTo>
                <a:lnTo>
                  <a:pt x="275250" y="198119"/>
                </a:lnTo>
                <a:lnTo>
                  <a:pt x="270063" y="172719"/>
                </a:lnTo>
                <a:lnTo>
                  <a:pt x="275237" y="147319"/>
                </a:lnTo>
                <a:lnTo>
                  <a:pt x="289351" y="125729"/>
                </a:lnTo>
                <a:lnTo>
                  <a:pt x="310289" y="111759"/>
                </a:lnTo>
                <a:lnTo>
                  <a:pt x="335938" y="106679"/>
                </a:lnTo>
                <a:lnTo>
                  <a:pt x="406147" y="106679"/>
                </a:lnTo>
                <a:lnTo>
                  <a:pt x="404414" y="104139"/>
                </a:lnTo>
                <a:lnTo>
                  <a:pt x="373605" y="83819"/>
                </a:lnTo>
                <a:lnTo>
                  <a:pt x="335938" y="76199"/>
                </a:lnTo>
                <a:close/>
              </a:path>
              <a:path w="828675" h="768350">
                <a:moveTo>
                  <a:pt x="682019" y="256540"/>
                </a:moveTo>
                <a:lnTo>
                  <a:pt x="599175" y="256539"/>
                </a:lnTo>
                <a:lnTo>
                  <a:pt x="629793" y="260349"/>
                </a:lnTo>
                <a:lnTo>
                  <a:pt x="639984" y="260349"/>
                </a:lnTo>
                <a:lnTo>
                  <a:pt x="676278" y="257810"/>
                </a:lnTo>
                <a:lnTo>
                  <a:pt x="682019" y="256540"/>
                </a:lnTo>
                <a:close/>
              </a:path>
              <a:path w="828675" h="768350">
                <a:moveTo>
                  <a:pt x="406147" y="106679"/>
                </a:moveTo>
                <a:lnTo>
                  <a:pt x="335938" y="106679"/>
                </a:lnTo>
                <a:lnTo>
                  <a:pt x="361550" y="111759"/>
                </a:lnTo>
                <a:lnTo>
                  <a:pt x="382492" y="125729"/>
                </a:lnTo>
                <a:lnTo>
                  <a:pt x="396626" y="147319"/>
                </a:lnTo>
                <a:lnTo>
                  <a:pt x="401813" y="172719"/>
                </a:lnTo>
                <a:lnTo>
                  <a:pt x="396626" y="198119"/>
                </a:lnTo>
                <a:lnTo>
                  <a:pt x="382492" y="218439"/>
                </a:lnTo>
                <a:lnTo>
                  <a:pt x="361550" y="233679"/>
                </a:lnTo>
                <a:lnTo>
                  <a:pt x="335938" y="238759"/>
                </a:lnTo>
                <a:lnTo>
                  <a:pt x="406078" y="238759"/>
                </a:lnTo>
                <a:lnTo>
                  <a:pt x="425212" y="209549"/>
                </a:lnTo>
                <a:lnTo>
                  <a:pt x="432845" y="172719"/>
                </a:lnTo>
                <a:lnTo>
                  <a:pt x="425212" y="134619"/>
                </a:lnTo>
                <a:lnTo>
                  <a:pt x="406147" y="106679"/>
                </a:lnTo>
                <a:close/>
              </a:path>
              <a:path w="828675" h="768350">
                <a:moveTo>
                  <a:pt x="761568" y="31750"/>
                </a:moveTo>
                <a:lnTo>
                  <a:pt x="639984" y="31749"/>
                </a:lnTo>
                <a:lnTo>
                  <a:pt x="671733" y="33020"/>
                </a:lnTo>
                <a:lnTo>
                  <a:pt x="701754" y="39370"/>
                </a:lnTo>
                <a:lnTo>
                  <a:pt x="753756" y="62230"/>
                </a:lnTo>
                <a:lnTo>
                  <a:pt x="786155" y="93980"/>
                </a:lnTo>
                <a:lnTo>
                  <a:pt x="797425" y="130810"/>
                </a:lnTo>
                <a:lnTo>
                  <a:pt x="794625" y="148590"/>
                </a:lnTo>
                <a:lnTo>
                  <a:pt x="772546" y="182880"/>
                </a:lnTo>
                <a:lnTo>
                  <a:pt x="729427" y="210820"/>
                </a:lnTo>
                <a:lnTo>
                  <a:pt x="671832" y="227330"/>
                </a:lnTo>
                <a:lnTo>
                  <a:pt x="640100" y="228599"/>
                </a:lnTo>
                <a:lnTo>
                  <a:pt x="762182" y="228600"/>
                </a:lnTo>
                <a:lnTo>
                  <a:pt x="795592" y="204470"/>
                </a:lnTo>
                <a:lnTo>
                  <a:pt x="824787" y="156210"/>
                </a:lnTo>
                <a:lnTo>
                  <a:pt x="828574" y="130810"/>
                </a:lnTo>
                <a:lnTo>
                  <a:pt x="824838" y="104140"/>
                </a:lnTo>
                <a:lnTo>
                  <a:pt x="813758" y="78740"/>
                </a:lnTo>
                <a:lnTo>
                  <a:pt x="795700" y="57150"/>
                </a:lnTo>
                <a:lnTo>
                  <a:pt x="771031" y="36830"/>
                </a:lnTo>
                <a:lnTo>
                  <a:pt x="761568" y="31750"/>
                </a:lnTo>
                <a:close/>
              </a:path>
              <a:path w="828675" h="768350">
                <a:moveTo>
                  <a:pt x="575331" y="109219"/>
                </a:moveTo>
                <a:lnTo>
                  <a:pt x="567240" y="110489"/>
                </a:lnTo>
                <a:lnTo>
                  <a:pt x="560631" y="115569"/>
                </a:lnTo>
                <a:lnTo>
                  <a:pt x="556174" y="121919"/>
                </a:lnTo>
                <a:lnTo>
                  <a:pt x="554539" y="129539"/>
                </a:lnTo>
                <a:lnTo>
                  <a:pt x="556174" y="137159"/>
                </a:lnTo>
                <a:lnTo>
                  <a:pt x="560631" y="144779"/>
                </a:lnTo>
                <a:lnTo>
                  <a:pt x="567240" y="148589"/>
                </a:lnTo>
                <a:lnTo>
                  <a:pt x="575331" y="149859"/>
                </a:lnTo>
                <a:lnTo>
                  <a:pt x="583405" y="148589"/>
                </a:lnTo>
                <a:lnTo>
                  <a:pt x="590016" y="144779"/>
                </a:lnTo>
                <a:lnTo>
                  <a:pt x="594482" y="137159"/>
                </a:lnTo>
                <a:lnTo>
                  <a:pt x="596122" y="129539"/>
                </a:lnTo>
                <a:lnTo>
                  <a:pt x="594482" y="121919"/>
                </a:lnTo>
                <a:lnTo>
                  <a:pt x="590016" y="114299"/>
                </a:lnTo>
                <a:lnTo>
                  <a:pt x="583405" y="110489"/>
                </a:lnTo>
                <a:lnTo>
                  <a:pt x="575331" y="109219"/>
                </a:lnTo>
                <a:close/>
              </a:path>
              <a:path w="828675" h="768350">
                <a:moveTo>
                  <a:pt x="643037" y="109220"/>
                </a:moveTo>
                <a:lnTo>
                  <a:pt x="635013" y="110489"/>
                </a:lnTo>
                <a:lnTo>
                  <a:pt x="628439" y="115569"/>
                </a:lnTo>
                <a:lnTo>
                  <a:pt x="623995" y="121919"/>
                </a:lnTo>
                <a:lnTo>
                  <a:pt x="622362" y="129539"/>
                </a:lnTo>
                <a:lnTo>
                  <a:pt x="623995" y="137159"/>
                </a:lnTo>
                <a:lnTo>
                  <a:pt x="628439" y="144779"/>
                </a:lnTo>
                <a:lnTo>
                  <a:pt x="635014" y="148589"/>
                </a:lnTo>
                <a:lnTo>
                  <a:pt x="643037" y="149859"/>
                </a:lnTo>
                <a:lnTo>
                  <a:pt x="651128" y="148590"/>
                </a:lnTo>
                <a:lnTo>
                  <a:pt x="657737" y="144780"/>
                </a:lnTo>
                <a:lnTo>
                  <a:pt x="662194" y="137160"/>
                </a:lnTo>
                <a:lnTo>
                  <a:pt x="663828" y="129540"/>
                </a:lnTo>
                <a:lnTo>
                  <a:pt x="662194" y="121920"/>
                </a:lnTo>
                <a:lnTo>
                  <a:pt x="657737" y="114300"/>
                </a:lnTo>
                <a:lnTo>
                  <a:pt x="651128" y="110490"/>
                </a:lnTo>
                <a:lnTo>
                  <a:pt x="643037" y="109220"/>
                </a:lnTo>
                <a:close/>
              </a:path>
              <a:path w="828675" h="768350">
                <a:moveTo>
                  <a:pt x="707343" y="109220"/>
                </a:moveTo>
                <a:lnTo>
                  <a:pt x="699319" y="110490"/>
                </a:lnTo>
                <a:lnTo>
                  <a:pt x="692745" y="115570"/>
                </a:lnTo>
                <a:lnTo>
                  <a:pt x="688301" y="121920"/>
                </a:lnTo>
                <a:lnTo>
                  <a:pt x="686668" y="129540"/>
                </a:lnTo>
                <a:lnTo>
                  <a:pt x="688301" y="137160"/>
                </a:lnTo>
                <a:lnTo>
                  <a:pt x="692745" y="144780"/>
                </a:lnTo>
                <a:lnTo>
                  <a:pt x="699319" y="148590"/>
                </a:lnTo>
                <a:lnTo>
                  <a:pt x="707343" y="149860"/>
                </a:lnTo>
                <a:lnTo>
                  <a:pt x="715434" y="148590"/>
                </a:lnTo>
                <a:lnTo>
                  <a:pt x="722043" y="144780"/>
                </a:lnTo>
                <a:lnTo>
                  <a:pt x="726500" y="137160"/>
                </a:lnTo>
                <a:lnTo>
                  <a:pt x="728134" y="129540"/>
                </a:lnTo>
                <a:lnTo>
                  <a:pt x="726483" y="121920"/>
                </a:lnTo>
                <a:lnTo>
                  <a:pt x="721999" y="114300"/>
                </a:lnTo>
                <a:lnTo>
                  <a:pt x="715385" y="110490"/>
                </a:lnTo>
                <a:lnTo>
                  <a:pt x="707343" y="109220"/>
                </a:lnTo>
                <a:close/>
              </a:path>
            </a:pathLst>
          </a:custGeom>
          <a:solidFill>
            <a:srgbClr val="EB70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064308" y="1017628"/>
            <a:ext cx="757555" cy="549275"/>
          </a:xfrm>
          <a:custGeom>
            <a:avLst/>
            <a:gdLst/>
            <a:ahLst/>
            <a:cxnLst/>
            <a:rect l="l" t="t" r="r" b="b"/>
            <a:pathLst>
              <a:path w="757554" h="549275">
                <a:moveTo>
                  <a:pt x="705258" y="548866"/>
                </a:moveTo>
                <a:lnTo>
                  <a:pt x="52241" y="548866"/>
                </a:lnTo>
                <a:lnTo>
                  <a:pt x="31906" y="544758"/>
                </a:lnTo>
                <a:lnTo>
                  <a:pt x="15301" y="533554"/>
                </a:lnTo>
                <a:lnTo>
                  <a:pt x="4105" y="516938"/>
                </a:lnTo>
                <a:lnTo>
                  <a:pt x="0" y="496593"/>
                </a:lnTo>
                <a:lnTo>
                  <a:pt x="0" y="52273"/>
                </a:lnTo>
                <a:lnTo>
                  <a:pt x="4105" y="31930"/>
                </a:lnTo>
                <a:lnTo>
                  <a:pt x="15300" y="15314"/>
                </a:lnTo>
                <a:lnTo>
                  <a:pt x="31906" y="4109"/>
                </a:lnTo>
                <a:lnTo>
                  <a:pt x="52241" y="0"/>
                </a:lnTo>
                <a:lnTo>
                  <a:pt x="705258" y="0"/>
                </a:lnTo>
                <a:lnTo>
                  <a:pt x="742194" y="15314"/>
                </a:lnTo>
                <a:lnTo>
                  <a:pt x="757499" y="52273"/>
                </a:lnTo>
                <a:lnTo>
                  <a:pt x="757499" y="496593"/>
                </a:lnTo>
                <a:lnTo>
                  <a:pt x="753393" y="516938"/>
                </a:lnTo>
                <a:lnTo>
                  <a:pt x="742194" y="533554"/>
                </a:lnTo>
                <a:lnTo>
                  <a:pt x="725588" y="544758"/>
                </a:lnTo>
                <a:lnTo>
                  <a:pt x="705258" y="548866"/>
                </a:lnTo>
                <a:close/>
              </a:path>
            </a:pathLst>
          </a:custGeom>
          <a:ln w="26131">
            <a:solidFill>
              <a:srgbClr val="EB70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260213" y="1566495"/>
            <a:ext cx="365760" cy="78740"/>
          </a:xfrm>
          <a:custGeom>
            <a:avLst/>
            <a:gdLst/>
            <a:ahLst/>
            <a:cxnLst/>
            <a:rect l="l" t="t" r="r" b="b"/>
            <a:pathLst>
              <a:path w="365759" h="78739">
                <a:moveTo>
                  <a:pt x="0" y="78410"/>
                </a:moveTo>
                <a:lnTo>
                  <a:pt x="365689" y="78410"/>
                </a:lnTo>
                <a:lnTo>
                  <a:pt x="365689" y="0"/>
                </a:lnTo>
                <a:lnTo>
                  <a:pt x="0" y="0"/>
                </a:lnTo>
                <a:lnTo>
                  <a:pt x="0" y="78410"/>
                </a:lnTo>
                <a:close/>
              </a:path>
            </a:pathLst>
          </a:custGeom>
          <a:ln w="26136">
            <a:solidFill>
              <a:srgbClr val="EB70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416937" y="1644906"/>
            <a:ext cx="52705" cy="130810"/>
          </a:xfrm>
          <a:custGeom>
            <a:avLst/>
            <a:gdLst/>
            <a:ahLst/>
            <a:cxnLst/>
            <a:rect l="l" t="t" r="r" b="b"/>
            <a:pathLst>
              <a:path w="52704" h="130810">
                <a:moveTo>
                  <a:pt x="0" y="130683"/>
                </a:moveTo>
                <a:lnTo>
                  <a:pt x="52241" y="130683"/>
                </a:lnTo>
                <a:lnTo>
                  <a:pt x="52241" y="0"/>
                </a:lnTo>
                <a:lnTo>
                  <a:pt x="0" y="0"/>
                </a:lnTo>
                <a:lnTo>
                  <a:pt x="0" y="130683"/>
                </a:lnTo>
                <a:close/>
              </a:path>
            </a:pathLst>
          </a:custGeom>
          <a:ln w="26122">
            <a:solidFill>
              <a:srgbClr val="EB70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547541" y="1644906"/>
            <a:ext cx="91440" cy="130810"/>
          </a:xfrm>
          <a:custGeom>
            <a:avLst/>
            <a:gdLst/>
            <a:ahLst/>
            <a:cxnLst/>
            <a:rect l="l" t="t" r="r" b="b"/>
            <a:pathLst>
              <a:path w="91440" h="130810">
                <a:moveTo>
                  <a:pt x="91422" y="130683"/>
                </a:moveTo>
                <a:lnTo>
                  <a:pt x="39181" y="130683"/>
                </a:lnTo>
                <a:lnTo>
                  <a:pt x="0" y="0"/>
                </a:lnTo>
                <a:lnTo>
                  <a:pt x="52241" y="0"/>
                </a:lnTo>
                <a:lnTo>
                  <a:pt x="91422" y="130683"/>
                </a:lnTo>
                <a:close/>
              </a:path>
            </a:pathLst>
          </a:custGeom>
          <a:ln w="26125">
            <a:solidFill>
              <a:srgbClr val="EB70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247153" y="1644906"/>
            <a:ext cx="91440" cy="130810"/>
          </a:xfrm>
          <a:custGeom>
            <a:avLst/>
            <a:gdLst/>
            <a:ahLst/>
            <a:cxnLst/>
            <a:rect l="l" t="t" r="r" b="b"/>
            <a:pathLst>
              <a:path w="91440" h="130810">
                <a:moveTo>
                  <a:pt x="52241" y="130683"/>
                </a:moveTo>
                <a:lnTo>
                  <a:pt x="0" y="130683"/>
                </a:lnTo>
                <a:lnTo>
                  <a:pt x="39180" y="0"/>
                </a:lnTo>
                <a:lnTo>
                  <a:pt x="91422" y="0"/>
                </a:lnTo>
                <a:lnTo>
                  <a:pt x="52241" y="130683"/>
                </a:lnTo>
                <a:close/>
              </a:path>
            </a:pathLst>
          </a:custGeom>
          <a:ln w="26125">
            <a:solidFill>
              <a:srgbClr val="EB70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260213" y="1174444"/>
            <a:ext cx="52705" cy="156845"/>
          </a:xfrm>
          <a:custGeom>
            <a:avLst/>
            <a:gdLst/>
            <a:ahLst/>
            <a:cxnLst/>
            <a:rect l="l" t="t" r="r" b="b"/>
            <a:pathLst>
              <a:path w="52704" h="156844">
                <a:moveTo>
                  <a:pt x="0" y="156820"/>
                </a:moveTo>
                <a:lnTo>
                  <a:pt x="52241" y="156820"/>
                </a:lnTo>
                <a:lnTo>
                  <a:pt x="52241" y="0"/>
                </a:lnTo>
                <a:lnTo>
                  <a:pt x="0" y="0"/>
                </a:lnTo>
                <a:lnTo>
                  <a:pt x="0" y="156820"/>
                </a:lnTo>
                <a:close/>
              </a:path>
            </a:pathLst>
          </a:custGeom>
          <a:ln w="26122">
            <a:solidFill>
              <a:srgbClr val="EB70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207972" y="1239786"/>
            <a:ext cx="52705" cy="92075"/>
          </a:xfrm>
          <a:custGeom>
            <a:avLst/>
            <a:gdLst/>
            <a:ahLst/>
            <a:cxnLst/>
            <a:rect l="l" t="t" r="r" b="b"/>
            <a:pathLst>
              <a:path w="52704" h="92075">
                <a:moveTo>
                  <a:pt x="0" y="91478"/>
                </a:moveTo>
                <a:lnTo>
                  <a:pt x="52241" y="91478"/>
                </a:lnTo>
                <a:lnTo>
                  <a:pt x="52241" y="0"/>
                </a:lnTo>
                <a:lnTo>
                  <a:pt x="0" y="0"/>
                </a:lnTo>
                <a:lnTo>
                  <a:pt x="0" y="91478"/>
                </a:lnTo>
                <a:close/>
              </a:path>
            </a:pathLst>
          </a:custGeom>
          <a:ln w="26124">
            <a:solidFill>
              <a:srgbClr val="EB70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155731" y="1278991"/>
            <a:ext cx="52705" cy="52705"/>
          </a:xfrm>
          <a:custGeom>
            <a:avLst/>
            <a:gdLst/>
            <a:ahLst/>
            <a:cxnLst/>
            <a:rect l="l" t="t" r="r" b="b"/>
            <a:pathLst>
              <a:path w="52704" h="52705">
                <a:moveTo>
                  <a:pt x="0" y="52273"/>
                </a:moveTo>
                <a:lnTo>
                  <a:pt x="52241" y="52273"/>
                </a:lnTo>
                <a:lnTo>
                  <a:pt x="52241" y="0"/>
                </a:lnTo>
                <a:lnTo>
                  <a:pt x="0" y="0"/>
                </a:lnTo>
                <a:lnTo>
                  <a:pt x="0" y="52273"/>
                </a:lnTo>
                <a:close/>
              </a:path>
            </a:pathLst>
          </a:custGeom>
          <a:ln w="26128">
            <a:solidFill>
              <a:srgbClr val="EB70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103489" y="1069902"/>
            <a:ext cx="274320" cy="92075"/>
          </a:xfrm>
          <a:custGeom>
            <a:avLst/>
            <a:gdLst/>
            <a:ahLst/>
            <a:cxnLst/>
            <a:rect l="l" t="t" r="r" b="b"/>
            <a:pathLst>
              <a:path w="274320" h="92075">
                <a:moveTo>
                  <a:pt x="0" y="91478"/>
                </a:moveTo>
                <a:lnTo>
                  <a:pt x="52241" y="39205"/>
                </a:lnTo>
                <a:lnTo>
                  <a:pt x="91422" y="65341"/>
                </a:lnTo>
                <a:lnTo>
                  <a:pt x="182844" y="0"/>
                </a:lnTo>
                <a:lnTo>
                  <a:pt x="235086" y="26136"/>
                </a:lnTo>
                <a:lnTo>
                  <a:pt x="274267" y="0"/>
                </a:lnTo>
              </a:path>
            </a:pathLst>
          </a:custGeom>
          <a:ln w="26135">
            <a:solidFill>
              <a:srgbClr val="EB70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116549" y="1331264"/>
            <a:ext cx="235585" cy="0"/>
          </a:xfrm>
          <a:custGeom>
            <a:avLst/>
            <a:gdLst/>
            <a:ahLst/>
            <a:cxnLst/>
            <a:rect l="l" t="t" r="r" b="b"/>
            <a:pathLst>
              <a:path w="235584">
                <a:moveTo>
                  <a:pt x="235086" y="0"/>
                </a:moveTo>
                <a:lnTo>
                  <a:pt x="0" y="0"/>
                </a:lnTo>
              </a:path>
            </a:pathLst>
          </a:custGeom>
          <a:ln w="26136">
            <a:solidFill>
              <a:srgbClr val="EB70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586720" y="1096039"/>
            <a:ext cx="104487" cy="2352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521420" y="1096039"/>
            <a:ext cx="235585" cy="235585"/>
          </a:xfrm>
          <a:custGeom>
            <a:avLst/>
            <a:gdLst/>
            <a:ahLst/>
            <a:cxnLst/>
            <a:rect l="l" t="t" r="r" b="b"/>
            <a:pathLst>
              <a:path w="235584" h="235584">
                <a:moveTo>
                  <a:pt x="235086" y="117615"/>
                </a:moveTo>
                <a:lnTo>
                  <a:pt x="225849" y="163397"/>
                </a:lnTo>
                <a:lnTo>
                  <a:pt x="200659" y="200780"/>
                </a:lnTo>
                <a:lnTo>
                  <a:pt x="163297" y="225984"/>
                </a:lnTo>
                <a:lnTo>
                  <a:pt x="117543" y="235225"/>
                </a:lnTo>
                <a:lnTo>
                  <a:pt x="71788" y="225984"/>
                </a:lnTo>
                <a:lnTo>
                  <a:pt x="34426" y="200780"/>
                </a:lnTo>
                <a:lnTo>
                  <a:pt x="9236" y="163397"/>
                </a:lnTo>
                <a:lnTo>
                  <a:pt x="0" y="117615"/>
                </a:lnTo>
                <a:lnTo>
                  <a:pt x="9236" y="71832"/>
                </a:lnTo>
                <a:lnTo>
                  <a:pt x="34426" y="34447"/>
                </a:lnTo>
                <a:lnTo>
                  <a:pt x="71788" y="9242"/>
                </a:lnTo>
                <a:lnTo>
                  <a:pt x="117542" y="0"/>
                </a:lnTo>
                <a:lnTo>
                  <a:pt x="163297" y="9242"/>
                </a:lnTo>
                <a:lnTo>
                  <a:pt x="200659" y="34447"/>
                </a:lnTo>
                <a:lnTo>
                  <a:pt x="225849" y="71832"/>
                </a:lnTo>
                <a:lnTo>
                  <a:pt x="235086" y="117615"/>
                </a:lnTo>
                <a:close/>
              </a:path>
            </a:pathLst>
          </a:custGeom>
          <a:ln w="26128">
            <a:solidFill>
              <a:srgbClr val="EB70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338569" y="1292063"/>
            <a:ext cx="208977" cy="23522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9573662" y="1488085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>
                <a:moveTo>
                  <a:pt x="0" y="0"/>
                </a:moveTo>
                <a:lnTo>
                  <a:pt x="26120" y="0"/>
                </a:lnTo>
              </a:path>
            </a:pathLst>
          </a:custGeom>
          <a:ln w="26136">
            <a:solidFill>
              <a:srgbClr val="EB70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625903" y="1488085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>
                <a:moveTo>
                  <a:pt x="0" y="0"/>
                </a:moveTo>
                <a:lnTo>
                  <a:pt x="26120" y="0"/>
                </a:lnTo>
              </a:path>
            </a:pathLst>
          </a:custGeom>
          <a:ln w="26136">
            <a:solidFill>
              <a:srgbClr val="EB70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638963" y="1422743"/>
            <a:ext cx="0" cy="26670"/>
          </a:xfrm>
          <a:custGeom>
            <a:avLst/>
            <a:gdLst/>
            <a:ahLst/>
            <a:cxnLst/>
            <a:rect l="l" t="t" r="r" b="b"/>
            <a:pathLst>
              <a:path h="26669">
                <a:moveTo>
                  <a:pt x="-13060" y="13068"/>
                </a:moveTo>
                <a:lnTo>
                  <a:pt x="13060" y="13068"/>
                </a:lnTo>
              </a:path>
            </a:pathLst>
          </a:custGeom>
          <a:ln w="26136">
            <a:solidFill>
              <a:srgbClr val="EB70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638963" y="1370470"/>
            <a:ext cx="0" cy="26670"/>
          </a:xfrm>
          <a:custGeom>
            <a:avLst/>
            <a:gdLst/>
            <a:ahLst/>
            <a:cxnLst/>
            <a:rect l="l" t="t" r="r" b="b"/>
            <a:pathLst>
              <a:path h="26669">
                <a:moveTo>
                  <a:pt x="-13060" y="13068"/>
                </a:moveTo>
                <a:lnTo>
                  <a:pt x="13060" y="13068"/>
                </a:lnTo>
              </a:path>
            </a:pathLst>
          </a:custGeom>
          <a:ln w="26136">
            <a:solidFill>
              <a:srgbClr val="EB70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286334" y="1488085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>
                <a:moveTo>
                  <a:pt x="26120" y="0"/>
                </a:moveTo>
                <a:lnTo>
                  <a:pt x="0" y="0"/>
                </a:lnTo>
              </a:path>
            </a:pathLst>
          </a:custGeom>
          <a:ln w="26136">
            <a:solidFill>
              <a:srgbClr val="EB70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234092" y="1488085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>
                <a:moveTo>
                  <a:pt x="26120" y="0"/>
                </a:moveTo>
                <a:lnTo>
                  <a:pt x="0" y="0"/>
                </a:lnTo>
              </a:path>
            </a:pathLst>
          </a:custGeom>
          <a:ln w="26136">
            <a:solidFill>
              <a:srgbClr val="EB70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9247153" y="1422743"/>
            <a:ext cx="0" cy="26670"/>
          </a:xfrm>
          <a:custGeom>
            <a:avLst/>
            <a:gdLst/>
            <a:ahLst/>
            <a:cxnLst/>
            <a:rect l="l" t="t" r="r" b="b"/>
            <a:pathLst>
              <a:path h="26669">
                <a:moveTo>
                  <a:pt x="-13060" y="13068"/>
                </a:moveTo>
                <a:lnTo>
                  <a:pt x="13060" y="13068"/>
                </a:lnTo>
              </a:path>
            </a:pathLst>
          </a:custGeom>
          <a:ln w="26136">
            <a:solidFill>
              <a:srgbClr val="EB70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9247153" y="1370470"/>
            <a:ext cx="0" cy="26670"/>
          </a:xfrm>
          <a:custGeom>
            <a:avLst/>
            <a:gdLst/>
            <a:ahLst/>
            <a:cxnLst/>
            <a:rect l="l" t="t" r="r" b="b"/>
            <a:pathLst>
              <a:path h="26669">
                <a:moveTo>
                  <a:pt x="-13060" y="13068"/>
                </a:moveTo>
                <a:lnTo>
                  <a:pt x="13060" y="13068"/>
                </a:lnTo>
              </a:path>
            </a:pathLst>
          </a:custGeom>
          <a:ln w="26136">
            <a:solidFill>
              <a:srgbClr val="EB70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2019 </a:t>
            </a:r>
            <a:r>
              <a:rPr spc="5" dirty="0"/>
              <a:t>© Company</a:t>
            </a:r>
            <a:r>
              <a:rPr spc="-130" dirty="0"/>
              <a:t> </a:t>
            </a:r>
            <a:r>
              <a:rPr dirty="0"/>
              <a:t>Confidential</a:t>
            </a:r>
          </a:p>
        </p:txBody>
      </p:sp>
      <p:sp>
        <p:nvSpPr>
          <p:cNvPr id="39" name="object 3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14 June</a:t>
            </a:r>
            <a:r>
              <a:rPr spc="-85" dirty="0"/>
              <a:t> </a:t>
            </a:r>
            <a:r>
              <a:rPr dirty="0"/>
              <a:t>2019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04869" y="2071192"/>
            <a:ext cx="452882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spc="-5" dirty="0"/>
              <a:t>THE </a:t>
            </a:r>
            <a:r>
              <a:rPr sz="2800" dirty="0"/>
              <a:t>BUSINESS</a:t>
            </a:r>
            <a:r>
              <a:rPr sz="2800" spc="-80" dirty="0"/>
              <a:t> </a:t>
            </a:r>
            <a:r>
              <a:rPr sz="2800" spc="-5" dirty="0"/>
              <a:t>PROBLEM</a:t>
            </a:r>
            <a:endParaRPr sz="2800"/>
          </a:p>
        </p:txBody>
      </p:sp>
      <p:sp>
        <p:nvSpPr>
          <p:cNvPr id="3" name="object 3"/>
          <p:cNvSpPr/>
          <p:nvPr/>
        </p:nvSpPr>
        <p:spPr>
          <a:xfrm>
            <a:off x="5399532" y="522731"/>
            <a:ext cx="1396365" cy="1396365"/>
          </a:xfrm>
          <a:custGeom>
            <a:avLst/>
            <a:gdLst/>
            <a:ahLst/>
            <a:cxnLst/>
            <a:rect l="l" t="t" r="r" b="b"/>
            <a:pathLst>
              <a:path w="1396365" h="1396364">
                <a:moveTo>
                  <a:pt x="697991" y="0"/>
                </a:moveTo>
                <a:lnTo>
                  <a:pt x="650208" y="1610"/>
                </a:lnTo>
                <a:lnTo>
                  <a:pt x="603288" y="6372"/>
                </a:lnTo>
                <a:lnTo>
                  <a:pt x="557335" y="14182"/>
                </a:lnTo>
                <a:lnTo>
                  <a:pt x="512453" y="24936"/>
                </a:lnTo>
                <a:lnTo>
                  <a:pt x="468747" y="38529"/>
                </a:lnTo>
                <a:lnTo>
                  <a:pt x="426321" y="54858"/>
                </a:lnTo>
                <a:lnTo>
                  <a:pt x="385277" y="73818"/>
                </a:lnTo>
                <a:lnTo>
                  <a:pt x="345722" y="95306"/>
                </a:lnTo>
                <a:lnTo>
                  <a:pt x="307757" y="119218"/>
                </a:lnTo>
                <a:lnTo>
                  <a:pt x="271489" y="145449"/>
                </a:lnTo>
                <a:lnTo>
                  <a:pt x="237019" y="173895"/>
                </a:lnTo>
                <a:lnTo>
                  <a:pt x="204454" y="204454"/>
                </a:lnTo>
                <a:lnTo>
                  <a:pt x="173895" y="237019"/>
                </a:lnTo>
                <a:lnTo>
                  <a:pt x="145449" y="271489"/>
                </a:lnTo>
                <a:lnTo>
                  <a:pt x="119218" y="307757"/>
                </a:lnTo>
                <a:lnTo>
                  <a:pt x="95306" y="345722"/>
                </a:lnTo>
                <a:lnTo>
                  <a:pt x="73818" y="385277"/>
                </a:lnTo>
                <a:lnTo>
                  <a:pt x="54858" y="426321"/>
                </a:lnTo>
                <a:lnTo>
                  <a:pt x="38529" y="468747"/>
                </a:lnTo>
                <a:lnTo>
                  <a:pt x="24936" y="512453"/>
                </a:lnTo>
                <a:lnTo>
                  <a:pt x="14182" y="557335"/>
                </a:lnTo>
                <a:lnTo>
                  <a:pt x="6372" y="603288"/>
                </a:lnTo>
                <a:lnTo>
                  <a:pt x="1610" y="650208"/>
                </a:lnTo>
                <a:lnTo>
                  <a:pt x="0" y="697991"/>
                </a:lnTo>
                <a:lnTo>
                  <a:pt x="1610" y="745775"/>
                </a:lnTo>
                <a:lnTo>
                  <a:pt x="6372" y="792695"/>
                </a:lnTo>
                <a:lnTo>
                  <a:pt x="14182" y="838648"/>
                </a:lnTo>
                <a:lnTo>
                  <a:pt x="24936" y="883530"/>
                </a:lnTo>
                <a:lnTo>
                  <a:pt x="38529" y="927236"/>
                </a:lnTo>
                <a:lnTo>
                  <a:pt x="54858" y="969662"/>
                </a:lnTo>
                <a:lnTo>
                  <a:pt x="73818" y="1010706"/>
                </a:lnTo>
                <a:lnTo>
                  <a:pt x="95306" y="1050261"/>
                </a:lnTo>
                <a:lnTo>
                  <a:pt x="119218" y="1088226"/>
                </a:lnTo>
                <a:lnTo>
                  <a:pt x="145449" y="1124494"/>
                </a:lnTo>
                <a:lnTo>
                  <a:pt x="173895" y="1158964"/>
                </a:lnTo>
                <a:lnTo>
                  <a:pt x="204454" y="1191529"/>
                </a:lnTo>
                <a:lnTo>
                  <a:pt x="237019" y="1222088"/>
                </a:lnTo>
                <a:lnTo>
                  <a:pt x="271489" y="1250534"/>
                </a:lnTo>
                <a:lnTo>
                  <a:pt x="307757" y="1276765"/>
                </a:lnTo>
                <a:lnTo>
                  <a:pt x="345722" y="1300677"/>
                </a:lnTo>
                <a:lnTo>
                  <a:pt x="385277" y="1322165"/>
                </a:lnTo>
                <a:lnTo>
                  <a:pt x="426321" y="1341125"/>
                </a:lnTo>
                <a:lnTo>
                  <a:pt x="468747" y="1357454"/>
                </a:lnTo>
                <a:lnTo>
                  <a:pt x="512453" y="1371047"/>
                </a:lnTo>
                <a:lnTo>
                  <a:pt x="557335" y="1381801"/>
                </a:lnTo>
                <a:lnTo>
                  <a:pt x="603288" y="1389611"/>
                </a:lnTo>
                <a:lnTo>
                  <a:pt x="650208" y="1394373"/>
                </a:lnTo>
                <a:lnTo>
                  <a:pt x="697991" y="1395983"/>
                </a:lnTo>
                <a:lnTo>
                  <a:pt x="745775" y="1394373"/>
                </a:lnTo>
                <a:lnTo>
                  <a:pt x="792695" y="1389611"/>
                </a:lnTo>
                <a:lnTo>
                  <a:pt x="838648" y="1381801"/>
                </a:lnTo>
                <a:lnTo>
                  <a:pt x="883530" y="1371047"/>
                </a:lnTo>
                <a:lnTo>
                  <a:pt x="927236" y="1357454"/>
                </a:lnTo>
                <a:lnTo>
                  <a:pt x="969662" y="1341125"/>
                </a:lnTo>
                <a:lnTo>
                  <a:pt x="1010706" y="1322165"/>
                </a:lnTo>
                <a:lnTo>
                  <a:pt x="1050261" y="1300677"/>
                </a:lnTo>
                <a:lnTo>
                  <a:pt x="1088226" y="1276765"/>
                </a:lnTo>
                <a:lnTo>
                  <a:pt x="1124494" y="1250534"/>
                </a:lnTo>
                <a:lnTo>
                  <a:pt x="1158964" y="1222088"/>
                </a:lnTo>
                <a:lnTo>
                  <a:pt x="1191529" y="1191529"/>
                </a:lnTo>
                <a:lnTo>
                  <a:pt x="1222088" y="1158964"/>
                </a:lnTo>
                <a:lnTo>
                  <a:pt x="1250534" y="1124494"/>
                </a:lnTo>
                <a:lnTo>
                  <a:pt x="1276765" y="1088226"/>
                </a:lnTo>
                <a:lnTo>
                  <a:pt x="1300677" y="1050261"/>
                </a:lnTo>
                <a:lnTo>
                  <a:pt x="1322165" y="1010706"/>
                </a:lnTo>
                <a:lnTo>
                  <a:pt x="1341125" y="969662"/>
                </a:lnTo>
                <a:lnTo>
                  <a:pt x="1357454" y="927236"/>
                </a:lnTo>
                <a:lnTo>
                  <a:pt x="1371047" y="883530"/>
                </a:lnTo>
                <a:lnTo>
                  <a:pt x="1381801" y="838648"/>
                </a:lnTo>
                <a:lnTo>
                  <a:pt x="1389611" y="792695"/>
                </a:lnTo>
                <a:lnTo>
                  <a:pt x="1394373" y="745775"/>
                </a:lnTo>
                <a:lnTo>
                  <a:pt x="1395984" y="697991"/>
                </a:lnTo>
                <a:lnTo>
                  <a:pt x="1394373" y="650208"/>
                </a:lnTo>
                <a:lnTo>
                  <a:pt x="1389611" y="603288"/>
                </a:lnTo>
                <a:lnTo>
                  <a:pt x="1381801" y="557335"/>
                </a:lnTo>
                <a:lnTo>
                  <a:pt x="1371047" y="512453"/>
                </a:lnTo>
                <a:lnTo>
                  <a:pt x="1357454" y="468747"/>
                </a:lnTo>
                <a:lnTo>
                  <a:pt x="1341125" y="426321"/>
                </a:lnTo>
                <a:lnTo>
                  <a:pt x="1322165" y="385277"/>
                </a:lnTo>
                <a:lnTo>
                  <a:pt x="1300677" y="345722"/>
                </a:lnTo>
                <a:lnTo>
                  <a:pt x="1276765" y="307757"/>
                </a:lnTo>
                <a:lnTo>
                  <a:pt x="1250534" y="271489"/>
                </a:lnTo>
                <a:lnTo>
                  <a:pt x="1222088" y="237019"/>
                </a:lnTo>
                <a:lnTo>
                  <a:pt x="1191529" y="204454"/>
                </a:lnTo>
                <a:lnTo>
                  <a:pt x="1158964" y="173895"/>
                </a:lnTo>
                <a:lnTo>
                  <a:pt x="1124494" y="145449"/>
                </a:lnTo>
                <a:lnTo>
                  <a:pt x="1088226" y="119218"/>
                </a:lnTo>
                <a:lnTo>
                  <a:pt x="1050261" y="95306"/>
                </a:lnTo>
                <a:lnTo>
                  <a:pt x="1010706" y="73818"/>
                </a:lnTo>
                <a:lnTo>
                  <a:pt x="969662" y="54858"/>
                </a:lnTo>
                <a:lnTo>
                  <a:pt x="927236" y="38529"/>
                </a:lnTo>
                <a:lnTo>
                  <a:pt x="883530" y="24936"/>
                </a:lnTo>
                <a:lnTo>
                  <a:pt x="838648" y="14182"/>
                </a:lnTo>
                <a:lnTo>
                  <a:pt x="792695" y="6372"/>
                </a:lnTo>
                <a:lnTo>
                  <a:pt x="745775" y="1610"/>
                </a:lnTo>
                <a:lnTo>
                  <a:pt x="6979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376671" y="506476"/>
            <a:ext cx="1441703" cy="1435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96000" y="3273552"/>
            <a:ext cx="0" cy="1551305"/>
          </a:xfrm>
          <a:custGeom>
            <a:avLst/>
            <a:gdLst/>
            <a:ahLst/>
            <a:cxnLst/>
            <a:rect l="l" t="t" r="r" b="b"/>
            <a:pathLst>
              <a:path h="1551304">
                <a:moveTo>
                  <a:pt x="0" y="0"/>
                </a:moveTo>
                <a:lnTo>
                  <a:pt x="0" y="1550924"/>
                </a:lnTo>
              </a:path>
            </a:pathLst>
          </a:custGeom>
          <a:ln w="6096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61010" y="2785059"/>
            <a:ext cx="5732145" cy="28454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35560" indent="69850">
              <a:lnSpc>
                <a:spcPct val="100000"/>
              </a:lnSpc>
              <a:spcBef>
                <a:spcPts val="95"/>
              </a:spcBef>
            </a:pP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“Our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subsidiary Statutory Accounts 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were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prepared  in 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Word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were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produced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from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Excel files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from 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our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trial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balances.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These </a:t>
            </a:r>
            <a:r>
              <a:rPr sz="2000" b="1" i="1" spc="-20" dirty="0">
                <a:solidFill>
                  <a:srgbClr val="FFFFFF"/>
                </a:solidFill>
                <a:latin typeface="Arial"/>
                <a:cs typeface="Arial"/>
              </a:rPr>
              <a:t>Word </a:t>
            </a:r>
            <a:r>
              <a:rPr sz="2000" b="1" i="1" spc="-5" dirty="0">
                <a:solidFill>
                  <a:srgbClr val="FFFFFF"/>
                </a:solidFill>
                <a:latin typeface="Arial"/>
                <a:cs typeface="Arial"/>
              </a:rPr>
              <a:t>documents were  </a:t>
            </a:r>
            <a:r>
              <a:rPr sz="2000" b="1" i="1" spc="-10" dirty="0">
                <a:solidFill>
                  <a:srgbClr val="FFFFFF"/>
                </a:solidFill>
                <a:latin typeface="Arial"/>
                <a:cs typeface="Arial"/>
              </a:rPr>
              <a:t>rekeyed </a:t>
            </a:r>
            <a:r>
              <a:rPr sz="2000" b="1" i="1" spc="-5" dirty="0">
                <a:solidFill>
                  <a:srgbClr val="FFFFFF"/>
                </a:solidFill>
                <a:latin typeface="Arial"/>
                <a:cs typeface="Arial"/>
              </a:rPr>
              <a:t>into our consolidated</a:t>
            </a:r>
            <a:r>
              <a:rPr sz="2000" b="1" i="1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i="1" spc="-10" dirty="0">
                <a:solidFill>
                  <a:srgbClr val="FFFFFF"/>
                </a:solidFill>
                <a:latin typeface="Arial"/>
                <a:cs typeface="Arial"/>
              </a:rPr>
              <a:t>spreadsheet.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6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That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got us our subsidiary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information, 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with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a fair  amount of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pain, </a:t>
            </a:r>
            <a:r>
              <a:rPr sz="2000" b="1" i="1" spc="-5" dirty="0">
                <a:solidFill>
                  <a:srgbClr val="FFFFFF"/>
                </a:solidFill>
                <a:latin typeface="Arial"/>
                <a:cs typeface="Arial"/>
              </a:rPr>
              <a:t>and then that consolidated  spreadsheet had </a:t>
            </a:r>
            <a:r>
              <a:rPr sz="2000" b="1" i="1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000" b="1" i="1" spc="-5" dirty="0">
                <a:solidFill>
                  <a:srgbClr val="FFFFFF"/>
                </a:solidFill>
                <a:latin typeface="Arial"/>
                <a:cs typeface="Arial"/>
              </a:rPr>
              <a:t>be put into a Group  Accounts template, which was then copied into  a desktop</a:t>
            </a:r>
            <a:r>
              <a:rPr sz="2000" b="1" i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i="1" spc="-5" dirty="0">
                <a:solidFill>
                  <a:srgbClr val="FFFFFF"/>
                </a:solidFill>
                <a:latin typeface="Arial"/>
                <a:cs typeface="Arial"/>
              </a:rPr>
              <a:t>application…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”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655628" y="806737"/>
            <a:ext cx="878840" cy="878840"/>
          </a:xfrm>
          <a:custGeom>
            <a:avLst/>
            <a:gdLst/>
            <a:ahLst/>
            <a:cxnLst/>
            <a:rect l="l" t="t" r="r" b="b"/>
            <a:pathLst>
              <a:path w="878840" h="878839">
                <a:moveTo>
                  <a:pt x="445423" y="250190"/>
                </a:moveTo>
                <a:lnTo>
                  <a:pt x="435786" y="250190"/>
                </a:lnTo>
                <a:lnTo>
                  <a:pt x="429805" y="255270"/>
                </a:lnTo>
                <a:lnTo>
                  <a:pt x="429513" y="255270"/>
                </a:lnTo>
                <a:lnTo>
                  <a:pt x="429366" y="256540"/>
                </a:lnTo>
                <a:lnTo>
                  <a:pt x="429220" y="256540"/>
                </a:lnTo>
                <a:lnTo>
                  <a:pt x="409223" y="279400"/>
                </a:lnTo>
                <a:lnTo>
                  <a:pt x="376172" y="313690"/>
                </a:lnTo>
                <a:lnTo>
                  <a:pt x="340072" y="344170"/>
                </a:lnTo>
                <a:lnTo>
                  <a:pt x="301204" y="370840"/>
                </a:lnTo>
                <a:lnTo>
                  <a:pt x="259849" y="393700"/>
                </a:lnTo>
                <a:lnTo>
                  <a:pt x="216287" y="412750"/>
                </a:lnTo>
                <a:lnTo>
                  <a:pt x="210305" y="415290"/>
                </a:lnTo>
                <a:lnTo>
                  <a:pt x="206511" y="420370"/>
                </a:lnTo>
                <a:lnTo>
                  <a:pt x="206511" y="707390"/>
                </a:lnTo>
                <a:lnTo>
                  <a:pt x="247139" y="748030"/>
                </a:lnTo>
                <a:lnTo>
                  <a:pt x="285333" y="781050"/>
                </a:lnTo>
                <a:lnTo>
                  <a:pt x="325237" y="810260"/>
                </a:lnTo>
                <a:lnTo>
                  <a:pt x="366759" y="838200"/>
                </a:lnTo>
                <a:lnTo>
                  <a:pt x="409808" y="863600"/>
                </a:lnTo>
                <a:lnTo>
                  <a:pt x="432869" y="877570"/>
                </a:lnTo>
                <a:lnTo>
                  <a:pt x="437249" y="878840"/>
                </a:lnTo>
                <a:lnTo>
                  <a:pt x="442645" y="878840"/>
                </a:lnTo>
                <a:lnTo>
                  <a:pt x="447025" y="877570"/>
                </a:lnTo>
                <a:lnTo>
                  <a:pt x="470086" y="863600"/>
                </a:lnTo>
                <a:lnTo>
                  <a:pt x="510983" y="839470"/>
                </a:lnTo>
                <a:lnTo>
                  <a:pt x="425426" y="839470"/>
                </a:lnTo>
                <a:lnTo>
                  <a:pt x="423964" y="838200"/>
                </a:lnTo>
                <a:lnTo>
                  <a:pt x="383313" y="814070"/>
                </a:lnTo>
                <a:lnTo>
                  <a:pt x="344077" y="788670"/>
                </a:lnTo>
                <a:lnTo>
                  <a:pt x="306341" y="760730"/>
                </a:lnTo>
                <a:lnTo>
                  <a:pt x="270187" y="730250"/>
                </a:lnTo>
                <a:lnTo>
                  <a:pt x="235699" y="697230"/>
                </a:lnTo>
                <a:lnTo>
                  <a:pt x="235699" y="436880"/>
                </a:lnTo>
                <a:lnTo>
                  <a:pt x="278253" y="416560"/>
                </a:lnTo>
                <a:lnTo>
                  <a:pt x="318727" y="393700"/>
                </a:lnTo>
                <a:lnTo>
                  <a:pt x="356896" y="367030"/>
                </a:lnTo>
                <a:lnTo>
                  <a:pt x="392537" y="337820"/>
                </a:lnTo>
                <a:lnTo>
                  <a:pt x="425425" y="304800"/>
                </a:lnTo>
                <a:lnTo>
                  <a:pt x="495546" y="304800"/>
                </a:lnTo>
                <a:lnTo>
                  <a:pt x="471103" y="279400"/>
                </a:lnTo>
                <a:lnTo>
                  <a:pt x="451112" y="256540"/>
                </a:lnTo>
                <a:lnTo>
                  <a:pt x="445423" y="250190"/>
                </a:lnTo>
                <a:close/>
              </a:path>
              <a:path w="878840" h="878839">
                <a:moveTo>
                  <a:pt x="104350" y="819150"/>
                </a:moveTo>
                <a:lnTo>
                  <a:pt x="75162" y="819150"/>
                </a:lnTo>
                <a:lnTo>
                  <a:pt x="75162" y="848360"/>
                </a:lnTo>
                <a:lnTo>
                  <a:pt x="104350" y="848360"/>
                </a:lnTo>
                <a:lnTo>
                  <a:pt x="104350" y="819150"/>
                </a:lnTo>
                <a:close/>
              </a:path>
              <a:path w="878840" h="878839">
                <a:moveTo>
                  <a:pt x="162728" y="819150"/>
                </a:moveTo>
                <a:lnTo>
                  <a:pt x="133539" y="819150"/>
                </a:lnTo>
                <a:lnTo>
                  <a:pt x="133539" y="848360"/>
                </a:lnTo>
                <a:lnTo>
                  <a:pt x="162728" y="848360"/>
                </a:lnTo>
                <a:lnTo>
                  <a:pt x="162728" y="819150"/>
                </a:lnTo>
                <a:close/>
              </a:path>
              <a:path w="878840" h="878839">
                <a:moveTo>
                  <a:pt x="221105" y="819150"/>
                </a:moveTo>
                <a:lnTo>
                  <a:pt x="191916" y="819150"/>
                </a:lnTo>
                <a:lnTo>
                  <a:pt x="191916" y="848360"/>
                </a:lnTo>
                <a:lnTo>
                  <a:pt x="221105" y="848360"/>
                </a:lnTo>
                <a:lnTo>
                  <a:pt x="221105" y="819150"/>
                </a:lnTo>
                <a:close/>
              </a:path>
              <a:path w="878840" h="878839">
                <a:moveTo>
                  <a:pt x="279482" y="819150"/>
                </a:moveTo>
                <a:lnTo>
                  <a:pt x="250294" y="819150"/>
                </a:lnTo>
                <a:lnTo>
                  <a:pt x="250294" y="848360"/>
                </a:lnTo>
                <a:lnTo>
                  <a:pt x="279482" y="848360"/>
                </a:lnTo>
                <a:lnTo>
                  <a:pt x="279482" y="819150"/>
                </a:lnTo>
                <a:close/>
              </a:path>
              <a:path w="878840" h="878839">
                <a:moveTo>
                  <a:pt x="629758" y="819150"/>
                </a:moveTo>
                <a:lnTo>
                  <a:pt x="600558" y="819150"/>
                </a:lnTo>
                <a:lnTo>
                  <a:pt x="600558" y="848360"/>
                </a:lnTo>
                <a:lnTo>
                  <a:pt x="629758" y="848360"/>
                </a:lnTo>
                <a:lnTo>
                  <a:pt x="629758" y="819150"/>
                </a:lnTo>
                <a:close/>
              </a:path>
              <a:path w="878840" h="878839">
                <a:moveTo>
                  <a:pt x="688111" y="819150"/>
                </a:moveTo>
                <a:lnTo>
                  <a:pt x="658935" y="819150"/>
                </a:lnTo>
                <a:lnTo>
                  <a:pt x="658935" y="848360"/>
                </a:lnTo>
                <a:lnTo>
                  <a:pt x="688111" y="848360"/>
                </a:lnTo>
                <a:lnTo>
                  <a:pt x="688111" y="819150"/>
                </a:lnTo>
                <a:close/>
              </a:path>
              <a:path w="878840" h="878839">
                <a:moveTo>
                  <a:pt x="746525" y="819150"/>
                </a:moveTo>
                <a:lnTo>
                  <a:pt x="717288" y="819150"/>
                </a:lnTo>
                <a:lnTo>
                  <a:pt x="717288" y="848360"/>
                </a:lnTo>
                <a:lnTo>
                  <a:pt x="746525" y="848360"/>
                </a:lnTo>
                <a:lnTo>
                  <a:pt x="746525" y="819150"/>
                </a:lnTo>
                <a:close/>
              </a:path>
              <a:path w="878840" h="878839">
                <a:moveTo>
                  <a:pt x="804878" y="819150"/>
                </a:moveTo>
                <a:lnTo>
                  <a:pt x="775702" y="819150"/>
                </a:lnTo>
                <a:lnTo>
                  <a:pt x="775702" y="848360"/>
                </a:lnTo>
                <a:lnTo>
                  <a:pt x="804878" y="848360"/>
                </a:lnTo>
                <a:lnTo>
                  <a:pt x="804878" y="819150"/>
                </a:lnTo>
                <a:close/>
              </a:path>
              <a:path w="878840" h="878839">
                <a:moveTo>
                  <a:pt x="454614" y="775970"/>
                </a:moveTo>
                <a:lnTo>
                  <a:pt x="425426" y="775970"/>
                </a:lnTo>
                <a:lnTo>
                  <a:pt x="425426" y="839470"/>
                </a:lnTo>
                <a:lnTo>
                  <a:pt x="454614" y="839470"/>
                </a:lnTo>
                <a:lnTo>
                  <a:pt x="454614" y="775970"/>
                </a:lnTo>
                <a:close/>
              </a:path>
              <a:path w="878840" h="878839">
                <a:moveTo>
                  <a:pt x="495546" y="304800"/>
                </a:moveTo>
                <a:lnTo>
                  <a:pt x="454614" y="304800"/>
                </a:lnTo>
                <a:lnTo>
                  <a:pt x="487502" y="337820"/>
                </a:lnTo>
                <a:lnTo>
                  <a:pt x="523142" y="367030"/>
                </a:lnTo>
                <a:lnTo>
                  <a:pt x="561307" y="393700"/>
                </a:lnTo>
                <a:lnTo>
                  <a:pt x="601774" y="416560"/>
                </a:lnTo>
                <a:lnTo>
                  <a:pt x="644316" y="436880"/>
                </a:lnTo>
                <a:lnTo>
                  <a:pt x="644316" y="697230"/>
                </a:lnTo>
                <a:lnTo>
                  <a:pt x="609840" y="730250"/>
                </a:lnTo>
                <a:lnTo>
                  <a:pt x="573694" y="760730"/>
                </a:lnTo>
                <a:lnTo>
                  <a:pt x="535961" y="788670"/>
                </a:lnTo>
                <a:lnTo>
                  <a:pt x="496727" y="814070"/>
                </a:lnTo>
                <a:lnTo>
                  <a:pt x="456076" y="838200"/>
                </a:lnTo>
                <a:lnTo>
                  <a:pt x="454614" y="839470"/>
                </a:lnTo>
                <a:lnTo>
                  <a:pt x="510983" y="839470"/>
                </a:lnTo>
                <a:lnTo>
                  <a:pt x="513135" y="838200"/>
                </a:lnTo>
                <a:lnTo>
                  <a:pt x="554658" y="810260"/>
                </a:lnTo>
                <a:lnTo>
                  <a:pt x="594564" y="781050"/>
                </a:lnTo>
                <a:lnTo>
                  <a:pt x="632764" y="748030"/>
                </a:lnTo>
                <a:lnTo>
                  <a:pt x="669168" y="713740"/>
                </a:lnTo>
                <a:lnTo>
                  <a:pt x="671909" y="711200"/>
                </a:lnTo>
                <a:lnTo>
                  <a:pt x="673554" y="707390"/>
                </a:lnTo>
                <a:lnTo>
                  <a:pt x="673553" y="420370"/>
                </a:lnTo>
                <a:lnTo>
                  <a:pt x="669716" y="415290"/>
                </a:lnTo>
                <a:lnTo>
                  <a:pt x="664051" y="412750"/>
                </a:lnTo>
                <a:lnTo>
                  <a:pt x="620472" y="393700"/>
                </a:lnTo>
                <a:lnTo>
                  <a:pt x="579087" y="370840"/>
                </a:lnTo>
                <a:lnTo>
                  <a:pt x="540196" y="344170"/>
                </a:lnTo>
                <a:lnTo>
                  <a:pt x="504101" y="313690"/>
                </a:lnTo>
                <a:lnTo>
                  <a:pt x="495546" y="304800"/>
                </a:lnTo>
                <a:close/>
              </a:path>
              <a:path w="878840" h="878839">
                <a:moveTo>
                  <a:pt x="104350" y="760730"/>
                </a:moveTo>
                <a:lnTo>
                  <a:pt x="75162" y="760730"/>
                </a:lnTo>
                <a:lnTo>
                  <a:pt x="75162" y="789940"/>
                </a:lnTo>
                <a:lnTo>
                  <a:pt x="104350" y="789940"/>
                </a:lnTo>
                <a:lnTo>
                  <a:pt x="104350" y="760730"/>
                </a:lnTo>
                <a:close/>
              </a:path>
              <a:path w="878840" h="878839">
                <a:moveTo>
                  <a:pt x="804878" y="760730"/>
                </a:moveTo>
                <a:lnTo>
                  <a:pt x="775702" y="760730"/>
                </a:lnTo>
                <a:lnTo>
                  <a:pt x="775702" y="789940"/>
                </a:lnTo>
                <a:lnTo>
                  <a:pt x="804878" y="789940"/>
                </a:lnTo>
                <a:lnTo>
                  <a:pt x="804878" y="760730"/>
                </a:lnTo>
                <a:close/>
              </a:path>
              <a:path w="878840" h="878839">
                <a:moveTo>
                  <a:pt x="422645" y="708660"/>
                </a:moveTo>
                <a:lnTo>
                  <a:pt x="384560" y="708660"/>
                </a:lnTo>
                <a:lnTo>
                  <a:pt x="393612" y="712470"/>
                </a:lnTo>
                <a:lnTo>
                  <a:pt x="402072" y="737870"/>
                </a:lnTo>
                <a:lnTo>
                  <a:pt x="404119" y="744220"/>
                </a:lnTo>
                <a:lnTo>
                  <a:pt x="409662" y="748030"/>
                </a:lnTo>
                <a:lnTo>
                  <a:pt x="470963" y="748030"/>
                </a:lnTo>
                <a:lnTo>
                  <a:pt x="476506" y="744220"/>
                </a:lnTo>
                <a:lnTo>
                  <a:pt x="484678" y="718820"/>
                </a:lnTo>
                <a:lnTo>
                  <a:pt x="426010" y="718820"/>
                </a:lnTo>
                <a:lnTo>
                  <a:pt x="422645" y="708660"/>
                </a:lnTo>
                <a:close/>
              </a:path>
              <a:path w="878840" h="878839">
                <a:moveTo>
                  <a:pt x="104350" y="702310"/>
                </a:moveTo>
                <a:lnTo>
                  <a:pt x="75162" y="702310"/>
                </a:lnTo>
                <a:lnTo>
                  <a:pt x="75162" y="731520"/>
                </a:lnTo>
                <a:lnTo>
                  <a:pt x="104350" y="731520"/>
                </a:lnTo>
                <a:lnTo>
                  <a:pt x="104350" y="702310"/>
                </a:lnTo>
                <a:close/>
              </a:path>
              <a:path w="878840" h="878839">
                <a:moveTo>
                  <a:pt x="804878" y="702310"/>
                </a:moveTo>
                <a:lnTo>
                  <a:pt x="775702" y="702310"/>
                </a:lnTo>
                <a:lnTo>
                  <a:pt x="775702" y="731520"/>
                </a:lnTo>
                <a:lnTo>
                  <a:pt x="804878" y="731520"/>
                </a:lnTo>
                <a:lnTo>
                  <a:pt x="804878" y="702310"/>
                </a:lnTo>
                <a:close/>
              </a:path>
              <a:path w="878840" h="878839">
                <a:moveTo>
                  <a:pt x="356980" y="452120"/>
                </a:moveTo>
                <a:lnTo>
                  <a:pt x="317418" y="483870"/>
                </a:lnTo>
                <a:lnTo>
                  <a:pt x="305607" y="504190"/>
                </a:lnTo>
                <a:lnTo>
                  <a:pt x="307794" y="509270"/>
                </a:lnTo>
                <a:lnTo>
                  <a:pt x="318447" y="530860"/>
                </a:lnTo>
                <a:lnTo>
                  <a:pt x="314652" y="541020"/>
                </a:lnTo>
                <a:lnTo>
                  <a:pt x="289258" y="548640"/>
                </a:lnTo>
                <a:lnTo>
                  <a:pt x="283569" y="551180"/>
                </a:lnTo>
                <a:lnTo>
                  <a:pt x="279482" y="556260"/>
                </a:lnTo>
                <a:lnTo>
                  <a:pt x="279482" y="617220"/>
                </a:lnTo>
                <a:lnTo>
                  <a:pt x="283569" y="623570"/>
                </a:lnTo>
                <a:lnTo>
                  <a:pt x="289551" y="624840"/>
                </a:lnTo>
                <a:lnTo>
                  <a:pt x="314945" y="633730"/>
                </a:lnTo>
                <a:lnTo>
                  <a:pt x="318740" y="642620"/>
                </a:lnTo>
                <a:lnTo>
                  <a:pt x="308086" y="665480"/>
                </a:lnTo>
                <a:lnTo>
                  <a:pt x="305753" y="669290"/>
                </a:lnTo>
                <a:lnTo>
                  <a:pt x="306338" y="675640"/>
                </a:lnTo>
                <a:lnTo>
                  <a:pt x="309402" y="679450"/>
                </a:lnTo>
                <a:lnTo>
                  <a:pt x="317628" y="690880"/>
                </a:lnTo>
                <a:lnTo>
                  <a:pt x="326730" y="699770"/>
                </a:lnTo>
                <a:lnTo>
                  <a:pt x="336653" y="709930"/>
                </a:lnTo>
                <a:lnTo>
                  <a:pt x="347344" y="717550"/>
                </a:lnTo>
                <a:lnTo>
                  <a:pt x="351723" y="721360"/>
                </a:lnTo>
                <a:lnTo>
                  <a:pt x="357272" y="721360"/>
                </a:lnTo>
                <a:lnTo>
                  <a:pt x="362084" y="718820"/>
                </a:lnTo>
                <a:lnTo>
                  <a:pt x="384560" y="708660"/>
                </a:lnTo>
                <a:lnTo>
                  <a:pt x="422645" y="708660"/>
                </a:lnTo>
                <a:lnTo>
                  <a:pt x="418859" y="697230"/>
                </a:lnTo>
                <a:lnTo>
                  <a:pt x="417544" y="692150"/>
                </a:lnTo>
                <a:lnTo>
                  <a:pt x="414480" y="689610"/>
                </a:lnTo>
                <a:lnTo>
                  <a:pt x="357126" y="689610"/>
                </a:lnTo>
                <a:lnTo>
                  <a:pt x="351960" y="684530"/>
                </a:lnTo>
                <a:lnTo>
                  <a:pt x="346999" y="679450"/>
                </a:lnTo>
                <a:lnTo>
                  <a:pt x="342285" y="674370"/>
                </a:lnTo>
                <a:lnTo>
                  <a:pt x="337860" y="669290"/>
                </a:lnTo>
                <a:lnTo>
                  <a:pt x="347490" y="648970"/>
                </a:lnTo>
                <a:lnTo>
                  <a:pt x="349244" y="645160"/>
                </a:lnTo>
                <a:lnTo>
                  <a:pt x="349390" y="641350"/>
                </a:lnTo>
                <a:lnTo>
                  <a:pt x="347782" y="637540"/>
                </a:lnTo>
                <a:lnTo>
                  <a:pt x="339029" y="615950"/>
                </a:lnTo>
                <a:lnTo>
                  <a:pt x="337421" y="612140"/>
                </a:lnTo>
                <a:lnTo>
                  <a:pt x="334211" y="609600"/>
                </a:lnTo>
                <a:lnTo>
                  <a:pt x="330124" y="608330"/>
                </a:lnTo>
                <a:lnTo>
                  <a:pt x="308671" y="600710"/>
                </a:lnTo>
                <a:lnTo>
                  <a:pt x="308671" y="572770"/>
                </a:lnTo>
                <a:lnTo>
                  <a:pt x="330416" y="566420"/>
                </a:lnTo>
                <a:lnTo>
                  <a:pt x="334503" y="565150"/>
                </a:lnTo>
                <a:lnTo>
                  <a:pt x="337713" y="561340"/>
                </a:lnTo>
                <a:lnTo>
                  <a:pt x="339321" y="557530"/>
                </a:lnTo>
                <a:lnTo>
                  <a:pt x="348074" y="535940"/>
                </a:lnTo>
                <a:lnTo>
                  <a:pt x="349682" y="532130"/>
                </a:lnTo>
                <a:lnTo>
                  <a:pt x="349536" y="528320"/>
                </a:lnTo>
                <a:lnTo>
                  <a:pt x="347782" y="524510"/>
                </a:lnTo>
                <a:lnTo>
                  <a:pt x="338152" y="504190"/>
                </a:lnTo>
                <a:lnTo>
                  <a:pt x="342577" y="499110"/>
                </a:lnTo>
                <a:lnTo>
                  <a:pt x="347292" y="494030"/>
                </a:lnTo>
                <a:lnTo>
                  <a:pt x="352253" y="488950"/>
                </a:lnTo>
                <a:lnTo>
                  <a:pt x="357418" y="485140"/>
                </a:lnTo>
                <a:lnTo>
                  <a:pt x="412802" y="485140"/>
                </a:lnTo>
                <a:lnTo>
                  <a:pt x="414772" y="483870"/>
                </a:lnTo>
                <a:lnTo>
                  <a:pt x="417690" y="481330"/>
                </a:lnTo>
                <a:lnTo>
                  <a:pt x="419152" y="477520"/>
                </a:lnTo>
                <a:lnTo>
                  <a:pt x="422937" y="466090"/>
                </a:lnTo>
                <a:lnTo>
                  <a:pt x="384268" y="466090"/>
                </a:lnTo>
                <a:lnTo>
                  <a:pt x="361792" y="454660"/>
                </a:lnTo>
                <a:lnTo>
                  <a:pt x="356980" y="452120"/>
                </a:lnTo>
                <a:close/>
              </a:path>
              <a:path w="878840" h="878839">
                <a:moveTo>
                  <a:pt x="545215" y="708660"/>
                </a:moveTo>
                <a:lnTo>
                  <a:pt x="496357" y="708660"/>
                </a:lnTo>
                <a:lnTo>
                  <a:pt x="518394" y="718820"/>
                </a:lnTo>
                <a:lnTo>
                  <a:pt x="523206" y="721360"/>
                </a:lnTo>
                <a:lnTo>
                  <a:pt x="528755" y="721360"/>
                </a:lnTo>
                <a:lnTo>
                  <a:pt x="533135" y="717550"/>
                </a:lnTo>
                <a:lnTo>
                  <a:pt x="543802" y="709930"/>
                </a:lnTo>
                <a:lnTo>
                  <a:pt x="545215" y="708660"/>
                </a:lnTo>
                <a:close/>
              </a:path>
              <a:path w="878840" h="878839">
                <a:moveTo>
                  <a:pt x="497959" y="676910"/>
                </a:moveTo>
                <a:lnTo>
                  <a:pt x="493141" y="676910"/>
                </a:lnTo>
                <a:lnTo>
                  <a:pt x="483072" y="683260"/>
                </a:lnTo>
                <a:lnTo>
                  <a:pt x="476944" y="685800"/>
                </a:lnTo>
                <a:lnTo>
                  <a:pt x="470524" y="687070"/>
                </a:lnTo>
                <a:lnTo>
                  <a:pt x="465999" y="688340"/>
                </a:lnTo>
                <a:lnTo>
                  <a:pt x="462350" y="692150"/>
                </a:lnTo>
                <a:lnTo>
                  <a:pt x="460888" y="697230"/>
                </a:lnTo>
                <a:lnTo>
                  <a:pt x="453737" y="718820"/>
                </a:lnTo>
                <a:lnTo>
                  <a:pt x="484678" y="718820"/>
                </a:lnTo>
                <a:lnTo>
                  <a:pt x="486721" y="712470"/>
                </a:lnTo>
                <a:lnTo>
                  <a:pt x="489931" y="711200"/>
                </a:lnTo>
                <a:lnTo>
                  <a:pt x="493287" y="709930"/>
                </a:lnTo>
                <a:lnTo>
                  <a:pt x="496357" y="708660"/>
                </a:lnTo>
                <a:lnTo>
                  <a:pt x="545215" y="708660"/>
                </a:lnTo>
                <a:lnTo>
                  <a:pt x="553691" y="701040"/>
                </a:lnTo>
                <a:lnTo>
                  <a:pt x="562787" y="690880"/>
                </a:lnTo>
                <a:lnTo>
                  <a:pt x="563708" y="689610"/>
                </a:lnTo>
                <a:lnTo>
                  <a:pt x="522622" y="689610"/>
                </a:lnTo>
                <a:lnTo>
                  <a:pt x="502192" y="679450"/>
                </a:lnTo>
                <a:lnTo>
                  <a:pt x="497959" y="676910"/>
                </a:lnTo>
                <a:close/>
              </a:path>
              <a:path w="878840" h="878839">
                <a:moveTo>
                  <a:pt x="385584" y="676910"/>
                </a:moveTo>
                <a:lnTo>
                  <a:pt x="381204" y="678180"/>
                </a:lnTo>
                <a:lnTo>
                  <a:pt x="377555" y="679450"/>
                </a:lnTo>
                <a:lnTo>
                  <a:pt x="357126" y="689610"/>
                </a:lnTo>
                <a:lnTo>
                  <a:pt x="414480" y="689610"/>
                </a:lnTo>
                <a:lnTo>
                  <a:pt x="410539" y="688340"/>
                </a:lnTo>
                <a:lnTo>
                  <a:pt x="389378" y="679450"/>
                </a:lnTo>
                <a:lnTo>
                  <a:pt x="385584" y="676910"/>
                </a:lnTo>
                <a:close/>
              </a:path>
              <a:path w="878840" h="878839">
                <a:moveTo>
                  <a:pt x="563876" y="485140"/>
                </a:moveTo>
                <a:lnTo>
                  <a:pt x="522768" y="485140"/>
                </a:lnTo>
                <a:lnTo>
                  <a:pt x="527933" y="488950"/>
                </a:lnTo>
                <a:lnTo>
                  <a:pt x="532894" y="494030"/>
                </a:lnTo>
                <a:lnTo>
                  <a:pt x="537609" y="499110"/>
                </a:lnTo>
                <a:lnTo>
                  <a:pt x="542034" y="504190"/>
                </a:lnTo>
                <a:lnTo>
                  <a:pt x="532404" y="524510"/>
                </a:lnTo>
                <a:lnTo>
                  <a:pt x="530357" y="529590"/>
                </a:lnTo>
                <a:lnTo>
                  <a:pt x="530504" y="533400"/>
                </a:lnTo>
                <a:lnTo>
                  <a:pt x="535906" y="543560"/>
                </a:lnTo>
                <a:lnTo>
                  <a:pt x="538385" y="549910"/>
                </a:lnTo>
                <a:lnTo>
                  <a:pt x="540432" y="556260"/>
                </a:lnTo>
                <a:lnTo>
                  <a:pt x="541742" y="561340"/>
                </a:lnTo>
                <a:lnTo>
                  <a:pt x="545244" y="565150"/>
                </a:lnTo>
                <a:lnTo>
                  <a:pt x="571369" y="572770"/>
                </a:lnTo>
                <a:lnTo>
                  <a:pt x="571369" y="600710"/>
                </a:lnTo>
                <a:lnTo>
                  <a:pt x="549624" y="608330"/>
                </a:lnTo>
                <a:lnTo>
                  <a:pt x="545098" y="609600"/>
                </a:lnTo>
                <a:lnTo>
                  <a:pt x="541595" y="613410"/>
                </a:lnTo>
                <a:lnTo>
                  <a:pt x="540286" y="617220"/>
                </a:lnTo>
                <a:lnTo>
                  <a:pt x="538239" y="623570"/>
                </a:lnTo>
                <a:lnTo>
                  <a:pt x="535760" y="629920"/>
                </a:lnTo>
                <a:lnTo>
                  <a:pt x="530357" y="640080"/>
                </a:lnTo>
                <a:lnTo>
                  <a:pt x="530211" y="645160"/>
                </a:lnTo>
                <a:lnTo>
                  <a:pt x="532258" y="648970"/>
                </a:lnTo>
                <a:lnTo>
                  <a:pt x="541888" y="669290"/>
                </a:lnTo>
                <a:lnTo>
                  <a:pt x="537462" y="674370"/>
                </a:lnTo>
                <a:lnTo>
                  <a:pt x="532748" y="679450"/>
                </a:lnTo>
                <a:lnTo>
                  <a:pt x="527787" y="684530"/>
                </a:lnTo>
                <a:lnTo>
                  <a:pt x="522622" y="689610"/>
                </a:lnTo>
                <a:lnTo>
                  <a:pt x="563708" y="689610"/>
                </a:lnTo>
                <a:lnTo>
                  <a:pt x="571077" y="679450"/>
                </a:lnTo>
                <a:lnTo>
                  <a:pt x="574140" y="675640"/>
                </a:lnTo>
                <a:lnTo>
                  <a:pt x="574579" y="670560"/>
                </a:lnTo>
                <a:lnTo>
                  <a:pt x="572392" y="665480"/>
                </a:lnTo>
                <a:lnTo>
                  <a:pt x="561885" y="642620"/>
                </a:lnTo>
                <a:lnTo>
                  <a:pt x="563341" y="640080"/>
                </a:lnTo>
                <a:lnTo>
                  <a:pt x="564656" y="636270"/>
                </a:lnTo>
                <a:lnTo>
                  <a:pt x="565972" y="633730"/>
                </a:lnTo>
                <a:lnTo>
                  <a:pt x="590781" y="624840"/>
                </a:lnTo>
                <a:lnTo>
                  <a:pt x="596763" y="623570"/>
                </a:lnTo>
                <a:lnTo>
                  <a:pt x="600850" y="617220"/>
                </a:lnTo>
                <a:lnTo>
                  <a:pt x="600850" y="556260"/>
                </a:lnTo>
                <a:lnTo>
                  <a:pt x="596763" y="551180"/>
                </a:lnTo>
                <a:lnTo>
                  <a:pt x="590781" y="548640"/>
                </a:lnTo>
                <a:lnTo>
                  <a:pt x="565972" y="541020"/>
                </a:lnTo>
                <a:lnTo>
                  <a:pt x="564803" y="537210"/>
                </a:lnTo>
                <a:lnTo>
                  <a:pt x="563341" y="533400"/>
                </a:lnTo>
                <a:lnTo>
                  <a:pt x="561885" y="530860"/>
                </a:lnTo>
                <a:lnTo>
                  <a:pt x="572392" y="509270"/>
                </a:lnTo>
                <a:lnTo>
                  <a:pt x="574725" y="504190"/>
                </a:lnTo>
                <a:lnTo>
                  <a:pt x="574140" y="497840"/>
                </a:lnTo>
                <a:lnTo>
                  <a:pt x="563876" y="485140"/>
                </a:lnTo>
                <a:close/>
              </a:path>
              <a:path w="878840" h="878839">
                <a:moveTo>
                  <a:pt x="440020" y="499110"/>
                </a:moveTo>
                <a:lnTo>
                  <a:pt x="405957" y="506730"/>
                </a:lnTo>
                <a:lnTo>
                  <a:pt x="378121" y="524510"/>
                </a:lnTo>
                <a:lnTo>
                  <a:pt x="359343" y="552450"/>
                </a:lnTo>
                <a:lnTo>
                  <a:pt x="352454" y="586740"/>
                </a:lnTo>
                <a:lnTo>
                  <a:pt x="359343" y="621030"/>
                </a:lnTo>
                <a:lnTo>
                  <a:pt x="378121" y="648970"/>
                </a:lnTo>
                <a:lnTo>
                  <a:pt x="405958" y="668020"/>
                </a:lnTo>
                <a:lnTo>
                  <a:pt x="440020" y="674370"/>
                </a:lnTo>
                <a:lnTo>
                  <a:pt x="474082" y="668020"/>
                </a:lnTo>
                <a:lnTo>
                  <a:pt x="501919" y="648970"/>
                </a:lnTo>
                <a:lnTo>
                  <a:pt x="504479" y="645160"/>
                </a:lnTo>
                <a:lnTo>
                  <a:pt x="440020" y="645160"/>
                </a:lnTo>
                <a:lnTo>
                  <a:pt x="417292" y="640080"/>
                </a:lnTo>
                <a:lnTo>
                  <a:pt x="398737" y="628650"/>
                </a:lnTo>
                <a:lnTo>
                  <a:pt x="386229" y="609600"/>
                </a:lnTo>
                <a:lnTo>
                  <a:pt x="381643" y="586740"/>
                </a:lnTo>
                <a:lnTo>
                  <a:pt x="386229" y="563880"/>
                </a:lnTo>
                <a:lnTo>
                  <a:pt x="398737" y="546100"/>
                </a:lnTo>
                <a:lnTo>
                  <a:pt x="417292" y="533400"/>
                </a:lnTo>
                <a:lnTo>
                  <a:pt x="440020" y="528320"/>
                </a:lnTo>
                <a:lnTo>
                  <a:pt x="504479" y="528320"/>
                </a:lnTo>
                <a:lnTo>
                  <a:pt x="501919" y="524510"/>
                </a:lnTo>
                <a:lnTo>
                  <a:pt x="474082" y="506730"/>
                </a:lnTo>
                <a:lnTo>
                  <a:pt x="440020" y="499110"/>
                </a:lnTo>
                <a:close/>
              </a:path>
              <a:path w="878840" h="878839">
                <a:moveTo>
                  <a:pt x="104350" y="643890"/>
                </a:moveTo>
                <a:lnTo>
                  <a:pt x="75162" y="643890"/>
                </a:lnTo>
                <a:lnTo>
                  <a:pt x="75162" y="673100"/>
                </a:lnTo>
                <a:lnTo>
                  <a:pt x="104350" y="673100"/>
                </a:lnTo>
                <a:lnTo>
                  <a:pt x="104350" y="643890"/>
                </a:lnTo>
                <a:close/>
              </a:path>
              <a:path w="878840" h="878839">
                <a:moveTo>
                  <a:pt x="804878" y="643890"/>
                </a:moveTo>
                <a:lnTo>
                  <a:pt x="775702" y="643890"/>
                </a:lnTo>
                <a:lnTo>
                  <a:pt x="775702" y="673100"/>
                </a:lnTo>
                <a:lnTo>
                  <a:pt x="804878" y="673100"/>
                </a:lnTo>
                <a:lnTo>
                  <a:pt x="804878" y="643890"/>
                </a:lnTo>
                <a:close/>
              </a:path>
              <a:path w="878840" h="878839">
                <a:moveTo>
                  <a:pt x="504479" y="528320"/>
                </a:moveTo>
                <a:lnTo>
                  <a:pt x="440020" y="528320"/>
                </a:lnTo>
                <a:lnTo>
                  <a:pt x="462748" y="533400"/>
                </a:lnTo>
                <a:lnTo>
                  <a:pt x="481303" y="546100"/>
                </a:lnTo>
                <a:lnTo>
                  <a:pt x="493811" y="563880"/>
                </a:lnTo>
                <a:lnTo>
                  <a:pt x="498397" y="586740"/>
                </a:lnTo>
                <a:lnTo>
                  <a:pt x="493811" y="609600"/>
                </a:lnTo>
                <a:lnTo>
                  <a:pt x="481303" y="628650"/>
                </a:lnTo>
                <a:lnTo>
                  <a:pt x="462748" y="640080"/>
                </a:lnTo>
                <a:lnTo>
                  <a:pt x="440020" y="645160"/>
                </a:lnTo>
                <a:lnTo>
                  <a:pt x="504479" y="645160"/>
                </a:lnTo>
                <a:lnTo>
                  <a:pt x="520697" y="621030"/>
                </a:lnTo>
                <a:lnTo>
                  <a:pt x="527586" y="586740"/>
                </a:lnTo>
                <a:lnTo>
                  <a:pt x="520697" y="552450"/>
                </a:lnTo>
                <a:lnTo>
                  <a:pt x="504479" y="528320"/>
                </a:lnTo>
                <a:close/>
              </a:path>
              <a:path w="878840" h="878839">
                <a:moveTo>
                  <a:pt x="104350" y="585470"/>
                </a:moveTo>
                <a:lnTo>
                  <a:pt x="75162" y="585470"/>
                </a:lnTo>
                <a:lnTo>
                  <a:pt x="75162" y="614680"/>
                </a:lnTo>
                <a:lnTo>
                  <a:pt x="104350" y="614680"/>
                </a:lnTo>
                <a:lnTo>
                  <a:pt x="104350" y="585470"/>
                </a:lnTo>
                <a:close/>
              </a:path>
              <a:path w="878840" h="878839">
                <a:moveTo>
                  <a:pt x="804878" y="585470"/>
                </a:moveTo>
                <a:lnTo>
                  <a:pt x="775702" y="585470"/>
                </a:lnTo>
                <a:lnTo>
                  <a:pt x="775702" y="614680"/>
                </a:lnTo>
                <a:lnTo>
                  <a:pt x="804878" y="614680"/>
                </a:lnTo>
                <a:lnTo>
                  <a:pt x="804878" y="585470"/>
                </a:lnTo>
                <a:close/>
              </a:path>
              <a:path w="878840" h="878839">
                <a:moveTo>
                  <a:pt x="104350" y="527050"/>
                </a:moveTo>
                <a:lnTo>
                  <a:pt x="75162" y="527050"/>
                </a:lnTo>
                <a:lnTo>
                  <a:pt x="75162" y="556260"/>
                </a:lnTo>
                <a:lnTo>
                  <a:pt x="104350" y="556260"/>
                </a:lnTo>
                <a:lnTo>
                  <a:pt x="104350" y="527050"/>
                </a:lnTo>
                <a:close/>
              </a:path>
              <a:path w="878840" h="878839">
                <a:moveTo>
                  <a:pt x="804878" y="527050"/>
                </a:moveTo>
                <a:lnTo>
                  <a:pt x="775702" y="527050"/>
                </a:lnTo>
                <a:lnTo>
                  <a:pt x="775702" y="556260"/>
                </a:lnTo>
                <a:lnTo>
                  <a:pt x="804878" y="556260"/>
                </a:lnTo>
                <a:lnTo>
                  <a:pt x="804878" y="527050"/>
                </a:lnTo>
                <a:close/>
              </a:path>
              <a:path w="878840" h="878839">
                <a:moveTo>
                  <a:pt x="104350" y="468630"/>
                </a:moveTo>
                <a:lnTo>
                  <a:pt x="75162" y="468630"/>
                </a:lnTo>
                <a:lnTo>
                  <a:pt x="75162" y="497840"/>
                </a:lnTo>
                <a:lnTo>
                  <a:pt x="104350" y="497840"/>
                </a:lnTo>
                <a:lnTo>
                  <a:pt x="104350" y="468630"/>
                </a:lnTo>
                <a:close/>
              </a:path>
              <a:path w="878840" h="878839">
                <a:moveTo>
                  <a:pt x="804878" y="468630"/>
                </a:moveTo>
                <a:lnTo>
                  <a:pt x="775702" y="468630"/>
                </a:lnTo>
                <a:lnTo>
                  <a:pt x="775702" y="497840"/>
                </a:lnTo>
                <a:lnTo>
                  <a:pt x="804878" y="497840"/>
                </a:lnTo>
                <a:lnTo>
                  <a:pt x="804878" y="468630"/>
                </a:lnTo>
                <a:close/>
              </a:path>
              <a:path w="878840" h="878839">
                <a:moveTo>
                  <a:pt x="412802" y="485140"/>
                </a:moveTo>
                <a:lnTo>
                  <a:pt x="357418" y="485140"/>
                </a:lnTo>
                <a:lnTo>
                  <a:pt x="377848" y="494030"/>
                </a:lnTo>
                <a:lnTo>
                  <a:pt x="381643" y="496570"/>
                </a:lnTo>
                <a:lnTo>
                  <a:pt x="385876" y="496570"/>
                </a:lnTo>
                <a:lnTo>
                  <a:pt x="389671" y="495300"/>
                </a:lnTo>
                <a:lnTo>
                  <a:pt x="410831" y="486410"/>
                </a:lnTo>
                <a:lnTo>
                  <a:pt x="412802" y="485140"/>
                </a:lnTo>
                <a:close/>
              </a:path>
              <a:path w="878840" h="878839">
                <a:moveTo>
                  <a:pt x="484853" y="455930"/>
                </a:moveTo>
                <a:lnTo>
                  <a:pt x="454029" y="455930"/>
                </a:lnTo>
                <a:lnTo>
                  <a:pt x="461180" y="477520"/>
                </a:lnTo>
                <a:lnTo>
                  <a:pt x="462496" y="481330"/>
                </a:lnTo>
                <a:lnTo>
                  <a:pt x="466145" y="485140"/>
                </a:lnTo>
                <a:lnTo>
                  <a:pt x="470670" y="486410"/>
                </a:lnTo>
                <a:lnTo>
                  <a:pt x="477090" y="488950"/>
                </a:lnTo>
                <a:lnTo>
                  <a:pt x="483218" y="491490"/>
                </a:lnTo>
                <a:lnTo>
                  <a:pt x="493287" y="496570"/>
                </a:lnTo>
                <a:lnTo>
                  <a:pt x="498105" y="496570"/>
                </a:lnTo>
                <a:lnTo>
                  <a:pt x="502338" y="495300"/>
                </a:lnTo>
                <a:lnTo>
                  <a:pt x="522768" y="485140"/>
                </a:lnTo>
                <a:lnTo>
                  <a:pt x="563876" y="485140"/>
                </a:lnTo>
                <a:lnTo>
                  <a:pt x="562849" y="483870"/>
                </a:lnTo>
                <a:lnTo>
                  <a:pt x="553746" y="473710"/>
                </a:lnTo>
                <a:lnTo>
                  <a:pt x="543822" y="464820"/>
                </a:lnTo>
                <a:lnTo>
                  <a:pt x="496357" y="464820"/>
                </a:lnTo>
                <a:lnTo>
                  <a:pt x="489931" y="462280"/>
                </a:lnTo>
                <a:lnTo>
                  <a:pt x="486574" y="461010"/>
                </a:lnTo>
                <a:lnTo>
                  <a:pt x="484853" y="455930"/>
                </a:lnTo>
                <a:close/>
              </a:path>
              <a:path w="878840" h="878839">
                <a:moveTo>
                  <a:pt x="470817" y="426720"/>
                </a:moveTo>
                <a:lnTo>
                  <a:pt x="409369" y="426720"/>
                </a:lnTo>
                <a:lnTo>
                  <a:pt x="403826" y="430530"/>
                </a:lnTo>
                <a:lnTo>
                  <a:pt x="401780" y="436880"/>
                </a:lnTo>
                <a:lnTo>
                  <a:pt x="393319" y="462280"/>
                </a:lnTo>
                <a:lnTo>
                  <a:pt x="384268" y="466090"/>
                </a:lnTo>
                <a:lnTo>
                  <a:pt x="422937" y="466090"/>
                </a:lnTo>
                <a:lnTo>
                  <a:pt x="426303" y="455930"/>
                </a:lnTo>
                <a:lnTo>
                  <a:pt x="484853" y="455930"/>
                </a:lnTo>
                <a:lnTo>
                  <a:pt x="478400" y="436880"/>
                </a:lnTo>
                <a:lnTo>
                  <a:pt x="476359" y="430530"/>
                </a:lnTo>
                <a:lnTo>
                  <a:pt x="470817" y="426720"/>
                </a:lnTo>
                <a:close/>
              </a:path>
              <a:path w="878840" h="878839">
                <a:moveTo>
                  <a:pt x="523206" y="452120"/>
                </a:moveTo>
                <a:lnTo>
                  <a:pt x="518394" y="454660"/>
                </a:lnTo>
                <a:lnTo>
                  <a:pt x="496357" y="464820"/>
                </a:lnTo>
                <a:lnTo>
                  <a:pt x="543822" y="464820"/>
                </a:lnTo>
                <a:lnTo>
                  <a:pt x="533135" y="455930"/>
                </a:lnTo>
                <a:lnTo>
                  <a:pt x="528755" y="453390"/>
                </a:lnTo>
                <a:lnTo>
                  <a:pt x="523206" y="452120"/>
                </a:lnTo>
                <a:close/>
              </a:path>
              <a:path w="878840" h="878839">
                <a:moveTo>
                  <a:pt x="104350" y="410210"/>
                </a:moveTo>
                <a:lnTo>
                  <a:pt x="75162" y="410210"/>
                </a:lnTo>
                <a:lnTo>
                  <a:pt x="75162" y="439420"/>
                </a:lnTo>
                <a:lnTo>
                  <a:pt x="104350" y="439420"/>
                </a:lnTo>
                <a:lnTo>
                  <a:pt x="104350" y="410210"/>
                </a:lnTo>
                <a:close/>
              </a:path>
              <a:path w="878840" h="878839">
                <a:moveTo>
                  <a:pt x="804878" y="410210"/>
                </a:moveTo>
                <a:lnTo>
                  <a:pt x="775702" y="410210"/>
                </a:lnTo>
                <a:lnTo>
                  <a:pt x="775702" y="439420"/>
                </a:lnTo>
                <a:lnTo>
                  <a:pt x="804878" y="439420"/>
                </a:lnTo>
                <a:lnTo>
                  <a:pt x="804878" y="410210"/>
                </a:lnTo>
                <a:close/>
              </a:path>
              <a:path w="878840" h="878839">
                <a:moveTo>
                  <a:pt x="454614" y="304800"/>
                </a:moveTo>
                <a:lnTo>
                  <a:pt x="425425" y="304800"/>
                </a:lnTo>
                <a:lnTo>
                  <a:pt x="425425" y="397510"/>
                </a:lnTo>
                <a:lnTo>
                  <a:pt x="454614" y="397510"/>
                </a:lnTo>
                <a:lnTo>
                  <a:pt x="454614" y="304800"/>
                </a:lnTo>
                <a:close/>
              </a:path>
              <a:path w="878840" h="878839">
                <a:moveTo>
                  <a:pt x="104350" y="351790"/>
                </a:moveTo>
                <a:lnTo>
                  <a:pt x="75162" y="351790"/>
                </a:lnTo>
                <a:lnTo>
                  <a:pt x="75162" y="381000"/>
                </a:lnTo>
                <a:lnTo>
                  <a:pt x="104350" y="381000"/>
                </a:lnTo>
                <a:lnTo>
                  <a:pt x="104350" y="351790"/>
                </a:lnTo>
                <a:close/>
              </a:path>
              <a:path w="878840" h="878839">
                <a:moveTo>
                  <a:pt x="804878" y="351790"/>
                </a:moveTo>
                <a:lnTo>
                  <a:pt x="775702" y="351790"/>
                </a:lnTo>
                <a:lnTo>
                  <a:pt x="775702" y="381000"/>
                </a:lnTo>
                <a:lnTo>
                  <a:pt x="804878" y="381000"/>
                </a:lnTo>
                <a:lnTo>
                  <a:pt x="804878" y="351790"/>
                </a:lnTo>
                <a:close/>
              </a:path>
              <a:path w="878840" h="878839">
                <a:moveTo>
                  <a:pt x="162143" y="0"/>
                </a:moveTo>
                <a:lnTo>
                  <a:pt x="154845" y="5080"/>
                </a:lnTo>
                <a:lnTo>
                  <a:pt x="152659" y="6350"/>
                </a:lnTo>
                <a:lnTo>
                  <a:pt x="150905" y="7620"/>
                </a:lnTo>
                <a:lnTo>
                  <a:pt x="149589" y="10160"/>
                </a:lnTo>
                <a:lnTo>
                  <a:pt x="3648" y="302260"/>
                </a:lnTo>
                <a:lnTo>
                  <a:pt x="0" y="308610"/>
                </a:lnTo>
                <a:lnTo>
                  <a:pt x="2918" y="317500"/>
                </a:lnTo>
                <a:lnTo>
                  <a:pt x="10216" y="321310"/>
                </a:lnTo>
                <a:lnTo>
                  <a:pt x="12258" y="322580"/>
                </a:lnTo>
                <a:lnTo>
                  <a:pt x="313781" y="322580"/>
                </a:lnTo>
                <a:lnTo>
                  <a:pt x="318447" y="320040"/>
                </a:lnTo>
                <a:lnTo>
                  <a:pt x="321078" y="316230"/>
                </a:lnTo>
                <a:lnTo>
                  <a:pt x="323704" y="311150"/>
                </a:lnTo>
                <a:lnTo>
                  <a:pt x="323996" y="306070"/>
                </a:lnTo>
                <a:lnTo>
                  <a:pt x="321657" y="302260"/>
                </a:lnTo>
                <a:lnTo>
                  <a:pt x="317215" y="293370"/>
                </a:lnTo>
                <a:lnTo>
                  <a:pt x="40426" y="293370"/>
                </a:lnTo>
                <a:lnTo>
                  <a:pt x="162727" y="49530"/>
                </a:lnTo>
                <a:lnTo>
                  <a:pt x="195384" y="49530"/>
                </a:lnTo>
                <a:lnTo>
                  <a:pt x="175714" y="10160"/>
                </a:lnTo>
                <a:lnTo>
                  <a:pt x="171480" y="2540"/>
                </a:lnTo>
                <a:lnTo>
                  <a:pt x="162143" y="0"/>
                </a:lnTo>
                <a:close/>
              </a:path>
              <a:path w="878840" h="878839">
                <a:moveTo>
                  <a:pt x="716739" y="0"/>
                </a:moveTo>
                <a:lnTo>
                  <a:pt x="709430" y="5080"/>
                </a:lnTo>
                <a:lnTo>
                  <a:pt x="707237" y="6350"/>
                </a:lnTo>
                <a:lnTo>
                  <a:pt x="705471" y="7620"/>
                </a:lnTo>
                <a:lnTo>
                  <a:pt x="558236" y="302260"/>
                </a:lnTo>
                <a:lnTo>
                  <a:pt x="554588" y="308610"/>
                </a:lnTo>
                <a:lnTo>
                  <a:pt x="557505" y="317500"/>
                </a:lnTo>
                <a:lnTo>
                  <a:pt x="564803" y="321310"/>
                </a:lnTo>
                <a:lnTo>
                  <a:pt x="566843" y="322580"/>
                </a:lnTo>
                <a:lnTo>
                  <a:pt x="868348" y="322580"/>
                </a:lnTo>
                <a:lnTo>
                  <a:pt x="873038" y="320040"/>
                </a:lnTo>
                <a:lnTo>
                  <a:pt x="875657" y="316230"/>
                </a:lnTo>
                <a:lnTo>
                  <a:pt x="878276" y="311150"/>
                </a:lnTo>
                <a:lnTo>
                  <a:pt x="878581" y="306070"/>
                </a:lnTo>
                <a:lnTo>
                  <a:pt x="876266" y="302260"/>
                </a:lnTo>
                <a:lnTo>
                  <a:pt x="871824" y="293370"/>
                </a:lnTo>
                <a:lnTo>
                  <a:pt x="595014" y="293370"/>
                </a:lnTo>
                <a:lnTo>
                  <a:pt x="717288" y="49530"/>
                </a:lnTo>
                <a:lnTo>
                  <a:pt x="749993" y="49530"/>
                </a:lnTo>
                <a:lnTo>
                  <a:pt x="730323" y="10160"/>
                </a:lnTo>
                <a:lnTo>
                  <a:pt x="726059" y="2540"/>
                </a:lnTo>
                <a:lnTo>
                  <a:pt x="716739" y="0"/>
                </a:lnTo>
                <a:close/>
              </a:path>
              <a:path w="878840" h="878839">
                <a:moveTo>
                  <a:pt x="195384" y="49530"/>
                </a:moveTo>
                <a:lnTo>
                  <a:pt x="162727" y="49530"/>
                </a:lnTo>
                <a:lnTo>
                  <a:pt x="285025" y="293370"/>
                </a:lnTo>
                <a:lnTo>
                  <a:pt x="317215" y="293370"/>
                </a:lnTo>
                <a:lnTo>
                  <a:pt x="195384" y="49530"/>
                </a:lnTo>
                <a:close/>
              </a:path>
              <a:path w="878840" h="878839">
                <a:moveTo>
                  <a:pt x="749993" y="49530"/>
                </a:moveTo>
                <a:lnTo>
                  <a:pt x="717288" y="49530"/>
                </a:lnTo>
                <a:lnTo>
                  <a:pt x="839597" y="293370"/>
                </a:lnTo>
                <a:lnTo>
                  <a:pt x="871824" y="293370"/>
                </a:lnTo>
                <a:lnTo>
                  <a:pt x="749993" y="49530"/>
                </a:lnTo>
                <a:close/>
              </a:path>
              <a:path w="878840" h="878839">
                <a:moveTo>
                  <a:pt x="177322" y="234950"/>
                </a:moveTo>
                <a:lnTo>
                  <a:pt x="148133" y="234950"/>
                </a:lnTo>
                <a:lnTo>
                  <a:pt x="148133" y="264160"/>
                </a:lnTo>
                <a:lnTo>
                  <a:pt x="177322" y="264160"/>
                </a:lnTo>
                <a:lnTo>
                  <a:pt x="177322" y="234950"/>
                </a:lnTo>
                <a:close/>
              </a:path>
              <a:path w="878840" h="878839">
                <a:moveTo>
                  <a:pt x="731906" y="234950"/>
                </a:moveTo>
                <a:lnTo>
                  <a:pt x="702730" y="234950"/>
                </a:lnTo>
                <a:lnTo>
                  <a:pt x="702730" y="264160"/>
                </a:lnTo>
                <a:lnTo>
                  <a:pt x="731906" y="264160"/>
                </a:lnTo>
                <a:lnTo>
                  <a:pt x="731906" y="234950"/>
                </a:lnTo>
                <a:close/>
              </a:path>
              <a:path w="878840" h="878839">
                <a:moveTo>
                  <a:pt x="177322" y="118110"/>
                </a:moveTo>
                <a:lnTo>
                  <a:pt x="148133" y="118110"/>
                </a:lnTo>
                <a:lnTo>
                  <a:pt x="148133" y="205740"/>
                </a:lnTo>
                <a:lnTo>
                  <a:pt x="177322" y="205740"/>
                </a:lnTo>
                <a:lnTo>
                  <a:pt x="177322" y="118110"/>
                </a:lnTo>
                <a:close/>
              </a:path>
              <a:path w="878840" h="878839">
                <a:moveTo>
                  <a:pt x="731906" y="118110"/>
                </a:moveTo>
                <a:lnTo>
                  <a:pt x="702730" y="118110"/>
                </a:lnTo>
                <a:lnTo>
                  <a:pt x="702730" y="205740"/>
                </a:lnTo>
                <a:lnTo>
                  <a:pt x="731906" y="205740"/>
                </a:lnTo>
                <a:lnTo>
                  <a:pt x="731906" y="118110"/>
                </a:lnTo>
                <a:close/>
              </a:path>
              <a:path w="878840" h="878839">
                <a:moveTo>
                  <a:pt x="440020" y="1270"/>
                </a:moveTo>
                <a:lnTo>
                  <a:pt x="417292" y="6350"/>
                </a:lnTo>
                <a:lnTo>
                  <a:pt x="398736" y="19050"/>
                </a:lnTo>
                <a:lnTo>
                  <a:pt x="386228" y="36830"/>
                </a:lnTo>
                <a:lnTo>
                  <a:pt x="381642" y="59690"/>
                </a:lnTo>
                <a:lnTo>
                  <a:pt x="386228" y="82550"/>
                </a:lnTo>
                <a:lnTo>
                  <a:pt x="398736" y="101600"/>
                </a:lnTo>
                <a:lnTo>
                  <a:pt x="417292" y="114300"/>
                </a:lnTo>
                <a:lnTo>
                  <a:pt x="440020" y="118110"/>
                </a:lnTo>
                <a:lnTo>
                  <a:pt x="462748" y="114300"/>
                </a:lnTo>
                <a:lnTo>
                  <a:pt x="481303" y="101600"/>
                </a:lnTo>
                <a:lnTo>
                  <a:pt x="489642" y="88900"/>
                </a:lnTo>
                <a:lnTo>
                  <a:pt x="440020" y="88900"/>
                </a:lnTo>
                <a:lnTo>
                  <a:pt x="428685" y="86360"/>
                </a:lnTo>
                <a:lnTo>
                  <a:pt x="419404" y="80010"/>
                </a:lnTo>
                <a:lnTo>
                  <a:pt x="413134" y="71120"/>
                </a:lnTo>
                <a:lnTo>
                  <a:pt x="410831" y="59690"/>
                </a:lnTo>
                <a:lnTo>
                  <a:pt x="413134" y="48260"/>
                </a:lnTo>
                <a:lnTo>
                  <a:pt x="419404" y="39370"/>
                </a:lnTo>
                <a:lnTo>
                  <a:pt x="428685" y="33020"/>
                </a:lnTo>
                <a:lnTo>
                  <a:pt x="440020" y="30480"/>
                </a:lnTo>
                <a:lnTo>
                  <a:pt x="489344" y="30480"/>
                </a:lnTo>
                <a:lnTo>
                  <a:pt x="481303" y="19050"/>
                </a:lnTo>
                <a:lnTo>
                  <a:pt x="462748" y="6350"/>
                </a:lnTo>
                <a:lnTo>
                  <a:pt x="440020" y="1270"/>
                </a:lnTo>
                <a:close/>
              </a:path>
              <a:path w="878840" h="878839">
                <a:moveTo>
                  <a:pt x="489344" y="30480"/>
                </a:moveTo>
                <a:lnTo>
                  <a:pt x="440020" y="30480"/>
                </a:lnTo>
                <a:lnTo>
                  <a:pt x="451354" y="33020"/>
                </a:lnTo>
                <a:lnTo>
                  <a:pt x="460635" y="39370"/>
                </a:lnTo>
                <a:lnTo>
                  <a:pt x="466906" y="48260"/>
                </a:lnTo>
                <a:lnTo>
                  <a:pt x="469208" y="59690"/>
                </a:lnTo>
                <a:lnTo>
                  <a:pt x="466906" y="71120"/>
                </a:lnTo>
                <a:lnTo>
                  <a:pt x="460635" y="80010"/>
                </a:lnTo>
                <a:lnTo>
                  <a:pt x="451354" y="86360"/>
                </a:lnTo>
                <a:lnTo>
                  <a:pt x="440020" y="88900"/>
                </a:lnTo>
                <a:lnTo>
                  <a:pt x="489642" y="88900"/>
                </a:lnTo>
                <a:lnTo>
                  <a:pt x="493811" y="82550"/>
                </a:lnTo>
                <a:lnTo>
                  <a:pt x="498397" y="59690"/>
                </a:lnTo>
                <a:lnTo>
                  <a:pt x="493811" y="36830"/>
                </a:lnTo>
                <a:lnTo>
                  <a:pt x="489344" y="30480"/>
                </a:lnTo>
                <a:close/>
              </a:path>
              <a:path w="878840" h="878839">
                <a:moveTo>
                  <a:pt x="294076" y="45720"/>
                </a:moveTo>
                <a:lnTo>
                  <a:pt x="264888" y="45720"/>
                </a:lnTo>
                <a:lnTo>
                  <a:pt x="264888" y="74930"/>
                </a:lnTo>
                <a:lnTo>
                  <a:pt x="294076" y="74930"/>
                </a:lnTo>
                <a:lnTo>
                  <a:pt x="294076" y="45720"/>
                </a:lnTo>
                <a:close/>
              </a:path>
              <a:path w="878840" h="878839">
                <a:moveTo>
                  <a:pt x="352454" y="45720"/>
                </a:moveTo>
                <a:lnTo>
                  <a:pt x="323265" y="45720"/>
                </a:lnTo>
                <a:lnTo>
                  <a:pt x="323265" y="74930"/>
                </a:lnTo>
                <a:lnTo>
                  <a:pt x="352454" y="74930"/>
                </a:lnTo>
                <a:lnTo>
                  <a:pt x="352454" y="45720"/>
                </a:lnTo>
                <a:close/>
              </a:path>
              <a:path w="878840" h="878839">
                <a:moveTo>
                  <a:pt x="556774" y="45720"/>
                </a:moveTo>
                <a:lnTo>
                  <a:pt x="527586" y="45720"/>
                </a:lnTo>
                <a:lnTo>
                  <a:pt x="527586" y="74930"/>
                </a:lnTo>
                <a:lnTo>
                  <a:pt x="556774" y="74930"/>
                </a:lnTo>
                <a:lnTo>
                  <a:pt x="556774" y="45720"/>
                </a:lnTo>
                <a:close/>
              </a:path>
              <a:path w="878840" h="878839">
                <a:moveTo>
                  <a:pt x="615139" y="45720"/>
                </a:moveTo>
                <a:lnTo>
                  <a:pt x="585963" y="45720"/>
                </a:lnTo>
                <a:lnTo>
                  <a:pt x="585963" y="74930"/>
                </a:lnTo>
                <a:lnTo>
                  <a:pt x="615139" y="74930"/>
                </a:lnTo>
                <a:lnTo>
                  <a:pt x="615139" y="45720"/>
                </a:lnTo>
                <a:close/>
              </a:path>
            </a:pathLst>
          </a:custGeom>
          <a:solidFill>
            <a:srgbClr val="EB70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358509" y="2785059"/>
            <a:ext cx="5732780" cy="2769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69850">
              <a:lnSpc>
                <a:spcPct val="100000"/>
              </a:lnSpc>
              <a:spcBef>
                <a:spcPts val="95"/>
              </a:spcBef>
            </a:pP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“But the 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biggest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single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issue 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was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changes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coming 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from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subsidiaries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–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from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bottom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up – </a:t>
            </a:r>
            <a:r>
              <a:rPr sz="2000" b="1" i="1" spc="-5" dirty="0">
                <a:solidFill>
                  <a:srgbClr val="FFFFFF"/>
                </a:solidFill>
                <a:latin typeface="Arial"/>
                <a:cs typeface="Arial"/>
              </a:rPr>
              <a:t>at the  </a:t>
            </a:r>
            <a:r>
              <a:rPr sz="2000" b="1" i="1" spc="-15" dirty="0">
                <a:solidFill>
                  <a:srgbClr val="FFFFFF"/>
                </a:solidFill>
                <a:latin typeface="Arial"/>
                <a:cs typeface="Arial"/>
              </a:rPr>
              <a:t>ninth-hour, </a:t>
            </a:r>
            <a:r>
              <a:rPr sz="2000" b="1" i="1" spc="-5" dirty="0">
                <a:solidFill>
                  <a:srgbClr val="FFFFFF"/>
                </a:solidFill>
                <a:latin typeface="Arial"/>
                <a:cs typeface="Arial"/>
              </a:rPr>
              <a:t>always a critical time, when </a:t>
            </a:r>
            <a:r>
              <a:rPr sz="2000" b="1" i="1" dirty="0">
                <a:solidFill>
                  <a:srgbClr val="FFFFFF"/>
                </a:solidFill>
                <a:latin typeface="Arial"/>
                <a:cs typeface="Arial"/>
              </a:rPr>
              <a:t>we </a:t>
            </a:r>
            <a:r>
              <a:rPr sz="2000" b="1" i="1" spc="-5" dirty="0">
                <a:solidFill>
                  <a:srgbClr val="FFFFFF"/>
                </a:solidFill>
                <a:latin typeface="Arial"/>
                <a:cs typeface="Arial"/>
              </a:rPr>
              <a:t>had  to get the </a:t>
            </a:r>
            <a:r>
              <a:rPr sz="2000" b="1" i="1" spc="-10" dirty="0">
                <a:solidFill>
                  <a:srgbClr val="FFFFFF"/>
                </a:solidFill>
                <a:latin typeface="Arial"/>
                <a:cs typeface="Arial"/>
              </a:rPr>
              <a:t>reports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done and filed, </a:t>
            </a:r>
            <a:r>
              <a:rPr sz="2000" b="1" i="1" spc="-5" dirty="0">
                <a:solidFill>
                  <a:srgbClr val="FFFFFF"/>
                </a:solidFill>
                <a:latin typeface="Arial"/>
                <a:cs typeface="Arial"/>
              </a:rPr>
              <a:t>limiting our  </a:t>
            </a:r>
            <a:r>
              <a:rPr sz="2000" b="1" i="1" spc="-10" dirty="0">
                <a:solidFill>
                  <a:srgbClr val="FFFFFF"/>
                </a:solidFill>
                <a:latin typeface="Arial"/>
                <a:cs typeface="Arial"/>
              </a:rPr>
              <a:t>review </a:t>
            </a:r>
            <a:r>
              <a:rPr sz="2000" b="1" i="1" spc="-5" dirty="0">
                <a:solidFill>
                  <a:srgbClr val="FFFFFF"/>
                </a:solidFill>
                <a:latin typeface="Arial"/>
                <a:cs typeface="Arial"/>
              </a:rPr>
              <a:t>and checking time, which in turn put  </a:t>
            </a:r>
            <a:r>
              <a:rPr sz="2000" b="1" i="1" spc="-10" dirty="0">
                <a:solidFill>
                  <a:srgbClr val="FFFFFF"/>
                </a:solidFill>
                <a:latin typeface="Arial"/>
                <a:cs typeface="Arial"/>
              </a:rPr>
              <a:t>pressure </a:t>
            </a:r>
            <a:r>
              <a:rPr sz="2000" b="1" i="1" spc="-5" dirty="0">
                <a:solidFill>
                  <a:srgbClr val="FFFFFF"/>
                </a:solidFill>
                <a:latin typeface="Arial"/>
                <a:cs typeface="Arial"/>
              </a:rPr>
              <a:t>on us not to miss </a:t>
            </a:r>
            <a:r>
              <a:rPr sz="2000" b="1" i="1" spc="-10" dirty="0">
                <a:solidFill>
                  <a:srgbClr val="FFFFFF"/>
                </a:solidFill>
                <a:latin typeface="Arial"/>
                <a:cs typeface="Arial"/>
              </a:rPr>
              <a:t>key </a:t>
            </a:r>
            <a:r>
              <a:rPr sz="2000" b="1" i="1" spc="-5" dirty="0">
                <a:solidFill>
                  <a:srgbClr val="FFFFFF"/>
                </a:solidFill>
                <a:latin typeface="Arial"/>
                <a:cs typeface="Arial"/>
              </a:rPr>
              <a:t>changes to the  information,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”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said </a:t>
            </a:r>
            <a:r>
              <a:rPr sz="2000" spc="-50" dirty="0">
                <a:solidFill>
                  <a:srgbClr val="FFFFFF"/>
                </a:solidFill>
                <a:latin typeface="Arial"/>
                <a:cs typeface="Arial"/>
              </a:rPr>
              <a:t>Young.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“In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effect, it 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was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the  ‘last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mile’ 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producing reports that 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was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exposing 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us.”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201168"/>
            <a:ext cx="1844039" cy="10271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2019 </a:t>
            </a:r>
            <a:r>
              <a:rPr spc="5" dirty="0"/>
              <a:t>© Company</a:t>
            </a:r>
            <a:r>
              <a:rPr spc="-130" dirty="0"/>
              <a:t> </a:t>
            </a:r>
            <a:r>
              <a:rPr dirty="0"/>
              <a:t>Confidential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14 June</a:t>
            </a:r>
            <a:r>
              <a:rPr spc="-85" dirty="0"/>
              <a:t> </a:t>
            </a:r>
            <a:r>
              <a:rPr dirty="0"/>
              <a:t>2019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5" dirty="0"/>
              <a:t>36</a:t>
            </a:fld>
            <a:endParaRPr spc="5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3231" y="6492240"/>
            <a:ext cx="137160" cy="365760"/>
          </a:xfrm>
          <a:custGeom>
            <a:avLst/>
            <a:gdLst/>
            <a:ahLst/>
            <a:cxnLst/>
            <a:rect l="l" t="t" r="r" b="b"/>
            <a:pathLst>
              <a:path w="137159" h="365759">
                <a:moveTo>
                  <a:pt x="0" y="365760"/>
                </a:moveTo>
                <a:lnTo>
                  <a:pt x="137159" y="365760"/>
                </a:lnTo>
                <a:lnTo>
                  <a:pt x="137159" y="0"/>
                </a:lnTo>
                <a:lnTo>
                  <a:pt x="0" y="0"/>
                </a:lnTo>
                <a:lnTo>
                  <a:pt x="0" y="365760"/>
                </a:lnTo>
                <a:close/>
              </a:path>
            </a:pathLst>
          </a:custGeom>
          <a:solidFill>
            <a:srgbClr val="1C9F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859023" y="6608064"/>
            <a:ext cx="0" cy="137160"/>
          </a:xfrm>
          <a:custGeom>
            <a:avLst/>
            <a:gdLst/>
            <a:ahLst/>
            <a:cxnLst/>
            <a:rect l="l" t="t" r="r" b="b"/>
            <a:pathLst>
              <a:path h="137159">
                <a:moveTo>
                  <a:pt x="0" y="0"/>
                </a:moveTo>
                <a:lnTo>
                  <a:pt x="0" y="137158"/>
                </a:lnTo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503152" y="6565392"/>
            <a:ext cx="0" cy="220345"/>
          </a:xfrm>
          <a:custGeom>
            <a:avLst/>
            <a:gdLst/>
            <a:ahLst/>
            <a:cxnLst/>
            <a:rect l="l" t="t" r="r" b="b"/>
            <a:pathLst>
              <a:path h="220345">
                <a:moveTo>
                  <a:pt x="0" y="0"/>
                </a:moveTo>
                <a:lnTo>
                  <a:pt x="0" y="220186"/>
                </a:lnTo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1219200"/>
            <a:ext cx="12192000" cy="4800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1219200"/>
            <a:ext cx="12192000" cy="4800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834890" y="2071192"/>
            <a:ext cx="2675255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spc="-5" dirty="0"/>
              <a:t>THE</a:t>
            </a:r>
            <a:r>
              <a:rPr sz="2800" spc="-70" dirty="0"/>
              <a:t> </a:t>
            </a:r>
            <a:r>
              <a:rPr sz="2800" dirty="0"/>
              <a:t>SOLUTION</a:t>
            </a:r>
            <a:endParaRPr sz="2800"/>
          </a:p>
        </p:txBody>
      </p:sp>
      <p:sp>
        <p:nvSpPr>
          <p:cNvPr id="8" name="object 8"/>
          <p:cNvSpPr/>
          <p:nvPr/>
        </p:nvSpPr>
        <p:spPr>
          <a:xfrm>
            <a:off x="5399532" y="522731"/>
            <a:ext cx="1396365" cy="1396365"/>
          </a:xfrm>
          <a:custGeom>
            <a:avLst/>
            <a:gdLst/>
            <a:ahLst/>
            <a:cxnLst/>
            <a:rect l="l" t="t" r="r" b="b"/>
            <a:pathLst>
              <a:path w="1396365" h="1396364">
                <a:moveTo>
                  <a:pt x="697991" y="0"/>
                </a:moveTo>
                <a:lnTo>
                  <a:pt x="650208" y="1610"/>
                </a:lnTo>
                <a:lnTo>
                  <a:pt x="603288" y="6372"/>
                </a:lnTo>
                <a:lnTo>
                  <a:pt x="557335" y="14182"/>
                </a:lnTo>
                <a:lnTo>
                  <a:pt x="512453" y="24936"/>
                </a:lnTo>
                <a:lnTo>
                  <a:pt x="468747" y="38529"/>
                </a:lnTo>
                <a:lnTo>
                  <a:pt x="426321" y="54858"/>
                </a:lnTo>
                <a:lnTo>
                  <a:pt x="385277" y="73818"/>
                </a:lnTo>
                <a:lnTo>
                  <a:pt x="345722" y="95306"/>
                </a:lnTo>
                <a:lnTo>
                  <a:pt x="307757" y="119218"/>
                </a:lnTo>
                <a:lnTo>
                  <a:pt x="271489" y="145449"/>
                </a:lnTo>
                <a:lnTo>
                  <a:pt x="237019" y="173895"/>
                </a:lnTo>
                <a:lnTo>
                  <a:pt x="204454" y="204454"/>
                </a:lnTo>
                <a:lnTo>
                  <a:pt x="173895" y="237019"/>
                </a:lnTo>
                <a:lnTo>
                  <a:pt x="145449" y="271489"/>
                </a:lnTo>
                <a:lnTo>
                  <a:pt x="119218" y="307757"/>
                </a:lnTo>
                <a:lnTo>
                  <a:pt x="95306" y="345722"/>
                </a:lnTo>
                <a:lnTo>
                  <a:pt x="73818" y="385277"/>
                </a:lnTo>
                <a:lnTo>
                  <a:pt x="54858" y="426321"/>
                </a:lnTo>
                <a:lnTo>
                  <a:pt x="38529" y="468747"/>
                </a:lnTo>
                <a:lnTo>
                  <a:pt x="24936" y="512453"/>
                </a:lnTo>
                <a:lnTo>
                  <a:pt x="14182" y="557335"/>
                </a:lnTo>
                <a:lnTo>
                  <a:pt x="6372" y="603288"/>
                </a:lnTo>
                <a:lnTo>
                  <a:pt x="1610" y="650208"/>
                </a:lnTo>
                <a:lnTo>
                  <a:pt x="0" y="697991"/>
                </a:lnTo>
                <a:lnTo>
                  <a:pt x="1610" y="745775"/>
                </a:lnTo>
                <a:lnTo>
                  <a:pt x="6372" y="792695"/>
                </a:lnTo>
                <a:lnTo>
                  <a:pt x="14182" y="838648"/>
                </a:lnTo>
                <a:lnTo>
                  <a:pt x="24936" y="883530"/>
                </a:lnTo>
                <a:lnTo>
                  <a:pt x="38529" y="927236"/>
                </a:lnTo>
                <a:lnTo>
                  <a:pt x="54858" y="969662"/>
                </a:lnTo>
                <a:lnTo>
                  <a:pt x="73818" y="1010706"/>
                </a:lnTo>
                <a:lnTo>
                  <a:pt x="95306" y="1050261"/>
                </a:lnTo>
                <a:lnTo>
                  <a:pt x="119218" y="1088226"/>
                </a:lnTo>
                <a:lnTo>
                  <a:pt x="145449" y="1124494"/>
                </a:lnTo>
                <a:lnTo>
                  <a:pt x="173895" y="1158964"/>
                </a:lnTo>
                <a:lnTo>
                  <a:pt x="204454" y="1191529"/>
                </a:lnTo>
                <a:lnTo>
                  <a:pt x="237019" y="1222088"/>
                </a:lnTo>
                <a:lnTo>
                  <a:pt x="271489" y="1250534"/>
                </a:lnTo>
                <a:lnTo>
                  <a:pt x="307757" y="1276765"/>
                </a:lnTo>
                <a:lnTo>
                  <a:pt x="345722" y="1300677"/>
                </a:lnTo>
                <a:lnTo>
                  <a:pt x="385277" y="1322165"/>
                </a:lnTo>
                <a:lnTo>
                  <a:pt x="426321" y="1341125"/>
                </a:lnTo>
                <a:lnTo>
                  <a:pt x="468747" y="1357454"/>
                </a:lnTo>
                <a:lnTo>
                  <a:pt x="512453" y="1371047"/>
                </a:lnTo>
                <a:lnTo>
                  <a:pt x="557335" y="1381801"/>
                </a:lnTo>
                <a:lnTo>
                  <a:pt x="603288" y="1389611"/>
                </a:lnTo>
                <a:lnTo>
                  <a:pt x="650208" y="1394373"/>
                </a:lnTo>
                <a:lnTo>
                  <a:pt x="697991" y="1395983"/>
                </a:lnTo>
                <a:lnTo>
                  <a:pt x="745775" y="1394373"/>
                </a:lnTo>
                <a:lnTo>
                  <a:pt x="792695" y="1389611"/>
                </a:lnTo>
                <a:lnTo>
                  <a:pt x="838648" y="1381801"/>
                </a:lnTo>
                <a:lnTo>
                  <a:pt x="883530" y="1371047"/>
                </a:lnTo>
                <a:lnTo>
                  <a:pt x="927236" y="1357454"/>
                </a:lnTo>
                <a:lnTo>
                  <a:pt x="969662" y="1341125"/>
                </a:lnTo>
                <a:lnTo>
                  <a:pt x="1010706" y="1322165"/>
                </a:lnTo>
                <a:lnTo>
                  <a:pt x="1050261" y="1300677"/>
                </a:lnTo>
                <a:lnTo>
                  <a:pt x="1088226" y="1276765"/>
                </a:lnTo>
                <a:lnTo>
                  <a:pt x="1124494" y="1250534"/>
                </a:lnTo>
                <a:lnTo>
                  <a:pt x="1158964" y="1222088"/>
                </a:lnTo>
                <a:lnTo>
                  <a:pt x="1191529" y="1191529"/>
                </a:lnTo>
                <a:lnTo>
                  <a:pt x="1222088" y="1158964"/>
                </a:lnTo>
                <a:lnTo>
                  <a:pt x="1250534" y="1124494"/>
                </a:lnTo>
                <a:lnTo>
                  <a:pt x="1276765" y="1088226"/>
                </a:lnTo>
                <a:lnTo>
                  <a:pt x="1300677" y="1050261"/>
                </a:lnTo>
                <a:lnTo>
                  <a:pt x="1322165" y="1010706"/>
                </a:lnTo>
                <a:lnTo>
                  <a:pt x="1341125" y="969662"/>
                </a:lnTo>
                <a:lnTo>
                  <a:pt x="1357454" y="927236"/>
                </a:lnTo>
                <a:lnTo>
                  <a:pt x="1371047" y="883530"/>
                </a:lnTo>
                <a:lnTo>
                  <a:pt x="1381801" y="838648"/>
                </a:lnTo>
                <a:lnTo>
                  <a:pt x="1389611" y="792695"/>
                </a:lnTo>
                <a:lnTo>
                  <a:pt x="1394373" y="745775"/>
                </a:lnTo>
                <a:lnTo>
                  <a:pt x="1395984" y="697991"/>
                </a:lnTo>
                <a:lnTo>
                  <a:pt x="1394373" y="650208"/>
                </a:lnTo>
                <a:lnTo>
                  <a:pt x="1389611" y="603288"/>
                </a:lnTo>
                <a:lnTo>
                  <a:pt x="1381801" y="557335"/>
                </a:lnTo>
                <a:lnTo>
                  <a:pt x="1371047" y="512453"/>
                </a:lnTo>
                <a:lnTo>
                  <a:pt x="1357454" y="468747"/>
                </a:lnTo>
                <a:lnTo>
                  <a:pt x="1341125" y="426321"/>
                </a:lnTo>
                <a:lnTo>
                  <a:pt x="1322165" y="385277"/>
                </a:lnTo>
                <a:lnTo>
                  <a:pt x="1300677" y="345722"/>
                </a:lnTo>
                <a:lnTo>
                  <a:pt x="1276765" y="307757"/>
                </a:lnTo>
                <a:lnTo>
                  <a:pt x="1250534" y="271489"/>
                </a:lnTo>
                <a:lnTo>
                  <a:pt x="1222088" y="237019"/>
                </a:lnTo>
                <a:lnTo>
                  <a:pt x="1191529" y="204454"/>
                </a:lnTo>
                <a:lnTo>
                  <a:pt x="1158964" y="173895"/>
                </a:lnTo>
                <a:lnTo>
                  <a:pt x="1124494" y="145449"/>
                </a:lnTo>
                <a:lnTo>
                  <a:pt x="1088226" y="119218"/>
                </a:lnTo>
                <a:lnTo>
                  <a:pt x="1050261" y="95306"/>
                </a:lnTo>
                <a:lnTo>
                  <a:pt x="1010706" y="73818"/>
                </a:lnTo>
                <a:lnTo>
                  <a:pt x="969662" y="54858"/>
                </a:lnTo>
                <a:lnTo>
                  <a:pt x="927236" y="38529"/>
                </a:lnTo>
                <a:lnTo>
                  <a:pt x="883530" y="24936"/>
                </a:lnTo>
                <a:lnTo>
                  <a:pt x="838648" y="14182"/>
                </a:lnTo>
                <a:lnTo>
                  <a:pt x="792695" y="6372"/>
                </a:lnTo>
                <a:lnTo>
                  <a:pt x="745775" y="1610"/>
                </a:lnTo>
                <a:lnTo>
                  <a:pt x="6979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376671" y="506476"/>
            <a:ext cx="1441703" cy="14351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96000" y="3200400"/>
            <a:ext cx="0" cy="1625600"/>
          </a:xfrm>
          <a:custGeom>
            <a:avLst/>
            <a:gdLst/>
            <a:ahLst/>
            <a:cxnLst/>
            <a:rect l="l" t="t" r="r" b="b"/>
            <a:pathLst>
              <a:path h="1625600">
                <a:moveTo>
                  <a:pt x="0" y="0"/>
                </a:moveTo>
                <a:lnTo>
                  <a:pt x="0" y="1625600"/>
                </a:lnTo>
              </a:path>
            </a:pathLst>
          </a:custGeom>
          <a:ln w="6096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745479" y="905267"/>
            <a:ext cx="701675" cy="676275"/>
          </a:xfrm>
          <a:custGeom>
            <a:avLst/>
            <a:gdLst/>
            <a:ahLst/>
            <a:cxnLst/>
            <a:rect l="l" t="t" r="r" b="b"/>
            <a:pathLst>
              <a:path w="701675" h="676275">
                <a:moveTo>
                  <a:pt x="138135" y="0"/>
                </a:moveTo>
                <a:lnTo>
                  <a:pt x="4384" y="0"/>
                </a:lnTo>
                <a:lnTo>
                  <a:pt x="0" y="4361"/>
                </a:lnTo>
                <a:lnTo>
                  <a:pt x="0" y="671680"/>
                </a:lnTo>
                <a:lnTo>
                  <a:pt x="4385" y="676041"/>
                </a:lnTo>
                <a:lnTo>
                  <a:pt x="138135" y="676041"/>
                </a:lnTo>
                <a:lnTo>
                  <a:pt x="142520" y="671680"/>
                </a:lnTo>
                <a:lnTo>
                  <a:pt x="142520" y="654233"/>
                </a:lnTo>
                <a:lnTo>
                  <a:pt x="21926" y="654233"/>
                </a:lnTo>
                <a:lnTo>
                  <a:pt x="21925" y="21808"/>
                </a:lnTo>
                <a:lnTo>
                  <a:pt x="142520" y="21808"/>
                </a:lnTo>
                <a:lnTo>
                  <a:pt x="142520" y="4361"/>
                </a:lnTo>
                <a:lnTo>
                  <a:pt x="138135" y="0"/>
                </a:lnTo>
                <a:close/>
              </a:path>
              <a:path w="701675" h="676275">
                <a:moveTo>
                  <a:pt x="142520" y="21808"/>
                </a:moveTo>
                <a:lnTo>
                  <a:pt x="120594" y="21808"/>
                </a:lnTo>
                <a:lnTo>
                  <a:pt x="120594" y="43616"/>
                </a:lnTo>
                <a:lnTo>
                  <a:pt x="87704" y="43616"/>
                </a:lnTo>
                <a:lnTo>
                  <a:pt x="87704" y="65424"/>
                </a:lnTo>
                <a:lnTo>
                  <a:pt x="120594" y="65424"/>
                </a:lnTo>
                <a:lnTo>
                  <a:pt x="120594" y="87232"/>
                </a:lnTo>
                <a:lnTo>
                  <a:pt x="87704" y="87232"/>
                </a:lnTo>
                <a:lnTo>
                  <a:pt x="87704" y="109040"/>
                </a:lnTo>
                <a:lnTo>
                  <a:pt x="120594" y="109040"/>
                </a:lnTo>
                <a:lnTo>
                  <a:pt x="120594" y="130849"/>
                </a:lnTo>
                <a:lnTo>
                  <a:pt x="87704" y="130849"/>
                </a:lnTo>
                <a:lnTo>
                  <a:pt x="87704" y="152657"/>
                </a:lnTo>
                <a:lnTo>
                  <a:pt x="120594" y="152657"/>
                </a:lnTo>
                <a:lnTo>
                  <a:pt x="120594" y="174465"/>
                </a:lnTo>
                <a:lnTo>
                  <a:pt x="87704" y="174465"/>
                </a:lnTo>
                <a:lnTo>
                  <a:pt x="87704" y="196273"/>
                </a:lnTo>
                <a:lnTo>
                  <a:pt x="120594" y="196273"/>
                </a:lnTo>
                <a:lnTo>
                  <a:pt x="120594" y="218081"/>
                </a:lnTo>
                <a:lnTo>
                  <a:pt x="87704" y="218081"/>
                </a:lnTo>
                <a:lnTo>
                  <a:pt x="87704" y="239876"/>
                </a:lnTo>
                <a:lnTo>
                  <a:pt x="120594" y="239876"/>
                </a:lnTo>
                <a:lnTo>
                  <a:pt x="120594" y="261684"/>
                </a:lnTo>
                <a:lnTo>
                  <a:pt x="87704" y="261684"/>
                </a:lnTo>
                <a:lnTo>
                  <a:pt x="87704" y="283492"/>
                </a:lnTo>
                <a:lnTo>
                  <a:pt x="120594" y="283492"/>
                </a:lnTo>
                <a:lnTo>
                  <a:pt x="120594" y="305300"/>
                </a:lnTo>
                <a:lnTo>
                  <a:pt x="87704" y="305300"/>
                </a:lnTo>
                <a:lnTo>
                  <a:pt x="87704" y="327108"/>
                </a:lnTo>
                <a:lnTo>
                  <a:pt x="120594" y="327108"/>
                </a:lnTo>
                <a:lnTo>
                  <a:pt x="120594" y="348917"/>
                </a:lnTo>
                <a:lnTo>
                  <a:pt x="87704" y="348917"/>
                </a:lnTo>
                <a:lnTo>
                  <a:pt x="87704" y="370725"/>
                </a:lnTo>
                <a:lnTo>
                  <a:pt x="120594" y="370725"/>
                </a:lnTo>
                <a:lnTo>
                  <a:pt x="120594" y="392533"/>
                </a:lnTo>
                <a:lnTo>
                  <a:pt x="87704" y="392533"/>
                </a:lnTo>
                <a:lnTo>
                  <a:pt x="87704" y="414341"/>
                </a:lnTo>
                <a:lnTo>
                  <a:pt x="120594" y="414341"/>
                </a:lnTo>
                <a:lnTo>
                  <a:pt x="120594" y="436149"/>
                </a:lnTo>
                <a:lnTo>
                  <a:pt x="87704" y="436149"/>
                </a:lnTo>
                <a:lnTo>
                  <a:pt x="87705" y="457957"/>
                </a:lnTo>
                <a:lnTo>
                  <a:pt x="120594" y="457958"/>
                </a:lnTo>
                <a:lnTo>
                  <a:pt x="120594" y="479766"/>
                </a:lnTo>
                <a:lnTo>
                  <a:pt x="87705" y="479766"/>
                </a:lnTo>
                <a:lnTo>
                  <a:pt x="87705" y="501574"/>
                </a:lnTo>
                <a:lnTo>
                  <a:pt x="120594" y="501574"/>
                </a:lnTo>
                <a:lnTo>
                  <a:pt x="120594" y="523382"/>
                </a:lnTo>
                <a:lnTo>
                  <a:pt x="87705" y="523382"/>
                </a:lnTo>
                <a:lnTo>
                  <a:pt x="87705" y="545190"/>
                </a:lnTo>
                <a:lnTo>
                  <a:pt x="120594" y="545190"/>
                </a:lnTo>
                <a:lnTo>
                  <a:pt x="120594" y="566998"/>
                </a:lnTo>
                <a:lnTo>
                  <a:pt x="87705" y="566998"/>
                </a:lnTo>
                <a:lnTo>
                  <a:pt x="87705" y="588807"/>
                </a:lnTo>
                <a:lnTo>
                  <a:pt x="120594" y="588807"/>
                </a:lnTo>
                <a:lnTo>
                  <a:pt x="120594" y="610615"/>
                </a:lnTo>
                <a:lnTo>
                  <a:pt x="87705" y="610615"/>
                </a:lnTo>
                <a:lnTo>
                  <a:pt x="87705" y="632425"/>
                </a:lnTo>
                <a:lnTo>
                  <a:pt x="120594" y="632425"/>
                </a:lnTo>
                <a:lnTo>
                  <a:pt x="120594" y="654233"/>
                </a:lnTo>
                <a:lnTo>
                  <a:pt x="142520" y="654233"/>
                </a:lnTo>
                <a:lnTo>
                  <a:pt x="142520" y="21808"/>
                </a:lnTo>
                <a:close/>
              </a:path>
              <a:path w="701675" h="676275">
                <a:moveTo>
                  <a:pt x="225840" y="129758"/>
                </a:moveTo>
                <a:lnTo>
                  <a:pt x="187469" y="202816"/>
                </a:lnTo>
                <a:lnTo>
                  <a:pt x="186373" y="203906"/>
                </a:lnTo>
                <a:lnTo>
                  <a:pt x="186373" y="671679"/>
                </a:lnTo>
                <a:lnTo>
                  <a:pt x="190758" y="676041"/>
                </a:lnTo>
                <a:lnTo>
                  <a:pt x="258730" y="676041"/>
                </a:lnTo>
                <a:lnTo>
                  <a:pt x="263115" y="671680"/>
                </a:lnTo>
                <a:lnTo>
                  <a:pt x="263115" y="654233"/>
                </a:lnTo>
                <a:lnTo>
                  <a:pt x="208299" y="654233"/>
                </a:lnTo>
                <a:lnTo>
                  <a:pt x="208299" y="632425"/>
                </a:lnTo>
                <a:lnTo>
                  <a:pt x="263115" y="632425"/>
                </a:lnTo>
                <a:lnTo>
                  <a:pt x="263115" y="610615"/>
                </a:lnTo>
                <a:lnTo>
                  <a:pt x="208299" y="610615"/>
                </a:lnTo>
                <a:lnTo>
                  <a:pt x="208299" y="599711"/>
                </a:lnTo>
                <a:lnTo>
                  <a:pt x="263115" y="599711"/>
                </a:lnTo>
                <a:lnTo>
                  <a:pt x="263115" y="577903"/>
                </a:lnTo>
                <a:lnTo>
                  <a:pt x="208299" y="577903"/>
                </a:lnTo>
                <a:lnTo>
                  <a:pt x="208299" y="218081"/>
                </a:lnTo>
                <a:lnTo>
                  <a:pt x="263115" y="218081"/>
                </a:lnTo>
                <a:lnTo>
                  <a:pt x="263115" y="203906"/>
                </a:lnTo>
                <a:lnTo>
                  <a:pt x="262018" y="202816"/>
                </a:lnTo>
                <a:lnTo>
                  <a:pt x="259278" y="196273"/>
                </a:lnTo>
                <a:lnTo>
                  <a:pt x="213781" y="196273"/>
                </a:lnTo>
                <a:lnTo>
                  <a:pt x="224744" y="170103"/>
                </a:lnTo>
                <a:lnTo>
                  <a:pt x="248314" y="170103"/>
                </a:lnTo>
                <a:lnTo>
                  <a:pt x="234610" y="137391"/>
                </a:lnTo>
                <a:lnTo>
                  <a:pt x="232418" y="131939"/>
                </a:lnTo>
                <a:lnTo>
                  <a:pt x="225840" y="129758"/>
                </a:lnTo>
                <a:close/>
              </a:path>
              <a:path w="701675" h="676275">
                <a:moveTo>
                  <a:pt x="263115" y="632425"/>
                </a:moveTo>
                <a:lnTo>
                  <a:pt x="241189" y="632425"/>
                </a:lnTo>
                <a:lnTo>
                  <a:pt x="241189" y="654233"/>
                </a:lnTo>
                <a:lnTo>
                  <a:pt x="263115" y="654233"/>
                </a:lnTo>
                <a:lnTo>
                  <a:pt x="263115" y="632425"/>
                </a:lnTo>
                <a:close/>
              </a:path>
              <a:path w="701675" h="676275">
                <a:moveTo>
                  <a:pt x="263115" y="599711"/>
                </a:moveTo>
                <a:lnTo>
                  <a:pt x="241189" y="599711"/>
                </a:lnTo>
                <a:lnTo>
                  <a:pt x="241189" y="610615"/>
                </a:lnTo>
                <a:lnTo>
                  <a:pt x="263115" y="610615"/>
                </a:lnTo>
                <a:lnTo>
                  <a:pt x="263115" y="599711"/>
                </a:lnTo>
                <a:close/>
              </a:path>
              <a:path w="701675" h="676275">
                <a:moveTo>
                  <a:pt x="263115" y="218081"/>
                </a:moveTo>
                <a:lnTo>
                  <a:pt x="241188" y="218081"/>
                </a:lnTo>
                <a:lnTo>
                  <a:pt x="241189" y="577903"/>
                </a:lnTo>
                <a:lnTo>
                  <a:pt x="263115" y="577903"/>
                </a:lnTo>
                <a:lnTo>
                  <a:pt x="263115" y="218081"/>
                </a:lnTo>
                <a:close/>
              </a:path>
              <a:path w="701675" h="676275">
                <a:moveTo>
                  <a:pt x="248314" y="170103"/>
                </a:moveTo>
                <a:lnTo>
                  <a:pt x="224744" y="170103"/>
                </a:lnTo>
                <a:lnTo>
                  <a:pt x="235707" y="196273"/>
                </a:lnTo>
                <a:lnTo>
                  <a:pt x="259278" y="196273"/>
                </a:lnTo>
                <a:lnTo>
                  <a:pt x="248314" y="170103"/>
                </a:lnTo>
                <a:close/>
              </a:path>
              <a:path w="701675" h="676275">
                <a:moveTo>
                  <a:pt x="317930" y="293306"/>
                </a:moveTo>
                <a:lnTo>
                  <a:pt x="313545" y="295487"/>
                </a:lnTo>
                <a:lnTo>
                  <a:pt x="309160" y="296577"/>
                </a:lnTo>
                <a:lnTo>
                  <a:pt x="306967" y="300939"/>
                </a:lnTo>
                <a:lnTo>
                  <a:pt x="306968" y="671680"/>
                </a:lnTo>
                <a:lnTo>
                  <a:pt x="311353" y="676041"/>
                </a:lnTo>
                <a:lnTo>
                  <a:pt x="684100" y="676042"/>
                </a:lnTo>
                <a:lnTo>
                  <a:pt x="688485" y="673861"/>
                </a:lnTo>
                <a:lnTo>
                  <a:pt x="689581" y="669499"/>
                </a:lnTo>
                <a:lnTo>
                  <a:pt x="691774" y="665137"/>
                </a:lnTo>
                <a:lnTo>
                  <a:pt x="690678" y="660776"/>
                </a:lnTo>
                <a:lnTo>
                  <a:pt x="684100" y="654233"/>
                </a:lnTo>
                <a:lnTo>
                  <a:pt x="328894" y="654233"/>
                </a:lnTo>
                <a:lnTo>
                  <a:pt x="328894" y="331470"/>
                </a:lnTo>
                <a:lnTo>
                  <a:pt x="359590" y="331470"/>
                </a:lnTo>
                <a:lnTo>
                  <a:pt x="322316" y="294396"/>
                </a:lnTo>
                <a:lnTo>
                  <a:pt x="317930" y="293306"/>
                </a:lnTo>
                <a:close/>
              </a:path>
              <a:path w="701675" h="676275">
                <a:moveTo>
                  <a:pt x="359590" y="331470"/>
                </a:moveTo>
                <a:lnTo>
                  <a:pt x="328894" y="331470"/>
                </a:lnTo>
                <a:lnTo>
                  <a:pt x="653403" y="654233"/>
                </a:lnTo>
                <a:lnTo>
                  <a:pt x="684100" y="654233"/>
                </a:lnTo>
                <a:lnTo>
                  <a:pt x="359590" y="331470"/>
                </a:lnTo>
                <a:close/>
              </a:path>
              <a:path w="701675" h="676275">
                <a:moveTo>
                  <a:pt x="422080" y="507026"/>
                </a:moveTo>
                <a:lnTo>
                  <a:pt x="400565" y="511251"/>
                </a:lnTo>
                <a:lnTo>
                  <a:pt x="383161" y="522837"/>
                </a:lnTo>
                <a:lnTo>
                  <a:pt x="371513" y="540147"/>
                </a:lnTo>
                <a:lnTo>
                  <a:pt x="367265" y="561546"/>
                </a:lnTo>
                <a:lnTo>
                  <a:pt x="371513" y="582946"/>
                </a:lnTo>
                <a:lnTo>
                  <a:pt x="383161" y="600256"/>
                </a:lnTo>
                <a:lnTo>
                  <a:pt x="400565" y="611842"/>
                </a:lnTo>
                <a:lnTo>
                  <a:pt x="422081" y="616067"/>
                </a:lnTo>
                <a:lnTo>
                  <a:pt x="443596" y="611842"/>
                </a:lnTo>
                <a:lnTo>
                  <a:pt x="461000" y="600256"/>
                </a:lnTo>
                <a:lnTo>
                  <a:pt x="465035" y="594259"/>
                </a:lnTo>
                <a:lnTo>
                  <a:pt x="422081" y="594259"/>
                </a:lnTo>
                <a:lnTo>
                  <a:pt x="409079" y="591754"/>
                </a:lnTo>
                <a:lnTo>
                  <a:pt x="398647" y="584854"/>
                </a:lnTo>
                <a:lnTo>
                  <a:pt x="391709" y="574478"/>
                </a:lnTo>
                <a:lnTo>
                  <a:pt x="389191" y="561546"/>
                </a:lnTo>
                <a:lnTo>
                  <a:pt x="391709" y="548615"/>
                </a:lnTo>
                <a:lnTo>
                  <a:pt x="398647" y="538239"/>
                </a:lnTo>
                <a:lnTo>
                  <a:pt x="409079" y="531339"/>
                </a:lnTo>
                <a:lnTo>
                  <a:pt x="422080" y="528834"/>
                </a:lnTo>
                <a:lnTo>
                  <a:pt x="465035" y="528834"/>
                </a:lnTo>
                <a:lnTo>
                  <a:pt x="461000" y="522837"/>
                </a:lnTo>
                <a:lnTo>
                  <a:pt x="443596" y="511251"/>
                </a:lnTo>
                <a:lnTo>
                  <a:pt x="422080" y="507026"/>
                </a:lnTo>
                <a:close/>
              </a:path>
              <a:path w="701675" h="676275">
                <a:moveTo>
                  <a:pt x="465035" y="528834"/>
                </a:moveTo>
                <a:lnTo>
                  <a:pt x="422080" y="528834"/>
                </a:lnTo>
                <a:lnTo>
                  <a:pt x="435082" y="531339"/>
                </a:lnTo>
                <a:lnTo>
                  <a:pt x="445514" y="538239"/>
                </a:lnTo>
                <a:lnTo>
                  <a:pt x="452452" y="548615"/>
                </a:lnTo>
                <a:lnTo>
                  <a:pt x="454970" y="561547"/>
                </a:lnTo>
                <a:lnTo>
                  <a:pt x="452452" y="574478"/>
                </a:lnTo>
                <a:lnTo>
                  <a:pt x="445514" y="584854"/>
                </a:lnTo>
                <a:lnTo>
                  <a:pt x="435082" y="591754"/>
                </a:lnTo>
                <a:lnTo>
                  <a:pt x="422081" y="594259"/>
                </a:lnTo>
                <a:lnTo>
                  <a:pt x="465035" y="594259"/>
                </a:lnTo>
                <a:lnTo>
                  <a:pt x="472648" y="582946"/>
                </a:lnTo>
                <a:lnTo>
                  <a:pt x="476896" y="561547"/>
                </a:lnTo>
                <a:lnTo>
                  <a:pt x="472648" y="540147"/>
                </a:lnTo>
                <a:lnTo>
                  <a:pt x="465035" y="528834"/>
                </a:lnTo>
                <a:close/>
              </a:path>
              <a:path w="701675" h="676275">
                <a:moveTo>
                  <a:pt x="624899" y="523382"/>
                </a:moveTo>
                <a:lnTo>
                  <a:pt x="602972" y="523382"/>
                </a:lnTo>
                <a:lnTo>
                  <a:pt x="602972" y="545190"/>
                </a:lnTo>
                <a:lnTo>
                  <a:pt x="624899" y="545190"/>
                </a:lnTo>
                <a:lnTo>
                  <a:pt x="624899" y="523382"/>
                </a:lnTo>
                <a:close/>
              </a:path>
              <a:path w="701675" h="676275">
                <a:moveTo>
                  <a:pt x="688554" y="185369"/>
                </a:moveTo>
                <a:lnTo>
                  <a:pt x="664366" y="185369"/>
                </a:lnTo>
                <a:lnTo>
                  <a:pt x="668751" y="189731"/>
                </a:lnTo>
                <a:lnTo>
                  <a:pt x="668751" y="268227"/>
                </a:lnTo>
                <a:lnTo>
                  <a:pt x="664366" y="272588"/>
                </a:lnTo>
                <a:lnTo>
                  <a:pt x="493341" y="272588"/>
                </a:lnTo>
                <a:lnTo>
                  <a:pt x="480339" y="275093"/>
                </a:lnTo>
                <a:lnTo>
                  <a:pt x="469907" y="281993"/>
                </a:lnTo>
                <a:lnTo>
                  <a:pt x="462969" y="292369"/>
                </a:lnTo>
                <a:lnTo>
                  <a:pt x="460451" y="305300"/>
                </a:lnTo>
                <a:lnTo>
                  <a:pt x="462969" y="318232"/>
                </a:lnTo>
                <a:lnTo>
                  <a:pt x="469907" y="328608"/>
                </a:lnTo>
                <a:lnTo>
                  <a:pt x="480339" y="335508"/>
                </a:lnTo>
                <a:lnTo>
                  <a:pt x="493341" y="338013"/>
                </a:lnTo>
                <a:lnTo>
                  <a:pt x="631476" y="338013"/>
                </a:lnTo>
                <a:lnTo>
                  <a:pt x="635862" y="342374"/>
                </a:lnTo>
                <a:lnTo>
                  <a:pt x="635862" y="355459"/>
                </a:lnTo>
                <a:lnTo>
                  <a:pt x="631476" y="359821"/>
                </a:lnTo>
                <a:lnTo>
                  <a:pt x="526230" y="359821"/>
                </a:lnTo>
                <a:lnTo>
                  <a:pt x="513229" y="362325"/>
                </a:lnTo>
                <a:lnTo>
                  <a:pt x="502797" y="369226"/>
                </a:lnTo>
                <a:lnTo>
                  <a:pt x="495859" y="379602"/>
                </a:lnTo>
                <a:lnTo>
                  <a:pt x="493341" y="392533"/>
                </a:lnTo>
                <a:lnTo>
                  <a:pt x="495859" y="405465"/>
                </a:lnTo>
                <a:lnTo>
                  <a:pt x="502797" y="415841"/>
                </a:lnTo>
                <a:lnTo>
                  <a:pt x="513229" y="422741"/>
                </a:lnTo>
                <a:lnTo>
                  <a:pt x="526230" y="425245"/>
                </a:lnTo>
                <a:lnTo>
                  <a:pt x="598587" y="425245"/>
                </a:lnTo>
                <a:lnTo>
                  <a:pt x="602972" y="429607"/>
                </a:lnTo>
                <a:lnTo>
                  <a:pt x="602972" y="497212"/>
                </a:lnTo>
                <a:lnTo>
                  <a:pt x="607358" y="501574"/>
                </a:lnTo>
                <a:lnTo>
                  <a:pt x="620513" y="501574"/>
                </a:lnTo>
                <a:lnTo>
                  <a:pt x="624899" y="497212"/>
                </a:lnTo>
                <a:lnTo>
                  <a:pt x="624899" y="436150"/>
                </a:lnTo>
                <a:lnTo>
                  <a:pt x="592009" y="403437"/>
                </a:lnTo>
                <a:lnTo>
                  <a:pt x="519652" y="403437"/>
                </a:lnTo>
                <a:lnTo>
                  <a:pt x="515267" y="399076"/>
                </a:lnTo>
                <a:lnTo>
                  <a:pt x="515267" y="385991"/>
                </a:lnTo>
                <a:lnTo>
                  <a:pt x="519652" y="381629"/>
                </a:lnTo>
                <a:lnTo>
                  <a:pt x="624899" y="381629"/>
                </a:lnTo>
                <a:lnTo>
                  <a:pt x="637900" y="379125"/>
                </a:lnTo>
                <a:lnTo>
                  <a:pt x="648332" y="372224"/>
                </a:lnTo>
                <a:lnTo>
                  <a:pt x="655270" y="361848"/>
                </a:lnTo>
                <a:lnTo>
                  <a:pt x="657788" y="348917"/>
                </a:lnTo>
                <a:lnTo>
                  <a:pt x="655270" y="335985"/>
                </a:lnTo>
                <a:lnTo>
                  <a:pt x="648332" y="325609"/>
                </a:lnTo>
                <a:lnTo>
                  <a:pt x="637900" y="318709"/>
                </a:lnTo>
                <a:lnTo>
                  <a:pt x="624899" y="316205"/>
                </a:lnTo>
                <a:lnTo>
                  <a:pt x="486763" y="316205"/>
                </a:lnTo>
                <a:lnTo>
                  <a:pt x="482378" y="311843"/>
                </a:lnTo>
                <a:lnTo>
                  <a:pt x="482378" y="298758"/>
                </a:lnTo>
                <a:lnTo>
                  <a:pt x="486763" y="294396"/>
                </a:lnTo>
                <a:lnTo>
                  <a:pt x="657788" y="294396"/>
                </a:lnTo>
                <a:lnTo>
                  <a:pt x="670790" y="291892"/>
                </a:lnTo>
                <a:lnTo>
                  <a:pt x="681222" y="284992"/>
                </a:lnTo>
                <a:lnTo>
                  <a:pt x="688159" y="274616"/>
                </a:lnTo>
                <a:lnTo>
                  <a:pt x="690677" y="261684"/>
                </a:lnTo>
                <a:lnTo>
                  <a:pt x="690597" y="195862"/>
                </a:lnTo>
                <a:lnTo>
                  <a:pt x="688554" y="185369"/>
                </a:lnTo>
                <a:close/>
              </a:path>
              <a:path w="701675" h="676275">
                <a:moveTo>
                  <a:pt x="537193" y="98136"/>
                </a:moveTo>
                <a:lnTo>
                  <a:pt x="449488" y="98136"/>
                </a:lnTo>
                <a:lnTo>
                  <a:pt x="395084" y="120353"/>
                </a:lnTo>
                <a:lnTo>
                  <a:pt x="372746" y="174465"/>
                </a:lnTo>
                <a:lnTo>
                  <a:pt x="378725" y="204330"/>
                </a:lnTo>
                <a:lnTo>
                  <a:pt x="395084" y="228570"/>
                </a:lnTo>
                <a:lnTo>
                  <a:pt x="419459" y="244836"/>
                </a:lnTo>
                <a:lnTo>
                  <a:pt x="449488" y="250780"/>
                </a:lnTo>
                <a:lnTo>
                  <a:pt x="537193" y="250780"/>
                </a:lnTo>
                <a:lnTo>
                  <a:pt x="564430" y="245771"/>
                </a:lnTo>
                <a:lnTo>
                  <a:pt x="587350" y="231972"/>
                </a:lnTo>
                <a:lnTo>
                  <a:pt x="589772" y="228972"/>
                </a:lnTo>
                <a:lnTo>
                  <a:pt x="449488" y="228972"/>
                </a:lnTo>
                <a:lnTo>
                  <a:pt x="427973" y="224749"/>
                </a:lnTo>
                <a:lnTo>
                  <a:pt x="410569" y="213168"/>
                </a:lnTo>
                <a:lnTo>
                  <a:pt x="398921" y="195862"/>
                </a:lnTo>
                <a:lnTo>
                  <a:pt x="394672" y="174465"/>
                </a:lnTo>
                <a:lnTo>
                  <a:pt x="398921" y="153066"/>
                </a:lnTo>
                <a:lnTo>
                  <a:pt x="410569" y="135756"/>
                </a:lnTo>
                <a:lnTo>
                  <a:pt x="427973" y="124170"/>
                </a:lnTo>
                <a:lnTo>
                  <a:pt x="449488" y="119945"/>
                </a:lnTo>
                <a:lnTo>
                  <a:pt x="589771" y="119945"/>
                </a:lnTo>
                <a:lnTo>
                  <a:pt x="587350" y="116946"/>
                </a:lnTo>
                <a:lnTo>
                  <a:pt x="564430" y="103146"/>
                </a:lnTo>
                <a:lnTo>
                  <a:pt x="537193" y="98136"/>
                </a:lnTo>
                <a:close/>
              </a:path>
              <a:path w="701675" h="676275">
                <a:moveTo>
                  <a:pt x="589771" y="119945"/>
                </a:moveTo>
                <a:lnTo>
                  <a:pt x="537193" y="119945"/>
                </a:lnTo>
                <a:lnTo>
                  <a:pt x="558708" y="124170"/>
                </a:lnTo>
                <a:lnTo>
                  <a:pt x="576112" y="135756"/>
                </a:lnTo>
                <a:lnTo>
                  <a:pt x="587761" y="153066"/>
                </a:lnTo>
                <a:lnTo>
                  <a:pt x="592009" y="174465"/>
                </a:lnTo>
                <a:lnTo>
                  <a:pt x="587761" y="195862"/>
                </a:lnTo>
                <a:lnTo>
                  <a:pt x="576113" y="213168"/>
                </a:lnTo>
                <a:lnTo>
                  <a:pt x="558709" y="224749"/>
                </a:lnTo>
                <a:lnTo>
                  <a:pt x="537193" y="228972"/>
                </a:lnTo>
                <a:lnTo>
                  <a:pt x="589772" y="228972"/>
                </a:lnTo>
                <a:lnTo>
                  <a:pt x="604103" y="211224"/>
                </a:lnTo>
                <a:lnTo>
                  <a:pt x="612839" y="185369"/>
                </a:lnTo>
                <a:lnTo>
                  <a:pt x="688554" y="185369"/>
                </a:lnTo>
                <a:lnTo>
                  <a:pt x="612839" y="163561"/>
                </a:lnTo>
                <a:lnTo>
                  <a:pt x="604103" y="137698"/>
                </a:lnTo>
                <a:lnTo>
                  <a:pt x="589771" y="119945"/>
                </a:lnTo>
                <a:close/>
              </a:path>
              <a:path w="701675" h="676275">
                <a:moveTo>
                  <a:pt x="488955" y="163561"/>
                </a:moveTo>
                <a:lnTo>
                  <a:pt x="431947" y="163561"/>
                </a:lnTo>
                <a:lnTo>
                  <a:pt x="427562" y="167923"/>
                </a:lnTo>
                <a:lnTo>
                  <a:pt x="427562" y="181007"/>
                </a:lnTo>
                <a:lnTo>
                  <a:pt x="431947" y="185369"/>
                </a:lnTo>
                <a:lnTo>
                  <a:pt x="488956" y="185369"/>
                </a:lnTo>
                <a:lnTo>
                  <a:pt x="493341" y="181008"/>
                </a:lnTo>
                <a:lnTo>
                  <a:pt x="493341" y="167923"/>
                </a:lnTo>
                <a:lnTo>
                  <a:pt x="488955" y="163561"/>
                </a:lnTo>
                <a:close/>
              </a:path>
              <a:path w="701675" h="676275">
                <a:moveTo>
                  <a:pt x="701047" y="87232"/>
                </a:moveTo>
                <a:lnTo>
                  <a:pt x="679714" y="87232"/>
                </a:lnTo>
                <a:lnTo>
                  <a:pt x="679714" y="109041"/>
                </a:lnTo>
                <a:lnTo>
                  <a:pt x="701047" y="109041"/>
                </a:lnTo>
                <a:lnTo>
                  <a:pt x="701047" y="87232"/>
                </a:lnTo>
                <a:close/>
              </a:path>
              <a:path w="701675" h="676275">
                <a:moveTo>
                  <a:pt x="324508" y="0"/>
                </a:moveTo>
                <a:lnTo>
                  <a:pt x="223647" y="0"/>
                </a:lnTo>
                <a:lnTo>
                  <a:pt x="189268" y="22540"/>
                </a:lnTo>
                <a:lnTo>
                  <a:pt x="186373" y="37073"/>
                </a:lnTo>
                <a:lnTo>
                  <a:pt x="186373" y="71967"/>
                </a:lnTo>
                <a:lnTo>
                  <a:pt x="190758" y="76328"/>
                </a:lnTo>
                <a:lnTo>
                  <a:pt x="324508" y="76328"/>
                </a:lnTo>
                <a:lnTo>
                  <a:pt x="328894" y="71967"/>
                </a:lnTo>
                <a:lnTo>
                  <a:pt x="328894" y="54520"/>
                </a:lnTo>
                <a:lnTo>
                  <a:pt x="208299" y="54520"/>
                </a:lnTo>
                <a:lnTo>
                  <a:pt x="208299" y="28350"/>
                </a:lnTo>
                <a:lnTo>
                  <a:pt x="214877" y="21808"/>
                </a:lnTo>
                <a:lnTo>
                  <a:pt x="328893" y="21808"/>
                </a:lnTo>
                <a:lnTo>
                  <a:pt x="328893" y="4361"/>
                </a:lnTo>
                <a:lnTo>
                  <a:pt x="324508" y="0"/>
                </a:lnTo>
                <a:close/>
              </a:path>
              <a:path w="701675" h="676275">
                <a:moveTo>
                  <a:pt x="252151" y="21808"/>
                </a:moveTo>
                <a:lnTo>
                  <a:pt x="230225" y="21808"/>
                </a:lnTo>
                <a:lnTo>
                  <a:pt x="230225" y="54520"/>
                </a:lnTo>
                <a:lnTo>
                  <a:pt x="252151" y="54520"/>
                </a:lnTo>
                <a:lnTo>
                  <a:pt x="252151" y="21808"/>
                </a:lnTo>
                <a:close/>
              </a:path>
              <a:path w="701675" h="676275">
                <a:moveTo>
                  <a:pt x="328893" y="21808"/>
                </a:moveTo>
                <a:lnTo>
                  <a:pt x="306967" y="21808"/>
                </a:lnTo>
                <a:lnTo>
                  <a:pt x="306967" y="54520"/>
                </a:lnTo>
                <a:lnTo>
                  <a:pt x="328894" y="54520"/>
                </a:lnTo>
                <a:lnTo>
                  <a:pt x="328893" y="21808"/>
                </a:lnTo>
                <a:close/>
              </a:path>
              <a:path w="701675" h="676275">
                <a:moveTo>
                  <a:pt x="701047" y="0"/>
                </a:moveTo>
                <a:lnTo>
                  <a:pt x="679714" y="0"/>
                </a:lnTo>
                <a:lnTo>
                  <a:pt x="679714" y="21808"/>
                </a:lnTo>
                <a:lnTo>
                  <a:pt x="701047" y="21808"/>
                </a:lnTo>
                <a:lnTo>
                  <a:pt x="701047" y="0"/>
                </a:lnTo>
                <a:close/>
              </a:path>
              <a:path w="701675" h="676275">
                <a:moveTo>
                  <a:pt x="701047" y="43616"/>
                </a:moveTo>
                <a:lnTo>
                  <a:pt x="679714" y="43616"/>
                </a:lnTo>
                <a:lnTo>
                  <a:pt x="679714" y="65424"/>
                </a:lnTo>
                <a:lnTo>
                  <a:pt x="701047" y="65424"/>
                </a:lnTo>
                <a:lnTo>
                  <a:pt x="701047" y="43616"/>
                </a:lnTo>
                <a:close/>
              </a:path>
              <a:path w="701675" h="676275">
                <a:moveTo>
                  <a:pt x="657788" y="0"/>
                </a:moveTo>
                <a:lnTo>
                  <a:pt x="635862" y="0"/>
                </a:lnTo>
                <a:lnTo>
                  <a:pt x="635862" y="21808"/>
                </a:lnTo>
                <a:lnTo>
                  <a:pt x="657788" y="21808"/>
                </a:lnTo>
                <a:lnTo>
                  <a:pt x="657788" y="0"/>
                </a:lnTo>
                <a:close/>
              </a:path>
              <a:path w="701675" h="676275">
                <a:moveTo>
                  <a:pt x="657788" y="43616"/>
                </a:moveTo>
                <a:lnTo>
                  <a:pt x="635862" y="43616"/>
                </a:lnTo>
                <a:lnTo>
                  <a:pt x="635862" y="65424"/>
                </a:lnTo>
                <a:lnTo>
                  <a:pt x="657788" y="65424"/>
                </a:lnTo>
                <a:lnTo>
                  <a:pt x="657788" y="43616"/>
                </a:lnTo>
                <a:close/>
              </a:path>
              <a:path w="701675" h="676275">
                <a:moveTo>
                  <a:pt x="613935" y="0"/>
                </a:moveTo>
                <a:lnTo>
                  <a:pt x="592009" y="0"/>
                </a:lnTo>
                <a:lnTo>
                  <a:pt x="592009" y="21808"/>
                </a:lnTo>
                <a:lnTo>
                  <a:pt x="613935" y="21808"/>
                </a:lnTo>
                <a:lnTo>
                  <a:pt x="613935" y="0"/>
                </a:lnTo>
                <a:close/>
              </a:path>
              <a:path w="701675" h="676275">
                <a:moveTo>
                  <a:pt x="570083" y="0"/>
                </a:moveTo>
                <a:lnTo>
                  <a:pt x="548156" y="0"/>
                </a:lnTo>
                <a:lnTo>
                  <a:pt x="548156" y="21808"/>
                </a:lnTo>
                <a:lnTo>
                  <a:pt x="570083" y="21808"/>
                </a:lnTo>
                <a:lnTo>
                  <a:pt x="570083" y="0"/>
                </a:lnTo>
                <a:close/>
              </a:path>
            </a:pathLst>
          </a:custGeom>
          <a:solidFill>
            <a:srgbClr val="EB70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94589" y="2649981"/>
            <a:ext cx="12075795" cy="30721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200025">
              <a:lnSpc>
                <a:spcPct val="100000"/>
              </a:lnSpc>
              <a:spcBef>
                <a:spcPts val="90"/>
              </a:spcBef>
            </a:pP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“Simply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put, Certent CDM </a:t>
            </a:r>
            <a:r>
              <a:rPr sz="2000" spc="-235" dirty="0">
                <a:solidFill>
                  <a:srgbClr val="FFFFFF"/>
                </a:solidFill>
                <a:latin typeface="Arial"/>
                <a:cs typeface="Arial"/>
              </a:rPr>
              <a:t>give</a:t>
            </a:r>
            <a:r>
              <a:rPr sz="3000" spc="-352" baseline="-9722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spc="-235" dirty="0">
                <a:solidFill>
                  <a:srgbClr val="FFFFFF"/>
                </a:solidFill>
                <a:latin typeface="Arial"/>
                <a:cs typeface="Arial"/>
              </a:rPr>
              <a:t>s </a:t>
            </a:r>
            <a:r>
              <a:rPr sz="3000" spc="-592" baseline="-9722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spc="-395" dirty="0">
                <a:solidFill>
                  <a:srgbClr val="FFFFFF"/>
                </a:solidFill>
                <a:latin typeface="Arial"/>
                <a:cs typeface="Arial"/>
              </a:rPr>
              <a:t>us</a:t>
            </a:r>
            <a:r>
              <a:rPr sz="3000" spc="-592" baseline="-9722" dirty="0">
                <a:solidFill>
                  <a:srgbClr val="FFFFFF"/>
                </a:solidFill>
                <a:latin typeface="Arial"/>
                <a:cs typeface="Arial"/>
              </a:rPr>
              <a:t>th</a:t>
            </a:r>
            <a:r>
              <a:rPr sz="2000" spc="-39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000" spc="-592" baseline="-9722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spc="-39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000" spc="-592" baseline="-9722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spc="-39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000" spc="-592" baseline="-9722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000" spc="-39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3000" spc="-592" baseline="-9722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000" spc="-39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000" spc="-592" baseline="-9722" dirty="0">
                <a:solidFill>
                  <a:srgbClr val="FFFFFF"/>
                </a:solidFill>
                <a:latin typeface="Arial"/>
                <a:cs typeface="Arial"/>
              </a:rPr>
              <a:t>le</a:t>
            </a:r>
            <a:r>
              <a:rPr sz="2000" spc="-39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000" spc="-592" baseline="-9722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000" spc="-395" dirty="0">
                <a:solidFill>
                  <a:srgbClr val="FFFFFF"/>
                </a:solidFill>
                <a:latin typeface="Arial"/>
                <a:cs typeface="Arial"/>
              </a:rPr>
              <a:t>sio</a:t>
            </a:r>
            <a:r>
              <a:rPr sz="3000" spc="-592" baseline="-9722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spc="-39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000" spc="-592" baseline="-9722" dirty="0">
                <a:solidFill>
                  <a:srgbClr val="FFFFFF"/>
                </a:solidFill>
                <a:latin typeface="Arial"/>
                <a:cs typeface="Arial"/>
              </a:rPr>
              <a:t>nt</a:t>
            </a:r>
            <a:r>
              <a:rPr sz="2000" spc="-39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000" spc="-592" baseline="-9722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spc="-39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3000" spc="-592" baseline="-9722" dirty="0">
                <a:solidFill>
                  <a:srgbClr val="FFFFFF"/>
                </a:solidFill>
                <a:latin typeface="Arial"/>
                <a:cs typeface="Arial"/>
              </a:rPr>
              <a:t>tion </a:t>
            </a:r>
            <a:r>
              <a:rPr sz="3000" spc="-7" baseline="-9722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3000" spc="-719" baseline="-9722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000" spc="-48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3000" spc="-719" baseline="-9722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000" spc="-48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000" spc="-719" baseline="-9722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000" spc="-480" dirty="0">
                <a:solidFill>
                  <a:srgbClr val="FFFFFF"/>
                </a:solidFill>
                <a:latin typeface="Arial"/>
                <a:cs typeface="Arial"/>
              </a:rPr>
              <a:t>re</a:t>
            </a:r>
            <a:r>
              <a:rPr sz="3000" spc="-719" baseline="-9722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000" spc="-48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000" spc="-719" baseline="-9722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000" spc="-48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3000" spc="-719" baseline="-9722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spc="-48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000" spc="-719" baseline="-9722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spc="-48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000" spc="-719" baseline="-9722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000" spc="-48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3000" spc="-719" baseline="-9722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000" spc="-48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000" spc="-719" baseline="-9722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spc="-48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000" spc="-719" baseline="-9722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000" spc="-480" dirty="0">
                <a:solidFill>
                  <a:srgbClr val="FFFFFF"/>
                </a:solidFill>
                <a:latin typeface="Arial"/>
                <a:cs typeface="Arial"/>
              </a:rPr>
              <a:t>f </a:t>
            </a:r>
            <a:r>
              <a:rPr sz="2000" spc="-229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000" spc="-345" baseline="-9722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spc="-229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3000" spc="-345" baseline="-9722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spc="-229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000" spc="-345" baseline="-9722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000" spc="-229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3000" spc="-345" baseline="-9722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spc="-229" dirty="0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sz="3000" spc="-345" baseline="-9722" dirty="0">
                <a:solidFill>
                  <a:srgbClr val="FFFFFF"/>
                </a:solidFill>
                <a:latin typeface="Arial"/>
                <a:cs typeface="Arial"/>
              </a:rPr>
              <a:t>he</a:t>
            </a:r>
            <a:r>
              <a:rPr sz="2000" spc="-229" dirty="0">
                <a:solidFill>
                  <a:srgbClr val="FFFFFF"/>
                </a:solidFill>
                <a:latin typeface="Arial"/>
                <a:cs typeface="Arial"/>
              </a:rPr>
              <a:t>subsidiaries 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were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set up to 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truth. </a:t>
            </a:r>
            <a:r>
              <a:rPr sz="2000" b="1" i="1" spc="-5" dirty="0">
                <a:solidFill>
                  <a:srgbClr val="FFFFFF"/>
                </a:solidFill>
                <a:latin typeface="Arial"/>
                <a:cs typeface="Arial"/>
              </a:rPr>
              <a:t>Since CDM pulls </a:t>
            </a:r>
            <a:r>
              <a:rPr sz="2000" b="1" i="1" spc="-380" dirty="0">
                <a:solidFill>
                  <a:srgbClr val="FFFFFF"/>
                </a:solidFill>
                <a:latin typeface="Arial"/>
                <a:cs typeface="Arial"/>
              </a:rPr>
              <a:t>str</a:t>
            </a:r>
            <a:r>
              <a:rPr sz="3000" spc="-569" baseline="-9722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b="1" i="1" spc="-38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000" spc="-569" baseline="-9722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000" b="1" i="1" spc="-380" dirty="0">
                <a:solidFill>
                  <a:srgbClr val="FFFFFF"/>
                </a:solidFill>
                <a:latin typeface="Arial"/>
                <a:cs typeface="Arial"/>
              </a:rPr>
              <a:t>ig</a:t>
            </a:r>
            <a:r>
              <a:rPr sz="3000" spc="-569" baseline="-9722" dirty="0">
                <a:solidFill>
                  <a:srgbClr val="FFFFFF"/>
                </a:solidFill>
                <a:latin typeface="Arial"/>
                <a:cs typeface="Arial"/>
              </a:rPr>
              <a:t>lu</a:t>
            </a:r>
            <a:r>
              <a:rPr sz="2000" b="1" i="1" spc="-38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3000" spc="-569" baseline="-9722" dirty="0">
                <a:solidFill>
                  <a:srgbClr val="FFFFFF"/>
                </a:solidFill>
                <a:latin typeface="Arial"/>
                <a:cs typeface="Arial"/>
              </a:rPr>
              <a:t>ti</a:t>
            </a:r>
            <a:r>
              <a:rPr sz="2000" b="1" i="1" spc="-38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000" spc="-569" baseline="-9722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000" b="1" i="1" spc="-38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3000" spc="-569" baseline="-9722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i="1" spc="-380" dirty="0">
                <a:solidFill>
                  <a:srgbClr val="FFFFFF"/>
                </a:solidFill>
                <a:latin typeface="Arial"/>
                <a:cs typeface="Arial"/>
              </a:rPr>
              <a:t>ro</a:t>
            </a:r>
            <a:r>
              <a:rPr sz="3000" spc="-569" baseline="-9722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2000" b="1" i="1" spc="-38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3000" spc="-569" baseline="-9722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sz="2000" b="1" i="1" spc="-38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000" spc="-569" baseline="-9722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i="1" spc="-38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3000" spc="-569" baseline="-9722" dirty="0">
                <a:solidFill>
                  <a:srgbClr val="FFFFFF"/>
                </a:solidFill>
                <a:latin typeface="Arial"/>
                <a:cs typeface="Arial"/>
              </a:rPr>
              <a:t>nt</a:t>
            </a:r>
            <a:r>
              <a:rPr sz="2000" b="1" i="1" spc="-38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000" spc="-569" baseline="-9722" dirty="0">
                <a:solidFill>
                  <a:srgbClr val="FFFFFF"/>
                </a:solidFill>
                <a:latin typeface="Arial"/>
                <a:cs typeface="Arial"/>
              </a:rPr>
              <a:t>ro</a:t>
            </a:r>
            <a:r>
              <a:rPr sz="2000" b="1" i="1" spc="-380" dirty="0">
                <a:solidFill>
                  <a:srgbClr val="FFFFFF"/>
                </a:solidFill>
                <a:latin typeface="Arial"/>
                <a:cs typeface="Arial"/>
              </a:rPr>
              <a:t>tr</a:t>
            </a:r>
            <a:r>
              <a:rPr sz="3000" spc="-569" baseline="-9722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000" b="1" i="1" spc="-380" dirty="0">
                <a:solidFill>
                  <a:srgbClr val="FFFFFF"/>
                </a:solidFill>
                <a:latin typeface="Arial"/>
                <a:cs typeface="Arial"/>
              </a:rPr>
              <a:t>ia</a:t>
            </a:r>
            <a:r>
              <a:rPr sz="3000" spc="-569" baseline="-9722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000" b="1" i="1" spc="-38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000" spc="-569" baseline="-9722" dirty="0">
                <a:solidFill>
                  <a:srgbClr val="FFFFFF"/>
                </a:solidFill>
                <a:latin typeface="Arial"/>
                <a:cs typeface="Arial"/>
              </a:rPr>
              <a:t>ced </a:t>
            </a:r>
            <a:r>
              <a:rPr sz="3000" spc="-7" baseline="-9722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000" spc="-44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000" spc="-667" baseline="-9722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spc="-44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000" spc="-667" baseline="-9722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000" spc="-44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3000" spc="-667" baseline="-9722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spc="-44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000" spc="-667" baseline="-9722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000" spc="-445" dirty="0">
                <a:solidFill>
                  <a:srgbClr val="FFFFFF"/>
                </a:solidFill>
                <a:latin typeface="Arial"/>
                <a:cs typeface="Arial"/>
              </a:rPr>
              <a:t>rt</a:t>
            </a:r>
            <a:r>
              <a:rPr sz="3000" spc="-667" baseline="-9722" dirty="0">
                <a:solidFill>
                  <a:srgbClr val="FFFFFF"/>
                </a:solidFill>
                <a:latin typeface="Arial"/>
                <a:cs typeface="Arial"/>
              </a:rPr>
              <a:t>ro</a:t>
            </a:r>
            <a:r>
              <a:rPr sz="2000" spc="-44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3000" spc="-667" baseline="-9722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spc="-44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000" spc="-667" baseline="-9722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000" spc="-445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3000" spc="-667" baseline="-9722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spc="-44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3000" spc="-667" baseline="-9722" dirty="0">
                <a:solidFill>
                  <a:srgbClr val="FFFFFF"/>
                </a:solidFill>
                <a:latin typeface="Arial"/>
                <a:cs typeface="Arial"/>
              </a:rPr>
              <a:t>r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CDM and all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teams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reported  </a:t>
            </a:r>
            <a:r>
              <a:rPr sz="2000" b="1" i="1" spc="-10" dirty="0">
                <a:solidFill>
                  <a:srgbClr val="FFFFFF"/>
                </a:solidFill>
                <a:latin typeface="Arial"/>
                <a:cs typeface="Arial"/>
              </a:rPr>
              <a:t>balances, </a:t>
            </a:r>
            <a:r>
              <a:rPr sz="2000" b="1" i="1" spc="-5" dirty="0">
                <a:solidFill>
                  <a:srgbClr val="FFFFFF"/>
                </a:solidFill>
                <a:latin typeface="Arial"/>
                <a:cs typeface="Arial"/>
              </a:rPr>
              <a:t>rather than </a:t>
            </a:r>
            <a:r>
              <a:rPr sz="2000" b="1" i="1" spc="-380" dirty="0">
                <a:solidFill>
                  <a:srgbClr val="FFFFFF"/>
                </a:solidFill>
                <a:latin typeface="Arial"/>
                <a:cs typeface="Arial"/>
              </a:rPr>
              <a:t>pushin</a:t>
            </a:r>
            <a:r>
              <a:rPr sz="3000" spc="-569" baseline="-9722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000" b="1" i="1" spc="-38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3000" spc="-569" baseline="-9722" dirty="0">
                <a:solidFill>
                  <a:srgbClr val="FFFFFF"/>
                </a:solidFill>
                <a:latin typeface="Arial"/>
                <a:cs typeface="Arial"/>
              </a:rPr>
              <a:t>rg</a:t>
            </a:r>
            <a:r>
              <a:rPr sz="2000" b="1" i="1" spc="-38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3000" spc="-569" baseline="-9722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i="1" spc="-38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000" spc="-569" baseline="-9722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i="1" spc="-38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000" spc="-569" baseline="-9722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i="1" spc="-38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000" spc="-569" baseline="-9722" dirty="0">
                <a:solidFill>
                  <a:srgbClr val="FFFFFF"/>
                </a:solidFill>
                <a:latin typeface="Arial"/>
                <a:cs typeface="Arial"/>
              </a:rPr>
              <a:t>za</a:t>
            </a:r>
            <a:r>
              <a:rPr sz="2000" b="1" i="1" spc="-380" dirty="0">
                <a:solidFill>
                  <a:srgbClr val="FFFFFF"/>
                </a:solidFill>
                <a:latin typeface="Arial"/>
                <a:cs typeface="Arial"/>
              </a:rPr>
              <a:t>th</a:t>
            </a:r>
            <a:r>
              <a:rPr sz="3000" spc="-569" baseline="-9722" dirty="0">
                <a:solidFill>
                  <a:srgbClr val="FFFFFF"/>
                </a:solidFill>
                <a:latin typeface="Arial"/>
                <a:cs typeface="Arial"/>
              </a:rPr>
              <a:t>tio</a:t>
            </a:r>
            <a:r>
              <a:rPr sz="2000" b="1" i="1" spc="-380" dirty="0">
                <a:solidFill>
                  <a:srgbClr val="FFFFFF"/>
                </a:solidFill>
                <a:latin typeface="Arial"/>
                <a:cs typeface="Arial"/>
              </a:rPr>
              <a:t>ro</a:t>
            </a:r>
            <a:r>
              <a:rPr sz="3000" spc="-569" baseline="-9722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i="1" spc="-38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3000" spc="-569" baseline="-9722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sz="2000" b="1" i="1" spc="-47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3000" spc="-712" baseline="-9722" dirty="0">
                <a:solidFill>
                  <a:srgbClr val="FFFFFF"/>
                </a:solidFill>
                <a:latin typeface="Arial"/>
                <a:cs typeface="Arial"/>
              </a:rPr>
              <a:t>th</a:t>
            </a:r>
            <a:r>
              <a:rPr sz="2000" b="1" i="1" spc="-47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3000" spc="-712" baseline="-9722" dirty="0">
                <a:solidFill>
                  <a:srgbClr val="FFFFFF"/>
                </a:solidFill>
                <a:latin typeface="Arial"/>
                <a:cs typeface="Arial"/>
              </a:rPr>
              <a:t>e </a:t>
            </a:r>
            <a:r>
              <a:rPr sz="3000" b="1" i="1" spc="-472" baseline="-9722" dirty="0">
                <a:solidFill>
                  <a:srgbClr val="FFFFFF"/>
                </a:solidFill>
                <a:latin typeface="Arial"/>
                <a:cs typeface="Arial"/>
              </a:rPr>
              <a:t>productio</a:t>
            </a:r>
            <a:r>
              <a:rPr sz="2000" spc="-315" dirty="0">
                <a:solidFill>
                  <a:srgbClr val="FFFFFF"/>
                </a:solidFill>
                <a:latin typeface="Arial"/>
                <a:cs typeface="Arial"/>
              </a:rPr>
              <a:t>su</a:t>
            </a:r>
            <a:r>
              <a:rPr sz="3000" b="1" i="1" spc="-472" baseline="-9722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spc="-31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3000" b="1" i="1" spc="-472" baseline="-9722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000" spc="-315" dirty="0">
                <a:solidFill>
                  <a:srgbClr val="FFFFFF"/>
                </a:solidFill>
                <a:latin typeface="Arial"/>
                <a:cs typeface="Arial"/>
              </a:rPr>
              <a:t>st</a:t>
            </a:r>
            <a:r>
              <a:rPr sz="3000" b="1" i="1" spc="-472" baseline="-9722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000" spc="-3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000" b="1" i="1" spc="-472" baseline="-9722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000" spc="-315" dirty="0">
                <a:solidFill>
                  <a:srgbClr val="FFFFFF"/>
                </a:solidFill>
                <a:latin typeface="Arial"/>
                <a:cs typeface="Arial"/>
              </a:rPr>
              <a:t>nt</a:t>
            </a:r>
            <a:r>
              <a:rPr sz="3000" b="1" i="1" spc="-472" baseline="-9722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000" spc="-315" dirty="0">
                <a:solidFill>
                  <a:srgbClr val="FFFFFF"/>
                </a:solidFill>
                <a:latin typeface="Arial"/>
                <a:cs typeface="Arial"/>
              </a:rPr>
              <a:t>ia</a:t>
            </a:r>
            <a:r>
              <a:rPr sz="3000" b="1" i="1" spc="-472" baseline="-9722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spc="-31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000" b="1" i="1" spc="-472" baseline="-9722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spc="-31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3000" b="1" i="1" spc="-472" baseline="-9722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000" spc="-3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000" b="1" i="1" spc="-472" baseline="-9722" dirty="0">
                <a:solidFill>
                  <a:srgbClr val="FFFFFF"/>
                </a:solidFill>
                <a:latin typeface="Arial"/>
                <a:cs typeface="Arial"/>
              </a:rPr>
              <a:t>ly</a:t>
            </a:r>
            <a:r>
              <a:rPr sz="2000" spc="-315" dirty="0">
                <a:solidFill>
                  <a:srgbClr val="FFFFFF"/>
                </a:solidFill>
                <a:latin typeface="Arial"/>
                <a:cs typeface="Arial"/>
              </a:rPr>
              <a:t>ntrol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improvements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user  </a:t>
            </a:r>
            <a:r>
              <a:rPr sz="2000" b="1" i="1" spc="-10" dirty="0">
                <a:solidFill>
                  <a:srgbClr val="FFFFFF"/>
                </a:solidFill>
                <a:latin typeface="Arial"/>
                <a:cs typeface="Arial"/>
              </a:rPr>
              <a:t>Microsoft Excel, </a:t>
            </a:r>
            <a:r>
              <a:rPr sz="2000" b="1" i="1" spc="-5" dirty="0">
                <a:solidFill>
                  <a:srgbClr val="FFFFFF"/>
                </a:solidFill>
                <a:latin typeface="Arial"/>
                <a:cs typeface="Arial"/>
              </a:rPr>
              <a:t>we have </a:t>
            </a:r>
            <a:r>
              <a:rPr sz="2000" b="1" i="1" spc="-360" dirty="0">
                <a:solidFill>
                  <a:srgbClr val="FFFFFF"/>
                </a:solidFill>
                <a:latin typeface="Arial"/>
                <a:cs typeface="Arial"/>
              </a:rPr>
              <a:t>tha</a:t>
            </a:r>
            <a:r>
              <a:rPr sz="3000" b="1" i="1" spc="-540" baseline="-9722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000" b="1" i="1" spc="-36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i="1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i="1" spc="-5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000" b="1" i="1" spc="-794" baseline="-9722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i="1" spc="-53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000" b="1" i="1" spc="-794" baseline="-9722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i="1" spc="-53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000" b="1" i="1" spc="-794" baseline="-9722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i="1" spc="-53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3000" b="1" i="1" spc="-794" baseline="-9722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000" b="1" i="1" spc="-53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000" b="1" i="1" spc="-794" baseline="-9722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i="1" spc="-5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000" b="1" i="1" spc="-794" baseline="-9722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000" b="1" i="1" spc="-530" dirty="0">
                <a:solidFill>
                  <a:srgbClr val="FFFFFF"/>
                </a:solidFill>
                <a:latin typeface="Arial"/>
                <a:cs typeface="Arial"/>
              </a:rPr>
              <a:t>nc</a:t>
            </a:r>
            <a:r>
              <a:rPr sz="3000" b="1" i="1" spc="-794" baseline="-9722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i="1" spc="-53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000" b="1" i="1" spc="-794" baseline="-9722" dirty="0">
                <a:solidFill>
                  <a:srgbClr val="FFFFFF"/>
                </a:solidFill>
                <a:latin typeface="Arial"/>
                <a:cs typeface="Arial"/>
              </a:rPr>
              <a:t>nt</a:t>
            </a:r>
            <a:r>
              <a:rPr sz="2000" b="1" i="1" spc="-530" dirty="0">
                <a:solidFill>
                  <a:srgbClr val="FFFFFF"/>
                </a:solidFill>
                <a:latin typeface="Arial"/>
                <a:cs typeface="Arial"/>
              </a:rPr>
              <a:t>th</a:t>
            </a:r>
            <a:r>
              <a:rPr sz="3000" b="1" i="1" spc="-794" baseline="-9722" dirty="0">
                <a:solidFill>
                  <a:srgbClr val="FFFFFF"/>
                </a:solidFill>
                <a:latin typeface="Arial"/>
                <a:cs typeface="Arial"/>
              </a:rPr>
              <a:t>re</a:t>
            </a:r>
            <a:r>
              <a:rPr sz="2000" b="1" i="1" spc="-5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000" b="1" i="1" spc="-794" baseline="-9722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000" b="1" i="1" spc="-530" dirty="0">
                <a:solidFill>
                  <a:srgbClr val="FFFFFF"/>
                </a:solidFill>
                <a:latin typeface="Arial"/>
                <a:cs typeface="Arial"/>
              </a:rPr>
              <a:t>t </a:t>
            </a:r>
            <a:r>
              <a:rPr sz="3000" b="1" i="1" spc="-7" baseline="-9722" dirty="0">
                <a:solidFill>
                  <a:srgbClr val="FFFFFF"/>
                </a:solidFill>
                <a:latin typeface="Arial"/>
                <a:cs typeface="Arial"/>
              </a:rPr>
              <a:t>orts, </a:t>
            </a:r>
            <a:r>
              <a:rPr sz="3000" b="1" i="1" spc="-712" baseline="-9722" dirty="0">
                <a:solidFill>
                  <a:srgbClr val="FFFFFF"/>
                </a:solidFill>
                <a:latin typeface="Arial"/>
                <a:cs typeface="Arial"/>
              </a:rPr>
              <a:t>we</a:t>
            </a:r>
            <a:r>
              <a:rPr sz="2000" spc="-47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000" b="1" i="1" spc="-712" baseline="-9722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spc="-47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3000" b="1" i="1" spc="-712" baseline="-9722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000" spc="-47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000" b="1" i="1" spc="-712" baseline="-9722" dirty="0">
                <a:solidFill>
                  <a:srgbClr val="FFFFFF"/>
                </a:solidFill>
                <a:latin typeface="Arial"/>
                <a:cs typeface="Arial"/>
              </a:rPr>
              <a:t>ly</a:t>
            </a:r>
            <a:r>
              <a:rPr sz="2000" spc="-475" dirty="0">
                <a:solidFill>
                  <a:srgbClr val="FFFFFF"/>
                </a:solidFill>
                <a:latin typeface="Arial"/>
                <a:cs typeface="Arial"/>
              </a:rPr>
              <a:t>pt</a:t>
            </a:r>
            <a:r>
              <a:rPr sz="3000" b="1" i="1" spc="-712" baseline="-9722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000" spc="-475" dirty="0">
                <a:solidFill>
                  <a:srgbClr val="FFFFFF"/>
                </a:solidFill>
                <a:latin typeface="Arial"/>
                <a:cs typeface="Arial"/>
              </a:rPr>
              <a:t>io</a:t>
            </a:r>
            <a:r>
              <a:rPr sz="3000" b="1" i="1" spc="-712" baseline="-9722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spc="-47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000" b="1" i="1" spc="-712" baseline="-9722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spc="-47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000" b="1" i="1" spc="-712" baseline="-9722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spc="-47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3000" b="1" i="1" spc="-712" baseline="-9722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000" spc="-47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000" b="1" i="1" spc="-712" baseline="-9722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spc="-47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3000" b="1" i="1" spc="-712" baseline="-9722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000" spc="-475" dirty="0">
                <a:solidFill>
                  <a:srgbClr val="FFFFFF"/>
                </a:solidFill>
                <a:latin typeface="Arial"/>
                <a:cs typeface="Arial"/>
              </a:rPr>
              <a:t>e </a:t>
            </a:r>
            <a:r>
              <a:rPr sz="2000" spc="-26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000" b="1" i="1" spc="-390" baseline="-9722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spc="-26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000" b="1" i="1" spc="-390" baseline="-9722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spc="-26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000" b="1" i="1" spc="-390" baseline="-9722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spc="-260" dirty="0">
                <a:solidFill>
                  <a:srgbClr val="FFFFFF"/>
                </a:solidFill>
                <a:latin typeface="Arial"/>
                <a:cs typeface="Arial"/>
              </a:rPr>
              <a:t>ution. </a:t>
            </a:r>
            <a:r>
              <a:rPr sz="2000" b="1" i="1" spc="-10" dirty="0">
                <a:solidFill>
                  <a:srgbClr val="FFFFFF"/>
                </a:solidFill>
                <a:latin typeface="Arial"/>
                <a:cs typeface="Arial"/>
              </a:rPr>
              <a:t>“Existing </a:t>
            </a:r>
            <a:r>
              <a:rPr sz="2000" b="1" i="1" spc="-25" dirty="0">
                <a:solidFill>
                  <a:srgbClr val="FFFFFF"/>
                </a:solidFill>
                <a:latin typeface="Arial"/>
                <a:cs typeface="Arial"/>
              </a:rPr>
              <a:t>Word</a:t>
            </a:r>
            <a:r>
              <a:rPr sz="2000" b="1" i="1" spc="2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i="1" spc="-1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b="1" i="1" spc="-10" dirty="0">
                <a:solidFill>
                  <a:srgbClr val="FFFFFF"/>
                </a:solidFill>
                <a:latin typeface="Arial"/>
                <a:cs typeface="Arial"/>
              </a:rPr>
              <a:t>key </a:t>
            </a:r>
            <a:r>
              <a:rPr sz="2000" b="1" i="1" spc="-5" dirty="0">
                <a:solidFill>
                  <a:srgbClr val="FFFFFF"/>
                </a:solidFill>
                <a:latin typeface="Arial"/>
                <a:cs typeface="Arial"/>
              </a:rPr>
              <a:t>data is coming straight </a:t>
            </a:r>
            <a:r>
              <a:rPr sz="2000" b="1" i="1" spc="-49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3000" b="1" i="1" spc="-742" baseline="-9722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i="1" spc="-49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000" b="1" i="1" spc="-742" baseline="-9722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i="1" spc="-49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000" b="1" i="1" spc="-742" baseline="-9722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000" b="1" i="1" spc="-49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3000" b="1" i="1" spc="-742" baseline="-9722" dirty="0">
                <a:solidFill>
                  <a:srgbClr val="FFFFFF"/>
                </a:solidFill>
                <a:latin typeface="Arial"/>
                <a:cs typeface="Arial"/>
              </a:rPr>
              <a:t>orm</a:t>
            </a:r>
            <a:r>
              <a:rPr sz="2000" b="1" i="1" spc="-495" dirty="0">
                <a:solidFill>
                  <a:srgbClr val="FFFFFF"/>
                </a:solidFill>
                <a:latin typeface="Arial"/>
                <a:cs typeface="Arial"/>
              </a:rPr>
              <a:t>ou</a:t>
            </a:r>
            <a:r>
              <a:rPr sz="3000" b="1" i="1" spc="-742" baseline="-9722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i="1" spc="-49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000" b="1" i="1" spc="-742" baseline="-9722" dirty="0">
                <a:solidFill>
                  <a:srgbClr val="FFFFFF"/>
                </a:solidFill>
                <a:latin typeface="Arial"/>
                <a:cs typeface="Arial"/>
              </a:rPr>
              <a:t>ti</a:t>
            </a:r>
            <a:r>
              <a:rPr sz="2000" b="1" i="1" spc="-49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3000" b="1" i="1" spc="-742" baseline="-9722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2000" b="1" i="1" spc="-495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3000" b="1" i="1" spc="-742" baseline="-9722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000" b="1" i="1" spc="-49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000" b="1" i="1" spc="-742" baseline="-9722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i="1" spc="-49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000" b="1" i="1" spc="-742" baseline="-9722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000" b="1" i="1" spc="-49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000" b="1" i="1" spc="-742" baseline="-9722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000" b="1" i="1" spc="-495" dirty="0">
                <a:solidFill>
                  <a:srgbClr val="FFFFFF"/>
                </a:solidFill>
                <a:latin typeface="Arial"/>
                <a:cs typeface="Arial"/>
              </a:rPr>
              <a:t>l </a:t>
            </a:r>
            <a:r>
              <a:rPr sz="3000" b="1" i="1" spc="-7" baseline="-9722" dirty="0">
                <a:solidFill>
                  <a:srgbClr val="FFFFFF"/>
                </a:solidFill>
                <a:latin typeface="Arial"/>
                <a:cs typeface="Arial"/>
              </a:rPr>
              <a:t>rts, </a:t>
            </a:r>
            <a:r>
              <a:rPr sz="3000" b="1" i="1" spc="-547" baseline="-9722" dirty="0">
                <a:solidFill>
                  <a:srgbClr val="FFFFFF"/>
                </a:solidFill>
                <a:latin typeface="Arial"/>
                <a:cs typeface="Arial"/>
              </a:rPr>
              <a:t>finan</a:t>
            </a:r>
            <a:r>
              <a:rPr sz="2000" b="1" i="1" spc="-36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000" b="1" i="1" spc="-547" baseline="-9722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000" b="1" i="1" spc="-365" dirty="0">
                <a:solidFill>
                  <a:srgbClr val="FFFFFF"/>
                </a:solidFill>
                <a:latin typeface="Arial"/>
                <a:cs typeface="Arial"/>
              </a:rPr>
              <a:t>x</a:t>
            </a:r>
            <a:r>
              <a:rPr sz="3000" b="1" i="1" spc="-547" baseline="-9722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i="1" spc="-36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3000" b="1" i="1" spc="-547" baseline="-9722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i="1" spc="-36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000" b="1" i="1" spc="-547" baseline="-9722" dirty="0">
                <a:solidFill>
                  <a:srgbClr val="FFFFFF"/>
                </a:solidFill>
                <a:latin typeface="Arial"/>
                <a:cs typeface="Arial"/>
              </a:rPr>
              <a:t>l </a:t>
            </a:r>
            <a:r>
              <a:rPr sz="2000" b="1" i="1" spc="-45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000" b="1" i="1" spc="-682" baseline="-9722" dirty="0">
                <a:solidFill>
                  <a:srgbClr val="FFFFFF"/>
                </a:solidFill>
                <a:latin typeface="Arial"/>
                <a:cs typeface="Arial"/>
              </a:rPr>
              <a:t>ri</a:t>
            </a:r>
            <a:r>
              <a:rPr sz="2000" b="1" i="1" spc="-45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3000" b="1" i="1" spc="-682" baseline="-9722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b="1" i="1" spc="-45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000" b="1" i="1" spc="-682" baseline="-9722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000" b="1" i="1" spc="-455" dirty="0">
                <a:solidFill>
                  <a:srgbClr val="FFFFFF"/>
                </a:solidFill>
                <a:latin typeface="Arial"/>
                <a:cs typeface="Arial"/>
              </a:rPr>
              <a:t>rm</a:t>
            </a:r>
            <a:r>
              <a:rPr sz="3000" b="1" i="1" spc="-682" baseline="-9722" dirty="0">
                <a:solidFill>
                  <a:srgbClr val="FFFFFF"/>
                </a:solidFill>
                <a:latin typeface="Arial"/>
                <a:cs typeface="Arial"/>
              </a:rPr>
              <a:t>re</a:t>
            </a:r>
            <a:r>
              <a:rPr sz="2000" b="1" i="1" spc="-45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000" b="1" i="1" spc="-682" baseline="-9722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000" b="1" i="1" spc="-455" dirty="0">
                <a:solidFill>
                  <a:srgbClr val="FFFFFF"/>
                </a:solidFill>
                <a:latin typeface="Arial"/>
                <a:cs typeface="Arial"/>
              </a:rPr>
              <a:t>ts</a:t>
            </a:r>
            <a:r>
              <a:rPr sz="3000" b="1" i="1" spc="-682" baseline="-9722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2000" b="1" i="1" spc="-455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3000" b="1" i="1" spc="-682" baseline="-9722" dirty="0">
                <a:solidFill>
                  <a:srgbClr val="FFFFFF"/>
                </a:solidFill>
                <a:latin typeface="Arial"/>
                <a:cs typeface="Arial"/>
              </a:rPr>
              <a:t>ti</a:t>
            </a:r>
            <a:r>
              <a:rPr sz="2000" b="1" i="1" spc="-45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000" b="1" i="1" spc="-682" baseline="-9722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i="1" spc="-45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000" b="1" i="1" spc="-682" baseline="-9722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000" b="1" i="1" spc="-45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000" b="1" i="1" spc="-682" baseline="-9722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sz="2000" b="1" i="1" spc="-10" dirty="0">
                <a:solidFill>
                  <a:srgbClr val="FFFFFF"/>
                </a:solidFill>
                <a:latin typeface="Arial"/>
                <a:cs typeface="Arial"/>
              </a:rPr>
              <a:t>easily </a:t>
            </a:r>
            <a:r>
              <a:rPr sz="2000" b="1" i="1" spc="-5" dirty="0">
                <a:solidFill>
                  <a:srgbClr val="FFFFFF"/>
                </a:solidFill>
                <a:latin typeface="Arial"/>
                <a:cs typeface="Arial"/>
              </a:rPr>
              <a:t>copied into CDM</a:t>
            </a:r>
            <a:r>
              <a:rPr sz="2000" b="1" i="1" spc="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i="1" spc="-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ts val="2395"/>
              </a:lnSpc>
              <a:tabLst>
                <a:tab pos="3418204" algn="l"/>
              </a:tabLst>
            </a:pPr>
            <a:r>
              <a:rPr sz="2000" b="1" i="1" spc="-10" dirty="0">
                <a:solidFill>
                  <a:srgbClr val="FFFFFF"/>
                </a:solidFill>
                <a:latin typeface="Arial"/>
                <a:cs typeface="Arial"/>
              </a:rPr>
              <a:t>Ledger…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”	</a:t>
            </a:r>
            <a:r>
              <a:rPr sz="3000" b="1" i="1" spc="-7" baseline="-9722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3000" b="1" i="1" spc="-15" baseline="-9722" dirty="0">
                <a:solidFill>
                  <a:srgbClr val="FFFFFF"/>
                </a:solidFill>
                <a:latin typeface="Arial"/>
                <a:cs typeface="Arial"/>
              </a:rPr>
              <a:t>more became </a:t>
            </a:r>
            <a:r>
              <a:rPr sz="3000" b="1" i="1" spc="-7" baseline="-9722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3000" b="1" i="1" spc="-15" baseline="-9722" dirty="0">
                <a:solidFill>
                  <a:srgbClr val="FFFFFF"/>
                </a:solidFill>
                <a:latin typeface="Arial"/>
                <a:cs typeface="Arial"/>
              </a:rPr>
              <a:t>part </a:t>
            </a:r>
            <a:r>
              <a:rPr sz="3000" b="1" i="1" spc="-622" baseline="-9722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000" b="1" i="1" spc="-41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3000" b="1" i="1" spc="-622" baseline="-9722" dirty="0">
                <a:solidFill>
                  <a:srgbClr val="FFFFFF"/>
                </a:solidFill>
                <a:latin typeface="Arial"/>
                <a:cs typeface="Arial"/>
              </a:rPr>
              <a:t>f </a:t>
            </a:r>
            <a:r>
              <a:rPr sz="2000" b="1" i="1" spc="-45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000" b="1" i="1" spc="-675" baseline="-9722" dirty="0">
                <a:solidFill>
                  <a:srgbClr val="FFFFFF"/>
                </a:solidFill>
                <a:latin typeface="Arial"/>
                <a:cs typeface="Arial"/>
              </a:rPr>
              <a:t>th</a:t>
            </a:r>
            <a:r>
              <a:rPr sz="2000" b="1" i="1" spc="-4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000" b="1" i="1" spc="-675" baseline="-9722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i="1" spc="-450" dirty="0">
                <a:solidFill>
                  <a:srgbClr val="FFFFFF"/>
                </a:solidFill>
                <a:latin typeface="Arial"/>
                <a:cs typeface="Arial"/>
              </a:rPr>
              <a:t>ud</a:t>
            </a:r>
            <a:r>
              <a:rPr sz="3000" b="1" i="1" spc="-675" baseline="-9722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000" b="1" i="1" spc="-45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000" b="1" i="1" spc="-675" baseline="-9722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000" b="1" i="1" spc="-45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000" b="1" i="1" spc="-675" baseline="-9722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000" b="1" i="1" spc="-45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000" b="1" i="1" spc="-675" baseline="-9722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000" b="1" i="1" spc="-45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000" b="1" i="1" spc="-675" baseline="-9722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i="1" spc="-45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000" b="1" i="1" spc="-675" baseline="-9722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b="1" i="1" spc="-45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000" b="1" i="1" spc="-675" baseline="-9722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b="1" i="1" spc="-450" dirty="0">
                <a:solidFill>
                  <a:srgbClr val="FFFFFF"/>
                </a:solidFill>
                <a:latin typeface="Arial"/>
                <a:cs typeface="Arial"/>
              </a:rPr>
              <a:t>ov</a:t>
            </a:r>
            <a:r>
              <a:rPr sz="3000" b="1" i="1" spc="-675" baseline="-9722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i="1" spc="-45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000" b="1" i="1" spc="-675" baseline="-9722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b="1" i="1" spc="-45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3000" b="1" i="1" spc="-675" baseline="-9722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2000" b="1" i="1" spc="-450" dirty="0">
                <a:solidFill>
                  <a:srgbClr val="FFFFFF"/>
                </a:solidFill>
                <a:latin typeface="Arial"/>
                <a:cs typeface="Arial"/>
              </a:rPr>
              <a:t>th</a:t>
            </a:r>
            <a:r>
              <a:rPr sz="3000" b="1" i="1" spc="-675" baseline="-9722" dirty="0">
                <a:solidFill>
                  <a:srgbClr val="FFFFFF"/>
                </a:solidFill>
                <a:latin typeface="Arial"/>
                <a:cs typeface="Arial"/>
              </a:rPr>
              <a:t>el</a:t>
            </a:r>
            <a:r>
              <a:rPr sz="2000" b="1" i="1" spc="-4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000" b="1" i="1" spc="-675" baseline="-9722" dirty="0">
                <a:solidFill>
                  <a:srgbClr val="FFFFFF"/>
                </a:solidFill>
                <a:latin typeface="Arial"/>
                <a:cs typeface="Arial"/>
              </a:rPr>
              <a:t>l.</a:t>
            </a:r>
            <a:r>
              <a:rPr sz="2000" b="1" i="1" spc="-450" dirty="0">
                <a:solidFill>
                  <a:srgbClr val="FFFFFF"/>
                </a:solidFill>
                <a:latin typeface="Arial"/>
                <a:cs typeface="Arial"/>
              </a:rPr>
              <a:t>t </a:t>
            </a:r>
            <a:r>
              <a:rPr sz="2000" b="1" i="1" spc="-20" dirty="0">
                <a:solidFill>
                  <a:srgbClr val="FFFFFF"/>
                </a:solidFill>
                <a:latin typeface="Arial"/>
                <a:cs typeface="Arial"/>
              </a:rPr>
              <a:t>they, </a:t>
            </a:r>
            <a:r>
              <a:rPr sz="2000" b="1" i="1" spc="-1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000" b="1" i="1" spc="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i="1" spc="-10" dirty="0">
                <a:solidFill>
                  <a:srgbClr val="FFFFFF"/>
                </a:solidFill>
                <a:latin typeface="Arial"/>
                <a:cs typeface="Arial"/>
              </a:rPr>
              <a:t>ourselves,</a:t>
            </a:r>
            <a:endParaRPr sz="2000">
              <a:latin typeface="Arial"/>
              <a:cs typeface="Arial"/>
            </a:endParaRPr>
          </a:p>
          <a:p>
            <a:pPr marL="6383655" marR="177800">
              <a:lnSpc>
                <a:spcPts val="2400"/>
              </a:lnSpc>
              <a:spcBef>
                <a:spcPts val="75"/>
              </a:spcBef>
            </a:pPr>
            <a:r>
              <a:rPr sz="2000" b="1" i="1" spc="-10" dirty="0">
                <a:solidFill>
                  <a:srgbClr val="FFFFFF"/>
                </a:solidFill>
                <a:latin typeface="Arial"/>
                <a:cs typeface="Arial"/>
              </a:rPr>
              <a:t>were </a:t>
            </a:r>
            <a:r>
              <a:rPr sz="2000" b="1" i="1" spc="-5" dirty="0">
                <a:solidFill>
                  <a:srgbClr val="FFFFFF"/>
                </a:solidFill>
                <a:latin typeface="Arial"/>
                <a:cs typeface="Arial"/>
              </a:rPr>
              <a:t>able to track changes between </a:t>
            </a:r>
            <a:r>
              <a:rPr sz="2000" b="1" i="1" spc="-10" dirty="0">
                <a:solidFill>
                  <a:srgbClr val="FFFFFF"/>
                </a:solidFill>
                <a:latin typeface="Arial"/>
                <a:cs typeface="Arial"/>
              </a:rPr>
              <a:t>versions,  </a:t>
            </a:r>
            <a:r>
              <a:rPr sz="2000" b="1" i="1" spc="-5" dirty="0">
                <a:solidFill>
                  <a:srgbClr val="FFFFFF"/>
                </a:solidFill>
                <a:latin typeface="Arial"/>
                <a:cs typeface="Arial"/>
              </a:rPr>
              <a:t>to the point </a:t>
            </a:r>
            <a:r>
              <a:rPr sz="2000" b="1" i="1" spc="-10" dirty="0">
                <a:solidFill>
                  <a:srgbClr val="FFFFFF"/>
                </a:solidFill>
                <a:latin typeface="Arial"/>
                <a:cs typeface="Arial"/>
              </a:rPr>
              <a:t>where </a:t>
            </a:r>
            <a:r>
              <a:rPr sz="2000" b="1" i="1" spc="-5" dirty="0">
                <a:solidFill>
                  <a:srgbClr val="FFFFFF"/>
                </a:solidFill>
                <a:latin typeface="Arial"/>
                <a:cs typeface="Arial"/>
              </a:rPr>
              <a:t>we had a single </a:t>
            </a:r>
            <a:r>
              <a:rPr sz="2000" b="1" i="1" spc="-10" dirty="0">
                <a:solidFill>
                  <a:srgbClr val="FFFFFF"/>
                </a:solidFill>
                <a:latin typeface="Arial"/>
                <a:cs typeface="Arial"/>
              </a:rPr>
              <a:t>version </a:t>
            </a:r>
            <a:r>
              <a:rPr sz="2000" b="1" i="1" spc="-5" dirty="0">
                <a:solidFill>
                  <a:srgbClr val="FFFFFF"/>
                </a:solidFill>
                <a:latin typeface="Arial"/>
                <a:cs typeface="Arial"/>
              </a:rPr>
              <a:t>of  the truth when we produce our</a:t>
            </a:r>
            <a:r>
              <a:rPr sz="2000" b="1" i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i="1" spc="-5" dirty="0">
                <a:solidFill>
                  <a:srgbClr val="FFFFFF"/>
                </a:solidFill>
                <a:latin typeface="Arial"/>
                <a:cs typeface="Arial"/>
              </a:rPr>
              <a:t>Company</a:t>
            </a:r>
            <a:endParaRPr sz="2000">
              <a:latin typeface="Arial"/>
              <a:cs typeface="Arial"/>
            </a:endParaRPr>
          </a:p>
          <a:p>
            <a:pPr marL="6383655">
              <a:lnSpc>
                <a:spcPts val="2325"/>
              </a:lnSpc>
            </a:pPr>
            <a:r>
              <a:rPr sz="2000" b="1" i="1" spc="-10" dirty="0">
                <a:solidFill>
                  <a:srgbClr val="FFFFFF"/>
                </a:solidFill>
                <a:latin typeface="Arial"/>
                <a:cs typeface="Arial"/>
              </a:rPr>
              <a:t>Annual Accounts,”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said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FFFFFF"/>
                </a:solidFill>
                <a:latin typeface="Arial"/>
                <a:cs typeface="Arial"/>
              </a:rPr>
              <a:t>Young.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0" y="201168"/>
            <a:ext cx="1844039" cy="10271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2019 </a:t>
            </a:r>
            <a:r>
              <a:rPr spc="5" dirty="0"/>
              <a:t>© Company</a:t>
            </a:r>
            <a:r>
              <a:rPr spc="-130" dirty="0"/>
              <a:t> </a:t>
            </a:r>
            <a:r>
              <a:rPr dirty="0"/>
              <a:t>Confidential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14 June</a:t>
            </a:r>
            <a:r>
              <a:rPr spc="-85" dirty="0"/>
              <a:t> </a:t>
            </a:r>
            <a:r>
              <a:rPr dirty="0"/>
              <a:t>2019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5" dirty="0"/>
              <a:t>37</a:t>
            </a:fld>
            <a:endParaRPr spc="5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3231" y="6492240"/>
            <a:ext cx="137160" cy="365760"/>
          </a:xfrm>
          <a:custGeom>
            <a:avLst/>
            <a:gdLst/>
            <a:ahLst/>
            <a:cxnLst/>
            <a:rect l="l" t="t" r="r" b="b"/>
            <a:pathLst>
              <a:path w="137159" h="365759">
                <a:moveTo>
                  <a:pt x="0" y="365760"/>
                </a:moveTo>
                <a:lnTo>
                  <a:pt x="137159" y="365760"/>
                </a:lnTo>
                <a:lnTo>
                  <a:pt x="137159" y="0"/>
                </a:lnTo>
                <a:lnTo>
                  <a:pt x="0" y="0"/>
                </a:lnTo>
                <a:lnTo>
                  <a:pt x="0" y="365760"/>
                </a:lnTo>
                <a:close/>
              </a:path>
            </a:pathLst>
          </a:custGeom>
          <a:solidFill>
            <a:srgbClr val="1C9F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859023" y="6608064"/>
            <a:ext cx="0" cy="137160"/>
          </a:xfrm>
          <a:custGeom>
            <a:avLst/>
            <a:gdLst/>
            <a:ahLst/>
            <a:cxnLst/>
            <a:rect l="l" t="t" r="r" b="b"/>
            <a:pathLst>
              <a:path h="137159">
                <a:moveTo>
                  <a:pt x="0" y="0"/>
                </a:moveTo>
                <a:lnTo>
                  <a:pt x="0" y="137158"/>
                </a:lnTo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503152" y="6565392"/>
            <a:ext cx="0" cy="220345"/>
          </a:xfrm>
          <a:custGeom>
            <a:avLst/>
            <a:gdLst/>
            <a:ahLst/>
            <a:cxnLst/>
            <a:rect l="l" t="t" r="r" b="b"/>
            <a:pathLst>
              <a:path h="220345">
                <a:moveTo>
                  <a:pt x="0" y="0"/>
                </a:moveTo>
                <a:lnTo>
                  <a:pt x="0" y="220186"/>
                </a:lnTo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1219200"/>
            <a:ext cx="12192000" cy="4800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1219200"/>
            <a:ext cx="12192000" cy="4800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057394" y="2071192"/>
            <a:ext cx="223012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spc="-5" dirty="0"/>
              <a:t>THE</a:t>
            </a:r>
            <a:r>
              <a:rPr sz="2800" spc="-70" dirty="0"/>
              <a:t> </a:t>
            </a:r>
            <a:r>
              <a:rPr sz="2800" spc="-40" dirty="0"/>
              <a:t>RESULT</a:t>
            </a:r>
            <a:endParaRPr sz="2800"/>
          </a:p>
        </p:txBody>
      </p:sp>
      <p:sp>
        <p:nvSpPr>
          <p:cNvPr id="8" name="object 8"/>
          <p:cNvSpPr/>
          <p:nvPr/>
        </p:nvSpPr>
        <p:spPr>
          <a:xfrm>
            <a:off x="5399532" y="522731"/>
            <a:ext cx="1396365" cy="1396365"/>
          </a:xfrm>
          <a:custGeom>
            <a:avLst/>
            <a:gdLst/>
            <a:ahLst/>
            <a:cxnLst/>
            <a:rect l="l" t="t" r="r" b="b"/>
            <a:pathLst>
              <a:path w="1396365" h="1396364">
                <a:moveTo>
                  <a:pt x="697991" y="0"/>
                </a:moveTo>
                <a:lnTo>
                  <a:pt x="650208" y="1610"/>
                </a:lnTo>
                <a:lnTo>
                  <a:pt x="603288" y="6372"/>
                </a:lnTo>
                <a:lnTo>
                  <a:pt x="557335" y="14182"/>
                </a:lnTo>
                <a:lnTo>
                  <a:pt x="512453" y="24936"/>
                </a:lnTo>
                <a:lnTo>
                  <a:pt x="468747" y="38529"/>
                </a:lnTo>
                <a:lnTo>
                  <a:pt x="426321" y="54858"/>
                </a:lnTo>
                <a:lnTo>
                  <a:pt x="385277" y="73818"/>
                </a:lnTo>
                <a:lnTo>
                  <a:pt x="345722" y="95306"/>
                </a:lnTo>
                <a:lnTo>
                  <a:pt x="307757" y="119218"/>
                </a:lnTo>
                <a:lnTo>
                  <a:pt x="271489" y="145449"/>
                </a:lnTo>
                <a:lnTo>
                  <a:pt x="237019" y="173895"/>
                </a:lnTo>
                <a:lnTo>
                  <a:pt x="204454" y="204454"/>
                </a:lnTo>
                <a:lnTo>
                  <a:pt x="173895" y="237019"/>
                </a:lnTo>
                <a:lnTo>
                  <a:pt x="145449" y="271489"/>
                </a:lnTo>
                <a:lnTo>
                  <a:pt x="119218" y="307757"/>
                </a:lnTo>
                <a:lnTo>
                  <a:pt x="95306" y="345722"/>
                </a:lnTo>
                <a:lnTo>
                  <a:pt x="73818" y="385277"/>
                </a:lnTo>
                <a:lnTo>
                  <a:pt x="54858" y="426321"/>
                </a:lnTo>
                <a:lnTo>
                  <a:pt x="38529" y="468747"/>
                </a:lnTo>
                <a:lnTo>
                  <a:pt x="24936" y="512453"/>
                </a:lnTo>
                <a:lnTo>
                  <a:pt x="14182" y="557335"/>
                </a:lnTo>
                <a:lnTo>
                  <a:pt x="6372" y="603288"/>
                </a:lnTo>
                <a:lnTo>
                  <a:pt x="1610" y="650208"/>
                </a:lnTo>
                <a:lnTo>
                  <a:pt x="0" y="697991"/>
                </a:lnTo>
                <a:lnTo>
                  <a:pt x="1610" y="745775"/>
                </a:lnTo>
                <a:lnTo>
                  <a:pt x="6372" y="792695"/>
                </a:lnTo>
                <a:lnTo>
                  <a:pt x="14182" y="838648"/>
                </a:lnTo>
                <a:lnTo>
                  <a:pt x="24936" y="883530"/>
                </a:lnTo>
                <a:lnTo>
                  <a:pt x="38529" y="927236"/>
                </a:lnTo>
                <a:lnTo>
                  <a:pt x="54858" y="969662"/>
                </a:lnTo>
                <a:lnTo>
                  <a:pt x="73818" y="1010706"/>
                </a:lnTo>
                <a:lnTo>
                  <a:pt x="95306" y="1050261"/>
                </a:lnTo>
                <a:lnTo>
                  <a:pt x="119218" y="1088226"/>
                </a:lnTo>
                <a:lnTo>
                  <a:pt x="145449" y="1124494"/>
                </a:lnTo>
                <a:lnTo>
                  <a:pt x="173895" y="1158964"/>
                </a:lnTo>
                <a:lnTo>
                  <a:pt x="204454" y="1191529"/>
                </a:lnTo>
                <a:lnTo>
                  <a:pt x="237019" y="1222088"/>
                </a:lnTo>
                <a:lnTo>
                  <a:pt x="271489" y="1250534"/>
                </a:lnTo>
                <a:lnTo>
                  <a:pt x="307757" y="1276765"/>
                </a:lnTo>
                <a:lnTo>
                  <a:pt x="345722" y="1300677"/>
                </a:lnTo>
                <a:lnTo>
                  <a:pt x="385277" y="1322165"/>
                </a:lnTo>
                <a:lnTo>
                  <a:pt x="426321" y="1341125"/>
                </a:lnTo>
                <a:lnTo>
                  <a:pt x="468747" y="1357454"/>
                </a:lnTo>
                <a:lnTo>
                  <a:pt x="512453" y="1371047"/>
                </a:lnTo>
                <a:lnTo>
                  <a:pt x="557335" y="1381801"/>
                </a:lnTo>
                <a:lnTo>
                  <a:pt x="603288" y="1389611"/>
                </a:lnTo>
                <a:lnTo>
                  <a:pt x="650208" y="1394373"/>
                </a:lnTo>
                <a:lnTo>
                  <a:pt x="697991" y="1395983"/>
                </a:lnTo>
                <a:lnTo>
                  <a:pt x="745775" y="1394373"/>
                </a:lnTo>
                <a:lnTo>
                  <a:pt x="792695" y="1389611"/>
                </a:lnTo>
                <a:lnTo>
                  <a:pt x="838648" y="1381801"/>
                </a:lnTo>
                <a:lnTo>
                  <a:pt x="883530" y="1371047"/>
                </a:lnTo>
                <a:lnTo>
                  <a:pt x="927236" y="1357454"/>
                </a:lnTo>
                <a:lnTo>
                  <a:pt x="969662" y="1341125"/>
                </a:lnTo>
                <a:lnTo>
                  <a:pt x="1010706" y="1322165"/>
                </a:lnTo>
                <a:lnTo>
                  <a:pt x="1050261" y="1300677"/>
                </a:lnTo>
                <a:lnTo>
                  <a:pt x="1088226" y="1276765"/>
                </a:lnTo>
                <a:lnTo>
                  <a:pt x="1124494" y="1250534"/>
                </a:lnTo>
                <a:lnTo>
                  <a:pt x="1158964" y="1222088"/>
                </a:lnTo>
                <a:lnTo>
                  <a:pt x="1191529" y="1191529"/>
                </a:lnTo>
                <a:lnTo>
                  <a:pt x="1222088" y="1158964"/>
                </a:lnTo>
                <a:lnTo>
                  <a:pt x="1250534" y="1124494"/>
                </a:lnTo>
                <a:lnTo>
                  <a:pt x="1276765" y="1088226"/>
                </a:lnTo>
                <a:lnTo>
                  <a:pt x="1300677" y="1050261"/>
                </a:lnTo>
                <a:lnTo>
                  <a:pt x="1322165" y="1010706"/>
                </a:lnTo>
                <a:lnTo>
                  <a:pt x="1341125" y="969662"/>
                </a:lnTo>
                <a:lnTo>
                  <a:pt x="1357454" y="927236"/>
                </a:lnTo>
                <a:lnTo>
                  <a:pt x="1371047" y="883530"/>
                </a:lnTo>
                <a:lnTo>
                  <a:pt x="1381801" y="838648"/>
                </a:lnTo>
                <a:lnTo>
                  <a:pt x="1389611" y="792695"/>
                </a:lnTo>
                <a:lnTo>
                  <a:pt x="1394373" y="745775"/>
                </a:lnTo>
                <a:lnTo>
                  <a:pt x="1395984" y="697991"/>
                </a:lnTo>
                <a:lnTo>
                  <a:pt x="1394373" y="650208"/>
                </a:lnTo>
                <a:lnTo>
                  <a:pt x="1389611" y="603288"/>
                </a:lnTo>
                <a:lnTo>
                  <a:pt x="1381801" y="557335"/>
                </a:lnTo>
                <a:lnTo>
                  <a:pt x="1371047" y="512453"/>
                </a:lnTo>
                <a:lnTo>
                  <a:pt x="1357454" y="468747"/>
                </a:lnTo>
                <a:lnTo>
                  <a:pt x="1341125" y="426321"/>
                </a:lnTo>
                <a:lnTo>
                  <a:pt x="1322165" y="385277"/>
                </a:lnTo>
                <a:lnTo>
                  <a:pt x="1300677" y="345722"/>
                </a:lnTo>
                <a:lnTo>
                  <a:pt x="1276765" y="307757"/>
                </a:lnTo>
                <a:lnTo>
                  <a:pt x="1250534" y="271489"/>
                </a:lnTo>
                <a:lnTo>
                  <a:pt x="1222088" y="237019"/>
                </a:lnTo>
                <a:lnTo>
                  <a:pt x="1191529" y="204454"/>
                </a:lnTo>
                <a:lnTo>
                  <a:pt x="1158964" y="173895"/>
                </a:lnTo>
                <a:lnTo>
                  <a:pt x="1124494" y="145449"/>
                </a:lnTo>
                <a:lnTo>
                  <a:pt x="1088226" y="119218"/>
                </a:lnTo>
                <a:lnTo>
                  <a:pt x="1050261" y="95306"/>
                </a:lnTo>
                <a:lnTo>
                  <a:pt x="1010706" y="73818"/>
                </a:lnTo>
                <a:lnTo>
                  <a:pt x="969662" y="54858"/>
                </a:lnTo>
                <a:lnTo>
                  <a:pt x="927236" y="38529"/>
                </a:lnTo>
                <a:lnTo>
                  <a:pt x="883530" y="24936"/>
                </a:lnTo>
                <a:lnTo>
                  <a:pt x="838648" y="14182"/>
                </a:lnTo>
                <a:lnTo>
                  <a:pt x="792695" y="6372"/>
                </a:lnTo>
                <a:lnTo>
                  <a:pt x="745775" y="1610"/>
                </a:lnTo>
                <a:lnTo>
                  <a:pt x="6979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376671" y="506476"/>
            <a:ext cx="1441703" cy="14351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96000" y="3264408"/>
            <a:ext cx="0" cy="1410335"/>
          </a:xfrm>
          <a:custGeom>
            <a:avLst/>
            <a:gdLst/>
            <a:ahLst/>
            <a:cxnLst/>
            <a:rect l="l" t="t" r="r" b="b"/>
            <a:pathLst>
              <a:path h="1410335">
                <a:moveTo>
                  <a:pt x="0" y="0"/>
                </a:moveTo>
                <a:lnTo>
                  <a:pt x="0" y="1410208"/>
                </a:lnTo>
              </a:path>
            </a:pathLst>
          </a:custGeom>
          <a:ln w="6096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313423" y="4589526"/>
            <a:ext cx="5722620" cy="12439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2000" b="1" i="1" spc="-10" dirty="0">
                <a:solidFill>
                  <a:srgbClr val="FFFFFF"/>
                </a:solidFill>
                <a:latin typeface="Arial"/>
                <a:cs typeface="Arial"/>
              </a:rPr>
              <a:t>across </a:t>
            </a:r>
            <a:r>
              <a:rPr sz="2000" b="1" i="1" spc="-5" dirty="0">
                <a:solidFill>
                  <a:srgbClr val="FFFFFF"/>
                </a:solidFill>
                <a:latin typeface="Arial"/>
                <a:cs typeface="Arial"/>
              </a:rPr>
              <a:t>the whole </a:t>
            </a:r>
            <a:r>
              <a:rPr sz="2000" b="1" i="1" spc="-10" dirty="0">
                <a:solidFill>
                  <a:srgbClr val="FFFFFF"/>
                </a:solidFill>
                <a:latin typeface="Arial"/>
                <a:cs typeface="Arial"/>
              </a:rPr>
              <a:t>package, </a:t>
            </a:r>
            <a:r>
              <a:rPr sz="2000" b="1" i="1" spc="-5" dirty="0">
                <a:solidFill>
                  <a:srgbClr val="FFFFFF"/>
                </a:solidFill>
                <a:latin typeface="Arial"/>
                <a:cs typeface="Arial"/>
              </a:rPr>
              <a:t>rather than having  people pulling </a:t>
            </a:r>
            <a:r>
              <a:rPr sz="2000" b="1" i="1" spc="-10" dirty="0">
                <a:solidFill>
                  <a:srgbClr val="FFFFFF"/>
                </a:solidFill>
                <a:latin typeface="Arial"/>
                <a:cs typeface="Arial"/>
              </a:rPr>
              <a:t>different </a:t>
            </a:r>
            <a:r>
              <a:rPr sz="2000" b="1" i="1" spc="-5" dirty="0">
                <a:solidFill>
                  <a:srgbClr val="FFFFFF"/>
                </a:solidFill>
                <a:latin typeface="Arial"/>
                <a:cs typeface="Arial"/>
              </a:rPr>
              <a:t>information from  </a:t>
            </a:r>
            <a:r>
              <a:rPr sz="2000" b="1" i="1" spc="-10" dirty="0">
                <a:solidFill>
                  <a:srgbClr val="FFFFFF"/>
                </a:solidFill>
                <a:latin typeface="Arial"/>
                <a:cs typeface="Arial"/>
              </a:rPr>
              <a:t>different areas across </a:t>
            </a:r>
            <a:r>
              <a:rPr sz="2000" b="1" i="1" spc="-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000" b="1" i="1" spc="-15" dirty="0">
                <a:solidFill>
                  <a:srgbClr val="FFFFFF"/>
                </a:solidFill>
                <a:latin typeface="Arial"/>
                <a:cs typeface="Arial"/>
              </a:rPr>
              <a:t>company, </a:t>
            </a:r>
            <a:r>
              <a:rPr sz="2000" b="1" i="1" spc="-5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2000" b="1" i="1" spc="-10" dirty="0">
                <a:solidFill>
                  <a:srgbClr val="FFFFFF"/>
                </a:solidFill>
                <a:latin typeface="Arial"/>
                <a:cs typeface="Arial"/>
              </a:rPr>
              <a:t>different  ways.”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059764" rIns="0" bIns="0" rtlCol="0">
            <a:spAutoFit/>
          </a:bodyPr>
          <a:lstStyle/>
          <a:p>
            <a:pPr marL="64769" marR="5080">
              <a:lnSpc>
                <a:spcPct val="100000"/>
              </a:lnSpc>
              <a:spcBef>
                <a:spcPts val="95"/>
              </a:spcBef>
            </a:pPr>
            <a:r>
              <a:rPr b="0" spc="-5" dirty="0">
                <a:latin typeface="Arial"/>
                <a:cs typeface="Arial"/>
              </a:rPr>
              <a:t>For </a:t>
            </a:r>
            <a:r>
              <a:rPr b="0" spc="-10" dirty="0">
                <a:latin typeface="Arial"/>
                <a:cs typeface="Arial"/>
              </a:rPr>
              <a:t>the weekly </a:t>
            </a:r>
            <a:r>
              <a:rPr b="0" spc="-135" dirty="0">
                <a:latin typeface="Arial"/>
                <a:cs typeface="Arial"/>
              </a:rPr>
              <a:t>ManagemenCt </a:t>
            </a:r>
            <a:r>
              <a:rPr b="0" spc="-430" dirty="0">
                <a:latin typeface="Arial"/>
                <a:cs typeface="Arial"/>
              </a:rPr>
              <a:t>uInrfroernmtlyattihoenrpeaacrke </a:t>
            </a:r>
            <a:r>
              <a:rPr b="0" spc="-10" dirty="0">
                <a:latin typeface="Arial"/>
                <a:cs typeface="Arial"/>
              </a:rPr>
              <a:t>over </a:t>
            </a:r>
            <a:r>
              <a:rPr b="0" spc="-459" dirty="0">
                <a:latin typeface="Arial"/>
                <a:cs typeface="Arial"/>
              </a:rPr>
              <a:t>70</a:t>
            </a:r>
            <a:r>
              <a:rPr sz="3000" i="1" spc="-690" baseline="2777" dirty="0"/>
              <a:t>“B</a:t>
            </a:r>
            <a:r>
              <a:rPr sz="2000" b="0" spc="-459" dirty="0">
                <a:latin typeface="Arial"/>
                <a:cs typeface="Arial"/>
              </a:rPr>
              <a:t>pe</a:t>
            </a:r>
            <a:r>
              <a:rPr sz="3000" i="1" spc="-690" baseline="2777" dirty="0"/>
              <a:t>e</a:t>
            </a:r>
            <a:r>
              <a:rPr sz="2000" b="0" spc="-459" dirty="0">
                <a:latin typeface="Arial"/>
                <a:cs typeface="Arial"/>
              </a:rPr>
              <a:t>o</a:t>
            </a:r>
            <a:r>
              <a:rPr sz="3000" i="1" spc="-690" baseline="2777" dirty="0"/>
              <a:t>fo</a:t>
            </a:r>
            <a:r>
              <a:rPr sz="2000" b="0" spc="-459" dirty="0">
                <a:latin typeface="Arial"/>
                <a:cs typeface="Arial"/>
              </a:rPr>
              <a:t>p</a:t>
            </a:r>
            <a:r>
              <a:rPr sz="3000" i="1" spc="-690" baseline="2777" dirty="0"/>
              <a:t>r</a:t>
            </a:r>
            <a:r>
              <a:rPr sz="2000" b="0" spc="-459" dirty="0">
                <a:latin typeface="Arial"/>
                <a:cs typeface="Arial"/>
              </a:rPr>
              <a:t>le</a:t>
            </a:r>
            <a:r>
              <a:rPr sz="3000" i="1" spc="-690" baseline="2777" dirty="0"/>
              <a:t>e </a:t>
            </a:r>
            <a:r>
              <a:rPr sz="3000" i="1" spc="-675" baseline="2777" dirty="0"/>
              <a:t>w</a:t>
            </a:r>
            <a:r>
              <a:rPr sz="2000" b="0" spc="-450" dirty="0">
                <a:latin typeface="Arial"/>
                <a:cs typeface="Arial"/>
              </a:rPr>
              <a:t>us</a:t>
            </a:r>
            <a:r>
              <a:rPr sz="3000" i="1" spc="-675" baseline="2777" dirty="0"/>
              <a:t>e</a:t>
            </a:r>
            <a:r>
              <a:rPr sz="2000" b="0" spc="-450" dirty="0">
                <a:latin typeface="Arial"/>
                <a:cs typeface="Arial"/>
              </a:rPr>
              <a:t>in</a:t>
            </a:r>
            <a:r>
              <a:rPr sz="3000" i="1" spc="-675" baseline="2777" dirty="0"/>
              <a:t>w</a:t>
            </a:r>
            <a:r>
              <a:rPr sz="2000" b="0" spc="-450" dirty="0">
                <a:latin typeface="Arial"/>
                <a:cs typeface="Arial"/>
              </a:rPr>
              <a:t>g</a:t>
            </a:r>
            <a:r>
              <a:rPr sz="3000" i="1" spc="-675" baseline="2777" dirty="0"/>
              <a:t>e</a:t>
            </a:r>
            <a:r>
              <a:rPr sz="2000" b="0" spc="-450" dirty="0">
                <a:latin typeface="Arial"/>
                <a:cs typeface="Arial"/>
              </a:rPr>
              <a:t>C</a:t>
            </a:r>
            <a:r>
              <a:rPr sz="3000" i="1" spc="-675" baseline="2777" dirty="0"/>
              <a:t>re</a:t>
            </a:r>
            <a:r>
              <a:rPr sz="2000" b="0" spc="-450" dirty="0">
                <a:latin typeface="Arial"/>
                <a:cs typeface="Arial"/>
              </a:rPr>
              <a:t>DM</a:t>
            </a:r>
            <a:r>
              <a:rPr sz="3000" i="1" spc="-675" baseline="2777" dirty="0"/>
              <a:t>pro</a:t>
            </a:r>
            <a:r>
              <a:rPr sz="2000" b="0" spc="-450" dirty="0">
                <a:latin typeface="Arial"/>
                <a:cs typeface="Arial"/>
              </a:rPr>
              <a:t>a</a:t>
            </a:r>
            <a:r>
              <a:rPr sz="3000" i="1" spc="-675" baseline="2777" dirty="0"/>
              <a:t>d</a:t>
            </a:r>
            <a:r>
              <a:rPr sz="2000" b="0" spc="-450" dirty="0">
                <a:latin typeface="Arial"/>
                <a:cs typeface="Arial"/>
              </a:rPr>
              <a:t>nd</a:t>
            </a:r>
            <a:r>
              <a:rPr sz="3000" i="1" spc="-675" baseline="2777" dirty="0"/>
              <a:t>ucing </a:t>
            </a:r>
            <a:r>
              <a:rPr sz="3000" i="1" spc="-7" baseline="2777" dirty="0"/>
              <a:t>eight </a:t>
            </a:r>
            <a:r>
              <a:rPr sz="3000" i="1" spc="-15" baseline="2777" dirty="0"/>
              <a:t>separate  </a:t>
            </a:r>
            <a:r>
              <a:rPr sz="2000" b="0" spc="-10" dirty="0">
                <a:latin typeface="Arial"/>
                <a:cs typeface="Arial"/>
              </a:rPr>
              <a:t>alone, </a:t>
            </a:r>
            <a:r>
              <a:rPr sz="2000" i="1" spc="-10" dirty="0"/>
              <a:t>prior </a:t>
            </a:r>
            <a:r>
              <a:rPr sz="2000" i="1" spc="-5" dirty="0"/>
              <a:t>to </a:t>
            </a:r>
            <a:r>
              <a:rPr sz="2000" i="1" spc="-10" dirty="0"/>
              <a:t>CDM </a:t>
            </a:r>
            <a:r>
              <a:rPr sz="2000" i="1" spc="-5" dirty="0"/>
              <a:t>one </a:t>
            </a:r>
            <a:r>
              <a:rPr sz="2000" i="1" spc="-409" dirty="0"/>
              <a:t>pe</a:t>
            </a:r>
            <a:r>
              <a:rPr sz="2000" b="0" spc="-409" dirty="0">
                <a:latin typeface="Arial"/>
                <a:cs typeface="Arial"/>
              </a:rPr>
              <a:t>Y</a:t>
            </a:r>
            <a:r>
              <a:rPr sz="2000" i="1" spc="-409" dirty="0"/>
              <a:t>r</a:t>
            </a:r>
            <a:r>
              <a:rPr sz="2000" b="0" spc="-409" dirty="0">
                <a:latin typeface="Arial"/>
                <a:cs typeface="Arial"/>
              </a:rPr>
              <a:t>o</a:t>
            </a:r>
            <a:r>
              <a:rPr sz="2000" i="1" spc="-409" dirty="0"/>
              <a:t>s</a:t>
            </a:r>
            <a:r>
              <a:rPr sz="2000" b="0" spc="-409" dirty="0">
                <a:latin typeface="Arial"/>
                <a:cs typeface="Arial"/>
              </a:rPr>
              <a:t>u</a:t>
            </a:r>
            <a:r>
              <a:rPr sz="2000" i="1" spc="-409" dirty="0"/>
              <a:t>o</a:t>
            </a:r>
            <a:r>
              <a:rPr sz="2000" b="0" spc="-409" dirty="0">
                <a:latin typeface="Arial"/>
                <a:cs typeface="Arial"/>
              </a:rPr>
              <a:t>n</a:t>
            </a:r>
            <a:r>
              <a:rPr sz="2000" i="1" spc="-409" dirty="0"/>
              <a:t>n</a:t>
            </a:r>
            <a:r>
              <a:rPr sz="2000" b="0" spc="-409" dirty="0">
                <a:latin typeface="Arial"/>
                <a:cs typeface="Arial"/>
              </a:rPr>
              <a:t>g</a:t>
            </a:r>
            <a:r>
              <a:rPr sz="2000" i="1" spc="-409" dirty="0"/>
              <a:t>w</a:t>
            </a:r>
            <a:r>
              <a:rPr sz="2000" b="0" spc="-409" dirty="0">
                <a:latin typeface="Arial"/>
                <a:cs typeface="Arial"/>
              </a:rPr>
              <a:t>su</a:t>
            </a:r>
            <a:r>
              <a:rPr sz="2000" i="1" spc="-409" dirty="0"/>
              <a:t>o</a:t>
            </a:r>
            <a:r>
              <a:rPr sz="2000" b="0" spc="-409" dirty="0">
                <a:latin typeface="Arial"/>
                <a:cs typeface="Arial"/>
              </a:rPr>
              <a:t>c</a:t>
            </a:r>
            <a:r>
              <a:rPr sz="2000" i="1" spc="-409" dirty="0"/>
              <a:t>u</a:t>
            </a:r>
            <a:r>
              <a:rPr sz="2000" b="0" spc="-409" dirty="0">
                <a:latin typeface="Arial"/>
                <a:cs typeface="Arial"/>
              </a:rPr>
              <a:t>c</a:t>
            </a:r>
            <a:r>
              <a:rPr sz="2000" i="1" spc="-409" dirty="0"/>
              <a:t>ld</a:t>
            </a:r>
            <a:r>
              <a:rPr sz="2000" b="0" spc="-409" dirty="0">
                <a:latin typeface="Arial"/>
                <a:cs typeface="Arial"/>
              </a:rPr>
              <a:t>es</a:t>
            </a:r>
            <a:r>
              <a:rPr sz="2000" i="1" spc="-409" dirty="0"/>
              <a:t>s</a:t>
            </a:r>
            <a:r>
              <a:rPr sz="2000" b="0" spc="-409" dirty="0">
                <a:latin typeface="Arial"/>
                <a:cs typeface="Arial"/>
              </a:rPr>
              <a:t>s</a:t>
            </a:r>
            <a:r>
              <a:rPr sz="2000" i="1" spc="-409" dirty="0"/>
              <a:t>p</a:t>
            </a:r>
            <a:r>
              <a:rPr sz="2000" b="0" spc="-409" dirty="0">
                <a:latin typeface="Arial"/>
                <a:cs typeface="Arial"/>
              </a:rPr>
              <a:t>fu</a:t>
            </a:r>
            <a:r>
              <a:rPr sz="2000" i="1" spc="-409" dirty="0"/>
              <a:t>e</a:t>
            </a:r>
            <a:r>
              <a:rPr sz="2000" b="0" spc="-409" dirty="0">
                <a:latin typeface="Arial"/>
                <a:cs typeface="Arial"/>
              </a:rPr>
              <a:t>l</a:t>
            </a:r>
            <a:r>
              <a:rPr sz="2000" i="1" spc="-409" dirty="0"/>
              <a:t>n</a:t>
            </a:r>
            <a:r>
              <a:rPr sz="2000" b="0" spc="-409" dirty="0">
                <a:latin typeface="Arial"/>
                <a:cs typeface="Arial"/>
              </a:rPr>
              <a:t>ly</a:t>
            </a:r>
            <a:r>
              <a:rPr sz="2000" i="1" spc="-409" dirty="0"/>
              <a:t>d</a:t>
            </a:r>
            <a:r>
              <a:rPr sz="2000" b="0" spc="-409" dirty="0">
                <a:latin typeface="Arial"/>
                <a:cs typeface="Arial"/>
              </a:rPr>
              <a:t>rolled </a:t>
            </a:r>
            <a:r>
              <a:rPr sz="3000" i="1" spc="-727" baseline="2777" dirty="0"/>
              <a:t>m</a:t>
            </a:r>
            <a:r>
              <a:rPr sz="2000" b="0" spc="-484" dirty="0">
                <a:latin typeface="Arial"/>
                <a:cs typeface="Arial"/>
              </a:rPr>
              <a:t>th</a:t>
            </a:r>
            <a:r>
              <a:rPr sz="3000" i="1" spc="-727" baseline="2777" dirty="0"/>
              <a:t>o</a:t>
            </a:r>
            <a:r>
              <a:rPr sz="2000" b="0" spc="-484" dirty="0">
                <a:latin typeface="Arial"/>
                <a:cs typeface="Arial"/>
              </a:rPr>
              <a:t>e</a:t>
            </a:r>
            <a:r>
              <a:rPr sz="3000" i="1" spc="-727" baseline="2777" dirty="0"/>
              <a:t>n</a:t>
            </a:r>
            <a:r>
              <a:rPr sz="2000" b="0" spc="-484" dirty="0">
                <a:latin typeface="Arial"/>
                <a:cs typeface="Arial"/>
              </a:rPr>
              <a:t>s</a:t>
            </a:r>
            <a:r>
              <a:rPr sz="3000" i="1" spc="-727" baseline="2777" dirty="0"/>
              <a:t>t</a:t>
            </a:r>
            <a:r>
              <a:rPr sz="2000" b="0" spc="-484" dirty="0">
                <a:latin typeface="Arial"/>
                <a:cs typeface="Arial"/>
              </a:rPr>
              <a:t>o</a:t>
            </a:r>
            <a:r>
              <a:rPr sz="3000" i="1" spc="-727" baseline="2777" dirty="0"/>
              <a:t>h</a:t>
            </a:r>
            <a:r>
              <a:rPr sz="2000" b="0" spc="-484" dirty="0">
                <a:latin typeface="Arial"/>
                <a:cs typeface="Arial"/>
              </a:rPr>
              <a:t>l</a:t>
            </a:r>
            <a:r>
              <a:rPr sz="3000" i="1" spc="-727" baseline="2777" dirty="0"/>
              <a:t>l</a:t>
            </a:r>
            <a:r>
              <a:rPr sz="2000" b="0" spc="-484" dirty="0">
                <a:latin typeface="Arial"/>
                <a:cs typeface="Arial"/>
              </a:rPr>
              <a:t>u</a:t>
            </a:r>
            <a:r>
              <a:rPr sz="3000" i="1" spc="-727" baseline="2777" dirty="0"/>
              <a:t>y</a:t>
            </a:r>
            <a:r>
              <a:rPr sz="2000" b="0" spc="-484" dirty="0">
                <a:latin typeface="Arial"/>
                <a:cs typeface="Arial"/>
              </a:rPr>
              <a:t>ti</a:t>
            </a:r>
            <a:r>
              <a:rPr sz="3000" i="1" spc="-727" baseline="2777" dirty="0"/>
              <a:t>m</a:t>
            </a:r>
            <a:r>
              <a:rPr sz="2000" b="0" spc="-484" dirty="0">
                <a:latin typeface="Arial"/>
                <a:cs typeface="Arial"/>
              </a:rPr>
              <a:t>on</a:t>
            </a:r>
            <a:r>
              <a:rPr sz="3000" i="1" spc="-727" baseline="2777" dirty="0"/>
              <a:t>a</a:t>
            </a:r>
            <a:r>
              <a:rPr sz="2000" b="0" spc="-484" dirty="0">
                <a:latin typeface="Arial"/>
                <a:cs typeface="Arial"/>
              </a:rPr>
              <a:t>o</a:t>
            </a:r>
            <a:r>
              <a:rPr sz="3000" i="1" spc="-727" baseline="2777" dirty="0"/>
              <a:t>n</a:t>
            </a:r>
            <a:r>
              <a:rPr sz="2000" b="0" spc="-484" dirty="0">
                <a:latin typeface="Arial"/>
                <a:cs typeface="Arial"/>
              </a:rPr>
              <a:t>u</a:t>
            </a:r>
            <a:r>
              <a:rPr sz="3000" i="1" spc="-727" baseline="2777" dirty="0"/>
              <a:t>a</a:t>
            </a:r>
            <a:r>
              <a:rPr sz="2000" b="0" spc="-484" dirty="0">
                <a:latin typeface="Arial"/>
                <a:cs typeface="Arial"/>
              </a:rPr>
              <a:t>t</a:t>
            </a:r>
            <a:r>
              <a:rPr sz="3000" i="1" spc="-727" baseline="2777" dirty="0"/>
              <a:t>g</a:t>
            </a:r>
            <a:r>
              <a:rPr sz="2000" b="0" spc="-484" dirty="0">
                <a:latin typeface="Arial"/>
                <a:cs typeface="Arial"/>
              </a:rPr>
              <a:t>a</a:t>
            </a:r>
            <a:r>
              <a:rPr sz="3000" i="1" spc="-727" baseline="2777" dirty="0"/>
              <a:t>e</a:t>
            </a:r>
            <a:r>
              <a:rPr sz="2000" b="0" spc="-484" dirty="0">
                <a:latin typeface="Arial"/>
                <a:cs typeface="Arial"/>
              </a:rPr>
              <a:t>c</a:t>
            </a:r>
            <a:r>
              <a:rPr sz="3000" i="1" spc="-727" baseline="2777" dirty="0"/>
              <a:t>m</a:t>
            </a:r>
            <a:r>
              <a:rPr sz="2000" b="0" spc="-484" dirty="0">
                <a:latin typeface="Arial"/>
                <a:cs typeface="Arial"/>
              </a:rPr>
              <a:t>ro</a:t>
            </a:r>
            <a:r>
              <a:rPr sz="3000" i="1" spc="-727" baseline="2777" dirty="0"/>
              <a:t>e</a:t>
            </a:r>
            <a:r>
              <a:rPr sz="2000" b="0" spc="-484" dirty="0">
                <a:latin typeface="Arial"/>
                <a:cs typeface="Arial"/>
              </a:rPr>
              <a:t>s</a:t>
            </a:r>
            <a:r>
              <a:rPr sz="3000" i="1" spc="-727" baseline="2777" dirty="0"/>
              <a:t>n</a:t>
            </a:r>
            <a:r>
              <a:rPr sz="2000" b="0" spc="-484" dirty="0">
                <a:latin typeface="Arial"/>
                <a:cs typeface="Arial"/>
              </a:rPr>
              <a:t>s</a:t>
            </a:r>
            <a:r>
              <a:rPr sz="3000" i="1" spc="-727" baseline="2777" dirty="0"/>
              <a:t>t </a:t>
            </a:r>
            <a:r>
              <a:rPr sz="3000" i="1" spc="-7" baseline="2777" dirty="0"/>
              <a:t>information </a:t>
            </a:r>
            <a:r>
              <a:rPr sz="3000" i="1" spc="-15" baseline="2777" dirty="0"/>
              <a:t>packs,  </a:t>
            </a:r>
            <a:r>
              <a:rPr sz="2000" i="1" spc="-10" dirty="0"/>
              <a:t>several </a:t>
            </a:r>
            <a:r>
              <a:rPr sz="2000" i="1" spc="-5" dirty="0"/>
              <a:t>days a week </a:t>
            </a:r>
            <a:r>
              <a:rPr sz="2000" i="1" spc="-370" dirty="0"/>
              <a:t>collat</a:t>
            </a:r>
            <a:r>
              <a:rPr sz="2000" b="0" spc="-370" dirty="0">
                <a:latin typeface="Arial"/>
                <a:cs typeface="Arial"/>
              </a:rPr>
              <a:t>t</a:t>
            </a:r>
            <a:r>
              <a:rPr sz="2000" i="1" spc="-370" dirty="0"/>
              <a:t>i</a:t>
            </a:r>
            <a:r>
              <a:rPr sz="2000" b="0" spc="-370" dirty="0">
                <a:latin typeface="Arial"/>
                <a:cs typeface="Arial"/>
              </a:rPr>
              <a:t>h</a:t>
            </a:r>
            <a:r>
              <a:rPr sz="2000" i="1" spc="-370" dirty="0"/>
              <a:t>n</a:t>
            </a:r>
            <a:r>
              <a:rPr sz="2000" b="0" spc="-370" dirty="0">
                <a:latin typeface="Arial"/>
                <a:cs typeface="Arial"/>
              </a:rPr>
              <a:t>e</a:t>
            </a:r>
            <a:r>
              <a:rPr sz="2000" i="1" spc="-370" dirty="0"/>
              <a:t>g</a:t>
            </a:r>
            <a:r>
              <a:rPr sz="2000" b="0" spc="-370" dirty="0">
                <a:latin typeface="Arial"/>
                <a:cs typeface="Arial"/>
              </a:rPr>
              <a:t>o</a:t>
            </a:r>
            <a:r>
              <a:rPr sz="2000" i="1" spc="-370" dirty="0"/>
              <a:t>d</a:t>
            </a:r>
            <a:r>
              <a:rPr sz="2000" b="0" spc="-370" dirty="0">
                <a:latin typeface="Arial"/>
                <a:cs typeface="Arial"/>
              </a:rPr>
              <a:t>rg</a:t>
            </a:r>
            <a:r>
              <a:rPr sz="2000" i="1" spc="-370" dirty="0"/>
              <a:t>a</a:t>
            </a:r>
            <a:r>
              <a:rPr sz="2000" b="0" spc="-370" dirty="0">
                <a:latin typeface="Arial"/>
                <a:cs typeface="Arial"/>
              </a:rPr>
              <a:t>a</a:t>
            </a:r>
            <a:r>
              <a:rPr sz="2000" i="1" spc="-370" dirty="0"/>
              <a:t>ta</a:t>
            </a:r>
            <a:r>
              <a:rPr sz="2000" b="0" spc="-370" dirty="0">
                <a:latin typeface="Arial"/>
                <a:cs typeface="Arial"/>
              </a:rPr>
              <a:t>ni</a:t>
            </a:r>
            <a:r>
              <a:rPr sz="2000" i="1" spc="-370" dirty="0"/>
              <a:t>f</a:t>
            </a:r>
            <a:r>
              <a:rPr sz="2000" b="0" spc="-370" dirty="0">
                <a:latin typeface="Arial"/>
                <a:cs typeface="Arial"/>
              </a:rPr>
              <a:t>z</a:t>
            </a:r>
            <a:r>
              <a:rPr sz="2000" i="1" spc="-370" dirty="0"/>
              <a:t>r</a:t>
            </a:r>
            <a:r>
              <a:rPr sz="2000" b="0" spc="-370" dirty="0">
                <a:latin typeface="Arial"/>
                <a:cs typeface="Arial"/>
              </a:rPr>
              <a:t>a</a:t>
            </a:r>
            <a:r>
              <a:rPr sz="2000" i="1" spc="-370" dirty="0"/>
              <a:t>o</a:t>
            </a:r>
            <a:r>
              <a:rPr sz="2000" b="0" spc="-370" dirty="0">
                <a:latin typeface="Arial"/>
                <a:cs typeface="Arial"/>
              </a:rPr>
              <a:t>t</a:t>
            </a:r>
            <a:r>
              <a:rPr sz="2000" i="1" spc="-370" dirty="0"/>
              <a:t>m</a:t>
            </a:r>
            <a:r>
              <a:rPr sz="2000" b="0" spc="-370" dirty="0">
                <a:latin typeface="Arial"/>
                <a:cs typeface="Arial"/>
              </a:rPr>
              <a:t>ion </a:t>
            </a:r>
            <a:r>
              <a:rPr sz="2000" b="0" spc="-5" dirty="0">
                <a:latin typeface="Arial"/>
                <a:cs typeface="Arial"/>
              </a:rPr>
              <a:t>to </a:t>
            </a:r>
            <a:r>
              <a:rPr sz="2000" b="0" spc="-385" dirty="0">
                <a:latin typeface="Arial"/>
                <a:cs typeface="Arial"/>
              </a:rPr>
              <a:t>improv</a:t>
            </a:r>
            <a:r>
              <a:rPr sz="3000" i="1" spc="-577" baseline="2777" dirty="0"/>
              <a:t>w</a:t>
            </a:r>
            <a:r>
              <a:rPr sz="2000" b="0" spc="-385" dirty="0">
                <a:latin typeface="Arial"/>
                <a:cs typeface="Arial"/>
              </a:rPr>
              <a:t>e</a:t>
            </a:r>
            <a:r>
              <a:rPr sz="3000" i="1" spc="-577" baseline="2777" dirty="0"/>
              <a:t>h</a:t>
            </a:r>
            <a:r>
              <a:rPr sz="2000" b="0" spc="-385" dirty="0">
                <a:latin typeface="Arial"/>
                <a:cs typeface="Arial"/>
              </a:rPr>
              <a:t>a</a:t>
            </a:r>
            <a:r>
              <a:rPr sz="3000" i="1" spc="-577" baseline="2777" dirty="0"/>
              <a:t>i</a:t>
            </a:r>
            <a:r>
              <a:rPr sz="2000" b="0" spc="-385" dirty="0">
                <a:latin typeface="Arial"/>
                <a:cs typeface="Arial"/>
              </a:rPr>
              <a:t>c</a:t>
            </a:r>
            <a:r>
              <a:rPr sz="3000" i="1" spc="-577" baseline="2777" dirty="0"/>
              <a:t>c</a:t>
            </a:r>
            <a:r>
              <a:rPr sz="2000" b="0" spc="-385" dirty="0">
                <a:latin typeface="Arial"/>
                <a:cs typeface="Arial"/>
              </a:rPr>
              <a:t>c</a:t>
            </a:r>
            <a:r>
              <a:rPr sz="3000" i="1" spc="-577" baseline="2777" dirty="0"/>
              <a:t>h</a:t>
            </a:r>
            <a:r>
              <a:rPr sz="2000" b="0" spc="-385" dirty="0">
                <a:latin typeface="Arial"/>
                <a:cs typeface="Arial"/>
              </a:rPr>
              <a:t>o</a:t>
            </a:r>
            <a:r>
              <a:rPr sz="3000" i="1" spc="-577" baseline="2777" dirty="0"/>
              <a:t>o</a:t>
            </a:r>
            <a:r>
              <a:rPr sz="2000" b="0" spc="-385" dirty="0">
                <a:latin typeface="Arial"/>
                <a:cs typeface="Arial"/>
              </a:rPr>
              <a:t>u</a:t>
            </a:r>
            <a:r>
              <a:rPr sz="3000" i="1" spc="-577" baseline="2777" dirty="0"/>
              <a:t>v</a:t>
            </a:r>
            <a:r>
              <a:rPr sz="2000" b="0" spc="-385" dirty="0">
                <a:latin typeface="Arial"/>
                <a:cs typeface="Arial"/>
              </a:rPr>
              <a:t>n</a:t>
            </a:r>
            <a:r>
              <a:rPr sz="3000" i="1" spc="-577" baseline="2777" dirty="0"/>
              <a:t>e</a:t>
            </a:r>
            <a:r>
              <a:rPr sz="2000" b="0" spc="-385" dirty="0">
                <a:latin typeface="Arial"/>
                <a:cs typeface="Arial"/>
              </a:rPr>
              <a:t>ta</a:t>
            </a:r>
            <a:r>
              <a:rPr sz="3000" i="1" spc="-577" baseline="2777" dirty="0"/>
              <a:t>r</a:t>
            </a:r>
            <a:r>
              <a:rPr sz="2000" b="0" spc="-385" dirty="0">
                <a:latin typeface="Arial"/>
                <a:cs typeface="Arial"/>
              </a:rPr>
              <a:t>b</a:t>
            </a:r>
            <a:r>
              <a:rPr sz="3000" i="1" spc="-577" baseline="2777" dirty="0"/>
              <a:t>a</a:t>
            </a:r>
            <a:r>
              <a:rPr sz="2000" b="0" spc="-385" dirty="0">
                <a:latin typeface="Arial"/>
                <a:cs typeface="Arial"/>
              </a:rPr>
              <a:t>i</a:t>
            </a:r>
            <a:r>
              <a:rPr sz="3000" i="1" spc="-577" baseline="2777" dirty="0"/>
              <a:t>l</a:t>
            </a:r>
            <a:r>
              <a:rPr sz="2000" b="0" spc="-385" dirty="0">
                <a:latin typeface="Arial"/>
                <a:cs typeface="Arial"/>
              </a:rPr>
              <a:t>l</a:t>
            </a:r>
            <a:r>
              <a:rPr sz="3000" i="1" spc="-577" baseline="2777" dirty="0"/>
              <a:t>l</a:t>
            </a:r>
            <a:r>
              <a:rPr sz="2000" b="0" spc="-385" dirty="0">
                <a:latin typeface="Arial"/>
                <a:cs typeface="Arial"/>
              </a:rPr>
              <a:t>it</a:t>
            </a:r>
            <a:r>
              <a:rPr sz="3000" i="1" spc="-577" baseline="2777" dirty="0"/>
              <a:t>t</a:t>
            </a:r>
            <a:r>
              <a:rPr sz="2000" b="0" spc="-385" dirty="0">
                <a:latin typeface="Arial"/>
                <a:cs typeface="Arial"/>
              </a:rPr>
              <a:t>y</a:t>
            </a:r>
            <a:r>
              <a:rPr sz="3000" i="1" spc="-577" baseline="2777" dirty="0"/>
              <a:t>o</a:t>
            </a:r>
            <a:r>
              <a:rPr sz="2000" b="0" spc="-385" dirty="0">
                <a:latin typeface="Arial"/>
                <a:cs typeface="Arial"/>
              </a:rPr>
              <a:t>,</a:t>
            </a:r>
            <a:r>
              <a:rPr sz="2000" b="0" spc="-215" dirty="0">
                <a:latin typeface="Arial"/>
                <a:cs typeface="Arial"/>
              </a:rPr>
              <a:t> </a:t>
            </a:r>
            <a:r>
              <a:rPr sz="3000" i="1" spc="-7" baseline="2777" dirty="0"/>
              <a:t>taled 200-250 pages. </a:t>
            </a:r>
            <a:r>
              <a:rPr sz="3000" b="0" baseline="2777" dirty="0">
                <a:latin typeface="Arial"/>
                <a:cs typeface="Arial"/>
              </a:rPr>
              <a:t>We’ve  </a:t>
            </a:r>
            <a:r>
              <a:rPr sz="2000" i="1" spc="-10" dirty="0"/>
              <a:t>different areas </a:t>
            </a:r>
            <a:r>
              <a:rPr sz="2000" i="1" spc="-5" dirty="0"/>
              <a:t>to gather </a:t>
            </a:r>
            <a:r>
              <a:rPr sz="2000" i="1" spc="-430" dirty="0"/>
              <a:t>th</a:t>
            </a:r>
            <a:r>
              <a:rPr sz="2000" b="0" spc="-430" dirty="0">
                <a:latin typeface="Arial"/>
                <a:cs typeface="Arial"/>
              </a:rPr>
              <a:t>c</a:t>
            </a:r>
            <a:r>
              <a:rPr sz="2000" i="1" spc="-430" dirty="0"/>
              <a:t>e</a:t>
            </a:r>
            <a:r>
              <a:rPr sz="2000" b="0" spc="-430" dirty="0">
                <a:latin typeface="Arial"/>
                <a:cs typeface="Arial"/>
              </a:rPr>
              <a:t>on</a:t>
            </a:r>
            <a:r>
              <a:rPr sz="2000" i="1" spc="-430" dirty="0"/>
              <a:t>n</a:t>
            </a:r>
            <a:r>
              <a:rPr sz="2000" b="0" spc="-430" dirty="0">
                <a:latin typeface="Arial"/>
                <a:cs typeface="Arial"/>
              </a:rPr>
              <a:t>s</a:t>
            </a:r>
            <a:r>
              <a:rPr sz="2000" i="1" spc="-430" dirty="0"/>
              <a:t>e</a:t>
            </a:r>
            <a:r>
              <a:rPr sz="2000" b="0" spc="-430" dirty="0">
                <a:latin typeface="Arial"/>
                <a:cs typeface="Arial"/>
              </a:rPr>
              <a:t>is</a:t>
            </a:r>
            <a:r>
              <a:rPr sz="2000" i="1" spc="-430" dirty="0"/>
              <a:t>c</a:t>
            </a:r>
            <a:r>
              <a:rPr sz="2000" b="0" spc="-430" dirty="0">
                <a:latin typeface="Arial"/>
                <a:cs typeface="Arial"/>
              </a:rPr>
              <a:t>t</a:t>
            </a:r>
            <a:r>
              <a:rPr sz="2000" i="1" spc="-430" dirty="0"/>
              <a:t>e</a:t>
            </a:r>
            <a:r>
              <a:rPr sz="2000" b="0" spc="-430" dirty="0">
                <a:latin typeface="Arial"/>
                <a:cs typeface="Arial"/>
              </a:rPr>
              <a:t>e</a:t>
            </a:r>
            <a:r>
              <a:rPr sz="2000" i="1" spc="-430" dirty="0"/>
              <a:t>s</a:t>
            </a:r>
            <a:r>
              <a:rPr sz="2000" b="0" spc="-430" dirty="0">
                <a:latin typeface="Arial"/>
                <a:cs typeface="Arial"/>
              </a:rPr>
              <a:t>n</a:t>
            </a:r>
            <a:r>
              <a:rPr sz="2000" i="1" spc="-430" dirty="0"/>
              <a:t>s</a:t>
            </a:r>
            <a:r>
              <a:rPr sz="2000" b="0" spc="-430" dirty="0">
                <a:latin typeface="Arial"/>
                <a:cs typeface="Arial"/>
              </a:rPr>
              <a:t>c</a:t>
            </a:r>
            <a:r>
              <a:rPr sz="2000" i="1" spc="-430" dirty="0"/>
              <a:t>a</a:t>
            </a:r>
            <a:r>
              <a:rPr sz="2000" b="0" spc="-430" dirty="0">
                <a:latin typeface="Arial"/>
                <a:cs typeface="Arial"/>
              </a:rPr>
              <a:t>y,</a:t>
            </a:r>
            <a:r>
              <a:rPr sz="2000" i="1" spc="-430" dirty="0"/>
              <a:t>ry</a:t>
            </a:r>
            <a:r>
              <a:rPr sz="2000" b="0" spc="-430" dirty="0">
                <a:latin typeface="Arial"/>
                <a:cs typeface="Arial"/>
              </a:rPr>
              <a:t>and </a:t>
            </a:r>
            <a:r>
              <a:rPr sz="2000" b="0" spc="-5" dirty="0">
                <a:latin typeface="Arial"/>
                <a:cs typeface="Arial"/>
              </a:rPr>
              <a:t>process </a:t>
            </a:r>
            <a:r>
              <a:rPr sz="3000" b="0" spc="-727" baseline="2777" dirty="0">
                <a:latin typeface="Arial"/>
                <a:cs typeface="Arial"/>
              </a:rPr>
              <a:t>p</a:t>
            </a:r>
            <a:r>
              <a:rPr sz="2000" b="0" spc="-484" dirty="0">
                <a:latin typeface="Arial"/>
                <a:cs typeface="Arial"/>
              </a:rPr>
              <a:t>c</a:t>
            </a:r>
            <a:r>
              <a:rPr sz="3000" b="0" spc="-727" baseline="2777" dirty="0">
                <a:latin typeface="Arial"/>
                <a:cs typeface="Arial"/>
              </a:rPr>
              <a:t>u</a:t>
            </a:r>
            <a:r>
              <a:rPr sz="2000" b="0" spc="-484" dirty="0">
                <a:latin typeface="Arial"/>
                <a:cs typeface="Arial"/>
              </a:rPr>
              <a:t>o</a:t>
            </a:r>
            <a:r>
              <a:rPr sz="3000" b="0" spc="-727" baseline="2777" dirty="0">
                <a:latin typeface="Arial"/>
                <a:cs typeface="Arial"/>
              </a:rPr>
              <a:t>s</a:t>
            </a:r>
            <a:r>
              <a:rPr sz="2000" b="0" spc="-484" dirty="0">
                <a:latin typeface="Arial"/>
                <a:cs typeface="Arial"/>
              </a:rPr>
              <a:t>n</a:t>
            </a:r>
            <a:r>
              <a:rPr sz="3000" b="0" spc="-727" baseline="2777" dirty="0">
                <a:latin typeface="Arial"/>
                <a:cs typeface="Arial"/>
              </a:rPr>
              <a:t>h</a:t>
            </a:r>
            <a:r>
              <a:rPr sz="2000" b="0" spc="-484" dirty="0">
                <a:latin typeface="Arial"/>
                <a:cs typeface="Arial"/>
              </a:rPr>
              <a:t>tr</a:t>
            </a:r>
            <a:r>
              <a:rPr sz="3000" b="0" spc="-727" baseline="2777" dirty="0">
                <a:latin typeface="Arial"/>
                <a:cs typeface="Arial"/>
              </a:rPr>
              <a:t>e</a:t>
            </a:r>
            <a:r>
              <a:rPr sz="2000" b="0" spc="-484" dirty="0">
                <a:latin typeface="Arial"/>
                <a:cs typeface="Arial"/>
              </a:rPr>
              <a:t>o</a:t>
            </a:r>
            <a:r>
              <a:rPr sz="3000" b="0" spc="-727" baseline="2777" dirty="0">
                <a:latin typeface="Arial"/>
                <a:cs typeface="Arial"/>
              </a:rPr>
              <a:t>d</a:t>
            </a:r>
            <a:r>
              <a:rPr sz="2000" b="0" spc="-484" dirty="0">
                <a:latin typeface="Arial"/>
                <a:cs typeface="Arial"/>
              </a:rPr>
              <a:t>l </a:t>
            </a:r>
            <a:r>
              <a:rPr sz="2000" b="0" spc="-465" dirty="0">
                <a:latin typeface="Arial"/>
                <a:cs typeface="Arial"/>
              </a:rPr>
              <a:t>a</a:t>
            </a:r>
            <a:r>
              <a:rPr sz="3000" b="0" spc="-697" baseline="2777" dirty="0">
                <a:latin typeface="Arial"/>
                <a:cs typeface="Arial"/>
              </a:rPr>
              <a:t>th</a:t>
            </a:r>
            <a:r>
              <a:rPr sz="2000" b="0" spc="-465" dirty="0">
                <a:latin typeface="Arial"/>
                <a:cs typeface="Arial"/>
              </a:rPr>
              <a:t>c</a:t>
            </a:r>
            <a:r>
              <a:rPr sz="3000" b="0" spc="-697" baseline="2777" dirty="0">
                <a:latin typeface="Arial"/>
                <a:cs typeface="Arial"/>
              </a:rPr>
              <a:t>a</a:t>
            </a:r>
            <a:r>
              <a:rPr sz="2000" b="0" spc="-465" dirty="0">
                <a:latin typeface="Arial"/>
                <a:cs typeface="Arial"/>
              </a:rPr>
              <a:t>ro</a:t>
            </a:r>
            <a:r>
              <a:rPr sz="3000" b="0" spc="-697" baseline="2777" dirty="0">
                <a:latin typeface="Arial"/>
                <a:cs typeface="Arial"/>
              </a:rPr>
              <a:t>t </a:t>
            </a:r>
            <a:r>
              <a:rPr sz="2000" b="0" spc="-365" dirty="0">
                <a:latin typeface="Arial"/>
                <a:cs typeface="Arial"/>
              </a:rPr>
              <a:t>s</a:t>
            </a:r>
            <a:r>
              <a:rPr sz="3000" b="0" spc="-547" baseline="2777" dirty="0">
                <a:latin typeface="Arial"/>
                <a:cs typeface="Arial"/>
              </a:rPr>
              <a:t>a</a:t>
            </a:r>
            <a:r>
              <a:rPr sz="2000" b="0" spc="-365" dirty="0">
                <a:latin typeface="Arial"/>
                <a:cs typeface="Arial"/>
              </a:rPr>
              <a:t>s</a:t>
            </a:r>
            <a:r>
              <a:rPr sz="3000" b="0" spc="-547" baseline="2777" dirty="0">
                <a:latin typeface="Arial"/>
                <a:cs typeface="Arial"/>
              </a:rPr>
              <a:t>ll </a:t>
            </a:r>
            <a:r>
              <a:rPr sz="2000" b="0" spc="-254" dirty="0">
                <a:latin typeface="Arial"/>
                <a:cs typeface="Arial"/>
              </a:rPr>
              <a:t>a</a:t>
            </a:r>
            <a:r>
              <a:rPr sz="3000" b="0" spc="-382" baseline="2777" dirty="0">
                <a:latin typeface="Arial"/>
                <a:cs typeface="Arial"/>
              </a:rPr>
              <a:t>in</a:t>
            </a:r>
            <a:r>
              <a:rPr sz="2000" b="0" spc="-254" dirty="0">
                <a:latin typeface="Arial"/>
                <a:cs typeface="Arial"/>
              </a:rPr>
              <a:t>ll</a:t>
            </a:r>
            <a:r>
              <a:rPr sz="3000" b="0" spc="-382" baseline="2777" dirty="0">
                <a:latin typeface="Arial"/>
                <a:cs typeface="Arial"/>
              </a:rPr>
              <a:t>to </a:t>
            </a:r>
            <a:r>
              <a:rPr sz="3000" b="0" spc="-15" baseline="2777" dirty="0">
                <a:latin typeface="Arial"/>
                <a:cs typeface="Arial"/>
              </a:rPr>
              <a:t>CDM </a:t>
            </a:r>
            <a:r>
              <a:rPr sz="3000" b="0" baseline="2777" dirty="0">
                <a:latin typeface="Arial"/>
                <a:cs typeface="Arial"/>
              </a:rPr>
              <a:t>so </a:t>
            </a:r>
            <a:r>
              <a:rPr sz="3000" b="0" spc="-30" baseline="2777" dirty="0">
                <a:latin typeface="Arial"/>
                <a:cs typeface="Arial"/>
              </a:rPr>
              <a:t>when </a:t>
            </a:r>
            <a:r>
              <a:rPr sz="3000" i="1" spc="-7" baseline="2777" dirty="0"/>
              <a:t>we now </a:t>
            </a:r>
            <a:r>
              <a:rPr sz="3000" i="1" spc="-15" baseline="2777" dirty="0"/>
              <a:t>issue  </a:t>
            </a:r>
            <a:r>
              <a:rPr sz="2000" i="1" spc="-5" dirty="0"/>
              <a:t>information </a:t>
            </a:r>
            <a:r>
              <a:rPr sz="2000" i="1" dirty="0"/>
              <a:t>to </a:t>
            </a:r>
            <a:r>
              <a:rPr sz="2000" i="1" spc="-5" dirty="0"/>
              <a:t>produce </a:t>
            </a:r>
            <a:r>
              <a:rPr sz="2000" i="1" spc="-445" dirty="0"/>
              <a:t>the</a:t>
            </a:r>
            <a:r>
              <a:rPr sz="2000" b="0" spc="-445" dirty="0">
                <a:latin typeface="Arial"/>
                <a:cs typeface="Arial"/>
              </a:rPr>
              <a:t>de</a:t>
            </a:r>
            <a:r>
              <a:rPr sz="2000" i="1" spc="-445" dirty="0"/>
              <a:t>r</a:t>
            </a:r>
            <a:r>
              <a:rPr sz="2000" b="0" spc="-445" dirty="0">
                <a:latin typeface="Arial"/>
                <a:cs typeface="Arial"/>
              </a:rPr>
              <a:t>p</a:t>
            </a:r>
            <a:r>
              <a:rPr sz="2000" i="1" spc="-445" dirty="0"/>
              <a:t>e</a:t>
            </a:r>
            <a:r>
              <a:rPr sz="2000" b="0" spc="-445" dirty="0">
                <a:latin typeface="Arial"/>
                <a:cs typeface="Arial"/>
              </a:rPr>
              <a:t>a</a:t>
            </a:r>
            <a:r>
              <a:rPr sz="2000" i="1" spc="-445" dirty="0"/>
              <a:t>p</a:t>
            </a:r>
            <a:r>
              <a:rPr sz="2000" b="0" spc="-445" dirty="0">
                <a:latin typeface="Arial"/>
                <a:cs typeface="Arial"/>
              </a:rPr>
              <a:t>r</a:t>
            </a:r>
            <a:r>
              <a:rPr sz="2000" i="1" spc="-445" dirty="0"/>
              <a:t>o</a:t>
            </a:r>
            <a:r>
              <a:rPr sz="2000" b="0" spc="-445" dirty="0">
                <a:latin typeface="Arial"/>
                <a:cs typeface="Arial"/>
              </a:rPr>
              <a:t>tm</a:t>
            </a:r>
            <a:r>
              <a:rPr sz="2000" i="1" spc="-445" dirty="0"/>
              <a:t>rt</a:t>
            </a:r>
            <a:r>
              <a:rPr sz="2000" b="0" spc="-445" dirty="0">
                <a:latin typeface="Arial"/>
                <a:cs typeface="Arial"/>
              </a:rPr>
              <a:t>e</a:t>
            </a:r>
            <a:r>
              <a:rPr sz="2000" i="1" spc="-445" dirty="0"/>
              <a:t>—</a:t>
            </a:r>
            <a:r>
              <a:rPr sz="2000" b="0" spc="-445" dirty="0">
                <a:latin typeface="Arial"/>
                <a:cs typeface="Arial"/>
              </a:rPr>
              <a:t>nts</a:t>
            </a:r>
            <a:r>
              <a:rPr sz="2000" i="1" spc="-445" dirty="0"/>
              <a:t>w</a:t>
            </a:r>
            <a:r>
              <a:rPr sz="2000" b="0" spc="-445" dirty="0">
                <a:latin typeface="Arial"/>
                <a:cs typeface="Arial"/>
              </a:rPr>
              <a:t>a</a:t>
            </a:r>
            <a:r>
              <a:rPr sz="2000" i="1" spc="-445" dirty="0"/>
              <a:t>it</a:t>
            </a:r>
            <a:r>
              <a:rPr sz="2000" b="0" spc="-445" dirty="0">
                <a:latin typeface="Arial"/>
                <a:cs typeface="Arial"/>
              </a:rPr>
              <a:t>n</a:t>
            </a:r>
            <a:r>
              <a:rPr sz="2000" i="1" spc="-445" dirty="0"/>
              <a:t>h</a:t>
            </a:r>
            <a:r>
              <a:rPr sz="2000" b="0" spc="-445" dirty="0">
                <a:latin typeface="Arial"/>
                <a:cs typeface="Arial"/>
              </a:rPr>
              <a:t>d</a:t>
            </a:r>
            <a:r>
              <a:rPr sz="2000" i="1" spc="-445" dirty="0"/>
              <a:t>C</a:t>
            </a:r>
            <a:r>
              <a:rPr sz="2000" b="0" spc="-445" dirty="0">
                <a:latin typeface="Arial"/>
                <a:cs typeface="Arial"/>
              </a:rPr>
              <a:t>m</a:t>
            </a:r>
            <a:r>
              <a:rPr sz="2000" i="1" spc="-445" dirty="0"/>
              <a:t>D</a:t>
            </a:r>
            <a:r>
              <a:rPr sz="2000" b="0" spc="-445" dirty="0">
                <a:latin typeface="Arial"/>
                <a:cs typeface="Arial"/>
              </a:rPr>
              <a:t>a</a:t>
            </a:r>
            <a:r>
              <a:rPr sz="2000" i="1" spc="-445" dirty="0"/>
              <a:t>M</a:t>
            </a:r>
            <a:r>
              <a:rPr sz="2000" b="0" spc="-445" dirty="0">
                <a:latin typeface="Arial"/>
                <a:cs typeface="Arial"/>
              </a:rPr>
              <a:t>king </a:t>
            </a:r>
            <a:r>
              <a:rPr sz="3000" i="1" spc="-742" baseline="2777" dirty="0"/>
              <a:t>o</a:t>
            </a:r>
            <a:r>
              <a:rPr sz="2000" b="0" spc="-495" dirty="0">
                <a:latin typeface="Arial"/>
                <a:cs typeface="Arial"/>
              </a:rPr>
              <a:t>su</a:t>
            </a:r>
            <a:r>
              <a:rPr sz="3000" i="1" spc="-742" baseline="2777" dirty="0"/>
              <a:t>u</a:t>
            </a:r>
            <a:r>
              <a:rPr sz="2000" b="0" spc="-495" dirty="0">
                <a:latin typeface="Arial"/>
                <a:cs typeface="Arial"/>
              </a:rPr>
              <a:t>r</a:t>
            </a:r>
            <a:r>
              <a:rPr sz="3000" i="1" spc="-742" baseline="2777" dirty="0"/>
              <a:t>r</a:t>
            </a:r>
            <a:r>
              <a:rPr sz="2000" b="0" spc="-495" dirty="0">
                <a:latin typeface="Arial"/>
                <a:cs typeface="Arial"/>
              </a:rPr>
              <a:t>e</a:t>
            </a:r>
            <a:r>
              <a:rPr sz="3000" i="1" spc="-742" baseline="2777" dirty="0"/>
              <a:t>m</a:t>
            </a:r>
            <a:r>
              <a:rPr sz="2000" b="0" spc="-495" dirty="0">
                <a:latin typeface="Arial"/>
                <a:cs typeface="Arial"/>
              </a:rPr>
              <a:t>th</a:t>
            </a:r>
            <a:r>
              <a:rPr sz="3000" i="1" spc="-742" baseline="2777" dirty="0"/>
              <a:t>o</a:t>
            </a:r>
            <a:r>
              <a:rPr sz="2000" b="0" spc="-495" dirty="0">
                <a:latin typeface="Arial"/>
                <a:cs typeface="Arial"/>
              </a:rPr>
              <a:t>a</a:t>
            </a:r>
            <a:r>
              <a:rPr sz="3000" i="1" spc="-742" baseline="2777" dirty="0"/>
              <a:t>n</a:t>
            </a:r>
            <a:r>
              <a:rPr sz="2000" b="0" spc="-495" dirty="0">
                <a:latin typeface="Arial"/>
                <a:cs typeface="Arial"/>
              </a:rPr>
              <a:t>t </a:t>
            </a:r>
            <a:r>
              <a:rPr sz="3000" i="1" spc="-652" baseline="2777" dirty="0"/>
              <a:t>t</a:t>
            </a:r>
            <a:r>
              <a:rPr sz="2000" b="0" spc="-434" dirty="0">
                <a:latin typeface="Arial"/>
                <a:cs typeface="Arial"/>
              </a:rPr>
              <a:t>a</a:t>
            </a:r>
            <a:r>
              <a:rPr sz="3000" i="1" spc="-652" baseline="2777" dirty="0"/>
              <a:t>h</a:t>
            </a:r>
            <a:r>
              <a:rPr sz="2000" b="0" spc="-434" dirty="0">
                <a:latin typeface="Arial"/>
                <a:cs typeface="Arial"/>
              </a:rPr>
              <a:t>ll</a:t>
            </a:r>
            <a:r>
              <a:rPr sz="3000" i="1" spc="-652" baseline="2777" dirty="0"/>
              <a:t>ly</a:t>
            </a:r>
            <a:r>
              <a:rPr sz="2000" b="0" spc="-434" dirty="0">
                <a:latin typeface="Arial"/>
                <a:cs typeface="Arial"/>
              </a:rPr>
              <a:t>“k</a:t>
            </a:r>
            <a:r>
              <a:rPr sz="3000" i="1" spc="-652" baseline="2777" dirty="0"/>
              <a:t>p</a:t>
            </a:r>
            <a:r>
              <a:rPr sz="2000" b="0" spc="-434" dirty="0">
                <a:latin typeface="Arial"/>
                <a:cs typeface="Arial"/>
              </a:rPr>
              <a:t>e</a:t>
            </a:r>
            <a:r>
              <a:rPr sz="3000" i="1" spc="-652" baseline="2777" dirty="0"/>
              <a:t>a</a:t>
            </a:r>
            <a:r>
              <a:rPr sz="2000" b="0" spc="-434" dirty="0">
                <a:latin typeface="Arial"/>
                <a:cs typeface="Arial"/>
              </a:rPr>
              <a:t>e</a:t>
            </a:r>
            <a:r>
              <a:rPr sz="3000" i="1" spc="-652" baseline="2777" dirty="0"/>
              <a:t>c</a:t>
            </a:r>
            <a:r>
              <a:rPr sz="2000" b="0" spc="-434" dirty="0">
                <a:latin typeface="Arial"/>
                <a:cs typeface="Arial"/>
              </a:rPr>
              <a:t>p</a:t>
            </a:r>
            <a:r>
              <a:rPr sz="3000" i="1" spc="-652" baseline="2777" dirty="0"/>
              <a:t>k</a:t>
            </a:r>
            <a:r>
              <a:rPr sz="2000" b="0" spc="-434" dirty="0">
                <a:latin typeface="Arial"/>
                <a:cs typeface="Arial"/>
              </a:rPr>
              <a:t>e</a:t>
            </a:r>
            <a:r>
              <a:rPr sz="3000" i="1" spc="-652" baseline="2777" dirty="0"/>
              <a:t>s</a:t>
            </a:r>
            <a:r>
              <a:rPr sz="2000" b="0" spc="-434" dirty="0">
                <a:latin typeface="Arial"/>
                <a:cs typeface="Arial"/>
              </a:rPr>
              <a:t>rs</a:t>
            </a:r>
            <a:r>
              <a:rPr sz="3000" i="1" spc="-652" baseline="2777" dirty="0"/>
              <a:t>th</a:t>
            </a:r>
            <a:r>
              <a:rPr sz="2000" b="0" spc="-434" dirty="0">
                <a:latin typeface="Arial"/>
                <a:cs typeface="Arial"/>
              </a:rPr>
              <a:t>o</a:t>
            </a:r>
            <a:r>
              <a:rPr sz="3000" i="1" spc="-652" baseline="2777" dirty="0"/>
              <a:t>e</a:t>
            </a:r>
            <a:r>
              <a:rPr sz="2000" b="0" spc="-434" dirty="0">
                <a:latin typeface="Arial"/>
                <a:cs typeface="Arial"/>
              </a:rPr>
              <a:t>f </a:t>
            </a:r>
            <a:r>
              <a:rPr sz="3000" i="1" spc="-15" baseline="2777" dirty="0"/>
              <a:t>y’re all created from </a:t>
            </a:r>
            <a:r>
              <a:rPr sz="3000" i="1" spc="-7" baseline="2777" dirty="0"/>
              <a:t>the  </a:t>
            </a:r>
            <a:r>
              <a:rPr sz="2000" i="1" spc="-5" dirty="0"/>
              <a:t>that </a:t>
            </a:r>
            <a:r>
              <a:rPr sz="2000" i="1" spc="-10" dirty="0"/>
              <a:t>process </a:t>
            </a:r>
            <a:r>
              <a:rPr sz="2000" i="1" spc="-5" dirty="0"/>
              <a:t>was cut </a:t>
            </a:r>
            <a:r>
              <a:rPr sz="2000" i="1" spc="-315" dirty="0"/>
              <a:t>down</a:t>
            </a:r>
            <a:r>
              <a:rPr sz="2000" b="0" spc="-315" dirty="0">
                <a:latin typeface="Arial"/>
                <a:cs typeface="Arial"/>
              </a:rPr>
              <a:t>da</a:t>
            </a:r>
            <a:r>
              <a:rPr sz="2000" i="1" spc="-315" dirty="0"/>
              <a:t>t</a:t>
            </a:r>
            <a:r>
              <a:rPr sz="2000" b="0" spc="-315" dirty="0">
                <a:latin typeface="Arial"/>
                <a:cs typeface="Arial"/>
              </a:rPr>
              <a:t>t</a:t>
            </a:r>
            <a:r>
              <a:rPr sz="2000" i="1" spc="-315" dirty="0"/>
              <a:t>o</a:t>
            </a:r>
            <a:r>
              <a:rPr sz="2000" b="0" spc="-315" dirty="0">
                <a:latin typeface="Arial"/>
                <a:cs typeface="Arial"/>
              </a:rPr>
              <a:t>a </a:t>
            </a:r>
            <a:r>
              <a:rPr sz="2000" i="1" spc="-484" dirty="0"/>
              <a:t>3</a:t>
            </a:r>
            <a:r>
              <a:rPr sz="2000" b="0" spc="-484" dirty="0">
                <a:latin typeface="Arial"/>
                <a:cs typeface="Arial"/>
              </a:rPr>
              <a:t>s</a:t>
            </a:r>
            <a:r>
              <a:rPr sz="2000" i="1" spc="-484" dirty="0"/>
              <a:t>0</a:t>
            </a:r>
            <a:r>
              <a:rPr sz="2000" b="0" spc="-484" dirty="0">
                <a:latin typeface="Arial"/>
                <a:cs typeface="Arial"/>
              </a:rPr>
              <a:t>ou</a:t>
            </a:r>
            <a:r>
              <a:rPr sz="2000" i="1" spc="-484" dirty="0"/>
              <a:t>m</a:t>
            </a:r>
            <a:r>
              <a:rPr sz="2000" b="0" spc="-484" dirty="0">
                <a:latin typeface="Arial"/>
                <a:cs typeface="Arial"/>
              </a:rPr>
              <a:t>rc</a:t>
            </a:r>
            <a:r>
              <a:rPr sz="2000" i="1" spc="-484" dirty="0"/>
              <a:t>in</a:t>
            </a:r>
            <a:r>
              <a:rPr sz="2000" b="0" spc="-484" dirty="0">
                <a:latin typeface="Arial"/>
                <a:cs typeface="Arial"/>
              </a:rPr>
              <a:t>es</a:t>
            </a:r>
            <a:r>
              <a:rPr sz="2000" i="1" spc="-484" dirty="0"/>
              <a:t>u</a:t>
            </a:r>
            <a:r>
              <a:rPr sz="2000" b="0" spc="-484" dirty="0">
                <a:latin typeface="Arial"/>
                <a:cs typeface="Arial"/>
              </a:rPr>
              <a:t>”</a:t>
            </a:r>
            <a:r>
              <a:rPr sz="2000" i="1" spc="-484" dirty="0"/>
              <a:t>te</a:t>
            </a:r>
            <a:r>
              <a:rPr sz="2000" b="0" spc="-484" dirty="0">
                <a:latin typeface="Arial"/>
                <a:cs typeface="Arial"/>
              </a:rPr>
              <a:t>a</a:t>
            </a:r>
            <a:r>
              <a:rPr sz="2000" i="1" spc="-484" dirty="0"/>
              <a:t>s</a:t>
            </a:r>
            <a:r>
              <a:rPr sz="2000" b="0" spc="-484" dirty="0">
                <a:latin typeface="Arial"/>
                <a:cs typeface="Arial"/>
              </a:rPr>
              <a:t>re</a:t>
            </a:r>
            <a:r>
              <a:rPr sz="2000" i="1" spc="-484" dirty="0"/>
              <a:t>. </a:t>
            </a:r>
            <a:r>
              <a:rPr sz="2000" b="0" spc="-15" dirty="0">
                <a:latin typeface="Arial"/>
                <a:cs typeface="Arial"/>
              </a:rPr>
              <a:t>aware </a:t>
            </a:r>
            <a:r>
              <a:rPr sz="2000" b="0" spc="-360" dirty="0">
                <a:latin typeface="Arial"/>
                <a:cs typeface="Arial"/>
              </a:rPr>
              <a:t>o</a:t>
            </a:r>
            <a:r>
              <a:rPr sz="3000" i="1" spc="-540" baseline="2777" dirty="0"/>
              <a:t>s</a:t>
            </a:r>
            <a:r>
              <a:rPr sz="2000" b="0" spc="-360" dirty="0">
                <a:latin typeface="Arial"/>
                <a:cs typeface="Arial"/>
              </a:rPr>
              <a:t>f</a:t>
            </a:r>
            <a:r>
              <a:rPr sz="3000" i="1" spc="-540" baseline="2777" dirty="0"/>
              <a:t>a</a:t>
            </a:r>
            <a:r>
              <a:rPr sz="2000" b="0" spc="-360" dirty="0">
                <a:latin typeface="Arial"/>
                <a:cs typeface="Arial"/>
              </a:rPr>
              <a:t>t</a:t>
            </a:r>
            <a:r>
              <a:rPr sz="3000" i="1" spc="-540" baseline="2777" dirty="0"/>
              <a:t>m</a:t>
            </a:r>
            <a:r>
              <a:rPr sz="2000" b="0" spc="-360" dirty="0">
                <a:latin typeface="Arial"/>
                <a:cs typeface="Arial"/>
              </a:rPr>
              <a:t>he</a:t>
            </a:r>
            <a:r>
              <a:rPr sz="3000" i="1" spc="-540" baseline="2777" dirty="0"/>
              <a:t>e</a:t>
            </a:r>
            <a:r>
              <a:rPr sz="2000" b="0" spc="-360" dirty="0">
                <a:latin typeface="Arial"/>
                <a:cs typeface="Arial"/>
              </a:rPr>
              <a:t>ir</a:t>
            </a:r>
            <a:r>
              <a:rPr sz="3000" i="1" spc="-540" baseline="2777" dirty="0"/>
              <a:t>p</a:t>
            </a:r>
            <a:r>
              <a:rPr sz="2000" b="0" spc="-360" dirty="0">
                <a:latin typeface="Arial"/>
                <a:cs typeface="Arial"/>
              </a:rPr>
              <a:t>re</a:t>
            </a:r>
            <a:r>
              <a:rPr sz="3000" i="1" spc="-540" baseline="2777" dirty="0"/>
              <a:t>la</a:t>
            </a:r>
            <a:r>
              <a:rPr sz="2000" b="0" spc="-360" dirty="0">
                <a:latin typeface="Arial"/>
                <a:cs typeface="Arial"/>
              </a:rPr>
              <a:t>s</a:t>
            </a:r>
            <a:r>
              <a:rPr sz="3000" i="1" spc="-540" baseline="2777" dirty="0"/>
              <a:t>c</a:t>
            </a:r>
            <a:r>
              <a:rPr sz="2000" b="0" spc="-360" dirty="0">
                <a:latin typeface="Arial"/>
                <a:cs typeface="Arial"/>
              </a:rPr>
              <a:t>p</a:t>
            </a:r>
            <a:r>
              <a:rPr sz="3000" i="1" spc="-540" baseline="2777" dirty="0"/>
              <a:t>e</a:t>
            </a:r>
            <a:r>
              <a:rPr sz="2000" b="0" spc="-360" dirty="0">
                <a:latin typeface="Arial"/>
                <a:cs typeface="Arial"/>
              </a:rPr>
              <a:t>o</a:t>
            </a:r>
            <a:r>
              <a:rPr sz="3000" i="1" spc="-540" baseline="2777" dirty="0"/>
              <a:t>,</a:t>
            </a:r>
            <a:r>
              <a:rPr sz="2000" b="0" spc="-360" dirty="0">
                <a:latin typeface="Arial"/>
                <a:cs typeface="Arial"/>
              </a:rPr>
              <a:t>n</a:t>
            </a:r>
            <a:r>
              <a:rPr sz="3000" i="1" spc="-540" baseline="2777" dirty="0"/>
              <a:t>w</a:t>
            </a:r>
            <a:r>
              <a:rPr sz="2000" b="0" spc="-360" dirty="0">
                <a:latin typeface="Arial"/>
                <a:cs typeface="Arial"/>
              </a:rPr>
              <a:t>si</a:t>
            </a:r>
            <a:r>
              <a:rPr sz="3000" i="1" spc="-540" baseline="2777" dirty="0"/>
              <a:t>i</a:t>
            </a:r>
            <a:r>
              <a:rPr sz="2000" b="0" spc="-360" dirty="0">
                <a:latin typeface="Arial"/>
                <a:cs typeface="Arial"/>
              </a:rPr>
              <a:t>b</a:t>
            </a:r>
            <a:r>
              <a:rPr sz="3000" i="1" spc="-540" baseline="2777" dirty="0"/>
              <a:t>th</a:t>
            </a:r>
            <a:r>
              <a:rPr sz="2000" b="0" spc="-360" dirty="0">
                <a:latin typeface="Arial"/>
                <a:cs typeface="Arial"/>
              </a:rPr>
              <a:t>ilit</a:t>
            </a:r>
            <a:r>
              <a:rPr sz="3000" i="1" spc="-540" baseline="2777" dirty="0"/>
              <a:t>c</a:t>
            </a:r>
            <a:r>
              <a:rPr sz="2000" b="0" spc="-360" dirty="0">
                <a:latin typeface="Arial"/>
                <a:cs typeface="Arial"/>
              </a:rPr>
              <a:t>ie</a:t>
            </a:r>
            <a:r>
              <a:rPr sz="3000" i="1" spc="-540" baseline="2777" dirty="0"/>
              <a:t>o</a:t>
            </a:r>
            <a:r>
              <a:rPr sz="2000" b="0" spc="-360" dirty="0">
                <a:latin typeface="Arial"/>
                <a:cs typeface="Arial"/>
              </a:rPr>
              <a:t>s</a:t>
            </a:r>
            <a:r>
              <a:rPr sz="3000" i="1" spc="-540" baseline="2777" dirty="0"/>
              <a:t>nsistent</a:t>
            </a:r>
            <a:r>
              <a:rPr sz="3000" i="1" spc="-247" baseline="2777" dirty="0"/>
              <a:t> </a:t>
            </a:r>
            <a:r>
              <a:rPr sz="3000" i="1" spc="-7" baseline="2777" dirty="0"/>
              <a:t>data</a:t>
            </a:r>
            <a:r>
              <a:rPr sz="3000" i="1" spc="75" baseline="2777" dirty="0"/>
              <a:t> </a:t>
            </a:r>
            <a:r>
              <a:rPr sz="3000" i="1" spc="-7" baseline="2777" dirty="0"/>
              <a:t>appearing</a:t>
            </a:r>
            <a:endParaRPr sz="3000" baseline="2777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455289" y="4604130"/>
            <a:ext cx="199771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surrounding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data.</a:t>
            </a:r>
            <a:endParaRPr sz="20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766815" y="910067"/>
            <a:ext cx="658069" cy="6591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228600"/>
            <a:ext cx="1844039" cy="10302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2019 </a:t>
            </a:r>
            <a:r>
              <a:rPr spc="5" dirty="0"/>
              <a:t>© Company</a:t>
            </a:r>
            <a:r>
              <a:rPr spc="-130" dirty="0"/>
              <a:t> </a:t>
            </a:r>
            <a:r>
              <a:rPr dirty="0"/>
              <a:t>Confidential</a:t>
            </a:r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14 June</a:t>
            </a:r>
            <a:r>
              <a:rPr spc="-85" dirty="0"/>
              <a:t> </a:t>
            </a:r>
            <a:r>
              <a:rPr dirty="0"/>
              <a:t>2019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5" dirty="0"/>
              <a:t>38</a:t>
            </a:fld>
            <a:endParaRPr spc="5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3231" y="6492240"/>
            <a:ext cx="137160" cy="365760"/>
          </a:xfrm>
          <a:custGeom>
            <a:avLst/>
            <a:gdLst/>
            <a:ahLst/>
            <a:cxnLst/>
            <a:rect l="l" t="t" r="r" b="b"/>
            <a:pathLst>
              <a:path w="137159" h="365759">
                <a:moveTo>
                  <a:pt x="0" y="365760"/>
                </a:moveTo>
                <a:lnTo>
                  <a:pt x="137159" y="365760"/>
                </a:lnTo>
                <a:lnTo>
                  <a:pt x="137159" y="0"/>
                </a:lnTo>
                <a:lnTo>
                  <a:pt x="0" y="0"/>
                </a:lnTo>
                <a:lnTo>
                  <a:pt x="0" y="365760"/>
                </a:lnTo>
                <a:close/>
              </a:path>
            </a:pathLst>
          </a:custGeom>
          <a:solidFill>
            <a:srgbClr val="1C9F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859023" y="6608064"/>
            <a:ext cx="0" cy="137160"/>
          </a:xfrm>
          <a:custGeom>
            <a:avLst/>
            <a:gdLst/>
            <a:ahLst/>
            <a:cxnLst/>
            <a:rect l="l" t="t" r="r" b="b"/>
            <a:pathLst>
              <a:path h="137159">
                <a:moveTo>
                  <a:pt x="0" y="0"/>
                </a:moveTo>
                <a:lnTo>
                  <a:pt x="0" y="137158"/>
                </a:lnTo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503152" y="6565392"/>
            <a:ext cx="0" cy="220345"/>
          </a:xfrm>
          <a:custGeom>
            <a:avLst/>
            <a:gdLst/>
            <a:ahLst/>
            <a:cxnLst/>
            <a:rect l="l" t="t" r="r" b="b"/>
            <a:pathLst>
              <a:path h="220345">
                <a:moveTo>
                  <a:pt x="0" y="0"/>
                </a:moveTo>
                <a:lnTo>
                  <a:pt x="0" y="220186"/>
                </a:lnTo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92100" y="427736"/>
            <a:ext cx="306641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-20" dirty="0">
                <a:solidFill>
                  <a:srgbClr val="495658"/>
                </a:solidFill>
              </a:rPr>
              <a:t>ABOUT</a:t>
            </a:r>
            <a:r>
              <a:rPr sz="2800" spc="5" dirty="0">
                <a:solidFill>
                  <a:srgbClr val="495658"/>
                </a:solidFill>
              </a:rPr>
              <a:t> </a:t>
            </a:r>
            <a:r>
              <a:rPr sz="2800" spc="-5" dirty="0">
                <a:solidFill>
                  <a:srgbClr val="495658"/>
                </a:solidFill>
              </a:rPr>
              <a:t>CERTENT</a:t>
            </a:r>
            <a:endParaRPr sz="2800"/>
          </a:p>
        </p:txBody>
      </p:sp>
      <p:sp>
        <p:nvSpPr>
          <p:cNvPr id="6" name="object 6"/>
          <p:cNvSpPr/>
          <p:nvPr/>
        </p:nvSpPr>
        <p:spPr>
          <a:xfrm>
            <a:off x="1923288" y="1219200"/>
            <a:ext cx="9964420" cy="1737360"/>
          </a:xfrm>
          <a:custGeom>
            <a:avLst/>
            <a:gdLst/>
            <a:ahLst/>
            <a:cxnLst/>
            <a:rect l="l" t="t" r="r" b="b"/>
            <a:pathLst>
              <a:path w="9964420" h="1737360">
                <a:moveTo>
                  <a:pt x="0" y="1737360"/>
                </a:moveTo>
                <a:lnTo>
                  <a:pt x="9963912" y="1737360"/>
                </a:lnTo>
                <a:lnTo>
                  <a:pt x="9963912" y="0"/>
                </a:lnTo>
                <a:lnTo>
                  <a:pt x="0" y="0"/>
                </a:lnTo>
                <a:lnTo>
                  <a:pt x="0" y="173736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4800" y="1219200"/>
            <a:ext cx="1618615" cy="1737360"/>
          </a:xfrm>
          <a:custGeom>
            <a:avLst/>
            <a:gdLst/>
            <a:ahLst/>
            <a:cxnLst/>
            <a:rect l="l" t="t" r="r" b="b"/>
            <a:pathLst>
              <a:path w="1618614" h="1737360">
                <a:moveTo>
                  <a:pt x="0" y="1737360"/>
                </a:moveTo>
                <a:lnTo>
                  <a:pt x="1618488" y="1737360"/>
                </a:lnTo>
                <a:lnTo>
                  <a:pt x="1618488" y="0"/>
                </a:lnTo>
                <a:lnTo>
                  <a:pt x="0" y="0"/>
                </a:lnTo>
                <a:lnTo>
                  <a:pt x="0" y="1737360"/>
                </a:lnTo>
                <a:close/>
              </a:path>
            </a:pathLst>
          </a:custGeom>
          <a:solidFill>
            <a:srgbClr val="EB70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923288" y="1413468"/>
            <a:ext cx="9964420" cy="1200150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356870">
              <a:lnSpc>
                <a:spcPct val="100000"/>
              </a:lnSpc>
              <a:spcBef>
                <a:spcPts val="690"/>
              </a:spcBef>
            </a:pPr>
            <a:r>
              <a:rPr sz="2000" b="1" spc="-10" dirty="0">
                <a:solidFill>
                  <a:srgbClr val="495658"/>
                </a:solidFill>
                <a:latin typeface="Arial"/>
                <a:cs typeface="Arial"/>
              </a:rPr>
              <a:t>Purpose</a:t>
            </a:r>
            <a:endParaRPr sz="2000">
              <a:latin typeface="Arial"/>
              <a:cs typeface="Arial"/>
            </a:endParaRPr>
          </a:p>
          <a:p>
            <a:pPr marL="356870" marR="6127750">
              <a:lnSpc>
                <a:spcPct val="100000"/>
              </a:lnSpc>
              <a:spcBef>
                <a:spcPts val="490"/>
              </a:spcBef>
            </a:pPr>
            <a:r>
              <a:rPr sz="1600" spc="-85" dirty="0">
                <a:solidFill>
                  <a:srgbClr val="495658"/>
                </a:solidFill>
                <a:latin typeface="Arial"/>
                <a:cs typeface="Arial"/>
              </a:rPr>
              <a:t>To </a:t>
            </a:r>
            <a:r>
              <a:rPr sz="1600" spc="5" dirty="0">
                <a:solidFill>
                  <a:srgbClr val="495658"/>
                </a:solidFill>
                <a:latin typeface="Arial"/>
                <a:cs typeface="Arial"/>
              </a:rPr>
              <a:t>make complex </a:t>
            </a:r>
            <a:r>
              <a:rPr sz="1600" dirty="0">
                <a:solidFill>
                  <a:srgbClr val="495658"/>
                </a:solidFill>
                <a:latin typeface="Arial"/>
                <a:cs typeface="Arial"/>
              </a:rPr>
              <a:t>financial</a:t>
            </a:r>
            <a:r>
              <a:rPr sz="1600" spc="-140" dirty="0">
                <a:solidFill>
                  <a:srgbClr val="49565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95658"/>
                </a:solidFill>
                <a:latin typeface="Arial"/>
                <a:cs typeface="Arial"/>
              </a:rPr>
              <a:t>compliance  </a:t>
            </a:r>
            <a:r>
              <a:rPr sz="1600" spc="-5" dirty="0">
                <a:solidFill>
                  <a:srgbClr val="495658"/>
                </a:solidFill>
                <a:latin typeface="Arial"/>
                <a:cs typeface="Arial"/>
              </a:rPr>
              <a:t>and narrative </a:t>
            </a:r>
            <a:r>
              <a:rPr sz="1600" dirty="0">
                <a:solidFill>
                  <a:srgbClr val="495658"/>
                </a:solidFill>
                <a:latin typeface="Arial"/>
                <a:cs typeface="Arial"/>
              </a:rPr>
              <a:t>performance </a:t>
            </a:r>
            <a:r>
              <a:rPr sz="1600" spc="-5" dirty="0">
                <a:solidFill>
                  <a:srgbClr val="495658"/>
                </a:solidFill>
                <a:latin typeface="Arial"/>
                <a:cs typeface="Arial"/>
              </a:rPr>
              <a:t>reporting  </a:t>
            </a:r>
            <a:r>
              <a:rPr sz="1600" dirty="0">
                <a:solidFill>
                  <a:srgbClr val="495658"/>
                </a:solidFill>
                <a:latin typeface="Arial"/>
                <a:cs typeface="Arial"/>
              </a:rPr>
              <a:t>processes</a:t>
            </a:r>
            <a:r>
              <a:rPr sz="1600" spc="-60" dirty="0">
                <a:solidFill>
                  <a:srgbClr val="495658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495658"/>
                </a:solidFill>
                <a:latin typeface="Arial"/>
                <a:cs typeface="Arial"/>
              </a:rPr>
              <a:t>easier.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217407" y="1450847"/>
            <a:ext cx="594359" cy="2712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400031" y="1438655"/>
            <a:ext cx="576072" cy="2865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866631" y="2362200"/>
            <a:ext cx="399288" cy="3962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564368" y="1426463"/>
            <a:ext cx="908303" cy="3108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681216" y="1862327"/>
            <a:ext cx="1353312" cy="3901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662416" y="1895855"/>
            <a:ext cx="810768" cy="3444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693407" y="1435608"/>
            <a:ext cx="932688" cy="30175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693407" y="2432304"/>
            <a:ext cx="1560576" cy="26517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101071" y="1920239"/>
            <a:ext cx="1463040" cy="27432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906000" y="2356104"/>
            <a:ext cx="457200" cy="39928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232135" y="2414016"/>
            <a:ext cx="125095" cy="0"/>
          </a:xfrm>
          <a:custGeom>
            <a:avLst/>
            <a:gdLst/>
            <a:ahLst/>
            <a:cxnLst/>
            <a:rect l="l" t="t" r="r" b="b"/>
            <a:pathLst>
              <a:path w="125095">
                <a:moveTo>
                  <a:pt x="0" y="0"/>
                </a:moveTo>
                <a:lnTo>
                  <a:pt x="124968" y="0"/>
                </a:lnTo>
              </a:path>
            </a:pathLst>
          </a:custGeom>
          <a:ln w="609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981943" y="2359151"/>
            <a:ext cx="481583" cy="39928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217920" y="1429511"/>
            <a:ext cx="0" cy="1320165"/>
          </a:xfrm>
          <a:custGeom>
            <a:avLst/>
            <a:gdLst/>
            <a:ahLst/>
            <a:cxnLst/>
            <a:rect l="l" t="t" r="r" b="b"/>
            <a:pathLst>
              <a:path h="1320164">
                <a:moveTo>
                  <a:pt x="0" y="0"/>
                </a:moveTo>
                <a:lnTo>
                  <a:pt x="0" y="1319657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199632" y="3419855"/>
            <a:ext cx="0" cy="2612390"/>
          </a:xfrm>
          <a:custGeom>
            <a:avLst/>
            <a:gdLst/>
            <a:ahLst/>
            <a:cxnLst/>
            <a:rect l="l" t="t" r="r" b="b"/>
            <a:pathLst>
              <a:path h="2612390">
                <a:moveTo>
                  <a:pt x="0" y="0"/>
                </a:moveTo>
                <a:lnTo>
                  <a:pt x="0" y="2612059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73463" y="1775134"/>
            <a:ext cx="752475" cy="754380"/>
          </a:xfrm>
          <a:custGeom>
            <a:avLst/>
            <a:gdLst/>
            <a:ahLst/>
            <a:cxnLst/>
            <a:rect l="l" t="t" r="r" b="b"/>
            <a:pathLst>
              <a:path w="752475" h="754380">
                <a:moveTo>
                  <a:pt x="376212" y="0"/>
                </a:moveTo>
                <a:lnTo>
                  <a:pt x="329085" y="2943"/>
                </a:lnTo>
                <a:lnTo>
                  <a:pt x="283687" y="11537"/>
                </a:lnTo>
                <a:lnTo>
                  <a:pt x="240373" y="25426"/>
                </a:lnTo>
                <a:lnTo>
                  <a:pt x="199498" y="44252"/>
                </a:lnTo>
                <a:lnTo>
                  <a:pt x="161417" y="67660"/>
                </a:lnTo>
                <a:lnTo>
                  <a:pt x="126486" y="95294"/>
                </a:lnTo>
                <a:lnTo>
                  <a:pt x="95060" y="126797"/>
                </a:lnTo>
                <a:lnTo>
                  <a:pt x="67494" y="161814"/>
                </a:lnTo>
                <a:lnTo>
                  <a:pt x="44143" y="199988"/>
                </a:lnTo>
                <a:lnTo>
                  <a:pt x="25363" y="240963"/>
                </a:lnTo>
                <a:lnTo>
                  <a:pt x="11509" y="284383"/>
                </a:lnTo>
                <a:lnTo>
                  <a:pt x="2936" y="329892"/>
                </a:lnTo>
                <a:lnTo>
                  <a:pt x="0" y="377134"/>
                </a:lnTo>
                <a:lnTo>
                  <a:pt x="2936" y="424376"/>
                </a:lnTo>
                <a:lnTo>
                  <a:pt x="11509" y="469885"/>
                </a:lnTo>
                <a:lnTo>
                  <a:pt x="25363" y="513305"/>
                </a:lnTo>
                <a:lnTo>
                  <a:pt x="44143" y="554280"/>
                </a:lnTo>
                <a:lnTo>
                  <a:pt x="67494" y="592454"/>
                </a:lnTo>
                <a:lnTo>
                  <a:pt x="95060" y="627471"/>
                </a:lnTo>
                <a:lnTo>
                  <a:pt x="126486" y="658974"/>
                </a:lnTo>
                <a:lnTo>
                  <a:pt x="161417" y="686608"/>
                </a:lnTo>
                <a:lnTo>
                  <a:pt x="199498" y="710016"/>
                </a:lnTo>
                <a:lnTo>
                  <a:pt x="240373" y="728843"/>
                </a:lnTo>
                <a:lnTo>
                  <a:pt x="283687" y="742731"/>
                </a:lnTo>
                <a:lnTo>
                  <a:pt x="329085" y="751325"/>
                </a:lnTo>
                <a:lnTo>
                  <a:pt x="376212" y="754269"/>
                </a:lnTo>
                <a:lnTo>
                  <a:pt x="423332" y="751325"/>
                </a:lnTo>
                <a:lnTo>
                  <a:pt x="468725" y="742731"/>
                </a:lnTo>
                <a:lnTo>
                  <a:pt x="512034" y="728843"/>
                </a:lnTo>
                <a:lnTo>
                  <a:pt x="552904" y="710017"/>
                </a:lnTo>
                <a:lnTo>
                  <a:pt x="575436" y="696165"/>
                </a:lnTo>
                <a:lnTo>
                  <a:pt x="376212" y="696165"/>
                </a:lnTo>
                <a:lnTo>
                  <a:pt x="329245" y="692700"/>
                </a:lnTo>
                <a:lnTo>
                  <a:pt x="284397" y="682635"/>
                </a:lnTo>
                <a:lnTo>
                  <a:pt x="242163" y="666468"/>
                </a:lnTo>
                <a:lnTo>
                  <a:pt x="203041" y="644696"/>
                </a:lnTo>
                <a:lnTo>
                  <a:pt x="167525" y="617817"/>
                </a:lnTo>
                <a:lnTo>
                  <a:pt x="136113" y="586328"/>
                </a:lnTo>
                <a:lnTo>
                  <a:pt x="109299" y="550726"/>
                </a:lnTo>
                <a:lnTo>
                  <a:pt x="87581" y="511508"/>
                </a:lnTo>
                <a:lnTo>
                  <a:pt x="71454" y="469172"/>
                </a:lnTo>
                <a:lnTo>
                  <a:pt x="61414" y="424215"/>
                </a:lnTo>
                <a:lnTo>
                  <a:pt x="57957" y="377134"/>
                </a:lnTo>
                <a:lnTo>
                  <a:pt x="61414" y="330053"/>
                </a:lnTo>
                <a:lnTo>
                  <a:pt x="71454" y="285096"/>
                </a:lnTo>
                <a:lnTo>
                  <a:pt x="87581" y="242760"/>
                </a:lnTo>
                <a:lnTo>
                  <a:pt x="109299" y="203542"/>
                </a:lnTo>
                <a:lnTo>
                  <a:pt x="136113" y="167940"/>
                </a:lnTo>
                <a:lnTo>
                  <a:pt x="167525" y="136451"/>
                </a:lnTo>
                <a:lnTo>
                  <a:pt x="203041" y="109572"/>
                </a:lnTo>
                <a:lnTo>
                  <a:pt x="242163" y="87800"/>
                </a:lnTo>
                <a:lnTo>
                  <a:pt x="284397" y="71634"/>
                </a:lnTo>
                <a:lnTo>
                  <a:pt x="329245" y="61569"/>
                </a:lnTo>
                <a:lnTo>
                  <a:pt x="376212" y="58103"/>
                </a:lnTo>
                <a:lnTo>
                  <a:pt x="532152" y="58104"/>
                </a:lnTo>
                <a:lnTo>
                  <a:pt x="533096" y="52883"/>
                </a:lnTo>
                <a:lnTo>
                  <a:pt x="481316" y="14945"/>
                </a:lnTo>
                <a:lnTo>
                  <a:pt x="411882" y="1668"/>
                </a:lnTo>
                <a:lnTo>
                  <a:pt x="376212" y="0"/>
                </a:lnTo>
                <a:close/>
              </a:path>
              <a:path w="752475" h="754380">
                <a:moveTo>
                  <a:pt x="699863" y="220102"/>
                </a:moveTo>
                <a:lnTo>
                  <a:pt x="688530" y="222134"/>
                </a:lnTo>
                <a:lnTo>
                  <a:pt x="678878" y="228416"/>
                </a:lnTo>
                <a:lnTo>
                  <a:pt x="672597" y="237602"/>
                </a:lnTo>
                <a:lnTo>
                  <a:pt x="670209" y="248478"/>
                </a:lnTo>
                <a:lnTo>
                  <a:pt x="672236" y="259834"/>
                </a:lnTo>
                <a:lnTo>
                  <a:pt x="681920" y="288220"/>
                </a:lnTo>
                <a:lnTo>
                  <a:pt x="688857" y="317300"/>
                </a:lnTo>
                <a:lnTo>
                  <a:pt x="693032" y="346973"/>
                </a:lnTo>
                <a:lnTo>
                  <a:pt x="694427" y="377134"/>
                </a:lnTo>
                <a:lnTo>
                  <a:pt x="690971" y="424215"/>
                </a:lnTo>
                <a:lnTo>
                  <a:pt x="680932" y="469172"/>
                </a:lnTo>
                <a:lnTo>
                  <a:pt x="664807" y="511508"/>
                </a:lnTo>
                <a:lnTo>
                  <a:pt x="643092" y="550726"/>
                </a:lnTo>
                <a:lnTo>
                  <a:pt x="616282" y="586328"/>
                </a:lnTo>
                <a:lnTo>
                  <a:pt x="584874" y="617817"/>
                </a:lnTo>
                <a:lnTo>
                  <a:pt x="549363" y="644696"/>
                </a:lnTo>
                <a:lnTo>
                  <a:pt x="510245" y="666468"/>
                </a:lnTo>
                <a:lnTo>
                  <a:pt x="468017" y="682635"/>
                </a:lnTo>
                <a:lnTo>
                  <a:pt x="423174" y="692700"/>
                </a:lnTo>
                <a:lnTo>
                  <a:pt x="376212" y="696165"/>
                </a:lnTo>
                <a:lnTo>
                  <a:pt x="575436" y="696165"/>
                </a:lnTo>
                <a:lnTo>
                  <a:pt x="625909" y="658975"/>
                </a:lnTo>
                <a:lnTo>
                  <a:pt x="657332" y="627471"/>
                </a:lnTo>
                <a:lnTo>
                  <a:pt x="684896" y="592454"/>
                </a:lnTo>
                <a:lnTo>
                  <a:pt x="708244" y="554280"/>
                </a:lnTo>
                <a:lnTo>
                  <a:pt x="727023" y="513305"/>
                </a:lnTo>
                <a:lnTo>
                  <a:pt x="740876" y="469885"/>
                </a:lnTo>
                <a:lnTo>
                  <a:pt x="749448" y="424376"/>
                </a:lnTo>
                <a:lnTo>
                  <a:pt x="752385" y="377134"/>
                </a:lnTo>
                <a:lnTo>
                  <a:pt x="750733" y="341496"/>
                </a:lnTo>
                <a:lnTo>
                  <a:pt x="737587" y="272043"/>
                </a:lnTo>
                <a:lnTo>
                  <a:pt x="719874" y="228792"/>
                </a:lnTo>
                <a:lnTo>
                  <a:pt x="710714" y="222496"/>
                </a:lnTo>
                <a:lnTo>
                  <a:pt x="699863" y="220102"/>
                </a:lnTo>
                <a:close/>
              </a:path>
              <a:path w="752475" h="754380">
                <a:moveTo>
                  <a:pt x="532152" y="58104"/>
                </a:moveTo>
                <a:lnTo>
                  <a:pt x="376212" y="58103"/>
                </a:lnTo>
                <a:lnTo>
                  <a:pt x="406388" y="59513"/>
                </a:lnTo>
                <a:lnTo>
                  <a:pt x="436046" y="63728"/>
                </a:lnTo>
                <a:lnTo>
                  <a:pt x="465086" y="70728"/>
                </a:lnTo>
                <a:lnTo>
                  <a:pt x="493406" y="80491"/>
                </a:lnTo>
                <a:lnTo>
                  <a:pt x="504725" y="82550"/>
                </a:lnTo>
                <a:lnTo>
                  <a:pt x="515579" y="80177"/>
                </a:lnTo>
                <a:lnTo>
                  <a:pt x="524755" y="73897"/>
                </a:lnTo>
                <a:lnTo>
                  <a:pt x="531041" y="64237"/>
                </a:lnTo>
                <a:lnTo>
                  <a:pt x="532152" y="581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99871" y="1601123"/>
            <a:ext cx="1099820" cy="1102360"/>
          </a:xfrm>
          <a:custGeom>
            <a:avLst/>
            <a:gdLst/>
            <a:ahLst/>
            <a:cxnLst/>
            <a:rect l="l" t="t" r="r" b="b"/>
            <a:pathLst>
              <a:path w="1099820" h="1102360">
                <a:moveTo>
                  <a:pt x="549794" y="0"/>
                </a:moveTo>
                <a:lnTo>
                  <a:pt x="502424" y="2026"/>
                </a:lnTo>
                <a:lnTo>
                  <a:pt x="456160" y="7995"/>
                </a:lnTo>
                <a:lnTo>
                  <a:pt x="411168" y="17739"/>
                </a:lnTo>
                <a:lnTo>
                  <a:pt x="367614" y="31093"/>
                </a:lnTo>
                <a:lnTo>
                  <a:pt x="325665" y="47889"/>
                </a:lnTo>
                <a:lnTo>
                  <a:pt x="285487" y="67960"/>
                </a:lnTo>
                <a:lnTo>
                  <a:pt x="247246" y="91140"/>
                </a:lnTo>
                <a:lnTo>
                  <a:pt x="211109" y="117263"/>
                </a:lnTo>
                <a:lnTo>
                  <a:pt x="177242" y="146161"/>
                </a:lnTo>
                <a:lnTo>
                  <a:pt x="145811" y="177669"/>
                </a:lnTo>
                <a:lnTo>
                  <a:pt x="116982" y="211618"/>
                </a:lnTo>
                <a:lnTo>
                  <a:pt x="90922" y="247844"/>
                </a:lnTo>
                <a:lnTo>
                  <a:pt x="67798" y="286179"/>
                </a:lnTo>
                <a:lnTo>
                  <a:pt x="47775" y="326456"/>
                </a:lnTo>
                <a:lnTo>
                  <a:pt x="31019" y="368509"/>
                </a:lnTo>
                <a:lnTo>
                  <a:pt x="17697" y="412171"/>
                </a:lnTo>
                <a:lnTo>
                  <a:pt x="7976" y="457275"/>
                </a:lnTo>
                <a:lnTo>
                  <a:pt x="2019" y="503717"/>
                </a:lnTo>
                <a:lnTo>
                  <a:pt x="0" y="551145"/>
                </a:lnTo>
                <a:lnTo>
                  <a:pt x="2021" y="598635"/>
                </a:lnTo>
                <a:lnTo>
                  <a:pt x="7976" y="645017"/>
                </a:lnTo>
                <a:lnTo>
                  <a:pt x="17697" y="690123"/>
                </a:lnTo>
                <a:lnTo>
                  <a:pt x="31019" y="733787"/>
                </a:lnTo>
                <a:lnTo>
                  <a:pt x="47775" y="775842"/>
                </a:lnTo>
                <a:lnTo>
                  <a:pt x="67798" y="816122"/>
                </a:lnTo>
                <a:lnTo>
                  <a:pt x="90923" y="854460"/>
                </a:lnTo>
                <a:lnTo>
                  <a:pt x="116982" y="890689"/>
                </a:lnTo>
                <a:lnTo>
                  <a:pt x="145811" y="924642"/>
                </a:lnTo>
                <a:lnTo>
                  <a:pt x="177242" y="956153"/>
                </a:lnTo>
                <a:lnTo>
                  <a:pt x="211109" y="985054"/>
                </a:lnTo>
                <a:lnTo>
                  <a:pt x="247246" y="1011180"/>
                </a:lnTo>
                <a:lnTo>
                  <a:pt x="285487" y="1034364"/>
                </a:lnTo>
                <a:lnTo>
                  <a:pt x="325665" y="1054438"/>
                </a:lnTo>
                <a:lnTo>
                  <a:pt x="367614" y="1071236"/>
                </a:lnTo>
                <a:lnTo>
                  <a:pt x="411168" y="1084591"/>
                </a:lnTo>
                <a:lnTo>
                  <a:pt x="456160" y="1094337"/>
                </a:lnTo>
                <a:lnTo>
                  <a:pt x="502424" y="1100307"/>
                </a:lnTo>
                <a:lnTo>
                  <a:pt x="549794" y="1102334"/>
                </a:lnTo>
                <a:lnTo>
                  <a:pt x="597161" y="1100307"/>
                </a:lnTo>
                <a:lnTo>
                  <a:pt x="643423" y="1094337"/>
                </a:lnTo>
                <a:lnTo>
                  <a:pt x="688413" y="1084591"/>
                </a:lnTo>
                <a:lnTo>
                  <a:pt x="731964" y="1071236"/>
                </a:lnTo>
                <a:lnTo>
                  <a:pt x="773911" y="1054438"/>
                </a:lnTo>
                <a:lnTo>
                  <a:pt x="794350" y="1044226"/>
                </a:lnTo>
                <a:lnTo>
                  <a:pt x="549794" y="1044226"/>
                </a:lnTo>
                <a:lnTo>
                  <a:pt x="502496" y="1041964"/>
                </a:lnTo>
                <a:lnTo>
                  <a:pt x="456455" y="1035319"/>
                </a:lnTo>
                <a:lnTo>
                  <a:pt x="411879" y="1024497"/>
                </a:lnTo>
                <a:lnTo>
                  <a:pt x="368975" y="1009708"/>
                </a:lnTo>
                <a:lnTo>
                  <a:pt x="327952" y="991159"/>
                </a:lnTo>
                <a:lnTo>
                  <a:pt x="289017" y="969059"/>
                </a:lnTo>
                <a:lnTo>
                  <a:pt x="252378" y="943616"/>
                </a:lnTo>
                <a:lnTo>
                  <a:pt x="218243" y="915039"/>
                </a:lnTo>
                <a:lnTo>
                  <a:pt x="186819" y="883535"/>
                </a:lnTo>
                <a:lnTo>
                  <a:pt x="158314" y="849312"/>
                </a:lnTo>
                <a:lnTo>
                  <a:pt x="132935" y="812580"/>
                </a:lnTo>
                <a:lnTo>
                  <a:pt x="110891" y="773545"/>
                </a:lnTo>
                <a:lnTo>
                  <a:pt x="92389" y="732418"/>
                </a:lnTo>
                <a:lnTo>
                  <a:pt x="77638" y="689404"/>
                </a:lnTo>
                <a:lnTo>
                  <a:pt x="66843" y="644714"/>
                </a:lnTo>
                <a:lnTo>
                  <a:pt x="60215" y="598555"/>
                </a:lnTo>
                <a:lnTo>
                  <a:pt x="57959" y="551135"/>
                </a:lnTo>
                <a:lnTo>
                  <a:pt x="60223" y="503656"/>
                </a:lnTo>
                <a:lnTo>
                  <a:pt x="66843" y="457559"/>
                </a:lnTo>
                <a:lnTo>
                  <a:pt x="77637" y="412868"/>
                </a:lnTo>
                <a:lnTo>
                  <a:pt x="92388" y="369854"/>
                </a:lnTo>
                <a:lnTo>
                  <a:pt x="110889" y="328725"/>
                </a:lnTo>
                <a:lnTo>
                  <a:pt x="132933" y="289689"/>
                </a:lnTo>
                <a:lnTo>
                  <a:pt x="158310" y="252955"/>
                </a:lnTo>
                <a:lnTo>
                  <a:pt x="186815" y="218730"/>
                </a:lnTo>
                <a:lnTo>
                  <a:pt x="218239" y="187224"/>
                </a:lnTo>
                <a:lnTo>
                  <a:pt x="252374" y="158644"/>
                </a:lnTo>
                <a:lnTo>
                  <a:pt x="289013" y="133198"/>
                </a:lnTo>
                <a:lnTo>
                  <a:pt x="327948" y="111096"/>
                </a:lnTo>
                <a:lnTo>
                  <a:pt x="368971" y="92546"/>
                </a:lnTo>
                <a:lnTo>
                  <a:pt x="411875" y="77755"/>
                </a:lnTo>
                <a:lnTo>
                  <a:pt x="456452" y="66932"/>
                </a:lnTo>
                <a:lnTo>
                  <a:pt x="502494" y="60285"/>
                </a:lnTo>
                <a:lnTo>
                  <a:pt x="549794" y="58023"/>
                </a:lnTo>
                <a:lnTo>
                  <a:pt x="721062" y="58023"/>
                </a:lnTo>
                <a:lnTo>
                  <a:pt x="721477" y="57222"/>
                </a:lnTo>
                <a:lnTo>
                  <a:pt x="701615" y="21245"/>
                </a:lnTo>
                <a:lnTo>
                  <a:pt x="664412" y="11964"/>
                </a:lnTo>
                <a:lnTo>
                  <a:pt x="626619" y="5323"/>
                </a:lnTo>
                <a:lnTo>
                  <a:pt x="588369" y="1332"/>
                </a:lnTo>
                <a:lnTo>
                  <a:pt x="549794" y="0"/>
                </a:lnTo>
                <a:close/>
              </a:path>
              <a:path w="1099820" h="1102360">
                <a:moveTo>
                  <a:pt x="1054058" y="378364"/>
                </a:moveTo>
                <a:lnTo>
                  <a:pt x="1042591" y="379279"/>
                </a:lnTo>
                <a:lnTo>
                  <a:pt x="1032370" y="384582"/>
                </a:lnTo>
                <a:lnTo>
                  <a:pt x="1025223" y="393107"/>
                </a:lnTo>
                <a:lnTo>
                  <a:pt x="1021787" y="403697"/>
                </a:lnTo>
                <a:lnTo>
                  <a:pt x="1022699" y="415196"/>
                </a:lnTo>
                <a:lnTo>
                  <a:pt x="1030922" y="448515"/>
                </a:lnTo>
                <a:lnTo>
                  <a:pt x="1036831" y="482358"/>
                </a:lnTo>
                <a:lnTo>
                  <a:pt x="1040397" y="516604"/>
                </a:lnTo>
                <a:lnTo>
                  <a:pt x="1041591" y="551146"/>
                </a:lnTo>
                <a:lnTo>
                  <a:pt x="1039324" y="598636"/>
                </a:lnTo>
                <a:lnTo>
                  <a:pt x="1032708" y="644715"/>
                </a:lnTo>
                <a:lnTo>
                  <a:pt x="1021915" y="689405"/>
                </a:lnTo>
                <a:lnTo>
                  <a:pt x="1007165" y="732418"/>
                </a:lnTo>
                <a:lnTo>
                  <a:pt x="988665" y="773546"/>
                </a:lnTo>
                <a:lnTo>
                  <a:pt x="966624" y="812580"/>
                </a:lnTo>
                <a:lnTo>
                  <a:pt x="941248" y="849312"/>
                </a:lnTo>
                <a:lnTo>
                  <a:pt x="912745" y="883535"/>
                </a:lnTo>
                <a:lnTo>
                  <a:pt x="881324" y="915039"/>
                </a:lnTo>
                <a:lnTo>
                  <a:pt x="847192" y="943616"/>
                </a:lnTo>
                <a:lnTo>
                  <a:pt x="810556" y="969059"/>
                </a:lnTo>
                <a:lnTo>
                  <a:pt x="771624" y="991159"/>
                </a:lnTo>
                <a:lnTo>
                  <a:pt x="730604" y="1009708"/>
                </a:lnTo>
                <a:lnTo>
                  <a:pt x="687703" y="1024497"/>
                </a:lnTo>
                <a:lnTo>
                  <a:pt x="643129" y="1035319"/>
                </a:lnTo>
                <a:lnTo>
                  <a:pt x="597091" y="1041964"/>
                </a:lnTo>
                <a:lnTo>
                  <a:pt x="549794" y="1044226"/>
                </a:lnTo>
                <a:lnTo>
                  <a:pt x="794350" y="1044226"/>
                </a:lnTo>
                <a:lnTo>
                  <a:pt x="852327" y="1011180"/>
                </a:lnTo>
                <a:lnTo>
                  <a:pt x="888463" y="985054"/>
                </a:lnTo>
                <a:lnTo>
                  <a:pt x="922329" y="956153"/>
                </a:lnTo>
                <a:lnTo>
                  <a:pt x="953760" y="924642"/>
                </a:lnTo>
                <a:lnTo>
                  <a:pt x="982588" y="890689"/>
                </a:lnTo>
                <a:lnTo>
                  <a:pt x="1008647" y="854460"/>
                </a:lnTo>
                <a:lnTo>
                  <a:pt x="1031771" y="816123"/>
                </a:lnTo>
                <a:lnTo>
                  <a:pt x="1051794" y="775843"/>
                </a:lnTo>
                <a:lnTo>
                  <a:pt x="1068549" y="733787"/>
                </a:lnTo>
                <a:lnTo>
                  <a:pt x="1081871" y="690123"/>
                </a:lnTo>
                <a:lnTo>
                  <a:pt x="1091592" y="645017"/>
                </a:lnTo>
                <a:lnTo>
                  <a:pt x="1097550" y="598555"/>
                </a:lnTo>
                <a:lnTo>
                  <a:pt x="1099568" y="551136"/>
                </a:lnTo>
                <a:lnTo>
                  <a:pt x="1098240" y="512559"/>
                </a:lnTo>
                <a:lnTo>
                  <a:pt x="1094258" y="474288"/>
                </a:lnTo>
                <a:lnTo>
                  <a:pt x="1087634" y="436462"/>
                </a:lnTo>
                <a:lnTo>
                  <a:pt x="1078377" y="399212"/>
                </a:lnTo>
                <a:lnTo>
                  <a:pt x="1064607" y="381808"/>
                </a:lnTo>
                <a:lnTo>
                  <a:pt x="1054058" y="378364"/>
                </a:lnTo>
                <a:close/>
              </a:path>
              <a:path w="1099820" h="1102360">
                <a:moveTo>
                  <a:pt x="721062" y="58023"/>
                </a:moveTo>
                <a:lnTo>
                  <a:pt x="549794" y="58023"/>
                </a:lnTo>
                <a:lnTo>
                  <a:pt x="584315" y="59224"/>
                </a:lnTo>
                <a:lnTo>
                  <a:pt x="618541" y="62821"/>
                </a:lnTo>
                <a:lnTo>
                  <a:pt x="652353" y="68804"/>
                </a:lnTo>
                <a:lnTo>
                  <a:pt x="685631" y="77164"/>
                </a:lnTo>
                <a:lnTo>
                  <a:pt x="697101" y="78079"/>
                </a:lnTo>
                <a:lnTo>
                  <a:pt x="707666" y="74634"/>
                </a:lnTo>
                <a:lnTo>
                  <a:pt x="716175" y="67469"/>
                </a:lnTo>
                <a:lnTo>
                  <a:pt x="721062" y="5802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47077" y="1949156"/>
            <a:ext cx="405765" cy="406400"/>
          </a:xfrm>
          <a:custGeom>
            <a:avLst/>
            <a:gdLst/>
            <a:ahLst/>
            <a:cxnLst/>
            <a:rect l="l" t="t" r="r" b="b"/>
            <a:pathLst>
              <a:path w="405765" h="406400">
                <a:moveTo>
                  <a:pt x="208817" y="0"/>
                </a:moveTo>
                <a:lnTo>
                  <a:pt x="156200" y="5373"/>
                </a:lnTo>
                <a:lnTo>
                  <a:pt x="113578" y="20675"/>
                </a:lnTo>
                <a:lnTo>
                  <a:pt x="75957" y="44676"/>
                </a:lnTo>
                <a:lnTo>
                  <a:pt x="44563" y="76148"/>
                </a:lnTo>
                <a:lnTo>
                  <a:pt x="20622" y="113863"/>
                </a:lnTo>
                <a:lnTo>
                  <a:pt x="5358" y="156590"/>
                </a:lnTo>
                <a:lnTo>
                  <a:pt x="0" y="203113"/>
                </a:lnTo>
                <a:lnTo>
                  <a:pt x="5358" y="249611"/>
                </a:lnTo>
                <a:lnTo>
                  <a:pt x="20622" y="292335"/>
                </a:lnTo>
                <a:lnTo>
                  <a:pt x="44563" y="330045"/>
                </a:lnTo>
                <a:lnTo>
                  <a:pt x="75957" y="361514"/>
                </a:lnTo>
                <a:lnTo>
                  <a:pt x="113578" y="385513"/>
                </a:lnTo>
                <a:lnTo>
                  <a:pt x="156200" y="400813"/>
                </a:lnTo>
                <a:lnTo>
                  <a:pt x="202599" y="406186"/>
                </a:lnTo>
                <a:lnTo>
                  <a:pt x="248986" y="400813"/>
                </a:lnTo>
                <a:lnTo>
                  <a:pt x="291599" y="385513"/>
                </a:lnTo>
                <a:lnTo>
                  <a:pt x="329213" y="361514"/>
                </a:lnTo>
                <a:lnTo>
                  <a:pt x="342610" y="348082"/>
                </a:lnTo>
                <a:lnTo>
                  <a:pt x="202589" y="348082"/>
                </a:lnTo>
                <a:lnTo>
                  <a:pt x="156919" y="340679"/>
                </a:lnTo>
                <a:lnTo>
                  <a:pt x="117219" y="320073"/>
                </a:lnTo>
                <a:lnTo>
                  <a:pt x="85890" y="288672"/>
                </a:lnTo>
                <a:lnTo>
                  <a:pt x="65332" y="248883"/>
                </a:lnTo>
                <a:lnTo>
                  <a:pt x="57947" y="203103"/>
                </a:lnTo>
                <a:lnTo>
                  <a:pt x="65337" y="157327"/>
                </a:lnTo>
                <a:lnTo>
                  <a:pt x="85897" y="117527"/>
                </a:lnTo>
                <a:lnTo>
                  <a:pt x="117226" y="86118"/>
                </a:lnTo>
                <a:lnTo>
                  <a:pt x="156924" y="65508"/>
                </a:lnTo>
                <a:lnTo>
                  <a:pt x="202589" y="58103"/>
                </a:lnTo>
                <a:lnTo>
                  <a:pt x="220932" y="58103"/>
                </a:lnTo>
                <a:lnTo>
                  <a:pt x="227008" y="57446"/>
                </a:lnTo>
                <a:lnTo>
                  <a:pt x="236751" y="52094"/>
                </a:lnTo>
                <a:lnTo>
                  <a:pt x="243779" y="43472"/>
                </a:lnTo>
                <a:lnTo>
                  <a:pt x="247082" y="32419"/>
                </a:lnTo>
                <a:lnTo>
                  <a:pt x="245848" y="20950"/>
                </a:lnTo>
                <a:lnTo>
                  <a:pt x="240508" y="11182"/>
                </a:lnTo>
                <a:lnTo>
                  <a:pt x="231904" y="4133"/>
                </a:lnTo>
                <a:lnTo>
                  <a:pt x="220882" y="821"/>
                </a:lnTo>
                <a:lnTo>
                  <a:pt x="214974" y="280"/>
                </a:lnTo>
                <a:lnTo>
                  <a:pt x="208817" y="0"/>
                </a:lnTo>
                <a:close/>
              </a:path>
              <a:path w="405765" h="406400">
                <a:moveTo>
                  <a:pt x="372932" y="159019"/>
                </a:moveTo>
                <a:lnTo>
                  <a:pt x="361897" y="162296"/>
                </a:lnTo>
                <a:lnTo>
                  <a:pt x="353272" y="169317"/>
                </a:lnTo>
                <a:lnTo>
                  <a:pt x="347905" y="179068"/>
                </a:lnTo>
                <a:lnTo>
                  <a:pt x="346643" y="190536"/>
                </a:lnTo>
                <a:lnTo>
                  <a:pt x="347002" y="194675"/>
                </a:lnTo>
                <a:lnTo>
                  <a:pt x="347115" y="197190"/>
                </a:lnTo>
                <a:lnTo>
                  <a:pt x="339808" y="248887"/>
                </a:lnTo>
                <a:lnTo>
                  <a:pt x="319254" y="288677"/>
                </a:lnTo>
                <a:lnTo>
                  <a:pt x="287932" y="320076"/>
                </a:lnTo>
                <a:lnTo>
                  <a:pt x="248244" y="340680"/>
                </a:lnTo>
                <a:lnTo>
                  <a:pt x="202589" y="348082"/>
                </a:lnTo>
                <a:lnTo>
                  <a:pt x="342610" y="348082"/>
                </a:lnTo>
                <a:lnTo>
                  <a:pt x="360601" y="330045"/>
                </a:lnTo>
                <a:lnTo>
                  <a:pt x="384539" y="292335"/>
                </a:lnTo>
                <a:lnTo>
                  <a:pt x="399800" y="249611"/>
                </a:lnTo>
                <a:lnTo>
                  <a:pt x="405158" y="203113"/>
                </a:lnTo>
                <a:lnTo>
                  <a:pt x="405040" y="194675"/>
                </a:lnTo>
                <a:lnTo>
                  <a:pt x="384367" y="160314"/>
                </a:lnTo>
                <a:lnTo>
                  <a:pt x="372932" y="159019"/>
                </a:lnTo>
                <a:close/>
              </a:path>
              <a:path w="405765" h="406400">
                <a:moveTo>
                  <a:pt x="220932" y="58103"/>
                </a:moveTo>
                <a:lnTo>
                  <a:pt x="207047" y="58103"/>
                </a:lnTo>
                <a:lnTo>
                  <a:pt x="211406" y="58304"/>
                </a:lnTo>
                <a:lnTo>
                  <a:pt x="215564" y="58685"/>
                </a:lnTo>
                <a:lnTo>
                  <a:pt x="220932" y="581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031903" y="1472571"/>
            <a:ext cx="696595" cy="697865"/>
          </a:xfrm>
          <a:custGeom>
            <a:avLst/>
            <a:gdLst/>
            <a:ahLst/>
            <a:cxnLst/>
            <a:rect l="l" t="t" r="r" b="b"/>
            <a:pathLst>
              <a:path w="696594" h="697864">
                <a:moveTo>
                  <a:pt x="484739" y="0"/>
                </a:moveTo>
                <a:lnTo>
                  <a:pt x="438298" y="16713"/>
                </a:lnTo>
                <a:lnTo>
                  <a:pt x="269454" y="185974"/>
                </a:lnTo>
                <a:lnTo>
                  <a:pt x="245672" y="230506"/>
                </a:lnTo>
                <a:lnTo>
                  <a:pt x="244004" y="247636"/>
                </a:lnTo>
                <a:lnTo>
                  <a:pt x="244004" y="412037"/>
                </a:lnTo>
                <a:lnTo>
                  <a:pt x="8486" y="648151"/>
                </a:lnTo>
                <a:lnTo>
                  <a:pt x="2121" y="657761"/>
                </a:lnTo>
                <a:lnTo>
                  <a:pt x="0" y="668694"/>
                </a:lnTo>
                <a:lnTo>
                  <a:pt x="2121" y="679628"/>
                </a:lnTo>
                <a:lnTo>
                  <a:pt x="8486" y="689238"/>
                </a:lnTo>
                <a:lnTo>
                  <a:pt x="14144" y="694910"/>
                </a:lnTo>
                <a:lnTo>
                  <a:pt x="21561" y="697746"/>
                </a:lnTo>
                <a:lnTo>
                  <a:pt x="36395" y="697746"/>
                </a:lnTo>
                <a:lnTo>
                  <a:pt x="43812" y="694910"/>
                </a:lnTo>
                <a:lnTo>
                  <a:pt x="284988" y="453124"/>
                </a:lnTo>
                <a:lnTo>
                  <a:pt x="448974" y="453125"/>
                </a:lnTo>
                <a:lnTo>
                  <a:pt x="497199" y="438539"/>
                </a:lnTo>
                <a:lnTo>
                  <a:pt x="542965" y="395021"/>
                </a:lnTo>
                <a:lnTo>
                  <a:pt x="342955" y="395021"/>
                </a:lnTo>
                <a:lnTo>
                  <a:pt x="383922" y="353943"/>
                </a:lnTo>
                <a:lnTo>
                  <a:pt x="301961" y="353943"/>
                </a:lnTo>
                <a:lnTo>
                  <a:pt x="301971" y="239879"/>
                </a:lnTo>
                <a:lnTo>
                  <a:pt x="304980" y="232584"/>
                </a:lnTo>
                <a:lnTo>
                  <a:pt x="479272" y="57901"/>
                </a:lnTo>
                <a:lnTo>
                  <a:pt x="537249" y="57901"/>
                </a:lnTo>
                <a:lnTo>
                  <a:pt x="534708" y="40799"/>
                </a:lnTo>
                <a:lnTo>
                  <a:pt x="527490" y="25557"/>
                </a:lnTo>
                <a:lnTo>
                  <a:pt x="516206" y="13059"/>
                </a:lnTo>
                <a:lnTo>
                  <a:pt x="501463" y="4187"/>
                </a:lnTo>
                <a:lnTo>
                  <a:pt x="484739" y="0"/>
                </a:lnTo>
                <a:close/>
              </a:path>
              <a:path w="696594" h="697864">
                <a:moveTo>
                  <a:pt x="695769" y="217241"/>
                </a:moveTo>
                <a:lnTo>
                  <a:pt x="638309" y="217241"/>
                </a:lnTo>
                <a:lnTo>
                  <a:pt x="464068" y="391924"/>
                </a:lnTo>
                <a:lnTo>
                  <a:pt x="456611" y="395021"/>
                </a:lnTo>
                <a:lnTo>
                  <a:pt x="542965" y="395021"/>
                </a:lnTo>
                <a:lnTo>
                  <a:pt x="679293" y="258339"/>
                </a:lnTo>
                <a:lnTo>
                  <a:pt x="689527" y="244478"/>
                </a:lnTo>
                <a:lnTo>
                  <a:pt x="695187" y="228606"/>
                </a:lnTo>
                <a:lnTo>
                  <a:pt x="695769" y="217241"/>
                </a:lnTo>
                <a:close/>
              </a:path>
              <a:path w="696594" h="697864">
                <a:moveTo>
                  <a:pt x="537249" y="57901"/>
                </a:moveTo>
                <a:lnTo>
                  <a:pt x="479272" y="57901"/>
                </a:lnTo>
                <a:lnTo>
                  <a:pt x="479272" y="176154"/>
                </a:lnTo>
                <a:lnTo>
                  <a:pt x="301961" y="353943"/>
                </a:lnTo>
                <a:lnTo>
                  <a:pt x="383922" y="353943"/>
                </a:lnTo>
                <a:lnTo>
                  <a:pt x="520256" y="217241"/>
                </a:lnTo>
                <a:lnTo>
                  <a:pt x="695769" y="217241"/>
                </a:lnTo>
                <a:lnTo>
                  <a:pt x="683025" y="180214"/>
                </a:lnTo>
                <a:lnTo>
                  <a:pt x="638309" y="159117"/>
                </a:lnTo>
                <a:lnTo>
                  <a:pt x="537249" y="159117"/>
                </a:lnTo>
                <a:lnTo>
                  <a:pt x="537249" y="5790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6922134" y="4230446"/>
            <a:ext cx="2593340" cy="8356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55575">
              <a:lnSpc>
                <a:spcPct val="100000"/>
              </a:lnSpc>
              <a:spcBef>
                <a:spcPts val="110"/>
              </a:spcBef>
            </a:pPr>
            <a:r>
              <a:rPr sz="1600" b="1" spc="5" dirty="0">
                <a:solidFill>
                  <a:srgbClr val="006C86"/>
                </a:solidFill>
                <a:latin typeface="Arial"/>
                <a:cs typeface="Arial"/>
              </a:rPr>
              <a:t>Growth </a:t>
            </a:r>
            <a:r>
              <a:rPr sz="1600" b="1" dirty="0">
                <a:solidFill>
                  <a:srgbClr val="006C86"/>
                </a:solidFill>
                <a:latin typeface="Arial"/>
                <a:cs typeface="Arial"/>
              </a:rPr>
              <a:t>and</a:t>
            </a:r>
            <a:r>
              <a:rPr sz="1600" b="1" spc="-65" dirty="0">
                <a:solidFill>
                  <a:srgbClr val="006C86"/>
                </a:solidFill>
                <a:latin typeface="Arial"/>
                <a:cs typeface="Arial"/>
              </a:rPr>
              <a:t> </a:t>
            </a:r>
            <a:r>
              <a:rPr sz="1600" b="1" spc="5" dirty="0">
                <a:solidFill>
                  <a:srgbClr val="006C86"/>
                </a:solidFill>
                <a:latin typeface="Arial"/>
                <a:cs typeface="Arial"/>
              </a:rPr>
              <a:t>Momentum</a:t>
            </a:r>
            <a:endParaRPr sz="1600"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  <a:spcBef>
                <a:spcPts val="1090"/>
              </a:spcBef>
            </a:pPr>
            <a:r>
              <a:rPr sz="1400" spc="-15" dirty="0">
                <a:solidFill>
                  <a:srgbClr val="495658"/>
                </a:solidFill>
                <a:latin typeface="Arial"/>
                <a:cs typeface="Arial"/>
              </a:rPr>
              <a:t>Founded </a:t>
            </a:r>
            <a:r>
              <a:rPr sz="1400" spc="-5" dirty="0">
                <a:solidFill>
                  <a:srgbClr val="495658"/>
                </a:solidFill>
                <a:latin typeface="Arial"/>
                <a:cs typeface="Arial"/>
              </a:rPr>
              <a:t>in </a:t>
            </a:r>
            <a:r>
              <a:rPr sz="1400" spc="-15" dirty="0">
                <a:solidFill>
                  <a:srgbClr val="495658"/>
                </a:solidFill>
                <a:latin typeface="Arial"/>
                <a:cs typeface="Arial"/>
              </a:rPr>
              <a:t>2002, headquartered  </a:t>
            </a:r>
            <a:r>
              <a:rPr sz="1400" spc="-10" dirty="0">
                <a:solidFill>
                  <a:srgbClr val="495658"/>
                </a:solidFill>
                <a:latin typeface="Arial"/>
                <a:cs typeface="Arial"/>
              </a:rPr>
              <a:t>Bay Area,</a:t>
            </a:r>
            <a:r>
              <a:rPr sz="1400" spc="-45" dirty="0">
                <a:solidFill>
                  <a:srgbClr val="495658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495658"/>
                </a:solidFill>
                <a:latin typeface="Arial"/>
                <a:cs typeface="Arial"/>
              </a:rPr>
              <a:t>California</a:t>
            </a:r>
            <a:endParaRPr sz="14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446901" y="5213096"/>
            <a:ext cx="3542029" cy="4514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350645" marR="5080" indent="-1338580">
              <a:lnSpc>
                <a:spcPct val="100000"/>
              </a:lnSpc>
              <a:spcBef>
                <a:spcPts val="90"/>
              </a:spcBef>
            </a:pPr>
            <a:r>
              <a:rPr sz="1400" b="1" spc="-15" dirty="0">
                <a:solidFill>
                  <a:srgbClr val="495658"/>
                </a:solidFill>
                <a:latin typeface="Arial"/>
                <a:cs typeface="Arial"/>
              </a:rPr>
              <a:t>2,500 customers </a:t>
            </a:r>
            <a:r>
              <a:rPr sz="1400" b="1" spc="-5" dirty="0">
                <a:solidFill>
                  <a:srgbClr val="495658"/>
                </a:solidFill>
                <a:latin typeface="Arial"/>
                <a:cs typeface="Arial"/>
              </a:rPr>
              <a:t>in </a:t>
            </a:r>
            <a:r>
              <a:rPr sz="1400" b="1" spc="-10" dirty="0">
                <a:solidFill>
                  <a:srgbClr val="495658"/>
                </a:solidFill>
                <a:latin typeface="Arial"/>
                <a:cs typeface="Arial"/>
              </a:rPr>
              <a:t>EMEA, North America,  </a:t>
            </a:r>
            <a:r>
              <a:rPr sz="1400" b="1" spc="-15" dirty="0">
                <a:solidFill>
                  <a:srgbClr val="495658"/>
                </a:solidFill>
                <a:latin typeface="Arial"/>
                <a:cs typeface="Arial"/>
              </a:rPr>
              <a:t>and</a:t>
            </a:r>
            <a:r>
              <a:rPr sz="1400" b="1" spc="-45" dirty="0">
                <a:solidFill>
                  <a:srgbClr val="495658"/>
                </a:solidFill>
                <a:latin typeface="Arial"/>
                <a:cs typeface="Arial"/>
              </a:rPr>
              <a:t> APAC</a:t>
            </a:r>
            <a:endParaRPr sz="14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916039" y="5811113"/>
            <a:ext cx="260032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15" dirty="0">
                <a:solidFill>
                  <a:srgbClr val="495658"/>
                </a:solidFill>
                <a:latin typeface="Arial"/>
                <a:cs typeface="Arial"/>
              </a:rPr>
              <a:t>280 Employees, </a:t>
            </a:r>
            <a:r>
              <a:rPr sz="1400" spc="-5" dirty="0">
                <a:solidFill>
                  <a:srgbClr val="495658"/>
                </a:solidFill>
                <a:latin typeface="Arial"/>
                <a:cs typeface="Arial"/>
              </a:rPr>
              <a:t>4 </a:t>
            </a:r>
            <a:r>
              <a:rPr sz="1400" spc="-10" dirty="0">
                <a:solidFill>
                  <a:srgbClr val="495658"/>
                </a:solidFill>
                <a:latin typeface="Arial"/>
                <a:cs typeface="Arial"/>
              </a:rPr>
              <a:t>Global</a:t>
            </a:r>
            <a:r>
              <a:rPr sz="1400" spc="95" dirty="0">
                <a:solidFill>
                  <a:srgbClr val="495658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495658"/>
                </a:solidFill>
                <a:latin typeface="Arial"/>
                <a:cs typeface="Arial"/>
              </a:rPr>
              <a:t>Offices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7940040" y="5141976"/>
            <a:ext cx="556260" cy="0"/>
          </a:xfrm>
          <a:custGeom>
            <a:avLst/>
            <a:gdLst/>
            <a:ahLst/>
            <a:cxnLst/>
            <a:rect l="l" t="t" r="r" b="b"/>
            <a:pathLst>
              <a:path w="556259">
                <a:moveTo>
                  <a:pt x="555878" y="0"/>
                </a:moveTo>
                <a:lnTo>
                  <a:pt x="0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940040" y="5739384"/>
            <a:ext cx="556260" cy="0"/>
          </a:xfrm>
          <a:custGeom>
            <a:avLst/>
            <a:gdLst/>
            <a:ahLst/>
            <a:cxnLst/>
            <a:rect l="l" t="t" r="r" b="b"/>
            <a:pathLst>
              <a:path w="556259">
                <a:moveTo>
                  <a:pt x="555878" y="0"/>
                </a:moveTo>
                <a:lnTo>
                  <a:pt x="0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795196" y="3390550"/>
            <a:ext cx="841431" cy="66548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2782951" y="4230446"/>
            <a:ext cx="2805430" cy="6223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10"/>
              </a:spcBef>
            </a:pPr>
            <a:r>
              <a:rPr sz="1600" b="1" spc="5" dirty="0">
                <a:solidFill>
                  <a:srgbClr val="EB7024"/>
                </a:solidFill>
                <a:latin typeface="Arial"/>
                <a:cs typeface="Arial"/>
              </a:rPr>
              <a:t>Solutions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090"/>
              </a:spcBef>
            </a:pPr>
            <a:r>
              <a:rPr sz="1400" b="1" spc="-10" dirty="0">
                <a:solidFill>
                  <a:srgbClr val="495658"/>
                </a:solidFill>
                <a:latin typeface="Arial"/>
                <a:cs typeface="Arial"/>
              </a:rPr>
              <a:t>Narrative Reporting</a:t>
            </a:r>
            <a:r>
              <a:rPr sz="1400" b="1" spc="50" dirty="0">
                <a:solidFill>
                  <a:srgbClr val="495658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495658"/>
                </a:solidFill>
                <a:latin typeface="Arial"/>
                <a:cs typeface="Arial"/>
              </a:rPr>
              <a:t>Management</a:t>
            </a:r>
            <a:endParaRPr sz="14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792095" y="5213096"/>
            <a:ext cx="278447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10" dirty="0">
                <a:solidFill>
                  <a:srgbClr val="495658"/>
                </a:solidFill>
                <a:latin typeface="Arial"/>
                <a:cs typeface="Arial"/>
              </a:rPr>
              <a:t>Equity Compensation</a:t>
            </a:r>
            <a:r>
              <a:rPr sz="1400" spc="25" dirty="0">
                <a:solidFill>
                  <a:srgbClr val="495658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495658"/>
                </a:solidFill>
                <a:latin typeface="Arial"/>
                <a:cs typeface="Arial"/>
              </a:rPr>
              <a:t>Management</a:t>
            </a:r>
            <a:endParaRPr sz="14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566542" y="5811113"/>
            <a:ext cx="323469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10" dirty="0">
                <a:solidFill>
                  <a:srgbClr val="495658"/>
                </a:solidFill>
                <a:latin typeface="Arial"/>
                <a:cs typeface="Arial"/>
              </a:rPr>
              <a:t>Professional </a:t>
            </a:r>
            <a:r>
              <a:rPr sz="1400" spc="-15" dirty="0">
                <a:solidFill>
                  <a:srgbClr val="495658"/>
                </a:solidFill>
                <a:latin typeface="Arial"/>
                <a:cs typeface="Arial"/>
              </a:rPr>
              <a:t>and </a:t>
            </a:r>
            <a:r>
              <a:rPr sz="1400" spc="-10" dirty="0">
                <a:solidFill>
                  <a:srgbClr val="495658"/>
                </a:solidFill>
                <a:latin typeface="Arial"/>
                <a:cs typeface="Arial"/>
              </a:rPr>
              <a:t>Administration</a:t>
            </a:r>
            <a:r>
              <a:rPr sz="1400" spc="70" dirty="0">
                <a:solidFill>
                  <a:srgbClr val="495658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495658"/>
                </a:solidFill>
                <a:latin typeface="Arial"/>
                <a:cs typeface="Arial"/>
              </a:rPr>
              <a:t>Services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3907535" y="5035296"/>
            <a:ext cx="556260" cy="0"/>
          </a:xfrm>
          <a:custGeom>
            <a:avLst/>
            <a:gdLst/>
            <a:ahLst/>
            <a:cxnLst/>
            <a:rect l="l" t="t" r="r" b="b"/>
            <a:pathLst>
              <a:path w="556260">
                <a:moveTo>
                  <a:pt x="555878" y="0"/>
                </a:moveTo>
                <a:lnTo>
                  <a:pt x="0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907535" y="5632703"/>
            <a:ext cx="556260" cy="0"/>
          </a:xfrm>
          <a:custGeom>
            <a:avLst/>
            <a:gdLst/>
            <a:ahLst/>
            <a:cxnLst/>
            <a:rect l="l" t="t" r="r" b="b"/>
            <a:pathLst>
              <a:path w="556260">
                <a:moveTo>
                  <a:pt x="555878" y="0"/>
                </a:moveTo>
                <a:lnTo>
                  <a:pt x="0" y="0"/>
                </a:lnTo>
              </a:path>
            </a:pathLst>
          </a:custGeom>
          <a:ln w="609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912221" y="3378637"/>
            <a:ext cx="545806" cy="67375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2019 </a:t>
            </a:r>
            <a:r>
              <a:rPr spc="5" dirty="0"/>
              <a:t>© Company</a:t>
            </a:r>
            <a:r>
              <a:rPr spc="-130" dirty="0"/>
              <a:t> </a:t>
            </a:r>
            <a:r>
              <a:rPr dirty="0"/>
              <a:t>Confidential</a:t>
            </a:r>
          </a:p>
        </p:txBody>
      </p:sp>
      <p:sp>
        <p:nvSpPr>
          <p:cNvPr id="40" name="object 4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14 June</a:t>
            </a:r>
            <a:r>
              <a:rPr spc="-85" dirty="0"/>
              <a:t> </a:t>
            </a:r>
            <a:r>
              <a:rPr dirty="0"/>
              <a:t>2019</a:t>
            </a:r>
          </a:p>
        </p:txBody>
      </p:sp>
      <p:sp>
        <p:nvSpPr>
          <p:cNvPr id="41" name="object 4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5" dirty="0"/>
              <a:t>39</a:t>
            </a:fld>
            <a:endParaRPr spc="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23359" y="12699"/>
            <a:ext cx="2767584" cy="6845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4800" y="1828800"/>
            <a:ext cx="2767584" cy="9814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72055" y="6608064"/>
            <a:ext cx="0" cy="137160"/>
          </a:xfrm>
          <a:custGeom>
            <a:avLst/>
            <a:gdLst/>
            <a:ahLst/>
            <a:cxnLst/>
            <a:rect l="l" t="t" r="r" b="b"/>
            <a:pathLst>
              <a:path h="137159">
                <a:moveTo>
                  <a:pt x="0" y="0"/>
                </a:moveTo>
                <a:lnTo>
                  <a:pt x="0" y="137158"/>
                </a:lnTo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92100" y="3079495"/>
            <a:ext cx="3195320" cy="197612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3200" b="1" spc="-90" dirty="0">
                <a:solidFill>
                  <a:srgbClr val="FFFFFF"/>
                </a:solidFill>
                <a:latin typeface="Arial"/>
                <a:cs typeface="Arial"/>
              </a:rPr>
              <a:t>WHAT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IS  </a:t>
            </a:r>
            <a:r>
              <a:rPr sz="3200" b="1" spc="-45" dirty="0">
                <a:solidFill>
                  <a:srgbClr val="FFFFFF"/>
                </a:solidFill>
                <a:latin typeface="Arial"/>
                <a:cs typeface="Arial"/>
              </a:rPr>
              <a:t>NARRATIVE 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RF</a:t>
            </a:r>
            <a:r>
              <a:rPr sz="3200" b="1" spc="-2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200" b="1" spc="2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3200" b="1" spc="-10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200" b="1" spc="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CE  </a:t>
            </a:r>
            <a:r>
              <a:rPr sz="3200" b="1" spc="-10" dirty="0">
                <a:solidFill>
                  <a:srgbClr val="FFFFFF"/>
                </a:solidFill>
                <a:latin typeface="Arial"/>
                <a:cs typeface="Arial"/>
              </a:rPr>
              <a:t>REPORTING?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92100" y="6602372"/>
            <a:ext cx="1560195" cy="15494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900" dirty="0">
                <a:solidFill>
                  <a:srgbClr val="7E7E7E"/>
                </a:solidFill>
                <a:latin typeface="Arial"/>
                <a:cs typeface="Arial"/>
              </a:rPr>
              <a:t>2019 </a:t>
            </a:r>
            <a:r>
              <a:rPr sz="900" spc="5" dirty="0">
                <a:solidFill>
                  <a:srgbClr val="7E7E7E"/>
                </a:solidFill>
                <a:latin typeface="Arial"/>
                <a:cs typeface="Arial"/>
              </a:rPr>
              <a:t>© Company</a:t>
            </a:r>
            <a:r>
              <a:rPr sz="900" spc="-13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7E7E7E"/>
                </a:solidFill>
                <a:latin typeface="Arial"/>
                <a:cs typeface="Arial"/>
              </a:rPr>
              <a:t>Confidential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75814" y="6601763"/>
            <a:ext cx="721360" cy="15494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900" dirty="0">
                <a:solidFill>
                  <a:srgbClr val="7E7E7E"/>
                </a:solidFill>
                <a:latin typeface="Arial"/>
                <a:cs typeface="Arial"/>
              </a:rPr>
              <a:t>14 June</a:t>
            </a:r>
            <a:r>
              <a:rPr sz="900" spc="-8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7E7E7E"/>
                </a:solidFill>
                <a:latin typeface="Arial"/>
                <a:cs typeface="Arial"/>
              </a:rPr>
              <a:t>2019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23359" y="12699"/>
            <a:ext cx="2767584" cy="6845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4800" y="1828800"/>
            <a:ext cx="2767584" cy="9814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89052" y="6591401"/>
            <a:ext cx="1560195" cy="1644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2019 </a:t>
            </a:r>
            <a:r>
              <a:rPr sz="900" spc="5" dirty="0">
                <a:solidFill>
                  <a:srgbClr val="FFFFFF"/>
                </a:solidFill>
                <a:latin typeface="Arial"/>
                <a:cs typeface="Arial"/>
              </a:rPr>
              <a:t>© Company</a:t>
            </a:r>
            <a:r>
              <a:rPr sz="9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Confidential</a:t>
            </a:r>
            <a:endParaRPr sz="9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72767" y="6590792"/>
            <a:ext cx="721360" cy="1644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14 June</a:t>
            </a:r>
            <a:r>
              <a:rPr sz="9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2019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972055" y="6608064"/>
            <a:ext cx="0" cy="137160"/>
          </a:xfrm>
          <a:custGeom>
            <a:avLst/>
            <a:gdLst/>
            <a:ahLst/>
            <a:cxnLst/>
            <a:rect l="l" t="t" r="r" b="b"/>
            <a:pathLst>
              <a:path h="137159">
                <a:moveTo>
                  <a:pt x="0" y="0"/>
                </a:moveTo>
                <a:lnTo>
                  <a:pt x="0" y="137158"/>
                </a:lnTo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90396" y="3499865"/>
            <a:ext cx="2430145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200" b="1" spc="-25" dirty="0">
                <a:solidFill>
                  <a:srgbClr val="FFFFFF"/>
                </a:solidFill>
                <a:latin typeface="Arial"/>
                <a:cs typeface="Arial"/>
              </a:rPr>
              <a:t>THANK</a:t>
            </a:r>
            <a:r>
              <a:rPr sz="32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3231" y="6492240"/>
            <a:ext cx="137160" cy="365760"/>
          </a:xfrm>
          <a:custGeom>
            <a:avLst/>
            <a:gdLst/>
            <a:ahLst/>
            <a:cxnLst/>
            <a:rect l="l" t="t" r="r" b="b"/>
            <a:pathLst>
              <a:path w="137159" h="365759">
                <a:moveTo>
                  <a:pt x="0" y="365760"/>
                </a:moveTo>
                <a:lnTo>
                  <a:pt x="137159" y="365760"/>
                </a:lnTo>
                <a:lnTo>
                  <a:pt x="137159" y="0"/>
                </a:lnTo>
                <a:lnTo>
                  <a:pt x="0" y="0"/>
                </a:lnTo>
                <a:lnTo>
                  <a:pt x="0" y="365760"/>
                </a:lnTo>
                <a:close/>
              </a:path>
            </a:pathLst>
          </a:custGeom>
          <a:solidFill>
            <a:srgbClr val="1C9F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859023" y="6608064"/>
            <a:ext cx="0" cy="137160"/>
          </a:xfrm>
          <a:custGeom>
            <a:avLst/>
            <a:gdLst/>
            <a:ahLst/>
            <a:cxnLst/>
            <a:rect l="l" t="t" r="r" b="b"/>
            <a:pathLst>
              <a:path h="137159">
                <a:moveTo>
                  <a:pt x="0" y="0"/>
                </a:moveTo>
                <a:lnTo>
                  <a:pt x="0" y="137158"/>
                </a:lnTo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503152" y="6565392"/>
            <a:ext cx="0" cy="220345"/>
          </a:xfrm>
          <a:custGeom>
            <a:avLst/>
            <a:gdLst/>
            <a:ahLst/>
            <a:cxnLst/>
            <a:rect l="l" t="t" r="r" b="b"/>
            <a:pathLst>
              <a:path h="220345">
                <a:moveTo>
                  <a:pt x="0" y="0"/>
                </a:moveTo>
                <a:lnTo>
                  <a:pt x="0" y="220186"/>
                </a:lnTo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1219200"/>
            <a:ext cx="12191999" cy="4800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68952" y="1219200"/>
            <a:ext cx="7623175" cy="4800600"/>
          </a:xfrm>
          <a:custGeom>
            <a:avLst/>
            <a:gdLst/>
            <a:ahLst/>
            <a:cxnLst/>
            <a:rect l="l" t="t" r="r" b="b"/>
            <a:pathLst>
              <a:path w="7623175" h="4800600">
                <a:moveTo>
                  <a:pt x="7623048" y="0"/>
                </a:moveTo>
                <a:lnTo>
                  <a:pt x="147320" y="0"/>
                </a:lnTo>
                <a:lnTo>
                  <a:pt x="327406" y="346963"/>
                </a:lnTo>
                <a:lnTo>
                  <a:pt x="347679" y="392240"/>
                </a:lnTo>
                <a:lnTo>
                  <a:pt x="367485" y="437781"/>
                </a:lnTo>
                <a:lnTo>
                  <a:pt x="386820" y="483584"/>
                </a:lnTo>
                <a:lnTo>
                  <a:pt x="405683" y="529644"/>
                </a:lnTo>
                <a:lnTo>
                  <a:pt x="424069" y="575958"/>
                </a:lnTo>
                <a:lnTo>
                  <a:pt x="441975" y="622524"/>
                </a:lnTo>
                <a:lnTo>
                  <a:pt x="459398" y="669338"/>
                </a:lnTo>
                <a:lnTo>
                  <a:pt x="476334" y="716397"/>
                </a:lnTo>
                <a:lnTo>
                  <a:pt x="492782" y="763698"/>
                </a:lnTo>
                <a:lnTo>
                  <a:pt x="508737" y="811236"/>
                </a:lnTo>
                <a:lnTo>
                  <a:pt x="524197" y="859011"/>
                </a:lnTo>
                <a:lnTo>
                  <a:pt x="539157" y="907017"/>
                </a:lnTo>
                <a:lnTo>
                  <a:pt x="553616" y="955251"/>
                </a:lnTo>
                <a:lnTo>
                  <a:pt x="567570" y="1003711"/>
                </a:lnTo>
                <a:lnTo>
                  <a:pt x="581015" y="1052394"/>
                </a:lnTo>
                <a:lnTo>
                  <a:pt x="593948" y="1101295"/>
                </a:lnTo>
                <a:lnTo>
                  <a:pt x="606367" y="1150412"/>
                </a:lnTo>
                <a:lnTo>
                  <a:pt x="618269" y="1199741"/>
                </a:lnTo>
                <a:lnTo>
                  <a:pt x="629649" y="1249280"/>
                </a:lnTo>
                <a:lnTo>
                  <a:pt x="640505" y="1299025"/>
                </a:lnTo>
                <a:lnTo>
                  <a:pt x="650833" y="1348973"/>
                </a:lnTo>
                <a:lnTo>
                  <a:pt x="660631" y="1399120"/>
                </a:lnTo>
                <a:lnTo>
                  <a:pt x="669895" y="1449463"/>
                </a:lnTo>
                <a:lnTo>
                  <a:pt x="678623" y="1500000"/>
                </a:lnTo>
                <a:lnTo>
                  <a:pt x="686810" y="1550726"/>
                </a:lnTo>
                <a:lnTo>
                  <a:pt x="694454" y="1601639"/>
                </a:lnTo>
                <a:lnTo>
                  <a:pt x="701552" y="1652735"/>
                </a:lnTo>
                <a:lnTo>
                  <a:pt x="708100" y="1704012"/>
                </a:lnTo>
                <a:lnTo>
                  <a:pt x="714095" y="1755465"/>
                </a:lnTo>
                <a:lnTo>
                  <a:pt x="719535" y="1807092"/>
                </a:lnTo>
                <a:lnTo>
                  <a:pt x="724415" y="1858889"/>
                </a:lnTo>
                <a:lnTo>
                  <a:pt x="728733" y="1910854"/>
                </a:lnTo>
                <a:lnTo>
                  <a:pt x="732486" y="1962982"/>
                </a:lnTo>
                <a:lnTo>
                  <a:pt x="735670" y="2015271"/>
                </a:lnTo>
                <a:lnTo>
                  <a:pt x="738282" y="2067718"/>
                </a:lnTo>
                <a:lnTo>
                  <a:pt x="740319" y="2120319"/>
                </a:lnTo>
                <a:lnTo>
                  <a:pt x="741778" y="2173071"/>
                </a:lnTo>
                <a:lnTo>
                  <a:pt x="742656" y="2225970"/>
                </a:lnTo>
                <a:lnTo>
                  <a:pt x="742950" y="2279015"/>
                </a:lnTo>
                <a:lnTo>
                  <a:pt x="742665" y="2331280"/>
                </a:lnTo>
                <a:lnTo>
                  <a:pt x="741812" y="2383406"/>
                </a:lnTo>
                <a:lnTo>
                  <a:pt x="740396" y="2435389"/>
                </a:lnTo>
                <a:lnTo>
                  <a:pt x="738417" y="2487225"/>
                </a:lnTo>
                <a:lnTo>
                  <a:pt x="735881" y="2538912"/>
                </a:lnTo>
                <a:lnTo>
                  <a:pt x="732789" y="2590447"/>
                </a:lnTo>
                <a:lnTo>
                  <a:pt x="729144" y="2641826"/>
                </a:lnTo>
                <a:lnTo>
                  <a:pt x="724951" y="2693046"/>
                </a:lnTo>
                <a:lnTo>
                  <a:pt x="720210" y="2744104"/>
                </a:lnTo>
                <a:lnTo>
                  <a:pt x="714927" y="2794998"/>
                </a:lnTo>
                <a:lnTo>
                  <a:pt x="709104" y="2845723"/>
                </a:lnTo>
                <a:lnTo>
                  <a:pt x="702743" y="2896278"/>
                </a:lnTo>
                <a:lnTo>
                  <a:pt x="695848" y="2946658"/>
                </a:lnTo>
                <a:lnTo>
                  <a:pt x="688422" y="2996861"/>
                </a:lnTo>
                <a:lnTo>
                  <a:pt x="680468" y="3046884"/>
                </a:lnTo>
                <a:lnTo>
                  <a:pt x="671988" y="3096723"/>
                </a:lnTo>
                <a:lnTo>
                  <a:pt x="662987" y="3146375"/>
                </a:lnTo>
                <a:lnTo>
                  <a:pt x="653466" y="3195838"/>
                </a:lnTo>
                <a:lnTo>
                  <a:pt x="643430" y="3245108"/>
                </a:lnTo>
                <a:lnTo>
                  <a:pt x="632881" y="3294182"/>
                </a:lnTo>
                <a:lnTo>
                  <a:pt x="621822" y="3343057"/>
                </a:lnTo>
                <a:lnTo>
                  <a:pt x="610255" y="3391730"/>
                </a:lnTo>
                <a:lnTo>
                  <a:pt x="598185" y="3440197"/>
                </a:lnTo>
                <a:lnTo>
                  <a:pt x="585615" y="3488456"/>
                </a:lnTo>
                <a:lnTo>
                  <a:pt x="572546" y="3536504"/>
                </a:lnTo>
                <a:lnTo>
                  <a:pt x="558982" y="3584337"/>
                </a:lnTo>
                <a:lnTo>
                  <a:pt x="544927" y="3631953"/>
                </a:lnTo>
                <a:lnTo>
                  <a:pt x="530383" y="3679348"/>
                </a:lnTo>
                <a:lnTo>
                  <a:pt x="515354" y="3726519"/>
                </a:lnTo>
                <a:lnTo>
                  <a:pt x="499842" y="3773462"/>
                </a:lnTo>
                <a:lnTo>
                  <a:pt x="483850" y="3820176"/>
                </a:lnTo>
                <a:lnTo>
                  <a:pt x="467381" y="3866657"/>
                </a:lnTo>
                <a:lnTo>
                  <a:pt x="450440" y="3912901"/>
                </a:lnTo>
                <a:lnTo>
                  <a:pt x="433027" y="3958906"/>
                </a:lnTo>
                <a:lnTo>
                  <a:pt x="415147" y="4004669"/>
                </a:lnTo>
                <a:lnTo>
                  <a:pt x="396803" y="4050185"/>
                </a:lnTo>
                <a:lnTo>
                  <a:pt x="377997" y="4095453"/>
                </a:lnTo>
                <a:lnTo>
                  <a:pt x="358733" y="4140470"/>
                </a:lnTo>
                <a:lnTo>
                  <a:pt x="339013" y="4185231"/>
                </a:lnTo>
                <a:lnTo>
                  <a:pt x="318841" y="4229735"/>
                </a:lnTo>
                <a:lnTo>
                  <a:pt x="298220" y="4273977"/>
                </a:lnTo>
                <a:lnTo>
                  <a:pt x="277152" y="4317955"/>
                </a:lnTo>
                <a:lnTo>
                  <a:pt x="255641" y="4361665"/>
                </a:lnTo>
                <a:lnTo>
                  <a:pt x="233690" y="4405106"/>
                </a:lnTo>
                <a:lnTo>
                  <a:pt x="211302" y="4448272"/>
                </a:lnTo>
                <a:lnTo>
                  <a:pt x="188480" y="4491162"/>
                </a:lnTo>
                <a:lnTo>
                  <a:pt x="165226" y="4533773"/>
                </a:lnTo>
                <a:lnTo>
                  <a:pt x="0" y="4800600"/>
                </a:lnTo>
                <a:lnTo>
                  <a:pt x="7623048" y="4800600"/>
                </a:lnTo>
                <a:lnTo>
                  <a:pt x="7623048" y="0"/>
                </a:lnTo>
                <a:close/>
              </a:path>
            </a:pathLst>
          </a:custGeom>
          <a:solidFill>
            <a:srgbClr val="F1F1F1">
              <a:alpha val="8784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1219200"/>
            <a:ext cx="5312664" cy="4800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92100" y="6151270"/>
            <a:ext cx="5193030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dirty="0">
                <a:solidFill>
                  <a:srgbClr val="8D9E9F"/>
                </a:solidFill>
                <a:latin typeface="Arial"/>
                <a:cs typeface="Arial"/>
              </a:rPr>
              <a:t>*</a:t>
            </a:r>
            <a:r>
              <a:rPr sz="1000" spc="10" dirty="0">
                <a:solidFill>
                  <a:srgbClr val="8D9E9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8D9E9F"/>
                </a:solidFill>
                <a:latin typeface="Arial"/>
                <a:cs typeface="Arial"/>
              </a:rPr>
              <a:t>Linking</a:t>
            </a:r>
            <a:r>
              <a:rPr sz="1000" spc="-65" dirty="0">
                <a:solidFill>
                  <a:srgbClr val="8D9E9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8D9E9F"/>
                </a:solidFill>
                <a:latin typeface="Arial"/>
                <a:cs typeface="Arial"/>
              </a:rPr>
              <a:t>Numbers</a:t>
            </a:r>
            <a:r>
              <a:rPr sz="1000" spc="-5" dirty="0">
                <a:solidFill>
                  <a:srgbClr val="8D9E9F"/>
                </a:solidFill>
                <a:latin typeface="Arial"/>
                <a:cs typeface="Arial"/>
              </a:rPr>
              <a:t> and</a:t>
            </a:r>
            <a:r>
              <a:rPr sz="1000" spc="-15" dirty="0">
                <a:solidFill>
                  <a:srgbClr val="8D9E9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8D9E9F"/>
                </a:solidFill>
                <a:latin typeface="Arial"/>
                <a:cs typeface="Arial"/>
              </a:rPr>
              <a:t>Narratives:</a:t>
            </a:r>
            <a:r>
              <a:rPr sz="1000" spc="-50" dirty="0">
                <a:solidFill>
                  <a:srgbClr val="8D9E9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8D9E9F"/>
                </a:solidFill>
                <a:latin typeface="Arial"/>
                <a:cs typeface="Arial"/>
              </a:rPr>
              <a:t>Correlating</a:t>
            </a:r>
            <a:r>
              <a:rPr sz="1000" spc="-40" dirty="0">
                <a:solidFill>
                  <a:srgbClr val="8D9E9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8D9E9F"/>
                </a:solidFill>
                <a:latin typeface="Arial"/>
                <a:cs typeface="Arial"/>
              </a:rPr>
              <a:t>Quantitative</a:t>
            </a:r>
            <a:r>
              <a:rPr sz="1000" spc="-85" dirty="0">
                <a:solidFill>
                  <a:srgbClr val="8D9E9F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8D9E9F"/>
                </a:solidFill>
                <a:latin typeface="Arial"/>
                <a:cs typeface="Arial"/>
              </a:rPr>
              <a:t>Reports with</a:t>
            </a:r>
            <a:r>
              <a:rPr sz="1000" spc="-15" dirty="0">
                <a:solidFill>
                  <a:srgbClr val="8D9E9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8D9E9F"/>
                </a:solidFill>
                <a:latin typeface="Arial"/>
                <a:cs typeface="Arial"/>
              </a:rPr>
              <a:t>Qualitative</a:t>
            </a:r>
            <a:r>
              <a:rPr sz="1000" spc="-65" dirty="0">
                <a:solidFill>
                  <a:srgbClr val="8D9E9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8D9E9F"/>
                </a:solidFill>
                <a:latin typeface="Arial"/>
                <a:cs typeface="Arial"/>
              </a:rPr>
              <a:t>Analysis</a:t>
            </a:r>
            <a:endParaRPr sz="10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92100" y="427736"/>
            <a:ext cx="882777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-35" dirty="0">
                <a:solidFill>
                  <a:srgbClr val="495658"/>
                </a:solidFill>
              </a:rPr>
              <a:t>NARRATIVE </a:t>
            </a:r>
            <a:r>
              <a:rPr sz="2800" spc="-10" dirty="0">
                <a:solidFill>
                  <a:srgbClr val="495658"/>
                </a:solidFill>
              </a:rPr>
              <a:t>PERFORMANCE </a:t>
            </a:r>
            <a:r>
              <a:rPr sz="2800" spc="-5" dirty="0">
                <a:solidFill>
                  <a:srgbClr val="495658"/>
                </a:solidFill>
              </a:rPr>
              <a:t>REPORTING</a:t>
            </a:r>
            <a:r>
              <a:rPr sz="2800" spc="140" dirty="0">
                <a:solidFill>
                  <a:srgbClr val="495658"/>
                </a:solidFill>
              </a:rPr>
              <a:t> </a:t>
            </a:r>
            <a:r>
              <a:rPr sz="2800" spc="-5" dirty="0">
                <a:solidFill>
                  <a:srgbClr val="495658"/>
                </a:solidFill>
              </a:rPr>
              <a:t>DEFINED</a:t>
            </a:r>
            <a:endParaRPr sz="2800"/>
          </a:p>
        </p:txBody>
      </p:sp>
      <p:sp>
        <p:nvSpPr>
          <p:cNvPr id="10" name="object 10"/>
          <p:cNvSpPr txBox="1"/>
          <p:nvPr/>
        </p:nvSpPr>
        <p:spPr>
          <a:xfrm>
            <a:off x="292100" y="3586683"/>
            <a:ext cx="367347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Narrative performance</a:t>
            </a:r>
            <a:r>
              <a:rPr sz="20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reports 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are typically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high 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frequency, 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highly collaborative, and 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owned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by the</a:t>
            </a:r>
            <a:r>
              <a:rPr sz="20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business.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526279" y="1219200"/>
            <a:ext cx="893444" cy="4800600"/>
          </a:xfrm>
          <a:custGeom>
            <a:avLst/>
            <a:gdLst/>
            <a:ahLst/>
            <a:cxnLst/>
            <a:rect l="l" t="t" r="r" b="b"/>
            <a:pathLst>
              <a:path w="893445" h="4800600">
                <a:moveTo>
                  <a:pt x="124841" y="0"/>
                </a:moveTo>
                <a:lnTo>
                  <a:pt x="0" y="0"/>
                </a:lnTo>
                <a:lnTo>
                  <a:pt x="78359" y="112902"/>
                </a:lnTo>
                <a:lnTo>
                  <a:pt x="104632" y="153948"/>
                </a:lnTo>
                <a:lnTo>
                  <a:pt x="130468" y="195310"/>
                </a:lnTo>
                <a:lnTo>
                  <a:pt x="155864" y="236985"/>
                </a:lnTo>
                <a:lnTo>
                  <a:pt x="180817" y="278969"/>
                </a:lnTo>
                <a:lnTo>
                  <a:pt x="205322" y="321259"/>
                </a:lnTo>
                <a:lnTo>
                  <a:pt x="229377" y="363851"/>
                </a:lnTo>
                <a:lnTo>
                  <a:pt x="252978" y="406742"/>
                </a:lnTo>
                <a:lnTo>
                  <a:pt x="276122" y="449929"/>
                </a:lnTo>
                <a:lnTo>
                  <a:pt x="298806" y="493408"/>
                </a:lnTo>
                <a:lnTo>
                  <a:pt x="321025" y="537176"/>
                </a:lnTo>
                <a:lnTo>
                  <a:pt x="342778" y="581228"/>
                </a:lnTo>
                <a:lnTo>
                  <a:pt x="364059" y="625563"/>
                </a:lnTo>
                <a:lnTo>
                  <a:pt x="384867" y="670176"/>
                </a:lnTo>
                <a:lnTo>
                  <a:pt x="405197" y="715063"/>
                </a:lnTo>
                <a:lnTo>
                  <a:pt x="425047" y="760223"/>
                </a:lnTo>
                <a:lnTo>
                  <a:pt x="444413" y="805650"/>
                </a:lnTo>
                <a:lnTo>
                  <a:pt x="463291" y="851342"/>
                </a:lnTo>
                <a:lnTo>
                  <a:pt x="481678" y="897295"/>
                </a:lnTo>
                <a:lnTo>
                  <a:pt x="499571" y="943505"/>
                </a:lnTo>
                <a:lnTo>
                  <a:pt x="516967" y="989970"/>
                </a:lnTo>
                <a:lnTo>
                  <a:pt x="533862" y="1036686"/>
                </a:lnTo>
                <a:lnTo>
                  <a:pt x="550252" y="1083649"/>
                </a:lnTo>
                <a:lnTo>
                  <a:pt x="566135" y="1130856"/>
                </a:lnTo>
                <a:lnTo>
                  <a:pt x="581507" y="1178303"/>
                </a:lnTo>
                <a:lnTo>
                  <a:pt x="596364" y="1225988"/>
                </a:lnTo>
                <a:lnTo>
                  <a:pt x="610704" y="1273906"/>
                </a:lnTo>
                <a:lnTo>
                  <a:pt x="624522" y="1322054"/>
                </a:lnTo>
                <a:lnTo>
                  <a:pt x="637816" y="1370429"/>
                </a:lnTo>
                <a:lnTo>
                  <a:pt x="650582" y="1419027"/>
                </a:lnTo>
                <a:lnTo>
                  <a:pt x="662818" y="1467845"/>
                </a:lnTo>
                <a:lnTo>
                  <a:pt x="674518" y="1516880"/>
                </a:lnTo>
                <a:lnTo>
                  <a:pt x="685680" y="1566127"/>
                </a:lnTo>
                <a:lnTo>
                  <a:pt x="696302" y="1615584"/>
                </a:lnTo>
                <a:lnTo>
                  <a:pt x="706378" y="1665247"/>
                </a:lnTo>
                <a:lnTo>
                  <a:pt x="715907" y="1715113"/>
                </a:lnTo>
                <a:lnTo>
                  <a:pt x="724884" y="1765178"/>
                </a:lnTo>
                <a:lnTo>
                  <a:pt x="733306" y="1815438"/>
                </a:lnTo>
                <a:lnTo>
                  <a:pt x="741170" y="1865891"/>
                </a:lnTo>
                <a:lnTo>
                  <a:pt x="748473" y="1916533"/>
                </a:lnTo>
                <a:lnTo>
                  <a:pt x="755211" y="1967360"/>
                </a:lnTo>
                <a:lnTo>
                  <a:pt x="761380" y="2018369"/>
                </a:lnTo>
                <a:lnTo>
                  <a:pt x="766978" y="2069557"/>
                </a:lnTo>
                <a:lnTo>
                  <a:pt x="772001" y="2120920"/>
                </a:lnTo>
                <a:lnTo>
                  <a:pt x="776446" y="2172454"/>
                </a:lnTo>
                <a:lnTo>
                  <a:pt x="780309" y="2224157"/>
                </a:lnTo>
                <a:lnTo>
                  <a:pt x="783587" y="2276025"/>
                </a:lnTo>
                <a:lnTo>
                  <a:pt x="786321" y="2329162"/>
                </a:lnTo>
                <a:lnTo>
                  <a:pt x="788398" y="2381079"/>
                </a:lnTo>
                <a:lnTo>
                  <a:pt x="789886" y="2433146"/>
                </a:lnTo>
                <a:lnTo>
                  <a:pt x="790782" y="2485358"/>
                </a:lnTo>
                <a:lnTo>
                  <a:pt x="791083" y="2537714"/>
                </a:lnTo>
                <a:lnTo>
                  <a:pt x="790776" y="2590751"/>
                </a:lnTo>
                <a:lnTo>
                  <a:pt x="789859" y="2643638"/>
                </a:lnTo>
                <a:lnTo>
                  <a:pt x="788334" y="2696371"/>
                </a:lnTo>
                <a:lnTo>
                  <a:pt x="786206" y="2748948"/>
                </a:lnTo>
                <a:lnTo>
                  <a:pt x="783477" y="2801363"/>
                </a:lnTo>
                <a:lnTo>
                  <a:pt x="780152" y="2853614"/>
                </a:lnTo>
                <a:lnTo>
                  <a:pt x="776233" y="2905697"/>
                </a:lnTo>
                <a:lnTo>
                  <a:pt x="771723" y="2957609"/>
                </a:lnTo>
                <a:lnTo>
                  <a:pt x="766627" y="3009346"/>
                </a:lnTo>
                <a:lnTo>
                  <a:pt x="760948" y="3060905"/>
                </a:lnTo>
                <a:lnTo>
                  <a:pt x="754689" y="3112281"/>
                </a:lnTo>
                <a:lnTo>
                  <a:pt x="747854" y="3163473"/>
                </a:lnTo>
                <a:lnTo>
                  <a:pt x="740445" y="3214475"/>
                </a:lnTo>
                <a:lnTo>
                  <a:pt x="732467" y="3265285"/>
                </a:lnTo>
                <a:lnTo>
                  <a:pt x="723923" y="3315899"/>
                </a:lnTo>
                <a:lnTo>
                  <a:pt x="714816" y="3366314"/>
                </a:lnTo>
                <a:lnTo>
                  <a:pt x="705150" y="3416526"/>
                </a:lnTo>
                <a:lnTo>
                  <a:pt x="694928" y="3466531"/>
                </a:lnTo>
                <a:lnTo>
                  <a:pt x="684154" y="3516327"/>
                </a:lnTo>
                <a:lnTo>
                  <a:pt x="672831" y="3565909"/>
                </a:lnTo>
                <a:lnTo>
                  <a:pt x="660962" y="3615274"/>
                </a:lnTo>
                <a:lnTo>
                  <a:pt x="648551" y="3664418"/>
                </a:lnTo>
                <a:lnTo>
                  <a:pt x="635601" y="3713339"/>
                </a:lnTo>
                <a:lnTo>
                  <a:pt x="622116" y="3762032"/>
                </a:lnTo>
                <a:lnTo>
                  <a:pt x="608100" y="3810493"/>
                </a:lnTo>
                <a:lnTo>
                  <a:pt x="593555" y="3858721"/>
                </a:lnTo>
                <a:lnTo>
                  <a:pt x="578485" y="3906710"/>
                </a:lnTo>
                <a:lnTo>
                  <a:pt x="562893" y="3954458"/>
                </a:lnTo>
                <a:lnTo>
                  <a:pt x="546783" y="4001961"/>
                </a:lnTo>
                <a:lnTo>
                  <a:pt x="530159" y="4049215"/>
                </a:lnTo>
                <a:lnTo>
                  <a:pt x="513023" y="4096217"/>
                </a:lnTo>
                <a:lnTo>
                  <a:pt x="495379" y="4142963"/>
                </a:lnTo>
                <a:lnTo>
                  <a:pt x="477231" y="4189451"/>
                </a:lnTo>
                <a:lnTo>
                  <a:pt x="458583" y="4235675"/>
                </a:lnTo>
                <a:lnTo>
                  <a:pt x="439436" y="4281634"/>
                </a:lnTo>
                <a:lnTo>
                  <a:pt x="419795" y="4327323"/>
                </a:lnTo>
                <a:lnTo>
                  <a:pt x="399664" y="4372738"/>
                </a:lnTo>
                <a:lnTo>
                  <a:pt x="379046" y="4417878"/>
                </a:lnTo>
                <a:lnTo>
                  <a:pt x="357943" y="4462736"/>
                </a:lnTo>
                <a:lnTo>
                  <a:pt x="336360" y="4507312"/>
                </a:lnTo>
                <a:lnTo>
                  <a:pt x="314301" y="4551600"/>
                </a:lnTo>
                <a:lnTo>
                  <a:pt x="291767" y="4595597"/>
                </a:lnTo>
                <a:lnTo>
                  <a:pt x="268764" y="4639300"/>
                </a:lnTo>
                <a:lnTo>
                  <a:pt x="245294" y="4682705"/>
                </a:lnTo>
                <a:lnTo>
                  <a:pt x="221361" y="4725809"/>
                </a:lnTo>
                <a:lnTo>
                  <a:pt x="175133" y="4800600"/>
                </a:lnTo>
                <a:lnTo>
                  <a:pt x="295783" y="4800600"/>
                </a:lnTo>
                <a:lnTo>
                  <a:pt x="333342" y="4735481"/>
                </a:lnTo>
                <a:lnTo>
                  <a:pt x="356370" y="4692952"/>
                </a:lnTo>
                <a:lnTo>
                  <a:pt x="378961" y="4650144"/>
                </a:lnTo>
                <a:lnTo>
                  <a:pt x="401112" y="4607060"/>
                </a:lnTo>
                <a:lnTo>
                  <a:pt x="422819" y="4563703"/>
                </a:lnTo>
                <a:lnTo>
                  <a:pt x="444079" y="4520076"/>
                </a:lnTo>
                <a:lnTo>
                  <a:pt x="464890" y="4476182"/>
                </a:lnTo>
                <a:lnTo>
                  <a:pt x="485248" y="4432024"/>
                </a:lnTo>
                <a:lnTo>
                  <a:pt x="505150" y="4387606"/>
                </a:lnTo>
                <a:lnTo>
                  <a:pt x="524592" y="4342930"/>
                </a:lnTo>
                <a:lnTo>
                  <a:pt x="543573" y="4298000"/>
                </a:lnTo>
                <a:lnTo>
                  <a:pt x="562089" y="4252820"/>
                </a:lnTo>
                <a:lnTo>
                  <a:pt x="580136" y="4207391"/>
                </a:lnTo>
                <a:lnTo>
                  <a:pt x="597712" y="4161717"/>
                </a:lnTo>
                <a:lnTo>
                  <a:pt x="614814" y="4115802"/>
                </a:lnTo>
                <a:lnTo>
                  <a:pt x="631438" y="4069648"/>
                </a:lnTo>
                <a:lnTo>
                  <a:pt x="647581" y="4023259"/>
                </a:lnTo>
                <a:lnTo>
                  <a:pt x="663241" y="3976637"/>
                </a:lnTo>
                <a:lnTo>
                  <a:pt x="678413" y="3929787"/>
                </a:lnTo>
                <a:lnTo>
                  <a:pt x="693096" y="3882710"/>
                </a:lnTo>
                <a:lnTo>
                  <a:pt x="707286" y="3835411"/>
                </a:lnTo>
                <a:lnTo>
                  <a:pt x="720980" y="3787892"/>
                </a:lnTo>
                <a:lnTo>
                  <a:pt x="734175" y="3740156"/>
                </a:lnTo>
                <a:lnTo>
                  <a:pt x="746867" y="3692207"/>
                </a:lnTo>
                <a:lnTo>
                  <a:pt x="759054" y="3644048"/>
                </a:lnTo>
                <a:lnTo>
                  <a:pt x="770733" y="3595682"/>
                </a:lnTo>
                <a:lnTo>
                  <a:pt x="781900" y="3547112"/>
                </a:lnTo>
                <a:lnTo>
                  <a:pt x="792553" y="3498341"/>
                </a:lnTo>
                <a:lnTo>
                  <a:pt x="802688" y="3449372"/>
                </a:lnTo>
                <a:lnTo>
                  <a:pt x="812302" y="3400209"/>
                </a:lnTo>
                <a:lnTo>
                  <a:pt x="821392" y="3350854"/>
                </a:lnTo>
                <a:lnTo>
                  <a:pt x="829955" y="3301311"/>
                </a:lnTo>
                <a:lnTo>
                  <a:pt x="837988" y="3251583"/>
                </a:lnTo>
                <a:lnTo>
                  <a:pt x="845488" y="3201673"/>
                </a:lnTo>
                <a:lnTo>
                  <a:pt x="852451" y="3151584"/>
                </a:lnTo>
                <a:lnTo>
                  <a:pt x="858876" y="3101320"/>
                </a:lnTo>
                <a:lnTo>
                  <a:pt x="864758" y="3050883"/>
                </a:lnTo>
                <a:lnTo>
                  <a:pt x="870094" y="3000276"/>
                </a:lnTo>
                <a:lnTo>
                  <a:pt x="874882" y="2949504"/>
                </a:lnTo>
                <a:lnTo>
                  <a:pt x="879118" y="2898568"/>
                </a:lnTo>
                <a:lnTo>
                  <a:pt x="882799" y="2847472"/>
                </a:lnTo>
                <a:lnTo>
                  <a:pt x="885923" y="2796219"/>
                </a:lnTo>
                <a:lnTo>
                  <a:pt x="888485" y="2744813"/>
                </a:lnTo>
                <a:lnTo>
                  <a:pt x="890484" y="2693256"/>
                </a:lnTo>
                <a:lnTo>
                  <a:pt x="891915" y="2641552"/>
                </a:lnTo>
                <a:lnTo>
                  <a:pt x="892776" y="2589703"/>
                </a:lnTo>
                <a:lnTo>
                  <a:pt x="893064" y="2537714"/>
                </a:lnTo>
                <a:lnTo>
                  <a:pt x="892767" y="2485074"/>
                </a:lnTo>
                <a:lnTo>
                  <a:pt x="891883" y="2432581"/>
                </a:lnTo>
                <a:lnTo>
                  <a:pt x="890414" y="2380240"/>
                </a:lnTo>
                <a:lnTo>
                  <a:pt x="888365" y="2328053"/>
                </a:lnTo>
                <a:lnTo>
                  <a:pt x="885822" y="2277398"/>
                </a:lnTo>
                <a:lnTo>
                  <a:pt x="882654" y="2225789"/>
                </a:lnTo>
                <a:lnTo>
                  <a:pt x="878921" y="2174338"/>
                </a:lnTo>
                <a:lnTo>
                  <a:pt x="874625" y="2123051"/>
                </a:lnTo>
                <a:lnTo>
                  <a:pt x="869770" y="2071928"/>
                </a:lnTo>
                <a:lnTo>
                  <a:pt x="864358" y="2020974"/>
                </a:lnTo>
                <a:lnTo>
                  <a:pt x="858394" y="1970192"/>
                </a:lnTo>
                <a:lnTo>
                  <a:pt x="851880" y="1919584"/>
                </a:lnTo>
                <a:lnTo>
                  <a:pt x="844818" y="1869155"/>
                </a:lnTo>
                <a:lnTo>
                  <a:pt x="837213" y="1818908"/>
                </a:lnTo>
                <a:lnTo>
                  <a:pt x="829068" y="1768845"/>
                </a:lnTo>
                <a:lnTo>
                  <a:pt x="820385" y="1718970"/>
                </a:lnTo>
                <a:lnTo>
                  <a:pt x="811169" y="1669286"/>
                </a:lnTo>
                <a:lnTo>
                  <a:pt x="801421" y="1619796"/>
                </a:lnTo>
                <a:lnTo>
                  <a:pt x="791145" y="1570504"/>
                </a:lnTo>
                <a:lnTo>
                  <a:pt x="780344" y="1521413"/>
                </a:lnTo>
                <a:lnTo>
                  <a:pt x="769022" y="1472525"/>
                </a:lnTo>
                <a:lnTo>
                  <a:pt x="757182" y="1423845"/>
                </a:lnTo>
                <a:lnTo>
                  <a:pt x="744826" y="1375375"/>
                </a:lnTo>
                <a:lnTo>
                  <a:pt x="731958" y="1327119"/>
                </a:lnTo>
                <a:lnTo>
                  <a:pt x="718581" y="1279080"/>
                </a:lnTo>
                <a:lnTo>
                  <a:pt x="704699" y="1231261"/>
                </a:lnTo>
                <a:lnTo>
                  <a:pt x="690313" y="1183665"/>
                </a:lnTo>
                <a:lnTo>
                  <a:pt x="675429" y="1136295"/>
                </a:lnTo>
                <a:lnTo>
                  <a:pt x="660047" y="1089156"/>
                </a:lnTo>
                <a:lnTo>
                  <a:pt x="644173" y="1042249"/>
                </a:lnTo>
                <a:lnTo>
                  <a:pt x="627809" y="995578"/>
                </a:lnTo>
                <a:lnTo>
                  <a:pt x="610957" y="949147"/>
                </a:lnTo>
                <a:lnTo>
                  <a:pt x="593622" y="902958"/>
                </a:lnTo>
                <a:lnTo>
                  <a:pt x="575806" y="857016"/>
                </a:lnTo>
                <a:lnTo>
                  <a:pt x="557513" y="811322"/>
                </a:lnTo>
                <a:lnTo>
                  <a:pt x="538746" y="765880"/>
                </a:lnTo>
                <a:lnTo>
                  <a:pt x="519507" y="720694"/>
                </a:lnTo>
                <a:lnTo>
                  <a:pt x="499800" y="675767"/>
                </a:lnTo>
                <a:lnTo>
                  <a:pt x="479629" y="631101"/>
                </a:lnTo>
                <a:lnTo>
                  <a:pt x="458996" y="586701"/>
                </a:lnTo>
                <a:lnTo>
                  <a:pt x="437904" y="542569"/>
                </a:lnTo>
                <a:lnTo>
                  <a:pt x="416357" y="498708"/>
                </a:lnTo>
                <a:lnTo>
                  <a:pt x="394358" y="455123"/>
                </a:lnTo>
                <a:lnTo>
                  <a:pt x="371909" y="411815"/>
                </a:lnTo>
                <a:lnTo>
                  <a:pt x="349015" y="368789"/>
                </a:lnTo>
                <a:lnTo>
                  <a:pt x="325678" y="326047"/>
                </a:lnTo>
                <a:lnTo>
                  <a:pt x="301901" y="283592"/>
                </a:lnTo>
                <a:lnTo>
                  <a:pt x="277688" y="241429"/>
                </a:lnTo>
                <a:lnTo>
                  <a:pt x="253041" y="199560"/>
                </a:lnTo>
                <a:lnTo>
                  <a:pt x="227965" y="157987"/>
                </a:lnTo>
                <a:lnTo>
                  <a:pt x="124841" y="0"/>
                </a:lnTo>
                <a:close/>
              </a:path>
            </a:pathLst>
          </a:custGeom>
          <a:solidFill>
            <a:srgbClr val="6D81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191000" y="1219200"/>
            <a:ext cx="1130935" cy="4800600"/>
          </a:xfrm>
          <a:custGeom>
            <a:avLst/>
            <a:gdLst/>
            <a:ahLst/>
            <a:cxnLst/>
            <a:rect l="l" t="t" r="r" b="b"/>
            <a:pathLst>
              <a:path w="1130935" h="4800600">
                <a:moveTo>
                  <a:pt x="690879" y="0"/>
                </a:moveTo>
                <a:lnTo>
                  <a:pt x="577723" y="0"/>
                </a:lnTo>
                <a:lnTo>
                  <a:pt x="690752" y="239775"/>
                </a:lnTo>
                <a:lnTo>
                  <a:pt x="709172" y="284981"/>
                </a:lnTo>
                <a:lnTo>
                  <a:pt x="727110" y="330438"/>
                </a:lnTo>
                <a:lnTo>
                  <a:pt x="744565" y="376145"/>
                </a:lnTo>
                <a:lnTo>
                  <a:pt x="761534" y="422097"/>
                </a:lnTo>
                <a:lnTo>
                  <a:pt x="778013" y="468292"/>
                </a:lnTo>
                <a:lnTo>
                  <a:pt x="793998" y="514727"/>
                </a:lnTo>
                <a:lnTo>
                  <a:pt x="809487" y="561397"/>
                </a:lnTo>
                <a:lnTo>
                  <a:pt x="824477" y="608301"/>
                </a:lnTo>
                <a:lnTo>
                  <a:pt x="838964" y="655434"/>
                </a:lnTo>
                <a:lnTo>
                  <a:pt x="852945" y="702794"/>
                </a:lnTo>
                <a:lnTo>
                  <a:pt x="866417" y="750377"/>
                </a:lnTo>
                <a:lnTo>
                  <a:pt x="879377" y="798179"/>
                </a:lnTo>
                <a:lnTo>
                  <a:pt x="891821" y="846198"/>
                </a:lnTo>
                <a:lnTo>
                  <a:pt x="903747" y="894431"/>
                </a:lnTo>
                <a:lnTo>
                  <a:pt x="915150" y="942874"/>
                </a:lnTo>
                <a:lnTo>
                  <a:pt x="926029" y="991523"/>
                </a:lnTo>
                <a:lnTo>
                  <a:pt x="936379" y="1040377"/>
                </a:lnTo>
                <a:lnTo>
                  <a:pt x="946198" y="1089430"/>
                </a:lnTo>
                <a:lnTo>
                  <a:pt x="955482" y="1138681"/>
                </a:lnTo>
                <a:lnTo>
                  <a:pt x="964228" y="1188126"/>
                </a:lnTo>
                <a:lnTo>
                  <a:pt x="972433" y="1237761"/>
                </a:lnTo>
                <a:lnTo>
                  <a:pt x="980094" y="1287583"/>
                </a:lnTo>
                <a:lnTo>
                  <a:pt x="987208" y="1337590"/>
                </a:lnTo>
                <a:lnTo>
                  <a:pt x="993770" y="1387778"/>
                </a:lnTo>
                <a:lnTo>
                  <a:pt x="999779" y="1438143"/>
                </a:lnTo>
                <a:lnTo>
                  <a:pt x="1005231" y="1488682"/>
                </a:lnTo>
                <a:lnTo>
                  <a:pt x="1010122" y="1539393"/>
                </a:lnTo>
                <a:lnTo>
                  <a:pt x="1014450" y="1590271"/>
                </a:lnTo>
                <a:lnTo>
                  <a:pt x="1018211" y="1641314"/>
                </a:lnTo>
                <a:lnTo>
                  <a:pt x="1021403" y="1692519"/>
                </a:lnTo>
                <a:lnTo>
                  <a:pt x="1024059" y="1744834"/>
                </a:lnTo>
                <a:lnTo>
                  <a:pt x="1026084" y="1796122"/>
                </a:lnTo>
                <a:lnTo>
                  <a:pt x="1027534" y="1847555"/>
                </a:lnTo>
                <a:lnTo>
                  <a:pt x="1028407" y="1899131"/>
                </a:lnTo>
                <a:lnTo>
                  <a:pt x="1028700" y="1950847"/>
                </a:lnTo>
                <a:lnTo>
                  <a:pt x="1028398" y="2003249"/>
                </a:lnTo>
                <a:lnTo>
                  <a:pt x="1027501" y="2055508"/>
                </a:lnTo>
                <a:lnTo>
                  <a:pt x="1026010" y="2107622"/>
                </a:lnTo>
                <a:lnTo>
                  <a:pt x="1023994" y="2158314"/>
                </a:lnTo>
                <a:lnTo>
                  <a:pt x="1021361" y="2209802"/>
                </a:lnTo>
                <a:lnTo>
                  <a:pt x="1018152" y="2261132"/>
                </a:lnTo>
                <a:lnTo>
                  <a:pt x="1014370" y="2312300"/>
                </a:lnTo>
                <a:lnTo>
                  <a:pt x="1010018" y="2363303"/>
                </a:lnTo>
                <a:lnTo>
                  <a:pt x="1005099" y="2414138"/>
                </a:lnTo>
                <a:lnTo>
                  <a:pt x="999618" y="2464802"/>
                </a:lnTo>
                <a:lnTo>
                  <a:pt x="993576" y="2515291"/>
                </a:lnTo>
                <a:lnTo>
                  <a:pt x="986977" y="2565602"/>
                </a:lnTo>
                <a:lnTo>
                  <a:pt x="979825" y="2615732"/>
                </a:lnTo>
                <a:lnTo>
                  <a:pt x="972123" y="2665676"/>
                </a:lnTo>
                <a:lnTo>
                  <a:pt x="963874" y="2715433"/>
                </a:lnTo>
                <a:lnTo>
                  <a:pt x="955081" y="2764998"/>
                </a:lnTo>
                <a:lnTo>
                  <a:pt x="945747" y="2814369"/>
                </a:lnTo>
                <a:lnTo>
                  <a:pt x="935876" y="2863542"/>
                </a:lnTo>
                <a:lnTo>
                  <a:pt x="925472" y="2912513"/>
                </a:lnTo>
                <a:lnTo>
                  <a:pt x="914536" y="2961280"/>
                </a:lnTo>
                <a:lnTo>
                  <a:pt x="903073" y="3009838"/>
                </a:lnTo>
                <a:lnTo>
                  <a:pt x="891085" y="3058186"/>
                </a:lnTo>
                <a:lnTo>
                  <a:pt x="878577" y="3106319"/>
                </a:lnTo>
                <a:lnTo>
                  <a:pt x="865550" y="3154233"/>
                </a:lnTo>
                <a:lnTo>
                  <a:pt x="852009" y="3201927"/>
                </a:lnTo>
                <a:lnTo>
                  <a:pt x="837957" y="3249396"/>
                </a:lnTo>
                <a:lnTo>
                  <a:pt x="823397" y="3296637"/>
                </a:lnTo>
                <a:lnTo>
                  <a:pt x="808332" y="3343648"/>
                </a:lnTo>
                <a:lnTo>
                  <a:pt x="792765" y="3390423"/>
                </a:lnTo>
                <a:lnTo>
                  <a:pt x="776700" y="3436961"/>
                </a:lnTo>
                <a:lnTo>
                  <a:pt x="760140" y="3483257"/>
                </a:lnTo>
                <a:lnTo>
                  <a:pt x="743088" y="3529310"/>
                </a:lnTo>
                <a:lnTo>
                  <a:pt x="725547" y="3575114"/>
                </a:lnTo>
                <a:lnTo>
                  <a:pt x="707521" y="3620667"/>
                </a:lnTo>
                <a:lnTo>
                  <a:pt x="689013" y="3665966"/>
                </a:lnTo>
                <a:lnTo>
                  <a:pt x="670026" y="3711007"/>
                </a:lnTo>
                <a:lnTo>
                  <a:pt x="650564" y="3755787"/>
                </a:lnTo>
                <a:lnTo>
                  <a:pt x="630629" y="3800303"/>
                </a:lnTo>
                <a:lnTo>
                  <a:pt x="610225" y="3844551"/>
                </a:lnTo>
                <a:lnTo>
                  <a:pt x="589355" y="3888528"/>
                </a:lnTo>
                <a:lnTo>
                  <a:pt x="568022" y="3932231"/>
                </a:lnTo>
                <a:lnTo>
                  <a:pt x="546230" y="3975656"/>
                </a:lnTo>
                <a:lnTo>
                  <a:pt x="523982" y="4018800"/>
                </a:lnTo>
                <a:lnTo>
                  <a:pt x="501281" y="4061659"/>
                </a:lnTo>
                <a:lnTo>
                  <a:pt x="478131" y="4104232"/>
                </a:lnTo>
                <a:lnTo>
                  <a:pt x="454534" y="4146513"/>
                </a:lnTo>
                <a:lnTo>
                  <a:pt x="430494" y="4188500"/>
                </a:lnTo>
                <a:lnTo>
                  <a:pt x="406013" y="4230190"/>
                </a:lnTo>
                <a:lnTo>
                  <a:pt x="381097" y="4271578"/>
                </a:lnTo>
                <a:lnTo>
                  <a:pt x="355746" y="4312663"/>
                </a:lnTo>
                <a:lnTo>
                  <a:pt x="329966" y="4353440"/>
                </a:lnTo>
                <a:lnTo>
                  <a:pt x="303759" y="4393906"/>
                </a:lnTo>
                <a:lnTo>
                  <a:pt x="277128" y="4434058"/>
                </a:lnTo>
                <a:lnTo>
                  <a:pt x="250076" y="4473893"/>
                </a:lnTo>
                <a:lnTo>
                  <a:pt x="222608" y="4513407"/>
                </a:lnTo>
                <a:lnTo>
                  <a:pt x="194725" y="4552596"/>
                </a:lnTo>
                <a:lnTo>
                  <a:pt x="166432" y="4591459"/>
                </a:lnTo>
                <a:lnTo>
                  <a:pt x="137731" y="4629990"/>
                </a:lnTo>
                <a:lnTo>
                  <a:pt x="108626" y="4668188"/>
                </a:lnTo>
                <a:lnTo>
                  <a:pt x="79121" y="4706048"/>
                </a:lnTo>
                <a:lnTo>
                  <a:pt x="0" y="4800600"/>
                </a:lnTo>
                <a:lnTo>
                  <a:pt x="133730" y="4800600"/>
                </a:lnTo>
                <a:lnTo>
                  <a:pt x="248030" y="4654118"/>
                </a:lnTo>
                <a:lnTo>
                  <a:pt x="276496" y="4615023"/>
                </a:lnTo>
                <a:lnTo>
                  <a:pt x="304555" y="4575604"/>
                </a:lnTo>
                <a:lnTo>
                  <a:pt x="332206" y="4535865"/>
                </a:lnTo>
                <a:lnTo>
                  <a:pt x="359444" y="4495808"/>
                </a:lnTo>
                <a:lnTo>
                  <a:pt x="386268" y="4455437"/>
                </a:lnTo>
                <a:lnTo>
                  <a:pt x="412673" y="4414755"/>
                </a:lnTo>
                <a:lnTo>
                  <a:pt x="438657" y="4373765"/>
                </a:lnTo>
                <a:lnTo>
                  <a:pt x="464216" y="4332471"/>
                </a:lnTo>
                <a:lnTo>
                  <a:pt x="489347" y="4290875"/>
                </a:lnTo>
                <a:lnTo>
                  <a:pt x="514047" y="4248981"/>
                </a:lnTo>
                <a:lnTo>
                  <a:pt x="538313" y="4206792"/>
                </a:lnTo>
                <a:lnTo>
                  <a:pt x="562142" y="4164312"/>
                </a:lnTo>
                <a:lnTo>
                  <a:pt x="585530" y="4121543"/>
                </a:lnTo>
                <a:lnTo>
                  <a:pt x="608474" y="4078489"/>
                </a:lnTo>
                <a:lnTo>
                  <a:pt x="630972" y="4035153"/>
                </a:lnTo>
                <a:lnTo>
                  <a:pt x="653020" y="3991539"/>
                </a:lnTo>
                <a:lnTo>
                  <a:pt x="674615" y="3947648"/>
                </a:lnTo>
                <a:lnTo>
                  <a:pt x="695753" y="3903486"/>
                </a:lnTo>
                <a:lnTo>
                  <a:pt x="716432" y="3859055"/>
                </a:lnTo>
                <a:lnTo>
                  <a:pt x="736648" y="3814358"/>
                </a:lnTo>
                <a:lnTo>
                  <a:pt x="756399" y="3769398"/>
                </a:lnTo>
                <a:lnTo>
                  <a:pt x="775680" y="3724179"/>
                </a:lnTo>
                <a:lnTo>
                  <a:pt x="794490" y="3678704"/>
                </a:lnTo>
                <a:lnTo>
                  <a:pt x="812824" y="3632976"/>
                </a:lnTo>
                <a:lnTo>
                  <a:pt x="830679" y="3586998"/>
                </a:lnTo>
                <a:lnTo>
                  <a:pt x="848053" y="3540774"/>
                </a:lnTo>
                <a:lnTo>
                  <a:pt x="864943" y="3494307"/>
                </a:lnTo>
                <a:lnTo>
                  <a:pt x="881344" y="3447600"/>
                </a:lnTo>
                <a:lnTo>
                  <a:pt x="897255" y="3400656"/>
                </a:lnTo>
                <a:lnTo>
                  <a:pt x="912671" y="3353479"/>
                </a:lnTo>
                <a:lnTo>
                  <a:pt x="927589" y="3306072"/>
                </a:lnTo>
                <a:lnTo>
                  <a:pt x="942007" y="3258437"/>
                </a:lnTo>
                <a:lnTo>
                  <a:pt x="955921" y="3210579"/>
                </a:lnTo>
                <a:lnTo>
                  <a:pt x="969329" y="3162500"/>
                </a:lnTo>
                <a:lnTo>
                  <a:pt x="982226" y="3114204"/>
                </a:lnTo>
                <a:lnTo>
                  <a:pt x="994610" y="3065694"/>
                </a:lnTo>
                <a:lnTo>
                  <a:pt x="1006478" y="3016973"/>
                </a:lnTo>
                <a:lnTo>
                  <a:pt x="1017826" y="2968044"/>
                </a:lnTo>
                <a:lnTo>
                  <a:pt x="1028651" y="2918911"/>
                </a:lnTo>
                <a:lnTo>
                  <a:pt x="1038951" y="2869577"/>
                </a:lnTo>
                <a:lnTo>
                  <a:pt x="1048721" y="2820044"/>
                </a:lnTo>
                <a:lnTo>
                  <a:pt x="1057959" y="2770318"/>
                </a:lnTo>
                <a:lnTo>
                  <a:pt x="1066662" y="2720399"/>
                </a:lnTo>
                <a:lnTo>
                  <a:pt x="1074827" y="2670293"/>
                </a:lnTo>
                <a:lnTo>
                  <a:pt x="1082449" y="2620001"/>
                </a:lnTo>
                <a:lnTo>
                  <a:pt x="1089527" y="2569528"/>
                </a:lnTo>
                <a:lnTo>
                  <a:pt x="1096056" y="2518876"/>
                </a:lnTo>
                <a:lnTo>
                  <a:pt x="1102035" y="2468049"/>
                </a:lnTo>
                <a:lnTo>
                  <a:pt x="1107459" y="2417050"/>
                </a:lnTo>
                <a:lnTo>
                  <a:pt x="1112326" y="2365882"/>
                </a:lnTo>
                <a:lnTo>
                  <a:pt x="1116631" y="2314548"/>
                </a:lnTo>
                <a:lnTo>
                  <a:pt x="1120373" y="2263052"/>
                </a:lnTo>
                <a:lnTo>
                  <a:pt x="1123548" y="2211397"/>
                </a:lnTo>
                <a:lnTo>
                  <a:pt x="1126153" y="2159586"/>
                </a:lnTo>
                <a:lnTo>
                  <a:pt x="1128211" y="2106671"/>
                </a:lnTo>
                <a:lnTo>
                  <a:pt x="1129650" y="2054877"/>
                </a:lnTo>
                <a:lnTo>
                  <a:pt x="1130517" y="2002934"/>
                </a:lnTo>
                <a:lnTo>
                  <a:pt x="1130808" y="1950847"/>
                </a:lnTo>
                <a:lnTo>
                  <a:pt x="1130519" y="1898884"/>
                </a:lnTo>
                <a:lnTo>
                  <a:pt x="1129657" y="1847067"/>
                </a:lnTo>
                <a:lnTo>
                  <a:pt x="1128227" y="1795398"/>
                </a:lnTo>
                <a:lnTo>
                  <a:pt x="1126230" y="1743881"/>
                </a:lnTo>
                <a:lnTo>
                  <a:pt x="1123670" y="1692519"/>
                </a:lnTo>
                <a:lnTo>
                  <a:pt x="1120650" y="1642708"/>
                </a:lnTo>
                <a:lnTo>
                  <a:pt x="1117007" y="1591876"/>
                </a:lnTo>
                <a:lnTo>
                  <a:pt x="1112815" y="1541202"/>
                </a:lnTo>
                <a:lnTo>
                  <a:pt x="1108076" y="1490690"/>
                </a:lnTo>
                <a:lnTo>
                  <a:pt x="1102795" y="1440342"/>
                </a:lnTo>
                <a:lnTo>
                  <a:pt x="1096973" y="1390161"/>
                </a:lnTo>
                <a:lnTo>
                  <a:pt x="1090614" y="1340151"/>
                </a:lnTo>
                <a:lnTo>
                  <a:pt x="1083721" y="1290314"/>
                </a:lnTo>
                <a:lnTo>
                  <a:pt x="1076298" y="1240654"/>
                </a:lnTo>
                <a:lnTo>
                  <a:pt x="1068346" y="1191174"/>
                </a:lnTo>
                <a:lnTo>
                  <a:pt x="1059869" y="1141877"/>
                </a:lnTo>
                <a:lnTo>
                  <a:pt x="1050870" y="1092766"/>
                </a:lnTo>
                <a:lnTo>
                  <a:pt x="1041352" y="1043844"/>
                </a:lnTo>
                <a:lnTo>
                  <a:pt x="1031318" y="995115"/>
                </a:lnTo>
                <a:lnTo>
                  <a:pt x="1020771" y="946580"/>
                </a:lnTo>
                <a:lnTo>
                  <a:pt x="1009715" y="898245"/>
                </a:lnTo>
                <a:lnTo>
                  <a:pt x="998151" y="850111"/>
                </a:lnTo>
                <a:lnTo>
                  <a:pt x="986084" y="802181"/>
                </a:lnTo>
                <a:lnTo>
                  <a:pt x="973516" y="754459"/>
                </a:lnTo>
                <a:lnTo>
                  <a:pt x="960450" y="706949"/>
                </a:lnTo>
                <a:lnTo>
                  <a:pt x="946889" y="659652"/>
                </a:lnTo>
                <a:lnTo>
                  <a:pt x="932836" y="612572"/>
                </a:lnTo>
                <a:lnTo>
                  <a:pt x="918295" y="565713"/>
                </a:lnTo>
                <a:lnTo>
                  <a:pt x="903268" y="519076"/>
                </a:lnTo>
                <a:lnTo>
                  <a:pt x="887758" y="472666"/>
                </a:lnTo>
                <a:lnTo>
                  <a:pt x="871769" y="426486"/>
                </a:lnTo>
                <a:lnTo>
                  <a:pt x="855303" y="380538"/>
                </a:lnTo>
                <a:lnTo>
                  <a:pt x="838363" y="334826"/>
                </a:lnTo>
                <a:lnTo>
                  <a:pt x="820953" y="289353"/>
                </a:lnTo>
                <a:lnTo>
                  <a:pt x="803075" y="244122"/>
                </a:lnTo>
                <a:lnTo>
                  <a:pt x="784733" y="199136"/>
                </a:lnTo>
                <a:lnTo>
                  <a:pt x="690879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770626" y="1931288"/>
            <a:ext cx="6047105" cy="4514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1400" b="1" spc="-10" dirty="0">
                <a:solidFill>
                  <a:srgbClr val="495658"/>
                </a:solidFill>
                <a:latin typeface="Arial"/>
                <a:cs typeface="Arial"/>
              </a:rPr>
              <a:t>Monthly </a:t>
            </a:r>
            <a:r>
              <a:rPr sz="1400" b="1" spc="-15" dirty="0">
                <a:solidFill>
                  <a:srgbClr val="495658"/>
                </a:solidFill>
                <a:latin typeface="Arial"/>
                <a:cs typeface="Arial"/>
              </a:rPr>
              <a:t>management </a:t>
            </a:r>
            <a:r>
              <a:rPr sz="1400" b="1" spc="-10" dirty="0">
                <a:solidFill>
                  <a:srgbClr val="495658"/>
                </a:solidFill>
                <a:latin typeface="Arial"/>
                <a:cs typeface="Arial"/>
              </a:rPr>
              <a:t>reports, </a:t>
            </a:r>
            <a:r>
              <a:rPr sz="1400" b="1" spc="-15" dirty="0">
                <a:solidFill>
                  <a:srgbClr val="495658"/>
                </a:solidFill>
                <a:latin typeface="Arial"/>
                <a:cs typeface="Arial"/>
              </a:rPr>
              <a:t>board </a:t>
            </a:r>
            <a:r>
              <a:rPr sz="1400" b="1" spc="-10" dirty="0">
                <a:solidFill>
                  <a:srgbClr val="495658"/>
                </a:solidFill>
                <a:latin typeface="Arial"/>
                <a:cs typeface="Arial"/>
              </a:rPr>
              <a:t>reports, </a:t>
            </a:r>
            <a:r>
              <a:rPr sz="1400" b="1" spc="-20" dirty="0">
                <a:solidFill>
                  <a:srgbClr val="495658"/>
                </a:solidFill>
                <a:latin typeface="Arial"/>
                <a:cs typeface="Arial"/>
              </a:rPr>
              <a:t>budget </a:t>
            </a:r>
            <a:r>
              <a:rPr sz="1400" b="1" spc="-15" dirty="0">
                <a:solidFill>
                  <a:srgbClr val="495658"/>
                </a:solidFill>
                <a:latin typeface="Arial"/>
                <a:cs typeface="Arial"/>
              </a:rPr>
              <a:t>books, etc. </a:t>
            </a:r>
            <a:r>
              <a:rPr sz="1400" spc="-15" dirty="0">
                <a:solidFill>
                  <a:srgbClr val="495658"/>
                </a:solidFill>
                <a:latin typeface="Arial"/>
                <a:cs typeface="Arial"/>
              </a:rPr>
              <a:t>are </a:t>
            </a:r>
            <a:r>
              <a:rPr sz="1400" spc="-5" dirty="0">
                <a:solidFill>
                  <a:srgbClr val="495658"/>
                </a:solidFill>
                <a:latin typeface="Arial"/>
                <a:cs typeface="Arial"/>
              </a:rPr>
              <a:t>just  some </a:t>
            </a:r>
            <a:r>
              <a:rPr sz="1400" spc="-10" dirty="0">
                <a:solidFill>
                  <a:srgbClr val="495658"/>
                </a:solidFill>
                <a:latin typeface="Arial"/>
                <a:cs typeface="Arial"/>
              </a:rPr>
              <a:t>of the examples of </a:t>
            </a:r>
            <a:r>
              <a:rPr sz="1400" spc="-15" dirty="0">
                <a:solidFill>
                  <a:srgbClr val="495658"/>
                </a:solidFill>
                <a:latin typeface="Arial"/>
                <a:cs typeface="Arial"/>
              </a:rPr>
              <a:t>reports </a:t>
            </a:r>
            <a:r>
              <a:rPr sz="1400" spc="-10" dirty="0">
                <a:solidFill>
                  <a:srgbClr val="495658"/>
                </a:solidFill>
                <a:latin typeface="Arial"/>
                <a:cs typeface="Arial"/>
              </a:rPr>
              <a:t>that fall into this</a:t>
            </a:r>
            <a:r>
              <a:rPr sz="1400" spc="229" dirty="0">
                <a:solidFill>
                  <a:srgbClr val="495658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495658"/>
                </a:solidFill>
                <a:latin typeface="Arial"/>
                <a:cs typeface="Arial"/>
              </a:rPr>
              <a:t>category.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99831" y="2057364"/>
            <a:ext cx="1070580" cy="12314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028435" y="3307206"/>
            <a:ext cx="585470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15" dirty="0">
                <a:solidFill>
                  <a:srgbClr val="495658"/>
                </a:solidFill>
                <a:latin typeface="Arial"/>
                <a:cs typeface="Arial"/>
              </a:rPr>
              <a:t>Are </a:t>
            </a:r>
            <a:r>
              <a:rPr sz="1400" b="1" spc="-30" dirty="0">
                <a:solidFill>
                  <a:srgbClr val="495658"/>
                </a:solidFill>
                <a:latin typeface="Arial"/>
                <a:cs typeface="Arial"/>
              </a:rPr>
              <a:t>you </a:t>
            </a:r>
            <a:r>
              <a:rPr sz="1400" b="1" spc="-15" dirty="0">
                <a:solidFill>
                  <a:srgbClr val="495658"/>
                </a:solidFill>
                <a:latin typeface="Arial"/>
                <a:cs typeface="Arial"/>
              </a:rPr>
              <a:t>producing these </a:t>
            </a:r>
            <a:r>
              <a:rPr sz="1400" b="1" spc="-25" dirty="0">
                <a:solidFill>
                  <a:srgbClr val="495658"/>
                </a:solidFill>
                <a:latin typeface="Arial"/>
                <a:cs typeface="Arial"/>
              </a:rPr>
              <a:t>types </a:t>
            </a:r>
            <a:r>
              <a:rPr sz="1400" b="1" spc="-15" dirty="0">
                <a:solidFill>
                  <a:srgbClr val="495658"/>
                </a:solidFill>
                <a:latin typeface="Arial"/>
                <a:cs typeface="Arial"/>
              </a:rPr>
              <a:t>of </a:t>
            </a:r>
            <a:r>
              <a:rPr sz="1400" b="1" spc="-10" dirty="0">
                <a:solidFill>
                  <a:srgbClr val="495658"/>
                </a:solidFill>
                <a:latin typeface="Arial"/>
                <a:cs typeface="Arial"/>
              </a:rPr>
              <a:t>reports </a:t>
            </a:r>
            <a:r>
              <a:rPr sz="1400" b="1" spc="-5" dirty="0">
                <a:solidFill>
                  <a:srgbClr val="495658"/>
                </a:solidFill>
                <a:latin typeface="Arial"/>
                <a:cs typeface="Arial"/>
              </a:rPr>
              <a:t>in </a:t>
            </a:r>
            <a:r>
              <a:rPr sz="1400" b="1" spc="-30" dirty="0">
                <a:solidFill>
                  <a:srgbClr val="495658"/>
                </a:solidFill>
                <a:latin typeface="Arial"/>
                <a:cs typeface="Arial"/>
              </a:rPr>
              <a:t>your </a:t>
            </a:r>
            <a:r>
              <a:rPr sz="1400" b="1" spc="-15" dirty="0">
                <a:solidFill>
                  <a:srgbClr val="495658"/>
                </a:solidFill>
                <a:latin typeface="Arial"/>
                <a:cs typeface="Arial"/>
              </a:rPr>
              <a:t>organization</a:t>
            </a:r>
            <a:r>
              <a:rPr sz="1400" b="1" spc="260" dirty="0">
                <a:solidFill>
                  <a:srgbClr val="495658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495658"/>
                </a:solidFill>
                <a:latin typeface="Arial"/>
                <a:cs typeface="Arial"/>
              </a:rPr>
              <a:t>today?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04800" y="5087111"/>
            <a:ext cx="1076325" cy="0"/>
          </a:xfrm>
          <a:custGeom>
            <a:avLst/>
            <a:gdLst/>
            <a:ahLst/>
            <a:cxnLst/>
            <a:rect l="l" t="t" r="r" b="b"/>
            <a:pathLst>
              <a:path w="1076325">
                <a:moveTo>
                  <a:pt x="0" y="0"/>
                </a:moveTo>
                <a:lnTo>
                  <a:pt x="1076325" y="0"/>
                </a:lnTo>
              </a:path>
            </a:pathLst>
          </a:custGeom>
          <a:ln w="4267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770626" y="4466920"/>
            <a:ext cx="57461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20" dirty="0">
                <a:solidFill>
                  <a:srgbClr val="495658"/>
                </a:solidFill>
                <a:latin typeface="Arial"/>
                <a:cs typeface="Arial"/>
              </a:rPr>
              <a:t>Many </a:t>
            </a:r>
            <a:r>
              <a:rPr sz="1400" spc="-10" dirty="0">
                <a:solidFill>
                  <a:srgbClr val="495658"/>
                </a:solidFill>
                <a:latin typeface="Arial"/>
                <a:cs typeface="Arial"/>
              </a:rPr>
              <a:t>of these reports </a:t>
            </a:r>
            <a:r>
              <a:rPr sz="1400" b="1" spc="-15" dirty="0">
                <a:solidFill>
                  <a:srgbClr val="495658"/>
                </a:solidFill>
                <a:latin typeface="Arial"/>
                <a:cs typeface="Arial"/>
              </a:rPr>
              <a:t>should contain both the </a:t>
            </a:r>
            <a:r>
              <a:rPr sz="1400" b="1" spc="-10" dirty="0">
                <a:solidFill>
                  <a:srgbClr val="495658"/>
                </a:solidFill>
                <a:latin typeface="Arial"/>
                <a:cs typeface="Arial"/>
              </a:rPr>
              <a:t>numbers </a:t>
            </a:r>
            <a:r>
              <a:rPr sz="1400" b="1" spc="-15" dirty="0">
                <a:solidFill>
                  <a:srgbClr val="495658"/>
                </a:solidFill>
                <a:latin typeface="Arial"/>
                <a:cs typeface="Arial"/>
              </a:rPr>
              <a:t>and the</a:t>
            </a:r>
            <a:r>
              <a:rPr sz="1400" b="1" spc="30" dirty="0">
                <a:solidFill>
                  <a:srgbClr val="495658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495658"/>
                </a:solidFill>
                <a:latin typeface="Arial"/>
                <a:cs typeface="Arial"/>
              </a:rPr>
              <a:t>story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b="1" spc="-15" dirty="0">
                <a:solidFill>
                  <a:srgbClr val="495658"/>
                </a:solidFill>
                <a:latin typeface="Arial"/>
                <a:cs typeface="Arial"/>
              </a:rPr>
              <a:t>behind the numbers, </a:t>
            </a:r>
            <a:r>
              <a:rPr sz="1400" spc="-15" dirty="0">
                <a:solidFill>
                  <a:srgbClr val="495658"/>
                </a:solidFill>
                <a:latin typeface="Arial"/>
                <a:cs typeface="Arial"/>
              </a:rPr>
              <a:t>but </a:t>
            </a:r>
            <a:r>
              <a:rPr sz="1400" spc="-10" dirty="0">
                <a:solidFill>
                  <a:srgbClr val="495658"/>
                </a:solidFill>
                <a:latin typeface="Arial"/>
                <a:cs typeface="Arial"/>
              </a:rPr>
              <a:t>often do</a:t>
            </a:r>
            <a:r>
              <a:rPr sz="1400" spc="190" dirty="0">
                <a:solidFill>
                  <a:srgbClr val="495658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495658"/>
                </a:solidFill>
                <a:latin typeface="Arial"/>
                <a:cs typeface="Arial"/>
              </a:rPr>
              <a:t>not.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829555" y="2951988"/>
            <a:ext cx="954405" cy="957580"/>
          </a:xfrm>
          <a:custGeom>
            <a:avLst/>
            <a:gdLst/>
            <a:ahLst/>
            <a:cxnLst/>
            <a:rect l="l" t="t" r="r" b="b"/>
            <a:pathLst>
              <a:path w="954404" h="957579">
                <a:moveTo>
                  <a:pt x="477012" y="0"/>
                </a:moveTo>
                <a:lnTo>
                  <a:pt x="428248" y="2470"/>
                </a:lnTo>
                <a:lnTo>
                  <a:pt x="380891" y="9722"/>
                </a:lnTo>
                <a:lnTo>
                  <a:pt x="335181" y="21514"/>
                </a:lnTo>
                <a:lnTo>
                  <a:pt x="291357" y="37605"/>
                </a:lnTo>
                <a:lnTo>
                  <a:pt x="249661" y="57756"/>
                </a:lnTo>
                <a:lnTo>
                  <a:pt x="210331" y="81726"/>
                </a:lnTo>
                <a:lnTo>
                  <a:pt x="173608" y="109274"/>
                </a:lnTo>
                <a:lnTo>
                  <a:pt x="139731" y="140160"/>
                </a:lnTo>
                <a:lnTo>
                  <a:pt x="108942" y="174143"/>
                </a:lnTo>
                <a:lnTo>
                  <a:pt x="81478" y="210982"/>
                </a:lnTo>
                <a:lnTo>
                  <a:pt x="57582" y="250437"/>
                </a:lnTo>
                <a:lnTo>
                  <a:pt x="37492" y="292268"/>
                </a:lnTo>
                <a:lnTo>
                  <a:pt x="21449" y="336234"/>
                </a:lnTo>
                <a:lnTo>
                  <a:pt x="9693" y="382094"/>
                </a:lnTo>
                <a:lnTo>
                  <a:pt x="2463" y="429608"/>
                </a:lnTo>
                <a:lnTo>
                  <a:pt x="0" y="478536"/>
                </a:lnTo>
                <a:lnTo>
                  <a:pt x="2463" y="527463"/>
                </a:lnTo>
                <a:lnTo>
                  <a:pt x="9693" y="574977"/>
                </a:lnTo>
                <a:lnTo>
                  <a:pt x="21449" y="620837"/>
                </a:lnTo>
                <a:lnTo>
                  <a:pt x="37492" y="664803"/>
                </a:lnTo>
                <a:lnTo>
                  <a:pt x="57582" y="706634"/>
                </a:lnTo>
                <a:lnTo>
                  <a:pt x="81478" y="746089"/>
                </a:lnTo>
                <a:lnTo>
                  <a:pt x="108942" y="782928"/>
                </a:lnTo>
                <a:lnTo>
                  <a:pt x="139731" y="816911"/>
                </a:lnTo>
                <a:lnTo>
                  <a:pt x="173608" y="847797"/>
                </a:lnTo>
                <a:lnTo>
                  <a:pt x="210331" y="875345"/>
                </a:lnTo>
                <a:lnTo>
                  <a:pt x="249661" y="899315"/>
                </a:lnTo>
                <a:lnTo>
                  <a:pt x="291357" y="919466"/>
                </a:lnTo>
                <a:lnTo>
                  <a:pt x="335181" y="935557"/>
                </a:lnTo>
                <a:lnTo>
                  <a:pt x="380891" y="947349"/>
                </a:lnTo>
                <a:lnTo>
                  <a:pt x="428248" y="954601"/>
                </a:lnTo>
                <a:lnTo>
                  <a:pt x="477012" y="957072"/>
                </a:lnTo>
                <a:lnTo>
                  <a:pt x="525775" y="954601"/>
                </a:lnTo>
                <a:lnTo>
                  <a:pt x="573132" y="947349"/>
                </a:lnTo>
                <a:lnTo>
                  <a:pt x="618842" y="935557"/>
                </a:lnTo>
                <a:lnTo>
                  <a:pt x="662666" y="919466"/>
                </a:lnTo>
                <a:lnTo>
                  <a:pt x="704362" y="899315"/>
                </a:lnTo>
                <a:lnTo>
                  <a:pt x="743692" y="875345"/>
                </a:lnTo>
                <a:lnTo>
                  <a:pt x="780415" y="847797"/>
                </a:lnTo>
                <a:lnTo>
                  <a:pt x="814292" y="816911"/>
                </a:lnTo>
                <a:lnTo>
                  <a:pt x="845081" y="782928"/>
                </a:lnTo>
                <a:lnTo>
                  <a:pt x="872545" y="746089"/>
                </a:lnTo>
                <a:lnTo>
                  <a:pt x="896441" y="706634"/>
                </a:lnTo>
                <a:lnTo>
                  <a:pt x="916531" y="664803"/>
                </a:lnTo>
                <a:lnTo>
                  <a:pt x="932574" y="620837"/>
                </a:lnTo>
                <a:lnTo>
                  <a:pt x="944330" y="574977"/>
                </a:lnTo>
                <a:lnTo>
                  <a:pt x="951560" y="527463"/>
                </a:lnTo>
                <a:lnTo>
                  <a:pt x="954024" y="478536"/>
                </a:lnTo>
                <a:lnTo>
                  <a:pt x="951560" y="429608"/>
                </a:lnTo>
                <a:lnTo>
                  <a:pt x="944330" y="382094"/>
                </a:lnTo>
                <a:lnTo>
                  <a:pt x="932574" y="336234"/>
                </a:lnTo>
                <a:lnTo>
                  <a:pt x="916531" y="292268"/>
                </a:lnTo>
                <a:lnTo>
                  <a:pt x="896441" y="250437"/>
                </a:lnTo>
                <a:lnTo>
                  <a:pt x="872545" y="210982"/>
                </a:lnTo>
                <a:lnTo>
                  <a:pt x="845081" y="174143"/>
                </a:lnTo>
                <a:lnTo>
                  <a:pt x="814292" y="140160"/>
                </a:lnTo>
                <a:lnTo>
                  <a:pt x="780415" y="109274"/>
                </a:lnTo>
                <a:lnTo>
                  <a:pt x="743692" y="81726"/>
                </a:lnTo>
                <a:lnTo>
                  <a:pt x="704362" y="57756"/>
                </a:lnTo>
                <a:lnTo>
                  <a:pt x="662666" y="37605"/>
                </a:lnTo>
                <a:lnTo>
                  <a:pt x="618842" y="21514"/>
                </a:lnTo>
                <a:lnTo>
                  <a:pt x="573132" y="9722"/>
                </a:lnTo>
                <a:lnTo>
                  <a:pt x="525775" y="2470"/>
                </a:lnTo>
                <a:lnTo>
                  <a:pt x="4770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806708" y="2929127"/>
            <a:ext cx="999720" cy="10027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154453" y="3182108"/>
            <a:ext cx="302260" cy="494030"/>
          </a:xfrm>
          <a:custGeom>
            <a:avLst/>
            <a:gdLst/>
            <a:ahLst/>
            <a:cxnLst/>
            <a:rect l="l" t="t" r="r" b="b"/>
            <a:pathLst>
              <a:path w="302260" h="494029">
                <a:moveTo>
                  <a:pt x="270728" y="52763"/>
                </a:moveTo>
                <a:lnTo>
                  <a:pt x="150640" y="52763"/>
                </a:lnTo>
                <a:lnTo>
                  <a:pt x="169267" y="54399"/>
                </a:lnTo>
                <a:lnTo>
                  <a:pt x="187528" y="59101"/>
                </a:lnTo>
                <a:lnTo>
                  <a:pt x="231853" y="88282"/>
                </a:lnTo>
                <a:lnTo>
                  <a:pt x="248503" y="132084"/>
                </a:lnTo>
                <a:lnTo>
                  <a:pt x="247449" y="150991"/>
                </a:lnTo>
                <a:lnTo>
                  <a:pt x="227805" y="191433"/>
                </a:lnTo>
                <a:lnTo>
                  <a:pt x="197394" y="213950"/>
                </a:lnTo>
                <a:lnTo>
                  <a:pt x="184479" y="223671"/>
                </a:lnTo>
                <a:lnTo>
                  <a:pt x="146818" y="268234"/>
                </a:lnTo>
                <a:lnTo>
                  <a:pt x="130208" y="314983"/>
                </a:lnTo>
                <a:lnTo>
                  <a:pt x="124330" y="378915"/>
                </a:lnTo>
                <a:lnTo>
                  <a:pt x="125469" y="389354"/>
                </a:lnTo>
                <a:lnTo>
                  <a:pt x="130375" y="398247"/>
                </a:lnTo>
                <a:lnTo>
                  <a:pt x="138280" y="404679"/>
                </a:lnTo>
                <a:lnTo>
                  <a:pt x="148418" y="407732"/>
                </a:lnTo>
                <a:lnTo>
                  <a:pt x="158947" y="406603"/>
                </a:lnTo>
                <a:lnTo>
                  <a:pt x="177484" y="378916"/>
                </a:lnTo>
                <a:lnTo>
                  <a:pt x="178778" y="349583"/>
                </a:lnTo>
                <a:lnTo>
                  <a:pt x="187533" y="307573"/>
                </a:lnTo>
                <a:lnTo>
                  <a:pt x="209271" y="272827"/>
                </a:lnTo>
                <a:lnTo>
                  <a:pt x="240187" y="249300"/>
                </a:lnTo>
                <a:lnTo>
                  <a:pt x="252525" y="240464"/>
                </a:lnTo>
                <a:lnTo>
                  <a:pt x="287425" y="200492"/>
                </a:lnTo>
                <a:lnTo>
                  <a:pt x="300271" y="158353"/>
                </a:lnTo>
                <a:lnTo>
                  <a:pt x="302012" y="132261"/>
                </a:lnTo>
                <a:lnTo>
                  <a:pt x="298360" y="103624"/>
                </a:lnTo>
                <a:lnTo>
                  <a:pt x="288201" y="77585"/>
                </a:lnTo>
                <a:lnTo>
                  <a:pt x="272725" y="54713"/>
                </a:lnTo>
                <a:lnTo>
                  <a:pt x="270728" y="52763"/>
                </a:lnTo>
                <a:close/>
              </a:path>
              <a:path w="302260" h="494029">
                <a:moveTo>
                  <a:pt x="150729" y="0"/>
                </a:moveTo>
                <a:lnTo>
                  <a:pt x="98010" y="8440"/>
                </a:lnTo>
                <a:lnTo>
                  <a:pt x="53433" y="31503"/>
                </a:lnTo>
                <a:lnTo>
                  <a:pt x="19972" y="65802"/>
                </a:lnTo>
                <a:lnTo>
                  <a:pt x="602" y="107949"/>
                </a:lnTo>
                <a:lnTo>
                  <a:pt x="0" y="118415"/>
                </a:lnTo>
                <a:lnTo>
                  <a:pt x="3380" y="127970"/>
                </a:lnTo>
                <a:lnTo>
                  <a:pt x="10127" y="135575"/>
                </a:lnTo>
                <a:lnTo>
                  <a:pt x="19624" y="140191"/>
                </a:lnTo>
                <a:lnTo>
                  <a:pt x="30182" y="140789"/>
                </a:lnTo>
                <a:lnTo>
                  <a:pt x="39823" y="137440"/>
                </a:lnTo>
                <a:lnTo>
                  <a:pt x="47497" y="130756"/>
                </a:lnTo>
                <a:lnTo>
                  <a:pt x="52156" y="121351"/>
                </a:lnTo>
                <a:lnTo>
                  <a:pt x="52244" y="120801"/>
                </a:lnTo>
                <a:lnTo>
                  <a:pt x="63981" y="96600"/>
                </a:lnTo>
                <a:lnTo>
                  <a:pt x="85676" y="74720"/>
                </a:lnTo>
                <a:lnTo>
                  <a:pt x="115254" y="58871"/>
                </a:lnTo>
                <a:lnTo>
                  <a:pt x="150640" y="52763"/>
                </a:lnTo>
                <a:lnTo>
                  <a:pt x="270728" y="52763"/>
                </a:lnTo>
                <a:lnTo>
                  <a:pt x="253125" y="35579"/>
                </a:lnTo>
                <a:lnTo>
                  <a:pt x="230388" y="20400"/>
                </a:lnTo>
                <a:lnTo>
                  <a:pt x="205293" y="9239"/>
                </a:lnTo>
                <a:lnTo>
                  <a:pt x="178515" y="2352"/>
                </a:lnTo>
                <a:lnTo>
                  <a:pt x="150729" y="0"/>
                </a:lnTo>
                <a:close/>
              </a:path>
              <a:path w="302260" h="494029">
                <a:moveTo>
                  <a:pt x="150996" y="422977"/>
                </a:moveTo>
                <a:lnTo>
                  <a:pt x="137154" y="425746"/>
                </a:lnTo>
                <a:lnTo>
                  <a:pt x="125853" y="433298"/>
                </a:lnTo>
                <a:lnTo>
                  <a:pt x="118235" y="444502"/>
                </a:lnTo>
                <a:lnTo>
                  <a:pt x="115442" y="458226"/>
                </a:lnTo>
                <a:lnTo>
                  <a:pt x="118235" y="471950"/>
                </a:lnTo>
                <a:lnTo>
                  <a:pt x="125853" y="483154"/>
                </a:lnTo>
                <a:lnTo>
                  <a:pt x="137154" y="490706"/>
                </a:lnTo>
                <a:lnTo>
                  <a:pt x="150996" y="493475"/>
                </a:lnTo>
                <a:lnTo>
                  <a:pt x="164839" y="490706"/>
                </a:lnTo>
                <a:lnTo>
                  <a:pt x="176139" y="483154"/>
                </a:lnTo>
                <a:lnTo>
                  <a:pt x="183757" y="471950"/>
                </a:lnTo>
                <a:lnTo>
                  <a:pt x="186550" y="458226"/>
                </a:lnTo>
                <a:lnTo>
                  <a:pt x="183757" y="444502"/>
                </a:lnTo>
                <a:lnTo>
                  <a:pt x="176139" y="433298"/>
                </a:lnTo>
                <a:lnTo>
                  <a:pt x="164838" y="425746"/>
                </a:lnTo>
                <a:lnTo>
                  <a:pt x="150996" y="422977"/>
                </a:lnTo>
                <a:close/>
              </a:path>
            </a:pathLst>
          </a:custGeom>
          <a:solidFill>
            <a:srgbClr val="006C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570476" y="1687067"/>
            <a:ext cx="954405" cy="954405"/>
          </a:xfrm>
          <a:custGeom>
            <a:avLst/>
            <a:gdLst/>
            <a:ahLst/>
            <a:cxnLst/>
            <a:rect l="l" t="t" r="r" b="b"/>
            <a:pathLst>
              <a:path w="954404" h="954405">
                <a:moveTo>
                  <a:pt x="477012" y="0"/>
                </a:moveTo>
                <a:lnTo>
                  <a:pt x="428248" y="2463"/>
                </a:lnTo>
                <a:lnTo>
                  <a:pt x="380891" y="9693"/>
                </a:lnTo>
                <a:lnTo>
                  <a:pt x="335181" y="21449"/>
                </a:lnTo>
                <a:lnTo>
                  <a:pt x="291357" y="37492"/>
                </a:lnTo>
                <a:lnTo>
                  <a:pt x="249661" y="57582"/>
                </a:lnTo>
                <a:lnTo>
                  <a:pt x="210331" y="81478"/>
                </a:lnTo>
                <a:lnTo>
                  <a:pt x="173608" y="108942"/>
                </a:lnTo>
                <a:lnTo>
                  <a:pt x="139731" y="139731"/>
                </a:lnTo>
                <a:lnTo>
                  <a:pt x="108942" y="173608"/>
                </a:lnTo>
                <a:lnTo>
                  <a:pt x="81478" y="210331"/>
                </a:lnTo>
                <a:lnTo>
                  <a:pt x="57582" y="249661"/>
                </a:lnTo>
                <a:lnTo>
                  <a:pt x="37492" y="291357"/>
                </a:lnTo>
                <a:lnTo>
                  <a:pt x="21449" y="335181"/>
                </a:lnTo>
                <a:lnTo>
                  <a:pt x="9693" y="380891"/>
                </a:lnTo>
                <a:lnTo>
                  <a:pt x="2463" y="428248"/>
                </a:lnTo>
                <a:lnTo>
                  <a:pt x="0" y="477012"/>
                </a:lnTo>
                <a:lnTo>
                  <a:pt x="2463" y="525775"/>
                </a:lnTo>
                <a:lnTo>
                  <a:pt x="9693" y="573132"/>
                </a:lnTo>
                <a:lnTo>
                  <a:pt x="21449" y="618842"/>
                </a:lnTo>
                <a:lnTo>
                  <a:pt x="37492" y="662666"/>
                </a:lnTo>
                <a:lnTo>
                  <a:pt x="57582" y="704362"/>
                </a:lnTo>
                <a:lnTo>
                  <a:pt x="81478" y="743692"/>
                </a:lnTo>
                <a:lnTo>
                  <a:pt x="108942" y="780415"/>
                </a:lnTo>
                <a:lnTo>
                  <a:pt x="139731" y="814292"/>
                </a:lnTo>
                <a:lnTo>
                  <a:pt x="173608" y="845081"/>
                </a:lnTo>
                <a:lnTo>
                  <a:pt x="210331" y="872545"/>
                </a:lnTo>
                <a:lnTo>
                  <a:pt x="249661" y="896441"/>
                </a:lnTo>
                <a:lnTo>
                  <a:pt x="291357" y="916531"/>
                </a:lnTo>
                <a:lnTo>
                  <a:pt x="335181" y="932574"/>
                </a:lnTo>
                <a:lnTo>
                  <a:pt x="380891" y="944330"/>
                </a:lnTo>
                <a:lnTo>
                  <a:pt x="428248" y="951560"/>
                </a:lnTo>
                <a:lnTo>
                  <a:pt x="477012" y="954024"/>
                </a:lnTo>
                <a:lnTo>
                  <a:pt x="525775" y="951560"/>
                </a:lnTo>
                <a:lnTo>
                  <a:pt x="573132" y="944330"/>
                </a:lnTo>
                <a:lnTo>
                  <a:pt x="618842" y="932574"/>
                </a:lnTo>
                <a:lnTo>
                  <a:pt x="662666" y="916531"/>
                </a:lnTo>
                <a:lnTo>
                  <a:pt x="704362" y="896441"/>
                </a:lnTo>
                <a:lnTo>
                  <a:pt x="743692" y="872545"/>
                </a:lnTo>
                <a:lnTo>
                  <a:pt x="780415" y="845081"/>
                </a:lnTo>
                <a:lnTo>
                  <a:pt x="814292" y="814292"/>
                </a:lnTo>
                <a:lnTo>
                  <a:pt x="845081" y="780415"/>
                </a:lnTo>
                <a:lnTo>
                  <a:pt x="872545" y="743692"/>
                </a:lnTo>
                <a:lnTo>
                  <a:pt x="896441" y="704362"/>
                </a:lnTo>
                <a:lnTo>
                  <a:pt x="916531" y="662666"/>
                </a:lnTo>
                <a:lnTo>
                  <a:pt x="932574" y="618842"/>
                </a:lnTo>
                <a:lnTo>
                  <a:pt x="944330" y="573132"/>
                </a:lnTo>
                <a:lnTo>
                  <a:pt x="951560" y="525775"/>
                </a:lnTo>
                <a:lnTo>
                  <a:pt x="954024" y="477012"/>
                </a:lnTo>
                <a:lnTo>
                  <a:pt x="951560" y="428248"/>
                </a:lnTo>
                <a:lnTo>
                  <a:pt x="944330" y="380891"/>
                </a:lnTo>
                <a:lnTo>
                  <a:pt x="932574" y="335181"/>
                </a:lnTo>
                <a:lnTo>
                  <a:pt x="916531" y="291357"/>
                </a:lnTo>
                <a:lnTo>
                  <a:pt x="896441" y="249661"/>
                </a:lnTo>
                <a:lnTo>
                  <a:pt x="872545" y="210331"/>
                </a:lnTo>
                <a:lnTo>
                  <a:pt x="845081" y="173608"/>
                </a:lnTo>
                <a:lnTo>
                  <a:pt x="814292" y="139731"/>
                </a:lnTo>
                <a:lnTo>
                  <a:pt x="780415" y="108942"/>
                </a:lnTo>
                <a:lnTo>
                  <a:pt x="743692" y="81478"/>
                </a:lnTo>
                <a:lnTo>
                  <a:pt x="704362" y="57582"/>
                </a:lnTo>
                <a:lnTo>
                  <a:pt x="662666" y="37492"/>
                </a:lnTo>
                <a:lnTo>
                  <a:pt x="618842" y="21449"/>
                </a:lnTo>
                <a:lnTo>
                  <a:pt x="573132" y="9693"/>
                </a:lnTo>
                <a:lnTo>
                  <a:pt x="525775" y="2463"/>
                </a:lnTo>
                <a:lnTo>
                  <a:pt x="4770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547628" y="1664207"/>
            <a:ext cx="999720" cy="99974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844187" y="1859271"/>
            <a:ext cx="407034" cy="530860"/>
          </a:xfrm>
          <a:custGeom>
            <a:avLst/>
            <a:gdLst/>
            <a:ahLst/>
            <a:cxnLst/>
            <a:rect l="l" t="t" r="r" b="b"/>
            <a:pathLst>
              <a:path w="407035" h="530860">
                <a:moveTo>
                  <a:pt x="278904" y="0"/>
                </a:moveTo>
                <a:lnTo>
                  <a:pt x="127710" y="0"/>
                </a:lnTo>
                <a:lnTo>
                  <a:pt x="123750" y="3959"/>
                </a:lnTo>
                <a:lnTo>
                  <a:pt x="123750" y="35357"/>
                </a:lnTo>
                <a:lnTo>
                  <a:pt x="3959" y="35357"/>
                </a:lnTo>
                <a:lnTo>
                  <a:pt x="0" y="39316"/>
                </a:lnTo>
                <a:lnTo>
                  <a:pt x="4" y="526412"/>
                </a:lnTo>
                <a:lnTo>
                  <a:pt x="3955" y="530365"/>
                </a:lnTo>
                <a:lnTo>
                  <a:pt x="402652" y="530365"/>
                </a:lnTo>
                <a:lnTo>
                  <a:pt x="406610" y="526412"/>
                </a:lnTo>
                <a:lnTo>
                  <a:pt x="406610" y="512688"/>
                </a:lnTo>
                <a:lnTo>
                  <a:pt x="17678" y="512688"/>
                </a:lnTo>
                <a:lnTo>
                  <a:pt x="17678" y="53035"/>
                </a:lnTo>
                <a:lnTo>
                  <a:pt x="141429" y="53036"/>
                </a:lnTo>
                <a:lnTo>
                  <a:pt x="141429" y="17678"/>
                </a:lnTo>
                <a:lnTo>
                  <a:pt x="282858" y="17678"/>
                </a:lnTo>
                <a:lnTo>
                  <a:pt x="282858" y="3959"/>
                </a:lnTo>
                <a:lnTo>
                  <a:pt x="278904" y="0"/>
                </a:lnTo>
                <a:close/>
              </a:path>
              <a:path w="407035" h="530860">
                <a:moveTo>
                  <a:pt x="406609" y="53036"/>
                </a:moveTo>
                <a:lnTo>
                  <a:pt x="388931" y="53036"/>
                </a:lnTo>
                <a:lnTo>
                  <a:pt x="388931" y="512688"/>
                </a:lnTo>
                <a:lnTo>
                  <a:pt x="406610" y="512688"/>
                </a:lnTo>
                <a:lnTo>
                  <a:pt x="406609" y="53036"/>
                </a:lnTo>
                <a:close/>
              </a:path>
              <a:path w="407035" h="530860">
                <a:moveTo>
                  <a:pt x="141429" y="53036"/>
                </a:moveTo>
                <a:lnTo>
                  <a:pt x="123750" y="53036"/>
                </a:lnTo>
                <a:lnTo>
                  <a:pt x="123755" y="84443"/>
                </a:lnTo>
                <a:lnTo>
                  <a:pt x="127705" y="88398"/>
                </a:lnTo>
                <a:lnTo>
                  <a:pt x="278904" y="88398"/>
                </a:lnTo>
                <a:lnTo>
                  <a:pt x="282858" y="84443"/>
                </a:lnTo>
                <a:lnTo>
                  <a:pt x="282858" y="70719"/>
                </a:lnTo>
                <a:lnTo>
                  <a:pt x="141429" y="70719"/>
                </a:lnTo>
                <a:lnTo>
                  <a:pt x="141429" y="53036"/>
                </a:lnTo>
                <a:close/>
              </a:path>
              <a:path w="407035" h="530860">
                <a:moveTo>
                  <a:pt x="282858" y="17678"/>
                </a:moveTo>
                <a:lnTo>
                  <a:pt x="265180" y="17678"/>
                </a:lnTo>
                <a:lnTo>
                  <a:pt x="265180" y="70719"/>
                </a:lnTo>
                <a:lnTo>
                  <a:pt x="282858" y="70719"/>
                </a:lnTo>
                <a:lnTo>
                  <a:pt x="282858" y="53036"/>
                </a:lnTo>
                <a:lnTo>
                  <a:pt x="406609" y="53036"/>
                </a:lnTo>
                <a:lnTo>
                  <a:pt x="406609" y="39316"/>
                </a:lnTo>
                <a:lnTo>
                  <a:pt x="402650" y="35357"/>
                </a:lnTo>
                <a:lnTo>
                  <a:pt x="282858" y="35357"/>
                </a:lnTo>
                <a:lnTo>
                  <a:pt x="282858" y="17678"/>
                </a:lnTo>
                <a:close/>
              </a:path>
            </a:pathLst>
          </a:custGeom>
          <a:solidFill>
            <a:srgbClr val="EB70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843724" y="1859331"/>
            <a:ext cx="407670" cy="530860"/>
          </a:xfrm>
          <a:custGeom>
            <a:avLst/>
            <a:gdLst/>
            <a:ahLst/>
            <a:cxnLst/>
            <a:rect l="l" t="t" r="r" b="b"/>
            <a:pathLst>
              <a:path w="407670" h="530860">
                <a:moveTo>
                  <a:pt x="129898" y="1269"/>
                </a:moveTo>
                <a:lnTo>
                  <a:pt x="127799" y="1269"/>
                </a:lnTo>
                <a:lnTo>
                  <a:pt x="126445" y="2539"/>
                </a:lnTo>
                <a:lnTo>
                  <a:pt x="125272" y="3809"/>
                </a:lnTo>
                <a:lnTo>
                  <a:pt x="124424" y="6349"/>
                </a:lnTo>
                <a:lnTo>
                  <a:pt x="123877" y="7619"/>
                </a:lnTo>
                <a:lnTo>
                  <a:pt x="123660" y="8889"/>
                </a:lnTo>
                <a:lnTo>
                  <a:pt x="123660" y="35559"/>
                </a:lnTo>
                <a:lnTo>
                  <a:pt x="5664" y="35559"/>
                </a:lnTo>
                <a:lnTo>
                  <a:pt x="0" y="523239"/>
                </a:lnTo>
                <a:lnTo>
                  <a:pt x="89" y="524509"/>
                </a:lnTo>
                <a:lnTo>
                  <a:pt x="7704" y="530859"/>
                </a:lnTo>
                <a:lnTo>
                  <a:pt x="6047" y="529589"/>
                </a:lnTo>
                <a:lnTo>
                  <a:pt x="4712" y="529589"/>
                </a:lnTo>
                <a:lnTo>
                  <a:pt x="3399" y="528319"/>
                </a:lnTo>
                <a:lnTo>
                  <a:pt x="2410" y="527049"/>
                </a:lnTo>
                <a:lnTo>
                  <a:pt x="1636" y="525779"/>
                </a:lnTo>
                <a:lnTo>
                  <a:pt x="1162" y="523239"/>
                </a:lnTo>
                <a:lnTo>
                  <a:pt x="1015" y="521969"/>
                </a:lnTo>
                <a:lnTo>
                  <a:pt x="1010" y="44449"/>
                </a:lnTo>
                <a:lnTo>
                  <a:pt x="1217" y="43179"/>
                </a:lnTo>
                <a:lnTo>
                  <a:pt x="1714" y="41909"/>
                </a:lnTo>
                <a:lnTo>
                  <a:pt x="2469" y="40639"/>
                </a:lnTo>
                <a:lnTo>
                  <a:pt x="3510" y="39369"/>
                </a:lnTo>
                <a:lnTo>
                  <a:pt x="4720" y="38099"/>
                </a:lnTo>
                <a:lnTo>
                  <a:pt x="6148" y="36829"/>
                </a:lnTo>
                <a:lnTo>
                  <a:pt x="124765" y="36829"/>
                </a:lnTo>
                <a:lnTo>
                  <a:pt x="124760" y="8889"/>
                </a:lnTo>
                <a:lnTo>
                  <a:pt x="124968" y="7619"/>
                </a:lnTo>
                <a:lnTo>
                  <a:pt x="125465" y="6349"/>
                </a:lnTo>
                <a:lnTo>
                  <a:pt x="126220" y="5079"/>
                </a:lnTo>
                <a:lnTo>
                  <a:pt x="127260" y="3809"/>
                </a:lnTo>
                <a:lnTo>
                  <a:pt x="128471" y="2539"/>
                </a:lnTo>
                <a:lnTo>
                  <a:pt x="129898" y="1269"/>
                </a:lnTo>
                <a:close/>
              </a:path>
              <a:path w="407670" h="530860">
                <a:moveTo>
                  <a:pt x="7594" y="529589"/>
                </a:moveTo>
                <a:lnTo>
                  <a:pt x="7704" y="530859"/>
                </a:lnTo>
                <a:lnTo>
                  <a:pt x="9357" y="530859"/>
                </a:lnTo>
                <a:lnTo>
                  <a:pt x="7594" y="529589"/>
                </a:lnTo>
                <a:close/>
              </a:path>
              <a:path w="407670" h="530860">
                <a:moveTo>
                  <a:pt x="399982" y="529590"/>
                </a:moveTo>
                <a:lnTo>
                  <a:pt x="398177" y="530860"/>
                </a:lnTo>
                <a:lnTo>
                  <a:pt x="399844" y="530860"/>
                </a:lnTo>
                <a:lnTo>
                  <a:pt x="399982" y="529590"/>
                </a:lnTo>
                <a:close/>
              </a:path>
              <a:path w="407670" h="530860">
                <a:moveTo>
                  <a:pt x="279767" y="1270"/>
                </a:moveTo>
                <a:lnTo>
                  <a:pt x="277676" y="1270"/>
                </a:lnTo>
                <a:lnTo>
                  <a:pt x="279196" y="2540"/>
                </a:lnTo>
                <a:lnTo>
                  <a:pt x="280370" y="3810"/>
                </a:lnTo>
                <a:lnTo>
                  <a:pt x="281378" y="5080"/>
                </a:lnTo>
                <a:lnTo>
                  <a:pt x="282147" y="6350"/>
                </a:lnTo>
                <a:lnTo>
                  <a:pt x="282621" y="7620"/>
                </a:lnTo>
                <a:lnTo>
                  <a:pt x="282768" y="8890"/>
                </a:lnTo>
                <a:lnTo>
                  <a:pt x="282768" y="36830"/>
                </a:lnTo>
                <a:lnTo>
                  <a:pt x="401409" y="36830"/>
                </a:lnTo>
                <a:lnTo>
                  <a:pt x="402928" y="38100"/>
                </a:lnTo>
                <a:lnTo>
                  <a:pt x="404125" y="39370"/>
                </a:lnTo>
                <a:lnTo>
                  <a:pt x="405138" y="40640"/>
                </a:lnTo>
                <a:lnTo>
                  <a:pt x="405875" y="41910"/>
                </a:lnTo>
                <a:lnTo>
                  <a:pt x="406381" y="43180"/>
                </a:lnTo>
                <a:lnTo>
                  <a:pt x="406519" y="44450"/>
                </a:lnTo>
                <a:lnTo>
                  <a:pt x="406519" y="521970"/>
                </a:lnTo>
                <a:lnTo>
                  <a:pt x="406335" y="523240"/>
                </a:lnTo>
                <a:lnTo>
                  <a:pt x="405875" y="525780"/>
                </a:lnTo>
                <a:lnTo>
                  <a:pt x="405046" y="527050"/>
                </a:lnTo>
                <a:lnTo>
                  <a:pt x="404079" y="528320"/>
                </a:lnTo>
                <a:lnTo>
                  <a:pt x="402836" y="529590"/>
                </a:lnTo>
                <a:lnTo>
                  <a:pt x="401501" y="529590"/>
                </a:lnTo>
                <a:lnTo>
                  <a:pt x="399844" y="530860"/>
                </a:lnTo>
                <a:lnTo>
                  <a:pt x="401916" y="530860"/>
                </a:lnTo>
                <a:lnTo>
                  <a:pt x="403481" y="529590"/>
                </a:lnTo>
                <a:lnTo>
                  <a:pt x="407624" y="44450"/>
                </a:lnTo>
                <a:lnTo>
                  <a:pt x="407440" y="43180"/>
                </a:lnTo>
                <a:lnTo>
                  <a:pt x="283873" y="35560"/>
                </a:lnTo>
                <a:lnTo>
                  <a:pt x="283873" y="8890"/>
                </a:lnTo>
                <a:lnTo>
                  <a:pt x="283694" y="7620"/>
                </a:lnTo>
                <a:lnTo>
                  <a:pt x="283141" y="6350"/>
                </a:lnTo>
                <a:lnTo>
                  <a:pt x="282262" y="3810"/>
                </a:lnTo>
                <a:lnTo>
                  <a:pt x="281125" y="2540"/>
                </a:lnTo>
                <a:lnTo>
                  <a:pt x="279767" y="1270"/>
                </a:lnTo>
                <a:close/>
              </a:path>
              <a:path w="407670" h="530860">
                <a:moveTo>
                  <a:pt x="4629" y="528319"/>
                </a:moveTo>
                <a:lnTo>
                  <a:pt x="4712" y="529589"/>
                </a:lnTo>
                <a:lnTo>
                  <a:pt x="6148" y="529589"/>
                </a:lnTo>
                <a:lnTo>
                  <a:pt x="4629" y="528319"/>
                </a:lnTo>
                <a:close/>
              </a:path>
              <a:path w="407670" h="530860">
                <a:moveTo>
                  <a:pt x="402882" y="528320"/>
                </a:moveTo>
                <a:lnTo>
                  <a:pt x="401409" y="529590"/>
                </a:lnTo>
                <a:lnTo>
                  <a:pt x="402836" y="529590"/>
                </a:lnTo>
                <a:lnTo>
                  <a:pt x="402882" y="528320"/>
                </a:lnTo>
                <a:close/>
              </a:path>
              <a:path w="407670" h="530860">
                <a:moveTo>
                  <a:pt x="18693" y="53339"/>
                </a:moveTo>
                <a:lnTo>
                  <a:pt x="17588" y="53339"/>
                </a:lnTo>
                <a:lnTo>
                  <a:pt x="17588" y="514349"/>
                </a:lnTo>
                <a:lnTo>
                  <a:pt x="389946" y="514350"/>
                </a:lnTo>
                <a:lnTo>
                  <a:pt x="389946" y="513080"/>
                </a:lnTo>
                <a:lnTo>
                  <a:pt x="18693" y="513079"/>
                </a:lnTo>
                <a:lnTo>
                  <a:pt x="18693" y="54609"/>
                </a:lnTo>
                <a:lnTo>
                  <a:pt x="18141" y="54609"/>
                </a:lnTo>
                <a:lnTo>
                  <a:pt x="18693" y="53339"/>
                </a:lnTo>
                <a:close/>
              </a:path>
              <a:path w="407670" h="530860">
                <a:moveTo>
                  <a:pt x="388840" y="53340"/>
                </a:moveTo>
                <a:lnTo>
                  <a:pt x="388841" y="513080"/>
                </a:lnTo>
                <a:lnTo>
                  <a:pt x="389946" y="513080"/>
                </a:lnTo>
                <a:lnTo>
                  <a:pt x="389945" y="54610"/>
                </a:lnTo>
                <a:lnTo>
                  <a:pt x="389393" y="54610"/>
                </a:lnTo>
                <a:lnTo>
                  <a:pt x="388840" y="53340"/>
                </a:lnTo>
                <a:close/>
              </a:path>
              <a:path w="407670" h="530860">
                <a:moveTo>
                  <a:pt x="123660" y="53339"/>
                </a:moveTo>
                <a:lnTo>
                  <a:pt x="131454" y="88900"/>
                </a:lnTo>
                <a:lnTo>
                  <a:pt x="129797" y="87630"/>
                </a:lnTo>
                <a:lnTo>
                  <a:pt x="128462" y="87629"/>
                </a:lnTo>
                <a:lnTo>
                  <a:pt x="127150" y="86359"/>
                </a:lnTo>
                <a:lnTo>
                  <a:pt x="126160" y="85089"/>
                </a:lnTo>
                <a:lnTo>
                  <a:pt x="125387" y="83819"/>
                </a:lnTo>
                <a:lnTo>
                  <a:pt x="124912" y="81279"/>
                </a:lnTo>
                <a:lnTo>
                  <a:pt x="124765" y="80009"/>
                </a:lnTo>
                <a:lnTo>
                  <a:pt x="124765" y="54609"/>
                </a:lnTo>
                <a:lnTo>
                  <a:pt x="124213" y="54609"/>
                </a:lnTo>
                <a:lnTo>
                  <a:pt x="123660" y="53339"/>
                </a:lnTo>
                <a:close/>
              </a:path>
              <a:path w="407670" h="530860">
                <a:moveTo>
                  <a:pt x="131344" y="87630"/>
                </a:moveTo>
                <a:lnTo>
                  <a:pt x="131454" y="88900"/>
                </a:lnTo>
                <a:lnTo>
                  <a:pt x="133107" y="88900"/>
                </a:lnTo>
                <a:lnTo>
                  <a:pt x="131344" y="87630"/>
                </a:lnTo>
                <a:close/>
              </a:path>
              <a:path w="407670" h="530860">
                <a:moveTo>
                  <a:pt x="276222" y="87630"/>
                </a:moveTo>
                <a:lnTo>
                  <a:pt x="274426" y="88900"/>
                </a:lnTo>
                <a:lnTo>
                  <a:pt x="276111" y="88900"/>
                </a:lnTo>
                <a:lnTo>
                  <a:pt x="276222" y="87630"/>
                </a:lnTo>
                <a:close/>
              </a:path>
              <a:path w="407670" h="530860">
                <a:moveTo>
                  <a:pt x="283873" y="53340"/>
                </a:moveTo>
                <a:lnTo>
                  <a:pt x="282768" y="53340"/>
                </a:lnTo>
                <a:lnTo>
                  <a:pt x="282768" y="80010"/>
                </a:lnTo>
                <a:lnTo>
                  <a:pt x="282598" y="81280"/>
                </a:lnTo>
                <a:lnTo>
                  <a:pt x="282101" y="83820"/>
                </a:lnTo>
                <a:lnTo>
                  <a:pt x="281318" y="85090"/>
                </a:lnTo>
                <a:lnTo>
                  <a:pt x="280301" y="86360"/>
                </a:lnTo>
                <a:lnTo>
                  <a:pt x="279071" y="87630"/>
                </a:lnTo>
                <a:lnTo>
                  <a:pt x="277769" y="87630"/>
                </a:lnTo>
                <a:lnTo>
                  <a:pt x="276111" y="88900"/>
                </a:lnTo>
                <a:lnTo>
                  <a:pt x="283873" y="54610"/>
                </a:lnTo>
                <a:lnTo>
                  <a:pt x="283321" y="54610"/>
                </a:lnTo>
                <a:lnTo>
                  <a:pt x="283873" y="53340"/>
                </a:lnTo>
                <a:close/>
              </a:path>
              <a:path w="407670" h="530860">
                <a:moveTo>
                  <a:pt x="128379" y="86359"/>
                </a:moveTo>
                <a:lnTo>
                  <a:pt x="128462" y="87629"/>
                </a:lnTo>
                <a:lnTo>
                  <a:pt x="129898" y="87630"/>
                </a:lnTo>
                <a:lnTo>
                  <a:pt x="128379" y="86359"/>
                </a:lnTo>
                <a:close/>
              </a:path>
              <a:path w="407670" h="530860">
                <a:moveTo>
                  <a:pt x="142444" y="17780"/>
                </a:moveTo>
                <a:lnTo>
                  <a:pt x="141339" y="17780"/>
                </a:lnTo>
                <a:lnTo>
                  <a:pt x="141339" y="72390"/>
                </a:lnTo>
                <a:lnTo>
                  <a:pt x="266195" y="72390"/>
                </a:lnTo>
                <a:lnTo>
                  <a:pt x="266195" y="71120"/>
                </a:lnTo>
                <a:lnTo>
                  <a:pt x="142444" y="71120"/>
                </a:lnTo>
                <a:lnTo>
                  <a:pt x="142444" y="19050"/>
                </a:lnTo>
                <a:lnTo>
                  <a:pt x="141891" y="19050"/>
                </a:lnTo>
                <a:lnTo>
                  <a:pt x="142444" y="17780"/>
                </a:lnTo>
                <a:close/>
              </a:path>
              <a:path w="407670" h="530860">
                <a:moveTo>
                  <a:pt x="265090" y="17780"/>
                </a:moveTo>
                <a:lnTo>
                  <a:pt x="265090" y="71120"/>
                </a:lnTo>
                <a:lnTo>
                  <a:pt x="266195" y="71120"/>
                </a:lnTo>
                <a:lnTo>
                  <a:pt x="266195" y="19050"/>
                </a:lnTo>
                <a:lnTo>
                  <a:pt x="265642" y="19050"/>
                </a:lnTo>
                <a:lnTo>
                  <a:pt x="265090" y="17780"/>
                </a:lnTo>
                <a:close/>
              </a:path>
              <a:path w="407670" h="530860">
                <a:moveTo>
                  <a:pt x="18693" y="53339"/>
                </a:moveTo>
                <a:lnTo>
                  <a:pt x="18141" y="54609"/>
                </a:lnTo>
                <a:lnTo>
                  <a:pt x="18693" y="54609"/>
                </a:lnTo>
                <a:lnTo>
                  <a:pt x="18693" y="53339"/>
                </a:lnTo>
                <a:close/>
              </a:path>
              <a:path w="407670" h="530860">
                <a:moveTo>
                  <a:pt x="123660" y="53339"/>
                </a:moveTo>
                <a:lnTo>
                  <a:pt x="18693" y="53339"/>
                </a:lnTo>
                <a:lnTo>
                  <a:pt x="18693" y="54609"/>
                </a:lnTo>
                <a:lnTo>
                  <a:pt x="123660" y="54609"/>
                </a:lnTo>
                <a:lnTo>
                  <a:pt x="123660" y="53339"/>
                </a:lnTo>
                <a:close/>
              </a:path>
              <a:path w="407670" h="530860">
                <a:moveTo>
                  <a:pt x="124765" y="53339"/>
                </a:moveTo>
                <a:lnTo>
                  <a:pt x="123660" y="53339"/>
                </a:lnTo>
                <a:lnTo>
                  <a:pt x="124213" y="54609"/>
                </a:lnTo>
                <a:lnTo>
                  <a:pt x="124765" y="54609"/>
                </a:lnTo>
                <a:lnTo>
                  <a:pt x="124765" y="53339"/>
                </a:lnTo>
                <a:close/>
              </a:path>
              <a:path w="407670" h="530860">
                <a:moveTo>
                  <a:pt x="283873" y="53340"/>
                </a:moveTo>
                <a:lnTo>
                  <a:pt x="283321" y="54610"/>
                </a:lnTo>
                <a:lnTo>
                  <a:pt x="283873" y="54610"/>
                </a:lnTo>
                <a:lnTo>
                  <a:pt x="283873" y="53340"/>
                </a:lnTo>
                <a:close/>
              </a:path>
              <a:path w="407670" h="530860">
                <a:moveTo>
                  <a:pt x="388840" y="53340"/>
                </a:moveTo>
                <a:lnTo>
                  <a:pt x="283873" y="53340"/>
                </a:lnTo>
                <a:lnTo>
                  <a:pt x="283873" y="54610"/>
                </a:lnTo>
                <a:lnTo>
                  <a:pt x="388840" y="54610"/>
                </a:lnTo>
                <a:lnTo>
                  <a:pt x="388840" y="53340"/>
                </a:lnTo>
                <a:close/>
              </a:path>
              <a:path w="407670" h="530860">
                <a:moveTo>
                  <a:pt x="389945" y="53340"/>
                </a:moveTo>
                <a:lnTo>
                  <a:pt x="388840" y="53340"/>
                </a:lnTo>
                <a:lnTo>
                  <a:pt x="389393" y="54610"/>
                </a:lnTo>
                <a:lnTo>
                  <a:pt x="389945" y="54610"/>
                </a:lnTo>
                <a:lnTo>
                  <a:pt x="389945" y="53340"/>
                </a:lnTo>
                <a:close/>
              </a:path>
              <a:path w="407670" h="530860">
                <a:moveTo>
                  <a:pt x="142444" y="17780"/>
                </a:moveTo>
                <a:lnTo>
                  <a:pt x="141891" y="19050"/>
                </a:lnTo>
                <a:lnTo>
                  <a:pt x="142444" y="19050"/>
                </a:lnTo>
                <a:lnTo>
                  <a:pt x="142444" y="17780"/>
                </a:lnTo>
                <a:close/>
              </a:path>
              <a:path w="407670" h="530860">
                <a:moveTo>
                  <a:pt x="265090" y="17780"/>
                </a:moveTo>
                <a:lnTo>
                  <a:pt x="142444" y="17780"/>
                </a:lnTo>
                <a:lnTo>
                  <a:pt x="142444" y="19050"/>
                </a:lnTo>
                <a:lnTo>
                  <a:pt x="265090" y="19050"/>
                </a:lnTo>
                <a:lnTo>
                  <a:pt x="265090" y="17780"/>
                </a:lnTo>
                <a:close/>
              </a:path>
              <a:path w="407670" h="530860">
                <a:moveTo>
                  <a:pt x="266195" y="17780"/>
                </a:moveTo>
                <a:lnTo>
                  <a:pt x="265090" y="17780"/>
                </a:lnTo>
                <a:lnTo>
                  <a:pt x="265642" y="19050"/>
                </a:lnTo>
                <a:lnTo>
                  <a:pt x="266195" y="19050"/>
                </a:lnTo>
                <a:lnTo>
                  <a:pt x="266195" y="17780"/>
                </a:lnTo>
                <a:close/>
              </a:path>
              <a:path w="407670" h="530860">
                <a:moveTo>
                  <a:pt x="276392" y="0"/>
                </a:moveTo>
                <a:lnTo>
                  <a:pt x="131178" y="0"/>
                </a:lnTo>
                <a:lnTo>
                  <a:pt x="129415" y="1269"/>
                </a:lnTo>
                <a:lnTo>
                  <a:pt x="278146" y="1270"/>
                </a:lnTo>
                <a:lnTo>
                  <a:pt x="276392" y="0"/>
                </a:lnTo>
                <a:close/>
              </a:path>
            </a:pathLst>
          </a:custGeom>
          <a:solidFill>
            <a:srgbClr val="EB70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879544" y="2274725"/>
            <a:ext cx="194945" cy="0"/>
          </a:xfrm>
          <a:custGeom>
            <a:avLst/>
            <a:gdLst/>
            <a:ahLst/>
            <a:cxnLst/>
            <a:rect l="l" t="t" r="r" b="b"/>
            <a:pathLst>
              <a:path w="194945">
                <a:moveTo>
                  <a:pt x="0" y="0"/>
                </a:moveTo>
                <a:lnTo>
                  <a:pt x="194465" y="0"/>
                </a:lnTo>
              </a:path>
            </a:pathLst>
          </a:custGeom>
          <a:ln w="17678">
            <a:solidFill>
              <a:srgbClr val="EB70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878992" y="2283587"/>
            <a:ext cx="195580" cy="0"/>
          </a:xfrm>
          <a:custGeom>
            <a:avLst/>
            <a:gdLst/>
            <a:ahLst/>
            <a:cxnLst/>
            <a:rect l="l" t="t" r="r" b="b"/>
            <a:pathLst>
              <a:path w="195579">
                <a:moveTo>
                  <a:pt x="0" y="0"/>
                </a:moveTo>
                <a:lnTo>
                  <a:pt x="195570" y="0"/>
                </a:lnTo>
              </a:path>
            </a:pathLst>
          </a:custGeom>
          <a:ln w="3175">
            <a:solidFill>
              <a:srgbClr val="EB70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878992" y="2266442"/>
            <a:ext cx="1270" cy="16510"/>
          </a:xfrm>
          <a:custGeom>
            <a:avLst/>
            <a:gdLst/>
            <a:ahLst/>
            <a:cxnLst/>
            <a:rect l="l" t="t" r="r" b="b"/>
            <a:pathLst>
              <a:path w="1270" h="16510">
                <a:moveTo>
                  <a:pt x="0" y="16509"/>
                </a:moveTo>
                <a:lnTo>
                  <a:pt x="1104" y="16510"/>
                </a:lnTo>
                <a:lnTo>
                  <a:pt x="1104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EB70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878992" y="2265807"/>
            <a:ext cx="195580" cy="0"/>
          </a:xfrm>
          <a:custGeom>
            <a:avLst/>
            <a:gdLst/>
            <a:ahLst/>
            <a:cxnLst/>
            <a:rect l="l" t="t" r="r" b="b"/>
            <a:pathLst>
              <a:path w="195579">
                <a:moveTo>
                  <a:pt x="0" y="0"/>
                </a:moveTo>
                <a:lnTo>
                  <a:pt x="195570" y="0"/>
                </a:lnTo>
              </a:path>
            </a:pathLst>
          </a:custGeom>
          <a:ln w="3175">
            <a:solidFill>
              <a:srgbClr val="EB70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879544" y="2283012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552" y="0"/>
                </a:moveTo>
                <a:lnTo>
                  <a:pt x="0" y="0"/>
                </a:lnTo>
                <a:lnTo>
                  <a:pt x="552" y="552"/>
                </a:lnTo>
                <a:lnTo>
                  <a:pt x="552" y="0"/>
                </a:lnTo>
                <a:close/>
              </a:path>
            </a:pathLst>
          </a:custGeom>
          <a:solidFill>
            <a:srgbClr val="EB70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880097" y="2283288"/>
            <a:ext cx="193675" cy="0"/>
          </a:xfrm>
          <a:custGeom>
            <a:avLst/>
            <a:gdLst/>
            <a:ahLst/>
            <a:cxnLst/>
            <a:rect l="l" t="t" r="r" b="b"/>
            <a:pathLst>
              <a:path w="193675">
                <a:moveTo>
                  <a:pt x="0" y="0"/>
                </a:moveTo>
                <a:lnTo>
                  <a:pt x="193360" y="0"/>
                </a:lnTo>
              </a:path>
            </a:pathLst>
          </a:custGeom>
          <a:ln w="3175">
            <a:solidFill>
              <a:srgbClr val="EB70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073457" y="2266442"/>
            <a:ext cx="1270" cy="16510"/>
          </a:xfrm>
          <a:custGeom>
            <a:avLst/>
            <a:gdLst/>
            <a:ahLst/>
            <a:cxnLst/>
            <a:rect l="l" t="t" r="r" b="b"/>
            <a:pathLst>
              <a:path w="1270" h="16510">
                <a:moveTo>
                  <a:pt x="0" y="16509"/>
                </a:moveTo>
                <a:lnTo>
                  <a:pt x="1104" y="16510"/>
                </a:lnTo>
                <a:lnTo>
                  <a:pt x="1104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EB70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073457" y="2283012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5">
                <a:moveTo>
                  <a:pt x="1104" y="0"/>
                </a:moveTo>
                <a:lnTo>
                  <a:pt x="552" y="0"/>
                </a:lnTo>
                <a:lnTo>
                  <a:pt x="0" y="552"/>
                </a:lnTo>
                <a:lnTo>
                  <a:pt x="1104" y="552"/>
                </a:lnTo>
                <a:lnTo>
                  <a:pt x="1104" y="0"/>
                </a:lnTo>
                <a:close/>
              </a:path>
            </a:pathLst>
          </a:custGeom>
          <a:solidFill>
            <a:srgbClr val="EB70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879544" y="2265885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552" y="0"/>
                </a:moveTo>
                <a:lnTo>
                  <a:pt x="0" y="552"/>
                </a:lnTo>
                <a:lnTo>
                  <a:pt x="552" y="552"/>
                </a:lnTo>
                <a:lnTo>
                  <a:pt x="552" y="0"/>
                </a:lnTo>
                <a:close/>
              </a:path>
            </a:pathLst>
          </a:custGeom>
          <a:solidFill>
            <a:srgbClr val="EB70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880097" y="2266162"/>
            <a:ext cx="193675" cy="0"/>
          </a:xfrm>
          <a:custGeom>
            <a:avLst/>
            <a:gdLst/>
            <a:ahLst/>
            <a:cxnLst/>
            <a:rect l="l" t="t" r="r" b="b"/>
            <a:pathLst>
              <a:path w="193675">
                <a:moveTo>
                  <a:pt x="0" y="0"/>
                </a:moveTo>
                <a:lnTo>
                  <a:pt x="193360" y="0"/>
                </a:lnTo>
              </a:path>
            </a:pathLst>
          </a:custGeom>
          <a:ln w="3175">
            <a:solidFill>
              <a:srgbClr val="EB70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073457" y="2265885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5">
                <a:moveTo>
                  <a:pt x="1104" y="0"/>
                </a:moveTo>
                <a:lnTo>
                  <a:pt x="0" y="0"/>
                </a:lnTo>
                <a:lnTo>
                  <a:pt x="552" y="552"/>
                </a:lnTo>
                <a:lnTo>
                  <a:pt x="1104" y="552"/>
                </a:lnTo>
                <a:lnTo>
                  <a:pt x="1104" y="0"/>
                </a:lnTo>
                <a:close/>
              </a:path>
            </a:pathLst>
          </a:custGeom>
          <a:solidFill>
            <a:srgbClr val="EB70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091688" y="2274725"/>
            <a:ext cx="123825" cy="0"/>
          </a:xfrm>
          <a:custGeom>
            <a:avLst/>
            <a:gdLst/>
            <a:ahLst/>
            <a:cxnLst/>
            <a:rect l="l" t="t" r="r" b="b"/>
            <a:pathLst>
              <a:path w="123825">
                <a:moveTo>
                  <a:pt x="0" y="0"/>
                </a:moveTo>
                <a:lnTo>
                  <a:pt x="123750" y="0"/>
                </a:lnTo>
              </a:path>
            </a:pathLst>
          </a:custGeom>
          <a:ln w="17678">
            <a:solidFill>
              <a:srgbClr val="EB70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091136" y="2283587"/>
            <a:ext cx="125095" cy="0"/>
          </a:xfrm>
          <a:custGeom>
            <a:avLst/>
            <a:gdLst/>
            <a:ahLst/>
            <a:cxnLst/>
            <a:rect l="l" t="t" r="r" b="b"/>
            <a:pathLst>
              <a:path w="125095">
                <a:moveTo>
                  <a:pt x="0" y="0"/>
                </a:moveTo>
                <a:lnTo>
                  <a:pt x="124855" y="0"/>
                </a:lnTo>
              </a:path>
            </a:pathLst>
          </a:custGeom>
          <a:ln w="3175">
            <a:solidFill>
              <a:srgbClr val="EB70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091136" y="2266442"/>
            <a:ext cx="1270" cy="16510"/>
          </a:xfrm>
          <a:custGeom>
            <a:avLst/>
            <a:gdLst/>
            <a:ahLst/>
            <a:cxnLst/>
            <a:rect l="l" t="t" r="r" b="b"/>
            <a:pathLst>
              <a:path w="1270" h="16510">
                <a:moveTo>
                  <a:pt x="0" y="16509"/>
                </a:moveTo>
                <a:lnTo>
                  <a:pt x="1104" y="16510"/>
                </a:lnTo>
                <a:lnTo>
                  <a:pt x="1104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EB70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091136" y="2265807"/>
            <a:ext cx="125095" cy="0"/>
          </a:xfrm>
          <a:custGeom>
            <a:avLst/>
            <a:gdLst/>
            <a:ahLst/>
            <a:cxnLst/>
            <a:rect l="l" t="t" r="r" b="b"/>
            <a:pathLst>
              <a:path w="125095">
                <a:moveTo>
                  <a:pt x="0" y="0"/>
                </a:moveTo>
                <a:lnTo>
                  <a:pt x="124855" y="0"/>
                </a:lnTo>
              </a:path>
            </a:pathLst>
          </a:custGeom>
          <a:ln w="3175">
            <a:solidFill>
              <a:srgbClr val="EB70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091688" y="2283012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552" y="0"/>
                </a:moveTo>
                <a:lnTo>
                  <a:pt x="0" y="0"/>
                </a:lnTo>
                <a:lnTo>
                  <a:pt x="552" y="552"/>
                </a:lnTo>
                <a:lnTo>
                  <a:pt x="552" y="0"/>
                </a:lnTo>
                <a:close/>
              </a:path>
            </a:pathLst>
          </a:custGeom>
          <a:solidFill>
            <a:srgbClr val="EB70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092241" y="2283288"/>
            <a:ext cx="123189" cy="0"/>
          </a:xfrm>
          <a:custGeom>
            <a:avLst/>
            <a:gdLst/>
            <a:ahLst/>
            <a:cxnLst/>
            <a:rect l="l" t="t" r="r" b="b"/>
            <a:pathLst>
              <a:path w="123189">
                <a:moveTo>
                  <a:pt x="0" y="0"/>
                </a:moveTo>
                <a:lnTo>
                  <a:pt x="122645" y="0"/>
                </a:lnTo>
              </a:path>
            </a:pathLst>
          </a:custGeom>
          <a:ln w="3175">
            <a:solidFill>
              <a:srgbClr val="EB70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214887" y="2266442"/>
            <a:ext cx="1270" cy="16510"/>
          </a:xfrm>
          <a:custGeom>
            <a:avLst/>
            <a:gdLst/>
            <a:ahLst/>
            <a:cxnLst/>
            <a:rect l="l" t="t" r="r" b="b"/>
            <a:pathLst>
              <a:path w="1270" h="16510">
                <a:moveTo>
                  <a:pt x="0" y="16509"/>
                </a:moveTo>
                <a:lnTo>
                  <a:pt x="1104" y="16510"/>
                </a:lnTo>
                <a:lnTo>
                  <a:pt x="1104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EB70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214887" y="2283012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5">
                <a:moveTo>
                  <a:pt x="1104" y="0"/>
                </a:moveTo>
                <a:lnTo>
                  <a:pt x="552" y="0"/>
                </a:lnTo>
                <a:lnTo>
                  <a:pt x="0" y="552"/>
                </a:lnTo>
                <a:lnTo>
                  <a:pt x="1104" y="552"/>
                </a:lnTo>
                <a:lnTo>
                  <a:pt x="1104" y="0"/>
                </a:lnTo>
                <a:close/>
              </a:path>
            </a:pathLst>
          </a:custGeom>
          <a:solidFill>
            <a:srgbClr val="EB70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091688" y="2265886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552" y="0"/>
                </a:moveTo>
                <a:lnTo>
                  <a:pt x="0" y="552"/>
                </a:lnTo>
                <a:lnTo>
                  <a:pt x="552" y="552"/>
                </a:lnTo>
                <a:lnTo>
                  <a:pt x="552" y="0"/>
                </a:lnTo>
                <a:close/>
              </a:path>
            </a:pathLst>
          </a:custGeom>
          <a:solidFill>
            <a:srgbClr val="EB70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092241" y="2266162"/>
            <a:ext cx="123189" cy="0"/>
          </a:xfrm>
          <a:custGeom>
            <a:avLst/>
            <a:gdLst/>
            <a:ahLst/>
            <a:cxnLst/>
            <a:rect l="l" t="t" r="r" b="b"/>
            <a:pathLst>
              <a:path w="123189">
                <a:moveTo>
                  <a:pt x="0" y="0"/>
                </a:moveTo>
                <a:lnTo>
                  <a:pt x="122645" y="0"/>
                </a:lnTo>
              </a:path>
            </a:pathLst>
          </a:custGeom>
          <a:ln w="3175">
            <a:solidFill>
              <a:srgbClr val="EB70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214887" y="2265886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5">
                <a:moveTo>
                  <a:pt x="1104" y="0"/>
                </a:moveTo>
                <a:lnTo>
                  <a:pt x="0" y="0"/>
                </a:lnTo>
                <a:lnTo>
                  <a:pt x="552" y="552"/>
                </a:lnTo>
                <a:lnTo>
                  <a:pt x="1104" y="552"/>
                </a:lnTo>
                <a:lnTo>
                  <a:pt x="1104" y="0"/>
                </a:lnTo>
                <a:close/>
              </a:path>
            </a:pathLst>
          </a:custGeom>
          <a:solidFill>
            <a:srgbClr val="EB70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879544" y="2310082"/>
            <a:ext cx="335915" cy="0"/>
          </a:xfrm>
          <a:custGeom>
            <a:avLst/>
            <a:gdLst/>
            <a:ahLst/>
            <a:cxnLst/>
            <a:rect l="l" t="t" r="r" b="b"/>
            <a:pathLst>
              <a:path w="335914">
                <a:moveTo>
                  <a:pt x="0" y="0"/>
                </a:moveTo>
                <a:lnTo>
                  <a:pt x="335894" y="0"/>
                </a:lnTo>
              </a:path>
            </a:pathLst>
          </a:custGeom>
          <a:ln w="17678">
            <a:solidFill>
              <a:srgbClr val="EB70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878992" y="2319147"/>
            <a:ext cx="337185" cy="0"/>
          </a:xfrm>
          <a:custGeom>
            <a:avLst/>
            <a:gdLst/>
            <a:ahLst/>
            <a:cxnLst/>
            <a:rect l="l" t="t" r="r" b="b"/>
            <a:pathLst>
              <a:path w="337185">
                <a:moveTo>
                  <a:pt x="0" y="0"/>
                </a:moveTo>
                <a:lnTo>
                  <a:pt x="336999" y="0"/>
                </a:lnTo>
              </a:path>
            </a:pathLst>
          </a:custGeom>
          <a:ln w="3175">
            <a:solidFill>
              <a:srgbClr val="EB70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878992" y="2302002"/>
            <a:ext cx="1270" cy="16510"/>
          </a:xfrm>
          <a:custGeom>
            <a:avLst/>
            <a:gdLst/>
            <a:ahLst/>
            <a:cxnLst/>
            <a:rect l="l" t="t" r="r" b="b"/>
            <a:pathLst>
              <a:path w="1270" h="16510">
                <a:moveTo>
                  <a:pt x="0" y="16509"/>
                </a:moveTo>
                <a:lnTo>
                  <a:pt x="1104" y="16510"/>
                </a:lnTo>
                <a:lnTo>
                  <a:pt x="1104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EB70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878992" y="2300732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1269"/>
                </a:moveTo>
                <a:lnTo>
                  <a:pt x="981" y="1270"/>
                </a:lnTo>
                <a:lnTo>
                  <a:pt x="981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EB70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879544" y="2318369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552" y="0"/>
                </a:moveTo>
                <a:lnTo>
                  <a:pt x="0" y="0"/>
                </a:lnTo>
                <a:lnTo>
                  <a:pt x="552" y="552"/>
                </a:lnTo>
                <a:lnTo>
                  <a:pt x="552" y="0"/>
                </a:lnTo>
                <a:close/>
              </a:path>
            </a:pathLst>
          </a:custGeom>
          <a:solidFill>
            <a:srgbClr val="EB70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880097" y="2318645"/>
            <a:ext cx="335280" cy="0"/>
          </a:xfrm>
          <a:custGeom>
            <a:avLst/>
            <a:gdLst/>
            <a:ahLst/>
            <a:cxnLst/>
            <a:rect l="l" t="t" r="r" b="b"/>
            <a:pathLst>
              <a:path w="335279">
                <a:moveTo>
                  <a:pt x="0" y="0"/>
                </a:moveTo>
                <a:lnTo>
                  <a:pt x="334790" y="0"/>
                </a:lnTo>
              </a:path>
            </a:pathLst>
          </a:custGeom>
          <a:ln w="3175">
            <a:solidFill>
              <a:srgbClr val="EB70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214887" y="2302002"/>
            <a:ext cx="1270" cy="16510"/>
          </a:xfrm>
          <a:custGeom>
            <a:avLst/>
            <a:gdLst/>
            <a:ahLst/>
            <a:cxnLst/>
            <a:rect l="l" t="t" r="r" b="b"/>
            <a:pathLst>
              <a:path w="1270" h="16510">
                <a:moveTo>
                  <a:pt x="0" y="16509"/>
                </a:moveTo>
                <a:lnTo>
                  <a:pt x="1104" y="16510"/>
                </a:lnTo>
                <a:lnTo>
                  <a:pt x="1104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EB70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214887" y="2300732"/>
            <a:ext cx="635" cy="1270"/>
          </a:xfrm>
          <a:custGeom>
            <a:avLst/>
            <a:gdLst/>
            <a:ahLst/>
            <a:cxnLst/>
            <a:rect l="l" t="t" r="r" b="b"/>
            <a:pathLst>
              <a:path w="635" h="1269">
                <a:moveTo>
                  <a:pt x="0" y="1269"/>
                </a:moveTo>
                <a:lnTo>
                  <a:pt x="123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EB70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214887" y="2318369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5">
                <a:moveTo>
                  <a:pt x="1104" y="0"/>
                </a:moveTo>
                <a:lnTo>
                  <a:pt x="552" y="0"/>
                </a:lnTo>
                <a:lnTo>
                  <a:pt x="0" y="552"/>
                </a:lnTo>
                <a:lnTo>
                  <a:pt x="1104" y="552"/>
                </a:lnTo>
                <a:lnTo>
                  <a:pt x="1104" y="0"/>
                </a:lnTo>
                <a:close/>
              </a:path>
            </a:pathLst>
          </a:custGeom>
          <a:solidFill>
            <a:srgbClr val="EB70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879544" y="2301243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552" y="0"/>
                </a:moveTo>
                <a:lnTo>
                  <a:pt x="0" y="552"/>
                </a:lnTo>
                <a:lnTo>
                  <a:pt x="552" y="552"/>
                </a:lnTo>
                <a:lnTo>
                  <a:pt x="552" y="0"/>
                </a:lnTo>
                <a:close/>
              </a:path>
            </a:pathLst>
          </a:custGeom>
          <a:solidFill>
            <a:srgbClr val="EB70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880097" y="2301519"/>
            <a:ext cx="335280" cy="0"/>
          </a:xfrm>
          <a:custGeom>
            <a:avLst/>
            <a:gdLst/>
            <a:ahLst/>
            <a:cxnLst/>
            <a:rect l="l" t="t" r="r" b="b"/>
            <a:pathLst>
              <a:path w="335279">
                <a:moveTo>
                  <a:pt x="0" y="0"/>
                </a:moveTo>
                <a:lnTo>
                  <a:pt x="334790" y="0"/>
                </a:lnTo>
              </a:path>
            </a:pathLst>
          </a:custGeom>
          <a:ln w="3175">
            <a:solidFill>
              <a:srgbClr val="EB70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214887" y="2301243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5">
                <a:moveTo>
                  <a:pt x="1104" y="0"/>
                </a:moveTo>
                <a:lnTo>
                  <a:pt x="0" y="0"/>
                </a:lnTo>
                <a:lnTo>
                  <a:pt x="552" y="552"/>
                </a:lnTo>
                <a:lnTo>
                  <a:pt x="1104" y="552"/>
                </a:lnTo>
                <a:lnTo>
                  <a:pt x="1104" y="0"/>
                </a:lnTo>
                <a:close/>
              </a:path>
            </a:pathLst>
          </a:custGeom>
          <a:solidFill>
            <a:srgbClr val="EB70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879544" y="2345441"/>
            <a:ext cx="141605" cy="0"/>
          </a:xfrm>
          <a:custGeom>
            <a:avLst/>
            <a:gdLst/>
            <a:ahLst/>
            <a:cxnLst/>
            <a:rect l="l" t="t" r="r" b="b"/>
            <a:pathLst>
              <a:path w="141604">
                <a:moveTo>
                  <a:pt x="0" y="0"/>
                </a:moveTo>
                <a:lnTo>
                  <a:pt x="141429" y="0"/>
                </a:lnTo>
              </a:path>
            </a:pathLst>
          </a:custGeom>
          <a:ln w="17678">
            <a:solidFill>
              <a:srgbClr val="EB70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878992" y="2354707"/>
            <a:ext cx="142875" cy="0"/>
          </a:xfrm>
          <a:custGeom>
            <a:avLst/>
            <a:gdLst/>
            <a:ahLst/>
            <a:cxnLst/>
            <a:rect l="l" t="t" r="r" b="b"/>
            <a:pathLst>
              <a:path w="142875">
                <a:moveTo>
                  <a:pt x="0" y="0"/>
                </a:moveTo>
                <a:lnTo>
                  <a:pt x="142534" y="0"/>
                </a:lnTo>
              </a:path>
            </a:pathLst>
          </a:custGeom>
          <a:ln w="3175">
            <a:solidFill>
              <a:srgbClr val="EB70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878992" y="2337561"/>
            <a:ext cx="1270" cy="16510"/>
          </a:xfrm>
          <a:custGeom>
            <a:avLst/>
            <a:gdLst/>
            <a:ahLst/>
            <a:cxnLst/>
            <a:rect l="l" t="t" r="r" b="b"/>
            <a:pathLst>
              <a:path w="1270" h="16510">
                <a:moveTo>
                  <a:pt x="0" y="16509"/>
                </a:moveTo>
                <a:lnTo>
                  <a:pt x="1104" y="16510"/>
                </a:lnTo>
                <a:lnTo>
                  <a:pt x="1104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EB70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878992" y="2336292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1269"/>
                </a:moveTo>
                <a:lnTo>
                  <a:pt x="778" y="1270"/>
                </a:lnTo>
                <a:lnTo>
                  <a:pt x="778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EB70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879544" y="2353727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552" y="0"/>
                </a:moveTo>
                <a:lnTo>
                  <a:pt x="0" y="0"/>
                </a:lnTo>
                <a:lnTo>
                  <a:pt x="552" y="553"/>
                </a:lnTo>
                <a:lnTo>
                  <a:pt x="552" y="0"/>
                </a:lnTo>
                <a:close/>
              </a:path>
            </a:pathLst>
          </a:custGeom>
          <a:solidFill>
            <a:srgbClr val="EB70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880097" y="2354004"/>
            <a:ext cx="140335" cy="0"/>
          </a:xfrm>
          <a:custGeom>
            <a:avLst/>
            <a:gdLst/>
            <a:ahLst/>
            <a:cxnLst/>
            <a:rect l="l" t="t" r="r" b="b"/>
            <a:pathLst>
              <a:path w="140335">
                <a:moveTo>
                  <a:pt x="0" y="0"/>
                </a:moveTo>
                <a:lnTo>
                  <a:pt x="140324" y="0"/>
                </a:lnTo>
              </a:path>
            </a:pathLst>
          </a:custGeom>
          <a:ln w="3175">
            <a:solidFill>
              <a:srgbClr val="EB70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020421" y="2337562"/>
            <a:ext cx="1270" cy="16510"/>
          </a:xfrm>
          <a:custGeom>
            <a:avLst/>
            <a:gdLst/>
            <a:ahLst/>
            <a:cxnLst/>
            <a:rect l="l" t="t" r="r" b="b"/>
            <a:pathLst>
              <a:path w="1270" h="16510">
                <a:moveTo>
                  <a:pt x="0" y="16509"/>
                </a:moveTo>
                <a:lnTo>
                  <a:pt x="1104" y="16510"/>
                </a:lnTo>
                <a:lnTo>
                  <a:pt x="1104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EB70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020421" y="2336292"/>
            <a:ext cx="635" cy="1270"/>
          </a:xfrm>
          <a:custGeom>
            <a:avLst/>
            <a:gdLst/>
            <a:ahLst/>
            <a:cxnLst/>
            <a:rect l="l" t="t" r="r" b="b"/>
            <a:pathLst>
              <a:path w="635" h="1269">
                <a:moveTo>
                  <a:pt x="0" y="1269"/>
                </a:moveTo>
                <a:lnTo>
                  <a:pt x="326" y="1270"/>
                </a:lnTo>
                <a:lnTo>
                  <a:pt x="326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EB70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020421" y="2353727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5">
                <a:moveTo>
                  <a:pt x="1104" y="0"/>
                </a:moveTo>
                <a:lnTo>
                  <a:pt x="552" y="0"/>
                </a:lnTo>
                <a:lnTo>
                  <a:pt x="0" y="553"/>
                </a:lnTo>
                <a:lnTo>
                  <a:pt x="1104" y="553"/>
                </a:lnTo>
                <a:lnTo>
                  <a:pt x="1104" y="0"/>
                </a:lnTo>
                <a:close/>
              </a:path>
            </a:pathLst>
          </a:custGeom>
          <a:solidFill>
            <a:srgbClr val="EB70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879544" y="2336600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552" y="0"/>
                </a:moveTo>
                <a:lnTo>
                  <a:pt x="0" y="552"/>
                </a:lnTo>
                <a:lnTo>
                  <a:pt x="552" y="552"/>
                </a:lnTo>
                <a:lnTo>
                  <a:pt x="552" y="0"/>
                </a:lnTo>
                <a:close/>
              </a:path>
            </a:pathLst>
          </a:custGeom>
          <a:solidFill>
            <a:srgbClr val="EB70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880097" y="2336876"/>
            <a:ext cx="140335" cy="0"/>
          </a:xfrm>
          <a:custGeom>
            <a:avLst/>
            <a:gdLst/>
            <a:ahLst/>
            <a:cxnLst/>
            <a:rect l="l" t="t" r="r" b="b"/>
            <a:pathLst>
              <a:path w="140335">
                <a:moveTo>
                  <a:pt x="0" y="0"/>
                </a:moveTo>
                <a:lnTo>
                  <a:pt x="140324" y="0"/>
                </a:lnTo>
              </a:path>
            </a:pathLst>
          </a:custGeom>
          <a:ln w="3175">
            <a:solidFill>
              <a:srgbClr val="EB70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020421" y="2336600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5">
                <a:moveTo>
                  <a:pt x="1104" y="0"/>
                </a:moveTo>
                <a:lnTo>
                  <a:pt x="0" y="0"/>
                </a:lnTo>
                <a:lnTo>
                  <a:pt x="552" y="552"/>
                </a:lnTo>
                <a:lnTo>
                  <a:pt x="1104" y="552"/>
                </a:lnTo>
                <a:lnTo>
                  <a:pt x="1104" y="0"/>
                </a:lnTo>
                <a:close/>
              </a:path>
            </a:pathLst>
          </a:custGeom>
          <a:solidFill>
            <a:srgbClr val="EB70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038652" y="2345441"/>
            <a:ext cx="177165" cy="0"/>
          </a:xfrm>
          <a:custGeom>
            <a:avLst/>
            <a:gdLst/>
            <a:ahLst/>
            <a:cxnLst/>
            <a:rect l="l" t="t" r="r" b="b"/>
            <a:pathLst>
              <a:path w="177164">
                <a:moveTo>
                  <a:pt x="0" y="0"/>
                </a:moveTo>
                <a:lnTo>
                  <a:pt x="176786" y="0"/>
                </a:lnTo>
              </a:path>
            </a:pathLst>
          </a:custGeom>
          <a:ln w="17678">
            <a:solidFill>
              <a:srgbClr val="EB70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038100" y="2354707"/>
            <a:ext cx="178435" cy="0"/>
          </a:xfrm>
          <a:custGeom>
            <a:avLst/>
            <a:gdLst/>
            <a:ahLst/>
            <a:cxnLst/>
            <a:rect l="l" t="t" r="r" b="b"/>
            <a:pathLst>
              <a:path w="178435">
                <a:moveTo>
                  <a:pt x="0" y="0"/>
                </a:moveTo>
                <a:lnTo>
                  <a:pt x="177891" y="0"/>
                </a:lnTo>
              </a:path>
            </a:pathLst>
          </a:custGeom>
          <a:ln w="3175">
            <a:solidFill>
              <a:srgbClr val="EB70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038100" y="2337562"/>
            <a:ext cx="1270" cy="16510"/>
          </a:xfrm>
          <a:custGeom>
            <a:avLst/>
            <a:gdLst/>
            <a:ahLst/>
            <a:cxnLst/>
            <a:rect l="l" t="t" r="r" b="b"/>
            <a:pathLst>
              <a:path w="1270" h="16510">
                <a:moveTo>
                  <a:pt x="0" y="16509"/>
                </a:moveTo>
                <a:lnTo>
                  <a:pt x="1104" y="16510"/>
                </a:lnTo>
                <a:lnTo>
                  <a:pt x="1104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EB70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038100" y="2336292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1269"/>
                </a:moveTo>
                <a:lnTo>
                  <a:pt x="778" y="1270"/>
                </a:lnTo>
                <a:lnTo>
                  <a:pt x="778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EB70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038652" y="2353727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552" y="0"/>
                </a:moveTo>
                <a:lnTo>
                  <a:pt x="0" y="0"/>
                </a:lnTo>
                <a:lnTo>
                  <a:pt x="552" y="553"/>
                </a:lnTo>
                <a:lnTo>
                  <a:pt x="552" y="0"/>
                </a:lnTo>
                <a:close/>
              </a:path>
            </a:pathLst>
          </a:custGeom>
          <a:solidFill>
            <a:srgbClr val="EB70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039205" y="2354004"/>
            <a:ext cx="175895" cy="0"/>
          </a:xfrm>
          <a:custGeom>
            <a:avLst/>
            <a:gdLst/>
            <a:ahLst/>
            <a:cxnLst/>
            <a:rect l="l" t="t" r="r" b="b"/>
            <a:pathLst>
              <a:path w="175895">
                <a:moveTo>
                  <a:pt x="0" y="0"/>
                </a:moveTo>
                <a:lnTo>
                  <a:pt x="175681" y="0"/>
                </a:lnTo>
              </a:path>
            </a:pathLst>
          </a:custGeom>
          <a:ln w="3175">
            <a:solidFill>
              <a:srgbClr val="EB70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214887" y="2337562"/>
            <a:ext cx="1270" cy="16510"/>
          </a:xfrm>
          <a:custGeom>
            <a:avLst/>
            <a:gdLst/>
            <a:ahLst/>
            <a:cxnLst/>
            <a:rect l="l" t="t" r="r" b="b"/>
            <a:pathLst>
              <a:path w="1270" h="16510">
                <a:moveTo>
                  <a:pt x="0" y="16509"/>
                </a:moveTo>
                <a:lnTo>
                  <a:pt x="1104" y="16510"/>
                </a:lnTo>
                <a:lnTo>
                  <a:pt x="1104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EB70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214887" y="2336292"/>
            <a:ext cx="635" cy="1270"/>
          </a:xfrm>
          <a:custGeom>
            <a:avLst/>
            <a:gdLst/>
            <a:ahLst/>
            <a:cxnLst/>
            <a:rect l="l" t="t" r="r" b="b"/>
            <a:pathLst>
              <a:path w="635" h="1269">
                <a:moveTo>
                  <a:pt x="0" y="1269"/>
                </a:moveTo>
                <a:lnTo>
                  <a:pt x="326" y="1270"/>
                </a:lnTo>
                <a:lnTo>
                  <a:pt x="326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EB70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214887" y="2353728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5">
                <a:moveTo>
                  <a:pt x="1104" y="0"/>
                </a:moveTo>
                <a:lnTo>
                  <a:pt x="552" y="0"/>
                </a:lnTo>
                <a:lnTo>
                  <a:pt x="0" y="553"/>
                </a:lnTo>
                <a:lnTo>
                  <a:pt x="1104" y="553"/>
                </a:lnTo>
                <a:lnTo>
                  <a:pt x="1104" y="0"/>
                </a:lnTo>
                <a:close/>
              </a:path>
            </a:pathLst>
          </a:custGeom>
          <a:solidFill>
            <a:srgbClr val="EB70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038652" y="2336600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552" y="0"/>
                </a:moveTo>
                <a:lnTo>
                  <a:pt x="0" y="552"/>
                </a:lnTo>
                <a:lnTo>
                  <a:pt x="552" y="552"/>
                </a:lnTo>
                <a:lnTo>
                  <a:pt x="552" y="0"/>
                </a:lnTo>
                <a:close/>
              </a:path>
            </a:pathLst>
          </a:custGeom>
          <a:solidFill>
            <a:srgbClr val="EB70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039205" y="2336876"/>
            <a:ext cx="175895" cy="0"/>
          </a:xfrm>
          <a:custGeom>
            <a:avLst/>
            <a:gdLst/>
            <a:ahLst/>
            <a:cxnLst/>
            <a:rect l="l" t="t" r="r" b="b"/>
            <a:pathLst>
              <a:path w="175895">
                <a:moveTo>
                  <a:pt x="0" y="0"/>
                </a:moveTo>
                <a:lnTo>
                  <a:pt x="175681" y="0"/>
                </a:lnTo>
              </a:path>
            </a:pathLst>
          </a:custGeom>
          <a:ln w="3175">
            <a:solidFill>
              <a:srgbClr val="EB70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214887" y="2336600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5">
                <a:moveTo>
                  <a:pt x="1104" y="0"/>
                </a:moveTo>
                <a:lnTo>
                  <a:pt x="0" y="0"/>
                </a:lnTo>
                <a:lnTo>
                  <a:pt x="552" y="552"/>
                </a:lnTo>
                <a:lnTo>
                  <a:pt x="1104" y="552"/>
                </a:lnTo>
                <a:lnTo>
                  <a:pt x="1104" y="0"/>
                </a:lnTo>
                <a:close/>
              </a:path>
            </a:pathLst>
          </a:custGeom>
          <a:solidFill>
            <a:srgbClr val="EB70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878992" y="2008992"/>
            <a:ext cx="336999" cy="23976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883701" y="1947844"/>
            <a:ext cx="325120" cy="131445"/>
          </a:xfrm>
          <a:custGeom>
            <a:avLst/>
            <a:gdLst/>
            <a:ahLst/>
            <a:cxnLst/>
            <a:rect l="l" t="t" r="r" b="b"/>
            <a:pathLst>
              <a:path w="325120" h="131444">
                <a:moveTo>
                  <a:pt x="321162" y="0"/>
                </a:moveTo>
                <a:lnTo>
                  <a:pt x="231636" y="17904"/>
                </a:lnTo>
                <a:lnTo>
                  <a:pt x="230564" y="18350"/>
                </a:lnTo>
                <a:lnTo>
                  <a:pt x="152276" y="70539"/>
                </a:lnTo>
                <a:lnTo>
                  <a:pt x="73739" y="70539"/>
                </a:lnTo>
                <a:lnTo>
                  <a:pt x="72118" y="71009"/>
                </a:lnTo>
                <a:lnTo>
                  <a:pt x="0" y="116085"/>
                </a:lnTo>
                <a:lnTo>
                  <a:pt x="9364" y="131070"/>
                </a:lnTo>
                <a:lnTo>
                  <a:pt x="77928" y="88218"/>
                </a:lnTo>
                <a:lnTo>
                  <a:pt x="156695" y="88218"/>
                </a:lnTo>
                <a:lnTo>
                  <a:pt x="158403" y="87702"/>
                </a:lnTo>
                <a:lnTo>
                  <a:pt x="237953" y="34666"/>
                </a:lnTo>
                <a:lnTo>
                  <a:pt x="324633" y="17333"/>
                </a:lnTo>
                <a:lnTo>
                  <a:pt x="321162" y="0"/>
                </a:lnTo>
                <a:close/>
              </a:path>
            </a:pathLst>
          </a:custGeom>
          <a:solidFill>
            <a:srgbClr val="EB70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882960" y="1947195"/>
            <a:ext cx="326390" cy="132715"/>
          </a:xfrm>
          <a:custGeom>
            <a:avLst/>
            <a:gdLst/>
            <a:ahLst/>
            <a:cxnLst/>
            <a:rect l="l" t="t" r="r" b="b"/>
            <a:pathLst>
              <a:path w="326389" h="132714">
                <a:moveTo>
                  <a:pt x="152865" y="70636"/>
                </a:moveTo>
                <a:lnTo>
                  <a:pt x="76096" y="70636"/>
                </a:lnTo>
                <a:lnTo>
                  <a:pt x="73564" y="71000"/>
                </a:lnTo>
                <a:lnTo>
                  <a:pt x="71164" y="72081"/>
                </a:lnTo>
                <a:lnTo>
                  <a:pt x="0" y="116559"/>
                </a:lnTo>
                <a:lnTo>
                  <a:pt x="9944" y="132479"/>
                </a:lnTo>
                <a:lnTo>
                  <a:pt x="11631" y="131425"/>
                </a:lnTo>
                <a:lnTo>
                  <a:pt x="10588" y="131425"/>
                </a:lnTo>
                <a:lnTo>
                  <a:pt x="9824" y="131250"/>
                </a:lnTo>
                <a:lnTo>
                  <a:pt x="10295" y="130955"/>
                </a:lnTo>
                <a:lnTo>
                  <a:pt x="1706" y="117203"/>
                </a:lnTo>
                <a:lnTo>
                  <a:pt x="1054" y="117203"/>
                </a:lnTo>
                <a:lnTo>
                  <a:pt x="1229" y="116439"/>
                </a:lnTo>
                <a:lnTo>
                  <a:pt x="2277" y="116439"/>
                </a:lnTo>
                <a:lnTo>
                  <a:pt x="71710" y="73044"/>
                </a:lnTo>
                <a:lnTo>
                  <a:pt x="73853" y="72081"/>
                </a:lnTo>
                <a:lnTo>
                  <a:pt x="74089" y="72040"/>
                </a:lnTo>
                <a:lnTo>
                  <a:pt x="76184" y="71741"/>
                </a:lnTo>
                <a:lnTo>
                  <a:pt x="153208" y="71736"/>
                </a:lnTo>
                <a:lnTo>
                  <a:pt x="154720" y="70728"/>
                </a:lnTo>
                <a:lnTo>
                  <a:pt x="152727" y="70728"/>
                </a:lnTo>
                <a:lnTo>
                  <a:pt x="152865" y="70636"/>
                </a:lnTo>
                <a:close/>
              </a:path>
              <a:path w="326389" h="132714">
                <a:moveTo>
                  <a:pt x="10295" y="130955"/>
                </a:moveTo>
                <a:lnTo>
                  <a:pt x="9824" y="131250"/>
                </a:lnTo>
                <a:lnTo>
                  <a:pt x="10588" y="131425"/>
                </a:lnTo>
                <a:lnTo>
                  <a:pt x="10295" y="130955"/>
                </a:lnTo>
                <a:close/>
              </a:path>
              <a:path w="326389" h="132714">
                <a:moveTo>
                  <a:pt x="155670" y="88315"/>
                </a:moveTo>
                <a:lnTo>
                  <a:pt x="78521" y="88324"/>
                </a:lnTo>
                <a:lnTo>
                  <a:pt x="10295" y="130955"/>
                </a:lnTo>
                <a:lnTo>
                  <a:pt x="10588" y="131425"/>
                </a:lnTo>
                <a:lnTo>
                  <a:pt x="11631" y="131425"/>
                </a:lnTo>
                <a:lnTo>
                  <a:pt x="78855" y="89419"/>
                </a:lnTo>
                <a:lnTo>
                  <a:pt x="78693" y="89419"/>
                </a:lnTo>
                <a:lnTo>
                  <a:pt x="78987" y="89337"/>
                </a:lnTo>
                <a:lnTo>
                  <a:pt x="156293" y="89337"/>
                </a:lnTo>
                <a:lnTo>
                  <a:pt x="158408" y="89024"/>
                </a:lnTo>
                <a:lnTo>
                  <a:pt x="159897" y="88324"/>
                </a:lnTo>
                <a:lnTo>
                  <a:pt x="155609" y="88324"/>
                </a:lnTo>
                <a:close/>
              </a:path>
              <a:path w="326389" h="132714">
                <a:moveTo>
                  <a:pt x="1229" y="116439"/>
                </a:moveTo>
                <a:lnTo>
                  <a:pt x="1054" y="117203"/>
                </a:lnTo>
                <a:lnTo>
                  <a:pt x="1523" y="116910"/>
                </a:lnTo>
                <a:lnTo>
                  <a:pt x="1229" y="116439"/>
                </a:lnTo>
                <a:close/>
              </a:path>
              <a:path w="326389" h="132714">
                <a:moveTo>
                  <a:pt x="1523" y="116910"/>
                </a:moveTo>
                <a:lnTo>
                  <a:pt x="1054" y="117203"/>
                </a:lnTo>
                <a:lnTo>
                  <a:pt x="1706" y="117203"/>
                </a:lnTo>
                <a:lnTo>
                  <a:pt x="1523" y="116910"/>
                </a:lnTo>
                <a:close/>
              </a:path>
              <a:path w="326389" h="132714">
                <a:moveTo>
                  <a:pt x="2277" y="116439"/>
                </a:moveTo>
                <a:lnTo>
                  <a:pt x="1229" y="116439"/>
                </a:lnTo>
                <a:lnTo>
                  <a:pt x="1523" y="116910"/>
                </a:lnTo>
                <a:lnTo>
                  <a:pt x="2277" y="116439"/>
                </a:lnTo>
                <a:close/>
              </a:path>
              <a:path w="326389" h="132714">
                <a:moveTo>
                  <a:pt x="78987" y="89337"/>
                </a:moveTo>
                <a:lnTo>
                  <a:pt x="78693" y="89419"/>
                </a:lnTo>
                <a:lnTo>
                  <a:pt x="78855" y="89419"/>
                </a:lnTo>
                <a:lnTo>
                  <a:pt x="78987" y="89337"/>
                </a:lnTo>
                <a:close/>
              </a:path>
              <a:path w="326389" h="132714">
                <a:moveTo>
                  <a:pt x="156293" y="89337"/>
                </a:moveTo>
                <a:lnTo>
                  <a:pt x="78987" y="89337"/>
                </a:lnTo>
                <a:lnTo>
                  <a:pt x="78855" y="89419"/>
                </a:lnTo>
                <a:lnTo>
                  <a:pt x="155733" y="89419"/>
                </a:lnTo>
                <a:lnTo>
                  <a:pt x="156293" y="89337"/>
                </a:lnTo>
                <a:close/>
              </a:path>
              <a:path w="326389" h="132714">
                <a:moveTo>
                  <a:pt x="158085" y="87953"/>
                </a:moveTo>
                <a:lnTo>
                  <a:pt x="155609" y="88324"/>
                </a:lnTo>
                <a:lnTo>
                  <a:pt x="159916" y="88315"/>
                </a:lnTo>
                <a:lnTo>
                  <a:pt x="160612" y="87988"/>
                </a:lnTo>
                <a:lnTo>
                  <a:pt x="158012" y="87988"/>
                </a:lnTo>
                <a:close/>
              </a:path>
              <a:path w="326389" h="132714">
                <a:moveTo>
                  <a:pt x="160710" y="87942"/>
                </a:moveTo>
                <a:lnTo>
                  <a:pt x="158125" y="87953"/>
                </a:lnTo>
                <a:lnTo>
                  <a:pt x="160612" y="87988"/>
                </a:lnTo>
                <a:close/>
              </a:path>
              <a:path w="326389" h="132714">
                <a:moveTo>
                  <a:pt x="162344" y="86883"/>
                </a:moveTo>
                <a:lnTo>
                  <a:pt x="160360" y="86883"/>
                </a:lnTo>
                <a:lnTo>
                  <a:pt x="158085" y="87953"/>
                </a:lnTo>
                <a:lnTo>
                  <a:pt x="160710" y="87942"/>
                </a:lnTo>
                <a:lnTo>
                  <a:pt x="160866" y="87868"/>
                </a:lnTo>
                <a:lnTo>
                  <a:pt x="162344" y="86883"/>
                </a:lnTo>
                <a:close/>
              </a:path>
              <a:path w="326389" h="132714">
                <a:moveTo>
                  <a:pt x="324749" y="17547"/>
                </a:moveTo>
                <a:lnTo>
                  <a:pt x="238482" y="34795"/>
                </a:lnTo>
                <a:lnTo>
                  <a:pt x="160321" y="86901"/>
                </a:lnTo>
                <a:lnTo>
                  <a:pt x="162344" y="86883"/>
                </a:lnTo>
                <a:lnTo>
                  <a:pt x="238883" y="35859"/>
                </a:lnTo>
                <a:lnTo>
                  <a:pt x="239223" y="35776"/>
                </a:lnTo>
                <a:lnTo>
                  <a:pt x="326051" y="18415"/>
                </a:lnTo>
                <a:lnTo>
                  <a:pt x="325987" y="18093"/>
                </a:lnTo>
                <a:lnTo>
                  <a:pt x="324859" y="18093"/>
                </a:lnTo>
                <a:lnTo>
                  <a:pt x="324749" y="17547"/>
                </a:lnTo>
                <a:close/>
              </a:path>
              <a:path w="326389" h="132714">
                <a:moveTo>
                  <a:pt x="74089" y="72040"/>
                </a:moveTo>
                <a:lnTo>
                  <a:pt x="73946" y="72040"/>
                </a:lnTo>
                <a:lnTo>
                  <a:pt x="74089" y="72040"/>
                </a:lnTo>
                <a:close/>
              </a:path>
              <a:path w="326389" h="132714">
                <a:moveTo>
                  <a:pt x="322345" y="0"/>
                </a:moveTo>
                <a:lnTo>
                  <a:pt x="233381" y="17789"/>
                </a:lnTo>
                <a:lnTo>
                  <a:pt x="231650" y="18332"/>
                </a:lnTo>
                <a:lnTo>
                  <a:pt x="230062" y="19161"/>
                </a:lnTo>
                <a:lnTo>
                  <a:pt x="152727" y="70728"/>
                </a:lnTo>
                <a:lnTo>
                  <a:pt x="153031" y="70636"/>
                </a:lnTo>
                <a:lnTo>
                  <a:pt x="154858" y="70636"/>
                </a:lnTo>
                <a:lnTo>
                  <a:pt x="230610" y="20127"/>
                </a:lnTo>
                <a:lnTo>
                  <a:pt x="232049" y="19372"/>
                </a:lnTo>
                <a:lnTo>
                  <a:pt x="233641" y="18871"/>
                </a:lnTo>
                <a:lnTo>
                  <a:pt x="321478" y="1301"/>
                </a:lnTo>
                <a:lnTo>
                  <a:pt x="321369" y="759"/>
                </a:lnTo>
                <a:lnTo>
                  <a:pt x="322498" y="759"/>
                </a:lnTo>
                <a:lnTo>
                  <a:pt x="322345" y="0"/>
                </a:lnTo>
                <a:close/>
              </a:path>
              <a:path w="326389" h="132714">
                <a:moveTo>
                  <a:pt x="154858" y="70636"/>
                </a:moveTo>
                <a:lnTo>
                  <a:pt x="153031" y="70636"/>
                </a:lnTo>
                <a:lnTo>
                  <a:pt x="152727" y="70728"/>
                </a:lnTo>
                <a:lnTo>
                  <a:pt x="154720" y="70728"/>
                </a:lnTo>
                <a:lnTo>
                  <a:pt x="154858" y="70636"/>
                </a:lnTo>
                <a:close/>
              </a:path>
              <a:path w="326389" h="132714">
                <a:moveTo>
                  <a:pt x="239007" y="35776"/>
                </a:moveTo>
                <a:lnTo>
                  <a:pt x="238809" y="35859"/>
                </a:lnTo>
                <a:lnTo>
                  <a:pt x="239007" y="35776"/>
                </a:lnTo>
                <a:close/>
              </a:path>
              <a:path w="326389" h="132714">
                <a:moveTo>
                  <a:pt x="238914" y="35838"/>
                </a:moveTo>
                <a:close/>
              </a:path>
              <a:path w="326389" h="132714">
                <a:moveTo>
                  <a:pt x="239223" y="35776"/>
                </a:moveTo>
                <a:lnTo>
                  <a:pt x="239007" y="35776"/>
                </a:lnTo>
                <a:lnTo>
                  <a:pt x="239223" y="35776"/>
                </a:lnTo>
                <a:close/>
              </a:path>
              <a:path w="326389" h="132714">
                <a:moveTo>
                  <a:pt x="325292" y="17439"/>
                </a:moveTo>
                <a:lnTo>
                  <a:pt x="324749" y="17547"/>
                </a:lnTo>
                <a:lnTo>
                  <a:pt x="324859" y="18093"/>
                </a:lnTo>
                <a:lnTo>
                  <a:pt x="325292" y="17439"/>
                </a:lnTo>
                <a:close/>
              </a:path>
              <a:path w="326389" h="132714">
                <a:moveTo>
                  <a:pt x="325855" y="17439"/>
                </a:moveTo>
                <a:lnTo>
                  <a:pt x="325292" y="17439"/>
                </a:lnTo>
                <a:lnTo>
                  <a:pt x="324859" y="18093"/>
                </a:lnTo>
                <a:lnTo>
                  <a:pt x="325987" y="18093"/>
                </a:lnTo>
                <a:lnTo>
                  <a:pt x="325855" y="17439"/>
                </a:lnTo>
                <a:close/>
              </a:path>
              <a:path w="326389" h="132714">
                <a:moveTo>
                  <a:pt x="322498" y="759"/>
                </a:moveTo>
                <a:lnTo>
                  <a:pt x="321369" y="759"/>
                </a:lnTo>
                <a:lnTo>
                  <a:pt x="322023" y="1192"/>
                </a:lnTo>
                <a:lnTo>
                  <a:pt x="321478" y="1301"/>
                </a:lnTo>
                <a:lnTo>
                  <a:pt x="324749" y="17547"/>
                </a:lnTo>
                <a:lnTo>
                  <a:pt x="325292" y="17439"/>
                </a:lnTo>
                <a:lnTo>
                  <a:pt x="325855" y="17439"/>
                </a:lnTo>
                <a:lnTo>
                  <a:pt x="322498" y="759"/>
                </a:lnTo>
                <a:close/>
              </a:path>
              <a:path w="326389" h="132714">
                <a:moveTo>
                  <a:pt x="321369" y="759"/>
                </a:moveTo>
                <a:lnTo>
                  <a:pt x="321478" y="1301"/>
                </a:lnTo>
                <a:lnTo>
                  <a:pt x="322023" y="1192"/>
                </a:lnTo>
                <a:lnTo>
                  <a:pt x="321369" y="759"/>
                </a:lnTo>
                <a:close/>
              </a:path>
            </a:pathLst>
          </a:custGeom>
          <a:solidFill>
            <a:srgbClr val="EB70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570476" y="4219955"/>
            <a:ext cx="954405" cy="954405"/>
          </a:xfrm>
          <a:custGeom>
            <a:avLst/>
            <a:gdLst/>
            <a:ahLst/>
            <a:cxnLst/>
            <a:rect l="l" t="t" r="r" b="b"/>
            <a:pathLst>
              <a:path w="954404" h="954404">
                <a:moveTo>
                  <a:pt x="477012" y="0"/>
                </a:moveTo>
                <a:lnTo>
                  <a:pt x="428248" y="2463"/>
                </a:lnTo>
                <a:lnTo>
                  <a:pt x="380891" y="9693"/>
                </a:lnTo>
                <a:lnTo>
                  <a:pt x="335181" y="21449"/>
                </a:lnTo>
                <a:lnTo>
                  <a:pt x="291357" y="37492"/>
                </a:lnTo>
                <a:lnTo>
                  <a:pt x="249661" y="57582"/>
                </a:lnTo>
                <a:lnTo>
                  <a:pt x="210331" y="81478"/>
                </a:lnTo>
                <a:lnTo>
                  <a:pt x="173608" y="108942"/>
                </a:lnTo>
                <a:lnTo>
                  <a:pt x="139731" y="139731"/>
                </a:lnTo>
                <a:lnTo>
                  <a:pt x="108942" y="173608"/>
                </a:lnTo>
                <a:lnTo>
                  <a:pt x="81478" y="210331"/>
                </a:lnTo>
                <a:lnTo>
                  <a:pt x="57582" y="249661"/>
                </a:lnTo>
                <a:lnTo>
                  <a:pt x="37492" y="291357"/>
                </a:lnTo>
                <a:lnTo>
                  <a:pt x="21449" y="335181"/>
                </a:lnTo>
                <a:lnTo>
                  <a:pt x="9693" y="380891"/>
                </a:lnTo>
                <a:lnTo>
                  <a:pt x="2463" y="428248"/>
                </a:lnTo>
                <a:lnTo>
                  <a:pt x="0" y="477012"/>
                </a:lnTo>
                <a:lnTo>
                  <a:pt x="2463" y="525775"/>
                </a:lnTo>
                <a:lnTo>
                  <a:pt x="9693" y="573132"/>
                </a:lnTo>
                <a:lnTo>
                  <a:pt x="21449" y="618842"/>
                </a:lnTo>
                <a:lnTo>
                  <a:pt x="37492" y="662666"/>
                </a:lnTo>
                <a:lnTo>
                  <a:pt x="57582" y="704362"/>
                </a:lnTo>
                <a:lnTo>
                  <a:pt x="81478" y="743692"/>
                </a:lnTo>
                <a:lnTo>
                  <a:pt x="108942" y="780415"/>
                </a:lnTo>
                <a:lnTo>
                  <a:pt x="139731" y="814292"/>
                </a:lnTo>
                <a:lnTo>
                  <a:pt x="173608" y="845081"/>
                </a:lnTo>
                <a:lnTo>
                  <a:pt x="210331" y="872545"/>
                </a:lnTo>
                <a:lnTo>
                  <a:pt x="249661" y="896441"/>
                </a:lnTo>
                <a:lnTo>
                  <a:pt x="291357" y="916531"/>
                </a:lnTo>
                <a:lnTo>
                  <a:pt x="335181" y="932574"/>
                </a:lnTo>
                <a:lnTo>
                  <a:pt x="380891" y="944330"/>
                </a:lnTo>
                <a:lnTo>
                  <a:pt x="428248" y="951560"/>
                </a:lnTo>
                <a:lnTo>
                  <a:pt x="477012" y="954024"/>
                </a:lnTo>
                <a:lnTo>
                  <a:pt x="525775" y="951560"/>
                </a:lnTo>
                <a:lnTo>
                  <a:pt x="573132" y="944330"/>
                </a:lnTo>
                <a:lnTo>
                  <a:pt x="618842" y="932574"/>
                </a:lnTo>
                <a:lnTo>
                  <a:pt x="662666" y="916531"/>
                </a:lnTo>
                <a:lnTo>
                  <a:pt x="704362" y="896441"/>
                </a:lnTo>
                <a:lnTo>
                  <a:pt x="743692" y="872545"/>
                </a:lnTo>
                <a:lnTo>
                  <a:pt x="780415" y="845081"/>
                </a:lnTo>
                <a:lnTo>
                  <a:pt x="814292" y="814292"/>
                </a:lnTo>
                <a:lnTo>
                  <a:pt x="845081" y="780415"/>
                </a:lnTo>
                <a:lnTo>
                  <a:pt x="872545" y="743692"/>
                </a:lnTo>
                <a:lnTo>
                  <a:pt x="896441" y="704362"/>
                </a:lnTo>
                <a:lnTo>
                  <a:pt x="916531" y="662666"/>
                </a:lnTo>
                <a:lnTo>
                  <a:pt x="932574" y="618842"/>
                </a:lnTo>
                <a:lnTo>
                  <a:pt x="944330" y="573132"/>
                </a:lnTo>
                <a:lnTo>
                  <a:pt x="951560" y="525775"/>
                </a:lnTo>
                <a:lnTo>
                  <a:pt x="954024" y="477012"/>
                </a:lnTo>
                <a:lnTo>
                  <a:pt x="951560" y="428248"/>
                </a:lnTo>
                <a:lnTo>
                  <a:pt x="944330" y="380891"/>
                </a:lnTo>
                <a:lnTo>
                  <a:pt x="932574" y="335181"/>
                </a:lnTo>
                <a:lnTo>
                  <a:pt x="916531" y="291357"/>
                </a:lnTo>
                <a:lnTo>
                  <a:pt x="896441" y="249661"/>
                </a:lnTo>
                <a:lnTo>
                  <a:pt x="872545" y="210331"/>
                </a:lnTo>
                <a:lnTo>
                  <a:pt x="845081" y="173608"/>
                </a:lnTo>
                <a:lnTo>
                  <a:pt x="814292" y="139731"/>
                </a:lnTo>
                <a:lnTo>
                  <a:pt x="780415" y="108942"/>
                </a:lnTo>
                <a:lnTo>
                  <a:pt x="743692" y="81478"/>
                </a:lnTo>
                <a:lnTo>
                  <a:pt x="704362" y="57582"/>
                </a:lnTo>
                <a:lnTo>
                  <a:pt x="662666" y="37492"/>
                </a:lnTo>
                <a:lnTo>
                  <a:pt x="618842" y="21449"/>
                </a:lnTo>
                <a:lnTo>
                  <a:pt x="573132" y="9693"/>
                </a:lnTo>
                <a:lnTo>
                  <a:pt x="525775" y="2463"/>
                </a:lnTo>
                <a:lnTo>
                  <a:pt x="4770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547628" y="4197096"/>
            <a:ext cx="999720" cy="99974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831903" y="4445236"/>
            <a:ext cx="431191" cy="50344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2019 </a:t>
            </a:r>
            <a:r>
              <a:rPr spc="5" dirty="0"/>
              <a:t>© Company</a:t>
            </a:r>
            <a:r>
              <a:rPr spc="-130" dirty="0"/>
              <a:t> </a:t>
            </a:r>
            <a:r>
              <a:rPr dirty="0"/>
              <a:t>Confidential</a:t>
            </a:r>
          </a:p>
        </p:txBody>
      </p:sp>
      <p:sp>
        <p:nvSpPr>
          <p:cNvPr id="90" name="object 9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14 June</a:t>
            </a:r>
            <a:r>
              <a:rPr spc="-85" dirty="0"/>
              <a:t> </a:t>
            </a:r>
            <a:r>
              <a:rPr dirty="0"/>
              <a:t>2019</a:t>
            </a:r>
          </a:p>
        </p:txBody>
      </p:sp>
      <p:sp>
        <p:nvSpPr>
          <p:cNvPr id="91" name="object 9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5" dirty="0"/>
              <a:t>5</a:t>
            </a:fld>
            <a:endParaRPr spc="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7619" y="351231"/>
            <a:ext cx="870839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spc="5" dirty="0">
                <a:solidFill>
                  <a:srgbClr val="495658"/>
                </a:solidFill>
              </a:rPr>
              <a:t>IT IS A </a:t>
            </a:r>
            <a:r>
              <a:rPr sz="2800" spc="-15" dirty="0">
                <a:solidFill>
                  <a:srgbClr val="495658"/>
                </a:solidFill>
              </a:rPr>
              <a:t>GLOBAL </a:t>
            </a:r>
            <a:r>
              <a:rPr sz="2800" dirty="0">
                <a:solidFill>
                  <a:srgbClr val="495658"/>
                </a:solidFill>
              </a:rPr>
              <a:t>REPORTING BUSINESS</a:t>
            </a:r>
            <a:r>
              <a:rPr sz="2800" spc="-350" dirty="0">
                <a:solidFill>
                  <a:srgbClr val="495658"/>
                </a:solidFill>
              </a:rPr>
              <a:t> </a:t>
            </a:r>
            <a:r>
              <a:rPr sz="2800" dirty="0">
                <a:solidFill>
                  <a:srgbClr val="495658"/>
                </a:solidFill>
              </a:rPr>
              <a:t>PROBLEM</a:t>
            </a:r>
            <a:endParaRPr sz="2800"/>
          </a:p>
        </p:txBody>
      </p:sp>
      <p:sp>
        <p:nvSpPr>
          <p:cNvPr id="3" name="object 3"/>
          <p:cNvSpPr/>
          <p:nvPr/>
        </p:nvSpPr>
        <p:spPr>
          <a:xfrm>
            <a:off x="5757671" y="1216152"/>
            <a:ext cx="4632959" cy="45598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366504" y="5565647"/>
            <a:ext cx="91440" cy="1036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793223" y="5004815"/>
            <a:ext cx="73151" cy="640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173979" y="2744723"/>
            <a:ext cx="6350" cy="4445"/>
          </a:xfrm>
          <a:custGeom>
            <a:avLst/>
            <a:gdLst/>
            <a:ahLst/>
            <a:cxnLst/>
            <a:rect l="l" t="t" r="r" b="b"/>
            <a:pathLst>
              <a:path w="6350" h="4444">
                <a:moveTo>
                  <a:pt x="635" y="0"/>
                </a:moveTo>
                <a:lnTo>
                  <a:pt x="0" y="2793"/>
                </a:lnTo>
                <a:lnTo>
                  <a:pt x="0" y="3555"/>
                </a:lnTo>
                <a:lnTo>
                  <a:pt x="381" y="4190"/>
                </a:lnTo>
                <a:lnTo>
                  <a:pt x="891" y="4105"/>
                </a:lnTo>
                <a:lnTo>
                  <a:pt x="635" y="0"/>
                </a:lnTo>
                <a:close/>
              </a:path>
              <a:path w="6350" h="4444">
                <a:moveTo>
                  <a:pt x="2540" y="0"/>
                </a:moveTo>
                <a:lnTo>
                  <a:pt x="1016" y="0"/>
                </a:lnTo>
                <a:lnTo>
                  <a:pt x="1016" y="4085"/>
                </a:lnTo>
                <a:lnTo>
                  <a:pt x="4191" y="3555"/>
                </a:lnTo>
                <a:lnTo>
                  <a:pt x="6096" y="2793"/>
                </a:lnTo>
                <a:lnTo>
                  <a:pt x="6096" y="1650"/>
                </a:lnTo>
                <a:lnTo>
                  <a:pt x="2540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173979" y="2744723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1016" y="0"/>
                </a:moveTo>
                <a:lnTo>
                  <a:pt x="1016" y="6096"/>
                </a:lnTo>
                <a:lnTo>
                  <a:pt x="635" y="0"/>
                </a:lnTo>
                <a:lnTo>
                  <a:pt x="0" y="2793"/>
                </a:lnTo>
                <a:lnTo>
                  <a:pt x="0" y="3555"/>
                </a:lnTo>
                <a:lnTo>
                  <a:pt x="381" y="4190"/>
                </a:lnTo>
                <a:lnTo>
                  <a:pt x="4191" y="3555"/>
                </a:lnTo>
                <a:lnTo>
                  <a:pt x="6096" y="2793"/>
                </a:lnTo>
                <a:lnTo>
                  <a:pt x="6096" y="1650"/>
                </a:lnTo>
                <a:lnTo>
                  <a:pt x="2540" y="0"/>
                </a:lnTo>
                <a:lnTo>
                  <a:pt x="1016" y="0"/>
                </a:lnTo>
                <a:close/>
              </a:path>
            </a:pathLst>
          </a:custGeom>
          <a:ln w="9144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173979" y="2735579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5842" y="0"/>
                </a:moveTo>
                <a:lnTo>
                  <a:pt x="2032" y="0"/>
                </a:lnTo>
                <a:lnTo>
                  <a:pt x="0" y="1778"/>
                </a:lnTo>
                <a:lnTo>
                  <a:pt x="381" y="5461"/>
                </a:lnTo>
                <a:lnTo>
                  <a:pt x="2540" y="9144"/>
                </a:lnTo>
                <a:lnTo>
                  <a:pt x="10414" y="9144"/>
                </a:lnTo>
                <a:lnTo>
                  <a:pt x="10414" y="6096"/>
                </a:lnTo>
                <a:lnTo>
                  <a:pt x="11175" y="3683"/>
                </a:lnTo>
                <a:lnTo>
                  <a:pt x="17018" y="3683"/>
                </a:lnTo>
                <a:lnTo>
                  <a:pt x="5842" y="0"/>
                </a:lnTo>
                <a:close/>
              </a:path>
              <a:path w="18414" h="9525">
                <a:moveTo>
                  <a:pt x="18287" y="2412"/>
                </a:moveTo>
                <a:lnTo>
                  <a:pt x="17018" y="3683"/>
                </a:lnTo>
                <a:lnTo>
                  <a:pt x="11175" y="3683"/>
                </a:lnTo>
                <a:lnTo>
                  <a:pt x="17018" y="4318"/>
                </a:lnTo>
                <a:lnTo>
                  <a:pt x="18287" y="2412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173979" y="2735579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18287" y="2412"/>
                </a:moveTo>
                <a:lnTo>
                  <a:pt x="17018" y="3683"/>
                </a:lnTo>
                <a:lnTo>
                  <a:pt x="5842" y="0"/>
                </a:lnTo>
                <a:lnTo>
                  <a:pt x="2032" y="0"/>
                </a:lnTo>
                <a:lnTo>
                  <a:pt x="0" y="1778"/>
                </a:lnTo>
                <a:lnTo>
                  <a:pt x="381" y="5461"/>
                </a:lnTo>
                <a:lnTo>
                  <a:pt x="2540" y="9144"/>
                </a:lnTo>
                <a:lnTo>
                  <a:pt x="6223" y="9144"/>
                </a:lnTo>
                <a:lnTo>
                  <a:pt x="10414" y="9144"/>
                </a:lnTo>
                <a:lnTo>
                  <a:pt x="10414" y="6096"/>
                </a:lnTo>
                <a:lnTo>
                  <a:pt x="11175" y="3683"/>
                </a:lnTo>
                <a:lnTo>
                  <a:pt x="17018" y="4318"/>
                </a:lnTo>
                <a:lnTo>
                  <a:pt x="18287" y="2412"/>
                </a:lnTo>
                <a:close/>
              </a:path>
            </a:pathLst>
          </a:custGeom>
          <a:ln w="9144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619244" y="1534667"/>
            <a:ext cx="67310" cy="27940"/>
          </a:xfrm>
          <a:custGeom>
            <a:avLst/>
            <a:gdLst/>
            <a:ahLst/>
            <a:cxnLst/>
            <a:rect l="l" t="t" r="r" b="b"/>
            <a:pathLst>
              <a:path w="67310" h="27940">
                <a:moveTo>
                  <a:pt x="66910" y="19304"/>
                </a:moveTo>
                <a:lnTo>
                  <a:pt x="26923" y="19304"/>
                </a:lnTo>
                <a:lnTo>
                  <a:pt x="49783" y="27432"/>
                </a:lnTo>
                <a:lnTo>
                  <a:pt x="61467" y="24765"/>
                </a:lnTo>
                <a:lnTo>
                  <a:pt x="67055" y="19812"/>
                </a:lnTo>
                <a:lnTo>
                  <a:pt x="66910" y="19304"/>
                </a:lnTo>
                <a:close/>
              </a:path>
              <a:path w="67310" h="27940">
                <a:moveTo>
                  <a:pt x="37718" y="0"/>
                </a:moveTo>
                <a:lnTo>
                  <a:pt x="12445" y="2286"/>
                </a:lnTo>
                <a:lnTo>
                  <a:pt x="6857" y="9017"/>
                </a:lnTo>
                <a:lnTo>
                  <a:pt x="0" y="13462"/>
                </a:lnTo>
                <a:lnTo>
                  <a:pt x="0" y="15748"/>
                </a:lnTo>
                <a:lnTo>
                  <a:pt x="12064" y="20701"/>
                </a:lnTo>
                <a:lnTo>
                  <a:pt x="18922" y="21590"/>
                </a:lnTo>
                <a:lnTo>
                  <a:pt x="26923" y="19304"/>
                </a:lnTo>
                <a:lnTo>
                  <a:pt x="66910" y="19304"/>
                </a:lnTo>
                <a:lnTo>
                  <a:pt x="66293" y="17145"/>
                </a:lnTo>
                <a:lnTo>
                  <a:pt x="54990" y="11303"/>
                </a:lnTo>
                <a:lnTo>
                  <a:pt x="52577" y="6350"/>
                </a:lnTo>
                <a:lnTo>
                  <a:pt x="47751" y="2667"/>
                </a:lnTo>
                <a:lnTo>
                  <a:pt x="37718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619244" y="1534667"/>
            <a:ext cx="67310" cy="27940"/>
          </a:xfrm>
          <a:custGeom>
            <a:avLst/>
            <a:gdLst/>
            <a:ahLst/>
            <a:cxnLst/>
            <a:rect l="l" t="t" r="r" b="b"/>
            <a:pathLst>
              <a:path w="67310" h="27940">
                <a:moveTo>
                  <a:pt x="0" y="15748"/>
                </a:moveTo>
                <a:lnTo>
                  <a:pt x="0" y="13462"/>
                </a:lnTo>
                <a:lnTo>
                  <a:pt x="6857" y="9017"/>
                </a:lnTo>
                <a:lnTo>
                  <a:pt x="12445" y="2286"/>
                </a:lnTo>
                <a:lnTo>
                  <a:pt x="37718" y="0"/>
                </a:lnTo>
                <a:lnTo>
                  <a:pt x="47751" y="2667"/>
                </a:lnTo>
                <a:lnTo>
                  <a:pt x="52577" y="6350"/>
                </a:lnTo>
                <a:lnTo>
                  <a:pt x="54990" y="11303"/>
                </a:lnTo>
                <a:lnTo>
                  <a:pt x="66293" y="17145"/>
                </a:lnTo>
                <a:lnTo>
                  <a:pt x="67055" y="19812"/>
                </a:lnTo>
                <a:lnTo>
                  <a:pt x="61467" y="24765"/>
                </a:lnTo>
                <a:lnTo>
                  <a:pt x="49783" y="27432"/>
                </a:lnTo>
                <a:lnTo>
                  <a:pt x="26923" y="19304"/>
                </a:lnTo>
                <a:lnTo>
                  <a:pt x="18922" y="21590"/>
                </a:lnTo>
                <a:lnTo>
                  <a:pt x="12064" y="20701"/>
                </a:lnTo>
                <a:lnTo>
                  <a:pt x="0" y="15748"/>
                </a:lnTo>
                <a:close/>
              </a:path>
            </a:pathLst>
          </a:custGeom>
          <a:ln w="9144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407920" y="1216152"/>
            <a:ext cx="2971800" cy="48097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2019 </a:t>
            </a:r>
            <a:r>
              <a:rPr spc="5" dirty="0"/>
              <a:t>© Company</a:t>
            </a:r>
            <a:r>
              <a:rPr spc="-130" dirty="0"/>
              <a:t> </a:t>
            </a:r>
            <a:r>
              <a:rPr dirty="0"/>
              <a:t>Confidential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14 June</a:t>
            </a:r>
            <a:r>
              <a:rPr spc="-85" dirty="0"/>
              <a:t> </a:t>
            </a:r>
            <a:r>
              <a:rPr dirty="0"/>
              <a:t>2019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5" dirty="0"/>
              <a:t>6</a:t>
            </a:fld>
            <a:endParaRPr spc="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3163" y="2361692"/>
            <a:ext cx="1134618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dirty="0"/>
              <a:t>Challenging the Current Narrative Performance Reporting</a:t>
            </a:r>
            <a:r>
              <a:rPr sz="2800" spc="-85" dirty="0"/>
              <a:t> </a:t>
            </a:r>
            <a:r>
              <a:rPr sz="2800" spc="5" dirty="0"/>
              <a:t>Methods</a:t>
            </a:r>
            <a:endParaRPr sz="2800"/>
          </a:p>
        </p:txBody>
      </p:sp>
      <p:sp>
        <p:nvSpPr>
          <p:cNvPr id="3" name="object 3"/>
          <p:cNvSpPr/>
          <p:nvPr/>
        </p:nvSpPr>
        <p:spPr>
          <a:xfrm>
            <a:off x="5399532" y="522731"/>
            <a:ext cx="1396365" cy="1396365"/>
          </a:xfrm>
          <a:custGeom>
            <a:avLst/>
            <a:gdLst/>
            <a:ahLst/>
            <a:cxnLst/>
            <a:rect l="l" t="t" r="r" b="b"/>
            <a:pathLst>
              <a:path w="1396365" h="1396364">
                <a:moveTo>
                  <a:pt x="697991" y="0"/>
                </a:moveTo>
                <a:lnTo>
                  <a:pt x="650208" y="1610"/>
                </a:lnTo>
                <a:lnTo>
                  <a:pt x="603288" y="6372"/>
                </a:lnTo>
                <a:lnTo>
                  <a:pt x="557335" y="14182"/>
                </a:lnTo>
                <a:lnTo>
                  <a:pt x="512453" y="24936"/>
                </a:lnTo>
                <a:lnTo>
                  <a:pt x="468747" y="38529"/>
                </a:lnTo>
                <a:lnTo>
                  <a:pt x="426321" y="54858"/>
                </a:lnTo>
                <a:lnTo>
                  <a:pt x="385277" y="73818"/>
                </a:lnTo>
                <a:lnTo>
                  <a:pt x="345722" y="95306"/>
                </a:lnTo>
                <a:lnTo>
                  <a:pt x="307757" y="119218"/>
                </a:lnTo>
                <a:lnTo>
                  <a:pt x="271489" y="145449"/>
                </a:lnTo>
                <a:lnTo>
                  <a:pt x="237019" y="173895"/>
                </a:lnTo>
                <a:lnTo>
                  <a:pt x="204454" y="204454"/>
                </a:lnTo>
                <a:lnTo>
                  <a:pt x="173895" y="237019"/>
                </a:lnTo>
                <a:lnTo>
                  <a:pt x="145449" y="271489"/>
                </a:lnTo>
                <a:lnTo>
                  <a:pt x="119218" y="307757"/>
                </a:lnTo>
                <a:lnTo>
                  <a:pt x="95306" y="345722"/>
                </a:lnTo>
                <a:lnTo>
                  <a:pt x="73818" y="385277"/>
                </a:lnTo>
                <a:lnTo>
                  <a:pt x="54858" y="426321"/>
                </a:lnTo>
                <a:lnTo>
                  <a:pt x="38529" y="468747"/>
                </a:lnTo>
                <a:lnTo>
                  <a:pt x="24936" y="512453"/>
                </a:lnTo>
                <a:lnTo>
                  <a:pt x="14182" y="557335"/>
                </a:lnTo>
                <a:lnTo>
                  <a:pt x="6372" y="603288"/>
                </a:lnTo>
                <a:lnTo>
                  <a:pt x="1610" y="650208"/>
                </a:lnTo>
                <a:lnTo>
                  <a:pt x="0" y="697991"/>
                </a:lnTo>
                <a:lnTo>
                  <a:pt x="1610" y="745775"/>
                </a:lnTo>
                <a:lnTo>
                  <a:pt x="6372" y="792695"/>
                </a:lnTo>
                <a:lnTo>
                  <a:pt x="14182" y="838648"/>
                </a:lnTo>
                <a:lnTo>
                  <a:pt x="24936" y="883530"/>
                </a:lnTo>
                <a:lnTo>
                  <a:pt x="38529" y="927236"/>
                </a:lnTo>
                <a:lnTo>
                  <a:pt x="54858" y="969662"/>
                </a:lnTo>
                <a:lnTo>
                  <a:pt x="73818" y="1010706"/>
                </a:lnTo>
                <a:lnTo>
                  <a:pt x="95306" y="1050261"/>
                </a:lnTo>
                <a:lnTo>
                  <a:pt x="119218" y="1088226"/>
                </a:lnTo>
                <a:lnTo>
                  <a:pt x="145449" y="1124494"/>
                </a:lnTo>
                <a:lnTo>
                  <a:pt x="173895" y="1158964"/>
                </a:lnTo>
                <a:lnTo>
                  <a:pt x="204454" y="1191529"/>
                </a:lnTo>
                <a:lnTo>
                  <a:pt x="237019" y="1222088"/>
                </a:lnTo>
                <a:lnTo>
                  <a:pt x="271489" y="1250534"/>
                </a:lnTo>
                <a:lnTo>
                  <a:pt x="307757" y="1276765"/>
                </a:lnTo>
                <a:lnTo>
                  <a:pt x="345722" y="1300677"/>
                </a:lnTo>
                <a:lnTo>
                  <a:pt x="385277" y="1322165"/>
                </a:lnTo>
                <a:lnTo>
                  <a:pt x="426321" y="1341125"/>
                </a:lnTo>
                <a:lnTo>
                  <a:pt x="468747" y="1357454"/>
                </a:lnTo>
                <a:lnTo>
                  <a:pt x="512453" y="1371047"/>
                </a:lnTo>
                <a:lnTo>
                  <a:pt x="557335" y="1381801"/>
                </a:lnTo>
                <a:lnTo>
                  <a:pt x="603288" y="1389611"/>
                </a:lnTo>
                <a:lnTo>
                  <a:pt x="650208" y="1394373"/>
                </a:lnTo>
                <a:lnTo>
                  <a:pt x="697991" y="1395983"/>
                </a:lnTo>
                <a:lnTo>
                  <a:pt x="745775" y="1394373"/>
                </a:lnTo>
                <a:lnTo>
                  <a:pt x="792695" y="1389611"/>
                </a:lnTo>
                <a:lnTo>
                  <a:pt x="838648" y="1381801"/>
                </a:lnTo>
                <a:lnTo>
                  <a:pt x="883530" y="1371047"/>
                </a:lnTo>
                <a:lnTo>
                  <a:pt x="927236" y="1357454"/>
                </a:lnTo>
                <a:lnTo>
                  <a:pt x="969662" y="1341125"/>
                </a:lnTo>
                <a:lnTo>
                  <a:pt x="1010706" y="1322165"/>
                </a:lnTo>
                <a:lnTo>
                  <a:pt x="1050261" y="1300677"/>
                </a:lnTo>
                <a:lnTo>
                  <a:pt x="1088226" y="1276765"/>
                </a:lnTo>
                <a:lnTo>
                  <a:pt x="1124494" y="1250534"/>
                </a:lnTo>
                <a:lnTo>
                  <a:pt x="1158964" y="1222088"/>
                </a:lnTo>
                <a:lnTo>
                  <a:pt x="1191529" y="1191529"/>
                </a:lnTo>
                <a:lnTo>
                  <a:pt x="1222088" y="1158964"/>
                </a:lnTo>
                <a:lnTo>
                  <a:pt x="1250534" y="1124494"/>
                </a:lnTo>
                <a:lnTo>
                  <a:pt x="1276765" y="1088226"/>
                </a:lnTo>
                <a:lnTo>
                  <a:pt x="1300677" y="1050261"/>
                </a:lnTo>
                <a:lnTo>
                  <a:pt x="1322165" y="1010706"/>
                </a:lnTo>
                <a:lnTo>
                  <a:pt x="1341125" y="969662"/>
                </a:lnTo>
                <a:lnTo>
                  <a:pt x="1357454" y="927236"/>
                </a:lnTo>
                <a:lnTo>
                  <a:pt x="1371047" y="883530"/>
                </a:lnTo>
                <a:lnTo>
                  <a:pt x="1381801" y="838648"/>
                </a:lnTo>
                <a:lnTo>
                  <a:pt x="1389611" y="792695"/>
                </a:lnTo>
                <a:lnTo>
                  <a:pt x="1394373" y="745775"/>
                </a:lnTo>
                <a:lnTo>
                  <a:pt x="1395984" y="697991"/>
                </a:lnTo>
                <a:lnTo>
                  <a:pt x="1394373" y="650208"/>
                </a:lnTo>
                <a:lnTo>
                  <a:pt x="1389611" y="603288"/>
                </a:lnTo>
                <a:lnTo>
                  <a:pt x="1381801" y="557335"/>
                </a:lnTo>
                <a:lnTo>
                  <a:pt x="1371047" y="512453"/>
                </a:lnTo>
                <a:lnTo>
                  <a:pt x="1357454" y="468747"/>
                </a:lnTo>
                <a:lnTo>
                  <a:pt x="1341125" y="426321"/>
                </a:lnTo>
                <a:lnTo>
                  <a:pt x="1322165" y="385277"/>
                </a:lnTo>
                <a:lnTo>
                  <a:pt x="1300677" y="345722"/>
                </a:lnTo>
                <a:lnTo>
                  <a:pt x="1276765" y="307757"/>
                </a:lnTo>
                <a:lnTo>
                  <a:pt x="1250534" y="271489"/>
                </a:lnTo>
                <a:lnTo>
                  <a:pt x="1222088" y="237019"/>
                </a:lnTo>
                <a:lnTo>
                  <a:pt x="1191529" y="204454"/>
                </a:lnTo>
                <a:lnTo>
                  <a:pt x="1158964" y="173895"/>
                </a:lnTo>
                <a:lnTo>
                  <a:pt x="1124494" y="145449"/>
                </a:lnTo>
                <a:lnTo>
                  <a:pt x="1088226" y="119218"/>
                </a:lnTo>
                <a:lnTo>
                  <a:pt x="1050261" y="95306"/>
                </a:lnTo>
                <a:lnTo>
                  <a:pt x="1010706" y="73818"/>
                </a:lnTo>
                <a:lnTo>
                  <a:pt x="969662" y="54858"/>
                </a:lnTo>
                <a:lnTo>
                  <a:pt x="927236" y="38529"/>
                </a:lnTo>
                <a:lnTo>
                  <a:pt x="883530" y="24936"/>
                </a:lnTo>
                <a:lnTo>
                  <a:pt x="838648" y="14182"/>
                </a:lnTo>
                <a:lnTo>
                  <a:pt x="792695" y="6372"/>
                </a:lnTo>
                <a:lnTo>
                  <a:pt x="745775" y="1610"/>
                </a:lnTo>
                <a:lnTo>
                  <a:pt x="6979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376671" y="506476"/>
            <a:ext cx="1441703" cy="1435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59916" y="3748532"/>
            <a:ext cx="4189095" cy="9391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-6350" algn="ctr">
              <a:lnSpc>
                <a:spcPct val="100000"/>
              </a:lnSpc>
              <a:spcBef>
                <a:spcPts val="90"/>
              </a:spcBef>
            </a:pP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“Our company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currently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use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Excel,  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Word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and PowerPoint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our internal  reporting</a:t>
            </a:r>
            <a:r>
              <a:rPr sz="20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requirements…”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096000" y="3621023"/>
            <a:ext cx="0" cy="1206500"/>
          </a:xfrm>
          <a:custGeom>
            <a:avLst/>
            <a:gdLst/>
            <a:ahLst/>
            <a:cxnLst/>
            <a:rect l="l" t="t" r="r" b="b"/>
            <a:pathLst>
              <a:path h="1206500">
                <a:moveTo>
                  <a:pt x="0" y="0"/>
                </a:moveTo>
                <a:lnTo>
                  <a:pt x="0" y="1206500"/>
                </a:lnTo>
              </a:path>
            </a:pathLst>
          </a:custGeom>
          <a:ln w="6096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776719" y="3748532"/>
            <a:ext cx="4751705" cy="9391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5080" algn="ctr">
              <a:lnSpc>
                <a:spcPct val="100000"/>
              </a:lnSpc>
              <a:spcBef>
                <a:spcPts val="90"/>
              </a:spcBef>
            </a:pP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“Our company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currently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use a corporate 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performance management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solution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20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our 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internal reporting</a:t>
            </a:r>
            <a:r>
              <a:rPr sz="200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requirements…”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864861" y="946269"/>
            <a:ext cx="462283" cy="2974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782310" y="883647"/>
            <a:ext cx="94615" cy="405130"/>
          </a:xfrm>
          <a:custGeom>
            <a:avLst/>
            <a:gdLst/>
            <a:ahLst/>
            <a:cxnLst/>
            <a:rect l="l" t="t" r="r" b="b"/>
            <a:pathLst>
              <a:path w="94614" h="405130">
                <a:moveTo>
                  <a:pt x="72644" y="0"/>
                </a:moveTo>
                <a:lnTo>
                  <a:pt x="45797" y="29622"/>
                </a:lnTo>
                <a:lnTo>
                  <a:pt x="24720" y="67000"/>
                </a:lnTo>
                <a:lnTo>
                  <a:pt x="7271" y="121541"/>
                </a:lnTo>
                <a:lnTo>
                  <a:pt x="0" y="194832"/>
                </a:lnTo>
                <a:lnTo>
                  <a:pt x="7092" y="269108"/>
                </a:lnTo>
                <a:lnTo>
                  <a:pt x="24113" y="327175"/>
                </a:lnTo>
                <a:lnTo>
                  <a:pt x="44674" y="369082"/>
                </a:lnTo>
                <a:lnTo>
                  <a:pt x="62391" y="394882"/>
                </a:lnTo>
                <a:lnTo>
                  <a:pt x="70877" y="404627"/>
                </a:lnTo>
                <a:lnTo>
                  <a:pt x="94275" y="381396"/>
                </a:lnTo>
                <a:lnTo>
                  <a:pt x="84445" y="369235"/>
                </a:lnTo>
                <a:lnTo>
                  <a:pt x="63418" y="333937"/>
                </a:lnTo>
                <a:lnTo>
                  <a:pt x="42505" y="275727"/>
                </a:lnTo>
                <a:lnTo>
                  <a:pt x="33020" y="194832"/>
                </a:lnTo>
                <a:lnTo>
                  <a:pt x="41978" y="117706"/>
                </a:lnTo>
                <a:lnTo>
                  <a:pt x="61868" y="65919"/>
                </a:lnTo>
                <a:lnTo>
                  <a:pt x="82214" y="36491"/>
                </a:lnTo>
                <a:lnTo>
                  <a:pt x="92540" y="26442"/>
                </a:lnTo>
                <a:lnTo>
                  <a:pt x="82627" y="13349"/>
                </a:lnTo>
                <a:lnTo>
                  <a:pt x="72644" y="0"/>
                </a:lnTo>
                <a:close/>
              </a:path>
            </a:pathLst>
          </a:custGeom>
          <a:solidFill>
            <a:srgbClr val="EB70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315471" y="883647"/>
            <a:ext cx="94615" cy="405130"/>
          </a:xfrm>
          <a:custGeom>
            <a:avLst/>
            <a:gdLst/>
            <a:ahLst/>
            <a:cxnLst/>
            <a:rect l="l" t="t" r="r" b="b"/>
            <a:pathLst>
              <a:path w="94614" h="405130">
                <a:moveTo>
                  <a:pt x="21579" y="0"/>
                </a:moveTo>
                <a:lnTo>
                  <a:pt x="1766" y="26442"/>
                </a:lnTo>
                <a:lnTo>
                  <a:pt x="12044" y="36491"/>
                </a:lnTo>
                <a:lnTo>
                  <a:pt x="32365" y="65920"/>
                </a:lnTo>
                <a:lnTo>
                  <a:pt x="52246" y="117708"/>
                </a:lnTo>
                <a:lnTo>
                  <a:pt x="61203" y="194838"/>
                </a:lnTo>
                <a:lnTo>
                  <a:pt x="51719" y="275731"/>
                </a:lnTo>
                <a:lnTo>
                  <a:pt x="30812" y="333927"/>
                </a:lnTo>
                <a:lnTo>
                  <a:pt x="9799" y="369190"/>
                </a:lnTo>
                <a:lnTo>
                  <a:pt x="0" y="381287"/>
                </a:lnTo>
                <a:lnTo>
                  <a:pt x="23346" y="404633"/>
                </a:lnTo>
                <a:lnTo>
                  <a:pt x="49548" y="369089"/>
                </a:lnTo>
                <a:lnTo>
                  <a:pt x="70110" y="327181"/>
                </a:lnTo>
                <a:lnTo>
                  <a:pt x="87131" y="269115"/>
                </a:lnTo>
                <a:lnTo>
                  <a:pt x="94223" y="194838"/>
                </a:lnTo>
                <a:lnTo>
                  <a:pt x="86952" y="121544"/>
                </a:lnTo>
                <a:lnTo>
                  <a:pt x="69503" y="67002"/>
                </a:lnTo>
                <a:lnTo>
                  <a:pt x="48426" y="29622"/>
                </a:lnTo>
                <a:lnTo>
                  <a:pt x="30268" y="7818"/>
                </a:lnTo>
                <a:lnTo>
                  <a:pt x="21579" y="0"/>
                </a:lnTo>
                <a:close/>
              </a:path>
            </a:pathLst>
          </a:custGeom>
          <a:solidFill>
            <a:srgbClr val="EB70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881365" y="1309627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19">
                <a:moveTo>
                  <a:pt x="0" y="0"/>
                </a:moveTo>
                <a:lnTo>
                  <a:pt x="33020" y="0"/>
                </a:lnTo>
                <a:lnTo>
                  <a:pt x="33020" y="33020"/>
                </a:lnTo>
                <a:lnTo>
                  <a:pt x="0" y="33020"/>
                </a:lnTo>
                <a:lnTo>
                  <a:pt x="0" y="0"/>
                </a:lnTo>
                <a:close/>
              </a:path>
            </a:pathLst>
          </a:custGeom>
          <a:solidFill>
            <a:srgbClr val="EB70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914397" y="1375661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19">
                <a:moveTo>
                  <a:pt x="0" y="0"/>
                </a:moveTo>
                <a:lnTo>
                  <a:pt x="33013" y="0"/>
                </a:lnTo>
                <a:lnTo>
                  <a:pt x="33013" y="33020"/>
                </a:lnTo>
                <a:lnTo>
                  <a:pt x="0" y="33020"/>
                </a:lnTo>
                <a:lnTo>
                  <a:pt x="0" y="0"/>
                </a:lnTo>
                <a:close/>
              </a:path>
            </a:pathLst>
          </a:custGeom>
          <a:solidFill>
            <a:srgbClr val="EB70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277607" y="1309628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19">
                <a:moveTo>
                  <a:pt x="0" y="0"/>
                </a:moveTo>
                <a:lnTo>
                  <a:pt x="33020" y="0"/>
                </a:lnTo>
                <a:lnTo>
                  <a:pt x="33020" y="33020"/>
                </a:lnTo>
                <a:lnTo>
                  <a:pt x="0" y="33020"/>
                </a:lnTo>
                <a:lnTo>
                  <a:pt x="0" y="0"/>
                </a:lnTo>
                <a:close/>
              </a:path>
            </a:pathLst>
          </a:custGeom>
          <a:solidFill>
            <a:srgbClr val="EB70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244594" y="1375662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19">
                <a:moveTo>
                  <a:pt x="0" y="0"/>
                </a:moveTo>
                <a:lnTo>
                  <a:pt x="33020" y="0"/>
                </a:lnTo>
                <a:lnTo>
                  <a:pt x="33020" y="33020"/>
                </a:lnTo>
                <a:lnTo>
                  <a:pt x="0" y="33020"/>
                </a:lnTo>
                <a:lnTo>
                  <a:pt x="0" y="0"/>
                </a:lnTo>
                <a:close/>
              </a:path>
            </a:pathLst>
          </a:custGeom>
          <a:solidFill>
            <a:srgbClr val="EB70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980425" y="1507749"/>
            <a:ext cx="231135" cy="132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963928" y="1441702"/>
            <a:ext cx="264160" cy="0"/>
          </a:xfrm>
          <a:custGeom>
            <a:avLst/>
            <a:gdLst/>
            <a:ahLst/>
            <a:cxnLst/>
            <a:rect l="l" t="t" r="r" b="b"/>
            <a:pathLst>
              <a:path w="264160">
                <a:moveTo>
                  <a:pt x="0" y="0"/>
                </a:moveTo>
                <a:lnTo>
                  <a:pt x="264162" y="0"/>
                </a:lnTo>
              </a:path>
            </a:pathLst>
          </a:custGeom>
          <a:ln w="33020">
            <a:solidFill>
              <a:srgbClr val="EB70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079473" y="847337"/>
            <a:ext cx="264795" cy="676910"/>
          </a:xfrm>
          <a:custGeom>
            <a:avLst/>
            <a:gdLst/>
            <a:ahLst/>
            <a:cxnLst/>
            <a:rect l="l" t="t" r="r" b="b"/>
            <a:pathLst>
              <a:path w="264795" h="676910">
                <a:moveTo>
                  <a:pt x="147016" y="33020"/>
                </a:moveTo>
                <a:lnTo>
                  <a:pt x="75849" y="33020"/>
                </a:lnTo>
                <a:lnTo>
                  <a:pt x="81254" y="34310"/>
                </a:lnTo>
                <a:lnTo>
                  <a:pt x="109263" y="48305"/>
                </a:lnTo>
                <a:lnTo>
                  <a:pt x="150729" y="75056"/>
                </a:lnTo>
                <a:lnTo>
                  <a:pt x="184608" y="109703"/>
                </a:lnTo>
                <a:lnTo>
                  <a:pt x="209944" y="150697"/>
                </a:lnTo>
                <a:lnTo>
                  <a:pt x="225780" y="196493"/>
                </a:lnTo>
                <a:lnTo>
                  <a:pt x="231161" y="245543"/>
                </a:lnTo>
                <a:lnTo>
                  <a:pt x="226620" y="279471"/>
                </a:lnTo>
                <a:lnTo>
                  <a:pt x="213412" y="315329"/>
                </a:lnTo>
                <a:lnTo>
                  <a:pt x="192155" y="351851"/>
                </a:lnTo>
                <a:lnTo>
                  <a:pt x="135117" y="423517"/>
                </a:lnTo>
                <a:lnTo>
                  <a:pt x="112576" y="462750"/>
                </a:lnTo>
                <a:lnTo>
                  <a:pt x="96120" y="504771"/>
                </a:lnTo>
                <a:lnTo>
                  <a:pt x="86026" y="548877"/>
                </a:lnTo>
                <a:lnTo>
                  <a:pt x="82570" y="594364"/>
                </a:lnTo>
                <a:lnTo>
                  <a:pt x="82570" y="676915"/>
                </a:lnTo>
                <a:lnTo>
                  <a:pt x="115590" y="676915"/>
                </a:lnTo>
                <a:lnTo>
                  <a:pt x="115590" y="594364"/>
                </a:lnTo>
                <a:lnTo>
                  <a:pt x="120377" y="543819"/>
                </a:lnTo>
                <a:lnTo>
                  <a:pt x="134314" y="495444"/>
                </a:lnTo>
                <a:lnTo>
                  <a:pt x="156923" y="450462"/>
                </a:lnTo>
                <a:lnTo>
                  <a:pt x="187725" y="410096"/>
                </a:lnTo>
                <a:lnTo>
                  <a:pt x="211727" y="381194"/>
                </a:lnTo>
                <a:lnTo>
                  <a:pt x="236669" y="342649"/>
                </a:lnTo>
                <a:lnTo>
                  <a:pt x="256253" y="296690"/>
                </a:lnTo>
                <a:lnTo>
                  <a:pt x="264181" y="245543"/>
                </a:lnTo>
                <a:lnTo>
                  <a:pt x="259890" y="198328"/>
                </a:lnTo>
                <a:lnTo>
                  <a:pt x="247119" y="153508"/>
                </a:lnTo>
                <a:lnTo>
                  <a:pt x="226505" y="112113"/>
                </a:lnTo>
                <a:lnTo>
                  <a:pt x="198686" y="75172"/>
                </a:lnTo>
                <a:lnTo>
                  <a:pt x="164298" y="43713"/>
                </a:lnTo>
                <a:lnTo>
                  <a:pt x="147016" y="33020"/>
                </a:lnTo>
                <a:close/>
              </a:path>
              <a:path w="264795" h="676910">
                <a:moveTo>
                  <a:pt x="70367" y="0"/>
                </a:moveTo>
                <a:lnTo>
                  <a:pt x="20029" y="20016"/>
                </a:lnTo>
                <a:lnTo>
                  <a:pt x="19" y="68233"/>
                </a:lnTo>
                <a:lnTo>
                  <a:pt x="0" y="428502"/>
                </a:lnTo>
                <a:lnTo>
                  <a:pt x="5075" y="454390"/>
                </a:lnTo>
                <a:lnTo>
                  <a:pt x="19193" y="475586"/>
                </a:lnTo>
                <a:lnTo>
                  <a:pt x="40230" y="489941"/>
                </a:lnTo>
                <a:lnTo>
                  <a:pt x="66059" y="495304"/>
                </a:lnTo>
                <a:lnTo>
                  <a:pt x="66059" y="462290"/>
                </a:lnTo>
                <a:lnTo>
                  <a:pt x="64589" y="462238"/>
                </a:lnTo>
                <a:lnTo>
                  <a:pt x="51749" y="458917"/>
                </a:lnTo>
                <a:lnTo>
                  <a:pt x="41534" y="451199"/>
                </a:lnTo>
                <a:lnTo>
                  <a:pt x="34960" y="440212"/>
                </a:lnTo>
                <a:lnTo>
                  <a:pt x="33039" y="427090"/>
                </a:lnTo>
                <a:lnTo>
                  <a:pt x="33039" y="68233"/>
                </a:lnTo>
                <a:lnTo>
                  <a:pt x="35819" y="54514"/>
                </a:lnTo>
                <a:lnTo>
                  <a:pt x="43368" y="43322"/>
                </a:lnTo>
                <a:lnTo>
                  <a:pt x="54556" y="35783"/>
                </a:lnTo>
                <a:lnTo>
                  <a:pt x="68252" y="33020"/>
                </a:lnTo>
                <a:lnTo>
                  <a:pt x="147016" y="33020"/>
                </a:lnTo>
                <a:lnTo>
                  <a:pt x="123980" y="18767"/>
                </a:lnTo>
                <a:lnTo>
                  <a:pt x="100866" y="7223"/>
                </a:lnTo>
                <a:lnTo>
                  <a:pt x="93592" y="4081"/>
                </a:lnTo>
                <a:lnTo>
                  <a:pt x="86033" y="1821"/>
                </a:lnTo>
                <a:lnTo>
                  <a:pt x="78265" y="457"/>
                </a:lnTo>
                <a:lnTo>
                  <a:pt x="70367" y="0"/>
                </a:lnTo>
                <a:close/>
              </a:path>
            </a:pathLst>
          </a:custGeom>
          <a:solidFill>
            <a:srgbClr val="EB70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848350" y="847337"/>
            <a:ext cx="264160" cy="676910"/>
          </a:xfrm>
          <a:custGeom>
            <a:avLst/>
            <a:gdLst/>
            <a:ahLst/>
            <a:cxnLst/>
            <a:rect l="l" t="t" r="r" b="b"/>
            <a:pathLst>
              <a:path w="264160" h="676910">
                <a:moveTo>
                  <a:pt x="195922" y="0"/>
                </a:moveTo>
                <a:lnTo>
                  <a:pt x="140136" y="18767"/>
                </a:lnTo>
                <a:lnTo>
                  <a:pt x="99833" y="43715"/>
                </a:lnTo>
                <a:lnTo>
                  <a:pt x="65461" y="75177"/>
                </a:lnTo>
                <a:lnTo>
                  <a:pt x="37655" y="112122"/>
                </a:lnTo>
                <a:lnTo>
                  <a:pt x="17052" y="153519"/>
                </a:lnTo>
                <a:lnTo>
                  <a:pt x="4288" y="198336"/>
                </a:lnTo>
                <a:lnTo>
                  <a:pt x="0" y="245543"/>
                </a:lnTo>
                <a:lnTo>
                  <a:pt x="7927" y="296690"/>
                </a:lnTo>
                <a:lnTo>
                  <a:pt x="27511" y="342649"/>
                </a:lnTo>
                <a:lnTo>
                  <a:pt x="52454" y="381194"/>
                </a:lnTo>
                <a:lnTo>
                  <a:pt x="76456" y="410096"/>
                </a:lnTo>
                <a:lnTo>
                  <a:pt x="107258" y="450462"/>
                </a:lnTo>
                <a:lnTo>
                  <a:pt x="129866" y="495444"/>
                </a:lnTo>
                <a:lnTo>
                  <a:pt x="143803" y="543819"/>
                </a:lnTo>
                <a:lnTo>
                  <a:pt x="148591" y="594364"/>
                </a:lnTo>
                <a:lnTo>
                  <a:pt x="148591" y="676915"/>
                </a:lnTo>
                <a:lnTo>
                  <a:pt x="181611" y="676915"/>
                </a:lnTo>
                <a:lnTo>
                  <a:pt x="181611" y="594364"/>
                </a:lnTo>
                <a:lnTo>
                  <a:pt x="178167" y="548881"/>
                </a:lnTo>
                <a:lnTo>
                  <a:pt x="168089" y="504778"/>
                </a:lnTo>
                <a:lnTo>
                  <a:pt x="151651" y="462758"/>
                </a:lnTo>
                <a:lnTo>
                  <a:pt x="129128" y="423522"/>
                </a:lnTo>
                <a:lnTo>
                  <a:pt x="100795" y="387775"/>
                </a:lnTo>
                <a:lnTo>
                  <a:pt x="72060" y="351857"/>
                </a:lnTo>
                <a:lnTo>
                  <a:pt x="50779" y="315345"/>
                </a:lnTo>
                <a:lnTo>
                  <a:pt x="37561" y="279490"/>
                </a:lnTo>
                <a:lnTo>
                  <a:pt x="33020" y="245543"/>
                </a:lnTo>
                <a:lnTo>
                  <a:pt x="38399" y="196479"/>
                </a:lnTo>
                <a:lnTo>
                  <a:pt x="54240" y="150670"/>
                </a:lnTo>
                <a:lnTo>
                  <a:pt x="79585" y="109669"/>
                </a:lnTo>
                <a:lnTo>
                  <a:pt x="113479" y="75030"/>
                </a:lnTo>
                <a:lnTo>
                  <a:pt x="154962" y="48305"/>
                </a:lnTo>
                <a:lnTo>
                  <a:pt x="188350" y="33020"/>
                </a:lnTo>
                <a:lnTo>
                  <a:pt x="252924" y="33020"/>
                </a:lnTo>
                <a:lnTo>
                  <a:pt x="244149" y="20016"/>
                </a:lnTo>
                <a:lnTo>
                  <a:pt x="222467" y="5392"/>
                </a:lnTo>
                <a:lnTo>
                  <a:pt x="195922" y="0"/>
                </a:lnTo>
                <a:close/>
              </a:path>
              <a:path w="264160" h="676910">
                <a:moveTo>
                  <a:pt x="252924" y="33020"/>
                </a:moveTo>
                <a:lnTo>
                  <a:pt x="195922" y="33020"/>
                </a:lnTo>
                <a:lnTo>
                  <a:pt x="209621" y="35783"/>
                </a:lnTo>
                <a:lnTo>
                  <a:pt x="220809" y="43322"/>
                </a:lnTo>
                <a:lnTo>
                  <a:pt x="228358" y="54514"/>
                </a:lnTo>
                <a:lnTo>
                  <a:pt x="231141" y="68233"/>
                </a:lnTo>
                <a:lnTo>
                  <a:pt x="231187" y="428554"/>
                </a:lnTo>
                <a:lnTo>
                  <a:pt x="228690" y="441583"/>
                </a:lnTo>
                <a:lnTo>
                  <a:pt x="221638" y="452271"/>
                </a:lnTo>
                <a:lnTo>
                  <a:pt x="211095" y="459534"/>
                </a:lnTo>
                <a:lnTo>
                  <a:pt x="198121" y="462290"/>
                </a:lnTo>
                <a:lnTo>
                  <a:pt x="198121" y="495304"/>
                </a:lnTo>
                <a:lnTo>
                  <a:pt x="245971" y="474570"/>
                </a:lnTo>
                <a:lnTo>
                  <a:pt x="264162" y="427083"/>
                </a:lnTo>
                <a:lnTo>
                  <a:pt x="264162" y="68233"/>
                </a:lnTo>
                <a:lnTo>
                  <a:pt x="258777" y="41691"/>
                </a:lnTo>
                <a:lnTo>
                  <a:pt x="252924" y="33020"/>
                </a:lnTo>
                <a:close/>
              </a:path>
            </a:pathLst>
          </a:custGeom>
          <a:solidFill>
            <a:srgbClr val="EB70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2019 </a:t>
            </a:r>
            <a:r>
              <a:rPr spc="5" dirty="0"/>
              <a:t>© Company</a:t>
            </a:r>
            <a:r>
              <a:rPr spc="-130" dirty="0"/>
              <a:t> </a:t>
            </a:r>
            <a:r>
              <a:rPr dirty="0"/>
              <a:t>Confidential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14 June</a:t>
            </a:r>
            <a:r>
              <a:rPr spc="-85" dirty="0"/>
              <a:t> </a:t>
            </a:r>
            <a:r>
              <a:rPr dirty="0"/>
              <a:t>2019</a:t>
            </a:r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5" dirty="0"/>
              <a:t>7</a:t>
            </a:fld>
            <a:endParaRPr spc="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3231" y="6492240"/>
            <a:ext cx="137160" cy="365760"/>
          </a:xfrm>
          <a:custGeom>
            <a:avLst/>
            <a:gdLst/>
            <a:ahLst/>
            <a:cxnLst/>
            <a:rect l="l" t="t" r="r" b="b"/>
            <a:pathLst>
              <a:path w="137159" h="365759">
                <a:moveTo>
                  <a:pt x="0" y="365760"/>
                </a:moveTo>
                <a:lnTo>
                  <a:pt x="137159" y="365760"/>
                </a:lnTo>
                <a:lnTo>
                  <a:pt x="137159" y="0"/>
                </a:lnTo>
                <a:lnTo>
                  <a:pt x="0" y="0"/>
                </a:lnTo>
                <a:lnTo>
                  <a:pt x="0" y="365760"/>
                </a:lnTo>
                <a:close/>
              </a:path>
            </a:pathLst>
          </a:custGeom>
          <a:solidFill>
            <a:srgbClr val="1C9F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859023" y="6608064"/>
            <a:ext cx="0" cy="137160"/>
          </a:xfrm>
          <a:custGeom>
            <a:avLst/>
            <a:gdLst/>
            <a:ahLst/>
            <a:cxnLst/>
            <a:rect l="l" t="t" r="r" b="b"/>
            <a:pathLst>
              <a:path h="137159">
                <a:moveTo>
                  <a:pt x="0" y="0"/>
                </a:moveTo>
                <a:lnTo>
                  <a:pt x="0" y="137158"/>
                </a:lnTo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503152" y="6565392"/>
            <a:ext cx="0" cy="220345"/>
          </a:xfrm>
          <a:custGeom>
            <a:avLst/>
            <a:gdLst/>
            <a:ahLst/>
            <a:cxnLst/>
            <a:rect l="l" t="t" r="r" b="b"/>
            <a:pathLst>
              <a:path h="220345">
                <a:moveTo>
                  <a:pt x="0" y="0"/>
                </a:moveTo>
                <a:lnTo>
                  <a:pt x="0" y="220186"/>
                </a:lnTo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92100" y="491744"/>
            <a:ext cx="756983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35" dirty="0">
                <a:solidFill>
                  <a:srgbClr val="495658"/>
                </a:solidFill>
              </a:rPr>
              <a:t>NARRATIVE </a:t>
            </a:r>
            <a:r>
              <a:rPr sz="2400" spc="-15" dirty="0">
                <a:solidFill>
                  <a:srgbClr val="495658"/>
                </a:solidFill>
              </a:rPr>
              <a:t>PERFORMANCE </a:t>
            </a:r>
            <a:r>
              <a:rPr sz="2400" dirty="0">
                <a:solidFill>
                  <a:srgbClr val="495658"/>
                </a:solidFill>
              </a:rPr>
              <a:t>REPORTING</a:t>
            </a:r>
            <a:r>
              <a:rPr sz="2400" spc="180" dirty="0">
                <a:solidFill>
                  <a:srgbClr val="495658"/>
                </a:solidFill>
              </a:rPr>
              <a:t> </a:t>
            </a:r>
            <a:r>
              <a:rPr sz="2400" dirty="0">
                <a:solidFill>
                  <a:srgbClr val="495658"/>
                </a:solidFill>
              </a:rPr>
              <a:t>DEFINED</a:t>
            </a:r>
            <a:endParaRPr sz="2400"/>
          </a:p>
        </p:txBody>
      </p:sp>
      <p:sp>
        <p:nvSpPr>
          <p:cNvPr id="6" name="object 6"/>
          <p:cNvSpPr/>
          <p:nvPr/>
        </p:nvSpPr>
        <p:spPr>
          <a:xfrm>
            <a:off x="3874008" y="4599432"/>
            <a:ext cx="7583805" cy="0"/>
          </a:xfrm>
          <a:custGeom>
            <a:avLst/>
            <a:gdLst/>
            <a:ahLst/>
            <a:cxnLst/>
            <a:rect l="l" t="t" r="r" b="b"/>
            <a:pathLst>
              <a:path w="7583805">
                <a:moveTo>
                  <a:pt x="0" y="0"/>
                </a:moveTo>
                <a:lnTo>
                  <a:pt x="7583677" y="0"/>
                </a:lnTo>
              </a:path>
            </a:pathLst>
          </a:custGeom>
          <a:ln w="6096">
            <a:solidFill>
              <a:srgbClr val="EB70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298704" y="1837944"/>
          <a:ext cx="11582399" cy="35394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68040"/>
                <a:gridCol w="2268219"/>
                <a:gridCol w="1933575"/>
                <a:gridCol w="4012565"/>
              </a:tblGrid>
              <a:tr h="6242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T w="12700">
                      <a:solidFill>
                        <a:srgbClr val="D9D9D9"/>
                      </a:solidFill>
                      <a:prstDash val="solid"/>
                    </a:lnT>
                    <a:solidFill>
                      <a:srgbClr val="F1F1F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2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Cash </a:t>
                      </a:r>
                      <a:r>
                        <a:rPr sz="2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By</a:t>
                      </a:r>
                      <a:r>
                        <a:rPr sz="24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Region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120014" marB="0"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solidFill>
                      <a:srgbClr val="EB702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10209">
                <a:tc>
                  <a:txBody>
                    <a:bodyPr/>
                    <a:lstStyle/>
                    <a:p>
                      <a:pPr marL="345440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2000" b="1" dirty="0">
                          <a:solidFill>
                            <a:srgbClr val="6D817D"/>
                          </a:solidFill>
                          <a:latin typeface="Arial"/>
                          <a:cs typeface="Arial"/>
                        </a:rPr>
                        <a:t>Northwest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78740" marB="0">
                    <a:lnL w="12700">
                      <a:solidFill>
                        <a:srgbClr val="D9D9D9"/>
                      </a:solidFill>
                      <a:prstDash val="solid"/>
                    </a:lnL>
                    <a:solidFill>
                      <a:srgbClr val="F1F1F1"/>
                    </a:solidFill>
                  </a:tcPr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  <a:p>
                      <a:pPr marL="958850" marR="494030" indent="-43180">
                        <a:lnSpc>
                          <a:spcPct val="227900"/>
                        </a:lnSpc>
                        <a:spcBef>
                          <a:spcPts val="2310"/>
                        </a:spcBef>
                      </a:pPr>
                      <a:r>
                        <a:rPr sz="2400" dirty="0">
                          <a:solidFill>
                            <a:srgbClr val="6D817D"/>
                          </a:solidFill>
                          <a:latin typeface="Arial"/>
                          <a:cs typeface="Arial"/>
                        </a:rPr>
                        <a:t>Ac</a:t>
                      </a:r>
                      <a:r>
                        <a:rPr sz="2400" spc="5" dirty="0">
                          <a:solidFill>
                            <a:srgbClr val="6D817D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2400" dirty="0">
                          <a:solidFill>
                            <a:srgbClr val="6D817D"/>
                          </a:solidFill>
                          <a:latin typeface="Arial"/>
                          <a:cs typeface="Arial"/>
                        </a:rPr>
                        <a:t>ual  5,000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  <a:p>
                      <a:pPr marL="514350" marR="474980" indent="161290">
                        <a:lnSpc>
                          <a:spcPct val="227900"/>
                        </a:lnSpc>
                        <a:spcBef>
                          <a:spcPts val="2310"/>
                        </a:spcBef>
                      </a:pPr>
                      <a:r>
                        <a:rPr sz="2400" dirty="0">
                          <a:solidFill>
                            <a:srgbClr val="6D817D"/>
                          </a:solidFill>
                          <a:latin typeface="Arial"/>
                          <a:cs typeface="Arial"/>
                        </a:rPr>
                        <a:t>Plan  15,</a:t>
                      </a:r>
                      <a:r>
                        <a:rPr sz="2400" spc="5" dirty="0">
                          <a:solidFill>
                            <a:srgbClr val="6D817D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sz="2400" dirty="0">
                          <a:solidFill>
                            <a:srgbClr val="6D817D"/>
                          </a:solidFill>
                          <a:latin typeface="Arial"/>
                          <a:cs typeface="Arial"/>
                        </a:rPr>
                        <a:t>00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 rowSpan="6">
                  <a:txBody>
                    <a:bodyPr/>
                    <a:lstStyle/>
                    <a:p>
                      <a:pPr marR="127000" algn="r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1600" b="1" dirty="0">
                          <a:solidFill>
                            <a:srgbClr val="6D817D"/>
                          </a:solidFill>
                          <a:latin typeface="Arial"/>
                          <a:cs typeface="Arial"/>
                        </a:rPr>
                        <a:t>Management Briefing</a:t>
                      </a:r>
                      <a:r>
                        <a:rPr sz="1600" b="1" spc="-114" dirty="0">
                          <a:solidFill>
                            <a:srgbClr val="6D817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6D817D"/>
                          </a:solidFill>
                          <a:latin typeface="Arial"/>
                          <a:cs typeface="Arial"/>
                        </a:rPr>
                        <a:t>Deck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R="128270" algn="r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6D817D"/>
                          </a:solidFill>
                          <a:latin typeface="Arial"/>
                          <a:cs typeface="Arial"/>
                        </a:rPr>
                        <a:t>Adjusted </a:t>
                      </a:r>
                      <a:r>
                        <a:rPr sz="1600" spc="-5" dirty="0">
                          <a:solidFill>
                            <a:srgbClr val="6D817D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sz="1600" spc="-90" dirty="0">
                          <a:solidFill>
                            <a:srgbClr val="6D817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solidFill>
                            <a:srgbClr val="6D817D"/>
                          </a:solidFill>
                          <a:latin typeface="Arial"/>
                          <a:cs typeface="Arial"/>
                        </a:rPr>
                        <a:t>Consolidated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R="126364" algn="r">
                        <a:lnSpc>
                          <a:spcPct val="100000"/>
                        </a:lnSpc>
                      </a:pPr>
                      <a:r>
                        <a:rPr sz="1600" spc="-5" dirty="0">
                          <a:solidFill>
                            <a:srgbClr val="6D817D"/>
                          </a:solidFill>
                          <a:latin typeface="Arial"/>
                          <a:cs typeface="Arial"/>
                        </a:rPr>
                        <a:t>March,</a:t>
                      </a:r>
                      <a:r>
                        <a:rPr sz="1600" spc="-70" dirty="0">
                          <a:solidFill>
                            <a:srgbClr val="6D817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solidFill>
                            <a:srgbClr val="6D817D"/>
                          </a:solidFill>
                          <a:latin typeface="Arial"/>
                          <a:cs typeface="Arial"/>
                        </a:rPr>
                        <a:t>2018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495300">
                        <a:lnSpc>
                          <a:spcPct val="100000"/>
                        </a:lnSpc>
                        <a:spcBef>
                          <a:spcPts val="1400"/>
                        </a:spcBef>
                        <a:tabLst>
                          <a:tab pos="2488565" algn="l"/>
                        </a:tabLst>
                      </a:pPr>
                      <a:r>
                        <a:rPr sz="2400" spc="-25" dirty="0">
                          <a:solidFill>
                            <a:srgbClr val="6D817D"/>
                          </a:solidFill>
                          <a:latin typeface="Arial"/>
                          <a:cs typeface="Arial"/>
                        </a:rPr>
                        <a:t>Variance	</a:t>
                      </a:r>
                      <a:r>
                        <a:rPr sz="2400" spc="-55" dirty="0">
                          <a:solidFill>
                            <a:srgbClr val="6D817D"/>
                          </a:solidFill>
                          <a:latin typeface="Arial"/>
                          <a:cs typeface="Arial"/>
                        </a:rPr>
                        <a:t>Var</a:t>
                      </a:r>
                      <a:r>
                        <a:rPr sz="2400" spc="-125" dirty="0">
                          <a:solidFill>
                            <a:srgbClr val="6D817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dirty="0">
                          <a:solidFill>
                            <a:srgbClr val="6D817D"/>
                          </a:solidFill>
                          <a:latin typeface="Arial"/>
                          <a:cs typeface="Arial"/>
                        </a:rPr>
                        <a:t>%</a:t>
                      </a:r>
                      <a:endParaRPr sz="24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  <a:p>
                      <a:pPr marL="519430">
                        <a:lnSpc>
                          <a:spcPct val="100000"/>
                        </a:lnSpc>
                        <a:tabLst>
                          <a:tab pos="2486660" algn="l"/>
                        </a:tabLst>
                      </a:pPr>
                      <a:r>
                        <a:rPr sz="2400" b="1" dirty="0">
                          <a:solidFill>
                            <a:srgbClr val="EB7024"/>
                          </a:solidFill>
                          <a:latin typeface="Arial"/>
                          <a:cs typeface="Arial"/>
                        </a:rPr>
                        <a:t>(10,000)	</a:t>
                      </a:r>
                      <a:r>
                        <a:rPr sz="2400" b="1" spc="-10" dirty="0">
                          <a:solidFill>
                            <a:srgbClr val="EB7024"/>
                          </a:solidFill>
                          <a:latin typeface="Arial"/>
                          <a:cs typeface="Arial"/>
                        </a:rPr>
                        <a:t>(67%)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114300" marB="0">
                    <a:lnR w="12700">
                      <a:solidFill>
                        <a:srgbClr val="D9D9D9"/>
                      </a:solidFill>
                      <a:prstDash val="solid"/>
                    </a:lnR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345440">
                        <a:lnSpc>
                          <a:spcPts val="2390"/>
                        </a:lnSpc>
                      </a:pPr>
                      <a:r>
                        <a:rPr sz="2000" b="1" dirty="0">
                          <a:solidFill>
                            <a:srgbClr val="6D817D"/>
                          </a:solidFill>
                          <a:latin typeface="Arial"/>
                          <a:cs typeface="Arial"/>
                        </a:rPr>
                        <a:t>March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solidFill>
                      <a:srgbClr val="F1F1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14300" marB="0">
                    <a:lnR w="12700">
                      <a:solidFill>
                        <a:srgbClr val="D9D9D9"/>
                      </a:solidFill>
                      <a:prstDash val="solid"/>
                    </a:lnR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3454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2000" b="1" spc="-10" dirty="0">
                          <a:solidFill>
                            <a:srgbClr val="6D817D"/>
                          </a:solidFill>
                          <a:latin typeface="Arial"/>
                          <a:cs typeface="Arial"/>
                        </a:rPr>
                        <a:t>2018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D9D9D9"/>
                      </a:solidFill>
                      <a:prstDash val="solid"/>
                    </a:lnL>
                    <a:solidFill>
                      <a:srgbClr val="F1F1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14300" marB="0">
                    <a:lnR w="12700">
                      <a:solidFill>
                        <a:srgbClr val="D9D9D9"/>
                      </a:solidFill>
                      <a:prstDash val="solid"/>
                    </a:lnR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</a:tr>
              <a:tr h="379095">
                <a:tc>
                  <a:txBody>
                    <a:bodyPr/>
                    <a:lstStyle/>
                    <a:p>
                      <a:pPr marL="345440">
                        <a:lnSpc>
                          <a:spcPts val="2385"/>
                        </a:lnSpc>
                      </a:pPr>
                      <a:r>
                        <a:rPr sz="2000" b="1" spc="-5" dirty="0">
                          <a:solidFill>
                            <a:srgbClr val="6D817D"/>
                          </a:solidFill>
                          <a:latin typeface="Arial"/>
                          <a:cs typeface="Arial"/>
                        </a:rPr>
                        <a:t>In </a:t>
                      </a:r>
                      <a:r>
                        <a:rPr sz="2000" b="1" spc="-10" dirty="0">
                          <a:solidFill>
                            <a:srgbClr val="6D817D"/>
                          </a:solidFill>
                          <a:latin typeface="Arial"/>
                          <a:cs typeface="Arial"/>
                        </a:rPr>
                        <a:t>USD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solidFill>
                      <a:srgbClr val="F1F1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14300" marB="0">
                    <a:lnR w="12700">
                      <a:solidFill>
                        <a:srgbClr val="D9D9D9"/>
                      </a:solidFill>
                      <a:prstDash val="solid"/>
                    </a:lnR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</a:tr>
              <a:tr h="624205">
                <a:tc>
                  <a:txBody>
                    <a:bodyPr/>
                    <a:lstStyle/>
                    <a:p>
                      <a:pPr marL="345440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2000" spc="-5" dirty="0">
                          <a:solidFill>
                            <a:srgbClr val="6D817D"/>
                          </a:solidFill>
                          <a:latin typeface="Arial"/>
                          <a:cs typeface="Arial"/>
                        </a:rPr>
                        <a:t>(thousands)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48260" marB="0">
                    <a:lnL w="12700">
                      <a:solidFill>
                        <a:srgbClr val="D9D9D9"/>
                      </a:solidFill>
                      <a:prstDash val="solid"/>
                    </a:lnL>
                    <a:solidFill>
                      <a:srgbClr val="F1F1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14300" marB="0">
                    <a:lnR w="12700">
                      <a:solidFill>
                        <a:srgbClr val="D9D9D9"/>
                      </a:solidFill>
                      <a:prstDash val="solid"/>
                    </a:lnR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</a:tr>
              <a:tr h="771525">
                <a:tc>
                  <a:txBody>
                    <a:bodyPr/>
                    <a:lstStyle/>
                    <a:p>
                      <a:pPr marL="345440">
                        <a:lnSpc>
                          <a:spcPct val="100000"/>
                        </a:lnSpc>
                        <a:spcBef>
                          <a:spcPts val="1914"/>
                        </a:spcBef>
                      </a:pPr>
                      <a:r>
                        <a:rPr sz="2000" b="1" spc="-5" dirty="0">
                          <a:solidFill>
                            <a:srgbClr val="6D817D"/>
                          </a:solidFill>
                          <a:latin typeface="Arial"/>
                          <a:cs typeface="Arial"/>
                        </a:rPr>
                        <a:t>Cash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43204" marB="0">
                    <a:lnL w="12700">
                      <a:solidFill>
                        <a:srgbClr val="D9D9D9"/>
                      </a:solidFill>
                      <a:prstDash val="solid"/>
                    </a:lnL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14300" marB="0">
                    <a:lnR w="12700">
                      <a:solidFill>
                        <a:srgbClr val="D9D9D9"/>
                      </a:solidFill>
                      <a:prstDash val="solid"/>
                    </a:lnR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2019 </a:t>
            </a:r>
            <a:r>
              <a:rPr spc="5" dirty="0"/>
              <a:t>© Company</a:t>
            </a:r>
            <a:r>
              <a:rPr spc="-130" dirty="0"/>
              <a:t> </a:t>
            </a:r>
            <a:r>
              <a:rPr dirty="0"/>
              <a:t>Confidential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14 June</a:t>
            </a:r>
            <a:r>
              <a:rPr spc="-85" dirty="0"/>
              <a:t> </a:t>
            </a:r>
            <a:r>
              <a:rPr dirty="0"/>
              <a:t>2019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5" dirty="0"/>
              <a:t>8</a:t>
            </a:fld>
            <a:endParaRPr spc="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3231" y="6492240"/>
            <a:ext cx="137160" cy="365760"/>
          </a:xfrm>
          <a:custGeom>
            <a:avLst/>
            <a:gdLst/>
            <a:ahLst/>
            <a:cxnLst/>
            <a:rect l="l" t="t" r="r" b="b"/>
            <a:pathLst>
              <a:path w="137159" h="365759">
                <a:moveTo>
                  <a:pt x="0" y="365760"/>
                </a:moveTo>
                <a:lnTo>
                  <a:pt x="137159" y="365760"/>
                </a:lnTo>
                <a:lnTo>
                  <a:pt x="137159" y="0"/>
                </a:lnTo>
                <a:lnTo>
                  <a:pt x="0" y="0"/>
                </a:lnTo>
                <a:lnTo>
                  <a:pt x="0" y="365760"/>
                </a:lnTo>
                <a:close/>
              </a:path>
            </a:pathLst>
          </a:custGeom>
          <a:solidFill>
            <a:srgbClr val="1C9F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859023" y="6608064"/>
            <a:ext cx="0" cy="137160"/>
          </a:xfrm>
          <a:custGeom>
            <a:avLst/>
            <a:gdLst/>
            <a:ahLst/>
            <a:cxnLst/>
            <a:rect l="l" t="t" r="r" b="b"/>
            <a:pathLst>
              <a:path h="137159">
                <a:moveTo>
                  <a:pt x="0" y="0"/>
                </a:moveTo>
                <a:lnTo>
                  <a:pt x="0" y="137158"/>
                </a:lnTo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503152" y="6565392"/>
            <a:ext cx="0" cy="220345"/>
          </a:xfrm>
          <a:custGeom>
            <a:avLst/>
            <a:gdLst/>
            <a:ahLst/>
            <a:cxnLst/>
            <a:rect l="l" t="t" r="r" b="b"/>
            <a:pathLst>
              <a:path h="220345">
                <a:moveTo>
                  <a:pt x="0" y="0"/>
                </a:moveTo>
                <a:lnTo>
                  <a:pt x="0" y="220186"/>
                </a:lnTo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92100" y="427736"/>
            <a:ext cx="882777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-35" dirty="0">
                <a:solidFill>
                  <a:srgbClr val="495658"/>
                </a:solidFill>
              </a:rPr>
              <a:t>NARRATIVE </a:t>
            </a:r>
            <a:r>
              <a:rPr sz="2800" spc="-10" dirty="0">
                <a:solidFill>
                  <a:srgbClr val="495658"/>
                </a:solidFill>
              </a:rPr>
              <a:t>PERFORMANCE </a:t>
            </a:r>
            <a:r>
              <a:rPr sz="2800" spc="-5" dirty="0">
                <a:solidFill>
                  <a:srgbClr val="495658"/>
                </a:solidFill>
              </a:rPr>
              <a:t>REPORTING</a:t>
            </a:r>
            <a:r>
              <a:rPr sz="2800" spc="140" dirty="0">
                <a:solidFill>
                  <a:srgbClr val="495658"/>
                </a:solidFill>
              </a:rPr>
              <a:t> </a:t>
            </a:r>
            <a:r>
              <a:rPr sz="2800" spc="-5" dirty="0">
                <a:solidFill>
                  <a:srgbClr val="495658"/>
                </a:solidFill>
              </a:rPr>
              <a:t>DEFINED</a:t>
            </a:r>
            <a:endParaRPr sz="2800"/>
          </a:p>
        </p:txBody>
      </p:sp>
      <p:sp>
        <p:nvSpPr>
          <p:cNvPr id="6" name="object 6"/>
          <p:cNvSpPr/>
          <p:nvPr/>
        </p:nvSpPr>
        <p:spPr>
          <a:xfrm>
            <a:off x="3874008" y="3770376"/>
            <a:ext cx="7583805" cy="0"/>
          </a:xfrm>
          <a:custGeom>
            <a:avLst/>
            <a:gdLst/>
            <a:ahLst/>
            <a:cxnLst/>
            <a:rect l="l" t="t" r="r" b="b"/>
            <a:pathLst>
              <a:path w="7583805">
                <a:moveTo>
                  <a:pt x="0" y="0"/>
                </a:moveTo>
                <a:lnTo>
                  <a:pt x="7583677" y="0"/>
                </a:lnTo>
              </a:path>
            </a:pathLst>
          </a:custGeom>
          <a:ln w="6096">
            <a:solidFill>
              <a:srgbClr val="EB70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298704" y="1008888"/>
          <a:ext cx="11582399" cy="35439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68040"/>
                <a:gridCol w="2268219"/>
                <a:gridCol w="1933575"/>
                <a:gridCol w="4012565"/>
              </a:tblGrid>
              <a:tr h="624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T w="12700">
                      <a:solidFill>
                        <a:srgbClr val="D9D9D9"/>
                      </a:solidFill>
                      <a:prstDash val="solid"/>
                    </a:lnT>
                    <a:solidFill>
                      <a:srgbClr val="F1F1F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2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Cash By</a:t>
                      </a:r>
                      <a:r>
                        <a:rPr sz="24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Region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121285" marB="0"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solidFill>
                      <a:srgbClr val="EB702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11480">
                <a:tc>
                  <a:txBody>
                    <a:bodyPr/>
                    <a:lstStyle/>
                    <a:p>
                      <a:pPr marL="345440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2000" b="1" dirty="0">
                          <a:solidFill>
                            <a:srgbClr val="6D817D"/>
                          </a:solidFill>
                          <a:latin typeface="Arial"/>
                          <a:cs typeface="Arial"/>
                        </a:rPr>
                        <a:t>Northwest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80645" marB="0">
                    <a:lnL w="12700">
                      <a:solidFill>
                        <a:srgbClr val="D9D9D9"/>
                      </a:solidFill>
                      <a:prstDash val="solid"/>
                    </a:lnL>
                    <a:solidFill>
                      <a:srgbClr val="F1F1F1"/>
                    </a:solidFill>
                  </a:tcPr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  <a:p>
                      <a:pPr marL="958850" marR="494030" indent="-43180">
                        <a:lnSpc>
                          <a:spcPct val="227900"/>
                        </a:lnSpc>
                        <a:spcBef>
                          <a:spcPts val="2320"/>
                        </a:spcBef>
                      </a:pPr>
                      <a:r>
                        <a:rPr sz="2400" dirty="0">
                          <a:solidFill>
                            <a:srgbClr val="6D817D"/>
                          </a:solidFill>
                          <a:latin typeface="Arial"/>
                          <a:cs typeface="Arial"/>
                        </a:rPr>
                        <a:t>Act</a:t>
                      </a:r>
                      <a:r>
                        <a:rPr sz="2400" spc="10" dirty="0">
                          <a:solidFill>
                            <a:srgbClr val="6D817D"/>
                          </a:solidFill>
                          <a:latin typeface="Arial"/>
                          <a:cs typeface="Arial"/>
                        </a:rPr>
                        <a:t>u</a:t>
                      </a:r>
                      <a:r>
                        <a:rPr sz="2400" spc="5" dirty="0">
                          <a:solidFill>
                            <a:srgbClr val="6D817D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2400" dirty="0">
                          <a:solidFill>
                            <a:srgbClr val="6D817D"/>
                          </a:solidFill>
                          <a:latin typeface="Arial"/>
                          <a:cs typeface="Arial"/>
                        </a:rPr>
                        <a:t>l  5,000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  <a:p>
                      <a:pPr marL="514350" marR="474980" indent="161290">
                        <a:lnSpc>
                          <a:spcPct val="227900"/>
                        </a:lnSpc>
                        <a:spcBef>
                          <a:spcPts val="2320"/>
                        </a:spcBef>
                      </a:pPr>
                      <a:r>
                        <a:rPr sz="2400" spc="-5" dirty="0">
                          <a:solidFill>
                            <a:srgbClr val="6D817D"/>
                          </a:solidFill>
                          <a:latin typeface="Arial"/>
                          <a:cs typeface="Arial"/>
                        </a:rPr>
                        <a:t>Plan  </a:t>
                      </a:r>
                      <a:r>
                        <a:rPr sz="2400" spc="5" dirty="0">
                          <a:solidFill>
                            <a:srgbClr val="6D817D"/>
                          </a:solidFill>
                          <a:latin typeface="Arial"/>
                          <a:cs typeface="Arial"/>
                        </a:rPr>
                        <a:t>15</a:t>
                      </a:r>
                      <a:r>
                        <a:rPr sz="2400" dirty="0">
                          <a:solidFill>
                            <a:srgbClr val="6D817D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sz="2400" spc="10" dirty="0">
                          <a:solidFill>
                            <a:srgbClr val="6D817D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sz="2400" spc="5" dirty="0">
                          <a:solidFill>
                            <a:srgbClr val="6D817D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sz="2400" dirty="0">
                          <a:solidFill>
                            <a:srgbClr val="6D817D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 rowSpan="6">
                  <a:txBody>
                    <a:bodyPr/>
                    <a:lstStyle/>
                    <a:p>
                      <a:pPr marR="127635" algn="r">
                        <a:lnSpc>
                          <a:spcPct val="100000"/>
                        </a:lnSpc>
                        <a:spcBef>
                          <a:spcPts val="910"/>
                        </a:spcBef>
                      </a:pPr>
                      <a:r>
                        <a:rPr sz="1600" b="1" dirty="0">
                          <a:solidFill>
                            <a:srgbClr val="6D817D"/>
                          </a:solidFill>
                          <a:latin typeface="Arial"/>
                          <a:cs typeface="Arial"/>
                        </a:rPr>
                        <a:t>Management Briefing</a:t>
                      </a:r>
                      <a:r>
                        <a:rPr sz="1600" b="1" spc="-120" dirty="0">
                          <a:solidFill>
                            <a:srgbClr val="6D817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6D817D"/>
                          </a:solidFill>
                          <a:latin typeface="Arial"/>
                          <a:cs typeface="Arial"/>
                        </a:rPr>
                        <a:t>Deck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R="127635" algn="r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6D817D"/>
                          </a:solidFill>
                          <a:latin typeface="Arial"/>
                          <a:cs typeface="Arial"/>
                        </a:rPr>
                        <a:t>Adjusted </a:t>
                      </a:r>
                      <a:r>
                        <a:rPr sz="1600" spc="-5" dirty="0">
                          <a:solidFill>
                            <a:srgbClr val="6D817D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sz="1600" spc="-90" dirty="0">
                          <a:solidFill>
                            <a:srgbClr val="6D817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solidFill>
                            <a:srgbClr val="6D817D"/>
                          </a:solidFill>
                          <a:latin typeface="Arial"/>
                          <a:cs typeface="Arial"/>
                        </a:rPr>
                        <a:t>Consolidated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R="126364" algn="r">
                        <a:lnSpc>
                          <a:spcPct val="100000"/>
                        </a:lnSpc>
                      </a:pPr>
                      <a:r>
                        <a:rPr sz="1600" spc="-5" dirty="0">
                          <a:solidFill>
                            <a:srgbClr val="6D817D"/>
                          </a:solidFill>
                          <a:latin typeface="Arial"/>
                          <a:cs typeface="Arial"/>
                        </a:rPr>
                        <a:t>March,</a:t>
                      </a:r>
                      <a:r>
                        <a:rPr sz="1600" spc="-65" dirty="0">
                          <a:solidFill>
                            <a:srgbClr val="6D817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solidFill>
                            <a:srgbClr val="6D817D"/>
                          </a:solidFill>
                          <a:latin typeface="Arial"/>
                          <a:cs typeface="Arial"/>
                        </a:rPr>
                        <a:t>2018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495300">
                        <a:lnSpc>
                          <a:spcPct val="100000"/>
                        </a:lnSpc>
                        <a:spcBef>
                          <a:spcPts val="1405"/>
                        </a:spcBef>
                        <a:tabLst>
                          <a:tab pos="2488565" algn="l"/>
                        </a:tabLst>
                      </a:pPr>
                      <a:r>
                        <a:rPr sz="2400" spc="-25" dirty="0">
                          <a:solidFill>
                            <a:srgbClr val="6D817D"/>
                          </a:solidFill>
                          <a:latin typeface="Arial"/>
                          <a:cs typeface="Arial"/>
                        </a:rPr>
                        <a:t>Variance	</a:t>
                      </a:r>
                      <a:r>
                        <a:rPr sz="2400" spc="-55" dirty="0">
                          <a:solidFill>
                            <a:srgbClr val="6D817D"/>
                          </a:solidFill>
                          <a:latin typeface="Arial"/>
                          <a:cs typeface="Arial"/>
                        </a:rPr>
                        <a:t>Var</a:t>
                      </a:r>
                      <a:r>
                        <a:rPr sz="2400" spc="-125" dirty="0">
                          <a:solidFill>
                            <a:srgbClr val="6D817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5" dirty="0">
                          <a:solidFill>
                            <a:srgbClr val="6D817D"/>
                          </a:solidFill>
                          <a:latin typeface="Arial"/>
                          <a:cs typeface="Arial"/>
                        </a:rPr>
                        <a:t>%</a:t>
                      </a:r>
                      <a:endParaRPr sz="24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  <a:p>
                      <a:pPr marL="519430">
                        <a:lnSpc>
                          <a:spcPct val="100000"/>
                        </a:lnSpc>
                        <a:tabLst>
                          <a:tab pos="2486660" algn="l"/>
                        </a:tabLst>
                      </a:pPr>
                      <a:r>
                        <a:rPr sz="2400" b="1" dirty="0">
                          <a:solidFill>
                            <a:srgbClr val="EB7024"/>
                          </a:solidFill>
                          <a:latin typeface="Arial"/>
                          <a:cs typeface="Arial"/>
                        </a:rPr>
                        <a:t>(10,000)	</a:t>
                      </a:r>
                      <a:r>
                        <a:rPr sz="2400" b="1" spc="-5" dirty="0">
                          <a:solidFill>
                            <a:srgbClr val="EB7024"/>
                          </a:solidFill>
                          <a:latin typeface="Arial"/>
                          <a:cs typeface="Arial"/>
                        </a:rPr>
                        <a:t>(67%)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115570" marB="0">
                    <a:lnR w="12700">
                      <a:solidFill>
                        <a:srgbClr val="D9D9D9"/>
                      </a:solidFill>
                      <a:prstDash val="solid"/>
                    </a:lnR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345440">
                        <a:lnSpc>
                          <a:spcPts val="2385"/>
                        </a:lnSpc>
                      </a:pPr>
                      <a:r>
                        <a:rPr sz="2000" b="1" dirty="0">
                          <a:solidFill>
                            <a:srgbClr val="6D817D"/>
                          </a:solidFill>
                          <a:latin typeface="Arial"/>
                          <a:cs typeface="Arial"/>
                        </a:rPr>
                        <a:t>March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solidFill>
                      <a:srgbClr val="F1F1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15570" marB="0">
                    <a:lnR w="12700">
                      <a:solidFill>
                        <a:srgbClr val="D9D9D9"/>
                      </a:solidFill>
                      <a:prstDash val="solid"/>
                    </a:lnR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3454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2000" b="1" spc="-10" dirty="0">
                          <a:solidFill>
                            <a:srgbClr val="6D817D"/>
                          </a:solidFill>
                          <a:latin typeface="Arial"/>
                          <a:cs typeface="Arial"/>
                        </a:rPr>
                        <a:t>2018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D9D9D9"/>
                      </a:solidFill>
                      <a:prstDash val="solid"/>
                    </a:lnL>
                    <a:solidFill>
                      <a:srgbClr val="F1F1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15570" marB="0">
                    <a:lnR w="12700">
                      <a:solidFill>
                        <a:srgbClr val="D9D9D9"/>
                      </a:solidFill>
                      <a:prstDash val="solid"/>
                    </a:lnR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</a:tr>
              <a:tr h="379730">
                <a:tc>
                  <a:txBody>
                    <a:bodyPr/>
                    <a:lstStyle/>
                    <a:p>
                      <a:pPr marL="345440">
                        <a:lnSpc>
                          <a:spcPts val="2385"/>
                        </a:lnSpc>
                      </a:pPr>
                      <a:r>
                        <a:rPr sz="2000" b="1" spc="-5" dirty="0">
                          <a:solidFill>
                            <a:srgbClr val="6D817D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sz="2000" b="1" spc="-10" dirty="0">
                          <a:solidFill>
                            <a:srgbClr val="6D817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5" dirty="0">
                          <a:solidFill>
                            <a:srgbClr val="6D817D"/>
                          </a:solidFill>
                          <a:latin typeface="Arial"/>
                          <a:cs typeface="Arial"/>
                        </a:rPr>
                        <a:t>USD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solidFill>
                      <a:srgbClr val="F1F1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15570" marB="0">
                    <a:lnR w="12700">
                      <a:solidFill>
                        <a:srgbClr val="D9D9D9"/>
                      </a:solidFill>
                      <a:prstDash val="solid"/>
                    </a:lnR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</a:tr>
              <a:tr h="624205">
                <a:tc>
                  <a:txBody>
                    <a:bodyPr/>
                    <a:lstStyle/>
                    <a:p>
                      <a:pPr marL="345440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2000" spc="-5" dirty="0">
                          <a:solidFill>
                            <a:srgbClr val="6D817D"/>
                          </a:solidFill>
                          <a:latin typeface="Arial"/>
                          <a:cs typeface="Arial"/>
                        </a:rPr>
                        <a:t>(thousands)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48260" marB="0">
                    <a:lnL w="12700">
                      <a:solidFill>
                        <a:srgbClr val="D9D9D9"/>
                      </a:solidFill>
                      <a:prstDash val="solid"/>
                    </a:lnL>
                    <a:solidFill>
                      <a:srgbClr val="F1F1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15570" marB="0">
                    <a:lnR w="12700">
                      <a:solidFill>
                        <a:srgbClr val="D9D9D9"/>
                      </a:solidFill>
                      <a:prstDash val="solid"/>
                    </a:lnR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</a:tr>
              <a:tr h="773430">
                <a:tc>
                  <a:txBody>
                    <a:bodyPr/>
                    <a:lstStyle/>
                    <a:p>
                      <a:pPr marL="345440">
                        <a:lnSpc>
                          <a:spcPct val="100000"/>
                        </a:lnSpc>
                        <a:spcBef>
                          <a:spcPts val="1914"/>
                        </a:spcBef>
                      </a:pPr>
                      <a:r>
                        <a:rPr sz="2000" b="1" spc="-5" dirty="0">
                          <a:solidFill>
                            <a:srgbClr val="6D817D"/>
                          </a:solidFill>
                          <a:latin typeface="Arial"/>
                          <a:cs typeface="Arial"/>
                        </a:rPr>
                        <a:t>Cash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43204" marB="0">
                    <a:lnL w="12700">
                      <a:solidFill>
                        <a:srgbClr val="D9D9D9"/>
                      </a:solidFill>
                      <a:prstDash val="solid"/>
                    </a:lnL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15570" marB="0">
                    <a:lnR w="12700">
                      <a:solidFill>
                        <a:srgbClr val="D9D9D9"/>
                      </a:solidFill>
                      <a:prstDash val="solid"/>
                    </a:lnR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2019 </a:t>
            </a:r>
            <a:r>
              <a:rPr spc="5" dirty="0"/>
              <a:t>© Company</a:t>
            </a:r>
            <a:r>
              <a:rPr spc="-130" dirty="0"/>
              <a:t> </a:t>
            </a:r>
            <a:r>
              <a:rPr dirty="0"/>
              <a:t>Confidential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14 June</a:t>
            </a:r>
            <a:r>
              <a:rPr spc="-85" dirty="0"/>
              <a:t> </a:t>
            </a:r>
            <a:r>
              <a:rPr dirty="0"/>
              <a:t>2019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5" dirty="0"/>
              <a:t>9</a:t>
            </a:fld>
            <a:endParaRPr spc="5" dirty="0"/>
          </a:p>
        </p:txBody>
      </p:sp>
      <p:sp>
        <p:nvSpPr>
          <p:cNvPr id="8" name="object 8"/>
          <p:cNvSpPr txBox="1"/>
          <p:nvPr/>
        </p:nvSpPr>
        <p:spPr>
          <a:xfrm>
            <a:off x="304800" y="4700015"/>
            <a:ext cx="11582400" cy="1670685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161925" rIns="0" bIns="0" rtlCol="0">
            <a:spAutoFit/>
          </a:bodyPr>
          <a:lstStyle/>
          <a:p>
            <a:pPr marL="217804" marR="527050">
              <a:lnSpc>
                <a:spcPct val="100000"/>
              </a:lnSpc>
              <a:spcBef>
                <a:spcPts val="1275"/>
              </a:spcBef>
            </a:pPr>
            <a:r>
              <a:rPr sz="1400" spc="-5" dirty="0">
                <a:solidFill>
                  <a:srgbClr val="677977"/>
                </a:solidFill>
                <a:latin typeface="Arial"/>
                <a:cs typeface="Arial"/>
              </a:rPr>
              <a:t>Net </a:t>
            </a:r>
            <a:r>
              <a:rPr sz="1400" spc="-10" dirty="0">
                <a:solidFill>
                  <a:srgbClr val="677977"/>
                </a:solidFill>
                <a:latin typeface="Arial"/>
                <a:cs typeface="Arial"/>
              </a:rPr>
              <a:t>Sales </a:t>
            </a:r>
            <a:r>
              <a:rPr sz="1400" spc="-15" dirty="0">
                <a:solidFill>
                  <a:srgbClr val="677977"/>
                </a:solidFill>
                <a:latin typeface="Arial"/>
                <a:cs typeface="Arial"/>
              </a:rPr>
              <a:t>eroded </a:t>
            </a:r>
            <a:r>
              <a:rPr sz="1400" spc="-10" dirty="0">
                <a:solidFill>
                  <a:srgbClr val="677977"/>
                </a:solidFill>
                <a:latin typeface="Arial"/>
                <a:cs typeface="Arial"/>
              </a:rPr>
              <a:t>substantially </a:t>
            </a:r>
            <a:r>
              <a:rPr sz="1400" spc="-15" dirty="0">
                <a:solidFill>
                  <a:srgbClr val="677977"/>
                </a:solidFill>
                <a:latin typeface="Arial"/>
                <a:cs typeface="Arial"/>
              </a:rPr>
              <a:t>from </a:t>
            </a:r>
            <a:r>
              <a:rPr sz="1400" spc="-10" dirty="0">
                <a:solidFill>
                  <a:srgbClr val="677977"/>
                </a:solidFill>
                <a:latin typeface="Arial"/>
                <a:cs typeface="Arial"/>
              </a:rPr>
              <a:t>prior </a:t>
            </a:r>
            <a:r>
              <a:rPr sz="1400" spc="-15" dirty="0">
                <a:solidFill>
                  <a:srgbClr val="677977"/>
                </a:solidFill>
                <a:latin typeface="Arial"/>
                <a:cs typeface="Arial"/>
              </a:rPr>
              <a:t>quarter </a:t>
            </a:r>
            <a:r>
              <a:rPr sz="1400" spc="-10" dirty="0">
                <a:solidFill>
                  <a:srgbClr val="677977"/>
                </a:solidFill>
                <a:latin typeface="Arial"/>
                <a:cs typeface="Arial"/>
              </a:rPr>
              <a:t>against plan </a:t>
            </a:r>
            <a:r>
              <a:rPr sz="1400" spc="-5" dirty="0">
                <a:solidFill>
                  <a:srgbClr val="677977"/>
                </a:solidFill>
                <a:latin typeface="Arial"/>
                <a:cs typeface="Arial"/>
              </a:rPr>
              <a:t>to </a:t>
            </a:r>
            <a:r>
              <a:rPr sz="1400" spc="-10" dirty="0">
                <a:solidFill>
                  <a:srgbClr val="677977"/>
                </a:solidFill>
                <a:latin typeface="Arial"/>
                <a:cs typeface="Arial"/>
              </a:rPr>
              <a:t>$5.0 </a:t>
            </a:r>
            <a:r>
              <a:rPr sz="1400" spc="-5" dirty="0">
                <a:solidFill>
                  <a:srgbClr val="677977"/>
                </a:solidFill>
                <a:latin typeface="Arial"/>
                <a:cs typeface="Arial"/>
              </a:rPr>
              <a:t>million, a </a:t>
            </a:r>
            <a:r>
              <a:rPr sz="1400" spc="-10" dirty="0">
                <a:solidFill>
                  <a:srgbClr val="677977"/>
                </a:solidFill>
                <a:latin typeface="Arial"/>
                <a:cs typeface="Arial"/>
              </a:rPr>
              <a:t>period over period </a:t>
            </a:r>
            <a:r>
              <a:rPr sz="1400" spc="-15" dirty="0">
                <a:solidFill>
                  <a:srgbClr val="677977"/>
                </a:solidFill>
                <a:latin typeface="Arial"/>
                <a:cs typeface="Arial"/>
              </a:rPr>
              <a:t>decrease </a:t>
            </a:r>
            <a:r>
              <a:rPr sz="1400" spc="-10" dirty="0">
                <a:solidFill>
                  <a:srgbClr val="677977"/>
                </a:solidFill>
                <a:latin typeface="Arial"/>
                <a:cs typeface="Arial"/>
              </a:rPr>
              <a:t>of </a:t>
            </a:r>
            <a:r>
              <a:rPr sz="1400" spc="-15" dirty="0">
                <a:solidFill>
                  <a:srgbClr val="677977"/>
                </a:solidFill>
                <a:latin typeface="Arial"/>
                <a:cs typeface="Arial"/>
              </a:rPr>
              <a:t>$10 </a:t>
            </a:r>
            <a:r>
              <a:rPr sz="1400" spc="-5" dirty="0">
                <a:solidFill>
                  <a:srgbClr val="677977"/>
                </a:solidFill>
                <a:latin typeface="Arial"/>
                <a:cs typeface="Arial"/>
              </a:rPr>
              <a:t>million. This </a:t>
            </a:r>
            <a:r>
              <a:rPr sz="1400" spc="-20" dirty="0">
                <a:solidFill>
                  <a:srgbClr val="677977"/>
                </a:solidFill>
                <a:latin typeface="Arial"/>
                <a:cs typeface="Arial"/>
              </a:rPr>
              <a:t>was </a:t>
            </a:r>
            <a:r>
              <a:rPr sz="1400" spc="-15" dirty="0">
                <a:solidFill>
                  <a:srgbClr val="677977"/>
                </a:solidFill>
                <a:latin typeface="Arial"/>
                <a:cs typeface="Arial"/>
              </a:rPr>
              <a:t>due  </a:t>
            </a:r>
            <a:r>
              <a:rPr sz="1400" spc="-5" dirty="0">
                <a:solidFill>
                  <a:srgbClr val="677977"/>
                </a:solidFill>
                <a:latin typeface="Arial"/>
                <a:cs typeface="Arial"/>
              </a:rPr>
              <a:t>to a </a:t>
            </a:r>
            <a:r>
              <a:rPr sz="1400" spc="-20" dirty="0">
                <a:solidFill>
                  <a:srgbClr val="677977"/>
                </a:solidFill>
                <a:latin typeface="Arial"/>
                <a:cs typeface="Arial"/>
              </a:rPr>
              <a:t>Days </a:t>
            </a:r>
            <a:r>
              <a:rPr sz="1400" spc="-10" dirty="0">
                <a:solidFill>
                  <a:srgbClr val="677977"/>
                </a:solidFill>
                <a:latin typeface="Arial"/>
                <a:cs typeface="Arial"/>
              </a:rPr>
              <a:t>Sales Outstanding (DSO) increase </a:t>
            </a:r>
            <a:r>
              <a:rPr sz="1400" spc="-5" dirty="0">
                <a:solidFill>
                  <a:srgbClr val="677977"/>
                </a:solidFill>
                <a:latin typeface="Arial"/>
                <a:cs typeface="Arial"/>
              </a:rPr>
              <a:t>to </a:t>
            </a:r>
            <a:r>
              <a:rPr sz="1400" spc="-15" dirty="0">
                <a:solidFill>
                  <a:srgbClr val="677977"/>
                </a:solidFill>
                <a:latin typeface="Arial"/>
                <a:cs typeface="Arial"/>
              </a:rPr>
              <a:t>120 </a:t>
            </a:r>
            <a:r>
              <a:rPr sz="1400" spc="-25" dirty="0">
                <a:solidFill>
                  <a:srgbClr val="677977"/>
                </a:solidFill>
                <a:latin typeface="Arial"/>
                <a:cs typeface="Arial"/>
              </a:rPr>
              <a:t>days </a:t>
            </a:r>
            <a:r>
              <a:rPr sz="1400" spc="-10" dirty="0">
                <a:solidFill>
                  <a:srgbClr val="677977"/>
                </a:solidFill>
                <a:latin typeface="Arial"/>
                <a:cs typeface="Arial"/>
              </a:rPr>
              <a:t>versus 90 </a:t>
            </a:r>
            <a:r>
              <a:rPr sz="1400" spc="-5" dirty="0">
                <a:solidFill>
                  <a:srgbClr val="677977"/>
                </a:solidFill>
                <a:latin typeface="Arial"/>
                <a:cs typeface="Arial"/>
              </a:rPr>
              <a:t>in </a:t>
            </a:r>
            <a:r>
              <a:rPr sz="1400" spc="-15" dirty="0">
                <a:solidFill>
                  <a:srgbClr val="677977"/>
                </a:solidFill>
                <a:latin typeface="Arial"/>
                <a:cs typeface="Arial"/>
              </a:rPr>
              <a:t>2017 </a:t>
            </a:r>
            <a:r>
              <a:rPr sz="1400" spc="-10" dirty="0">
                <a:solidFill>
                  <a:srgbClr val="677977"/>
                </a:solidFill>
                <a:latin typeface="Arial"/>
                <a:cs typeface="Arial"/>
              </a:rPr>
              <a:t>Q4. </a:t>
            </a:r>
            <a:r>
              <a:rPr sz="1400" spc="-5" dirty="0">
                <a:solidFill>
                  <a:srgbClr val="677977"/>
                </a:solidFill>
                <a:latin typeface="Arial"/>
                <a:cs typeface="Arial"/>
              </a:rPr>
              <a:t>The DSO </a:t>
            </a:r>
            <a:r>
              <a:rPr sz="1400" spc="-10" dirty="0">
                <a:solidFill>
                  <a:srgbClr val="677977"/>
                </a:solidFill>
                <a:latin typeface="Arial"/>
                <a:cs typeface="Arial"/>
              </a:rPr>
              <a:t>increase </a:t>
            </a:r>
            <a:r>
              <a:rPr sz="1400" spc="-20" dirty="0">
                <a:solidFill>
                  <a:srgbClr val="677977"/>
                </a:solidFill>
                <a:latin typeface="Arial"/>
                <a:cs typeface="Arial"/>
              </a:rPr>
              <a:t>was </a:t>
            </a:r>
            <a:r>
              <a:rPr sz="1400" spc="-15" dirty="0">
                <a:solidFill>
                  <a:srgbClr val="677977"/>
                </a:solidFill>
                <a:latin typeface="Arial"/>
                <a:cs typeface="Arial"/>
              </a:rPr>
              <a:t>due </a:t>
            </a:r>
            <a:r>
              <a:rPr sz="1400" spc="-5" dirty="0">
                <a:solidFill>
                  <a:srgbClr val="677977"/>
                </a:solidFill>
                <a:latin typeface="Arial"/>
                <a:cs typeface="Arial"/>
              </a:rPr>
              <a:t>to </a:t>
            </a:r>
            <a:r>
              <a:rPr sz="1400" spc="-10" dirty="0">
                <a:solidFill>
                  <a:srgbClr val="677977"/>
                </a:solidFill>
                <a:latin typeface="Arial"/>
                <a:cs typeface="Arial"/>
              </a:rPr>
              <a:t>an unanticipated departure  of several associates </a:t>
            </a:r>
            <a:r>
              <a:rPr sz="1400" spc="-5" dirty="0">
                <a:solidFill>
                  <a:srgbClr val="677977"/>
                </a:solidFill>
                <a:latin typeface="Arial"/>
                <a:cs typeface="Arial"/>
              </a:rPr>
              <a:t>in A/R </a:t>
            </a:r>
            <a:r>
              <a:rPr sz="1400" spc="-10" dirty="0">
                <a:solidFill>
                  <a:srgbClr val="677977"/>
                </a:solidFill>
                <a:latin typeface="Arial"/>
                <a:cs typeface="Arial"/>
              </a:rPr>
              <a:t>Collections Department </a:t>
            </a:r>
            <a:r>
              <a:rPr sz="1400" spc="-15" dirty="0">
                <a:solidFill>
                  <a:srgbClr val="677977"/>
                </a:solidFill>
                <a:latin typeface="Arial"/>
                <a:cs typeface="Arial"/>
              </a:rPr>
              <a:t>and </a:t>
            </a:r>
            <a:r>
              <a:rPr sz="1400" spc="-10" dirty="0">
                <a:solidFill>
                  <a:srgbClr val="677977"/>
                </a:solidFill>
                <a:latin typeface="Arial"/>
                <a:cs typeface="Arial"/>
              </a:rPr>
              <a:t>an substantial increase </a:t>
            </a:r>
            <a:r>
              <a:rPr sz="1400" spc="-5" dirty="0">
                <a:solidFill>
                  <a:srgbClr val="677977"/>
                </a:solidFill>
                <a:latin typeface="Arial"/>
                <a:cs typeface="Arial"/>
              </a:rPr>
              <a:t>in </a:t>
            </a:r>
            <a:r>
              <a:rPr sz="1400" spc="-10" dirty="0">
                <a:solidFill>
                  <a:srgbClr val="677977"/>
                </a:solidFill>
                <a:latin typeface="Arial"/>
                <a:cs typeface="Arial"/>
              </a:rPr>
              <a:t>net-new</a:t>
            </a:r>
            <a:r>
              <a:rPr sz="1400" spc="330" dirty="0">
                <a:solidFill>
                  <a:srgbClr val="677977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677977"/>
                </a:solidFill>
                <a:latin typeface="Arial"/>
                <a:cs typeface="Arial"/>
              </a:rPr>
              <a:t>orders.</a:t>
            </a:r>
            <a:endParaRPr sz="1400">
              <a:latin typeface="Arial"/>
              <a:cs typeface="Arial"/>
            </a:endParaRPr>
          </a:p>
          <a:p>
            <a:pPr marL="217804" marR="470534">
              <a:lnSpc>
                <a:spcPct val="100000"/>
              </a:lnSpc>
              <a:spcBef>
                <a:spcPts val="505"/>
              </a:spcBef>
            </a:pPr>
            <a:r>
              <a:rPr sz="1400" spc="-10" dirty="0">
                <a:solidFill>
                  <a:srgbClr val="677977"/>
                </a:solidFill>
                <a:latin typeface="Arial"/>
                <a:cs typeface="Arial"/>
              </a:rPr>
              <a:t>Global Initiative </a:t>
            </a:r>
            <a:r>
              <a:rPr sz="1400" spc="-15" dirty="0">
                <a:solidFill>
                  <a:srgbClr val="677977"/>
                </a:solidFill>
                <a:latin typeface="Arial"/>
                <a:cs typeface="Arial"/>
              </a:rPr>
              <a:t>#45 </a:t>
            </a:r>
            <a:r>
              <a:rPr sz="1400" spc="-5" dirty="0">
                <a:solidFill>
                  <a:srgbClr val="677977"/>
                </a:solidFill>
                <a:latin typeface="Arial"/>
                <a:cs typeface="Arial"/>
              </a:rPr>
              <a:t>is to </a:t>
            </a:r>
            <a:r>
              <a:rPr sz="1400" spc="-15" dirty="0">
                <a:solidFill>
                  <a:srgbClr val="677977"/>
                </a:solidFill>
                <a:latin typeface="Arial"/>
                <a:cs typeface="Arial"/>
              </a:rPr>
              <a:t>decrease </a:t>
            </a:r>
            <a:r>
              <a:rPr sz="1400" spc="-5" dirty="0">
                <a:solidFill>
                  <a:srgbClr val="677977"/>
                </a:solidFill>
                <a:latin typeface="Arial"/>
                <a:cs typeface="Arial"/>
              </a:rPr>
              <a:t>DSO to </a:t>
            </a:r>
            <a:r>
              <a:rPr sz="1400" spc="-10" dirty="0">
                <a:solidFill>
                  <a:srgbClr val="677977"/>
                </a:solidFill>
                <a:latin typeface="Arial"/>
                <a:cs typeface="Arial"/>
              </a:rPr>
              <a:t>75 </a:t>
            </a:r>
            <a:r>
              <a:rPr sz="1400" spc="-25" dirty="0">
                <a:solidFill>
                  <a:srgbClr val="677977"/>
                </a:solidFill>
                <a:latin typeface="Arial"/>
                <a:cs typeface="Arial"/>
              </a:rPr>
              <a:t>days </a:t>
            </a:r>
            <a:r>
              <a:rPr sz="1400" spc="-10" dirty="0">
                <a:solidFill>
                  <a:srgbClr val="677977"/>
                </a:solidFill>
                <a:latin typeface="Arial"/>
                <a:cs typeface="Arial"/>
              </a:rPr>
              <a:t>by Q4 </a:t>
            </a:r>
            <a:r>
              <a:rPr sz="1400" spc="-15" dirty="0">
                <a:solidFill>
                  <a:srgbClr val="677977"/>
                </a:solidFill>
                <a:latin typeface="Arial"/>
                <a:cs typeface="Arial"/>
              </a:rPr>
              <a:t>2018. </a:t>
            </a:r>
            <a:r>
              <a:rPr sz="1400" spc="15" dirty="0">
                <a:solidFill>
                  <a:srgbClr val="677977"/>
                </a:solidFill>
                <a:latin typeface="Arial"/>
                <a:cs typeface="Arial"/>
              </a:rPr>
              <a:t>We </a:t>
            </a:r>
            <a:r>
              <a:rPr sz="1400" spc="-15" dirty="0">
                <a:solidFill>
                  <a:srgbClr val="677977"/>
                </a:solidFill>
                <a:latin typeface="Arial"/>
                <a:cs typeface="Arial"/>
              </a:rPr>
              <a:t>are </a:t>
            </a:r>
            <a:r>
              <a:rPr sz="1400" spc="-5" dirty="0">
                <a:solidFill>
                  <a:srgbClr val="677977"/>
                </a:solidFill>
                <a:latin typeface="Arial"/>
                <a:cs typeface="Arial"/>
              </a:rPr>
              <a:t>just </a:t>
            </a:r>
            <a:r>
              <a:rPr sz="1400" spc="-10" dirty="0">
                <a:solidFill>
                  <a:srgbClr val="677977"/>
                </a:solidFill>
                <a:latin typeface="Arial"/>
                <a:cs typeface="Arial"/>
              </a:rPr>
              <a:t>starting </a:t>
            </a:r>
            <a:r>
              <a:rPr sz="1400" spc="-5" dirty="0">
                <a:solidFill>
                  <a:srgbClr val="677977"/>
                </a:solidFill>
                <a:latin typeface="Arial"/>
                <a:cs typeface="Arial"/>
              </a:rPr>
              <a:t>to implement </a:t>
            </a:r>
            <a:r>
              <a:rPr sz="1400" spc="-15" dirty="0">
                <a:solidFill>
                  <a:srgbClr val="677977"/>
                </a:solidFill>
                <a:latin typeface="Arial"/>
                <a:cs typeface="Arial"/>
              </a:rPr>
              <a:t>#45 </a:t>
            </a:r>
            <a:r>
              <a:rPr sz="1400" spc="-5" dirty="0">
                <a:solidFill>
                  <a:srgbClr val="677977"/>
                </a:solidFill>
                <a:latin typeface="Arial"/>
                <a:cs typeface="Arial"/>
              </a:rPr>
              <a:t>in </a:t>
            </a:r>
            <a:r>
              <a:rPr sz="1400" spc="-10" dirty="0">
                <a:solidFill>
                  <a:srgbClr val="677977"/>
                </a:solidFill>
                <a:latin typeface="Arial"/>
                <a:cs typeface="Arial"/>
              </a:rPr>
              <a:t>April with the </a:t>
            </a:r>
            <a:r>
              <a:rPr sz="1400" spc="-5" dirty="0">
                <a:solidFill>
                  <a:srgbClr val="677977"/>
                </a:solidFill>
                <a:latin typeface="Arial"/>
                <a:cs typeface="Arial"/>
              </a:rPr>
              <a:t>hiring </a:t>
            </a:r>
            <a:r>
              <a:rPr sz="1400" spc="-10" dirty="0">
                <a:solidFill>
                  <a:srgbClr val="677977"/>
                </a:solidFill>
                <a:latin typeface="Arial"/>
                <a:cs typeface="Arial"/>
              </a:rPr>
              <a:t>of 15 </a:t>
            </a:r>
            <a:r>
              <a:rPr sz="1400" spc="-15" dirty="0">
                <a:solidFill>
                  <a:srgbClr val="677977"/>
                </a:solidFill>
                <a:latin typeface="Arial"/>
                <a:cs typeface="Arial"/>
              </a:rPr>
              <a:t>new </a:t>
            </a:r>
            <a:r>
              <a:rPr sz="1400" spc="-5" dirty="0">
                <a:solidFill>
                  <a:srgbClr val="677977"/>
                </a:solidFill>
                <a:latin typeface="Arial"/>
                <a:cs typeface="Arial"/>
              </a:rPr>
              <a:t>A/R  </a:t>
            </a:r>
            <a:r>
              <a:rPr sz="1400" spc="-10" dirty="0">
                <a:solidFill>
                  <a:srgbClr val="677977"/>
                </a:solidFill>
                <a:latin typeface="Arial"/>
                <a:cs typeface="Arial"/>
              </a:rPr>
              <a:t>Collections associates. Based on </a:t>
            </a:r>
            <a:r>
              <a:rPr sz="1400" spc="-15" dirty="0">
                <a:solidFill>
                  <a:srgbClr val="677977"/>
                </a:solidFill>
                <a:latin typeface="Arial"/>
                <a:cs typeface="Arial"/>
              </a:rPr>
              <a:t>our </a:t>
            </a:r>
            <a:r>
              <a:rPr sz="1400" spc="-10" dirty="0">
                <a:solidFill>
                  <a:srgbClr val="677977"/>
                </a:solidFill>
                <a:latin typeface="Arial"/>
                <a:cs typeface="Arial"/>
              </a:rPr>
              <a:t>planned ramp-up schedule </a:t>
            </a:r>
            <a:r>
              <a:rPr sz="1400" spc="-20" dirty="0">
                <a:solidFill>
                  <a:srgbClr val="677977"/>
                </a:solidFill>
                <a:latin typeface="Arial"/>
                <a:cs typeface="Arial"/>
              </a:rPr>
              <a:t>we </a:t>
            </a:r>
            <a:r>
              <a:rPr sz="1400" spc="-10" dirty="0">
                <a:solidFill>
                  <a:srgbClr val="677977"/>
                </a:solidFill>
                <a:latin typeface="Arial"/>
                <a:cs typeface="Arial"/>
              </a:rPr>
              <a:t>anticipate getting </a:t>
            </a:r>
            <a:r>
              <a:rPr sz="1400" spc="-5" dirty="0">
                <a:solidFill>
                  <a:srgbClr val="677977"/>
                </a:solidFill>
                <a:latin typeface="Arial"/>
                <a:cs typeface="Arial"/>
              </a:rPr>
              <a:t>to </a:t>
            </a:r>
            <a:r>
              <a:rPr sz="1400" spc="-10" dirty="0">
                <a:solidFill>
                  <a:srgbClr val="677977"/>
                </a:solidFill>
                <a:latin typeface="Arial"/>
                <a:cs typeface="Arial"/>
              </a:rPr>
              <a:t>plan by Q3 </a:t>
            </a:r>
            <a:r>
              <a:rPr sz="1400" spc="-15" dirty="0">
                <a:solidFill>
                  <a:srgbClr val="677977"/>
                </a:solidFill>
                <a:latin typeface="Arial"/>
                <a:cs typeface="Arial"/>
              </a:rPr>
              <a:t>2018, </a:t>
            </a:r>
            <a:r>
              <a:rPr sz="1400" spc="-10" dirty="0">
                <a:solidFill>
                  <a:srgbClr val="677977"/>
                </a:solidFill>
                <a:latin typeface="Arial"/>
                <a:cs typeface="Arial"/>
              </a:rPr>
              <a:t>for both </a:t>
            </a:r>
            <a:r>
              <a:rPr sz="1400" spc="-5" dirty="0">
                <a:solidFill>
                  <a:srgbClr val="677977"/>
                </a:solidFill>
                <a:latin typeface="Arial"/>
                <a:cs typeface="Arial"/>
              </a:rPr>
              <a:t>Cash </a:t>
            </a:r>
            <a:r>
              <a:rPr sz="1400" spc="-10" dirty="0">
                <a:solidFill>
                  <a:srgbClr val="677977"/>
                </a:solidFill>
                <a:latin typeface="Arial"/>
                <a:cs typeface="Arial"/>
              </a:rPr>
              <a:t>balance </a:t>
            </a:r>
            <a:r>
              <a:rPr sz="1400" spc="-5" dirty="0">
                <a:solidFill>
                  <a:srgbClr val="677977"/>
                </a:solidFill>
                <a:latin typeface="Arial"/>
                <a:cs typeface="Arial"/>
              </a:rPr>
              <a:t>and  </a:t>
            </a:r>
            <a:r>
              <a:rPr sz="1400" spc="-10" dirty="0">
                <a:solidFill>
                  <a:srgbClr val="677977"/>
                </a:solidFill>
                <a:latin typeface="Arial"/>
                <a:cs typeface="Arial"/>
              </a:rPr>
              <a:t>Days-Sales-Outstanding.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2359</Words>
  <Application>Microsoft Office PowerPoint</Application>
  <PresentationFormat>Custom</PresentationFormat>
  <Paragraphs>453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PowerPoint Presentation</vt:lpstr>
      <vt:lpstr>DISRUPTION</vt:lpstr>
      <vt:lpstr>PowerPoint Presentation</vt:lpstr>
      <vt:lpstr>PowerPoint Presentation</vt:lpstr>
      <vt:lpstr>NARRATIVE PERFORMANCE REPORTING DEFINED</vt:lpstr>
      <vt:lpstr>IT IS A GLOBAL REPORTING BUSINESS PROBLEM</vt:lpstr>
      <vt:lpstr>Challenging the Current Narrative Performance Reporting Methods</vt:lpstr>
      <vt:lpstr>NARRATIVE PERFORMANCE REPORTING DEFINED</vt:lpstr>
      <vt:lpstr>NARRATIVE PERFORMANCE REPORTING DEFINED</vt:lpstr>
      <vt:lpstr>controlled, and created efficiencies in the production of these reports?</vt:lpstr>
      <vt:lpstr>PowerPoint Presentation</vt:lpstr>
      <vt:lpstr>CERTENT FSN STUDY DETAILS</vt:lpstr>
      <vt:lpstr>PowerPoint Presentation</vt:lpstr>
      <vt:lpstr>PowerPoint Presentation</vt:lpstr>
      <vt:lpstr>CFOS NEED TO  DRIVE ACTIONABLE  INSIGHT NOT JUST  MEET DEADLINES</vt:lpstr>
      <vt:lpstr>COLLABORATION IS STILL RELYING  ON OLD TECHNOLOGY</vt:lpstr>
      <vt:lpstr>BIGGEST OBSTACLES TO COLLABORATION  IN REPORTING</vt:lpstr>
      <vt:lpstr>PowerPoint Presentation</vt:lpstr>
      <vt:lpstr>(i.e. Management Reports, Board Presentations, etc.)</vt:lpstr>
      <vt:lpstr>narrative reports is collaborative and controlled?</vt:lpstr>
      <vt:lpstr>COMMON CHALLENGES</vt:lpstr>
      <vt:lpstr>THE REPORT PRODUCTION CHALLENGE</vt:lpstr>
      <vt:lpstr>EVER BEEN ON THIS CALL…?</vt:lpstr>
      <vt:lpstr>NARRATIVE PERFORMANCE REPORTING AT THE  ENTERPRISE LEVEL</vt:lpstr>
      <vt:lpstr>PowerPoint Presentation</vt:lpstr>
      <vt:lpstr>Risk of ensuring proper  security and controls of  the documents and data within them.</vt:lpstr>
      <vt:lpstr>Time to distill and  transpose the data to the  appropriate application  (i.e. Word, PPT).</vt:lpstr>
      <vt:lpstr>Confident the team  of high valued  employees are doing high value work.</vt:lpstr>
      <vt:lpstr>PowerPoint Presentation</vt:lpstr>
      <vt:lpstr>CERTENT + INTERNAL SOLUTIONS AND PROCESSES =  NARRATIVE PERFORMANCE REPORTING</vt:lpstr>
      <vt:lpstr>PowerPoint Presentation</vt:lpstr>
      <vt:lpstr>OUR SOLUTION</vt:lpstr>
      <vt:lpstr>SUPPORT MULTIPLE REPORTING REQUIREMENTS</vt:lpstr>
      <vt:lpstr>PowerPoint Presentation</vt:lpstr>
      <vt:lpstr>PowerPoint Presentation</vt:lpstr>
      <vt:lpstr>THE BUSINESS PROBLEM</vt:lpstr>
      <vt:lpstr>THE SOLUTION</vt:lpstr>
      <vt:lpstr>THE RESULT</vt:lpstr>
      <vt:lpstr>ABOUT CERTENT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Reporting Beyond the Numbers:</dc:title>
  <dc:creator>Kevin Beckberger</dc:creator>
  <cp:lastModifiedBy>Thomas Rigg</cp:lastModifiedBy>
  <cp:revision>1</cp:revision>
  <dcterms:created xsi:type="dcterms:W3CDTF">2019-06-19T13:15:35Z</dcterms:created>
  <dcterms:modified xsi:type="dcterms:W3CDTF">2019-06-19T13:17:40Z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2019-06-14T00:00:00Z</vt:filetime>
  </property>
  <property fmtid="{D5CDD505-2E9C-101B-9397-08002B2CF9AE}" pid="3" name="Creator">
    <vt:lpwstr>Microsoft® PowerPoint® for Office 365</vt:lpwstr>
  </property>
  <property fmtid="{D5CDD505-2E9C-101B-9397-08002B2CF9AE}" pid="4" name="LastSaved">
    <vt:filetime>2019-06-19T00:00:00Z</vt:filetime>
  </property>
</Properties>
</file>