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202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85750"/>
            <a:ext cx="9144000" cy="4857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3764" y="2320720"/>
            <a:ext cx="325647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456" y="1860043"/>
            <a:ext cx="8577087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conomy/economic-outlook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conomy/economic-outloo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conomy/economic-outlook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0760" y="4867293"/>
            <a:ext cx="274891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2019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Edelman </a:t>
            </a:r>
            <a:r>
              <a:rPr sz="1350" spc="-25" dirty="0">
                <a:solidFill>
                  <a:srgbClr val="4471C4"/>
                </a:solidFill>
                <a:latin typeface="Calibri"/>
                <a:cs typeface="Calibri"/>
              </a:rPr>
              <a:t>Trust</a:t>
            </a:r>
            <a:r>
              <a:rPr sz="1350" spc="10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Barometer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8190" y="475241"/>
            <a:ext cx="4540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0" dirty="0">
                <a:solidFill>
                  <a:srgbClr val="44536A"/>
                </a:solidFill>
              </a:rPr>
              <a:t>Canadian </a:t>
            </a:r>
            <a:r>
              <a:rPr spc="-555" dirty="0">
                <a:solidFill>
                  <a:srgbClr val="44536A"/>
                </a:solidFill>
              </a:rPr>
              <a:t>results </a:t>
            </a:r>
            <a:r>
              <a:rPr spc="-695" dirty="0">
                <a:solidFill>
                  <a:srgbClr val="44536A"/>
                </a:solidFill>
              </a:rPr>
              <a:t>on</a:t>
            </a:r>
            <a:r>
              <a:rPr spc="-785" dirty="0">
                <a:solidFill>
                  <a:srgbClr val="44536A"/>
                </a:solidFill>
              </a:rPr>
              <a:t> </a:t>
            </a:r>
            <a:r>
              <a:rPr spc="-495" dirty="0">
                <a:solidFill>
                  <a:srgbClr val="44536A"/>
                </a:solidFill>
              </a:rPr>
              <a:t>trust</a:t>
            </a:r>
          </a:p>
        </p:txBody>
      </p:sp>
      <p:sp>
        <p:nvSpPr>
          <p:cNvPr id="5" name="object 5"/>
          <p:cNvSpPr/>
          <p:nvPr/>
        </p:nvSpPr>
        <p:spPr>
          <a:xfrm>
            <a:off x="781410" y="1402308"/>
            <a:ext cx="8362588" cy="3210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6416" y="1383805"/>
            <a:ext cx="7902049" cy="3486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6336" y="4867293"/>
            <a:ext cx="343789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2019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Canadian Edelman </a:t>
            </a:r>
            <a:r>
              <a:rPr sz="1350" spc="-25" dirty="0">
                <a:solidFill>
                  <a:srgbClr val="4471C4"/>
                </a:solidFill>
                <a:latin typeface="Calibri"/>
                <a:cs typeface="Calibri"/>
              </a:rPr>
              <a:t>Trust</a:t>
            </a:r>
            <a:r>
              <a:rPr sz="1350" spc="1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Barometer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4994" y="448718"/>
            <a:ext cx="539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30" dirty="0">
                <a:solidFill>
                  <a:srgbClr val="44536A"/>
                </a:solidFill>
              </a:rPr>
              <a:t>Trust </a:t>
            </a:r>
            <a:r>
              <a:rPr spc="-545" dirty="0">
                <a:solidFill>
                  <a:srgbClr val="44536A"/>
                </a:solidFill>
              </a:rPr>
              <a:t>inequality at </a:t>
            </a:r>
            <a:r>
              <a:rPr spc="-615" dirty="0">
                <a:solidFill>
                  <a:srgbClr val="44536A"/>
                </a:solidFill>
              </a:rPr>
              <a:t>record</a:t>
            </a:r>
            <a:r>
              <a:rPr spc="-215" dirty="0">
                <a:solidFill>
                  <a:srgbClr val="44536A"/>
                </a:solidFill>
              </a:rPr>
              <a:t> </a:t>
            </a:r>
            <a:r>
              <a:rPr spc="-595" dirty="0">
                <a:solidFill>
                  <a:srgbClr val="44536A"/>
                </a:solidFill>
              </a:rPr>
              <a:t>high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6336" y="4867293"/>
            <a:ext cx="343789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2019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Canadian Edelman </a:t>
            </a:r>
            <a:r>
              <a:rPr sz="1350" spc="-25" dirty="0">
                <a:solidFill>
                  <a:srgbClr val="4471C4"/>
                </a:solidFill>
                <a:latin typeface="Calibri"/>
                <a:cs typeface="Calibri"/>
              </a:rPr>
              <a:t>Trust</a:t>
            </a:r>
            <a:r>
              <a:rPr sz="1350" spc="1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Barometer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7802" y="448718"/>
            <a:ext cx="516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0" dirty="0">
                <a:solidFill>
                  <a:srgbClr val="44536A"/>
                </a:solidFill>
              </a:rPr>
              <a:t>Canadian </a:t>
            </a:r>
            <a:r>
              <a:rPr spc="-695" dirty="0">
                <a:solidFill>
                  <a:srgbClr val="44536A"/>
                </a:solidFill>
              </a:rPr>
              <a:t>employees</a:t>
            </a:r>
            <a:r>
              <a:rPr spc="-325" dirty="0">
                <a:solidFill>
                  <a:srgbClr val="44536A"/>
                </a:solidFill>
              </a:rPr>
              <a:t> </a:t>
            </a:r>
            <a:r>
              <a:rPr spc="-605" dirty="0">
                <a:solidFill>
                  <a:srgbClr val="44536A"/>
                </a:solidFill>
              </a:rPr>
              <a:t>worried</a:t>
            </a:r>
          </a:p>
        </p:txBody>
      </p:sp>
      <p:sp>
        <p:nvSpPr>
          <p:cNvPr id="5" name="object 5"/>
          <p:cNvSpPr/>
          <p:nvPr/>
        </p:nvSpPr>
        <p:spPr>
          <a:xfrm>
            <a:off x="818870" y="1473961"/>
            <a:ext cx="8175002" cy="3052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9647" y="1539063"/>
            <a:ext cx="4851152" cy="3404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14378" y="291410"/>
            <a:ext cx="5095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6545" marR="5080" indent="-1554480">
              <a:lnSpc>
                <a:spcPct val="100000"/>
              </a:lnSpc>
              <a:spcBef>
                <a:spcPts val="100"/>
              </a:spcBef>
            </a:pPr>
            <a:r>
              <a:rPr spc="-640" dirty="0">
                <a:solidFill>
                  <a:srgbClr val="44536A"/>
                </a:solidFill>
              </a:rPr>
              <a:t>Worker </a:t>
            </a:r>
            <a:r>
              <a:rPr spc="-670" dirty="0">
                <a:solidFill>
                  <a:srgbClr val="44536A"/>
                </a:solidFill>
              </a:rPr>
              <a:t>voice </a:t>
            </a:r>
            <a:r>
              <a:rPr spc="-645" dirty="0">
                <a:solidFill>
                  <a:srgbClr val="44536A"/>
                </a:solidFill>
              </a:rPr>
              <a:t>and </a:t>
            </a:r>
            <a:r>
              <a:rPr spc="-675" dirty="0">
                <a:solidFill>
                  <a:srgbClr val="44536A"/>
                </a:solidFill>
              </a:rPr>
              <a:t>growth </a:t>
            </a:r>
            <a:r>
              <a:rPr spc="-620" dirty="0">
                <a:solidFill>
                  <a:srgbClr val="44536A"/>
                </a:solidFill>
              </a:rPr>
              <a:t>are  </a:t>
            </a:r>
            <a:r>
              <a:rPr spc="-645" dirty="0">
                <a:solidFill>
                  <a:srgbClr val="44536A"/>
                </a:solidFill>
              </a:rPr>
              <a:t>paramount</a:t>
            </a:r>
          </a:p>
        </p:txBody>
      </p:sp>
      <p:sp>
        <p:nvSpPr>
          <p:cNvPr id="5" name="object 5"/>
          <p:cNvSpPr/>
          <p:nvPr/>
        </p:nvSpPr>
        <p:spPr>
          <a:xfrm>
            <a:off x="6692353" y="1941474"/>
            <a:ext cx="1892896" cy="1217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5858" y="3316985"/>
            <a:ext cx="1805312" cy="1178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6336" y="4867293"/>
            <a:ext cx="343789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2019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Canadian Edelman </a:t>
            </a:r>
            <a:r>
              <a:rPr sz="1350" spc="-25" dirty="0">
                <a:solidFill>
                  <a:srgbClr val="4471C4"/>
                </a:solidFill>
                <a:latin typeface="Calibri"/>
                <a:cs typeface="Calibri"/>
              </a:rPr>
              <a:t>Trust</a:t>
            </a:r>
            <a:r>
              <a:rPr sz="1350" spc="1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Barometer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423" y="2685249"/>
            <a:ext cx="126052" cy="8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9881" y="1906715"/>
            <a:ext cx="864869" cy="1567815"/>
          </a:xfrm>
          <a:custGeom>
            <a:avLst/>
            <a:gdLst/>
            <a:ahLst/>
            <a:cxnLst/>
            <a:rect l="l" t="t" r="r" b="b"/>
            <a:pathLst>
              <a:path w="864870" h="1567814">
                <a:moveTo>
                  <a:pt x="401025" y="1567648"/>
                </a:moveTo>
                <a:lnTo>
                  <a:pt x="463451" y="1468480"/>
                </a:lnTo>
                <a:lnTo>
                  <a:pt x="534078" y="1172562"/>
                </a:lnTo>
                <a:lnTo>
                  <a:pt x="437921" y="682276"/>
                </a:lnTo>
                <a:lnTo>
                  <a:pt x="0" y="0"/>
                </a:lnTo>
                <a:lnTo>
                  <a:pt x="238141" y="184254"/>
                </a:lnTo>
                <a:lnTo>
                  <a:pt x="668464" y="621981"/>
                </a:lnTo>
                <a:lnTo>
                  <a:pt x="864810" y="1140630"/>
                </a:lnTo>
                <a:lnTo>
                  <a:pt x="401025" y="1567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1758" y="1942680"/>
            <a:ext cx="433705" cy="1155700"/>
          </a:xfrm>
          <a:custGeom>
            <a:avLst/>
            <a:gdLst/>
            <a:ahLst/>
            <a:cxnLst/>
            <a:rect l="l" t="t" r="r" b="b"/>
            <a:pathLst>
              <a:path w="433704" h="1155700">
                <a:moveTo>
                  <a:pt x="0" y="1155109"/>
                </a:moveTo>
                <a:lnTo>
                  <a:pt x="68226" y="1101955"/>
                </a:lnTo>
                <a:lnTo>
                  <a:pt x="187447" y="917106"/>
                </a:lnTo>
                <a:lnTo>
                  <a:pt x="229476" y="562481"/>
                </a:lnTo>
                <a:lnTo>
                  <a:pt x="66126" y="0"/>
                </a:lnTo>
                <a:lnTo>
                  <a:pt x="196779" y="178998"/>
                </a:lnTo>
                <a:lnTo>
                  <a:pt x="409024" y="573587"/>
                </a:lnTo>
                <a:lnTo>
                  <a:pt x="433288" y="970160"/>
                </a:lnTo>
                <a:lnTo>
                  <a:pt x="0" y="11551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6809" y="1872866"/>
            <a:ext cx="1015365" cy="1235710"/>
          </a:xfrm>
          <a:custGeom>
            <a:avLst/>
            <a:gdLst/>
            <a:ahLst/>
            <a:cxnLst/>
            <a:rect l="l" t="t" r="r" b="b"/>
            <a:pathLst>
              <a:path w="1015364" h="1235710">
                <a:moveTo>
                  <a:pt x="1015361" y="1235501"/>
                </a:moveTo>
                <a:lnTo>
                  <a:pt x="987797" y="1125755"/>
                </a:lnTo>
                <a:lnTo>
                  <a:pt x="857244" y="839887"/>
                </a:lnTo>
                <a:lnTo>
                  <a:pt x="551909" y="442950"/>
                </a:lnTo>
                <a:lnTo>
                  <a:pt x="0" y="0"/>
                </a:lnTo>
                <a:lnTo>
                  <a:pt x="199146" y="76723"/>
                </a:lnTo>
                <a:lnTo>
                  <a:pt x="615669" y="307553"/>
                </a:lnTo>
                <a:lnTo>
                  <a:pt x="978198" y="693482"/>
                </a:lnTo>
                <a:lnTo>
                  <a:pt x="1015361" y="12355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74" y="1825795"/>
            <a:ext cx="1132840" cy="671195"/>
          </a:xfrm>
          <a:custGeom>
            <a:avLst/>
            <a:gdLst/>
            <a:ahLst/>
            <a:cxnLst/>
            <a:rect l="l" t="t" r="r" b="b"/>
            <a:pathLst>
              <a:path w="1132839" h="671194">
                <a:moveTo>
                  <a:pt x="1132682" y="671169"/>
                </a:moveTo>
                <a:lnTo>
                  <a:pt x="1056790" y="588562"/>
                </a:lnTo>
                <a:lnTo>
                  <a:pt x="835913" y="395878"/>
                </a:lnTo>
                <a:lnTo>
                  <a:pt x="480250" y="175824"/>
                </a:lnTo>
                <a:lnTo>
                  <a:pt x="0" y="11106"/>
                </a:lnTo>
                <a:lnTo>
                  <a:pt x="124487" y="0"/>
                </a:lnTo>
                <a:lnTo>
                  <a:pt x="426355" y="36493"/>
                </a:lnTo>
                <a:lnTo>
                  <a:pt x="798217" y="225309"/>
                </a:lnTo>
                <a:lnTo>
                  <a:pt x="1132682" y="6711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4612" y="1608419"/>
            <a:ext cx="1320800" cy="1430655"/>
          </a:xfrm>
          <a:custGeom>
            <a:avLst/>
            <a:gdLst/>
            <a:ahLst/>
            <a:cxnLst/>
            <a:rect l="l" t="t" r="r" b="b"/>
            <a:pathLst>
              <a:path w="1320800" h="1430655">
                <a:moveTo>
                  <a:pt x="456752" y="1430135"/>
                </a:moveTo>
                <a:lnTo>
                  <a:pt x="258473" y="1143605"/>
                </a:lnTo>
                <a:lnTo>
                  <a:pt x="0" y="546878"/>
                </a:lnTo>
                <a:lnTo>
                  <a:pt x="185880" y="34246"/>
                </a:lnTo>
                <a:lnTo>
                  <a:pt x="1320663" y="0"/>
                </a:lnTo>
                <a:lnTo>
                  <a:pt x="1105585" y="14313"/>
                </a:lnTo>
                <a:lnTo>
                  <a:pt x="675130" y="157346"/>
                </a:lnTo>
                <a:lnTo>
                  <a:pt x="351463" y="579240"/>
                </a:lnTo>
                <a:lnTo>
                  <a:pt x="456752" y="14301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461" y="1496288"/>
            <a:ext cx="875030" cy="1548765"/>
          </a:xfrm>
          <a:custGeom>
            <a:avLst/>
            <a:gdLst/>
            <a:ahLst/>
            <a:cxnLst/>
            <a:rect l="l" t="t" r="r" b="b"/>
            <a:pathLst>
              <a:path w="875029" h="1548764">
                <a:moveTo>
                  <a:pt x="874709" y="1548614"/>
                </a:moveTo>
                <a:lnTo>
                  <a:pt x="635134" y="1366872"/>
                </a:lnTo>
                <a:lnTo>
                  <a:pt x="201179" y="934036"/>
                </a:lnTo>
                <a:lnTo>
                  <a:pt x="0" y="418693"/>
                </a:lnTo>
                <a:lnTo>
                  <a:pt x="447454" y="0"/>
                </a:lnTo>
                <a:lnTo>
                  <a:pt x="452197" y="0"/>
                </a:lnTo>
                <a:lnTo>
                  <a:pt x="397158" y="88761"/>
                </a:lnTo>
                <a:lnTo>
                  <a:pt x="329165" y="384248"/>
                </a:lnTo>
                <a:lnTo>
                  <a:pt x="429955" y="872122"/>
                </a:lnTo>
                <a:lnTo>
                  <a:pt x="874709" y="15486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9348" y="1834788"/>
            <a:ext cx="1026160" cy="1225550"/>
          </a:xfrm>
          <a:custGeom>
            <a:avLst/>
            <a:gdLst/>
            <a:ahLst/>
            <a:cxnLst/>
            <a:rect l="l" t="t" r="r" b="b"/>
            <a:pathLst>
              <a:path w="1026160" h="1225550">
                <a:moveTo>
                  <a:pt x="1026027" y="1224923"/>
                </a:moveTo>
                <a:lnTo>
                  <a:pt x="826414" y="1150150"/>
                </a:lnTo>
                <a:lnTo>
                  <a:pt x="408224" y="923452"/>
                </a:lnTo>
                <a:lnTo>
                  <a:pt x="42428" y="541259"/>
                </a:lnTo>
                <a:lnTo>
                  <a:pt x="0" y="0"/>
                </a:lnTo>
                <a:lnTo>
                  <a:pt x="28630" y="109580"/>
                </a:lnTo>
                <a:lnTo>
                  <a:pt x="161849" y="394292"/>
                </a:lnTo>
                <a:lnTo>
                  <a:pt x="470651" y="788088"/>
                </a:lnTo>
                <a:lnTo>
                  <a:pt x="1026027" y="12249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2027" y="2386956"/>
            <a:ext cx="1098550" cy="718185"/>
          </a:xfrm>
          <a:custGeom>
            <a:avLst/>
            <a:gdLst/>
            <a:ahLst/>
            <a:cxnLst/>
            <a:rect l="l" t="t" r="r" b="b"/>
            <a:pathLst>
              <a:path w="1098550" h="718185">
                <a:moveTo>
                  <a:pt x="973699" y="718174"/>
                </a:moveTo>
                <a:lnTo>
                  <a:pt x="674063" y="667467"/>
                </a:lnTo>
                <a:lnTo>
                  <a:pt x="312034" y="461263"/>
                </a:lnTo>
                <a:lnTo>
                  <a:pt x="0" y="0"/>
                </a:lnTo>
                <a:lnTo>
                  <a:pt x="71459" y="86110"/>
                </a:lnTo>
                <a:lnTo>
                  <a:pt x="282104" y="289041"/>
                </a:lnTo>
                <a:lnTo>
                  <a:pt x="626335" y="525689"/>
                </a:lnTo>
                <a:lnTo>
                  <a:pt x="1098552" y="712952"/>
                </a:lnTo>
                <a:lnTo>
                  <a:pt x="973699" y="7181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9153" y="1868638"/>
            <a:ext cx="855980" cy="914400"/>
          </a:xfrm>
          <a:custGeom>
            <a:avLst/>
            <a:gdLst/>
            <a:ahLst/>
            <a:cxnLst/>
            <a:rect l="l" t="t" r="r" b="b"/>
            <a:pathLst>
              <a:path w="855979" h="914400">
                <a:moveTo>
                  <a:pt x="482083" y="913932"/>
                </a:moveTo>
                <a:lnTo>
                  <a:pt x="426049" y="912289"/>
                </a:lnTo>
                <a:lnTo>
                  <a:pt x="373178" y="906639"/>
                </a:lnTo>
                <a:lnTo>
                  <a:pt x="323531" y="897091"/>
                </a:lnTo>
                <a:lnTo>
                  <a:pt x="277171" y="883752"/>
                </a:lnTo>
                <a:lnTo>
                  <a:pt x="234161" y="866732"/>
                </a:lnTo>
                <a:lnTo>
                  <a:pt x="194563" y="846138"/>
                </a:lnTo>
                <a:lnTo>
                  <a:pt x="158439" y="822080"/>
                </a:lnTo>
                <a:lnTo>
                  <a:pt x="125853" y="794666"/>
                </a:lnTo>
                <a:lnTo>
                  <a:pt x="96867" y="764004"/>
                </a:lnTo>
                <a:lnTo>
                  <a:pt x="71542" y="730203"/>
                </a:lnTo>
                <a:lnTo>
                  <a:pt x="49942" y="693371"/>
                </a:lnTo>
                <a:lnTo>
                  <a:pt x="32130" y="653616"/>
                </a:lnTo>
                <a:lnTo>
                  <a:pt x="18166" y="611048"/>
                </a:lnTo>
                <a:lnTo>
                  <a:pt x="8115" y="565774"/>
                </a:lnTo>
                <a:lnTo>
                  <a:pt x="2039" y="517903"/>
                </a:lnTo>
                <a:lnTo>
                  <a:pt x="0" y="467544"/>
                </a:lnTo>
                <a:lnTo>
                  <a:pt x="1704" y="425686"/>
                </a:lnTo>
                <a:lnTo>
                  <a:pt x="6836" y="383677"/>
                </a:lnTo>
                <a:lnTo>
                  <a:pt x="15424" y="341909"/>
                </a:lnTo>
                <a:lnTo>
                  <a:pt x="27497" y="300776"/>
                </a:lnTo>
                <a:lnTo>
                  <a:pt x="43081" y="260673"/>
                </a:lnTo>
                <a:lnTo>
                  <a:pt x="62206" y="221991"/>
                </a:lnTo>
                <a:lnTo>
                  <a:pt x="84899" y="185126"/>
                </a:lnTo>
                <a:lnTo>
                  <a:pt x="111188" y="150470"/>
                </a:lnTo>
                <a:lnTo>
                  <a:pt x="141102" y="118418"/>
                </a:lnTo>
                <a:lnTo>
                  <a:pt x="174669" y="89362"/>
                </a:lnTo>
                <a:lnTo>
                  <a:pt x="211917" y="63697"/>
                </a:lnTo>
                <a:lnTo>
                  <a:pt x="252873" y="41815"/>
                </a:lnTo>
                <a:lnTo>
                  <a:pt x="297567" y="24111"/>
                </a:lnTo>
                <a:lnTo>
                  <a:pt x="346026" y="10978"/>
                </a:lnTo>
                <a:lnTo>
                  <a:pt x="398279" y="2810"/>
                </a:lnTo>
                <a:lnTo>
                  <a:pt x="454352" y="0"/>
                </a:lnTo>
                <a:lnTo>
                  <a:pt x="510376" y="2867"/>
                </a:lnTo>
                <a:lnTo>
                  <a:pt x="561640" y="11202"/>
                </a:lnTo>
                <a:lnTo>
                  <a:pt x="608278" y="24608"/>
                </a:lnTo>
                <a:lnTo>
                  <a:pt x="650422" y="42685"/>
                </a:lnTo>
                <a:lnTo>
                  <a:pt x="688205" y="65034"/>
                </a:lnTo>
                <a:lnTo>
                  <a:pt x="721759" y="91257"/>
                </a:lnTo>
                <a:lnTo>
                  <a:pt x="751218" y="120956"/>
                </a:lnTo>
                <a:lnTo>
                  <a:pt x="776715" y="153731"/>
                </a:lnTo>
                <a:lnTo>
                  <a:pt x="792661" y="179824"/>
                </a:lnTo>
                <a:lnTo>
                  <a:pt x="441554" y="179824"/>
                </a:lnTo>
                <a:lnTo>
                  <a:pt x="387564" y="187993"/>
                </a:lnTo>
                <a:lnTo>
                  <a:pt x="344537" y="209913"/>
                </a:lnTo>
                <a:lnTo>
                  <a:pt x="311701" y="241705"/>
                </a:lnTo>
                <a:lnTo>
                  <a:pt x="288286" y="279492"/>
                </a:lnTo>
                <a:lnTo>
                  <a:pt x="273522" y="319394"/>
                </a:lnTo>
                <a:lnTo>
                  <a:pt x="266639" y="357533"/>
                </a:lnTo>
                <a:lnTo>
                  <a:pt x="850212" y="357533"/>
                </a:lnTo>
                <a:lnTo>
                  <a:pt x="853905" y="392662"/>
                </a:lnTo>
                <a:lnTo>
                  <a:pt x="855378" y="435810"/>
                </a:lnTo>
                <a:lnTo>
                  <a:pt x="854644" y="469659"/>
                </a:lnTo>
                <a:lnTo>
                  <a:pt x="852711" y="500335"/>
                </a:lnTo>
                <a:lnTo>
                  <a:pt x="849978" y="526251"/>
                </a:lnTo>
                <a:lnTo>
                  <a:pt x="847184" y="543705"/>
                </a:lnTo>
                <a:lnTo>
                  <a:pt x="266639" y="543705"/>
                </a:lnTo>
                <a:lnTo>
                  <a:pt x="277236" y="589051"/>
                </a:lnTo>
                <a:lnTo>
                  <a:pt x="298915" y="627218"/>
                </a:lnTo>
                <a:lnTo>
                  <a:pt x="330221" y="658279"/>
                </a:lnTo>
                <a:lnTo>
                  <a:pt x="369700" y="682310"/>
                </a:lnTo>
                <a:lnTo>
                  <a:pt x="415894" y="699382"/>
                </a:lnTo>
                <a:lnTo>
                  <a:pt x="467350" y="709572"/>
                </a:lnTo>
                <a:lnTo>
                  <a:pt x="522612" y="712952"/>
                </a:lnTo>
                <a:lnTo>
                  <a:pt x="770053" y="712952"/>
                </a:lnTo>
                <a:lnTo>
                  <a:pt x="770053" y="871620"/>
                </a:lnTo>
                <a:lnTo>
                  <a:pt x="724428" y="886508"/>
                </a:lnTo>
                <a:lnTo>
                  <a:pt x="680225" y="897634"/>
                </a:lnTo>
                <a:lnTo>
                  <a:pt x="635667" y="905470"/>
                </a:lnTo>
                <a:lnTo>
                  <a:pt x="588976" y="910485"/>
                </a:lnTo>
                <a:lnTo>
                  <a:pt x="538373" y="913149"/>
                </a:lnTo>
                <a:lnTo>
                  <a:pt x="482083" y="913932"/>
                </a:lnTo>
                <a:close/>
              </a:path>
              <a:path w="855979" h="914400">
                <a:moveTo>
                  <a:pt x="850212" y="357533"/>
                </a:moveTo>
                <a:lnTo>
                  <a:pt x="597271" y="357533"/>
                </a:lnTo>
                <a:lnTo>
                  <a:pt x="594476" y="322332"/>
                </a:lnTo>
                <a:lnTo>
                  <a:pt x="584867" y="283253"/>
                </a:lnTo>
                <a:lnTo>
                  <a:pt x="566607" y="244878"/>
                </a:lnTo>
                <a:lnTo>
                  <a:pt x="537860" y="211793"/>
                </a:lnTo>
                <a:lnTo>
                  <a:pt x="496788" y="188580"/>
                </a:lnTo>
                <a:lnTo>
                  <a:pt x="441554" y="179824"/>
                </a:lnTo>
                <a:lnTo>
                  <a:pt x="792661" y="179824"/>
                </a:lnTo>
                <a:lnTo>
                  <a:pt x="816349" y="226916"/>
                </a:lnTo>
                <a:lnTo>
                  <a:pt x="830754" y="266528"/>
                </a:lnTo>
                <a:lnTo>
                  <a:pt x="841726" y="307622"/>
                </a:lnTo>
                <a:lnTo>
                  <a:pt x="849399" y="349800"/>
                </a:lnTo>
                <a:lnTo>
                  <a:pt x="850212" y="357533"/>
                </a:lnTo>
                <a:close/>
              </a:path>
              <a:path w="855979" h="914400">
                <a:moveTo>
                  <a:pt x="846845" y="545820"/>
                </a:moveTo>
                <a:lnTo>
                  <a:pt x="266639" y="543705"/>
                </a:lnTo>
                <a:lnTo>
                  <a:pt x="847184" y="543705"/>
                </a:lnTo>
                <a:lnTo>
                  <a:pt x="846845" y="545820"/>
                </a:lnTo>
                <a:close/>
              </a:path>
              <a:path w="855979" h="914400">
                <a:moveTo>
                  <a:pt x="770053" y="712952"/>
                </a:moveTo>
                <a:lnTo>
                  <a:pt x="522612" y="712952"/>
                </a:lnTo>
                <a:lnTo>
                  <a:pt x="577220" y="711428"/>
                </a:lnTo>
                <a:lnTo>
                  <a:pt x="628756" y="706859"/>
                </a:lnTo>
                <a:lnTo>
                  <a:pt x="677732" y="699243"/>
                </a:lnTo>
                <a:lnTo>
                  <a:pt x="724660" y="688580"/>
                </a:lnTo>
                <a:lnTo>
                  <a:pt x="770053" y="674871"/>
                </a:lnTo>
                <a:lnTo>
                  <a:pt x="770053" y="712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2125" y="1496288"/>
            <a:ext cx="316230" cy="279400"/>
          </a:xfrm>
          <a:custGeom>
            <a:avLst/>
            <a:gdLst/>
            <a:ahLst/>
            <a:cxnLst/>
            <a:rect l="l" t="t" r="r" b="b"/>
            <a:pathLst>
              <a:path w="316229" h="279400">
                <a:moveTo>
                  <a:pt x="157850" y="279264"/>
                </a:moveTo>
                <a:lnTo>
                  <a:pt x="155717" y="279264"/>
                </a:lnTo>
                <a:lnTo>
                  <a:pt x="103481" y="271800"/>
                </a:lnTo>
                <a:lnTo>
                  <a:pt x="60358" y="251033"/>
                </a:lnTo>
                <a:lnTo>
                  <a:pt x="27781" y="219401"/>
                </a:lnTo>
                <a:lnTo>
                  <a:pt x="7184" y="179341"/>
                </a:lnTo>
                <a:lnTo>
                  <a:pt x="0" y="133288"/>
                </a:lnTo>
                <a:lnTo>
                  <a:pt x="7406" y="86864"/>
                </a:lnTo>
                <a:lnTo>
                  <a:pt x="28532" y="47751"/>
                </a:lnTo>
                <a:lnTo>
                  <a:pt x="61740" y="17676"/>
                </a:lnTo>
                <a:lnTo>
                  <a:pt x="101697" y="0"/>
                </a:lnTo>
                <a:lnTo>
                  <a:pt x="214591" y="0"/>
                </a:lnTo>
                <a:lnTo>
                  <a:pt x="254266" y="17676"/>
                </a:lnTo>
                <a:lnTo>
                  <a:pt x="286860" y="47751"/>
                </a:lnTo>
                <a:lnTo>
                  <a:pt x="307680" y="86864"/>
                </a:lnTo>
                <a:lnTo>
                  <a:pt x="315700" y="133288"/>
                </a:lnTo>
                <a:lnTo>
                  <a:pt x="308499" y="179341"/>
                </a:lnTo>
                <a:lnTo>
                  <a:pt x="287782" y="219401"/>
                </a:lnTo>
                <a:lnTo>
                  <a:pt x="254881" y="251033"/>
                </a:lnTo>
                <a:lnTo>
                  <a:pt x="211126" y="271800"/>
                </a:lnTo>
                <a:lnTo>
                  <a:pt x="157850" y="27926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9190" y="1889795"/>
            <a:ext cx="280035" cy="884555"/>
          </a:xfrm>
          <a:custGeom>
            <a:avLst/>
            <a:gdLst/>
            <a:ahLst/>
            <a:cxnLst/>
            <a:rect l="l" t="t" r="r" b="b"/>
            <a:pathLst>
              <a:path w="280034" h="884555">
                <a:moveTo>
                  <a:pt x="63993" y="884314"/>
                </a:moveTo>
                <a:lnTo>
                  <a:pt x="48361" y="883884"/>
                </a:lnTo>
                <a:lnTo>
                  <a:pt x="33329" y="882463"/>
                </a:lnTo>
                <a:lnTo>
                  <a:pt x="18698" y="879851"/>
                </a:lnTo>
                <a:lnTo>
                  <a:pt x="4266" y="875852"/>
                </a:lnTo>
                <a:lnTo>
                  <a:pt x="2133" y="875852"/>
                </a:lnTo>
                <a:lnTo>
                  <a:pt x="0" y="873736"/>
                </a:lnTo>
                <a:lnTo>
                  <a:pt x="0" y="0"/>
                </a:lnTo>
                <a:lnTo>
                  <a:pt x="279437" y="0"/>
                </a:lnTo>
                <a:lnTo>
                  <a:pt x="279437" y="693911"/>
                </a:lnTo>
                <a:lnTo>
                  <a:pt x="268174" y="743907"/>
                </a:lnTo>
                <a:lnTo>
                  <a:pt x="245649" y="788723"/>
                </a:lnTo>
                <a:lnTo>
                  <a:pt x="213396" y="826736"/>
                </a:lnTo>
                <a:lnTo>
                  <a:pt x="172952" y="856321"/>
                </a:lnTo>
                <a:lnTo>
                  <a:pt x="125853" y="875852"/>
                </a:lnTo>
                <a:lnTo>
                  <a:pt x="79958" y="883884"/>
                </a:lnTo>
                <a:lnTo>
                  <a:pt x="63993" y="884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9066" y="1496288"/>
            <a:ext cx="509905" cy="1280160"/>
          </a:xfrm>
          <a:custGeom>
            <a:avLst/>
            <a:gdLst/>
            <a:ahLst/>
            <a:cxnLst/>
            <a:rect l="l" t="t" r="r" b="b"/>
            <a:pathLst>
              <a:path w="509904" h="1280160">
                <a:moveTo>
                  <a:pt x="68259" y="1279937"/>
                </a:moveTo>
                <a:lnTo>
                  <a:pt x="52627" y="1279507"/>
                </a:lnTo>
                <a:lnTo>
                  <a:pt x="37596" y="1278086"/>
                </a:lnTo>
                <a:lnTo>
                  <a:pt x="22964" y="1275474"/>
                </a:lnTo>
                <a:lnTo>
                  <a:pt x="8532" y="1271475"/>
                </a:lnTo>
                <a:lnTo>
                  <a:pt x="4266" y="1271475"/>
                </a:lnTo>
                <a:lnTo>
                  <a:pt x="0" y="393507"/>
                </a:lnTo>
                <a:lnTo>
                  <a:pt x="0" y="359657"/>
                </a:lnTo>
                <a:lnTo>
                  <a:pt x="2008" y="313836"/>
                </a:lnTo>
                <a:lnTo>
                  <a:pt x="8233" y="267682"/>
                </a:lnTo>
                <a:lnTo>
                  <a:pt x="18974" y="222157"/>
                </a:lnTo>
                <a:lnTo>
                  <a:pt x="34527" y="178223"/>
                </a:lnTo>
                <a:lnTo>
                  <a:pt x="55193" y="136843"/>
                </a:lnTo>
                <a:lnTo>
                  <a:pt x="81269" y="98978"/>
                </a:lnTo>
                <a:lnTo>
                  <a:pt x="113054" y="65591"/>
                </a:lnTo>
                <a:lnTo>
                  <a:pt x="158055" y="32419"/>
                </a:lnTo>
                <a:lnTo>
                  <a:pt x="207355" y="8386"/>
                </a:lnTo>
                <a:lnTo>
                  <a:pt x="234638" y="0"/>
                </a:lnTo>
                <a:lnTo>
                  <a:pt x="509705" y="0"/>
                </a:lnTo>
                <a:lnTo>
                  <a:pt x="499801" y="192526"/>
                </a:lnTo>
                <a:lnTo>
                  <a:pt x="407424" y="192526"/>
                </a:lnTo>
                <a:lnTo>
                  <a:pt x="358670" y="200481"/>
                </a:lnTo>
                <a:lnTo>
                  <a:pt x="321997" y="222652"/>
                </a:lnTo>
                <a:lnTo>
                  <a:pt x="296690" y="256501"/>
                </a:lnTo>
                <a:lnTo>
                  <a:pt x="282031" y="299490"/>
                </a:lnTo>
                <a:lnTo>
                  <a:pt x="277304" y="349079"/>
                </a:lnTo>
                <a:lnTo>
                  <a:pt x="277304" y="393507"/>
                </a:lnTo>
                <a:lnTo>
                  <a:pt x="458619" y="393507"/>
                </a:lnTo>
                <a:lnTo>
                  <a:pt x="458619" y="594487"/>
                </a:lnTo>
                <a:lnTo>
                  <a:pt x="283703" y="594487"/>
                </a:lnTo>
                <a:lnTo>
                  <a:pt x="283703" y="1089534"/>
                </a:lnTo>
                <a:lnTo>
                  <a:pt x="272441" y="1139530"/>
                </a:lnTo>
                <a:lnTo>
                  <a:pt x="249915" y="1184346"/>
                </a:lnTo>
                <a:lnTo>
                  <a:pt x="217662" y="1222359"/>
                </a:lnTo>
                <a:lnTo>
                  <a:pt x="177218" y="1251943"/>
                </a:lnTo>
                <a:lnTo>
                  <a:pt x="130119" y="1271475"/>
                </a:lnTo>
                <a:lnTo>
                  <a:pt x="84224" y="1279507"/>
                </a:lnTo>
                <a:lnTo>
                  <a:pt x="68259" y="1279937"/>
                </a:lnTo>
                <a:close/>
              </a:path>
              <a:path w="509904" h="1280160">
                <a:moveTo>
                  <a:pt x="499148" y="205220"/>
                </a:moveTo>
                <a:lnTo>
                  <a:pt x="479416" y="200559"/>
                </a:lnTo>
                <a:lnTo>
                  <a:pt x="458085" y="196493"/>
                </a:lnTo>
                <a:lnTo>
                  <a:pt x="434354" y="193617"/>
                </a:lnTo>
                <a:lnTo>
                  <a:pt x="407424" y="192526"/>
                </a:lnTo>
                <a:lnTo>
                  <a:pt x="499801" y="192526"/>
                </a:lnTo>
                <a:lnTo>
                  <a:pt x="499148" y="2052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65" y="3085101"/>
            <a:ext cx="207010" cy="396240"/>
          </a:xfrm>
          <a:custGeom>
            <a:avLst/>
            <a:gdLst/>
            <a:ahLst/>
            <a:cxnLst/>
            <a:rect l="l" t="t" r="r" b="b"/>
            <a:pathLst>
              <a:path w="207010" h="396239">
                <a:moveTo>
                  <a:pt x="140785" y="395614"/>
                </a:moveTo>
                <a:lnTo>
                  <a:pt x="101470" y="390012"/>
                </a:lnTo>
                <a:lnTo>
                  <a:pt x="39195" y="345898"/>
                </a:lnTo>
                <a:lnTo>
                  <a:pt x="18012" y="307856"/>
                </a:lnTo>
                <a:lnTo>
                  <a:pt x="4651" y="259472"/>
                </a:lnTo>
                <a:lnTo>
                  <a:pt x="0" y="200980"/>
                </a:lnTo>
                <a:lnTo>
                  <a:pt x="4562" y="147160"/>
                </a:lnTo>
                <a:lnTo>
                  <a:pt x="18012" y="99040"/>
                </a:lnTo>
                <a:lnTo>
                  <a:pt x="39995" y="58443"/>
                </a:lnTo>
                <a:lnTo>
                  <a:pt x="70155" y="27189"/>
                </a:lnTo>
                <a:lnTo>
                  <a:pt x="108136" y="7100"/>
                </a:lnTo>
                <a:lnTo>
                  <a:pt x="153584" y="0"/>
                </a:lnTo>
                <a:lnTo>
                  <a:pt x="169415" y="1090"/>
                </a:lnTo>
                <a:lnTo>
                  <a:pt x="184247" y="3966"/>
                </a:lnTo>
                <a:lnTo>
                  <a:pt x="197079" y="8032"/>
                </a:lnTo>
                <a:lnTo>
                  <a:pt x="206911" y="12693"/>
                </a:lnTo>
                <a:lnTo>
                  <a:pt x="198468" y="52889"/>
                </a:lnTo>
                <a:lnTo>
                  <a:pt x="151450" y="52889"/>
                </a:lnTo>
                <a:lnTo>
                  <a:pt x="111355" y="65318"/>
                </a:lnTo>
                <a:lnTo>
                  <a:pt x="83458" y="98374"/>
                </a:lnTo>
                <a:lnTo>
                  <a:pt x="67159" y="145710"/>
                </a:lnTo>
                <a:lnTo>
                  <a:pt x="61860" y="200980"/>
                </a:lnTo>
                <a:lnTo>
                  <a:pt x="68092" y="260613"/>
                </a:lnTo>
                <a:lnTo>
                  <a:pt x="86124" y="305173"/>
                </a:lnTo>
                <a:lnTo>
                  <a:pt x="114954" y="333072"/>
                </a:lnTo>
                <a:lnTo>
                  <a:pt x="153584" y="342724"/>
                </a:lnTo>
                <a:lnTo>
                  <a:pt x="199542" y="342724"/>
                </a:lnTo>
                <a:lnTo>
                  <a:pt x="204778" y="380805"/>
                </a:lnTo>
                <a:lnTo>
                  <a:pt x="193279" y="386689"/>
                </a:lnTo>
                <a:lnTo>
                  <a:pt x="178381" y="391383"/>
                </a:lnTo>
                <a:lnTo>
                  <a:pt x="160683" y="394490"/>
                </a:lnTo>
                <a:lnTo>
                  <a:pt x="140785" y="395614"/>
                </a:lnTo>
                <a:close/>
              </a:path>
              <a:path w="207010" h="396239">
                <a:moveTo>
                  <a:pt x="196246" y="63467"/>
                </a:moveTo>
                <a:lnTo>
                  <a:pt x="188647" y="60029"/>
                </a:lnTo>
                <a:lnTo>
                  <a:pt x="178648" y="56591"/>
                </a:lnTo>
                <a:lnTo>
                  <a:pt x="166249" y="53947"/>
                </a:lnTo>
                <a:lnTo>
                  <a:pt x="151450" y="52889"/>
                </a:lnTo>
                <a:lnTo>
                  <a:pt x="198468" y="52889"/>
                </a:lnTo>
                <a:lnTo>
                  <a:pt x="196246" y="63467"/>
                </a:lnTo>
                <a:close/>
              </a:path>
              <a:path w="207010" h="396239">
                <a:moveTo>
                  <a:pt x="199542" y="342724"/>
                </a:moveTo>
                <a:lnTo>
                  <a:pt x="153584" y="342724"/>
                </a:lnTo>
                <a:lnTo>
                  <a:pt x="164782" y="342295"/>
                </a:lnTo>
                <a:lnTo>
                  <a:pt x="175981" y="340873"/>
                </a:lnTo>
                <a:lnTo>
                  <a:pt x="187180" y="338262"/>
                </a:lnTo>
                <a:lnTo>
                  <a:pt x="198379" y="334262"/>
                </a:lnTo>
                <a:lnTo>
                  <a:pt x="199542" y="3427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0773" y="3087217"/>
            <a:ext cx="230504" cy="396240"/>
          </a:xfrm>
          <a:custGeom>
            <a:avLst/>
            <a:gdLst/>
            <a:ahLst/>
            <a:cxnLst/>
            <a:rect l="l" t="t" r="r" b="b"/>
            <a:pathLst>
              <a:path w="230504" h="396239">
                <a:moveTo>
                  <a:pt x="38396" y="67698"/>
                </a:moveTo>
                <a:lnTo>
                  <a:pt x="25597" y="25387"/>
                </a:lnTo>
                <a:lnTo>
                  <a:pt x="62393" y="8726"/>
                </a:lnTo>
                <a:lnTo>
                  <a:pt x="115188" y="0"/>
                </a:lnTo>
                <a:lnTo>
                  <a:pt x="165816" y="9288"/>
                </a:lnTo>
                <a:lnTo>
                  <a:pt x="200245" y="36229"/>
                </a:lnTo>
                <a:lnTo>
                  <a:pt x="205893" y="48658"/>
                </a:lnTo>
                <a:lnTo>
                  <a:pt x="102389" y="48658"/>
                </a:lnTo>
                <a:lnTo>
                  <a:pt x="85191" y="49848"/>
                </a:lnTo>
                <a:lnTo>
                  <a:pt x="68792" y="53418"/>
                </a:lnTo>
                <a:lnTo>
                  <a:pt x="53194" y="59368"/>
                </a:lnTo>
                <a:lnTo>
                  <a:pt x="38396" y="67698"/>
                </a:lnTo>
                <a:close/>
              </a:path>
              <a:path w="230504" h="396239">
                <a:moveTo>
                  <a:pt x="91723" y="395614"/>
                </a:moveTo>
                <a:lnTo>
                  <a:pt x="55794" y="387978"/>
                </a:lnTo>
                <a:lnTo>
                  <a:pt x="26663" y="366260"/>
                </a:lnTo>
                <a:lnTo>
                  <a:pt x="7132" y="332246"/>
                </a:lnTo>
                <a:lnTo>
                  <a:pt x="0" y="287719"/>
                </a:lnTo>
                <a:lnTo>
                  <a:pt x="8686" y="235828"/>
                </a:lnTo>
                <a:lnTo>
                  <a:pt x="32628" y="196529"/>
                </a:lnTo>
                <a:lnTo>
                  <a:pt x="68652" y="169212"/>
                </a:lnTo>
                <a:lnTo>
                  <a:pt x="113583" y="153269"/>
                </a:lnTo>
                <a:lnTo>
                  <a:pt x="164249" y="148090"/>
                </a:lnTo>
                <a:lnTo>
                  <a:pt x="164249" y="135397"/>
                </a:lnTo>
                <a:lnTo>
                  <a:pt x="161483" y="100424"/>
                </a:lnTo>
                <a:lnTo>
                  <a:pt x="151717" y="72987"/>
                </a:lnTo>
                <a:lnTo>
                  <a:pt x="132752" y="55071"/>
                </a:lnTo>
                <a:lnTo>
                  <a:pt x="102389" y="48658"/>
                </a:lnTo>
                <a:lnTo>
                  <a:pt x="205893" y="48658"/>
                </a:lnTo>
                <a:lnTo>
                  <a:pt x="219877" y="79433"/>
                </a:lnTo>
                <a:lnTo>
                  <a:pt x="226109" y="137513"/>
                </a:lnTo>
                <a:lnTo>
                  <a:pt x="226109" y="192518"/>
                </a:lnTo>
                <a:lnTo>
                  <a:pt x="166382" y="192518"/>
                </a:lnTo>
                <a:lnTo>
                  <a:pt x="136219" y="194799"/>
                </a:lnTo>
                <a:lnTo>
                  <a:pt x="101056" y="206005"/>
                </a:lnTo>
                <a:lnTo>
                  <a:pt x="71892" y="232681"/>
                </a:lnTo>
                <a:lnTo>
                  <a:pt x="59727" y="281372"/>
                </a:lnTo>
                <a:lnTo>
                  <a:pt x="64060" y="313371"/>
                </a:lnTo>
                <a:lnTo>
                  <a:pt x="75192" y="334262"/>
                </a:lnTo>
                <a:lnTo>
                  <a:pt x="90323" y="345633"/>
                </a:lnTo>
                <a:lnTo>
                  <a:pt x="106655" y="349071"/>
                </a:lnTo>
                <a:lnTo>
                  <a:pt x="168515" y="349071"/>
                </a:lnTo>
                <a:lnTo>
                  <a:pt x="154117" y="368839"/>
                </a:lnTo>
                <a:lnTo>
                  <a:pt x="136519" y="383449"/>
                </a:lnTo>
                <a:lnTo>
                  <a:pt x="115721" y="392507"/>
                </a:lnTo>
                <a:lnTo>
                  <a:pt x="91723" y="395614"/>
                </a:lnTo>
                <a:close/>
              </a:path>
              <a:path w="230504" h="396239">
                <a:moveTo>
                  <a:pt x="230376" y="391383"/>
                </a:moveTo>
                <a:lnTo>
                  <a:pt x="174915" y="391383"/>
                </a:lnTo>
                <a:lnTo>
                  <a:pt x="170648" y="349071"/>
                </a:lnTo>
                <a:lnTo>
                  <a:pt x="106655" y="349071"/>
                </a:lnTo>
                <a:lnTo>
                  <a:pt x="143451" y="333997"/>
                </a:lnTo>
                <a:lnTo>
                  <a:pt x="164249" y="291950"/>
                </a:lnTo>
                <a:lnTo>
                  <a:pt x="166382" y="283488"/>
                </a:lnTo>
                <a:lnTo>
                  <a:pt x="166382" y="192518"/>
                </a:lnTo>
                <a:lnTo>
                  <a:pt x="226109" y="192518"/>
                </a:lnTo>
                <a:lnTo>
                  <a:pt x="226109" y="302528"/>
                </a:lnTo>
                <a:lnTo>
                  <a:pt x="226476" y="325337"/>
                </a:lnTo>
                <a:lnTo>
                  <a:pt x="227475" y="349071"/>
                </a:lnTo>
                <a:lnTo>
                  <a:pt x="228809" y="370954"/>
                </a:lnTo>
                <a:lnTo>
                  <a:pt x="230376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45143" y="3087217"/>
            <a:ext cx="241300" cy="391795"/>
          </a:xfrm>
          <a:custGeom>
            <a:avLst/>
            <a:gdLst/>
            <a:ahLst/>
            <a:cxnLst/>
            <a:rect l="l" t="t" r="r" b="b"/>
            <a:pathLst>
              <a:path w="241300" h="391795">
                <a:moveTo>
                  <a:pt x="241041" y="391383"/>
                </a:moveTo>
                <a:lnTo>
                  <a:pt x="179181" y="391383"/>
                </a:lnTo>
                <a:lnTo>
                  <a:pt x="179181" y="143859"/>
                </a:lnTo>
                <a:lnTo>
                  <a:pt x="177148" y="110010"/>
                </a:lnTo>
                <a:lnTo>
                  <a:pt x="169315" y="80921"/>
                </a:lnTo>
                <a:lnTo>
                  <a:pt x="153084" y="60558"/>
                </a:lnTo>
                <a:lnTo>
                  <a:pt x="125853" y="52889"/>
                </a:lnTo>
                <a:lnTo>
                  <a:pt x="59727" y="52889"/>
                </a:lnTo>
                <a:lnTo>
                  <a:pt x="73992" y="31237"/>
                </a:lnTo>
                <a:lnTo>
                  <a:pt x="93856" y="14544"/>
                </a:lnTo>
                <a:lnTo>
                  <a:pt x="118521" y="3801"/>
                </a:lnTo>
                <a:lnTo>
                  <a:pt x="147184" y="0"/>
                </a:lnTo>
                <a:lnTo>
                  <a:pt x="184347" y="7735"/>
                </a:lnTo>
                <a:lnTo>
                  <a:pt x="214111" y="31733"/>
                </a:lnTo>
                <a:lnTo>
                  <a:pt x="233875" y="73186"/>
                </a:lnTo>
                <a:lnTo>
                  <a:pt x="241041" y="133281"/>
                </a:lnTo>
                <a:lnTo>
                  <a:pt x="241041" y="391383"/>
                </a:lnTo>
                <a:close/>
              </a:path>
              <a:path w="241300" h="391795">
                <a:moveTo>
                  <a:pt x="63993" y="391383"/>
                </a:moveTo>
                <a:lnTo>
                  <a:pt x="4266" y="391383"/>
                </a:lnTo>
                <a:lnTo>
                  <a:pt x="4266" y="105779"/>
                </a:lnTo>
                <a:lnTo>
                  <a:pt x="3899" y="75962"/>
                </a:lnTo>
                <a:lnTo>
                  <a:pt x="2933" y="51302"/>
                </a:lnTo>
                <a:lnTo>
                  <a:pt x="1566" y="29023"/>
                </a:lnTo>
                <a:lnTo>
                  <a:pt x="0" y="6346"/>
                </a:lnTo>
                <a:lnTo>
                  <a:pt x="53327" y="6346"/>
                </a:lnTo>
                <a:lnTo>
                  <a:pt x="57594" y="52889"/>
                </a:lnTo>
                <a:lnTo>
                  <a:pt x="125853" y="52889"/>
                </a:lnTo>
                <a:lnTo>
                  <a:pt x="106955" y="56823"/>
                </a:lnTo>
                <a:lnTo>
                  <a:pt x="76358" y="87697"/>
                </a:lnTo>
                <a:lnTo>
                  <a:pt x="65326" y="129579"/>
                </a:lnTo>
                <a:lnTo>
                  <a:pt x="63993" y="148090"/>
                </a:lnTo>
                <a:lnTo>
                  <a:pt x="63993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9512" y="3087218"/>
            <a:ext cx="230504" cy="396240"/>
          </a:xfrm>
          <a:custGeom>
            <a:avLst/>
            <a:gdLst/>
            <a:ahLst/>
            <a:cxnLst/>
            <a:rect l="l" t="t" r="r" b="b"/>
            <a:pathLst>
              <a:path w="230504" h="396239">
                <a:moveTo>
                  <a:pt x="38396" y="67698"/>
                </a:moveTo>
                <a:lnTo>
                  <a:pt x="25597" y="25387"/>
                </a:lnTo>
                <a:lnTo>
                  <a:pt x="61593" y="8726"/>
                </a:lnTo>
                <a:lnTo>
                  <a:pt x="115188" y="0"/>
                </a:lnTo>
                <a:lnTo>
                  <a:pt x="165816" y="9288"/>
                </a:lnTo>
                <a:lnTo>
                  <a:pt x="200245" y="36229"/>
                </a:lnTo>
                <a:lnTo>
                  <a:pt x="205893" y="48658"/>
                </a:lnTo>
                <a:lnTo>
                  <a:pt x="102389" y="48658"/>
                </a:lnTo>
                <a:lnTo>
                  <a:pt x="85191" y="49848"/>
                </a:lnTo>
                <a:lnTo>
                  <a:pt x="68792" y="53418"/>
                </a:lnTo>
                <a:lnTo>
                  <a:pt x="53194" y="59368"/>
                </a:lnTo>
                <a:lnTo>
                  <a:pt x="38396" y="67698"/>
                </a:lnTo>
                <a:close/>
              </a:path>
              <a:path w="230504" h="396239">
                <a:moveTo>
                  <a:pt x="91723" y="395614"/>
                </a:moveTo>
                <a:lnTo>
                  <a:pt x="54894" y="387978"/>
                </a:lnTo>
                <a:lnTo>
                  <a:pt x="25863" y="366260"/>
                </a:lnTo>
                <a:lnTo>
                  <a:pt x="6832" y="332246"/>
                </a:lnTo>
                <a:lnTo>
                  <a:pt x="0" y="287719"/>
                </a:lnTo>
                <a:lnTo>
                  <a:pt x="8686" y="235828"/>
                </a:lnTo>
                <a:lnTo>
                  <a:pt x="32628" y="196529"/>
                </a:lnTo>
                <a:lnTo>
                  <a:pt x="68652" y="169212"/>
                </a:lnTo>
                <a:lnTo>
                  <a:pt x="113583" y="153269"/>
                </a:lnTo>
                <a:lnTo>
                  <a:pt x="164249" y="148090"/>
                </a:lnTo>
                <a:lnTo>
                  <a:pt x="164249" y="135397"/>
                </a:lnTo>
                <a:lnTo>
                  <a:pt x="161483" y="100424"/>
                </a:lnTo>
                <a:lnTo>
                  <a:pt x="151717" y="72987"/>
                </a:lnTo>
                <a:lnTo>
                  <a:pt x="132752" y="55071"/>
                </a:lnTo>
                <a:lnTo>
                  <a:pt x="102389" y="48658"/>
                </a:lnTo>
                <a:lnTo>
                  <a:pt x="205893" y="48658"/>
                </a:lnTo>
                <a:lnTo>
                  <a:pt x="219877" y="79433"/>
                </a:lnTo>
                <a:lnTo>
                  <a:pt x="226109" y="137513"/>
                </a:lnTo>
                <a:lnTo>
                  <a:pt x="226109" y="192518"/>
                </a:lnTo>
                <a:lnTo>
                  <a:pt x="166382" y="192518"/>
                </a:lnTo>
                <a:lnTo>
                  <a:pt x="136219" y="194799"/>
                </a:lnTo>
                <a:lnTo>
                  <a:pt x="101056" y="206005"/>
                </a:lnTo>
                <a:lnTo>
                  <a:pt x="71892" y="232681"/>
                </a:lnTo>
                <a:lnTo>
                  <a:pt x="59727" y="281372"/>
                </a:lnTo>
                <a:lnTo>
                  <a:pt x="64060" y="313371"/>
                </a:lnTo>
                <a:lnTo>
                  <a:pt x="75192" y="334262"/>
                </a:lnTo>
                <a:lnTo>
                  <a:pt x="90323" y="345633"/>
                </a:lnTo>
                <a:lnTo>
                  <a:pt x="106655" y="349071"/>
                </a:lnTo>
                <a:lnTo>
                  <a:pt x="168515" y="349071"/>
                </a:lnTo>
                <a:lnTo>
                  <a:pt x="153817" y="368839"/>
                </a:lnTo>
                <a:lnTo>
                  <a:pt x="135719" y="383449"/>
                </a:lnTo>
                <a:lnTo>
                  <a:pt x="114821" y="392507"/>
                </a:lnTo>
                <a:lnTo>
                  <a:pt x="91723" y="395614"/>
                </a:lnTo>
                <a:close/>
              </a:path>
              <a:path w="230504" h="396239">
                <a:moveTo>
                  <a:pt x="230376" y="391383"/>
                </a:moveTo>
                <a:lnTo>
                  <a:pt x="174915" y="391383"/>
                </a:lnTo>
                <a:lnTo>
                  <a:pt x="170648" y="349071"/>
                </a:lnTo>
                <a:lnTo>
                  <a:pt x="106655" y="349071"/>
                </a:lnTo>
                <a:lnTo>
                  <a:pt x="126153" y="345203"/>
                </a:lnTo>
                <a:lnTo>
                  <a:pt x="142651" y="333997"/>
                </a:lnTo>
                <a:lnTo>
                  <a:pt x="155550" y="316048"/>
                </a:lnTo>
                <a:lnTo>
                  <a:pt x="164249" y="291950"/>
                </a:lnTo>
                <a:lnTo>
                  <a:pt x="164249" y="283488"/>
                </a:lnTo>
                <a:lnTo>
                  <a:pt x="166382" y="277141"/>
                </a:lnTo>
                <a:lnTo>
                  <a:pt x="166382" y="192518"/>
                </a:lnTo>
                <a:lnTo>
                  <a:pt x="226109" y="192518"/>
                </a:lnTo>
                <a:lnTo>
                  <a:pt x="226176" y="325337"/>
                </a:lnTo>
                <a:lnTo>
                  <a:pt x="226576" y="345203"/>
                </a:lnTo>
                <a:lnTo>
                  <a:pt x="226673" y="349071"/>
                </a:lnTo>
                <a:lnTo>
                  <a:pt x="227909" y="370954"/>
                </a:lnTo>
                <a:lnTo>
                  <a:pt x="230376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3216" y="2928549"/>
            <a:ext cx="254000" cy="554355"/>
          </a:xfrm>
          <a:custGeom>
            <a:avLst/>
            <a:gdLst/>
            <a:ahLst/>
            <a:cxnLst/>
            <a:rect l="l" t="t" r="r" b="b"/>
            <a:pathLst>
              <a:path w="254000" h="554354">
                <a:moveTo>
                  <a:pt x="251707" y="205211"/>
                </a:moveTo>
                <a:lnTo>
                  <a:pt x="189846" y="205211"/>
                </a:lnTo>
                <a:lnTo>
                  <a:pt x="189846" y="0"/>
                </a:lnTo>
                <a:lnTo>
                  <a:pt x="251707" y="0"/>
                </a:lnTo>
                <a:lnTo>
                  <a:pt x="251707" y="205211"/>
                </a:lnTo>
                <a:close/>
              </a:path>
              <a:path w="254000" h="554354">
                <a:moveTo>
                  <a:pt x="113054" y="554283"/>
                </a:moveTo>
                <a:lnTo>
                  <a:pt x="44692" y="521584"/>
                </a:lnTo>
                <a:lnTo>
                  <a:pt x="20750" y="481625"/>
                </a:lnTo>
                <a:lnTo>
                  <a:pt x="5409" y="426738"/>
                </a:lnTo>
                <a:lnTo>
                  <a:pt x="0" y="357533"/>
                </a:lnTo>
                <a:lnTo>
                  <a:pt x="4542" y="295790"/>
                </a:lnTo>
                <a:lnTo>
                  <a:pt x="17143" y="245799"/>
                </a:lnTo>
                <a:lnTo>
                  <a:pt x="36262" y="207327"/>
                </a:lnTo>
                <a:lnTo>
                  <a:pt x="87892" y="163997"/>
                </a:lnTo>
                <a:lnTo>
                  <a:pt x="117321" y="158668"/>
                </a:lnTo>
                <a:lnTo>
                  <a:pt x="137919" y="161181"/>
                </a:lnTo>
                <a:lnTo>
                  <a:pt x="157317" y="169246"/>
                </a:lnTo>
                <a:lnTo>
                  <a:pt x="174315" y="183659"/>
                </a:lnTo>
                <a:lnTo>
                  <a:pt x="187713" y="205211"/>
                </a:lnTo>
                <a:lnTo>
                  <a:pt x="251707" y="205211"/>
                </a:lnTo>
                <a:lnTo>
                  <a:pt x="251707" y="211558"/>
                </a:lnTo>
                <a:lnTo>
                  <a:pt x="132252" y="211558"/>
                </a:lnTo>
                <a:lnTo>
                  <a:pt x="99656" y="223656"/>
                </a:lnTo>
                <a:lnTo>
                  <a:pt x="77858" y="255985"/>
                </a:lnTo>
                <a:lnTo>
                  <a:pt x="65659" y="302594"/>
                </a:lnTo>
                <a:lnTo>
                  <a:pt x="61860" y="357533"/>
                </a:lnTo>
                <a:lnTo>
                  <a:pt x="65893" y="415150"/>
                </a:lnTo>
                <a:lnTo>
                  <a:pt x="78125" y="461461"/>
                </a:lnTo>
                <a:lnTo>
                  <a:pt x="98756" y="492303"/>
                </a:lnTo>
                <a:lnTo>
                  <a:pt x="127986" y="503509"/>
                </a:lnTo>
                <a:lnTo>
                  <a:pt x="192796" y="503509"/>
                </a:lnTo>
                <a:lnTo>
                  <a:pt x="181747" y="521260"/>
                </a:lnTo>
                <a:lnTo>
                  <a:pt x="163983" y="538151"/>
                </a:lnTo>
                <a:lnTo>
                  <a:pt x="141018" y="549886"/>
                </a:lnTo>
                <a:lnTo>
                  <a:pt x="113054" y="554283"/>
                </a:lnTo>
                <a:close/>
              </a:path>
              <a:path w="254000" h="554354">
                <a:moveTo>
                  <a:pt x="192796" y="503509"/>
                </a:moveTo>
                <a:lnTo>
                  <a:pt x="127986" y="503509"/>
                </a:lnTo>
                <a:lnTo>
                  <a:pt x="143318" y="501294"/>
                </a:lnTo>
                <a:lnTo>
                  <a:pt x="159450" y="492137"/>
                </a:lnTo>
                <a:lnTo>
                  <a:pt x="187713" y="437926"/>
                </a:lnTo>
                <a:lnTo>
                  <a:pt x="189813" y="420075"/>
                </a:lnTo>
                <a:lnTo>
                  <a:pt x="189738" y="302594"/>
                </a:lnTo>
                <a:lnTo>
                  <a:pt x="189580" y="298297"/>
                </a:lnTo>
                <a:lnTo>
                  <a:pt x="188947" y="291950"/>
                </a:lnTo>
                <a:lnTo>
                  <a:pt x="187713" y="285603"/>
                </a:lnTo>
                <a:lnTo>
                  <a:pt x="182347" y="257076"/>
                </a:lnTo>
                <a:lnTo>
                  <a:pt x="170382" y="233507"/>
                </a:lnTo>
                <a:lnTo>
                  <a:pt x="153217" y="217475"/>
                </a:lnTo>
                <a:lnTo>
                  <a:pt x="132252" y="211558"/>
                </a:lnTo>
                <a:lnTo>
                  <a:pt x="251707" y="211558"/>
                </a:lnTo>
                <a:lnTo>
                  <a:pt x="251775" y="461461"/>
                </a:lnTo>
                <a:lnTo>
                  <a:pt x="252040" y="478948"/>
                </a:lnTo>
                <a:lnTo>
                  <a:pt x="252694" y="501393"/>
                </a:lnTo>
                <a:lnTo>
                  <a:pt x="194113" y="501393"/>
                </a:lnTo>
                <a:lnTo>
                  <a:pt x="192796" y="503509"/>
                </a:lnTo>
                <a:close/>
              </a:path>
              <a:path w="254000" h="554354">
                <a:moveTo>
                  <a:pt x="253840" y="550052"/>
                </a:moveTo>
                <a:lnTo>
                  <a:pt x="200512" y="550052"/>
                </a:lnTo>
                <a:lnTo>
                  <a:pt x="196246" y="501393"/>
                </a:lnTo>
                <a:lnTo>
                  <a:pt x="252694" y="501393"/>
                </a:lnTo>
                <a:lnTo>
                  <a:pt x="253507" y="529259"/>
                </a:lnTo>
                <a:lnTo>
                  <a:pt x="253840" y="550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8251" y="3087218"/>
            <a:ext cx="230504" cy="396240"/>
          </a:xfrm>
          <a:custGeom>
            <a:avLst/>
            <a:gdLst/>
            <a:ahLst/>
            <a:cxnLst/>
            <a:rect l="l" t="t" r="r" b="b"/>
            <a:pathLst>
              <a:path w="230504" h="396239">
                <a:moveTo>
                  <a:pt x="38396" y="67698"/>
                </a:moveTo>
                <a:lnTo>
                  <a:pt x="25597" y="25387"/>
                </a:lnTo>
                <a:lnTo>
                  <a:pt x="61593" y="8726"/>
                </a:lnTo>
                <a:lnTo>
                  <a:pt x="115188" y="0"/>
                </a:lnTo>
                <a:lnTo>
                  <a:pt x="165816" y="9288"/>
                </a:lnTo>
                <a:lnTo>
                  <a:pt x="200245" y="36229"/>
                </a:lnTo>
                <a:lnTo>
                  <a:pt x="205893" y="48658"/>
                </a:lnTo>
                <a:lnTo>
                  <a:pt x="102389" y="48658"/>
                </a:lnTo>
                <a:lnTo>
                  <a:pt x="85191" y="49848"/>
                </a:lnTo>
                <a:lnTo>
                  <a:pt x="68792" y="53418"/>
                </a:lnTo>
                <a:lnTo>
                  <a:pt x="53194" y="59368"/>
                </a:lnTo>
                <a:lnTo>
                  <a:pt x="38396" y="67698"/>
                </a:lnTo>
                <a:close/>
              </a:path>
              <a:path w="230504" h="396239">
                <a:moveTo>
                  <a:pt x="91723" y="395614"/>
                </a:moveTo>
                <a:lnTo>
                  <a:pt x="55794" y="387978"/>
                </a:lnTo>
                <a:lnTo>
                  <a:pt x="26663" y="366260"/>
                </a:lnTo>
                <a:lnTo>
                  <a:pt x="7132" y="332246"/>
                </a:lnTo>
                <a:lnTo>
                  <a:pt x="0" y="287719"/>
                </a:lnTo>
                <a:lnTo>
                  <a:pt x="8686" y="235828"/>
                </a:lnTo>
                <a:lnTo>
                  <a:pt x="32628" y="196529"/>
                </a:lnTo>
                <a:lnTo>
                  <a:pt x="68652" y="169212"/>
                </a:lnTo>
                <a:lnTo>
                  <a:pt x="113583" y="153269"/>
                </a:lnTo>
                <a:lnTo>
                  <a:pt x="164249" y="148090"/>
                </a:lnTo>
                <a:lnTo>
                  <a:pt x="164249" y="135397"/>
                </a:lnTo>
                <a:lnTo>
                  <a:pt x="161483" y="100424"/>
                </a:lnTo>
                <a:lnTo>
                  <a:pt x="151717" y="72987"/>
                </a:lnTo>
                <a:lnTo>
                  <a:pt x="132752" y="55071"/>
                </a:lnTo>
                <a:lnTo>
                  <a:pt x="102389" y="48658"/>
                </a:lnTo>
                <a:lnTo>
                  <a:pt x="205893" y="48658"/>
                </a:lnTo>
                <a:lnTo>
                  <a:pt x="219877" y="79433"/>
                </a:lnTo>
                <a:lnTo>
                  <a:pt x="226109" y="137513"/>
                </a:lnTo>
                <a:lnTo>
                  <a:pt x="226109" y="192518"/>
                </a:lnTo>
                <a:lnTo>
                  <a:pt x="166382" y="192518"/>
                </a:lnTo>
                <a:lnTo>
                  <a:pt x="136219" y="194799"/>
                </a:lnTo>
                <a:lnTo>
                  <a:pt x="101056" y="206005"/>
                </a:lnTo>
                <a:lnTo>
                  <a:pt x="71892" y="232681"/>
                </a:lnTo>
                <a:lnTo>
                  <a:pt x="59727" y="281372"/>
                </a:lnTo>
                <a:lnTo>
                  <a:pt x="64060" y="313371"/>
                </a:lnTo>
                <a:lnTo>
                  <a:pt x="75192" y="334262"/>
                </a:lnTo>
                <a:lnTo>
                  <a:pt x="90323" y="345633"/>
                </a:lnTo>
                <a:lnTo>
                  <a:pt x="106655" y="349071"/>
                </a:lnTo>
                <a:lnTo>
                  <a:pt x="168515" y="349071"/>
                </a:lnTo>
                <a:lnTo>
                  <a:pt x="154117" y="368839"/>
                </a:lnTo>
                <a:lnTo>
                  <a:pt x="136519" y="383449"/>
                </a:lnTo>
                <a:lnTo>
                  <a:pt x="115721" y="392507"/>
                </a:lnTo>
                <a:lnTo>
                  <a:pt x="91723" y="395614"/>
                </a:lnTo>
                <a:close/>
              </a:path>
              <a:path w="230504" h="396239">
                <a:moveTo>
                  <a:pt x="230376" y="391383"/>
                </a:moveTo>
                <a:lnTo>
                  <a:pt x="174915" y="391383"/>
                </a:lnTo>
                <a:lnTo>
                  <a:pt x="170648" y="349071"/>
                </a:lnTo>
                <a:lnTo>
                  <a:pt x="106655" y="349071"/>
                </a:lnTo>
                <a:lnTo>
                  <a:pt x="143451" y="333997"/>
                </a:lnTo>
                <a:lnTo>
                  <a:pt x="164249" y="291950"/>
                </a:lnTo>
                <a:lnTo>
                  <a:pt x="166382" y="283488"/>
                </a:lnTo>
                <a:lnTo>
                  <a:pt x="166382" y="192518"/>
                </a:lnTo>
                <a:lnTo>
                  <a:pt x="226109" y="192518"/>
                </a:lnTo>
                <a:lnTo>
                  <a:pt x="226176" y="325337"/>
                </a:lnTo>
                <a:lnTo>
                  <a:pt x="226576" y="345203"/>
                </a:lnTo>
                <a:lnTo>
                  <a:pt x="226673" y="349071"/>
                </a:lnTo>
                <a:lnTo>
                  <a:pt x="227909" y="370954"/>
                </a:lnTo>
                <a:lnTo>
                  <a:pt x="230376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099180" y="1624686"/>
            <a:ext cx="294386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880" dirty="0"/>
              <a:t>HUMAN </a:t>
            </a:r>
            <a:r>
              <a:rPr spc="-860" dirty="0"/>
              <a:t>CAPITAL  </a:t>
            </a:r>
            <a:r>
              <a:rPr spc="-910" dirty="0"/>
              <a:t>INVESTMENT  </a:t>
            </a:r>
            <a:r>
              <a:rPr spc="-865" dirty="0"/>
              <a:t>PROBLEMS </a:t>
            </a:r>
            <a:r>
              <a:rPr spc="-840" dirty="0"/>
              <a:t>&amp;  </a:t>
            </a:r>
            <a:r>
              <a:rPr spc="-894" dirty="0"/>
              <a:t>PAYOFFS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4900" y="1057633"/>
            <a:ext cx="5897216" cy="3964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8214" y="307958"/>
            <a:ext cx="5451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0" dirty="0">
                <a:solidFill>
                  <a:srgbClr val="44536A"/>
                </a:solidFill>
              </a:rPr>
              <a:t>Productivity </a:t>
            </a:r>
            <a:r>
              <a:rPr spc="-600" dirty="0">
                <a:solidFill>
                  <a:srgbClr val="44536A"/>
                </a:solidFill>
              </a:rPr>
              <a:t>plateau</a:t>
            </a:r>
            <a:r>
              <a:rPr spc="-405" dirty="0">
                <a:solidFill>
                  <a:srgbClr val="44536A"/>
                </a:solidFill>
              </a:rPr>
              <a:t> </a:t>
            </a:r>
            <a:r>
              <a:rPr spc="-595" dirty="0">
                <a:solidFill>
                  <a:srgbClr val="44536A"/>
                </a:solidFill>
              </a:rPr>
              <a:t>projected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020" y="2246923"/>
            <a:ext cx="1974214" cy="105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99700"/>
              </a:lnSpc>
              <a:spcBef>
                <a:spcPts val="95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20" dirty="0">
                <a:solidFill>
                  <a:srgbClr val="4471C4"/>
                </a:solidFill>
                <a:latin typeface="Calibri"/>
                <a:cs typeface="Calibri"/>
              </a:rPr>
              <a:t>SOLVING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THE  PRODUCTIVITY PUZZLE: THE 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ROLE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OF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DEMAND AND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THE  PROMISE OF</a:t>
            </a:r>
            <a:r>
              <a:rPr sz="1350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4471C4"/>
                </a:solidFill>
                <a:latin typeface="Calibri"/>
                <a:cs typeface="Calibri"/>
              </a:rPr>
              <a:t>DIGITIZATION,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McKinsey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Global</a:t>
            </a:r>
            <a:r>
              <a:rPr sz="1350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Institute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19097"/>
            <a:ext cx="9144000" cy="3465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1524" y="486371"/>
            <a:ext cx="4732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5" dirty="0">
                <a:solidFill>
                  <a:srgbClr val="44536A"/>
                </a:solidFill>
              </a:rPr>
              <a:t>Canada’s </a:t>
            </a:r>
            <a:r>
              <a:rPr spc="-660" dirty="0">
                <a:solidFill>
                  <a:srgbClr val="44536A"/>
                </a:solidFill>
              </a:rPr>
              <a:t>challenges</a:t>
            </a:r>
            <a:r>
              <a:rPr spc="-395" dirty="0">
                <a:solidFill>
                  <a:srgbClr val="44536A"/>
                </a:solidFill>
              </a:rPr>
              <a:t> </a:t>
            </a:r>
            <a:r>
              <a:rPr spc="-615" dirty="0">
                <a:solidFill>
                  <a:srgbClr val="44536A"/>
                </a:solidFill>
              </a:rPr>
              <a:t>climb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9688" y="4908067"/>
            <a:ext cx="692467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Global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Growth: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Can Productivity </a:t>
            </a:r>
            <a:r>
              <a:rPr sz="1350" spc="-20" dirty="0">
                <a:solidFill>
                  <a:srgbClr val="4471C4"/>
                </a:solidFill>
                <a:latin typeface="Calibri"/>
                <a:cs typeface="Calibri"/>
              </a:rPr>
              <a:t>Save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the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Day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In an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Aging World?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McKinsey Global</a:t>
            </a:r>
            <a:r>
              <a:rPr sz="1350" spc="2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Institute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6634" y="1022710"/>
            <a:ext cx="6105117" cy="412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1333" y="307958"/>
            <a:ext cx="4801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0" dirty="0">
                <a:solidFill>
                  <a:srgbClr val="44536A"/>
                </a:solidFill>
              </a:rPr>
              <a:t>Flat </a:t>
            </a:r>
            <a:r>
              <a:rPr spc="-815" dirty="0">
                <a:solidFill>
                  <a:srgbClr val="44536A"/>
                </a:solidFill>
              </a:rPr>
              <a:t>wages </a:t>
            </a:r>
            <a:r>
              <a:rPr spc="-450" dirty="0">
                <a:solidFill>
                  <a:srgbClr val="44536A"/>
                </a:solidFill>
              </a:rPr>
              <a:t>limit </a:t>
            </a:r>
            <a:r>
              <a:rPr spc="-425" dirty="0">
                <a:solidFill>
                  <a:srgbClr val="44536A"/>
                </a:solidFill>
              </a:rPr>
              <a:t>life</a:t>
            </a:r>
            <a:r>
              <a:rPr spc="-525" dirty="0">
                <a:solidFill>
                  <a:srgbClr val="44536A"/>
                </a:solidFill>
              </a:rPr>
              <a:t> </a:t>
            </a:r>
            <a:r>
              <a:rPr spc="-530" dirty="0">
                <a:solidFill>
                  <a:srgbClr val="44536A"/>
                </a:solidFill>
              </a:rPr>
              <a:t>quality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379" y="2246923"/>
            <a:ext cx="1991360" cy="845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1775">
              <a:lnSpc>
                <a:spcPct val="99700"/>
              </a:lnSpc>
              <a:spcBef>
                <a:spcPts val="95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A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new </a:t>
            </a:r>
            <a:r>
              <a:rPr sz="1350" dirty="0">
                <a:solidFill>
                  <a:srgbClr val="4471C4"/>
                </a:solidFill>
                <a:latin typeface="Calibri"/>
                <a:cs typeface="Calibri"/>
              </a:rPr>
              <a:t>look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at 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the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declining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labor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share </a:t>
            </a:r>
            <a:r>
              <a:rPr sz="1350" dirty="0">
                <a:solidFill>
                  <a:srgbClr val="4471C4"/>
                </a:solidFill>
                <a:latin typeface="Calibri"/>
                <a:cs typeface="Calibri"/>
              </a:rPr>
              <a:t>of 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income in the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United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States, 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McKinsey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Global</a:t>
            </a:r>
            <a:r>
              <a:rPr sz="135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Institute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2205" y="3969974"/>
            <a:ext cx="316674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Reworking </a:t>
            </a: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the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Revolution,</a:t>
            </a:r>
            <a:r>
              <a:rPr sz="1350" spc="10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Accenture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89862" y="0"/>
            <a:ext cx="4285393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493" y="1825198"/>
            <a:ext cx="3606799" cy="2120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456" y="1860043"/>
            <a:ext cx="806450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475" dirty="0">
                <a:solidFill>
                  <a:srgbClr val="4471C4"/>
                </a:solidFill>
                <a:latin typeface="Arial Black"/>
                <a:cs typeface="Arial Black"/>
              </a:rPr>
              <a:t>Ready </a:t>
            </a:r>
            <a:r>
              <a:rPr sz="2400" spc="-370" dirty="0">
                <a:solidFill>
                  <a:srgbClr val="4471C4"/>
                </a:solidFill>
                <a:latin typeface="Arial Black"/>
                <a:cs typeface="Arial Black"/>
              </a:rPr>
              <a:t>to </a:t>
            </a:r>
            <a:r>
              <a:rPr sz="2400" spc="-480" dirty="0">
                <a:solidFill>
                  <a:srgbClr val="4471C4"/>
                </a:solidFill>
                <a:latin typeface="Arial Black"/>
                <a:cs typeface="Arial Black"/>
              </a:rPr>
              <a:t>embrace </a:t>
            </a:r>
            <a:r>
              <a:rPr sz="2400" spc="-415" dirty="0">
                <a:solidFill>
                  <a:srgbClr val="4471C4"/>
                </a:solidFill>
                <a:latin typeface="Arial Black"/>
                <a:cs typeface="Arial Black"/>
              </a:rPr>
              <a:t>automation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 </a:t>
            </a:r>
            <a:r>
              <a:rPr sz="2400" spc="-395" dirty="0">
                <a:solidFill>
                  <a:srgbClr val="4471C4"/>
                </a:solidFill>
                <a:latin typeface="Arial Black"/>
                <a:cs typeface="Arial Black"/>
              </a:rPr>
              <a:t>analytics </a:t>
            </a:r>
            <a:r>
              <a:rPr sz="2400" spc="-370" dirty="0">
                <a:solidFill>
                  <a:srgbClr val="4471C4"/>
                </a:solidFill>
                <a:latin typeface="Arial Black"/>
                <a:cs typeface="Arial Black"/>
              </a:rPr>
              <a:t>to </a:t>
            </a:r>
            <a:r>
              <a:rPr sz="2400" spc="-375" dirty="0">
                <a:solidFill>
                  <a:srgbClr val="4471C4"/>
                </a:solidFill>
                <a:latin typeface="Arial Black"/>
                <a:cs typeface="Arial Black"/>
              </a:rPr>
              <a:t>ethically </a:t>
            </a:r>
            <a:r>
              <a:rPr sz="2400" spc="-475" dirty="0">
                <a:solidFill>
                  <a:srgbClr val="4471C4"/>
                </a:solidFill>
                <a:latin typeface="Arial Black"/>
                <a:cs typeface="Arial Black"/>
              </a:rPr>
              <a:t>augment  </a:t>
            </a:r>
            <a:r>
              <a:rPr sz="2400" spc="-395" dirty="0">
                <a:solidFill>
                  <a:srgbClr val="4471C4"/>
                </a:solidFill>
                <a:latin typeface="Arial Black"/>
                <a:cs typeface="Arial Black"/>
              </a:rPr>
              <a:t>uniquely </a:t>
            </a:r>
            <a:r>
              <a:rPr sz="2400" spc="-495" dirty="0">
                <a:solidFill>
                  <a:srgbClr val="4471C4"/>
                </a:solidFill>
                <a:latin typeface="Arial Black"/>
                <a:cs typeface="Arial Black"/>
              </a:rPr>
              <a:t>human </a:t>
            </a:r>
            <a:r>
              <a:rPr sz="2400" spc="-360" dirty="0">
                <a:solidFill>
                  <a:srgbClr val="4471C4"/>
                </a:solidFill>
                <a:latin typeface="Arial Black"/>
                <a:cs typeface="Arial Black"/>
              </a:rPr>
              <a:t>capabilities </a:t>
            </a:r>
            <a:r>
              <a:rPr sz="2400" spc="-370" dirty="0">
                <a:solidFill>
                  <a:srgbClr val="4471C4"/>
                </a:solidFill>
                <a:latin typeface="Arial Black"/>
                <a:cs typeface="Arial Black"/>
              </a:rPr>
              <a:t>to </a:t>
            </a:r>
            <a:r>
              <a:rPr sz="2400" spc="-355" dirty="0">
                <a:solidFill>
                  <a:srgbClr val="4471C4"/>
                </a:solidFill>
                <a:latin typeface="Arial Black"/>
                <a:cs typeface="Arial Black"/>
              </a:rPr>
              <a:t>drive </a:t>
            </a:r>
            <a:r>
              <a:rPr sz="2400" spc="-409" dirty="0">
                <a:solidFill>
                  <a:srgbClr val="4471C4"/>
                </a:solidFill>
                <a:latin typeface="Arial Black"/>
                <a:cs typeface="Arial Black"/>
              </a:rPr>
              <a:t>improved</a:t>
            </a:r>
            <a:r>
              <a:rPr sz="2400" spc="-250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2400" spc="-405" dirty="0">
                <a:solidFill>
                  <a:srgbClr val="4471C4"/>
                </a:solidFill>
                <a:latin typeface="Arial Black"/>
                <a:cs typeface="Arial Black"/>
              </a:rPr>
              <a:t>performance?</a:t>
            </a:r>
            <a:endParaRPr sz="2400">
              <a:latin typeface="Arial Black"/>
              <a:cs typeface="Arial Black"/>
            </a:endParaRPr>
          </a:p>
          <a:p>
            <a:pPr marL="356870" marR="273685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365" dirty="0">
                <a:solidFill>
                  <a:srgbClr val="4471C4"/>
                </a:solidFill>
                <a:latin typeface="Arial Black"/>
                <a:cs typeface="Arial Black"/>
              </a:rPr>
              <a:t>Offering </a:t>
            </a:r>
            <a:r>
              <a:rPr sz="2400" spc="-459" dirty="0">
                <a:solidFill>
                  <a:srgbClr val="4471C4"/>
                </a:solidFill>
                <a:latin typeface="Arial Black"/>
                <a:cs typeface="Arial Black"/>
              </a:rPr>
              <a:t>an employee </a:t>
            </a:r>
            <a:r>
              <a:rPr sz="2400" spc="-450" dirty="0">
                <a:solidFill>
                  <a:srgbClr val="4471C4"/>
                </a:solidFill>
                <a:latin typeface="Arial Black"/>
                <a:cs typeface="Arial Black"/>
              </a:rPr>
              <a:t>experience </a:t>
            </a:r>
            <a:r>
              <a:rPr sz="2400" spc="-360" dirty="0">
                <a:solidFill>
                  <a:srgbClr val="4471C4"/>
                </a:solidFill>
                <a:latin typeface="Arial Black"/>
                <a:cs typeface="Arial Black"/>
              </a:rPr>
              <a:t>that </a:t>
            </a:r>
            <a:r>
              <a:rPr sz="2400" spc="-390" dirty="0">
                <a:solidFill>
                  <a:srgbClr val="4471C4"/>
                </a:solidFill>
                <a:latin typeface="Arial Black"/>
                <a:cs typeface="Arial Black"/>
              </a:rPr>
              <a:t>eliminates </a:t>
            </a:r>
            <a:r>
              <a:rPr sz="2400" spc="-465" dirty="0">
                <a:solidFill>
                  <a:srgbClr val="4471C4"/>
                </a:solidFill>
                <a:latin typeface="Arial Black"/>
                <a:cs typeface="Arial Black"/>
              </a:rPr>
              <a:t>wasted </a:t>
            </a:r>
            <a:r>
              <a:rPr sz="2400" spc="-405" dirty="0">
                <a:solidFill>
                  <a:srgbClr val="4471C4"/>
                </a:solidFill>
                <a:latin typeface="Arial Black"/>
                <a:cs typeface="Arial Black"/>
              </a:rPr>
              <a:t>time  </a:t>
            </a:r>
            <a:r>
              <a:rPr sz="2400" spc="-430" dirty="0">
                <a:solidFill>
                  <a:srgbClr val="4471C4"/>
                </a:solidFill>
                <a:latin typeface="Arial Black"/>
                <a:cs typeface="Arial Black"/>
              </a:rPr>
              <a:t>searching </a:t>
            </a:r>
            <a:r>
              <a:rPr sz="2400" spc="-310" dirty="0">
                <a:solidFill>
                  <a:srgbClr val="4471C4"/>
                </a:solidFill>
                <a:latin typeface="Arial Black"/>
                <a:cs typeface="Arial Black"/>
              </a:rPr>
              <a:t>for </a:t>
            </a:r>
            <a:r>
              <a:rPr sz="2400" spc="-370" dirty="0">
                <a:solidFill>
                  <a:srgbClr val="4471C4"/>
                </a:solidFill>
                <a:latin typeface="Arial Black"/>
                <a:cs typeface="Arial Black"/>
              </a:rPr>
              <a:t>information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 </a:t>
            </a:r>
            <a:r>
              <a:rPr sz="2400" spc="-425" dirty="0">
                <a:solidFill>
                  <a:srgbClr val="4471C4"/>
                </a:solidFill>
                <a:latin typeface="Arial Black"/>
                <a:cs typeface="Arial Black"/>
              </a:rPr>
              <a:t>completing </a:t>
            </a:r>
            <a:r>
              <a:rPr sz="2400" spc="-385" dirty="0">
                <a:solidFill>
                  <a:srgbClr val="4471C4"/>
                </a:solidFill>
                <a:latin typeface="Arial Black"/>
                <a:cs typeface="Arial Black"/>
              </a:rPr>
              <a:t>tedious </a:t>
            </a:r>
            <a:r>
              <a:rPr sz="2400" spc="-400" dirty="0">
                <a:solidFill>
                  <a:srgbClr val="4471C4"/>
                </a:solidFill>
                <a:latin typeface="Arial Black"/>
                <a:cs typeface="Arial Black"/>
              </a:rPr>
              <a:t>transactions 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 </a:t>
            </a:r>
            <a:r>
              <a:rPr sz="2400" spc="-440" dirty="0">
                <a:solidFill>
                  <a:srgbClr val="4471C4"/>
                </a:solidFill>
                <a:latin typeface="Arial Black"/>
                <a:cs typeface="Arial Black"/>
              </a:rPr>
              <a:t>focuses </a:t>
            </a:r>
            <a:r>
              <a:rPr sz="2400" spc="-459" dirty="0">
                <a:solidFill>
                  <a:srgbClr val="4471C4"/>
                </a:solidFill>
                <a:latin typeface="Arial Black"/>
                <a:cs typeface="Arial Black"/>
              </a:rPr>
              <a:t>on </a:t>
            </a:r>
            <a:r>
              <a:rPr sz="2400" spc="-380" dirty="0">
                <a:solidFill>
                  <a:srgbClr val="4471C4"/>
                </a:solidFill>
                <a:latin typeface="Arial Black"/>
                <a:cs typeface="Arial Black"/>
              </a:rPr>
              <a:t>collaboration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</a:t>
            </a:r>
            <a:r>
              <a:rPr sz="2400" spc="-320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2400" spc="-365" dirty="0">
                <a:solidFill>
                  <a:srgbClr val="4471C4"/>
                </a:solidFill>
                <a:latin typeface="Arial Black"/>
                <a:cs typeface="Arial Black"/>
              </a:rPr>
              <a:t>innovation?</a:t>
            </a:r>
            <a:endParaRPr sz="2400">
              <a:latin typeface="Arial Black"/>
              <a:cs typeface="Arial Black"/>
            </a:endParaRPr>
          </a:p>
          <a:p>
            <a:pPr marL="356870" marR="51054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409" dirty="0">
                <a:solidFill>
                  <a:srgbClr val="4471C4"/>
                </a:solidFill>
                <a:latin typeface="Arial Black"/>
                <a:cs typeface="Arial Black"/>
              </a:rPr>
              <a:t>Prepared </a:t>
            </a:r>
            <a:r>
              <a:rPr sz="2400" spc="-370" dirty="0">
                <a:solidFill>
                  <a:srgbClr val="4471C4"/>
                </a:solidFill>
                <a:latin typeface="Arial Black"/>
                <a:cs typeface="Arial Black"/>
              </a:rPr>
              <a:t>to </a:t>
            </a:r>
            <a:r>
              <a:rPr sz="2400" spc="-345" dirty="0">
                <a:solidFill>
                  <a:srgbClr val="4471C4"/>
                </a:solidFill>
                <a:latin typeface="Arial Black"/>
                <a:cs typeface="Arial Black"/>
              </a:rPr>
              <a:t>listen </a:t>
            </a:r>
            <a:r>
              <a:rPr sz="2400" spc="-370" dirty="0">
                <a:solidFill>
                  <a:srgbClr val="4471C4"/>
                </a:solidFill>
                <a:latin typeface="Arial Black"/>
                <a:cs typeface="Arial Black"/>
              </a:rPr>
              <a:t>to </a:t>
            </a:r>
            <a:r>
              <a:rPr sz="2400" spc="-455" dirty="0">
                <a:solidFill>
                  <a:srgbClr val="4471C4"/>
                </a:solidFill>
                <a:latin typeface="Arial Black"/>
                <a:cs typeface="Arial Black"/>
              </a:rPr>
              <a:t>employees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 </a:t>
            </a:r>
            <a:r>
              <a:rPr sz="2400" spc="-475" dirty="0">
                <a:solidFill>
                  <a:srgbClr val="4471C4"/>
                </a:solidFill>
                <a:latin typeface="Arial Black"/>
                <a:cs typeface="Arial Black"/>
              </a:rPr>
              <a:t>meet </a:t>
            </a:r>
            <a:r>
              <a:rPr sz="2400" spc="-335" dirty="0">
                <a:solidFill>
                  <a:srgbClr val="4471C4"/>
                </a:solidFill>
                <a:latin typeface="Arial Black"/>
                <a:cs typeface="Arial Black"/>
              </a:rPr>
              <a:t>their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development  and </a:t>
            </a:r>
            <a:r>
              <a:rPr sz="2400" spc="-360" dirty="0">
                <a:solidFill>
                  <a:srgbClr val="4471C4"/>
                </a:solidFill>
                <a:latin typeface="Arial Black"/>
                <a:cs typeface="Arial Black"/>
              </a:rPr>
              <a:t>productivity </a:t>
            </a:r>
            <a:r>
              <a:rPr sz="2400" spc="-455" dirty="0">
                <a:solidFill>
                  <a:srgbClr val="4471C4"/>
                </a:solidFill>
                <a:latin typeface="Arial Black"/>
                <a:cs typeface="Arial Black"/>
              </a:rPr>
              <a:t>needs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 </a:t>
            </a:r>
            <a:r>
              <a:rPr sz="2400" spc="-375" dirty="0">
                <a:solidFill>
                  <a:srgbClr val="4471C4"/>
                </a:solidFill>
                <a:latin typeface="Arial Black"/>
                <a:cs typeface="Arial Black"/>
              </a:rPr>
              <a:t>support </a:t>
            </a:r>
            <a:r>
              <a:rPr sz="2400" spc="-425" dirty="0">
                <a:solidFill>
                  <a:srgbClr val="4471C4"/>
                </a:solidFill>
                <a:latin typeface="Arial Black"/>
                <a:cs typeface="Arial Black"/>
              </a:rPr>
              <a:t>continuous</a:t>
            </a:r>
            <a:r>
              <a:rPr sz="2400" spc="-415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2400" spc="-459" dirty="0">
                <a:solidFill>
                  <a:srgbClr val="4471C4"/>
                </a:solidFill>
                <a:latin typeface="Arial Black"/>
                <a:cs typeface="Arial Black"/>
              </a:rPr>
              <a:t>on </a:t>
            </a:r>
            <a:r>
              <a:rPr sz="2400" spc="-405" dirty="0">
                <a:solidFill>
                  <a:srgbClr val="4471C4"/>
                </a:solidFill>
                <a:latin typeface="Arial Black"/>
                <a:cs typeface="Arial Black"/>
              </a:rPr>
              <a:t>the</a:t>
            </a:r>
            <a:endParaRPr sz="2400">
              <a:latin typeface="Arial Black"/>
              <a:cs typeface="Arial Black"/>
            </a:endParaRPr>
          </a:p>
          <a:p>
            <a:pPr marL="356870">
              <a:lnSpc>
                <a:spcPct val="100000"/>
              </a:lnSpc>
            </a:pPr>
            <a:r>
              <a:rPr sz="2400" spc="-355" dirty="0">
                <a:solidFill>
                  <a:srgbClr val="4471C4"/>
                </a:solidFill>
                <a:latin typeface="Arial Black"/>
                <a:cs typeface="Arial Black"/>
              </a:rPr>
              <a:t>job training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and</a:t>
            </a:r>
            <a:r>
              <a:rPr sz="2400" spc="-225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2400" spc="-434" dirty="0">
                <a:solidFill>
                  <a:srgbClr val="4471C4"/>
                </a:solidFill>
                <a:latin typeface="Arial Black"/>
                <a:cs typeface="Arial Black"/>
              </a:rPr>
              <a:t>coaching?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1542" y="468395"/>
            <a:ext cx="60591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 marR="5080" indent="-661670">
              <a:lnSpc>
                <a:spcPct val="100000"/>
              </a:lnSpc>
              <a:spcBef>
                <a:spcPts val="100"/>
              </a:spcBef>
            </a:pPr>
            <a:r>
              <a:rPr spc="-825" dirty="0">
                <a:solidFill>
                  <a:srgbClr val="44536A"/>
                </a:solidFill>
              </a:rPr>
              <a:t>Key </a:t>
            </a:r>
            <a:r>
              <a:rPr spc="-650" dirty="0">
                <a:solidFill>
                  <a:srgbClr val="44536A"/>
                </a:solidFill>
              </a:rPr>
              <a:t>take </a:t>
            </a:r>
            <a:r>
              <a:rPr spc="-785" dirty="0">
                <a:solidFill>
                  <a:srgbClr val="44536A"/>
                </a:solidFill>
              </a:rPr>
              <a:t>aways </a:t>
            </a:r>
            <a:r>
              <a:rPr spc="459" dirty="0">
                <a:solidFill>
                  <a:srgbClr val="44536A"/>
                </a:solidFill>
              </a:rPr>
              <a:t>/ </a:t>
            </a:r>
            <a:r>
              <a:rPr spc="-605" dirty="0">
                <a:solidFill>
                  <a:srgbClr val="44536A"/>
                </a:solidFill>
              </a:rPr>
              <a:t>questions </a:t>
            </a:r>
            <a:r>
              <a:rPr spc="-555" dirty="0">
                <a:solidFill>
                  <a:srgbClr val="44536A"/>
                </a:solidFill>
              </a:rPr>
              <a:t>to</a:t>
            </a:r>
            <a:r>
              <a:rPr spc="-835" dirty="0">
                <a:solidFill>
                  <a:srgbClr val="44536A"/>
                </a:solidFill>
              </a:rPr>
              <a:t> </a:t>
            </a:r>
            <a:r>
              <a:rPr spc="-700" dirty="0">
                <a:solidFill>
                  <a:srgbClr val="44536A"/>
                </a:solidFill>
              </a:rPr>
              <a:t>ask  </a:t>
            </a:r>
            <a:r>
              <a:rPr spc="-615" dirty="0">
                <a:solidFill>
                  <a:srgbClr val="44536A"/>
                </a:solidFill>
              </a:rPr>
              <a:t>your </a:t>
            </a:r>
            <a:r>
              <a:rPr spc="-565" dirty="0">
                <a:solidFill>
                  <a:srgbClr val="44536A"/>
                </a:solidFill>
              </a:rPr>
              <a:t>organization: </a:t>
            </a:r>
            <a:r>
              <a:rPr spc="-700" dirty="0">
                <a:solidFill>
                  <a:srgbClr val="44536A"/>
                </a:solidFill>
              </a:rPr>
              <a:t>Are</a:t>
            </a:r>
            <a:r>
              <a:rPr spc="-275" dirty="0">
                <a:solidFill>
                  <a:srgbClr val="44536A"/>
                </a:solidFill>
              </a:rPr>
              <a:t> </a:t>
            </a:r>
            <a:r>
              <a:rPr spc="-625" dirty="0">
                <a:solidFill>
                  <a:srgbClr val="44536A"/>
                </a:solidFill>
              </a:rPr>
              <a:t>you: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473" y="1583742"/>
            <a:ext cx="5127625" cy="232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375">
              <a:lnSpc>
                <a:spcPct val="100000"/>
              </a:lnSpc>
              <a:spcBef>
                <a:spcPts val="100"/>
              </a:spcBef>
            </a:pPr>
            <a:r>
              <a:rPr spc="-815" dirty="0">
                <a:solidFill>
                  <a:srgbClr val="44536A"/>
                </a:solidFill>
              </a:rPr>
              <a:t>CHRISTA </a:t>
            </a:r>
            <a:r>
              <a:rPr spc="-955" dirty="0">
                <a:solidFill>
                  <a:srgbClr val="44536A"/>
                </a:solidFill>
              </a:rPr>
              <a:t>DEGNAN </a:t>
            </a:r>
            <a:r>
              <a:rPr spc="-865" dirty="0">
                <a:solidFill>
                  <a:srgbClr val="44536A"/>
                </a:solidFill>
              </a:rPr>
              <a:t>MANNING  </a:t>
            </a:r>
            <a:r>
              <a:rPr spc="-825" dirty="0">
                <a:solidFill>
                  <a:srgbClr val="44536A"/>
                </a:solidFill>
              </a:rPr>
              <a:t>DIRECTOR, </a:t>
            </a:r>
            <a:r>
              <a:rPr spc="-850" dirty="0">
                <a:solidFill>
                  <a:srgbClr val="44536A"/>
                </a:solidFill>
              </a:rPr>
              <a:t>HCM</a:t>
            </a:r>
            <a:r>
              <a:rPr spc="-800" dirty="0">
                <a:solidFill>
                  <a:srgbClr val="44536A"/>
                </a:solidFill>
              </a:rPr>
              <a:t> </a:t>
            </a:r>
            <a:r>
              <a:rPr spc="-869" dirty="0">
                <a:solidFill>
                  <a:srgbClr val="44536A"/>
                </a:solidFill>
              </a:rPr>
              <a:t>INNOVATION</a:t>
            </a:r>
          </a:p>
          <a:p>
            <a:pPr marL="97790" marR="92075" indent="69850">
              <a:lnSpc>
                <a:spcPct val="100000"/>
              </a:lnSpc>
              <a:spcBef>
                <a:spcPts val="810"/>
              </a:spcBef>
            </a:pPr>
            <a:r>
              <a:rPr spc="-565" dirty="0">
                <a:solidFill>
                  <a:srgbClr val="44536A"/>
                </a:solidFill>
              </a:rPr>
              <a:t>Panelist, </a:t>
            </a:r>
            <a:r>
              <a:rPr spc="-780" dirty="0">
                <a:solidFill>
                  <a:srgbClr val="44536A"/>
                </a:solidFill>
              </a:rPr>
              <a:t>Economic </a:t>
            </a:r>
            <a:r>
              <a:rPr spc="-645" dirty="0">
                <a:solidFill>
                  <a:srgbClr val="44536A"/>
                </a:solidFill>
              </a:rPr>
              <a:t>Outlook  </a:t>
            </a:r>
            <a:r>
              <a:rPr spc="-580" dirty="0">
                <a:solidFill>
                  <a:srgbClr val="44536A"/>
                </a:solidFill>
              </a:rPr>
              <a:t>Friday, </a:t>
            </a:r>
            <a:r>
              <a:rPr spc="-844" dirty="0">
                <a:solidFill>
                  <a:srgbClr val="44536A"/>
                </a:solidFill>
              </a:rPr>
              <a:t>June </a:t>
            </a:r>
            <a:r>
              <a:rPr spc="-725" dirty="0">
                <a:solidFill>
                  <a:srgbClr val="44536A"/>
                </a:solidFill>
              </a:rPr>
              <a:t>7, </a:t>
            </a:r>
            <a:r>
              <a:rPr spc="-675" dirty="0">
                <a:solidFill>
                  <a:srgbClr val="44536A"/>
                </a:solidFill>
              </a:rPr>
              <a:t>12:20-1:20</a:t>
            </a:r>
            <a:r>
              <a:rPr spc="-655" dirty="0">
                <a:solidFill>
                  <a:srgbClr val="44536A"/>
                </a:solidFill>
              </a:rPr>
              <a:t> </a:t>
            </a:r>
            <a:r>
              <a:rPr spc="-770" dirty="0">
                <a:solidFill>
                  <a:srgbClr val="44536A"/>
                </a:solidFill>
              </a:rPr>
              <a:t>pm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423" y="2685249"/>
            <a:ext cx="126052" cy="8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9881" y="1906715"/>
            <a:ext cx="864869" cy="1567815"/>
          </a:xfrm>
          <a:custGeom>
            <a:avLst/>
            <a:gdLst/>
            <a:ahLst/>
            <a:cxnLst/>
            <a:rect l="l" t="t" r="r" b="b"/>
            <a:pathLst>
              <a:path w="864870" h="1567814">
                <a:moveTo>
                  <a:pt x="401025" y="1567648"/>
                </a:moveTo>
                <a:lnTo>
                  <a:pt x="463451" y="1468480"/>
                </a:lnTo>
                <a:lnTo>
                  <a:pt x="534078" y="1172562"/>
                </a:lnTo>
                <a:lnTo>
                  <a:pt x="437921" y="682276"/>
                </a:lnTo>
                <a:lnTo>
                  <a:pt x="0" y="0"/>
                </a:lnTo>
                <a:lnTo>
                  <a:pt x="238141" y="184254"/>
                </a:lnTo>
                <a:lnTo>
                  <a:pt x="668464" y="621981"/>
                </a:lnTo>
                <a:lnTo>
                  <a:pt x="864810" y="1140630"/>
                </a:lnTo>
                <a:lnTo>
                  <a:pt x="401025" y="1567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1758" y="1942680"/>
            <a:ext cx="433705" cy="1155700"/>
          </a:xfrm>
          <a:custGeom>
            <a:avLst/>
            <a:gdLst/>
            <a:ahLst/>
            <a:cxnLst/>
            <a:rect l="l" t="t" r="r" b="b"/>
            <a:pathLst>
              <a:path w="433704" h="1155700">
                <a:moveTo>
                  <a:pt x="0" y="1155109"/>
                </a:moveTo>
                <a:lnTo>
                  <a:pt x="68226" y="1101955"/>
                </a:lnTo>
                <a:lnTo>
                  <a:pt x="187447" y="917106"/>
                </a:lnTo>
                <a:lnTo>
                  <a:pt x="229476" y="562481"/>
                </a:lnTo>
                <a:lnTo>
                  <a:pt x="66126" y="0"/>
                </a:lnTo>
                <a:lnTo>
                  <a:pt x="196779" y="178998"/>
                </a:lnTo>
                <a:lnTo>
                  <a:pt x="409024" y="573587"/>
                </a:lnTo>
                <a:lnTo>
                  <a:pt x="433288" y="970160"/>
                </a:lnTo>
                <a:lnTo>
                  <a:pt x="0" y="11551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6809" y="1872866"/>
            <a:ext cx="1015365" cy="1235710"/>
          </a:xfrm>
          <a:custGeom>
            <a:avLst/>
            <a:gdLst/>
            <a:ahLst/>
            <a:cxnLst/>
            <a:rect l="l" t="t" r="r" b="b"/>
            <a:pathLst>
              <a:path w="1015364" h="1235710">
                <a:moveTo>
                  <a:pt x="1015361" y="1235501"/>
                </a:moveTo>
                <a:lnTo>
                  <a:pt x="987797" y="1125755"/>
                </a:lnTo>
                <a:lnTo>
                  <a:pt x="857244" y="839887"/>
                </a:lnTo>
                <a:lnTo>
                  <a:pt x="551909" y="442950"/>
                </a:lnTo>
                <a:lnTo>
                  <a:pt x="0" y="0"/>
                </a:lnTo>
                <a:lnTo>
                  <a:pt x="199146" y="76723"/>
                </a:lnTo>
                <a:lnTo>
                  <a:pt x="615669" y="307553"/>
                </a:lnTo>
                <a:lnTo>
                  <a:pt x="978198" y="693482"/>
                </a:lnTo>
                <a:lnTo>
                  <a:pt x="1015361" y="12355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74" y="1825795"/>
            <a:ext cx="1132840" cy="671195"/>
          </a:xfrm>
          <a:custGeom>
            <a:avLst/>
            <a:gdLst/>
            <a:ahLst/>
            <a:cxnLst/>
            <a:rect l="l" t="t" r="r" b="b"/>
            <a:pathLst>
              <a:path w="1132839" h="671194">
                <a:moveTo>
                  <a:pt x="1132682" y="671169"/>
                </a:moveTo>
                <a:lnTo>
                  <a:pt x="1056790" y="588562"/>
                </a:lnTo>
                <a:lnTo>
                  <a:pt x="835913" y="395878"/>
                </a:lnTo>
                <a:lnTo>
                  <a:pt x="480250" y="175824"/>
                </a:lnTo>
                <a:lnTo>
                  <a:pt x="0" y="11106"/>
                </a:lnTo>
                <a:lnTo>
                  <a:pt x="124487" y="0"/>
                </a:lnTo>
                <a:lnTo>
                  <a:pt x="426355" y="36493"/>
                </a:lnTo>
                <a:lnTo>
                  <a:pt x="798217" y="225309"/>
                </a:lnTo>
                <a:lnTo>
                  <a:pt x="1132682" y="6711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4612" y="1608419"/>
            <a:ext cx="1320800" cy="1430655"/>
          </a:xfrm>
          <a:custGeom>
            <a:avLst/>
            <a:gdLst/>
            <a:ahLst/>
            <a:cxnLst/>
            <a:rect l="l" t="t" r="r" b="b"/>
            <a:pathLst>
              <a:path w="1320800" h="1430655">
                <a:moveTo>
                  <a:pt x="456752" y="1430135"/>
                </a:moveTo>
                <a:lnTo>
                  <a:pt x="258473" y="1143605"/>
                </a:lnTo>
                <a:lnTo>
                  <a:pt x="0" y="546878"/>
                </a:lnTo>
                <a:lnTo>
                  <a:pt x="185880" y="34246"/>
                </a:lnTo>
                <a:lnTo>
                  <a:pt x="1320663" y="0"/>
                </a:lnTo>
                <a:lnTo>
                  <a:pt x="1105585" y="14313"/>
                </a:lnTo>
                <a:lnTo>
                  <a:pt x="675130" y="157346"/>
                </a:lnTo>
                <a:lnTo>
                  <a:pt x="351463" y="579240"/>
                </a:lnTo>
                <a:lnTo>
                  <a:pt x="456752" y="14301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461" y="1496288"/>
            <a:ext cx="875030" cy="1548765"/>
          </a:xfrm>
          <a:custGeom>
            <a:avLst/>
            <a:gdLst/>
            <a:ahLst/>
            <a:cxnLst/>
            <a:rect l="l" t="t" r="r" b="b"/>
            <a:pathLst>
              <a:path w="875029" h="1548764">
                <a:moveTo>
                  <a:pt x="874709" y="1548614"/>
                </a:moveTo>
                <a:lnTo>
                  <a:pt x="635134" y="1366872"/>
                </a:lnTo>
                <a:lnTo>
                  <a:pt x="201179" y="934036"/>
                </a:lnTo>
                <a:lnTo>
                  <a:pt x="0" y="418693"/>
                </a:lnTo>
                <a:lnTo>
                  <a:pt x="447454" y="0"/>
                </a:lnTo>
                <a:lnTo>
                  <a:pt x="452197" y="0"/>
                </a:lnTo>
                <a:lnTo>
                  <a:pt x="397158" y="88761"/>
                </a:lnTo>
                <a:lnTo>
                  <a:pt x="329165" y="384248"/>
                </a:lnTo>
                <a:lnTo>
                  <a:pt x="429955" y="872122"/>
                </a:lnTo>
                <a:lnTo>
                  <a:pt x="874709" y="15486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9348" y="1834788"/>
            <a:ext cx="1026160" cy="1225550"/>
          </a:xfrm>
          <a:custGeom>
            <a:avLst/>
            <a:gdLst/>
            <a:ahLst/>
            <a:cxnLst/>
            <a:rect l="l" t="t" r="r" b="b"/>
            <a:pathLst>
              <a:path w="1026160" h="1225550">
                <a:moveTo>
                  <a:pt x="1026027" y="1224923"/>
                </a:moveTo>
                <a:lnTo>
                  <a:pt x="826414" y="1150150"/>
                </a:lnTo>
                <a:lnTo>
                  <a:pt x="408224" y="923452"/>
                </a:lnTo>
                <a:lnTo>
                  <a:pt x="42428" y="541259"/>
                </a:lnTo>
                <a:lnTo>
                  <a:pt x="0" y="0"/>
                </a:lnTo>
                <a:lnTo>
                  <a:pt x="28630" y="109580"/>
                </a:lnTo>
                <a:lnTo>
                  <a:pt x="161849" y="394292"/>
                </a:lnTo>
                <a:lnTo>
                  <a:pt x="470651" y="788088"/>
                </a:lnTo>
                <a:lnTo>
                  <a:pt x="1026027" y="12249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2027" y="2386956"/>
            <a:ext cx="1098550" cy="718185"/>
          </a:xfrm>
          <a:custGeom>
            <a:avLst/>
            <a:gdLst/>
            <a:ahLst/>
            <a:cxnLst/>
            <a:rect l="l" t="t" r="r" b="b"/>
            <a:pathLst>
              <a:path w="1098550" h="718185">
                <a:moveTo>
                  <a:pt x="973699" y="718174"/>
                </a:moveTo>
                <a:lnTo>
                  <a:pt x="674063" y="667467"/>
                </a:lnTo>
                <a:lnTo>
                  <a:pt x="312034" y="461263"/>
                </a:lnTo>
                <a:lnTo>
                  <a:pt x="0" y="0"/>
                </a:lnTo>
                <a:lnTo>
                  <a:pt x="71459" y="86110"/>
                </a:lnTo>
                <a:lnTo>
                  <a:pt x="282104" y="289041"/>
                </a:lnTo>
                <a:lnTo>
                  <a:pt x="626335" y="525689"/>
                </a:lnTo>
                <a:lnTo>
                  <a:pt x="1098552" y="712952"/>
                </a:lnTo>
                <a:lnTo>
                  <a:pt x="973699" y="7181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9153" y="1868638"/>
            <a:ext cx="855980" cy="914400"/>
          </a:xfrm>
          <a:custGeom>
            <a:avLst/>
            <a:gdLst/>
            <a:ahLst/>
            <a:cxnLst/>
            <a:rect l="l" t="t" r="r" b="b"/>
            <a:pathLst>
              <a:path w="855979" h="914400">
                <a:moveTo>
                  <a:pt x="482083" y="913932"/>
                </a:moveTo>
                <a:lnTo>
                  <a:pt x="426049" y="912289"/>
                </a:lnTo>
                <a:lnTo>
                  <a:pt x="373178" y="906639"/>
                </a:lnTo>
                <a:lnTo>
                  <a:pt x="323531" y="897091"/>
                </a:lnTo>
                <a:lnTo>
                  <a:pt x="277171" y="883752"/>
                </a:lnTo>
                <a:lnTo>
                  <a:pt x="234161" y="866732"/>
                </a:lnTo>
                <a:lnTo>
                  <a:pt x="194563" y="846138"/>
                </a:lnTo>
                <a:lnTo>
                  <a:pt x="158439" y="822080"/>
                </a:lnTo>
                <a:lnTo>
                  <a:pt x="125853" y="794666"/>
                </a:lnTo>
                <a:lnTo>
                  <a:pt x="96867" y="764004"/>
                </a:lnTo>
                <a:lnTo>
                  <a:pt x="71542" y="730203"/>
                </a:lnTo>
                <a:lnTo>
                  <a:pt x="49942" y="693371"/>
                </a:lnTo>
                <a:lnTo>
                  <a:pt x="32130" y="653616"/>
                </a:lnTo>
                <a:lnTo>
                  <a:pt x="18166" y="611048"/>
                </a:lnTo>
                <a:lnTo>
                  <a:pt x="8115" y="565774"/>
                </a:lnTo>
                <a:lnTo>
                  <a:pt x="2039" y="517903"/>
                </a:lnTo>
                <a:lnTo>
                  <a:pt x="0" y="467544"/>
                </a:lnTo>
                <a:lnTo>
                  <a:pt x="1704" y="425686"/>
                </a:lnTo>
                <a:lnTo>
                  <a:pt x="6836" y="383677"/>
                </a:lnTo>
                <a:lnTo>
                  <a:pt x="15424" y="341909"/>
                </a:lnTo>
                <a:lnTo>
                  <a:pt x="27497" y="300776"/>
                </a:lnTo>
                <a:lnTo>
                  <a:pt x="43081" y="260673"/>
                </a:lnTo>
                <a:lnTo>
                  <a:pt x="62206" y="221991"/>
                </a:lnTo>
                <a:lnTo>
                  <a:pt x="84899" y="185126"/>
                </a:lnTo>
                <a:lnTo>
                  <a:pt x="111188" y="150470"/>
                </a:lnTo>
                <a:lnTo>
                  <a:pt x="141102" y="118418"/>
                </a:lnTo>
                <a:lnTo>
                  <a:pt x="174669" y="89362"/>
                </a:lnTo>
                <a:lnTo>
                  <a:pt x="211917" y="63697"/>
                </a:lnTo>
                <a:lnTo>
                  <a:pt x="252873" y="41815"/>
                </a:lnTo>
                <a:lnTo>
                  <a:pt x="297567" y="24111"/>
                </a:lnTo>
                <a:lnTo>
                  <a:pt x="346026" y="10978"/>
                </a:lnTo>
                <a:lnTo>
                  <a:pt x="398279" y="2810"/>
                </a:lnTo>
                <a:lnTo>
                  <a:pt x="454352" y="0"/>
                </a:lnTo>
                <a:lnTo>
                  <a:pt x="510376" y="2867"/>
                </a:lnTo>
                <a:lnTo>
                  <a:pt x="561640" y="11202"/>
                </a:lnTo>
                <a:lnTo>
                  <a:pt x="608278" y="24608"/>
                </a:lnTo>
                <a:lnTo>
                  <a:pt x="650422" y="42685"/>
                </a:lnTo>
                <a:lnTo>
                  <a:pt x="688205" y="65034"/>
                </a:lnTo>
                <a:lnTo>
                  <a:pt x="721759" y="91257"/>
                </a:lnTo>
                <a:lnTo>
                  <a:pt x="751218" y="120956"/>
                </a:lnTo>
                <a:lnTo>
                  <a:pt x="776715" y="153731"/>
                </a:lnTo>
                <a:lnTo>
                  <a:pt x="792661" y="179824"/>
                </a:lnTo>
                <a:lnTo>
                  <a:pt x="441554" y="179824"/>
                </a:lnTo>
                <a:lnTo>
                  <a:pt x="387564" y="187993"/>
                </a:lnTo>
                <a:lnTo>
                  <a:pt x="344537" y="209913"/>
                </a:lnTo>
                <a:lnTo>
                  <a:pt x="311701" y="241705"/>
                </a:lnTo>
                <a:lnTo>
                  <a:pt x="288286" y="279492"/>
                </a:lnTo>
                <a:lnTo>
                  <a:pt x="273522" y="319394"/>
                </a:lnTo>
                <a:lnTo>
                  <a:pt x="266639" y="357533"/>
                </a:lnTo>
                <a:lnTo>
                  <a:pt x="850212" y="357533"/>
                </a:lnTo>
                <a:lnTo>
                  <a:pt x="853905" y="392662"/>
                </a:lnTo>
                <a:lnTo>
                  <a:pt x="855378" y="435810"/>
                </a:lnTo>
                <a:lnTo>
                  <a:pt x="854644" y="469659"/>
                </a:lnTo>
                <a:lnTo>
                  <a:pt x="852711" y="500335"/>
                </a:lnTo>
                <a:lnTo>
                  <a:pt x="849978" y="526251"/>
                </a:lnTo>
                <a:lnTo>
                  <a:pt x="847184" y="543705"/>
                </a:lnTo>
                <a:lnTo>
                  <a:pt x="266639" y="543705"/>
                </a:lnTo>
                <a:lnTo>
                  <a:pt x="277236" y="589051"/>
                </a:lnTo>
                <a:lnTo>
                  <a:pt x="298915" y="627218"/>
                </a:lnTo>
                <a:lnTo>
                  <a:pt x="330221" y="658279"/>
                </a:lnTo>
                <a:lnTo>
                  <a:pt x="369700" y="682310"/>
                </a:lnTo>
                <a:lnTo>
                  <a:pt x="415894" y="699382"/>
                </a:lnTo>
                <a:lnTo>
                  <a:pt x="467350" y="709572"/>
                </a:lnTo>
                <a:lnTo>
                  <a:pt x="522612" y="712952"/>
                </a:lnTo>
                <a:lnTo>
                  <a:pt x="770053" y="712952"/>
                </a:lnTo>
                <a:lnTo>
                  <a:pt x="770053" y="871620"/>
                </a:lnTo>
                <a:lnTo>
                  <a:pt x="724428" y="886508"/>
                </a:lnTo>
                <a:lnTo>
                  <a:pt x="680225" y="897634"/>
                </a:lnTo>
                <a:lnTo>
                  <a:pt x="635667" y="905470"/>
                </a:lnTo>
                <a:lnTo>
                  <a:pt x="588976" y="910485"/>
                </a:lnTo>
                <a:lnTo>
                  <a:pt x="538373" y="913149"/>
                </a:lnTo>
                <a:lnTo>
                  <a:pt x="482083" y="913932"/>
                </a:lnTo>
                <a:close/>
              </a:path>
              <a:path w="855979" h="914400">
                <a:moveTo>
                  <a:pt x="850212" y="357533"/>
                </a:moveTo>
                <a:lnTo>
                  <a:pt x="597271" y="357533"/>
                </a:lnTo>
                <a:lnTo>
                  <a:pt x="594476" y="322332"/>
                </a:lnTo>
                <a:lnTo>
                  <a:pt x="584867" y="283253"/>
                </a:lnTo>
                <a:lnTo>
                  <a:pt x="566607" y="244878"/>
                </a:lnTo>
                <a:lnTo>
                  <a:pt x="537860" y="211793"/>
                </a:lnTo>
                <a:lnTo>
                  <a:pt x="496788" y="188580"/>
                </a:lnTo>
                <a:lnTo>
                  <a:pt x="441554" y="179824"/>
                </a:lnTo>
                <a:lnTo>
                  <a:pt x="792661" y="179824"/>
                </a:lnTo>
                <a:lnTo>
                  <a:pt x="816349" y="226916"/>
                </a:lnTo>
                <a:lnTo>
                  <a:pt x="830754" y="266528"/>
                </a:lnTo>
                <a:lnTo>
                  <a:pt x="841726" y="307622"/>
                </a:lnTo>
                <a:lnTo>
                  <a:pt x="849399" y="349800"/>
                </a:lnTo>
                <a:lnTo>
                  <a:pt x="850212" y="357533"/>
                </a:lnTo>
                <a:close/>
              </a:path>
              <a:path w="855979" h="914400">
                <a:moveTo>
                  <a:pt x="846845" y="545820"/>
                </a:moveTo>
                <a:lnTo>
                  <a:pt x="266639" y="543705"/>
                </a:lnTo>
                <a:lnTo>
                  <a:pt x="847184" y="543705"/>
                </a:lnTo>
                <a:lnTo>
                  <a:pt x="846845" y="545820"/>
                </a:lnTo>
                <a:close/>
              </a:path>
              <a:path w="855979" h="914400">
                <a:moveTo>
                  <a:pt x="770053" y="712952"/>
                </a:moveTo>
                <a:lnTo>
                  <a:pt x="522612" y="712952"/>
                </a:lnTo>
                <a:lnTo>
                  <a:pt x="577220" y="711428"/>
                </a:lnTo>
                <a:lnTo>
                  <a:pt x="628756" y="706859"/>
                </a:lnTo>
                <a:lnTo>
                  <a:pt x="677732" y="699243"/>
                </a:lnTo>
                <a:lnTo>
                  <a:pt x="724660" y="688580"/>
                </a:lnTo>
                <a:lnTo>
                  <a:pt x="770053" y="674871"/>
                </a:lnTo>
                <a:lnTo>
                  <a:pt x="770053" y="7129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2125" y="1496288"/>
            <a:ext cx="316230" cy="279400"/>
          </a:xfrm>
          <a:custGeom>
            <a:avLst/>
            <a:gdLst/>
            <a:ahLst/>
            <a:cxnLst/>
            <a:rect l="l" t="t" r="r" b="b"/>
            <a:pathLst>
              <a:path w="316229" h="279400">
                <a:moveTo>
                  <a:pt x="157850" y="279264"/>
                </a:moveTo>
                <a:lnTo>
                  <a:pt x="155717" y="279264"/>
                </a:lnTo>
                <a:lnTo>
                  <a:pt x="103481" y="271800"/>
                </a:lnTo>
                <a:lnTo>
                  <a:pt x="60358" y="251033"/>
                </a:lnTo>
                <a:lnTo>
                  <a:pt x="27781" y="219401"/>
                </a:lnTo>
                <a:lnTo>
                  <a:pt x="7184" y="179341"/>
                </a:lnTo>
                <a:lnTo>
                  <a:pt x="0" y="133288"/>
                </a:lnTo>
                <a:lnTo>
                  <a:pt x="7406" y="86864"/>
                </a:lnTo>
                <a:lnTo>
                  <a:pt x="28532" y="47751"/>
                </a:lnTo>
                <a:lnTo>
                  <a:pt x="61740" y="17676"/>
                </a:lnTo>
                <a:lnTo>
                  <a:pt x="101697" y="0"/>
                </a:lnTo>
                <a:lnTo>
                  <a:pt x="214591" y="0"/>
                </a:lnTo>
                <a:lnTo>
                  <a:pt x="254266" y="17676"/>
                </a:lnTo>
                <a:lnTo>
                  <a:pt x="286860" y="47751"/>
                </a:lnTo>
                <a:lnTo>
                  <a:pt x="307680" y="86864"/>
                </a:lnTo>
                <a:lnTo>
                  <a:pt x="315700" y="133288"/>
                </a:lnTo>
                <a:lnTo>
                  <a:pt x="308499" y="179341"/>
                </a:lnTo>
                <a:lnTo>
                  <a:pt x="287782" y="219401"/>
                </a:lnTo>
                <a:lnTo>
                  <a:pt x="254881" y="251033"/>
                </a:lnTo>
                <a:lnTo>
                  <a:pt x="211126" y="271800"/>
                </a:lnTo>
                <a:lnTo>
                  <a:pt x="157850" y="27926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9190" y="1889795"/>
            <a:ext cx="280035" cy="884555"/>
          </a:xfrm>
          <a:custGeom>
            <a:avLst/>
            <a:gdLst/>
            <a:ahLst/>
            <a:cxnLst/>
            <a:rect l="l" t="t" r="r" b="b"/>
            <a:pathLst>
              <a:path w="280034" h="884555">
                <a:moveTo>
                  <a:pt x="63993" y="884314"/>
                </a:moveTo>
                <a:lnTo>
                  <a:pt x="48361" y="883884"/>
                </a:lnTo>
                <a:lnTo>
                  <a:pt x="33329" y="882463"/>
                </a:lnTo>
                <a:lnTo>
                  <a:pt x="18698" y="879851"/>
                </a:lnTo>
                <a:lnTo>
                  <a:pt x="4266" y="875852"/>
                </a:lnTo>
                <a:lnTo>
                  <a:pt x="2133" y="875852"/>
                </a:lnTo>
                <a:lnTo>
                  <a:pt x="0" y="873736"/>
                </a:lnTo>
                <a:lnTo>
                  <a:pt x="0" y="0"/>
                </a:lnTo>
                <a:lnTo>
                  <a:pt x="279437" y="0"/>
                </a:lnTo>
                <a:lnTo>
                  <a:pt x="279437" y="693911"/>
                </a:lnTo>
                <a:lnTo>
                  <a:pt x="268174" y="743907"/>
                </a:lnTo>
                <a:lnTo>
                  <a:pt x="245649" y="788723"/>
                </a:lnTo>
                <a:lnTo>
                  <a:pt x="213396" y="826736"/>
                </a:lnTo>
                <a:lnTo>
                  <a:pt x="172952" y="856321"/>
                </a:lnTo>
                <a:lnTo>
                  <a:pt x="125853" y="875852"/>
                </a:lnTo>
                <a:lnTo>
                  <a:pt x="79958" y="883884"/>
                </a:lnTo>
                <a:lnTo>
                  <a:pt x="63993" y="8843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9066" y="1496288"/>
            <a:ext cx="509905" cy="1280160"/>
          </a:xfrm>
          <a:custGeom>
            <a:avLst/>
            <a:gdLst/>
            <a:ahLst/>
            <a:cxnLst/>
            <a:rect l="l" t="t" r="r" b="b"/>
            <a:pathLst>
              <a:path w="509904" h="1280160">
                <a:moveTo>
                  <a:pt x="68259" y="1279937"/>
                </a:moveTo>
                <a:lnTo>
                  <a:pt x="52627" y="1279507"/>
                </a:lnTo>
                <a:lnTo>
                  <a:pt x="37596" y="1278086"/>
                </a:lnTo>
                <a:lnTo>
                  <a:pt x="22964" y="1275474"/>
                </a:lnTo>
                <a:lnTo>
                  <a:pt x="8532" y="1271475"/>
                </a:lnTo>
                <a:lnTo>
                  <a:pt x="4266" y="1271475"/>
                </a:lnTo>
                <a:lnTo>
                  <a:pt x="0" y="393507"/>
                </a:lnTo>
                <a:lnTo>
                  <a:pt x="0" y="359657"/>
                </a:lnTo>
                <a:lnTo>
                  <a:pt x="2008" y="313836"/>
                </a:lnTo>
                <a:lnTo>
                  <a:pt x="8233" y="267682"/>
                </a:lnTo>
                <a:lnTo>
                  <a:pt x="18974" y="222157"/>
                </a:lnTo>
                <a:lnTo>
                  <a:pt x="34527" y="178223"/>
                </a:lnTo>
                <a:lnTo>
                  <a:pt x="55193" y="136843"/>
                </a:lnTo>
                <a:lnTo>
                  <a:pt x="81269" y="98978"/>
                </a:lnTo>
                <a:lnTo>
                  <a:pt x="113054" y="65591"/>
                </a:lnTo>
                <a:lnTo>
                  <a:pt x="158055" y="32419"/>
                </a:lnTo>
                <a:lnTo>
                  <a:pt x="207355" y="8386"/>
                </a:lnTo>
                <a:lnTo>
                  <a:pt x="234638" y="0"/>
                </a:lnTo>
                <a:lnTo>
                  <a:pt x="509705" y="0"/>
                </a:lnTo>
                <a:lnTo>
                  <a:pt x="499801" y="192526"/>
                </a:lnTo>
                <a:lnTo>
                  <a:pt x="407424" y="192526"/>
                </a:lnTo>
                <a:lnTo>
                  <a:pt x="358670" y="200481"/>
                </a:lnTo>
                <a:lnTo>
                  <a:pt x="321997" y="222652"/>
                </a:lnTo>
                <a:lnTo>
                  <a:pt x="296690" y="256501"/>
                </a:lnTo>
                <a:lnTo>
                  <a:pt x="282031" y="299490"/>
                </a:lnTo>
                <a:lnTo>
                  <a:pt x="277304" y="349079"/>
                </a:lnTo>
                <a:lnTo>
                  <a:pt x="277304" y="393507"/>
                </a:lnTo>
                <a:lnTo>
                  <a:pt x="458619" y="393507"/>
                </a:lnTo>
                <a:lnTo>
                  <a:pt x="458619" y="594487"/>
                </a:lnTo>
                <a:lnTo>
                  <a:pt x="283703" y="594487"/>
                </a:lnTo>
                <a:lnTo>
                  <a:pt x="283703" y="1089534"/>
                </a:lnTo>
                <a:lnTo>
                  <a:pt x="272441" y="1139530"/>
                </a:lnTo>
                <a:lnTo>
                  <a:pt x="249915" y="1184346"/>
                </a:lnTo>
                <a:lnTo>
                  <a:pt x="217662" y="1222359"/>
                </a:lnTo>
                <a:lnTo>
                  <a:pt x="177218" y="1251943"/>
                </a:lnTo>
                <a:lnTo>
                  <a:pt x="130119" y="1271475"/>
                </a:lnTo>
                <a:lnTo>
                  <a:pt x="84224" y="1279507"/>
                </a:lnTo>
                <a:lnTo>
                  <a:pt x="68259" y="1279937"/>
                </a:lnTo>
                <a:close/>
              </a:path>
              <a:path w="509904" h="1280160">
                <a:moveTo>
                  <a:pt x="499148" y="205220"/>
                </a:moveTo>
                <a:lnTo>
                  <a:pt x="479416" y="200559"/>
                </a:lnTo>
                <a:lnTo>
                  <a:pt x="458085" y="196493"/>
                </a:lnTo>
                <a:lnTo>
                  <a:pt x="434354" y="193617"/>
                </a:lnTo>
                <a:lnTo>
                  <a:pt x="407424" y="192526"/>
                </a:lnTo>
                <a:lnTo>
                  <a:pt x="499801" y="192526"/>
                </a:lnTo>
                <a:lnTo>
                  <a:pt x="499148" y="2052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65" y="3085101"/>
            <a:ext cx="207010" cy="396240"/>
          </a:xfrm>
          <a:custGeom>
            <a:avLst/>
            <a:gdLst/>
            <a:ahLst/>
            <a:cxnLst/>
            <a:rect l="l" t="t" r="r" b="b"/>
            <a:pathLst>
              <a:path w="207010" h="396239">
                <a:moveTo>
                  <a:pt x="140785" y="395614"/>
                </a:moveTo>
                <a:lnTo>
                  <a:pt x="101470" y="390012"/>
                </a:lnTo>
                <a:lnTo>
                  <a:pt x="39195" y="345898"/>
                </a:lnTo>
                <a:lnTo>
                  <a:pt x="18012" y="307856"/>
                </a:lnTo>
                <a:lnTo>
                  <a:pt x="4651" y="259472"/>
                </a:lnTo>
                <a:lnTo>
                  <a:pt x="0" y="200980"/>
                </a:lnTo>
                <a:lnTo>
                  <a:pt x="4562" y="147160"/>
                </a:lnTo>
                <a:lnTo>
                  <a:pt x="18012" y="99040"/>
                </a:lnTo>
                <a:lnTo>
                  <a:pt x="39995" y="58443"/>
                </a:lnTo>
                <a:lnTo>
                  <a:pt x="70155" y="27189"/>
                </a:lnTo>
                <a:lnTo>
                  <a:pt x="108136" y="7100"/>
                </a:lnTo>
                <a:lnTo>
                  <a:pt x="153584" y="0"/>
                </a:lnTo>
                <a:lnTo>
                  <a:pt x="169415" y="1090"/>
                </a:lnTo>
                <a:lnTo>
                  <a:pt x="184247" y="3966"/>
                </a:lnTo>
                <a:lnTo>
                  <a:pt x="197079" y="8032"/>
                </a:lnTo>
                <a:lnTo>
                  <a:pt x="206911" y="12693"/>
                </a:lnTo>
                <a:lnTo>
                  <a:pt x="198468" y="52889"/>
                </a:lnTo>
                <a:lnTo>
                  <a:pt x="151450" y="52889"/>
                </a:lnTo>
                <a:lnTo>
                  <a:pt x="111355" y="65318"/>
                </a:lnTo>
                <a:lnTo>
                  <a:pt x="83458" y="98374"/>
                </a:lnTo>
                <a:lnTo>
                  <a:pt x="67159" y="145710"/>
                </a:lnTo>
                <a:lnTo>
                  <a:pt x="61860" y="200980"/>
                </a:lnTo>
                <a:lnTo>
                  <a:pt x="68092" y="260613"/>
                </a:lnTo>
                <a:lnTo>
                  <a:pt x="86124" y="305173"/>
                </a:lnTo>
                <a:lnTo>
                  <a:pt x="114954" y="333072"/>
                </a:lnTo>
                <a:lnTo>
                  <a:pt x="153584" y="342724"/>
                </a:lnTo>
                <a:lnTo>
                  <a:pt x="199542" y="342724"/>
                </a:lnTo>
                <a:lnTo>
                  <a:pt x="204778" y="380805"/>
                </a:lnTo>
                <a:lnTo>
                  <a:pt x="193279" y="386689"/>
                </a:lnTo>
                <a:lnTo>
                  <a:pt x="178381" y="391383"/>
                </a:lnTo>
                <a:lnTo>
                  <a:pt x="160683" y="394490"/>
                </a:lnTo>
                <a:lnTo>
                  <a:pt x="140785" y="395614"/>
                </a:lnTo>
                <a:close/>
              </a:path>
              <a:path w="207010" h="396239">
                <a:moveTo>
                  <a:pt x="196246" y="63467"/>
                </a:moveTo>
                <a:lnTo>
                  <a:pt x="188647" y="60029"/>
                </a:lnTo>
                <a:lnTo>
                  <a:pt x="178648" y="56591"/>
                </a:lnTo>
                <a:lnTo>
                  <a:pt x="166249" y="53947"/>
                </a:lnTo>
                <a:lnTo>
                  <a:pt x="151450" y="52889"/>
                </a:lnTo>
                <a:lnTo>
                  <a:pt x="198468" y="52889"/>
                </a:lnTo>
                <a:lnTo>
                  <a:pt x="196246" y="63467"/>
                </a:lnTo>
                <a:close/>
              </a:path>
              <a:path w="207010" h="396239">
                <a:moveTo>
                  <a:pt x="199542" y="342724"/>
                </a:moveTo>
                <a:lnTo>
                  <a:pt x="153584" y="342724"/>
                </a:lnTo>
                <a:lnTo>
                  <a:pt x="164782" y="342295"/>
                </a:lnTo>
                <a:lnTo>
                  <a:pt x="175981" y="340873"/>
                </a:lnTo>
                <a:lnTo>
                  <a:pt x="187180" y="338262"/>
                </a:lnTo>
                <a:lnTo>
                  <a:pt x="198379" y="334262"/>
                </a:lnTo>
                <a:lnTo>
                  <a:pt x="199542" y="3427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0773" y="3087217"/>
            <a:ext cx="230504" cy="396240"/>
          </a:xfrm>
          <a:custGeom>
            <a:avLst/>
            <a:gdLst/>
            <a:ahLst/>
            <a:cxnLst/>
            <a:rect l="l" t="t" r="r" b="b"/>
            <a:pathLst>
              <a:path w="230504" h="396239">
                <a:moveTo>
                  <a:pt x="38396" y="67698"/>
                </a:moveTo>
                <a:lnTo>
                  <a:pt x="25597" y="25387"/>
                </a:lnTo>
                <a:lnTo>
                  <a:pt x="62393" y="8726"/>
                </a:lnTo>
                <a:lnTo>
                  <a:pt x="115188" y="0"/>
                </a:lnTo>
                <a:lnTo>
                  <a:pt x="165816" y="9288"/>
                </a:lnTo>
                <a:lnTo>
                  <a:pt x="200245" y="36229"/>
                </a:lnTo>
                <a:lnTo>
                  <a:pt x="205893" y="48658"/>
                </a:lnTo>
                <a:lnTo>
                  <a:pt x="102389" y="48658"/>
                </a:lnTo>
                <a:lnTo>
                  <a:pt x="85191" y="49848"/>
                </a:lnTo>
                <a:lnTo>
                  <a:pt x="68792" y="53418"/>
                </a:lnTo>
                <a:lnTo>
                  <a:pt x="53194" y="59368"/>
                </a:lnTo>
                <a:lnTo>
                  <a:pt x="38396" y="67698"/>
                </a:lnTo>
                <a:close/>
              </a:path>
              <a:path w="230504" h="396239">
                <a:moveTo>
                  <a:pt x="91723" y="395614"/>
                </a:moveTo>
                <a:lnTo>
                  <a:pt x="55794" y="387978"/>
                </a:lnTo>
                <a:lnTo>
                  <a:pt x="26663" y="366260"/>
                </a:lnTo>
                <a:lnTo>
                  <a:pt x="7132" y="332246"/>
                </a:lnTo>
                <a:lnTo>
                  <a:pt x="0" y="287719"/>
                </a:lnTo>
                <a:lnTo>
                  <a:pt x="8686" y="235828"/>
                </a:lnTo>
                <a:lnTo>
                  <a:pt x="32628" y="196529"/>
                </a:lnTo>
                <a:lnTo>
                  <a:pt x="68652" y="169212"/>
                </a:lnTo>
                <a:lnTo>
                  <a:pt x="113583" y="153269"/>
                </a:lnTo>
                <a:lnTo>
                  <a:pt x="164249" y="148090"/>
                </a:lnTo>
                <a:lnTo>
                  <a:pt x="164249" y="135397"/>
                </a:lnTo>
                <a:lnTo>
                  <a:pt x="161483" y="100424"/>
                </a:lnTo>
                <a:lnTo>
                  <a:pt x="151717" y="72987"/>
                </a:lnTo>
                <a:lnTo>
                  <a:pt x="132752" y="55071"/>
                </a:lnTo>
                <a:lnTo>
                  <a:pt x="102389" y="48658"/>
                </a:lnTo>
                <a:lnTo>
                  <a:pt x="205893" y="48658"/>
                </a:lnTo>
                <a:lnTo>
                  <a:pt x="219877" y="79433"/>
                </a:lnTo>
                <a:lnTo>
                  <a:pt x="226109" y="137513"/>
                </a:lnTo>
                <a:lnTo>
                  <a:pt x="226109" y="192518"/>
                </a:lnTo>
                <a:lnTo>
                  <a:pt x="166382" y="192518"/>
                </a:lnTo>
                <a:lnTo>
                  <a:pt x="136219" y="194799"/>
                </a:lnTo>
                <a:lnTo>
                  <a:pt x="101056" y="206005"/>
                </a:lnTo>
                <a:lnTo>
                  <a:pt x="71892" y="232681"/>
                </a:lnTo>
                <a:lnTo>
                  <a:pt x="59727" y="281372"/>
                </a:lnTo>
                <a:lnTo>
                  <a:pt x="64060" y="313371"/>
                </a:lnTo>
                <a:lnTo>
                  <a:pt x="75192" y="334262"/>
                </a:lnTo>
                <a:lnTo>
                  <a:pt x="90323" y="345633"/>
                </a:lnTo>
                <a:lnTo>
                  <a:pt x="106655" y="349071"/>
                </a:lnTo>
                <a:lnTo>
                  <a:pt x="168515" y="349071"/>
                </a:lnTo>
                <a:lnTo>
                  <a:pt x="154117" y="368839"/>
                </a:lnTo>
                <a:lnTo>
                  <a:pt x="136519" y="383449"/>
                </a:lnTo>
                <a:lnTo>
                  <a:pt x="115721" y="392507"/>
                </a:lnTo>
                <a:lnTo>
                  <a:pt x="91723" y="395614"/>
                </a:lnTo>
                <a:close/>
              </a:path>
              <a:path w="230504" h="396239">
                <a:moveTo>
                  <a:pt x="230376" y="391383"/>
                </a:moveTo>
                <a:lnTo>
                  <a:pt x="174915" y="391383"/>
                </a:lnTo>
                <a:lnTo>
                  <a:pt x="170648" y="349071"/>
                </a:lnTo>
                <a:lnTo>
                  <a:pt x="106655" y="349071"/>
                </a:lnTo>
                <a:lnTo>
                  <a:pt x="143451" y="333997"/>
                </a:lnTo>
                <a:lnTo>
                  <a:pt x="164249" y="291950"/>
                </a:lnTo>
                <a:lnTo>
                  <a:pt x="166382" y="283488"/>
                </a:lnTo>
                <a:lnTo>
                  <a:pt x="166382" y="192518"/>
                </a:lnTo>
                <a:lnTo>
                  <a:pt x="226109" y="192518"/>
                </a:lnTo>
                <a:lnTo>
                  <a:pt x="226109" y="302528"/>
                </a:lnTo>
                <a:lnTo>
                  <a:pt x="226476" y="325337"/>
                </a:lnTo>
                <a:lnTo>
                  <a:pt x="227475" y="349071"/>
                </a:lnTo>
                <a:lnTo>
                  <a:pt x="228809" y="370954"/>
                </a:lnTo>
                <a:lnTo>
                  <a:pt x="230376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45143" y="3087217"/>
            <a:ext cx="241300" cy="391795"/>
          </a:xfrm>
          <a:custGeom>
            <a:avLst/>
            <a:gdLst/>
            <a:ahLst/>
            <a:cxnLst/>
            <a:rect l="l" t="t" r="r" b="b"/>
            <a:pathLst>
              <a:path w="241300" h="391795">
                <a:moveTo>
                  <a:pt x="241041" y="391383"/>
                </a:moveTo>
                <a:lnTo>
                  <a:pt x="179181" y="391383"/>
                </a:lnTo>
                <a:lnTo>
                  <a:pt x="179181" y="143859"/>
                </a:lnTo>
                <a:lnTo>
                  <a:pt x="177148" y="110010"/>
                </a:lnTo>
                <a:lnTo>
                  <a:pt x="169315" y="80921"/>
                </a:lnTo>
                <a:lnTo>
                  <a:pt x="153084" y="60558"/>
                </a:lnTo>
                <a:lnTo>
                  <a:pt x="125853" y="52889"/>
                </a:lnTo>
                <a:lnTo>
                  <a:pt x="59727" y="52889"/>
                </a:lnTo>
                <a:lnTo>
                  <a:pt x="73992" y="31237"/>
                </a:lnTo>
                <a:lnTo>
                  <a:pt x="93856" y="14544"/>
                </a:lnTo>
                <a:lnTo>
                  <a:pt x="118521" y="3801"/>
                </a:lnTo>
                <a:lnTo>
                  <a:pt x="147184" y="0"/>
                </a:lnTo>
                <a:lnTo>
                  <a:pt x="184347" y="7735"/>
                </a:lnTo>
                <a:lnTo>
                  <a:pt x="214111" y="31733"/>
                </a:lnTo>
                <a:lnTo>
                  <a:pt x="233875" y="73186"/>
                </a:lnTo>
                <a:lnTo>
                  <a:pt x="241041" y="133281"/>
                </a:lnTo>
                <a:lnTo>
                  <a:pt x="241041" y="391383"/>
                </a:lnTo>
                <a:close/>
              </a:path>
              <a:path w="241300" h="391795">
                <a:moveTo>
                  <a:pt x="63993" y="391383"/>
                </a:moveTo>
                <a:lnTo>
                  <a:pt x="4266" y="391383"/>
                </a:lnTo>
                <a:lnTo>
                  <a:pt x="4266" y="105779"/>
                </a:lnTo>
                <a:lnTo>
                  <a:pt x="3899" y="75962"/>
                </a:lnTo>
                <a:lnTo>
                  <a:pt x="2933" y="51302"/>
                </a:lnTo>
                <a:lnTo>
                  <a:pt x="1566" y="29023"/>
                </a:lnTo>
                <a:lnTo>
                  <a:pt x="0" y="6346"/>
                </a:lnTo>
                <a:lnTo>
                  <a:pt x="53327" y="6346"/>
                </a:lnTo>
                <a:lnTo>
                  <a:pt x="57594" y="52889"/>
                </a:lnTo>
                <a:lnTo>
                  <a:pt x="125853" y="52889"/>
                </a:lnTo>
                <a:lnTo>
                  <a:pt x="106955" y="56823"/>
                </a:lnTo>
                <a:lnTo>
                  <a:pt x="76358" y="87697"/>
                </a:lnTo>
                <a:lnTo>
                  <a:pt x="65326" y="129579"/>
                </a:lnTo>
                <a:lnTo>
                  <a:pt x="63993" y="148090"/>
                </a:lnTo>
                <a:lnTo>
                  <a:pt x="63993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9512" y="3087218"/>
            <a:ext cx="230504" cy="396240"/>
          </a:xfrm>
          <a:custGeom>
            <a:avLst/>
            <a:gdLst/>
            <a:ahLst/>
            <a:cxnLst/>
            <a:rect l="l" t="t" r="r" b="b"/>
            <a:pathLst>
              <a:path w="230504" h="396239">
                <a:moveTo>
                  <a:pt x="38396" y="67698"/>
                </a:moveTo>
                <a:lnTo>
                  <a:pt x="25597" y="25387"/>
                </a:lnTo>
                <a:lnTo>
                  <a:pt x="61593" y="8726"/>
                </a:lnTo>
                <a:lnTo>
                  <a:pt x="115188" y="0"/>
                </a:lnTo>
                <a:lnTo>
                  <a:pt x="165816" y="9288"/>
                </a:lnTo>
                <a:lnTo>
                  <a:pt x="200245" y="36229"/>
                </a:lnTo>
                <a:lnTo>
                  <a:pt x="205893" y="48658"/>
                </a:lnTo>
                <a:lnTo>
                  <a:pt x="102389" y="48658"/>
                </a:lnTo>
                <a:lnTo>
                  <a:pt x="85191" y="49848"/>
                </a:lnTo>
                <a:lnTo>
                  <a:pt x="68792" y="53418"/>
                </a:lnTo>
                <a:lnTo>
                  <a:pt x="53194" y="59368"/>
                </a:lnTo>
                <a:lnTo>
                  <a:pt x="38396" y="67698"/>
                </a:lnTo>
                <a:close/>
              </a:path>
              <a:path w="230504" h="396239">
                <a:moveTo>
                  <a:pt x="91723" y="395614"/>
                </a:moveTo>
                <a:lnTo>
                  <a:pt x="54894" y="387978"/>
                </a:lnTo>
                <a:lnTo>
                  <a:pt x="25863" y="366260"/>
                </a:lnTo>
                <a:lnTo>
                  <a:pt x="6832" y="332246"/>
                </a:lnTo>
                <a:lnTo>
                  <a:pt x="0" y="287719"/>
                </a:lnTo>
                <a:lnTo>
                  <a:pt x="8686" y="235828"/>
                </a:lnTo>
                <a:lnTo>
                  <a:pt x="32628" y="196529"/>
                </a:lnTo>
                <a:lnTo>
                  <a:pt x="68652" y="169212"/>
                </a:lnTo>
                <a:lnTo>
                  <a:pt x="113583" y="153269"/>
                </a:lnTo>
                <a:lnTo>
                  <a:pt x="164249" y="148090"/>
                </a:lnTo>
                <a:lnTo>
                  <a:pt x="164249" y="135397"/>
                </a:lnTo>
                <a:lnTo>
                  <a:pt x="161483" y="100424"/>
                </a:lnTo>
                <a:lnTo>
                  <a:pt x="151717" y="72987"/>
                </a:lnTo>
                <a:lnTo>
                  <a:pt x="132752" y="55071"/>
                </a:lnTo>
                <a:lnTo>
                  <a:pt x="102389" y="48658"/>
                </a:lnTo>
                <a:lnTo>
                  <a:pt x="205893" y="48658"/>
                </a:lnTo>
                <a:lnTo>
                  <a:pt x="219877" y="79433"/>
                </a:lnTo>
                <a:lnTo>
                  <a:pt x="226109" y="137513"/>
                </a:lnTo>
                <a:lnTo>
                  <a:pt x="226109" y="192518"/>
                </a:lnTo>
                <a:lnTo>
                  <a:pt x="166382" y="192518"/>
                </a:lnTo>
                <a:lnTo>
                  <a:pt x="136219" y="194799"/>
                </a:lnTo>
                <a:lnTo>
                  <a:pt x="101056" y="206005"/>
                </a:lnTo>
                <a:lnTo>
                  <a:pt x="71892" y="232681"/>
                </a:lnTo>
                <a:lnTo>
                  <a:pt x="59727" y="281372"/>
                </a:lnTo>
                <a:lnTo>
                  <a:pt x="64060" y="313371"/>
                </a:lnTo>
                <a:lnTo>
                  <a:pt x="75192" y="334262"/>
                </a:lnTo>
                <a:lnTo>
                  <a:pt x="90323" y="345633"/>
                </a:lnTo>
                <a:lnTo>
                  <a:pt x="106655" y="349071"/>
                </a:lnTo>
                <a:lnTo>
                  <a:pt x="168515" y="349071"/>
                </a:lnTo>
                <a:lnTo>
                  <a:pt x="153817" y="368839"/>
                </a:lnTo>
                <a:lnTo>
                  <a:pt x="135719" y="383449"/>
                </a:lnTo>
                <a:lnTo>
                  <a:pt x="114821" y="392507"/>
                </a:lnTo>
                <a:lnTo>
                  <a:pt x="91723" y="395614"/>
                </a:lnTo>
                <a:close/>
              </a:path>
              <a:path w="230504" h="396239">
                <a:moveTo>
                  <a:pt x="230376" y="391383"/>
                </a:moveTo>
                <a:lnTo>
                  <a:pt x="174915" y="391383"/>
                </a:lnTo>
                <a:lnTo>
                  <a:pt x="170648" y="349071"/>
                </a:lnTo>
                <a:lnTo>
                  <a:pt x="106655" y="349071"/>
                </a:lnTo>
                <a:lnTo>
                  <a:pt x="126153" y="345203"/>
                </a:lnTo>
                <a:lnTo>
                  <a:pt x="142651" y="333997"/>
                </a:lnTo>
                <a:lnTo>
                  <a:pt x="155550" y="316048"/>
                </a:lnTo>
                <a:lnTo>
                  <a:pt x="164249" y="291950"/>
                </a:lnTo>
                <a:lnTo>
                  <a:pt x="164249" y="283488"/>
                </a:lnTo>
                <a:lnTo>
                  <a:pt x="166382" y="277141"/>
                </a:lnTo>
                <a:lnTo>
                  <a:pt x="166382" y="192518"/>
                </a:lnTo>
                <a:lnTo>
                  <a:pt x="226109" y="192518"/>
                </a:lnTo>
                <a:lnTo>
                  <a:pt x="226176" y="325337"/>
                </a:lnTo>
                <a:lnTo>
                  <a:pt x="226576" y="345203"/>
                </a:lnTo>
                <a:lnTo>
                  <a:pt x="226673" y="349071"/>
                </a:lnTo>
                <a:lnTo>
                  <a:pt x="227909" y="370954"/>
                </a:lnTo>
                <a:lnTo>
                  <a:pt x="230376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3216" y="2928549"/>
            <a:ext cx="254000" cy="554355"/>
          </a:xfrm>
          <a:custGeom>
            <a:avLst/>
            <a:gdLst/>
            <a:ahLst/>
            <a:cxnLst/>
            <a:rect l="l" t="t" r="r" b="b"/>
            <a:pathLst>
              <a:path w="254000" h="554354">
                <a:moveTo>
                  <a:pt x="251707" y="205211"/>
                </a:moveTo>
                <a:lnTo>
                  <a:pt x="189846" y="205211"/>
                </a:lnTo>
                <a:lnTo>
                  <a:pt x="189846" y="0"/>
                </a:lnTo>
                <a:lnTo>
                  <a:pt x="251707" y="0"/>
                </a:lnTo>
                <a:lnTo>
                  <a:pt x="251707" y="205211"/>
                </a:lnTo>
                <a:close/>
              </a:path>
              <a:path w="254000" h="554354">
                <a:moveTo>
                  <a:pt x="113054" y="554283"/>
                </a:moveTo>
                <a:lnTo>
                  <a:pt x="44692" y="521584"/>
                </a:lnTo>
                <a:lnTo>
                  <a:pt x="20750" y="481625"/>
                </a:lnTo>
                <a:lnTo>
                  <a:pt x="5409" y="426738"/>
                </a:lnTo>
                <a:lnTo>
                  <a:pt x="0" y="357533"/>
                </a:lnTo>
                <a:lnTo>
                  <a:pt x="4542" y="295790"/>
                </a:lnTo>
                <a:lnTo>
                  <a:pt x="17143" y="245799"/>
                </a:lnTo>
                <a:lnTo>
                  <a:pt x="36262" y="207327"/>
                </a:lnTo>
                <a:lnTo>
                  <a:pt x="87892" y="163997"/>
                </a:lnTo>
                <a:lnTo>
                  <a:pt x="117321" y="158668"/>
                </a:lnTo>
                <a:lnTo>
                  <a:pt x="137919" y="161181"/>
                </a:lnTo>
                <a:lnTo>
                  <a:pt x="157317" y="169246"/>
                </a:lnTo>
                <a:lnTo>
                  <a:pt x="174315" y="183659"/>
                </a:lnTo>
                <a:lnTo>
                  <a:pt x="187713" y="205211"/>
                </a:lnTo>
                <a:lnTo>
                  <a:pt x="251707" y="205211"/>
                </a:lnTo>
                <a:lnTo>
                  <a:pt x="251707" y="211558"/>
                </a:lnTo>
                <a:lnTo>
                  <a:pt x="132252" y="211558"/>
                </a:lnTo>
                <a:lnTo>
                  <a:pt x="99656" y="223656"/>
                </a:lnTo>
                <a:lnTo>
                  <a:pt x="77858" y="255985"/>
                </a:lnTo>
                <a:lnTo>
                  <a:pt x="65659" y="302594"/>
                </a:lnTo>
                <a:lnTo>
                  <a:pt x="61860" y="357533"/>
                </a:lnTo>
                <a:lnTo>
                  <a:pt x="65893" y="415150"/>
                </a:lnTo>
                <a:lnTo>
                  <a:pt x="78125" y="461461"/>
                </a:lnTo>
                <a:lnTo>
                  <a:pt x="98756" y="492303"/>
                </a:lnTo>
                <a:lnTo>
                  <a:pt x="127986" y="503509"/>
                </a:lnTo>
                <a:lnTo>
                  <a:pt x="192796" y="503509"/>
                </a:lnTo>
                <a:lnTo>
                  <a:pt x="181747" y="521260"/>
                </a:lnTo>
                <a:lnTo>
                  <a:pt x="163983" y="538151"/>
                </a:lnTo>
                <a:lnTo>
                  <a:pt x="141018" y="549886"/>
                </a:lnTo>
                <a:lnTo>
                  <a:pt x="113054" y="554283"/>
                </a:lnTo>
                <a:close/>
              </a:path>
              <a:path w="254000" h="554354">
                <a:moveTo>
                  <a:pt x="192796" y="503509"/>
                </a:moveTo>
                <a:lnTo>
                  <a:pt x="127986" y="503509"/>
                </a:lnTo>
                <a:lnTo>
                  <a:pt x="143318" y="501294"/>
                </a:lnTo>
                <a:lnTo>
                  <a:pt x="159450" y="492137"/>
                </a:lnTo>
                <a:lnTo>
                  <a:pt x="187713" y="437926"/>
                </a:lnTo>
                <a:lnTo>
                  <a:pt x="189813" y="420075"/>
                </a:lnTo>
                <a:lnTo>
                  <a:pt x="189738" y="302594"/>
                </a:lnTo>
                <a:lnTo>
                  <a:pt x="189580" y="298297"/>
                </a:lnTo>
                <a:lnTo>
                  <a:pt x="188947" y="291950"/>
                </a:lnTo>
                <a:lnTo>
                  <a:pt x="187713" y="285603"/>
                </a:lnTo>
                <a:lnTo>
                  <a:pt x="182347" y="257076"/>
                </a:lnTo>
                <a:lnTo>
                  <a:pt x="170382" y="233507"/>
                </a:lnTo>
                <a:lnTo>
                  <a:pt x="153217" y="217475"/>
                </a:lnTo>
                <a:lnTo>
                  <a:pt x="132252" y="211558"/>
                </a:lnTo>
                <a:lnTo>
                  <a:pt x="251707" y="211558"/>
                </a:lnTo>
                <a:lnTo>
                  <a:pt x="251775" y="461461"/>
                </a:lnTo>
                <a:lnTo>
                  <a:pt x="252040" y="478948"/>
                </a:lnTo>
                <a:lnTo>
                  <a:pt x="252694" y="501393"/>
                </a:lnTo>
                <a:lnTo>
                  <a:pt x="194113" y="501393"/>
                </a:lnTo>
                <a:lnTo>
                  <a:pt x="192796" y="503509"/>
                </a:lnTo>
                <a:close/>
              </a:path>
              <a:path w="254000" h="554354">
                <a:moveTo>
                  <a:pt x="253840" y="550052"/>
                </a:moveTo>
                <a:lnTo>
                  <a:pt x="200512" y="550052"/>
                </a:lnTo>
                <a:lnTo>
                  <a:pt x="196246" y="501393"/>
                </a:lnTo>
                <a:lnTo>
                  <a:pt x="252694" y="501393"/>
                </a:lnTo>
                <a:lnTo>
                  <a:pt x="253507" y="529259"/>
                </a:lnTo>
                <a:lnTo>
                  <a:pt x="253840" y="5500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8251" y="3087218"/>
            <a:ext cx="230504" cy="396240"/>
          </a:xfrm>
          <a:custGeom>
            <a:avLst/>
            <a:gdLst/>
            <a:ahLst/>
            <a:cxnLst/>
            <a:rect l="l" t="t" r="r" b="b"/>
            <a:pathLst>
              <a:path w="230504" h="396239">
                <a:moveTo>
                  <a:pt x="38396" y="67698"/>
                </a:moveTo>
                <a:lnTo>
                  <a:pt x="25597" y="25387"/>
                </a:lnTo>
                <a:lnTo>
                  <a:pt x="61593" y="8726"/>
                </a:lnTo>
                <a:lnTo>
                  <a:pt x="115188" y="0"/>
                </a:lnTo>
                <a:lnTo>
                  <a:pt x="165816" y="9288"/>
                </a:lnTo>
                <a:lnTo>
                  <a:pt x="200245" y="36229"/>
                </a:lnTo>
                <a:lnTo>
                  <a:pt x="205893" y="48658"/>
                </a:lnTo>
                <a:lnTo>
                  <a:pt x="102389" y="48658"/>
                </a:lnTo>
                <a:lnTo>
                  <a:pt x="85191" y="49848"/>
                </a:lnTo>
                <a:lnTo>
                  <a:pt x="68792" y="53418"/>
                </a:lnTo>
                <a:lnTo>
                  <a:pt x="53194" y="59368"/>
                </a:lnTo>
                <a:lnTo>
                  <a:pt x="38396" y="67698"/>
                </a:lnTo>
                <a:close/>
              </a:path>
              <a:path w="230504" h="396239">
                <a:moveTo>
                  <a:pt x="91723" y="395614"/>
                </a:moveTo>
                <a:lnTo>
                  <a:pt x="55794" y="387978"/>
                </a:lnTo>
                <a:lnTo>
                  <a:pt x="26663" y="366260"/>
                </a:lnTo>
                <a:lnTo>
                  <a:pt x="7132" y="332246"/>
                </a:lnTo>
                <a:lnTo>
                  <a:pt x="0" y="287719"/>
                </a:lnTo>
                <a:lnTo>
                  <a:pt x="8686" y="235828"/>
                </a:lnTo>
                <a:lnTo>
                  <a:pt x="32628" y="196529"/>
                </a:lnTo>
                <a:lnTo>
                  <a:pt x="68652" y="169212"/>
                </a:lnTo>
                <a:lnTo>
                  <a:pt x="113583" y="153269"/>
                </a:lnTo>
                <a:lnTo>
                  <a:pt x="164249" y="148090"/>
                </a:lnTo>
                <a:lnTo>
                  <a:pt x="164249" y="135397"/>
                </a:lnTo>
                <a:lnTo>
                  <a:pt x="161483" y="100424"/>
                </a:lnTo>
                <a:lnTo>
                  <a:pt x="151717" y="72987"/>
                </a:lnTo>
                <a:lnTo>
                  <a:pt x="132752" y="55071"/>
                </a:lnTo>
                <a:lnTo>
                  <a:pt x="102389" y="48658"/>
                </a:lnTo>
                <a:lnTo>
                  <a:pt x="205893" y="48658"/>
                </a:lnTo>
                <a:lnTo>
                  <a:pt x="219877" y="79433"/>
                </a:lnTo>
                <a:lnTo>
                  <a:pt x="226109" y="137513"/>
                </a:lnTo>
                <a:lnTo>
                  <a:pt x="226109" y="192518"/>
                </a:lnTo>
                <a:lnTo>
                  <a:pt x="166382" y="192518"/>
                </a:lnTo>
                <a:lnTo>
                  <a:pt x="136219" y="194799"/>
                </a:lnTo>
                <a:lnTo>
                  <a:pt x="101056" y="206005"/>
                </a:lnTo>
                <a:lnTo>
                  <a:pt x="71892" y="232681"/>
                </a:lnTo>
                <a:lnTo>
                  <a:pt x="59727" y="281372"/>
                </a:lnTo>
                <a:lnTo>
                  <a:pt x="64060" y="313371"/>
                </a:lnTo>
                <a:lnTo>
                  <a:pt x="75192" y="334262"/>
                </a:lnTo>
                <a:lnTo>
                  <a:pt x="90323" y="345633"/>
                </a:lnTo>
                <a:lnTo>
                  <a:pt x="106655" y="349071"/>
                </a:lnTo>
                <a:lnTo>
                  <a:pt x="168515" y="349071"/>
                </a:lnTo>
                <a:lnTo>
                  <a:pt x="154117" y="368839"/>
                </a:lnTo>
                <a:lnTo>
                  <a:pt x="136519" y="383449"/>
                </a:lnTo>
                <a:lnTo>
                  <a:pt x="115721" y="392507"/>
                </a:lnTo>
                <a:lnTo>
                  <a:pt x="91723" y="395614"/>
                </a:lnTo>
                <a:close/>
              </a:path>
              <a:path w="230504" h="396239">
                <a:moveTo>
                  <a:pt x="230376" y="391383"/>
                </a:moveTo>
                <a:lnTo>
                  <a:pt x="174915" y="391383"/>
                </a:lnTo>
                <a:lnTo>
                  <a:pt x="170648" y="349071"/>
                </a:lnTo>
                <a:lnTo>
                  <a:pt x="106655" y="349071"/>
                </a:lnTo>
                <a:lnTo>
                  <a:pt x="143451" y="333997"/>
                </a:lnTo>
                <a:lnTo>
                  <a:pt x="164249" y="291950"/>
                </a:lnTo>
                <a:lnTo>
                  <a:pt x="166382" y="283488"/>
                </a:lnTo>
                <a:lnTo>
                  <a:pt x="166382" y="192518"/>
                </a:lnTo>
                <a:lnTo>
                  <a:pt x="226109" y="192518"/>
                </a:lnTo>
                <a:lnTo>
                  <a:pt x="226176" y="325337"/>
                </a:lnTo>
                <a:lnTo>
                  <a:pt x="226576" y="345203"/>
                </a:lnTo>
                <a:lnTo>
                  <a:pt x="226673" y="349071"/>
                </a:lnTo>
                <a:lnTo>
                  <a:pt x="227909" y="370954"/>
                </a:lnTo>
                <a:lnTo>
                  <a:pt x="230376" y="3913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275" marR="5080" indent="-918210">
              <a:lnSpc>
                <a:spcPct val="100000"/>
              </a:lnSpc>
              <a:spcBef>
                <a:spcPts val="100"/>
              </a:spcBef>
            </a:pPr>
            <a:r>
              <a:rPr spc="-969" dirty="0"/>
              <a:t>MAJOR </a:t>
            </a:r>
            <a:r>
              <a:rPr spc="-869" dirty="0"/>
              <a:t>ECONOMIC  </a:t>
            </a:r>
            <a:r>
              <a:rPr spc="-915" dirty="0"/>
              <a:t>TRENDS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2297" y="513411"/>
            <a:ext cx="440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0" dirty="0">
                <a:solidFill>
                  <a:srgbClr val="44536A"/>
                </a:solidFill>
              </a:rPr>
              <a:t>Global </a:t>
            </a:r>
            <a:r>
              <a:rPr spc="-675" dirty="0">
                <a:solidFill>
                  <a:srgbClr val="44536A"/>
                </a:solidFill>
              </a:rPr>
              <a:t>growth </a:t>
            </a:r>
            <a:r>
              <a:rPr spc="-575" dirty="0">
                <a:solidFill>
                  <a:srgbClr val="44536A"/>
                </a:solidFill>
              </a:rPr>
              <a:t>stable</a:t>
            </a:r>
            <a:r>
              <a:rPr spc="-245" dirty="0">
                <a:solidFill>
                  <a:srgbClr val="44536A"/>
                </a:solidFill>
              </a:rPr>
              <a:t> </a:t>
            </a:r>
            <a:r>
              <a:rPr spc="-545" dirty="0">
                <a:solidFill>
                  <a:srgbClr val="44536A"/>
                </a:solidFill>
              </a:rPr>
              <a:t>but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4613" y="986347"/>
            <a:ext cx="1377950" cy="6775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3600" spc="-1150" dirty="0">
                <a:solidFill>
                  <a:srgbClr val="44536A"/>
                </a:solidFill>
                <a:latin typeface="Arial Black"/>
                <a:cs typeface="Arial Black"/>
              </a:rPr>
              <a:t>w</a:t>
            </a:r>
            <a:r>
              <a:rPr sz="3600" spc="-775" dirty="0">
                <a:solidFill>
                  <a:srgbClr val="44536A"/>
                </a:solidFill>
                <a:latin typeface="Arial Black"/>
                <a:cs typeface="Arial Black"/>
              </a:rPr>
              <a:t>e</a:t>
            </a:r>
            <a:r>
              <a:rPr sz="3600" spc="-725" dirty="0">
                <a:solidFill>
                  <a:srgbClr val="44536A"/>
                </a:solidFill>
                <a:latin typeface="Arial Black"/>
                <a:cs typeface="Arial Black"/>
              </a:rPr>
              <a:t>ak</a:t>
            </a:r>
            <a:r>
              <a:rPr sz="3600" dirty="0">
                <a:solidFill>
                  <a:srgbClr val="44536A"/>
                </a:solidFill>
                <a:latin typeface="Times New Roman"/>
                <a:cs typeface="Times New Roman"/>
              </a:rPr>
              <a:t>…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3270" y="1306410"/>
            <a:ext cx="7218532" cy="3508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69103" y="4879234"/>
            <a:ext cx="416687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Calibri"/>
                <a:cs typeface="Calibri"/>
              </a:rPr>
              <a:t>Source: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http://www.oecd.org/economy/economic-outlook/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3742" y="540707"/>
            <a:ext cx="437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65" dirty="0">
                <a:solidFill>
                  <a:srgbClr val="44536A"/>
                </a:solidFill>
                <a:latin typeface="Times New Roman"/>
                <a:cs typeface="Times New Roman"/>
              </a:rPr>
              <a:t>…</a:t>
            </a:r>
            <a:r>
              <a:rPr spc="-465" dirty="0">
                <a:solidFill>
                  <a:srgbClr val="44536A"/>
                </a:solidFill>
              </a:rPr>
              <a:t>as </a:t>
            </a:r>
            <a:r>
              <a:rPr spc="-560" dirty="0">
                <a:solidFill>
                  <a:srgbClr val="44536A"/>
                </a:solidFill>
              </a:rPr>
              <a:t>trade </a:t>
            </a:r>
            <a:r>
              <a:rPr spc="-675" dirty="0">
                <a:solidFill>
                  <a:srgbClr val="44536A"/>
                </a:solidFill>
              </a:rPr>
              <a:t>growth</a:t>
            </a:r>
            <a:r>
              <a:rPr spc="-475" dirty="0">
                <a:solidFill>
                  <a:srgbClr val="44536A"/>
                </a:solidFill>
              </a:rPr>
              <a:t> </a:t>
            </a:r>
            <a:r>
              <a:rPr spc="-525" dirty="0">
                <a:solidFill>
                  <a:srgbClr val="44536A"/>
                </a:solidFill>
              </a:rPr>
              <a:t>fallen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1146" y="1013643"/>
            <a:ext cx="1322705" cy="6775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3600" spc="-665" dirty="0">
                <a:solidFill>
                  <a:srgbClr val="44536A"/>
                </a:solidFill>
                <a:latin typeface="Arial Black"/>
                <a:cs typeface="Arial Black"/>
              </a:rPr>
              <a:t>s</a:t>
            </a:r>
            <a:r>
              <a:rPr sz="3600" spc="-655" dirty="0">
                <a:solidFill>
                  <a:srgbClr val="44536A"/>
                </a:solidFill>
                <a:latin typeface="Arial Black"/>
                <a:cs typeface="Arial Black"/>
              </a:rPr>
              <a:t>h</a:t>
            </a:r>
            <a:r>
              <a:rPr sz="3600" spc="-725" dirty="0">
                <a:solidFill>
                  <a:srgbClr val="44536A"/>
                </a:solidFill>
                <a:latin typeface="Arial Black"/>
                <a:cs typeface="Arial Black"/>
              </a:rPr>
              <a:t>a</a:t>
            </a:r>
            <a:r>
              <a:rPr sz="3600" spc="-375" dirty="0">
                <a:solidFill>
                  <a:srgbClr val="44536A"/>
                </a:solidFill>
                <a:latin typeface="Arial Black"/>
                <a:cs typeface="Arial Black"/>
              </a:rPr>
              <a:t>r</a:t>
            </a:r>
            <a:r>
              <a:rPr sz="3600" spc="-580" dirty="0">
                <a:solidFill>
                  <a:srgbClr val="44536A"/>
                </a:solidFill>
                <a:latin typeface="Arial Black"/>
                <a:cs typeface="Arial Black"/>
              </a:rPr>
              <a:t>p</a:t>
            </a:r>
            <a:r>
              <a:rPr sz="3600" spc="-340" dirty="0">
                <a:solidFill>
                  <a:srgbClr val="44536A"/>
                </a:solidFill>
                <a:latin typeface="Arial Black"/>
                <a:cs typeface="Arial Black"/>
              </a:rPr>
              <a:t>l</a:t>
            </a:r>
            <a:r>
              <a:rPr sz="3600" spc="-670" dirty="0">
                <a:solidFill>
                  <a:srgbClr val="44536A"/>
                </a:solidFill>
                <a:latin typeface="Arial Black"/>
                <a:cs typeface="Arial Black"/>
              </a:rPr>
              <a:t>y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0877" y="1351127"/>
            <a:ext cx="8089335" cy="350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69103" y="4879234"/>
            <a:ext cx="416687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Calibri"/>
                <a:cs typeface="Calibri"/>
              </a:rPr>
              <a:t>Source: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http://www.oecd.org/economy/economic-outlook/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1503" y="1382064"/>
            <a:ext cx="7982495" cy="356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4517" y="376933"/>
            <a:ext cx="40532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0" marR="5080" indent="-984885">
              <a:lnSpc>
                <a:spcPct val="100000"/>
              </a:lnSpc>
              <a:spcBef>
                <a:spcPts val="100"/>
              </a:spcBef>
            </a:pPr>
            <a:r>
              <a:rPr spc="-645" dirty="0">
                <a:solidFill>
                  <a:srgbClr val="44536A"/>
                </a:solidFill>
              </a:rPr>
              <a:t>Workers </a:t>
            </a:r>
            <a:r>
              <a:rPr spc="-545" dirty="0">
                <a:solidFill>
                  <a:srgbClr val="44536A"/>
                </a:solidFill>
              </a:rPr>
              <a:t>at </a:t>
            </a:r>
            <a:r>
              <a:rPr spc="-595" dirty="0">
                <a:solidFill>
                  <a:srgbClr val="44536A"/>
                </a:solidFill>
              </a:rPr>
              <a:t>high </a:t>
            </a:r>
            <a:r>
              <a:rPr spc="-509" dirty="0">
                <a:solidFill>
                  <a:srgbClr val="44536A"/>
                </a:solidFill>
              </a:rPr>
              <a:t>risk of  </a:t>
            </a:r>
            <a:r>
              <a:rPr spc="-625" dirty="0">
                <a:solidFill>
                  <a:srgbClr val="44536A"/>
                </a:solidFill>
              </a:rPr>
              <a:t>automation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103" y="4879234"/>
            <a:ext cx="416687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Calibri"/>
                <a:cs typeface="Calibri"/>
              </a:rPr>
              <a:t>Source: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http://www.oecd.org/economy/economic-outlook/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231" y="1423738"/>
            <a:ext cx="7654925" cy="337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17780" indent="-1905" algn="ctr">
              <a:lnSpc>
                <a:spcPct val="100000"/>
              </a:lnSpc>
              <a:spcBef>
                <a:spcPts val="100"/>
              </a:spcBef>
            </a:pPr>
            <a:r>
              <a:rPr sz="3600" spc="-645" dirty="0">
                <a:solidFill>
                  <a:srgbClr val="44536A"/>
                </a:solidFill>
                <a:latin typeface="Arial Black"/>
                <a:cs typeface="Arial Black"/>
              </a:rPr>
              <a:t>“Governments </a:t>
            </a:r>
            <a:r>
              <a:rPr sz="3600" spc="-670" dirty="0">
                <a:solidFill>
                  <a:srgbClr val="44536A"/>
                </a:solidFill>
                <a:latin typeface="Arial Black"/>
                <a:cs typeface="Arial Black"/>
              </a:rPr>
              <a:t>must </a:t>
            </a:r>
            <a:r>
              <a:rPr sz="3600" spc="-520" dirty="0">
                <a:solidFill>
                  <a:srgbClr val="44536A"/>
                </a:solidFill>
                <a:latin typeface="Arial Black"/>
                <a:cs typeface="Arial Black"/>
              </a:rPr>
              <a:t>intensify  </a:t>
            </a:r>
            <a:r>
              <a:rPr sz="3600" spc="-535" dirty="0">
                <a:solidFill>
                  <a:srgbClr val="44536A"/>
                </a:solidFill>
                <a:latin typeface="Arial Black"/>
                <a:cs typeface="Arial Black"/>
              </a:rPr>
              <a:t>international </a:t>
            </a:r>
            <a:r>
              <a:rPr sz="3600" spc="-605" dirty="0">
                <a:solidFill>
                  <a:srgbClr val="44536A"/>
                </a:solidFill>
                <a:latin typeface="Arial Black"/>
                <a:cs typeface="Arial Black"/>
              </a:rPr>
              <a:t>dialogue </a:t>
            </a:r>
            <a:r>
              <a:rPr sz="3600" spc="-555" dirty="0">
                <a:solidFill>
                  <a:srgbClr val="44536A"/>
                </a:solidFill>
                <a:latin typeface="Arial Black"/>
                <a:cs typeface="Arial Black"/>
              </a:rPr>
              <a:t>to </a:t>
            </a:r>
            <a:r>
              <a:rPr sz="3600" spc="-580" dirty="0">
                <a:solidFill>
                  <a:srgbClr val="44536A"/>
                </a:solidFill>
                <a:latin typeface="Arial Black"/>
                <a:cs typeface="Arial Black"/>
              </a:rPr>
              <a:t>restore  </a:t>
            </a:r>
            <a:r>
              <a:rPr sz="3600" spc="-635" dirty="0">
                <a:solidFill>
                  <a:srgbClr val="44536A"/>
                </a:solidFill>
                <a:latin typeface="Arial Black"/>
                <a:cs typeface="Arial Black"/>
              </a:rPr>
              <a:t>confidence, </a:t>
            </a:r>
            <a:r>
              <a:rPr sz="3600" spc="-645" dirty="0">
                <a:solidFill>
                  <a:srgbClr val="44536A"/>
                </a:solidFill>
                <a:latin typeface="Arial Black"/>
                <a:cs typeface="Arial Black"/>
              </a:rPr>
              <a:t>and </a:t>
            </a:r>
            <a:r>
              <a:rPr sz="3600" spc="-570" dirty="0">
                <a:solidFill>
                  <a:srgbClr val="44536A"/>
                </a:solidFill>
                <a:latin typeface="Arial Black"/>
                <a:cs typeface="Arial Black"/>
              </a:rPr>
              <a:t>invest </a:t>
            </a:r>
            <a:r>
              <a:rPr sz="3600" spc="-555" dirty="0">
                <a:solidFill>
                  <a:srgbClr val="44536A"/>
                </a:solidFill>
                <a:latin typeface="Arial Black"/>
                <a:cs typeface="Arial Black"/>
              </a:rPr>
              <a:t>to </a:t>
            </a:r>
            <a:r>
              <a:rPr sz="3600" spc="-595" dirty="0">
                <a:solidFill>
                  <a:srgbClr val="44536A"/>
                </a:solidFill>
                <a:latin typeface="Arial Black"/>
                <a:cs typeface="Arial Black"/>
              </a:rPr>
              <a:t>prepare </a:t>
            </a:r>
            <a:r>
              <a:rPr sz="3600" spc="-470" dirty="0">
                <a:solidFill>
                  <a:srgbClr val="44536A"/>
                </a:solidFill>
                <a:latin typeface="Arial Black"/>
                <a:cs typeface="Arial Black"/>
              </a:rPr>
              <a:t>for  </a:t>
            </a:r>
            <a:r>
              <a:rPr sz="3600" spc="-620" dirty="0">
                <a:solidFill>
                  <a:srgbClr val="44536A"/>
                </a:solidFill>
                <a:latin typeface="Arial Black"/>
                <a:cs typeface="Arial Black"/>
              </a:rPr>
              <a:t>tomorrow’s </a:t>
            </a:r>
            <a:r>
              <a:rPr sz="3600" spc="-640" dirty="0">
                <a:solidFill>
                  <a:srgbClr val="44536A"/>
                </a:solidFill>
                <a:latin typeface="Arial Black"/>
                <a:cs typeface="Arial Black"/>
              </a:rPr>
              <a:t>challenges: </a:t>
            </a:r>
            <a:r>
              <a:rPr sz="3600" spc="-545" dirty="0">
                <a:solidFill>
                  <a:srgbClr val="44536A"/>
                </a:solidFill>
                <a:latin typeface="Arial Black"/>
                <a:cs typeface="Arial Black"/>
              </a:rPr>
              <a:t>better </a:t>
            </a:r>
            <a:r>
              <a:rPr sz="3600" spc="-505" dirty="0">
                <a:solidFill>
                  <a:srgbClr val="44536A"/>
                </a:solidFill>
                <a:latin typeface="Arial Black"/>
                <a:cs typeface="Arial Black"/>
              </a:rPr>
              <a:t>skills </a:t>
            </a:r>
            <a:r>
              <a:rPr sz="3600" spc="-645" dirty="0">
                <a:solidFill>
                  <a:srgbClr val="44536A"/>
                </a:solidFill>
                <a:latin typeface="Arial Black"/>
                <a:cs typeface="Arial Black"/>
              </a:rPr>
              <a:t>and  </a:t>
            </a:r>
            <a:r>
              <a:rPr sz="3600" spc="-540" dirty="0">
                <a:solidFill>
                  <a:srgbClr val="44536A"/>
                </a:solidFill>
                <a:latin typeface="Arial Black"/>
                <a:cs typeface="Arial Black"/>
              </a:rPr>
              <a:t>infrastructure </a:t>
            </a:r>
            <a:r>
              <a:rPr sz="3600" spc="-470" dirty="0">
                <a:solidFill>
                  <a:srgbClr val="44536A"/>
                </a:solidFill>
                <a:latin typeface="Arial Black"/>
                <a:cs typeface="Arial Black"/>
              </a:rPr>
              <a:t>for </a:t>
            </a:r>
            <a:r>
              <a:rPr sz="3600" spc="-725" dirty="0">
                <a:solidFill>
                  <a:srgbClr val="44536A"/>
                </a:solidFill>
                <a:latin typeface="Arial Black"/>
                <a:cs typeface="Arial Black"/>
              </a:rPr>
              <a:t>a </a:t>
            </a:r>
            <a:r>
              <a:rPr sz="3600" spc="-480" dirty="0">
                <a:solidFill>
                  <a:srgbClr val="44536A"/>
                </a:solidFill>
                <a:latin typeface="Arial Black"/>
                <a:cs typeface="Arial Black"/>
              </a:rPr>
              <a:t>digital </a:t>
            </a:r>
            <a:r>
              <a:rPr sz="3600" spc="-630" dirty="0">
                <a:solidFill>
                  <a:srgbClr val="44536A"/>
                </a:solidFill>
                <a:latin typeface="Arial Black"/>
                <a:cs typeface="Arial Black"/>
              </a:rPr>
              <a:t>world </a:t>
            </a:r>
            <a:r>
              <a:rPr sz="3600" spc="-620" dirty="0">
                <a:solidFill>
                  <a:srgbClr val="44536A"/>
                </a:solidFill>
                <a:latin typeface="Arial Black"/>
                <a:cs typeface="Arial Black"/>
              </a:rPr>
              <a:t>are</a:t>
            </a:r>
            <a:r>
              <a:rPr sz="3600" spc="-555" dirty="0">
                <a:solidFill>
                  <a:srgbClr val="44536A"/>
                </a:solidFill>
                <a:latin typeface="Arial Black"/>
                <a:cs typeface="Arial Black"/>
              </a:rPr>
              <a:t> </a:t>
            </a:r>
            <a:r>
              <a:rPr sz="3600" spc="-595" dirty="0">
                <a:solidFill>
                  <a:srgbClr val="44536A"/>
                </a:solidFill>
                <a:latin typeface="Arial Black"/>
                <a:cs typeface="Arial Black"/>
              </a:rPr>
              <a:t>sorely</a:t>
            </a:r>
            <a:endParaRPr sz="3600">
              <a:latin typeface="Arial Black"/>
              <a:cs typeface="Arial Black"/>
            </a:endParaRPr>
          </a:p>
          <a:p>
            <a:pPr marR="2467610" algn="ctr">
              <a:lnSpc>
                <a:spcPct val="100000"/>
              </a:lnSpc>
              <a:spcBef>
                <a:spcPts val="455"/>
              </a:spcBef>
            </a:pPr>
            <a:r>
              <a:rPr sz="2000" spc="-390" dirty="0">
                <a:solidFill>
                  <a:srgbClr val="4471C4"/>
                </a:solidFill>
                <a:latin typeface="Arial Black"/>
                <a:cs typeface="Arial Black"/>
              </a:rPr>
              <a:t>~ </a:t>
            </a:r>
            <a:r>
              <a:rPr sz="2000" spc="-409" dirty="0">
                <a:solidFill>
                  <a:srgbClr val="4471C4"/>
                </a:solidFill>
                <a:latin typeface="Arial Black"/>
                <a:cs typeface="Arial Black"/>
              </a:rPr>
              <a:t>Laurence </a:t>
            </a:r>
            <a:r>
              <a:rPr sz="2000" spc="-390" dirty="0">
                <a:solidFill>
                  <a:srgbClr val="4471C4"/>
                </a:solidFill>
                <a:latin typeface="Arial Black"/>
                <a:cs typeface="Arial Black"/>
              </a:rPr>
              <a:t>Boone, </a:t>
            </a:r>
            <a:r>
              <a:rPr sz="2000" spc="-325" dirty="0">
                <a:solidFill>
                  <a:srgbClr val="4471C4"/>
                </a:solidFill>
                <a:latin typeface="Arial Black"/>
                <a:cs typeface="Arial Black"/>
              </a:rPr>
              <a:t>Chief</a:t>
            </a:r>
            <a:r>
              <a:rPr sz="2000" spc="-505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Econom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n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i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e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st,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e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O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d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EC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e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D,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d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M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.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a</a:t>
            </a:r>
            <a:r>
              <a:rPr sz="5400" spc="-1387" baseline="6944" dirty="0">
                <a:solidFill>
                  <a:srgbClr val="44536A"/>
                </a:solidFill>
                <a:latin typeface="Arial Black"/>
                <a:cs typeface="Arial Black"/>
              </a:rPr>
              <a:t>”</a:t>
            </a:r>
            <a:r>
              <a:rPr sz="2000" spc="-925" dirty="0">
                <a:solidFill>
                  <a:srgbClr val="4471C4"/>
                </a:solidFill>
                <a:latin typeface="Arial Black"/>
                <a:cs typeface="Arial Black"/>
              </a:rPr>
              <a:t>y</a:t>
            </a:r>
            <a:r>
              <a:rPr sz="2000" spc="-235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2000" spc="-409" dirty="0">
                <a:solidFill>
                  <a:srgbClr val="4471C4"/>
                </a:solidFill>
                <a:latin typeface="Arial Black"/>
                <a:cs typeface="Arial Black"/>
              </a:rPr>
              <a:t>2019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7905" marR="5080" indent="-607060">
              <a:lnSpc>
                <a:spcPct val="100000"/>
              </a:lnSpc>
              <a:spcBef>
                <a:spcPts val="100"/>
              </a:spcBef>
            </a:pPr>
            <a:r>
              <a:rPr spc="-930" dirty="0"/>
              <a:t>WHAT CAN </a:t>
            </a:r>
            <a:r>
              <a:rPr spc="-940" dirty="0"/>
              <a:t>BE  </a:t>
            </a:r>
            <a:r>
              <a:rPr spc="-805" dirty="0"/>
              <a:t>DONE?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7142" y="3106991"/>
            <a:ext cx="5187315" cy="2038350"/>
          </a:xfrm>
          <a:custGeom>
            <a:avLst/>
            <a:gdLst/>
            <a:ahLst/>
            <a:cxnLst/>
            <a:rect l="l" t="t" r="r" b="b"/>
            <a:pathLst>
              <a:path w="5187315" h="2038350">
                <a:moveTo>
                  <a:pt x="0" y="2038032"/>
                </a:moveTo>
                <a:lnTo>
                  <a:pt x="5186857" y="2038032"/>
                </a:lnTo>
                <a:lnTo>
                  <a:pt x="5186857" y="0"/>
                </a:lnTo>
                <a:lnTo>
                  <a:pt x="0" y="0"/>
                </a:lnTo>
                <a:lnTo>
                  <a:pt x="0" y="2038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0062" y="1329817"/>
            <a:ext cx="8443937" cy="3224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00760" y="4867293"/>
            <a:ext cx="274891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solidFill>
                  <a:srgbClr val="4471C4"/>
                </a:solidFill>
                <a:latin typeface="Calibri"/>
                <a:cs typeface="Calibri"/>
              </a:rPr>
              <a:t>Source: </a:t>
            </a:r>
            <a:r>
              <a:rPr sz="1350" spc="-15" dirty="0">
                <a:solidFill>
                  <a:srgbClr val="4471C4"/>
                </a:solidFill>
                <a:latin typeface="Calibri"/>
                <a:cs typeface="Calibri"/>
              </a:rPr>
              <a:t>2019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Edelman </a:t>
            </a:r>
            <a:r>
              <a:rPr sz="1350" spc="-25" dirty="0">
                <a:solidFill>
                  <a:srgbClr val="4471C4"/>
                </a:solidFill>
                <a:latin typeface="Calibri"/>
                <a:cs typeface="Calibri"/>
              </a:rPr>
              <a:t>Trust</a:t>
            </a:r>
            <a:r>
              <a:rPr sz="1350" spc="10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4471C4"/>
                </a:solidFill>
                <a:latin typeface="Calibri"/>
                <a:cs typeface="Calibri"/>
              </a:rPr>
              <a:t>Barometer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2302" y="475241"/>
            <a:ext cx="4271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7505" marR="5080" indent="-1615440">
              <a:lnSpc>
                <a:spcPct val="100000"/>
              </a:lnSpc>
              <a:spcBef>
                <a:spcPts val="100"/>
              </a:spcBef>
            </a:pPr>
            <a:r>
              <a:rPr spc="-685" dirty="0">
                <a:solidFill>
                  <a:srgbClr val="44536A"/>
                </a:solidFill>
              </a:rPr>
              <a:t>Employers </a:t>
            </a:r>
            <a:r>
              <a:rPr spc="-680" dirty="0">
                <a:solidFill>
                  <a:srgbClr val="44536A"/>
                </a:solidFill>
              </a:rPr>
              <a:t>most </a:t>
            </a:r>
            <a:r>
              <a:rPr spc="-545" dirty="0">
                <a:solidFill>
                  <a:srgbClr val="44536A"/>
                </a:solidFill>
              </a:rPr>
              <a:t>trusted  </a:t>
            </a:r>
            <a:r>
              <a:rPr spc="-610" dirty="0">
                <a:solidFill>
                  <a:srgbClr val="44536A"/>
                </a:solidFill>
              </a:rPr>
              <a:t>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Custom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CHRISTA DEGNAN MANNING  DIRECTOR, HCM INNOVATION Panelist, Economic Outlook  Friday, June 7, 12:20-1:20 pm</vt:lpstr>
      <vt:lpstr>MAJOR ECONOMIC  TRENDS</vt:lpstr>
      <vt:lpstr>Global growth stable but</vt:lpstr>
      <vt:lpstr>…as trade growth fallen</vt:lpstr>
      <vt:lpstr>Workers at high risk of  automation</vt:lpstr>
      <vt:lpstr>PowerPoint Presentation</vt:lpstr>
      <vt:lpstr>WHAT CAN BE  DONE?</vt:lpstr>
      <vt:lpstr>Employers most trusted  today</vt:lpstr>
      <vt:lpstr>Canadian results on trust</vt:lpstr>
      <vt:lpstr>Trust inequality at record high</vt:lpstr>
      <vt:lpstr>Canadian employees worried</vt:lpstr>
      <vt:lpstr>Worker voice and growth are  paramount</vt:lpstr>
      <vt:lpstr>HUMAN CAPITAL  INVESTMENT  PROBLEMS &amp;  PAYOFFS</vt:lpstr>
      <vt:lpstr>Productivity plateau projected</vt:lpstr>
      <vt:lpstr>Canada’s challenges climb</vt:lpstr>
      <vt:lpstr>Flat wages limit life quality</vt:lpstr>
      <vt:lpstr>PowerPoint Presentation</vt:lpstr>
      <vt:lpstr>Key take aways / questions to ask  your organization: Are you: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</dc:creator>
  <cp:lastModifiedBy>Thomas Rigg</cp:lastModifiedBy>
  <cp:revision>1</cp:revision>
  <dcterms:created xsi:type="dcterms:W3CDTF">2019-06-19T20:40:43Z</dcterms:created>
  <dcterms:modified xsi:type="dcterms:W3CDTF">2019-06-19T20:41:07Z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2019-06-19T00:00:00Z</vt:filetime>
  </property>
</Properties>
</file>