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61" r:id="rId2"/>
    <p:sldId id="264" r:id="rId3"/>
    <p:sldId id="266" r:id="rId4"/>
    <p:sldId id="271" r:id="rId5"/>
    <p:sldId id="272" r:id="rId6"/>
    <p:sldId id="269" r:id="rId7"/>
    <p:sldId id="267" r:id="rId8"/>
    <p:sldId id="268" r:id="rId9"/>
    <p:sldId id="276" r:id="rId10"/>
    <p:sldId id="299" r:id="rId11"/>
    <p:sldId id="274" r:id="rId12"/>
    <p:sldId id="275" r:id="rId13"/>
    <p:sldId id="273" r:id="rId14"/>
    <p:sldId id="277" r:id="rId15"/>
    <p:sldId id="278" r:id="rId16"/>
    <p:sldId id="279" r:id="rId17"/>
    <p:sldId id="280" r:id="rId18"/>
    <p:sldId id="300" r:id="rId19"/>
    <p:sldId id="282" r:id="rId20"/>
    <p:sldId id="283" r:id="rId21"/>
    <p:sldId id="284" r:id="rId22"/>
    <p:sldId id="285" r:id="rId23"/>
    <p:sldId id="286" r:id="rId24"/>
    <p:sldId id="289" r:id="rId25"/>
    <p:sldId id="288" r:id="rId26"/>
    <p:sldId id="287" r:id="rId27"/>
    <p:sldId id="290" r:id="rId28"/>
    <p:sldId id="291" r:id="rId29"/>
    <p:sldId id="293" r:id="rId30"/>
    <p:sldId id="294" r:id="rId31"/>
    <p:sldId id="295" r:id="rId32"/>
    <p:sldId id="296" r:id="rId33"/>
    <p:sldId id="297" r:id="rId34"/>
    <p:sldId id="298" r:id="rId3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n Cross" initials="AC" lastIdx="2" clrIdx="0">
    <p:extLst>
      <p:ext uri="{19B8F6BF-5375-455C-9EA6-DF929625EA0E}">
        <p15:presenceInfo xmlns:p15="http://schemas.microsoft.com/office/powerpoint/2012/main" userId="7aae6c1d333cc5b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5"/>
  </p:normalViewPr>
  <p:slideViewPr>
    <p:cSldViewPr snapToGrid="0" snapToObjects="1">
      <p:cViewPr varScale="1">
        <p:scale>
          <a:sx n="150" d="100"/>
          <a:sy n="150" d="100"/>
        </p:scale>
        <p:origin x="47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7T14:54:45.285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7T15:03:07.503" idx="2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1DD81-2D06-A943-B0AF-00D122D3D31C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21AF1-7299-D04E-BC02-5E50EC92D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9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20E9-6258-2145-BEB0-6046424926BD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9F06-A9B0-DD4D-B25C-CD578D4D47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2C3FCD-D88A-A74F-9A3C-7A756BF1A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50275-93FD-CE45-8CE9-79DFAE3AF457}"/>
              </a:ext>
            </a:extLst>
          </p:cNvPr>
          <p:cNvSpPr/>
          <p:nvPr userDrawn="1"/>
        </p:nvSpPr>
        <p:spPr>
          <a:xfrm>
            <a:off x="0" y="17859"/>
            <a:ext cx="5186855" cy="2049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DD95AA-16ED-FB4E-8475-47FB4F3F22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145" y="56124"/>
            <a:ext cx="3123054" cy="12011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20E9-6258-2145-BEB0-6046424926BD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9F06-A9B0-DD4D-B25C-CD578D4D47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20E9-6258-2145-BEB0-6046424926BD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9F06-A9B0-DD4D-B25C-CD578D4D47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20E9-6258-2145-BEB0-6046424926BD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9F06-A9B0-DD4D-B25C-CD578D4D47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20E9-6258-2145-BEB0-6046424926BD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9F06-A9B0-DD4D-B25C-CD578D4D47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20E9-6258-2145-BEB0-6046424926BD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9F06-A9B0-DD4D-B25C-CD578D4D47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20E9-6258-2145-BEB0-6046424926BD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9F06-A9B0-DD4D-B25C-CD578D4D47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20E9-6258-2145-BEB0-6046424926BD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9F06-A9B0-DD4D-B25C-CD578D4D47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20E9-6258-2145-BEB0-6046424926BD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9F06-A9B0-DD4D-B25C-CD578D4D47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2C3FCD-D88A-A74F-9A3C-7A756BF1A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E936E2-95FA-DA48-AE9A-64B4D7035ED4}"/>
              </a:ext>
            </a:extLst>
          </p:cNvPr>
          <p:cNvSpPr/>
          <p:nvPr userDrawn="1"/>
        </p:nvSpPr>
        <p:spPr>
          <a:xfrm>
            <a:off x="3957145" y="3106997"/>
            <a:ext cx="5186855" cy="2049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E5889E-4027-FB47-976B-FD41F354A953}"/>
              </a:ext>
            </a:extLst>
          </p:cNvPr>
          <p:cNvSpPr/>
          <p:nvPr userDrawn="1"/>
        </p:nvSpPr>
        <p:spPr>
          <a:xfrm>
            <a:off x="0" y="17859"/>
            <a:ext cx="5186855" cy="2049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25F096-6B93-5D4F-BB88-759F80F206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145" y="56124"/>
            <a:ext cx="3123054" cy="120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7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20E9-6258-2145-BEB0-6046424926BD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9F06-A9B0-DD4D-B25C-CD578D4D47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2C3FCD-D88A-A74F-9A3C-7A756BF1A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E936E2-95FA-DA48-AE9A-64B4D7035ED4}"/>
              </a:ext>
            </a:extLst>
          </p:cNvPr>
          <p:cNvSpPr/>
          <p:nvPr userDrawn="1"/>
        </p:nvSpPr>
        <p:spPr>
          <a:xfrm>
            <a:off x="0" y="3106997"/>
            <a:ext cx="5186855" cy="2049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06B379-F9C4-7C4D-8E03-BB942FD67AD0}"/>
              </a:ext>
            </a:extLst>
          </p:cNvPr>
          <p:cNvSpPr/>
          <p:nvPr userDrawn="1"/>
        </p:nvSpPr>
        <p:spPr>
          <a:xfrm>
            <a:off x="0" y="17859"/>
            <a:ext cx="5186855" cy="2049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9B6D9E-99C4-E947-8B4B-75581A2C2F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145" y="56124"/>
            <a:ext cx="3123054" cy="120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25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CE5F1-8173-454A-A30C-E2FA27DC3B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04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24250" y="-1085437"/>
            <a:ext cx="2095500" cy="901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365250-6725-1F47-9F0F-8E93D6FC40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6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62028" y="1496291"/>
            <a:ext cx="4667446" cy="2008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735F5-53D1-8A46-84F7-00A2567ECF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720E9-6258-2145-BEB0-6046424926BD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19F06-A9B0-DD4D-B25C-CD578D4D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5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3" r:id="rId4"/>
    <p:sldLayoutId id="2147483674" r:id="rId5"/>
    <p:sldLayoutId id="2147483675" r:id="rId6"/>
    <p:sldLayoutId id="2147483662" r:id="rId7"/>
    <p:sldLayoutId id="2147483663" r:id="rId8"/>
    <p:sldLayoutId id="2147483672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NQXAC9IVRw?feature=oembed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Tu95rhjeF4?feature=oembed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bxxk11Hx1U?feature=oembed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comments" Target="../comments/commen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mailto:alan@alancross.c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3" Type="http://schemas.openxmlformats.org/officeDocument/2006/relationships/image" Target="../media/image25.jpeg"/><Relationship Id="rId21" Type="http://schemas.openxmlformats.org/officeDocument/2006/relationships/image" Target="../media/image43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png"/><Relationship Id="rId25" Type="http://schemas.openxmlformats.org/officeDocument/2006/relationships/image" Target="../media/image47.jpeg"/><Relationship Id="rId2" Type="http://schemas.openxmlformats.org/officeDocument/2006/relationships/image" Target="../media/image24.png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24" Type="http://schemas.openxmlformats.org/officeDocument/2006/relationships/image" Target="../media/image46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23" Type="http://schemas.openxmlformats.org/officeDocument/2006/relationships/image" Target="../media/image45.png"/><Relationship Id="rId10" Type="http://schemas.openxmlformats.org/officeDocument/2006/relationships/image" Target="../media/image32.jpe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233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creem magazine">
            <a:extLst>
              <a:ext uri="{FF2B5EF4-FFF2-40B4-BE49-F238E27FC236}">
                <a16:creationId xmlns:a16="http://schemas.microsoft.com/office/drawing/2014/main" id="{16E42C1A-666F-44B5-B106-C62B550E6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1093" y="1131307"/>
            <a:ext cx="1920240" cy="264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07559" y="1180415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Image result for muchmusic logo">
            <a:extLst>
              <a:ext uri="{FF2B5EF4-FFF2-40B4-BE49-F238E27FC236}">
                <a16:creationId xmlns:a16="http://schemas.microsoft.com/office/drawing/2014/main" id="{670FC9AF-51B1-4E06-8A3B-FC84A5DF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7979" y="1493237"/>
            <a:ext cx="192024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4446" y="1180415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Image result for record store">
            <a:extLst>
              <a:ext uri="{FF2B5EF4-FFF2-40B4-BE49-F238E27FC236}">
                <a16:creationId xmlns:a16="http://schemas.microsoft.com/office/drawing/2014/main" id="{1FDEFAD8-D831-4EEC-9E13-BF7419028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0883" y="1810077"/>
            <a:ext cx="1920240" cy="12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17465" y="1180415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mage result for radio">
            <a:extLst>
              <a:ext uri="{FF2B5EF4-FFF2-40B4-BE49-F238E27FC236}">
                <a16:creationId xmlns:a16="http://schemas.microsoft.com/office/drawing/2014/main" id="{D6785AE2-BA53-457D-9C99-006100389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541" y="1926165"/>
            <a:ext cx="1920240" cy="12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48376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act disk, electronics&#10;&#10;Description automatically generated">
            <a:extLst>
              <a:ext uri="{FF2B5EF4-FFF2-40B4-BE49-F238E27FC236}">
                <a16:creationId xmlns:a16="http://schemas.microsoft.com/office/drawing/2014/main" id="{D5F98F94-2497-464B-B8BE-CABD74E05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36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80124-AE35-487A-84C9-F8DDEB331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11" y="1384569"/>
            <a:ext cx="3557245" cy="236975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180415"/>
            <a:ext cx="0" cy="2782670"/>
          </a:xfrm>
          <a:prstGeom prst="line">
            <a:avLst/>
          </a:prstGeom>
          <a:ln w="19050">
            <a:solidFill>
              <a:srgbClr val="60CB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69DAB37-EE8A-49FD-9BC9-BA9EBDF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430" y="842645"/>
            <a:ext cx="2553811" cy="34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4080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LIMEWIRE LOGO">
            <a:extLst>
              <a:ext uri="{FF2B5EF4-FFF2-40B4-BE49-F238E27FC236}">
                <a16:creationId xmlns:a16="http://schemas.microsoft.com/office/drawing/2014/main" id="{836B70E4-FE02-4766-8844-970E59CDD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356" y="1223497"/>
            <a:ext cx="2994015" cy="11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0"/>
            <a:ext cx="0" cy="24003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Image result for AUDIO-GALAXY LOGO">
            <a:extLst>
              <a:ext uri="{FF2B5EF4-FFF2-40B4-BE49-F238E27FC236}">
                <a16:creationId xmlns:a16="http://schemas.microsoft.com/office/drawing/2014/main" id="{64DB1A45-7A4E-43C4-B844-D0D362C21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4878" y="468234"/>
            <a:ext cx="3394294" cy="16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716306" y="2400300"/>
            <a:ext cx="0" cy="27432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4247" y="2400300"/>
            <a:ext cx="0" cy="27432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2707342" y="2398059"/>
            <a:ext cx="3717036" cy="131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2995599"/>
            <a:ext cx="2702052" cy="1316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400800" y="2995599"/>
            <a:ext cx="2743200" cy="1316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" name="Picture 8" descr="Image result for bearshare logo">
            <a:extLst>
              <a:ext uri="{FF2B5EF4-FFF2-40B4-BE49-F238E27FC236}">
                <a16:creationId xmlns:a16="http://schemas.microsoft.com/office/drawing/2014/main" id="{D23E539D-6FEF-49CA-959D-947A7D01D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0613" y="3189700"/>
            <a:ext cx="1460606" cy="146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kazaa logo">
            <a:extLst>
              <a:ext uri="{FF2B5EF4-FFF2-40B4-BE49-F238E27FC236}">
                <a16:creationId xmlns:a16="http://schemas.microsoft.com/office/drawing/2014/main" id="{4AE9B3F3-CFD6-4711-9DC1-D29DFFD3D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5247" y="2826832"/>
            <a:ext cx="3129803" cy="167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illegal file sharing">
            <a:extLst>
              <a:ext uri="{FF2B5EF4-FFF2-40B4-BE49-F238E27FC236}">
                <a16:creationId xmlns:a16="http://schemas.microsoft.com/office/drawing/2014/main" id="{B79A1221-D5DF-422B-9C94-D8F53A1CF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5548" y="3325758"/>
            <a:ext cx="2005851" cy="125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237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RCA LYRA 32MG">
            <a:extLst>
              <a:ext uri="{FF2B5EF4-FFF2-40B4-BE49-F238E27FC236}">
                <a16:creationId xmlns:a16="http://schemas.microsoft.com/office/drawing/2014/main" id="{DF65D704-C769-4C32-BCEF-5BDB66A7B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27" y="1168739"/>
            <a:ext cx="2932391" cy="293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56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itunes 2003">
            <a:extLst>
              <a:ext uri="{FF2B5EF4-FFF2-40B4-BE49-F238E27FC236}">
                <a16:creationId xmlns:a16="http://schemas.microsoft.com/office/drawing/2014/main" id="{FA90F20E-1EDC-4100-ABDA-451EA7106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1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68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Image result for FIRST GENERATION IPOD">
            <a:extLst>
              <a:ext uri="{FF2B5EF4-FFF2-40B4-BE49-F238E27FC236}">
                <a16:creationId xmlns:a16="http://schemas.microsoft.com/office/drawing/2014/main" id="{505E756A-9D35-4DDE-B248-DAA025CDE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24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myspace PAGE 2005">
            <a:extLst>
              <a:ext uri="{FF2B5EF4-FFF2-40B4-BE49-F238E27FC236}">
                <a16:creationId xmlns:a16="http://schemas.microsoft.com/office/drawing/2014/main" id="{0765EDC0-DE39-4B9C-B3FE-F73C94D01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6" b="12694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89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hmv 333 yonge street">
            <a:extLst>
              <a:ext uri="{FF2B5EF4-FFF2-40B4-BE49-F238E27FC236}">
                <a16:creationId xmlns:a16="http://schemas.microsoft.com/office/drawing/2014/main" id="{C340EDD6-6CF9-46B7-AC64-A8A24A870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929" y="1000179"/>
            <a:ext cx="4723299" cy="314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76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SUPER BOWL WARDROBE MALFUNCTION GIF">
            <a:extLst>
              <a:ext uri="{FF2B5EF4-FFF2-40B4-BE49-F238E27FC236}">
                <a16:creationId xmlns:a16="http://schemas.microsoft.com/office/drawing/2014/main" id="{A2F7A6EB-F5B5-43E6-B9D4-2DDC68DD3E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53" y="726462"/>
            <a:ext cx="4334347" cy="382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595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10BF3B-B13E-C043-BEBC-C3969FBD0732}"/>
              </a:ext>
            </a:extLst>
          </p:cNvPr>
          <p:cNvSpPr txBox="1"/>
          <p:nvPr/>
        </p:nvSpPr>
        <p:spPr>
          <a:xfrm>
            <a:off x="2709644" y="2812529"/>
            <a:ext cx="3724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Oswald" panose="02000503000000000000" pitchFamily="2" charset="0"/>
                <a:ea typeface="DIN Alternate" charset="0"/>
                <a:cs typeface="DIN Alternate" charset="0"/>
              </a:rPr>
              <a:t>The Near-Destruction of the Music Industry and How It Fought 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D4B4D9-918E-184A-8ACB-25D298E245BE}"/>
              </a:ext>
            </a:extLst>
          </p:cNvPr>
          <p:cNvSpPr txBox="1"/>
          <p:nvPr/>
        </p:nvSpPr>
        <p:spPr>
          <a:xfrm>
            <a:off x="1344394" y="2007805"/>
            <a:ext cx="603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Oswald" panose="02000503000000000000" pitchFamily="2" charset="0"/>
                <a:ea typeface="DIN Alternate" charset="0"/>
                <a:cs typeface="DIN Alternate" charset="0"/>
              </a:rPr>
              <a:t>Apocalypse Averted:</a:t>
            </a:r>
          </a:p>
        </p:txBody>
      </p:sp>
    </p:spTree>
    <p:extLst>
      <p:ext uri="{BB962C8B-B14F-4D97-AF65-F5344CB8AC3E}">
        <p14:creationId xmlns:p14="http://schemas.microsoft.com/office/powerpoint/2010/main" val="61006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e at the zoo">
            <a:hlinkClick r:id="" action="ppaction://media"/>
            <a:extLst>
              <a:ext uri="{FF2B5EF4-FFF2-40B4-BE49-F238E27FC236}">
                <a16:creationId xmlns:a16="http://schemas.microsoft.com/office/drawing/2014/main" id="{82E41E97-D5D6-43FB-9D8A-AB6A0A109F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83579" y="450171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22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youtube LOGO">
            <a:extLst>
              <a:ext uri="{FF2B5EF4-FFF2-40B4-BE49-F238E27FC236}">
                <a16:creationId xmlns:a16="http://schemas.microsoft.com/office/drawing/2014/main" id="{4CD4F8CA-683A-43B2-90C4-D7B72A027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48" y="1371600"/>
            <a:ext cx="5744164" cy="24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309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he best keynote of Steve Jobs: Introduction of the iPhone 2007">
            <a:hlinkClick r:id="" action="ppaction://media"/>
            <a:extLst>
              <a:ext uri="{FF2B5EF4-FFF2-40B4-BE49-F238E27FC236}">
                <a16:creationId xmlns:a16="http://schemas.microsoft.com/office/drawing/2014/main" id="{8A1F8E94-CE64-4139-81B9-EC2AE408A2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15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Image result for first generation iphone">
            <a:extLst>
              <a:ext uri="{FF2B5EF4-FFF2-40B4-BE49-F238E27FC236}">
                <a16:creationId xmlns:a16="http://schemas.microsoft.com/office/drawing/2014/main" id="{208EC4B1-0B9B-487B-8F61-B32423238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581" y="1354149"/>
            <a:ext cx="3719155" cy="257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01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Original (First) iPhone 1 Commercial &quot;Hello&quot;">
            <a:hlinkClick r:id="" action="ppaction://media"/>
            <a:extLst>
              <a:ext uri="{FF2B5EF4-FFF2-40B4-BE49-F238E27FC236}">
                <a16:creationId xmlns:a16="http://schemas.microsoft.com/office/drawing/2014/main" id="{1766DC8D-BB82-4B39-B8EB-3B41F338FA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91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D8BF89C-0DE7-4D04-8B7B-CE3CC4F02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42" b="9989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8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Image result for EAGLES BAND LOGO">
            <a:extLst>
              <a:ext uri="{FF2B5EF4-FFF2-40B4-BE49-F238E27FC236}">
                <a16:creationId xmlns:a16="http://schemas.microsoft.com/office/drawing/2014/main" id="{247DA1A1-976D-4055-930D-8649351F6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8537"/>
            <a:ext cx="3409183" cy="158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64696"/>
            <a:ext cx="5674724" cy="5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4862" y="0"/>
            <a:ext cx="54864" cy="20916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2" name="Picture 6" descr="Image result for guns n roses logo">
            <a:extLst>
              <a:ext uri="{FF2B5EF4-FFF2-40B4-BE49-F238E27FC236}">
                <a16:creationId xmlns:a16="http://schemas.microsoft.com/office/drawing/2014/main" id="{F4ABC7A8-7E2D-47BF-85D3-6AC10164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0921" y="234810"/>
            <a:ext cx="1696709" cy="169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Image result for cheap trick logo">
            <a:extLst>
              <a:ext uri="{FF2B5EF4-FFF2-40B4-BE49-F238E27FC236}">
                <a16:creationId xmlns:a16="http://schemas.microsoft.com/office/drawing/2014/main" id="{B2D3ACF7-2F59-414D-998C-43B4C1F24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929" y="2619050"/>
            <a:ext cx="1810512" cy="18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0220" y="2084832"/>
            <a:ext cx="54864" cy="30586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Image result for rolling stones logo">
            <a:extLst>
              <a:ext uri="{FF2B5EF4-FFF2-40B4-BE49-F238E27FC236}">
                <a16:creationId xmlns:a16="http://schemas.microsoft.com/office/drawing/2014/main" id="{9BF9B7D9-A1F2-40C5-B4ED-ED346E10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2041" y="2698274"/>
            <a:ext cx="2753441" cy="165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5109" y="0"/>
            <a:ext cx="54864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6" name="Picture 10" descr="Image result for lynyrd skynyrd logo">
            <a:extLst>
              <a:ext uri="{FF2B5EF4-FFF2-40B4-BE49-F238E27FC236}">
                <a16:creationId xmlns:a16="http://schemas.microsoft.com/office/drawing/2014/main" id="{F5D1F443-8C60-45AC-A82B-658D9217C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9951" y="493653"/>
            <a:ext cx="2675521" cy="197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4724" y="2897241"/>
            <a:ext cx="3469276" cy="548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4" name="Picture 8" descr="Image result for fleetwood mac logo">
            <a:extLst>
              <a:ext uri="{FF2B5EF4-FFF2-40B4-BE49-F238E27FC236}">
                <a16:creationId xmlns:a16="http://schemas.microsoft.com/office/drawing/2014/main" id="{AD86C505-C3DA-4271-B4D0-D69C087BA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9755" y="3262524"/>
            <a:ext cx="2675521" cy="140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819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HMV CLOSING">
            <a:extLst>
              <a:ext uri="{FF2B5EF4-FFF2-40B4-BE49-F238E27FC236}">
                <a16:creationId xmlns:a16="http://schemas.microsoft.com/office/drawing/2014/main" id="{9195B9D4-7B7B-41F8-91D0-0EA21255B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64" y="696269"/>
            <a:ext cx="5572924" cy="364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1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PRESSPLAY LOGO">
            <a:extLst>
              <a:ext uri="{FF2B5EF4-FFF2-40B4-BE49-F238E27FC236}">
                <a16:creationId xmlns:a16="http://schemas.microsoft.com/office/drawing/2014/main" id="{B5EE5D73-FBDD-403C-BCA8-741F44128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79" y="1685925"/>
            <a:ext cx="40767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MUSICNET LOGO">
            <a:extLst>
              <a:ext uri="{FF2B5EF4-FFF2-40B4-BE49-F238E27FC236}">
                <a16:creationId xmlns:a16="http://schemas.microsoft.com/office/drawing/2014/main" id="{F3F9F2B9-2A4F-4335-97CB-D025283C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043" y="2369219"/>
            <a:ext cx="2890982" cy="220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674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spotify logo">
            <a:extLst>
              <a:ext uri="{FF2B5EF4-FFF2-40B4-BE49-F238E27FC236}">
                <a16:creationId xmlns:a16="http://schemas.microsoft.com/office/drawing/2014/main" id="{326F3BC1-AEE5-4BC7-AA2A-E07A1A94F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01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ipods">
            <a:extLst>
              <a:ext uri="{FF2B5EF4-FFF2-40B4-BE49-F238E27FC236}">
                <a16:creationId xmlns:a16="http://schemas.microsoft.com/office/drawing/2014/main" id="{77CA4400-426E-4EAD-9FE4-E55CEDA9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12" y="635666"/>
            <a:ext cx="2103061" cy="110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itunes logo">
            <a:extLst>
              <a:ext uri="{FF2B5EF4-FFF2-40B4-BE49-F238E27FC236}">
                <a16:creationId xmlns:a16="http://schemas.microsoft.com/office/drawing/2014/main" id="{95F224E8-8DA3-475A-983C-E9EDAF540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272" y="651900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iphones">
            <a:extLst>
              <a:ext uri="{FF2B5EF4-FFF2-40B4-BE49-F238E27FC236}">
                <a16:creationId xmlns:a16="http://schemas.microsoft.com/office/drawing/2014/main" id="{550A239F-A115-4A43-8956-707A45778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890" y="563612"/>
            <a:ext cx="1526806" cy="101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youtube logo">
            <a:extLst>
              <a:ext uri="{FF2B5EF4-FFF2-40B4-BE49-F238E27FC236}">
                <a16:creationId xmlns:a16="http://schemas.microsoft.com/office/drawing/2014/main" id="{ACE8E9BC-2DED-4D69-B75E-4A13431DF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31" y="2032690"/>
            <a:ext cx="2136140" cy="89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facebook logo">
            <a:extLst>
              <a:ext uri="{FF2B5EF4-FFF2-40B4-BE49-F238E27FC236}">
                <a16:creationId xmlns:a16="http://schemas.microsoft.com/office/drawing/2014/main" id="{402F956B-2DEA-43C9-BE95-E2E23D9FC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908" y="2018672"/>
            <a:ext cx="1018776" cy="101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twitter logo">
            <a:extLst>
              <a:ext uri="{FF2B5EF4-FFF2-40B4-BE49-F238E27FC236}">
                <a16:creationId xmlns:a16="http://schemas.microsoft.com/office/drawing/2014/main" id="{7BF4D397-B4E1-45D4-9641-9EFB9303D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944" y="1909330"/>
            <a:ext cx="1363529" cy="110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snapchat logo">
            <a:extLst>
              <a:ext uri="{FF2B5EF4-FFF2-40B4-BE49-F238E27FC236}">
                <a16:creationId xmlns:a16="http://schemas.microsoft.com/office/drawing/2014/main" id="{EB17FD38-07AD-49F8-951D-A0EC0C6FE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593" y="1778620"/>
            <a:ext cx="993361" cy="99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spotify logo">
            <a:extLst>
              <a:ext uri="{FF2B5EF4-FFF2-40B4-BE49-F238E27FC236}">
                <a16:creationId xmlns:a16="http://schemas.microsoft.com/office/drawing/2014/main" id="{CEA0D77C-5376-458C-9B25-6FAD484E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890" y="1728400"/>
            <a:ext cx="1596963" cy="108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smartphones">
            <a:extLst>
              <a:ext uri="{FF2B5EF4-FFF2-40B4-BE49-F238E27FC236}">
                <a16:creationId xmlns:a16="http://schemas.microsoft.com/office/drawing/2014/main" id="{30CBCE86-3FA7-44D7-8E89-F50E7FAB2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81" y="3370203"/>
            <a:ext cx="2059358" cy="115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netflix logo">
            <a:extLst>
              <a:ext uri="{FF2B5EF4-FFF2-40B4-BE49-F238E27FC236}">
                <a16:creationId xmlns:a16="http://schemas.microsoft.com/office/drawing/2014/main" id="{AAF1515E-D41C-435A-A0B6-A9A5CFB71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91" y="3269326"/>
            <a:ext cx="1833599" cy="102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old myspace logo">
            <a:extLst>
              <a:ext uri="{FF2B5EF4-FFF2-40B4-BE49-F238E27FC236}">
                <a16:creationId xmlns:a16="http://schemas.microsoft.com/office/drawing/2014/main" id="{D77E4AA6-4D29-4CC7-9412-FD2690C50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09" y="3279662"/>
            <a:ext cx="1287348" cy="128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Image result for instagram logo">
            <a:extLst>
              <a:ext uri="{FF2B5EF4-FFF2-40B4-BE49-F238E27FC236}">
                <a16:creationId xmlns:a16="http://schemas.microsoft.com/office/drawing/2014/main" id="{C735E033-6455-4BFC-A382-444E42969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890" y="3241020"/>
            <a:ext cx="1283516" cy="128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21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wall, sitting&#10;&#10;Description automatically generated">
            <a:extLst>
              <a:ext uri="{FF2B5EF4-FFF2-40B4-BE49-F238E27FC236}">
                <a16:creationId xmlns:a16="http://schemas.microsoft.com/office/drawing/2014/main" id="{807A51C7-399F-4999-91F3-4E1A0245C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77" r="30335"/>
          <a:stretch/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9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5779" y="0"/>
            <a:ext cx="7112442" cy="5143500"/>
          </a:xfrm>
          <a:prstGeom prst="rect">
            <a:avLst/>
          </a:prstGeom>
          <a:solidFill>
            <a:srgbClr val="664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363" y="0"/>
            <a:ext cx="5878287" cy="51435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434" name="Picture 2" descr="Image result for record store day logo">
            <a:extLst>
              <a:ext uri="{FF2B5EF4-FFF2-40B4-BE49-F238E27FC236}">
                <a16:creationId xmlns:a16="http://schemas.microsoft.com/office/drawing/2014/main" id="{7A4684DF-82CE-4E0A-90D2-2688FF42E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7135" y="1100488"/>
            <a:ext cx="4096910" cy="297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35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ook shelf filled with books&#10;&#10;Description automatically generated">
            <a:extLst>
              <a:ext uri="{FF2B5EF4-FFF2-40B4-BE49-F238E27FC236}">
                <a16:creationId xmlns:a16="http://schemas.microsoft.com/office/drawing/2014/main" id="{4FFDA747-523B-4A32-A966-5A5A60DAE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06147" y="642731"/>
            <a:ext cx="5141844" cy="38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367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21F9183-FDF8-4786-8788-C4022F557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138" y="482600"/>
            <a:ext cx="5905723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42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10BF3B-B13E-C043-BEBC-C3969FBD0732}"/>
              </a:ext>
            </a:extLst>
          </p:cNvPr>
          <p:cNvSpPr txBox="1"/>
          <p:nvPr/>
        </p:nvSpPr>
        <p:spPr>
          <a:xfrm>
            <a:off x="2709644" y="2812529"/>
            <a:ext cx="3724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Oswald" panose="02000503000000000000" pitchFamily="2" charset="0"/>
                <a:ea typeface="DIN Alternate" charset="0"/>
                <a:cs typeface="DIN Alternate" charset="0"/>
              </a:rPr>
              <a:t>The Near-Destruction of the Music Industry and How It Fought 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D4B4D9-918E-184A-8ACB-25D298E245BE}"/>
              </a:ext>
            </a:extLst>
          </p:cNvPr>
          <p:cNvSpPr txBox="1"/>
          <p:nvPr/>
        </p:nvSpPr>
        <p:spPr>
          <a:xfrm>
            <a:off x="1344394" y="2007805"/>
            <a:ext cx="603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Oswald" panose="02000503000000000000" pitchFamily="2" charset="0"/>
                <a:ea typeface="DIN Alternate" charset="0"/>
                <a:cs typeface="DIN Alternate" charset="0"/>
              </a:rPr>
              <a:t>Apocalypse Averted: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509CD1-5685-4860-940D-15450285A994}"/>
              </a:ext>
            </a:extLst>
          </p:cNvPr>
          <p:cNvSpPr txBox="1"/>
          <p:nvPr/>
        </p:nvSpPr>
        <p:spPr>
          <a:xfrm>
            <a:off x="3111500" y="3759200"/>
            <a:ext cx="57443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Alan Cross, Brain Dead Dog Productions and The Ongoing History of New Music</a:t>
            </a:r>
          </a:p>
          <a:p>
            <a:r>
              <a:rPr lang="en-US"/>
              <a:t>E: </a:t>
            </a:r>
            <a:r>
              <a:rPr lang="en-US">
                <a:hlinkClick r:id="rId2"/>
              </a:rPr>
              <a:t>alan</a:t>
            </a:r>
            <a:r>
              <a:rPr lang="en-US" dirty="0">
                <a:hlinkClick r:id="rId2"/>
              </a:rPr>
              <a:t>@alancross.ca</a:t>
            </a:r>
            <a:endParaRPr lang="en-US" dirty="0"/>
          </a:p>
          <a:p>
            <a:r>
              <a:rPr lang="en-US" dirty="0"/>
              <a:t>W: AJournalOfMusicalThings.com</a:t>
            </a:r>
          </a:p>
          <a:p>
            <a:r>
              <a:rPr lang="en-US" dirty="0"/>
              <a:t>T: @</a:t>
            </a:r>
            <a:r>
              <a:rPr lang="en-US" dirty="0" err="1"/>
              <a:t>alancross</a:t>
            </a:r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FB3500-CFE5-495F-8A97-DB0CBE463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738" y="875697"/>
            <a:ext cx="1801205" cy="233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8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42ADEF92-9FB6-4809-AD52-C61129275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88" r="-1" b="2112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9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CC51456-E443-453E-9381-14A905964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7" b="1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30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D8BF89C-0DE7-4D04-8B7B-CE3CC4F02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42" b="9989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13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3F7A66-8A6C-4B91-BEFF-39E9D0BE5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759" y="1200150"/>
            <a:ext cx="7024381" cy="3987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8E9AAF6-B0F3-40A6-A219-68EC22C7E400}"/>
              </a:ext>
            </a:extLst>
          </p:cNvPr>
          <p:cNvSpPr/>
          <p:nvPr/>
        </p:nvSpPr>
        <p:spPr>
          <a:xfrm>
            <a:off x="5041899" y="1797050"/>
            <a:ext cx="514350" cy="520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E320F-F40F-4278-991A-071ACAD01645}"/>
              </a:ext>
            </a:extLst>
          </p:cNvPr>
          <p:cNvSpPr txBox="1"/>
          <p:nvPr/>
        </p:nvSpPr>
        <p:spPr>
          <a:xfrm>
            <a:off x="5746750" y="1174751"/>
            <a:ext cx="1463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$18 billion (2017 dollars)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44C2D6-3E8D-4D60-B5D7-A16373ED0309}"/>
              </a:ext>
            </a:extLst>
          </p:cNvPr>
          <p:cNvCxnSpPr>
            <a:cxnSpLocks/>
          </p:cNvCxnSpPr>
          <p:nvPr/>
        </p:nvCxnSpPr>
        <p:spPr>
          <a:xfrm flipH="1">
            <a:off x="5619750" y="1636416"/>
            <a:ext cx="127000" cy="228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10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262B55-D8AA-4465-9D9C-2D2373F62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611" y="125241"/>
            <a:ext cx="3706461" cy="489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6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ecord label logos">
            <a:extLst>
              <a:ext uri="{FF2B5EF4-FFF2-40B4-BE49-F238E27FC236}">
                <a16:creationId xmlns:a16="http://schemas.microsoft.com/office/drawing/2014/main" id="{64B10D01-DAA5-4F1D-A37D-9DDA3E0F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16" y="1411915"/>
            <a:ext cx="1376907" cy="6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record label logos">
            <a:extLst>
              <a:ext uri="{FF2B5EF4-FFF2-40B4-BE49-F238E27FC236}">
                <a16:creationId xmlns:a16="http://schemas.microsoft.com/office/drawing/2014/main" id="{4DDA4740-4A10-4818-85C8-16859DB6A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154" y="260997"/>
            <a:ext cx="1168764" cy="7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record label logos">
            <a:extLst>
              <a:ext uri="{FF2B5EF4-FFF2-40B4-BE49-F238E27FC236}">
                <a16:creationId xmlns:a16="http://schemas.microsoft.com/office/drawing/2014/main" id="{B4AF2D25-130F-4A62-9132-DA399F628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26" y="2520519"/>
            <a:ext cx="876409" cy="103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record label logos">
            <a:extLst>
              <a:ext uri="{FF2B5EF4-FFF2-40B4-BE49-F238E27FC236}">
                <a16:creationId xmlns:a16="http://schemas.microsoft.com/office/drawing/2014/main" id="{3358B43E-1EEF-435B-8C4D-E2B02FBBF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569" y="4436092"/>
            <a:ext cx="878360" cy="58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record label logos">
            <a:extLst>
              <a:ext uri="{FF2B5EF4-FFF2-40B4-BE49-F238E27FC236}">
                <a16:creationId xmlns:a16="http://schemas.microsoft.com/office/drawing/2014/main" id="{81610F96-06B5-4AD3-A2C4-33B9C613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188" y="1316987"/>
            <a:ext cx="1083639" cy="72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record label logos">
            <a:extLst>
              <a:ext uri="{FF2B5EF4-FFF2-40B4-BE49-F238E27FC236}">
                <a16:creationId xmlns:a16="http://schemas.microsoft.com/office/drawing/2014/main" id="{1B3ECDBD-8F49-4B8F-BFF3-AE8B9068F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92" y="4301366"/>
            <a:ext cx="820476" cy="82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record label logos">
            <a:extLst>
              <a:ext uri="{FF2B5EF4-FFF2-40B4-BE49-F238E27FC236}">
                <a16:creationId xmlns:a16="http://schemas.microsoft.com/office/drawing/2014/main" id="{0F2A6D31-1D13-4D22-BF71-9CA23F631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418" y="1224098"/>
            <a:ext cx="1152914" cy="4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reaganray.com/img/blog/record-labels/asylum.jpg">
            <a:extLst>
              <a:ext uri="{FF2B5EF4-FFF2-40B4-BE49-F238E27FC236}">
                <a16:creationId xmlns:a16="http://schemas.microsoft.com/office/drawing/2014/main" id="{4FB81A04-9861-4CDD-9DB7-03DDB5418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68" y="2551487"/>
            <a:ext cx="1378358" cy="91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reaganray.com/img/blog/record-labels/arista-2.jpg">
            <a:extLst>
              <a:ext uri="{FF2B5EF4-FFF2-40B4-BE49-F238E27FC236}">
                <a16:creationId xmlns:a16="http://schemas.microsoft.com/office/drawing/2014/main" id="{D262E443-53F7-4043-BD70-F3B4E5EFF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637" y="2354541"/>
            <a:ext cx="1019529" cy="67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reaganray.com/img/blog/record-labels/columbia-7.jpg">
            <a:extLst>
              <a:ext uri="{FF2B5EF4-FFF2-40B4-BE49-F238E27FC236}">
                <a16:creationId xmlns:a16="http://schemas.microsoft.com/office/drawing/2014/main" id="{9D3E2BAA-F897-40A8-A19E-ADA7AD469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38" y="474611"/>
            <a:ext cx="1263564" cy="84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://reaganray.com/img/blog/record-labels/epic-3.jpg">
            <a:extLst>
              <a:ext uri="{FF2B5EF4-FFF2-40B4-BE49-F238E27FC236}">
                <a16:creationId xmlns:a16="http://schemas.microsoft.com/office/drawing/2014/main" id="{2A020FE8-FA13-4CC4-87B6-C3C909F52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549" y="1090941"/>
            <a:ext cx="1023281" cy="68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://reaganray.com/img/blog/record-labels/geffen.jpg">
            <a:extLst>
              <a:ext uri="{FF2B5EF4-FFF2-40B4-BE49-F238E27FC236}">
                <a16:creationId xmlns:a16="http://schemas.microsoft.com/office/drawing/2014/main" id="{142943DF-D9F2-450C-939A-D5106D3FC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535" y="2698148"/>
            <a:ext cx="911398" cy="60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://reaganray.com/img/blog/record-labels/irs.jpg">
            <a:extLst>
              <a:ext uri="{FF2B5EF4-FFF2-40B4-BE49-F238E27FC236}">
                <a16:creationId xmlns:a16="http://schemas.microsoft.com/office/drawing/2014/main" id="{85E23FD8-76F4-4B05-8179-53643D17F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85" y="3701234"/>
            <a:ext cx="957576" cy="6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://reaganray.com/img/blog/record-labels/motown-1.jpg">
            <a:extLst>
              <a:ext uri="{FF2B5EF4-FFF2-40B4-BE49-F238E27FC236}">
                <a16:creationId xmlns:a16="http://schemas.microsoft.com/office/drawing/2014/main" id="{5F0B2100-38EB-45EA-A454-652E1A029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382" y="3497241"/>
            <a:ext cx="1263566" cy="84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Image result for sony records logo">
            <a:extLst>
              <a:ext uri="{FF2B5EF4-FFF2-40B4-BE49-F238E27FC236}">
                <a16:creationId xmlns:a16="http://schemas.microsoft.com/office/drawing/2014/main" id="{BEC28601-26E8-4A72-B8EC-8E6060B00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340" y="4277245"/>
            <a:ext cx="1395787" cy="7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Image result for warner music group logo">
            <a:extLst>
              <a:ext uri="{FF2B5EF4-FFF2-40B4-BE49-F238E27FC236}">
                <a16:creationId xmlns:a16="http://schemas.microsoft.com/office/drawing/2014/main" id="{DEDE1024-7A12-437A-9545-6199395C1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166" y="3035680"/>
            <a:ext cx="929524" cy="86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Image result for universal music logo">
            <a:extLst>
              <a:ext uri="{FF2B5EF4-FFF2-40B4-BE49-F238E27FC236}">
                <a16:creationId xmlns:a16="http://schemas.microsoft.com/office/drawing/2014/main" id="{18BCA894-C8AA-4FB5-B17A-A1DAFB758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38" y="3042845"/>
            <a:ext cx="1637064" cy="105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Image result for emi records logo">
            <a:extLst>
              <a:ext uri="{FF2B5EF4-FFF2-40B4-BE49-F238E27FC236}">
                <a16:creationId xmlns:a16="http://schemas.microsoft.com/office/drawing/2014/main" id="{EDBD0594-4956-4698-AE43-A6E057239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30" y="1937585"/>
            <a:ext cx="1293825" cy="62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Image result for record label logos">
            <a:extLst>
              <a:ext uri="{FF2B5EF4-FFF2-40B4-BE49-F238E27FC236}">
                <a16:creationId xmlns:a16="http://schemas.microsoft.com/office/drawing/2014/main" id="{42D82A9A-8B33-495F-8212-6DAF45146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642" y="21658"/>
            <a:ext cx="1435099" cy="90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Image result for record label logos">
            <a:extLst>
              <a:ext uri="{FF2B5EF4-FFF2-40B4-BE49-F238E27FC236}">
                <a16:creationId xmlns:a16="http://schemas.microsoft.com/office/drawing/2014/main" id="{6FD06290-2780-40B0-9991-96B7D8692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471" y="1875231"/>
            <a:ext cx="1019529" cy="99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4" name="Picture 46" descr="Image result for record label logos">
            <a:extLst>
              <a:ext uri="{FF2B5EF4-FFF2-40B4-BE49-F238E27FC236}">
                <a16:creationId xmlns:a16="http://schemas.microsoft.com/office/drawing/2014/main" id="{23D40C1F-B102-4B77-8777-A7528D357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69" y="1978699"/>
            <a:ext cx="1083639" cy="10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6" name="Picture 48" descr="Image result for record label logos">
            <a:extLst>
              <a:ext uri="{FF2B5EF4-FFF2-40B4-BE49-F238E27FC236}">
                <a16:creationId xmlns:a16="http://schemas.microsoft.com/office/drawing/2014/main" id="{50808973-7EB1-49DA-A110-0FE7E64F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68" y="1717780"/>
            <a:ext cx="811746" cy="52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 descr="Image result for record label logos">
            <a:extLst>
              <a:ext uri="{FF2B5EF4-FFF2-40B4-BE49-F238E27FC236}">
                <a16:creationId xmlns:a16="http://schemas.microsoft.com/office/drawing/2014/main" id="{97630A6E-5C40-433A-9B7E-1C18906F7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337" y="4385499"/>
            <a:ext cx="644300" cy="73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 descr="Image result for record label logos">
            <a:extLst>
              <a:ext uri="{FF2B5EF4-FFF2-40B4-BE49-F238E27FC236}">
                <a16:creationId xmlns:a16="http://schemas.microsoft.com/office/drawing/2014/main" id="{319078B8-D0C3-416B-9A73-8CE39EF5F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43" y="3550841"/>
            <a:ext cx="713371" cy="71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29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65</Words>
  <Application>Microsoft Office PowerPoint</Application>
  <PresentationFormat>On-screen Show (16:9)</PresentationFormat>
  <Paragraphs>9</Paragraphs>
  <Slides>34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Oswald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Cross</dc:creator>
  <cp:lastModifiedBy>Alan Cross</cp:lastModifiedBy>
  <cp:revision>2</cp:revision>
  <dcterms:created xsi:type="dcterms:W3CDTF">2019-05-28T15:36:48Z</dcterms:created>
  <dcterms:modified xsi:type="dcterms:W3CDTF">2019-05-28T15:51:12Z</dcterms:modified>
</cp:coreProperties>
</file>