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16" r:id="rId4"/>
    <p:sldMasterId id="2147483718" r:id="rId5"/>
    <p:sldMasterId id="2147484218" r:id="rId6"/>
    <p:sldMasterId id="2147483735" r:id="rId7"/>
  </p:sldMasterIdLst>
  <p:notesMasterIdLst>
    <p:notesMasterId r:id="rId38"/>
  </p:notesMasterIdLst>
  <p:handoutMasterIdLst>
    <p:handoutMasterId r:id="rId39"/>
  </p:handoutMasterIdLst>
  <p:sldIdLst>
    <p:sldId id="256" r:id="rId8"/>
    <p:sldId id="28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87" r:id="rId21"/>
    <p:sldId id="288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9" r:id="rId37"/>
  </p:sldIdLst>
  <p:sldSz cx="9144000" cy="5143500" type="screen16x9"/>
  <p:notesSz cx="9601200" cy="7315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321457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642915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964372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285829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1607287" algn="l" defTabSz="321457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1928744" algn="l" defTabSz="321457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2250201" algn="l" defTabSz="321457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2571659" algn="l" defTabSz="321457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B52"/>
    <a:srgbClr val="4C7329"/>
    <a:srgbClr val="D8BAD7"/>
    <a:srgbClr val="92D7E7"/>
    <a:srgbClr val="CBE3AE"/>
    <a:srgbClr val="00ACCD"/>
    <a:srgbClr val="F7921E"/>
    <a:srgbClr val="AB641E"/>
    <a:srgbClr val="000000"/>
    <a:srgbClr val="1D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0" autoAdjust="0"/>
    <p:restoredTop sz="56631" autoAdjust="0"/>
  </p:normalViewPr>
  <p:slideViewPr>
    <p:cSldViewPr snapToGrid="0">
      <p:cViewPr varScale="1">
        <p:scale>
          <a:sx n="56" d="100"/>
          <a:sy n="56" d="100"/>
        </p:scale>
        <p:origin x="189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BE9D3B1-2C88-7443-9DC6-81FCBD8F129C}" type="datetimeFigureOut">
              <a:rPr lang="en-US"/>
              <a:pPr>
                <a:defRPr/>
              </a:pPr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CAA1BE2-C54E-B94E-BB8D-A81E31A72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4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5180D1-4298-CA46-BD73-073AEFD64719}" type="datetimeFigureOut">
              <a:rPr lang="en-US"/>
              <a:pPr>
                <a:defRPr/>
              </a:pPr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8388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2" tIns="48331" rIns="96662" bIns="48331" rtlCol="0"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787D9E2-4DC9-354E-86F2-43BE992FE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5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21457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21457" algn="l" defTabSz="321457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42915" algn="l" defTabSz="321457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964372" algn="l" defTabSz="321457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285829" algn="l" defTabSz="321457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607287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CA" sz="1400" baseline="0" dirty="0"/>
              <a:t>•	Thank you – good morning. [mention others on panel? They are after me but I can weave something from earlier in the </a:t>
            </a:r>
            <a:r>
              <a:rPr lang="en-CA" sz="1400" baseline="0" dirty="0" err="1"/>
              <a:t>conf</a:t>
            </a:r>
            <a:r>
              <a:rPr lang="en-CA" sz="1400" baseline="0" dirty="0"/>
              <a:t>]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CA" sz="1400" baseline="0" dirty="0"/>
              <a:t>•	As CEO of one of the largest companies in the HR field = Leadership always on my mind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CA" sz="1400" baseline="0" dirty="0"/>
              <a:t>•	Not just how companies are being led today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CA" sz="1400" baseline="0" dirty="0"/>
              <a:t>•	But how they develop their leaders for tomorrow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CA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•	</a:t>
            </a:r>
            <a:r>
              <a:rPr lang="en-CA" sz="1400" dirty="0"/>
              <a:t>And now, in Toronto -- let’s turn to 25-year old Sophie </a:t>
            </a:r>
          </a:p>
          <a:p>
            <a:endParaRPr lang="en-CA" sz="1400" dirty="0"/>
          </a:p>
          <a:p>
            <a:r>
              <a:rPr lang="en-CA" sz="1400" dirty="0"/>
              <a:t>•	Young woman with an MBA who has just started first big job in a large, fast-moving company </a:t>
            </a:r>
          </a:p>
          <a:p>
            <a:endParaRPr lang="en-CA" sz="1400" dirty="0"/>
          </a:p>
          <a:p>
            <a:r>
              <a:rPr lang="en-CA" sz="1400" dirty="0"/>
              <a:t>•	Life couldn’t be better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7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400" dirty="0"/>
              <a:t>This portrait of the Canadian workforce isn’t perfect – but go with it!</a:t>
            </a:r>
          </a:p>
          <a:p>
            <a:endParaRPr lang="en-CA" sz="1400" dirty="0"/>
          </a:p>
          <a:p>
            <a:r>
              <a:rPr lang="en-CA" sz="1400" dirty="0"/>
              <a:t>•	So –  I have a little quiz for you</a:t>
            </a:r>
          </a:p>
          <a:p>
            <a:endParaRPr lang="en-CA" sz="1400" dirty="0"/>
          </a:p>
          <a:p>
            <a:r>
              <a:rPr lang="en-CA" sz="1400" dirty="0"/>
              <a:t>•	Who – among them – is thinking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I can’t get out of bed today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I can’t take it anymore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I just want to lie here – and hide</a:t>
            </a:r>
          </a:p>
          <a:p>
            <a:endParaRPr lang="en-CA" sz="1400" dirty="0"/>
          </a:p>
          <a:p>
            <a:r>
              <a:rPr lang="en-CA" sz="1400" dirty="0"/>
              <a:t>•	How about all three?</a:t>
            </a:r>
          </a:p>
          <a:p>
            <a:endParaRPr lang="en-CA" sz="1400" dirty="0"/>
          </a:p>
          <a:p>
            <a:r>
              <a:rPr lang="en-CA" sz="1400" dirty="0"/>
              <a:t>•	What is so troubling that they can’t get out of bed? 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Anxiety </a:t>
            </a:r>
            <a:r>
              <a:rPr lang="en-CA" sz="1400" dirty="0"/>
              <a:t>– that’s what – manifesting differently in each person, </a:t>
            </a:r>
            <a:endParaRPr lang="en-CA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With </a:t>
            </a:r>
            <a:r>
              <a:rPr lang="en-CA" sz="1400" dirty="0"/>
              <a:t>very real organizational consequences </a:t>
            </a:r>
            <a:endParaRPr lang="en-CA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What </a:t>
            </a:r>
            <a:r>
              <a:rPr lang="en-CA" sz="1400" dirty="0"/>
              <a:t>I’m talking about – actually  -- is an anxiety epidemic spreading like wildfire in the organization – in your organization, if you look </a:t>
            </a:r>
            <a:r>
              <a:rPr lang="en-CA" sz="1400" dirty="0" smtClean="0"/>
              <a:t>closely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And </a:t>
            </a:r>
            <a:r>
              <a:rPr lang="en-CA" sz="1400" dirty="0"/>
              <a:t>I am focusing on anxiety because it makes a powerful case for the bigger picture of the mental health challenges in the workplace that impact our future success and having the leaders we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3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Anxiety </a:t>
            </a:r>
            <a:r>
              <a:rPr lang="en-CA" sz="1400" dirty="0"/>
              <a:t>disorder is the clinical umbrella – the general term – for the most common group of mental illnesses today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It </a:t>
            </a:r>
            <a:r>
              <a:rPr lang="en-CA" sz="1400" dirty="0"/>
              <a:t>covers panic disorders, phobias, social anxiety, obsessive compulsive disorder, PTSD, separation anxiety and so 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Affects </a:t>
            </a:r>
            <a:r>
              <a:rPr lang="en-CA" sz="1400" dirty="0"/>
              <a:t>some 45 million people in North America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Less </a:t>
            </a:r>
            <a:r>
              <a:rPr lang="en-CA" sz="1400" dirty="0"/>
              <a:t>than 40 per cent are receiving ANY treatment and they are in key leadership roles in your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Conference </a:t>
            </a:r>
            <a:r>
              <a:rPr lang="en-CA" sz="1400" dirty="0"/>
              <a:t>Board says anxiety costs our economy $17 billion a year.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Let’s </a:t>
            </a:r>
            <a:r>
              <a:rPr lang="en-CA" sz="1400" dirty="0"/>
              <a:t>look closer at those costs.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400" dirty="0"/>
              <a:t>Let’s start again with Jim – our middle manager in Calgary </a:t>
            </a:r>
          </a:p>
          <a:p>
            <a:endParaRPr lang="en-CA" sz="1400" dirty="0"/>
          </a:p>
          <a:p>
            <a:r>
              <a:rPr lang="en-CA" sz="1400" dirty="0"/>
              <a:t>•	He knows it’s a brutal world– global competition, technology, commodity prices, business speeding up</a:t>
            </a:r>
          </a:p>
          <a:p>
            <a:endParaRPr lang="en-CA" sz="1400" dirty="0"/>
          </a:p>
          <a:p>
            <a:r>
              <a:rPr lang="en-CA" sz="1400" dirty="0"/>
              <a:t>•	Has survived several restructurings -- let people go himself – friends</a:t>
            </a:r>
          </a:p>
          <a:p>
            <a:endParaRPr lang="en-CA" sz="1400" dirty="0"/>
          </a:p>
          <a:p>
            <a:r>
              <a:rPr lang="en-CA" sz="1400" dirty="0"/>
              <a:t>•	A decent man, doing difficult things for greater good: like a first responder</a:t>
            </a:r>
          </a:p>
          <a:p>
            <a:endParaRPr lang="en-CA" sz="1400" dirty="0"/>
          </a:p>
          <a:p>
            <a:r>
              <a:rPr lang="en-CA" sz="1400" dirty="0"/>
              <a:t>•	But it’s taken a toll – In a state suppressed anxiety for years</a:t>
            </a:r>
          </a:p>
          <a:p>
            <a:endParaRPr lang="en-CA" sz="1400" dirty="0"/>
          </a:p>
          <a:p>
            <a:r>
              <a:rPr lang="en-CA" sz="1400" dirty="0"/>
              <a:t>•	Not something he talks about or deals with, not in his corporate culture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400" dirty="0"/>
              <a:t>When anxiety starts to redline, he can be a bully, telling people to toughen up or they can walk out ... right through that door</a:t>
            </a:r>
          </a:p>
          <a:p>
            <a:endParaRPr lang="en-CA" sz="1400" dirty="0"/>
          </a:p>
          <a:p>
            <a:r>
              <a:rPr lang="en-CA" sz="1400" dirty="0"/>
              <a:t>•	Lost two star performers in past year -- both Millennials</a:t>
            </a:r>
          </a:p>
          <a:p>
            <a:endParaRPr lang="en-CA" sz="1400" dirty="0"/>
          </a:p>
          <a:p>
            <a:r>
              <a:rPr lang="en-CA" sz="1400" dirty="0"/>
              <a:t>•	As a leader, Jim is indulging in behaviours that others have imitated </a:t>
            </a:r>
          </a:p>
          <a:p>
            <a:endParaRPr lang="en-CA" sz="1400" dirty="0"/>
          </a:p>
          <a:p>
            <a:r>
              <a:rPr lang="en-CA" sz="1400" dirty="0"/>
              <a:t>•	Created a hothouse for bullying behavior to flourish – like mold  </a:t>
            </a:r>
          </a:p>
          <a:p>
            <a:endParaRPr lang="en-CA" sz="1400" dirty="0"/>
          </a:p>
          <a:p>
            <a:r>
              <a:rPr lang="en-CA" sz="1400" dirty="0"/>
              <a:t>•	Invisible at first – but as it builds up – dangerous – a real organizational risk!</a:t>
            </a:r>
          </a:p>
          <a:p>
            <a:endParaRPr lang="en-CA" sz="1400" dirty="0"/>
          </a:p>
          <a:p>
            <a:r>
              <a:rPr lang="en-CA" sz="1400" dirty="0"/>
              <a:t>•	Jim’s a terrible boss right now -- if he’s in your business, he’s hurting it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sz="1400" dirty="0"/>
              <a:t>Back to Shawn – our warehouse manager in Truro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His </a:t>
            </a:r>
            <a:r>
              <a:rPr lang="en-CA" sz="1400" dirty="0"/>
              <a:t>company on fire right now, growing in leaps and bounds.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And </a:t>
            </a:r>
            <a:r>
              <a:rPr lang="en-CA" sz="1400" dirty="0"/>
              <a:t>Shawn is a part of success -- worked up from bottom of corporate ladder.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Personal </a:t>
            </a:r>
            <a:r>
              <a:rPr lang="en-CA" sz="1400" dirty="0"/>
              <a:t>life is good -- married, teen kids, but also aging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Bigger </a:t>
            </a:r>
            <a:r>
              <a:rPr lang="en-CA" sz="1400" dirty="0"/>
              <a:t>house when promoted comes with a bigger mortgage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But </a:t>
            </a:r>
            <a:r>
              <a:rPr lang="en-CA" sz="1400" dirty="0"/>
              <a:t>now add the stress in his personal life to what is happening at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60-hour</a:t>
            </a:r>
            <a:r>
              <a:rPr lang="en-CA" sz="1400" baseline="0" dirty="0" smtClean="0"/>
              <a:t> </a:t>
            </a:r>
            <a:r>
              <a:rPr lang="en-CA" sz="1400" dirty="0" smtClean="0"/>
              <a:t>work </a:t>
            </a:r>
            <a:r>
              <a:rPr lang="en-CA" sz="1400" dirty="0"/>
              <a:t>week</a:t>
            </a:r>
          </a:p>
          <a:p>
            <a:endParaRPr lang="en-CA" dirty="0"/>
          </a:p>
          <a:p>
            <a:r>
              <a:rPr lang="en-CA" dirty="0" smtClean="0"/>
              <a:t>His </a:t>
            </a:r>
            <a:r>
              <a:rPr lang="en-CA" dirty="0"/>
              <a:t>boss is in the office after dinner most nights –AND expected of him </a:t>
            </a:r>
          </a:p>
          <a:p>
            <a:endParaRPr lang="en-CA" dirty="0"/>
          </a:p>
          <a:p>
            <a:r>
              <a:rPr lang="en-CA" dirty="0"/>
              <a:t>•	Shawn’s never felt more overwhelmed -- at a psychological tipping point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0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400" dirty="0"/>
              <a:t>Sometimes, he leaves work, drives around until he calms down</a:t>
            </a:r>
          </a:p>
          <a:p>
            <a:endParaRPr lang="en-CA" sz="1400" dirty="0"/>
          </a:p>
          <a:p>
            <a:r>
              <a:rPr lang="en-CA" sz="1400" dirty="0"/>
              <a:t>•	Some nights he can’t sleep without a pill –that clouds his brain the next day </a:t>
            </a:r>
          </a:p>
          <a:p>
            <a:endParaRPr lang="en-CA" sz="1400" dirty="0"/>
          </a:p>
          <a:p>
            <a:r>
              <a:rPr lang="en-CA" sz="1400" dirty="0"/>
              <a:t>•	On those days, he triple-checks work, fearful of errors, causing an accident</a:t>
            </a:r>
          </a:p>
          <a:p>
            <a:endParaRPr lang="en-CA" sz="1400" dirty="0"/>
          </a:p>
          <a:p>
            <a:r>
              <a:rPr lang="en-CA" sz="1400" dirty="0"/>
              <a:t>•	Everyone knows him as great guy – top performer – so everyone shocked when he goes on disability leave </a:t>
            </a:r>
          </a:p>
          <a:p>
            <a:endParaRPr lang="en-CA" sz="1400" dirty="0"/>
          </a:p>
          <a:p>
            <a:r>
              <a:rPr lang="en-CA" sz="1400" dirty="0"/>
              <a:t>•	And those disability costs –a big part of the $17 billion I mentioned </a:t>
            </a:r>
          </a:p>
          <a:p>
            <a:endParaRPr lang="en-CA" sz="1400" dirty="0"/>
          </a:p>
          <a:p>
            <a:r>
              <a:rPr lang="en-CA" sz="1400" dirty="0"/>
              <a:t>•	Conditions in company for burn-out, a real need to rethink values about work 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8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400" dirty="0"/>
              <a:t>And finally -- Sophie – our Millennial – the future of the workforce – </a:t>
            </a:r>
          </a:p>
          <a:p>
            <a:endParaRPr lang="en-CA" sz="1400" dirty="0"/>
          </a:p>
          <a:p>
            <a:r>
              <a:rPr lang="en-CA" sz="1400" dirty="0"/>
              <a:t>•	A knowledge worker, idealistic, the pride of her parents in small town </a:t>
            </a:r>
          </a:p>
          <a:p>
            <a:endParaRPr lang="en-CA" sz="1400" dirty="0"/>
          </a:p>
          <a:p>
            <a:r>
              <a:rPr lang="en-CA" sz="1400" dirty="0"/>
              <a:t>•	With MBA in hand, Sophie’s just moved to the big city – into a big job at a fast-moving company – with big expectations, hers and her employer’s</a:t>
            </a:r>
          </a:p>
          <a:p>
            <a:endParaRPr lang="en-CA" sz="1400" dirty="0"/>
          </a:p>
          <a:p>
            <a:r>
              <a:rPr lang="en-CA" sz="1400" dirty="0"/>
              <a:t>•	On her own for the first time. Living alone in condo downtown, alone </a:t>
            </a:r>
          </a:p>
          <a:p>
            <a:endParaRPr lang="en-CA" sz="1400" dirty="0"/>
          </a:p>
          <a:p>
            <a:r>
              <a:rPr lang="en-CA" sz="1400" dirty="0"/>
              <a:t>•	Her best friend, right now, is her iPhone  </a:t>
            </a:r>
          </a:p>
          <a:p>
            <a:endParaRPr lang="en-CA" sz="1400" dirty="0"/>
          </a:p>
          <a:p>
            <a:r>
              <a:rPr lang="en-CA" sz="1400" dirty="0"/>
              <a:t>•	She’s isolated, even if surrounded by opportunity</a:t>
            </a:r>
          </a:p>
          <a:p>
            <a:endParaRPr lang="en-CA" sz="1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32145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400" b="1" dirty="0" smtClean="0"/>
              <a:t>[SLIDE</a:t>
            </a:r>
            <a:r>
              <a:rPr lang="en-CA" sz="1400" b="1" baseline="0" dirty="0" smtClean="0"/>
              <a:t> 1 of 2]</a:t>
            </a:r>
          </a:p>
          <a:p>
            <a:pPr marL="0" marR="0" lvl="0" indent="0" algn="l" defTabSz="32145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lvl="0" indent="0" algn="l" defTabSz="32145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 smtClean="0"/>
              <a:t>Sophie’s </a:t>
            </a:r>
            <a:r>
              <a:rPr lang="en-CA" sz="1400" dirty="0"/>
              <a:t>anxiety/the costs </a:t>
            </a:r>
            <a:endParaRPr lang="en-CA" sz="1400" dirty="0" smtClean="0"/>
          </a:p>
          <a:p>
            <a:pPr marL="0" marR="0" lvl="0" indent="0" algn="l" defTabSz="32145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400" dirty="0"/>
          </a:p>
          <a:p>
            <a:r>
              <a:rPr lang="en-CA" sz="1400" dirty="0"/>
              <a:t>•	At work, Sophie, not an introvert, but intimidated by experienced colleagues </a:t>
            </a:r>
          </a:p>
          <a:p>
            <a:endParaRPr lang="en-CA" sz="1400" dirty="0"/>
          </a:p>
          <a:p>
            <a:r>
              <a:rPr lang="en-CA" sz="1400" dirty="0"/>
              <a:t>•	Doesn’t feel like she cuts it. </a:t>
            </a:r>
          </a:p>
          <a:p>
            <a:endParaRPr lang="en-CA" sz="1400" dirty="0"/>
          </a:p>
          <a:p>
            <a:r>
              <a:rPr lang="en-CA" sz="1400" dirty="0"/>
              <a:t>•	Everyone else thinks she’s doing well for a new recruit</a:t>
            </a:r>
          </a:p>
          <a:p>
            <a:endParaRPr lang="en-CA" sz="1400" dirty="0"/>
          </a:p>
          <a:p>
            <a:r>
              <a:rPr lang="en-CA" sz="1400" dirty="0"/>
              <a:t>•	The deadlines are tighter than at school. Her project team always changing</a:t>
            </a:r>
          </a:p>
          <a:p>
            <a:endParaRPr lang="en-CA" sz="1400" dirty="0"/>
          </a:p>
          <a:p>
            <a:r>
              <a:rPr lang="en-CA" sz="1400" dirty="0"/>
              <a:t>•	Her boss on the road a lot... too busy to spend much time with her</a:t>
            </a:r>
          </a:p>
          <a:p>
            <a:endParaRPr lang="en-CA" sz="1400" dirty="0"/>
          </a:p>
          <a:p>
            <a:r>
              <a:rPr lang="en-CA" sz="1400" dirty="0"/>
              <a:t>•	She’s isolated to begin with – now starts to isolate more and more </a:t>
            </a:r>
          </a:p>
          <a:p>
            <a:endParaRPr lang="en-CA" sz="1400" dirty="0"/>
          </a:p>
          <a:p>
            <a:r>
              <a:rPr lang="en-CA" sz="1400" dirty="0"/>
              <a:t>•	Sometimes says she’s working from home, but in bed, paralyzed with fear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3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•	</a:t>
            </a:r>
            <a:r>
              <a:rPr lang="en-CA" sz="1400" dirty="0"/>
              <a:t>Recently we completed a study with Business Council of Canada represents 150</a:t>
            </a:r>
          </a:p>
          <a:p>
            <a:endParaRPr lang="en-CA" sz="1400" dirty="0"/>
          </a:p>
          <a:p>
            <a:r>
              <a:rPr lang="en-CA" sz="1400" dirty="0"/>
              <a:t>•	We had over 95 of Canada’s largest orgs complete the study = 850,000 employees</a:t>
            </a:r>
          </a:p>
          <a:p>
            <a:endParaRPr lang="en-CA" sz="1400" dirty="0"/>
          </a:p>
          <a:p>
            <a:r>
              <a:rPr lang="en-CA" sz="1400" dirty="0"/>
              <a:t>•	Good cross section of the economy – geographic and industry perspectives</a:t>
            </a:r>
          </a:p>
          <a:p>
            <a:endParaRPr lang="en-CA" sz="1400" dirty="0"/>
          </a:p>
          <a:p>
            <a:r>
              <a:rPr lang="en-CA" sz="1400" dirty="0"/>
              <a:t>•	We asked about the challenges they faced in managing people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29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sz="1400" b="1" dirty="0" smtClean="0"/>
              <a:t>[SLIDE</a:t>
            </a:r>
            <a:r>
              <a:rPr lang="en-CA" sz="1400" b="1" baseline="0" dirty="0" smtClean="0"/>
              <a:t> 2 OF 2]</a:t>
            </a:r>
            <a:endParaRPr lang="en-CA" sz="1400" b="1" dirty="0"/>
          </a:p>
          <a:p>
            <a:endParaRPr lang="en-CA" dirty="0"/>
          </a:p>
          <a:p>
            <a:r>
              <a:rPr lang="en-CA" dirty="0"/>
              <a:t>•	</a:t>
            </a:r>
            <a:r>
              <a:rPr lang="en-CA" sz="1400" dirty="0"/>
              <a:t>Anxiety isn’t something she can talk to her family about. What she feels is guilty – for not being more upbeat</a:t>
            </a:r>
          </a:p>
          <a:p>
            <a:endParaRPr lang="en-CA" sz="1400" dirty="0"/>
          </a:p>
          <a:p>
            <a:r>
              <a:rPr lang="en-CA" sz="1400" dirty="0"/>
              <a:t>•	Our research  -- 61% of Millennials experience isolation as a major stressor</a:t>
            </a:r>
          </a:p>
          <a:p>
            <a:endParaRPr lang="en-CA" sz="1400" dirty="0"/>
          </a:p>
          <a:p>
            <a:r>
              <a:rPr lang="en-CA" sz="1400" dirty="0"/>
              <a:t>•	Bottom line, here’s a young, talented hardworking person you are investing a lot of money in -- but it will take time to get a return on that investment</a:t>
            </a:r>
          </a:p>
          <a:p>
            <a:endParaRPr lang="en-CA" sz="1400" dirty="0"/>
          </a:p>
          <a:p>
            <a:r>
              <a:rPr lang="en-CA" sz="1400" dirty="0"/>
              <a:t>•	And do you want to lose Sophie – because you weren’t there to help her bridge the gap between university and corporate life?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Psychological resiliency not a given for anyone entering the workforce </a:t>
            </a:r>
          </a:p>
          <a:p>
            <a:endParaRPr lang="en-CA" sz="1400" dirty="0"/>
          </a:p>
          <a:p>
            <a:r>
              <a:rPr lang="en-CA" sz="1400" dirty="0"/>
              <a:t>•	If we don’t support the </a:t>
            </a:r>
            <a:r>
              <a:rPr lang="en-CA" sz="1400" dirty="0" err="1"/>
              <a:t>Sophies</a:t>
            </a:r>
            <a:r>
              <a:rPr lang="en-CA" sz="1400" dirty="0"/>
              <a:t> – helping them develop cognitive skills and emotional poise to thrive in business – you are going to hurt your business</a:t>
            </a:r>
          </a:p>
          <a:p>
            <a:endParaRPr lang="en-CA" sz="1400" dirty="0"/>
          </a:p>
          <a:p>
            <a:r>
              <a:rPr lang="en-CA" sz="1400" dirty="0"/>
              <a:t>•	Okay – three very human problems – but one business story</a:t>
            </a:r>
          </a:p>
          <a:p>
            <a:endParaRPr lang="en-CA" sz="1400" dirty="0"/>
          </a:p>
          <a:p>
            <a:r>
              <a:rPr lang="en-CA" sz="1400" dirty="0"/>
              <a:t>•	How anxiety is hurting your organization</a:t>
            </a:r>
          </a:p>
          <a:p>
            <a:endParaRPr lang="en-CA" sz="1400" dirty="0"/>
          </a:p>
          <a:p>
            <a:r>
              <a:rPr lang="en-CA" sz="1400" dirty="0"/>
              <a:t>•	Where do we go from here?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1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•	</a:t>
            </a:r>
            <a:r>
              <a:rPr lang="en-CA" sz="1400" dirty="0"/>
              <a:t>Yes, gov’t leadership required in evolving mental health care system</a:t>
            </a:r>
          </a:p>
          <a:p>
            <a:endParaRPr lang="en-CA" sz="1400" dirty="0"/>
          </a:p>
          <a:p>
            <a:r>
              <a:rPr lang="en-CA" sz="1400" dirty="0"/>
              <a:t>•	Yes, schools and parents need to work together to help young people develop the psychological resiliency for the pressures of today’s workplace</a:t>
            </a:r>
          </a:p>
          <a:p>
            <a:endParaRPr lang="en-CA" sz="1400" dirty="0"/>
          </a:p>
          <a:p>
            <a:r>
              <a:rPr lang="en-CA" sz="1400" dirty="0"/>
              <a:t>•	Yes, we need to keep working on eliminating the stigma of mental illness  </a:t>
            </a:r>
          </a:p>
          <a:p>
            <a:endParaRPr lang="en-CA" sz="1400" dirty="0"/>
          </a:p>
          <a:p>
            <a:r>
              <a:rPr lang="en-CA" sz="1400" dirty="0"/>
              <a:t>•	Yes, we need to reinforce the idea that everyone is responsible for their own mental health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0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•	</a:t>
            </a:r>
            <a:r>
              <a:rPr lang="en-CA" sz="1400" dirty="0"/>
              <a:t>Let’s talk about what you can do in your organization, practically speaking, to stop this growing anxiety epidemic in its tracks</a:t>
            </a:r>
          </a:p>
          <a:p>
            <a:endParaRPr lang="en-CA" sz="1400" dirty="0"/>
          </a:p>
          <a:p>
            <a:r>
              <a:rPr lang="en-CA" sz="1400" dirty="0"/>
              <a:t>•	There are four steps in any methodology for dealing with an epidemic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First – you need to track what’s going on – learn who is struggling and where in your organization </a:t>
            </a:r>
          </a:p>
          <a:p>
            <a:endParaRPr lang="en-CA" sz="1400" dirty="0"/>
          </a:p>
          <a:p>
            <a:r>
              <a:rPr lang="en-CA" sz="1400" dirty="0"/>
              <a:t>•	Not just looking at employee turnover and disability rates. That’s too late. You need data on what’s happening today – not last year</a:t>
            </a:r>
          </a:p>
          <a:p>
            <a:endParaRPr lang="en-CA" sz="1400" dirty="0"/>
          </a:p>
          <a:p>
            <a:r>
              <a:rPr lang="en-CA" sz="1400" dirty="0"/>
              <a:t>•	Data from a wide range of leading and lagging indicators – engagement scores, employee health surveys, onboarding programs, sick leave </a:t>
            </a:r>
          </a:p>
          <a:p>
            <a:endParaRPr lang="en-CA" sz="1400" dirty="0"/>
          </a:p>
          <a:p>
            <a:r>
              <a:rPr lang="en-CA" sz="1400" dirty="0"/>
              <a:t>•	You need to recognize employees who may be at work but show signs of strain, lack of focus, or changes in their usual ways of working 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7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Next -- you need to contain – and understand why a problem has escalated? </a:t>
            </a:r>
          </a:p>
          <a:p>
            <a:endParaRPr lang="en-CA" sz="1400" dirty="0"/>
          </a:p>
          <a:p>
            <a:r>
              <a:rPr lang="en-CA" sz="1400" dirty="0"/>
              <a:t>•	What are the drivers, what is the source of the problem? </a:t>
            </a:r>
          </a:p>
          <a:p>
            <a:endParaRPr lang="en-CA" sz="1400" dirty="0"/>
          </a:p>
          <a:p>
            <a:r>
              <a:rPr lang="en-CA" sz="1400" dirty="0"/>
              <a:t>•	Again, using all data at your disposal –– you want to know where to intervene  </a:t>
            </a:r>
          </a:p>
          <a:p>
            <a:endParaRPr lang="en-CA" sz="1400" dirty="0"/>
          </a:p>
          <a:p>
            <a:r>
              <a:rPr lang="en-CA" sz="1400" dirty="0"/>
              <a:t>•	All things being equal, why is one group showing more anxiety than another?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57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Third, you need to manage – and fix things on the principle of “do no harm”</a:t>
            </a:r>
          </a:p>
          <a:p>
            <a:endParaRPr lang="en-CA" sz="1400" dirty="0"/>
          </a:p>
          <a:p>
            <a:r>
              <a:rPr lang="en-CA" sz="1400" dirty="0"/>
              <a:t>•	You actively support the need for clinical interventions with those suffering </a:t>
            </a:r>
          </a:p>
          <a:p>
            <a:endParaRPr lang="en-CA" sz="1400" dirty="0"/>
          </a:p>
          <a:p>
            <a:r>
              <a:rPr lang="en-CA" sz="1400" dirty="0"/>
              <a:t>•	You create a work culture where employees can express the strain and stress they experience at work </a:t>
            </a:r>
          </a:p>
          <a:p>
            <a:endParaRPr lang="en-CA" sz="1400" dirty="0"/>
          </a:p>
          <a:p>
            <a:r>
              <a:rPr lang="en-CA" sz="1400" dirty="0"/>
              <a:t>•	The big question is, are your managers trained to identify people at risk of mental illness and to accommodate and support them? 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46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Finally – you need to prevent – </a:t>
            </a:r>
          </a:p>
          <a:p>
            <a:endParaRPr lang="en-CA" sz="1400" dirty="0"/>
          </a:p>
          <a:p>
            <a:r>
              <a:rPr lang="en-CA" sz="1400" dirty="0"/>
              <a:t>•	You need to understand how you got into this situation in the first place, so that you can make the changes in how you  operate as an organization </a:t>
            </a:r>
          </a:p>
          <a:p>
            <a:endParaRPr lang="en-CA" sz="1400" dirty="0"/>
          </a:p>
          <a:p>
            <a:r>
              <a:rPr lang="en-CA" sz="1400" dirty="0"/>
              <a:t>•	And so – if you do all these things – where could it lead?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3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32145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>
                <a:solidFill>
                  <a:srgbClr val="FF0000"/>
                </a:solidFill>
              </a:rPr>
              <a:t>[SLIDE</a:t>
            </a:r>
            <a:r>
              <a:rPr lang="en-CA" b="1" baseline="0" dirty="0" smtClean="0">
                <a:solidFill>
                  <a:srgbClr val="FF0000"/>
                </a:solidFill>
              </a:rPr>
              <a:t> 1 OF 2]</a:t>
            </a:r>
          </a:p>
          <a:p>
            <a:pPr marL="0" marR="0" lvl="0" indent="0" algn="l" defTabSz="32145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r>
              <a:rPr lang="en-CA" dirty="0"/>
              <a:t>•	</a:t>
            </a:r>
            <a:r>
              <a:rPr lang="en-CA" sz="1400" dirty="0"/>
              <a:t>It leads to a workplace culture that truly values employee well-being</a:t>
            </a:r>
          </a:p>
          <a:p>
            <a:endParaRPr lang="en-CA" sz="1400" dirty="0"/>
          </a:p>
          <a:p>
            <a:r>
              <a:rPr lang="en-CA" sz="1400" dirty="0"/>
              <a:t>•	And that means --</a:t>
            </a:r>
          </a:p>
          <a:p>
            <a:endParaRPr lang="en-CA" sz="1400" dirty="0"/>
          </a:p>
          <a:p>
            <a:r>
              <a:rPr lang="en-CA" sz="1400" dirty="0"/>
              <a:t>•	An integrated mental health strategy, where people are encouraged to look after their physical and mental health</a:t>
            </a:r>
          </a:p>
          <a:p>
            <a:endParaRPr lang="en-CA" sz="1400" dirty="0"/>
          </a:p>
          <a:p>
            <a:r>
              <a:rPr lang="en-CA" sz="1400" dirty="0"/>
              <a:t>•	Managers are trained to identify and support people at risk of mental illness </a:t>
            </a:r>
          </a:p>
          <a:p>
            <a:endParaRPr lang="en-CA" sz="1400" dirty="0"/>
          </a:p>
          <a:p>
            <a:r>
              <a:rPr lang="en-CA" sz="1400" dirty="0"/>
              <a:t>•	Rethinking values you hold about work and evolve your culture to reduce workplace stress where you can</a:t>
            </a:r>
          </a:p>
          <a:p>
            <a:endParaRPr lang="en-CA" sz="1400" dirty="0"/>
          </a:p>
          <a:p>
            <a:r>
              <a:rPr lang="en-CA" sz="1400" dirty="0"/>
              <a:t>•	Consistent communication from the top of the house – from leadership – about how your organization is changing – and why. (cont’d on next)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11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2145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>
                <a:solidFill>
                  <a:srgbClr val="FF0000"/>
                </a:solidFill>
              </a:rPr>
              <a:t>[SLIDE</a:t>
            </a:r>
            <a:r>
              <a:rPr lang="en-CA" b="1" baseline="0" dirty="0" smtClean="0">
                <a:solidFill>
                  <a:srgbClr val="FF0000"/>
                </a:solidFill>
              </a:rPr>
              <a:t> 2 OF 2]</a:t>
            </a:r>
          </a:p>
          <a:p>
            <a:endParaRPr lang="en-CA" dirty="0"/>
          </a:p>
          <a:p>
            <a:endParaRPr lang="en-CA" dirty="0"/>
          </a:p>
          <a:p>
            <a:endParaRPr lang="en-CA" sz="1400" dirty="0"/>
          </a:p>
          <a:p>
            <a:r>
              <a:rPr lang="en-CA" sz="1400" dirty="0"/>
              <a:t>•	You will be a company where people at all levels – within reason – </a:t>
            </a:r>
            <a:endParaRPr lang="en-CA" sz="1400" dirty="0" smtClean="0"/>
          </a:p>
          <a:p>
            <a:r>
              <a:rPr lang="en-CA" sz="1400" dirty="0" smtClean="0"/>
              <a:t>	are </a:t>
            </a:r>
            <a:r>
              <a:rPr lang="en-CA" sz="1400" dirty="0"/>
              <a:t>empowered to express what they really think, without fear of retribution</a:t>
            </a:r>
          </a:p>
          <a:p>
            <a:endParaRPr lang="en-CA" sz="1400" dirty="0"/>
          </a:p>
          <a:p>
            <a:r>
              <a:rPr lang="en-CA" sz="1400" dirty="0"/>
              <a:t>•	And for those young people entering the workforce – the future of our economy </a:t>
            </a:r>
            <a:r>
              <a:rPr lang="en-CA" sz="1400" dirty="0" smtClean="0"/>
              <a:t>–</a:t>
            </a:r>
          </a:p>
          <a:p>
            <a:r>
              <a:rPr lang="en-CA" sz="1400" dirty="0" smtClean="0"/>
              <a:t>	 </a:t>
            </a:r>
            <a:r>
              <a:rPr lang="en-CA" sz="1400" dirty="0"/>
              <a:t>your organization will onboard them in ways that respect where they are – and very importantly – </a:t>
            </a:r>
            <a:endParaRPr lang="en-CA" sz="1400" dirty="0" smtClean="0"/>
          </a:p>
          <a:p>
            <a:r>
              <a:rPr lang="en-CA" sz="1400" dirty="0" smtClean="0"/>
              <a:t>	ensures </a:t>
            </a:r>
            <a:r>
              <a:rPr lang="en-CA" sz="1400" dirty="0"/>
              <a:t>they develop with and through the organization, and justifies the investment in their potential. 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•	</a:t>
            </a:r>
            <a:r>
              <a:rPr lang="en-CA" sz="1400" dirty="0"/>
              <a:t>One of the CEO’s top priorities – creating a workplace culture that supports employee well-being and mental health</a:t>
            </a:r>
          </a:p>
          <a:p>
            <a:endParaRPr lang="en-CA" sz="1400" dirty="0"/>
          </a:p>
          <a:p>
            <a:r>
              <a:rPr lang="en-CA" sz="1400" dirty="0"/>
              <a:t>•	Most CEOs cited this as a major concern with significant financial implications if we don’t get it right </a:t>
            </a:r>
          </a:p>
          <a:p>
            <a:endParaRPr lang="en-CA" sz="1400" dirty="0"/>
          </a:p>
          <a:p>
            <a:r>
              <a:rPr lang="en-CA" sz="1400" dirty="0"/>
              <a:t>•	Employers strongly believe they have started to create that culture today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 smtClean="0"/>
              <a:t>[FINAL</a:t>
            </a:r>
            <a:r>
              <a:rPr lang="en-CA" sz="1400" b="1" baseline="0" dirty="0" smtClean="0"/>
              <a:t> SLIDE]</a:t>
            </a:r>
            <a:endParaRPr lang="en-CA" sz="1400" b="1" dirty="0" smtClean="0"/>
          </a:p>
          <a:p>
            <a:endParaRPr lang="en-CA" dirty="0" smtClean="0"/>
          </a:p>
          <a:p>
            <a:r>
              <a:rPr lang="en-CA" dirty="0" smtClean="0"/>
              <a:t>•</a:t>
            </a:r>
            <a:r>
              <a:rPr lang="en-CA" dirty="0"/>
              <a:t>	</a:t>
            </a:r>
            <a:r>
              <a:rPr lang="en-CA" sz="1400" dirty="0" smtClean="0"/>
              <a:t>These </a:t>
            </a:r>
            <a:r>
              <a:rPr lang="en-CA" sz="1400" dirty="0"/>
              <a:t>are the ways you build a resilient workforce </a:t>
            </a:r>
          </a:p>
          <a:p>
            <a:endParaRPr lang="en-CA" sz="1400" dirty="0"/>
          </a:p>
          <a:p>
            <a:r>
              <a:rPr lang="en-CA" sz="1400" dirty="0"/>
              <a:t>•	These are the ways that today’s leaders like yourselves can succeed in a very important part of your job: developing tomorrow’s leaders</a:t>
            </a:r>
          </a:p>
          <a:p>
            <a:endParaRPr lang="en-CA" sz="1400" dirty="0"/>
          </a:p>
          <a:p>
            <a:r>
              <a:rPr lang="en-CA" sz="1400" dirty="0"/>
              <a:t>•	Thank you.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1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•	</a:t>
            </a:r>
            <a:r>
              <a:rPr lang="en-CA" sz="1400" dirty="0"/>
              <a:t>That’s fine – but how does that square with our data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400" dirty="0"/>
          </a:p>
          <a:p>
            <a:pPr marL="0" indent="0" algn="l" defTabSz="321457" rtl="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CA" sz="1400" dirty="0" smtClean="0"/>
              <a:t>•</a:t>
            </a:r>
            <a:r>
              <a:rPr lang="en-CA" sz="1400" dirty="0"/>
              <a:t>	</a:t>
            </a:r>
            <a:r>
              <a:rPr lang="en-CA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71% of employees are afraid of the stigma re mental health</a:t>
            </a:r>
          </a:p>
          <a:p>
            <a:pPr marL="0" indent="0" algn="l" defTabSz="321457" rtl="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CA" sz="1400" kern="12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 algn="l" defTabSz="321457" rtl="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CA" sz="1400" dirty="0" smtClean="0"/>
              <a:t>•</a:t>
            </a:r>
            <a:r>
              <a:rPr lang="en-CA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	77% believe revealing a mental health issue will hurt their careers.</a:t>
            </a:r>
          </a:p>
          <a:p>
            <a:pPr marL="0" indent="0" algn="l" defTabSz="321457" rtl="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CA" sz="1400" kern="12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 algn="l" defTabSz="321457" rtl="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CA" sz="1400" dirty="0" smtClean="0"/>
              <a:t>•</a:t>
            </a:r>
            <a:r>
              <a:rPr lang="en-CA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	Vast majority of employees do not believe their organizations nor leaders are properly addressing this issue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400" dirty="0"/>
              <a:t>•	Clearly, there’s a disconnect– a GAP -- between employers and employees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400" dirty="0"/>
              <a:t>•	What that GAP means – and the risks it presents – is what I’ll talk about today.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Of course, employee well-being is a broad term – </a:t>
            </a:r>
          </a:p>
          <a:p>
            <a:endParaRPr lang="en-CA" sz="1400" dirty="0"/>
          </a:p>
          <a:p>
            <a:r>
              <a:rPr lang="en-CA" sz="1400" dirty="0"/>
              <a:t>•	From mental health perspective, it has a practical meaning in the context of leadership</a:t>
            </a:r>
          </a:p>
          <a:p>
            <a:endParaRPr lang="en-CA" sz="1400" dirty="0"/>
          </a:p>
          <a:p>
            <a:r>
              <a:rPr lang="en-CA" sz="1400" dirty="0"/>
              <a:t>•	It suggests the need for PSYCHOLOGICAL RESILIENCE as a condition 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for becoming a good leader 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a productive employee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AND overall organizational success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6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400" dirty="0"/>
              <a:t>Within this context one of the pressing priority: supporting psychological resilience in next generation of leaders – Millennials. </a:t>
            </a:r>
          </a:p>
          <a:p>
            <a:endParaRPr lang="en-CA" sz="1400" dirty="0"/>
          </a:p>
          <a:p>
            <a:r>
              <a:rPr lang="en-CA" sz="1400" dirty="0"/>
              <a:t>•	Millennials have clinical levels of stress, anxiety, depression, more than twice as likely to go on disability leave for a mental disorder than other age group</a:t>
            </a:r>
          </a:p>
          <a:p>
            <a:endParaRPr lang="en-CA" sz="1400" dirty="0"/>
          </a:p>
          <a:p>
            <a:r>
              <a:rPr lang="en-CA" sz="1400" dirty="0"/>
              <a:t>•	Not marginal issue – a challenge of major significance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Globally, Millennials make up 46% of the workforce. 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In 10 years, 75%.  </a:t>
            </a:r>
          </a:p>
          <a:p>
            <a:endParaRPr lang="en-CA" sz="1400" dirty="0"/>
          </a:p>
          <a:p>
            <a:r>
              <a:rPr lang="en-CA" sz="1400" dirty="0" smtClean="0"/>
              <a:t>•</a:t>
            </a:r>
            <a:r>
              <a:rPr lang="en-CA" sz="1400" dirty="0"/>
              <a:t>	53% of young Canadians are grappling with depression/mental health. </a:t>
            </a:r>
          </a:p>
          <a:p>
            <a:endParaRPr lang="en-CA" sz="1400" dirty="0"/>
          </a:p>
          <a:p>
            <a:r>
              <a:rPr lang="en-CA" sz="1400" dirty="0"/>
              <a:t>•	Millennials canaries in the coal mine: a window into major leadership crisis.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•	And that crisis is best explored in the terms that really matter: </a:t>
            </a:r>
          </a:p>
          <a:p>
            <a:endParaRPr lang="en-CA" sz="1400" dirty="0"/>
          </a:p>
          <a:p>
            <a:r>
              <a:rPr lang="en-CA" sz="1400" dirty="0"/>
              <a:t>•	Human terms.</a:t>
            </a:r>
          </a:p>
          <a:p>
            <a:endParaRPr lang="en-CA" sz="1400" dirty="0"/>
          </a:p>
          <a:p>
            <a:r>
              <a:rPr lang="en-CA" sz="1400" dirty="0"/>
              <a:t>•	Let’s take a walk into a portrait of the Canadian workforce. </a:t>
            </a:r>
          </a:p>
          <a:p>
            <a:endParaRPr lang="en-CA" sz="1400" dirty="0"/>
          </a:p>
          <a:p>
            <a:r>
              <a:rPr lang="en-CA" sz="1400" dirty="0"/>
              <a:t>•	With three people at different stages in their careers.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Let’s start with Jim – a middle manager in a resource company in Calgary </a:t>
            </a:r>
            <a:endParaRPr lang="en-US" sz="1400" b="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CA" sz="1400" b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At 57, his pension is vested, the kids in 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college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400" b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About to retire soon – play golf, do some 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volunteering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400" b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Life couldn’t be better.</a:t>
            </a:r>
            <a:endParaRPr lang="en-CA" sz="1400" b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7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•	</a:t>
            </a:r>
            <a:r>
              <a:rPr lang="en-CA" sz="1400" dirty="0"/>
              <a:t>Next, there’s Shawn – 43 – from Truro </a:t>
            </a:r>
          </a:p>
          <a:p>
            <a:endParaRPr lang="en-CA" sz="1400" dirty="0"/>
          </a:p>
          <a:p>
            <a:r>
              <a:rPr lang="en-CA" sz="1400" dirty="0"/>
              <a:t>•	Just promoted to manage a warehouse for a manufacturing company</a:t>
            </a:r>
          </a:p>
          <a:p>
            <a:endParaRPr lang="en-CA" sz="1400" dirty="0"/>
          </a:p>
          <a:p>
            <a:r>
              <a:rPr lang="en-CA" sz="1400" dirty="0"/>
              <a:t>•	Started out as a truck driver – so this is a big step </a:t>
            </a:r>
          </a:p>
          <a:p>
            <a:endParaRPr lang="en-CA" sz="1400" dirty="0"/>
          </a:p>
          <a:p>
            <a:r>
              <a:rPr lang="en-CA" sz="1400" dirty="0"/>
              <a:t>•	And he just bought the family a bigger house </a:t>
            </a:r>
          </a:p>
          <a:p>
            <a:endParaRPr lang="en-CA" sz="1400" dirty="0"/>
          </a:p>
          <a:p>
            <a:r>
              <a:rPr lang="en-CA" sz="1400" dirty="0"/>
              <a:t>•	Life couldn’t be better</a:t>
            </a:r>
          </a:p>
          <a:p>
            <a:endParaRPr lang="en-CA" sz="1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B47C9-DC25-AC48-833A-D13E0D0CE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D4B3F7-6A0B-F947-BE00-2D6E5C2F2A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4543200"/>
            <a:ext cx="2923344" cy="5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6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C536A-B91B-FC43-9114-70EEB7F47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3276"/>
            <a:ext cx="9148787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B3A95F-2FDE-5A47-BAFD-0287E2A21A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4543200"/>
            <a:ext cx="2923344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96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D7F04-49B0-B544-98FD-32329777D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3276"/>
            <a:ext cx="918452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3FE4F0-EC62-E743-897A-E26D5826BA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4543200"/>
            <a:ext cx="2923338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214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4BA2DD-1B31-FF47-ABFE-A99348339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rgbClr val="92CB5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1945E6-6079-E44E-B270-087FD3EF6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4543200"/>
            <a:ext cx="2923338" cy="5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82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5CACB-A545-CD40-9607-66641BA77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33276"/>
            <a:ext cx="9138162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55F4BF-0EE8-4E48-8A41-925C8BA5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4543200"/>
            <a:ext cx="2923344" cy="5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33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42E6C3-06CE-2E4D-A43D-D0CDD4D17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8572" cy="3510224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68313" y="3780439"/>
            <a:ext cx="8207375" cy="425513"/>
          </a:xfrm>
          <a:prstGeom prst="rect">
            <a:avLst/>
          </a:prstGeom>
        </p:spPr>
        <p:txBody>
          <a:bodyPr anchor="b"/>
          <a:lstStyle>
            <a:lvl1pPr algn="l">
              <a:defRPr sz="25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1584720-9546-2049-A305-AE5339095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309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1 (altern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4F0F2-99FB-164C-9C34-47A754E07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3510224"/>
          </a:xfrm>
          <a:prstGeom prst="rect">
            <a:avLst/>
          </a:prstGeom>
        </p:spPr>
      </p:pic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1584720-9546-2049-A305-AE5339095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2842411"/>
            <a:ext cx="5843826" cy="1116131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68313" y="3053095"/>
            <a:ext cx="5008414" cy="704544"/>
          </a:xfrm>
          <a:prstGeom prst="rect">
            <a:avLst/>
          </a:prstGeom>
        </p:spPr>
        <p:txBody>
          <a:bodyPr anchor="ctr"/>
          <a:lstStyle>
            <a:lvl1pPr algn="l">
              <a:defRPr sz="25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189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4818E5-09A6-2E48-B017-E0EBA97DA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510224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68313" y="3780439"/>
            <a:ext cx="8207375" cy="425513"/>
          </a:xfrm>
          <a:prstGeom prst="rect">
            <a:avLst/>
          </a:prstGeom>
        </p:spPr>
        <p:txBody>
          <a:bodyPr anchor="b"/>
          <a:lstStyle>
            <a:lvl1pPr algn="l">
              <a:defRPr sz="25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1584720-9546-2049-A305-AE5339095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264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C0AF8-B497-844C-8F8D-4E8E150F8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7646" cy="3510225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68313" y="3780439"/>
            <a:ext cx="8207375" cy="425513"/>
          </a:xfrm>
          <a:prstGeom prst="rect">
            <a:avLst/>
          </a:prstGeom>
        </p:spPr>
        <p:txBody>
          <a:bodyPr anchor="b"/>
          <a:lstStyle>
            <a:lvl1pPr algn="l">
              <a:defRPr sz="25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1584720-9546-2049-A305-AE5339095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622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DC4FA-A5F6-9A43-8FD7-E579691E5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65333" cy="3510225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68313" y="3780439"/>
            <a:ext cx="8207375" cy="425513"/>
          </a:xfrm>
          <a:prstGeom prst="rect">
            <a:avLst/>
          </a:prstGeom>
        </p:spPr>
        <p:txBody>
          <a:bodyPr anchor="b"/>
          <a:lstStyle>
            <a:lvl1pPr algn="l">
              <a:defRPr sz="25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1584720-9546-2049-A305-AE5339095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4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EB607-07DA-EE40-889D-17F869FB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5927" cy="3121688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312" y="3121688"/>
            <a:ext cx="4857539" cy="425513"/>
          </a:xfrm>
          <a:prstGeom prst="rect">
            <a:avLst/>
          </a:prstGeom>
        </p:spPr>
        <p:txBody>
          <a:bodyPr lIns="64800" anchor="b"/>
          <a:lstStyle>
            <a:lvl1pPr algn="l">
              <a:defRPr sz="20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50C94-8FEC-1346-B4A0-6A3B7479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72" y="4183684"/>
            <a:ext cx="3032760" cy="727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3AB3E-D78F-8F44-8BBA-0CDE498A1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187F2A-5AA1-5C4F-85D7-3773EA26D0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2523600"/>
            <a:ext cx="2923344" cy="5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25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DA6E-98FF-2040-A360-F5A9C321B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1633276"/>
            <a:ext cx="9161115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D7052-5DE7-DA4E-A430-5D4F96FB1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4543200"/>
            <a:ext cx="2923344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63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9AFAF-3B1B-1540-B1EA-55C462B80E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21688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312" y="3121688"/>
            <a:ext cx="4857539" cy="425513"/>
          </a:xfrm>
          <a:prstGeom prst="rect">
            <a:avLst/>
          </a:prstGeom>
        </p:spPr>
        <p:txBody>
          <a:bodyPr lIns="64800" anchor="b"/>
          <a:lstStyle>
            <a:lvl1pPr algn="l">
              <a:defRPr sz="2000" b="1" baseline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50C94-8FEC-1346-B4A0-6A3B7479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72" y="4183684"/>
            <a:ext cx="3032760" cy="727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3AB3E-D78F-8F44-8BBA-0CDE498A1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4667D-D762-5C4B-9CC1-BAF6B0065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2523600"/>
            <a:ext cx="2923344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034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16249-8E6A-9B49-9C7D-FB7495839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1702" cy="3121688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312" y="3121688"/>
            <a:ext cx="4857539" cy="425513"/>
          </a:xfrm>
          <a:prstGeom prst="rect">
            <a:avLst/>
          </a:prstGeom>
        </p:spPr>
        <p:txBody>
          <a:bodyPr lIns="64800" anchor="b"/>
          <a:lstStyle>
            <a:lvl1pPr algn="l">
              <a:defRPr sz="2000" b="1" baseline="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50C94-8FEC-1346-B4A0-6A3B7479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72" y="4183684"/>
            <a:ext cx="3032760" cy="727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3AB3E-D78F-8F44-8BBA-0CDE498A1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854C8-FDC9-2F4C-A431-A9549AD87C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2523600"/>
            <a:ext cx="2923338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36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1207F-25FB-1840-BC87-1E1FA4E12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609" cy="3121688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312" y="3121688"/>
            <a:ext cx="4857539" cy="425513"/>
          </a:xfrm>
          <a:prstGeom prst="rect">
            <a:avLst/>
          </a:prstGeom>
        </p:spPr>
        <p:txBody>
          <a:bodyPr lIns="64800" anchor="b"/>
          <a:lstStyle>
            <a:lvl1pPr algn="l">
              <a:defRPr sz="2000" b="1" baseline="0">
                <a:solidFill>
                  <a:srgbClr val="92CB5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50C94-8FEC-1346-B4A0-6A3B7479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72" y="4183684"/>
            <a:ext cx="3032760" cy="727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3AB3E-D78F-8F44-8BBA-0CDE498A1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03B00-DB38-1E48-AA1D-B9360E67D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2523600"/>
            <a:ext cx="2923338" cy="5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02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FD9666-8570-1941-8EAA-48D25FAF5D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1210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CA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312" y="3121688"/>
            <a:ext cx="4857539" cy="425513"/>
          </a:xfrm>
          <a:prstGeom prst="rect">
            <a:avLst/>
          </a:prstGeom>
        </p:spPr>
        <p:txBody>
          <a:bodyPr lIns="64800" anchor="b"/>
          <a:lstStyle>
            <a:lvl1pPr algn="l">
              <a:defRPr sz="2000" b="1" baseline="0">
                <a:solidFill>
                  <a:srgbClr val="92CB5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50C94-8FEC-1346-B4A0-6A3B7479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72" y="4183684"/>
            <a:ext cx="3032760" cy="727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3AB3E-D78F-8F44-8BBA-0CDE498A1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03B00-DB38-1E48-AA1D-B9360E67D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2523600"/>
            <a:ext cx="2923338" cy="5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88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278" y="244956"/>
            <a:ext cx="8210113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4" y="1388962"/>
            <a:ext cx="8207374" cy="2951840"/>
          </a:xfrm>
          <a:prstGeom prst="rect">
            <a:avLst/>
          </a:prstGeom>
        </p:spPr>
        <p:txBody>
          <a:bodyPr vert="horz" lIns="75935" tIns="0" rIns="64291" bIns="32146"/>
          <a:lstStyle>
            <a:lvl1pPr marL="284400" indent="-284400" algn="l">
              <a:spcAft>
                <a:spcPts val="422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97600" indent="-284400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/>
                <a:cs typeface="Calibri"/>
              </a:defRPr>
            </a:lvl2pPr>
            <a:lvl3pPr marL="889200" indent="-284400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09600" indent="-284400" algn="l">
              <a:spcAft>
                <a:spcPts val="422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18906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278" y="244956"/>
            <a:ext cx="8210113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4" y="1388962"/>
            <a:ext cx="8207374" cy="2951840"/>
          </a:xfrm>
          <a:prstGeom prst="rect">
            <a:avLst/>
          </a:prstGeom>
        </p:spPr>
        <p:txBody>
          <a:bodyPr vert="horz" lIns="75935" tIns="0" rIns="64291" bIns="32146"/>
          <a:lstStyle>
            <a:lvl1pPr marL="284400" indent="-284400" algn="l">
              <a:spcAft>
                <a:spcPts val="422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97600" indent="-284400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/>
                <a:cs typeface="Calibri"/>
              </a:defRPr>
            </a:lvl2pPr>
            <a:lvl3pPr marL="889200" indent="-284400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09600" indent="-284400" algn="l">
              <a:spcAft>
                <a:spcPts val="422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E7D5E1E0-F19A-F047-86A6-DD696F71051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76000" y="4729709"/>
            <a:ext cx="0" cy="421376"/>
          </a:xfrm>
          <a:prstGeom prst="line">
            <a:avLst/>
          </a:prstGeom>
          <a:noFill/>
          <a:ln w="1905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4" descr="Morneau Shepell Logo.png">
            <a:extLst>
              <a:ext uri="{FF2B5EF4-FFF2-40B4-BE49-F238E27FC236}">
                <a16:creationId xmlns:a16="http://schemas.microsoft.com/office/drawing/2014/main" id="{3D996F9D-4A64-A945-B30E-72C58D7B92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390" y="4725768"/>
            <a:ext cx="1070571" cy="28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6401592E-F789-944A-B8EC-E64EB55024A1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76000" y="4739479"/>
            <a:ext cx="468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08000" tIns="32146" rIns="108000" bIns="321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089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388962"/>
            <a:ext cx="3955063" cy="2951840"/>
          </a:xfrm>
          <a:prstGeom prst="rect">
            <a:avLst/>
          </a:prstGeom>
        </p:spPr>
        <p:txBody>
          <a:bodyPr vert="horz" lIns="75935" tIns="0" rIns="64291" bIns="32146"/>
          <a:lstStyle>
            <a:lvl1pPr marL="284400" indent="-284400" algn="l">
              <a:spcAft>
                <a:spcPts val="422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97600" indent="-284400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/>
                <a:cs typeface="Calibri"/>
              </a:defRPr>
            </a:lvl2pPr>
            <a:lvl3pPr marL="889200" indent="-284400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09600" indent="-284400" algn="l">
              <a:spcAft>
                <a:spcPts val="422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32606" y="1388962"/>
            <a:ext cx="3943082" cy="2951840"/>
          </a:xfrm>
          <a:prstGeom prst="rect">
            <a:avLst/>
          </a:prstGeom>
        </p:spPr>
        <p:txBody>
          <a:bodyPr vert="horz" lIns="75935" tIns="0" rIns="64291" bIns="32146"/>
          <a:lstStyle>
            <a:lvl1pPr marL="284400" indent="-284400" algn="l">
              <a:spcAft>
                <a:spcPts val="422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97600" indent="-284400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/>
                <a:cs typeface="Calibri"/>
              </a:defRPr>
            </a:lvl2pPr>
            <a:lvl3pPr marL="889200" indent="-284400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09600" indent="-284400" algn="l">
              <a:spcAft>
                <a:spcPts val="422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24274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Call-out -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577345"/>
            <a:ext cx="3311058" cy="2627243"/>
          </a:xfrm>
          <a:prstGeom prst="rect">
            <a:avLst/>
          </a:prstGeom>
        </p:spPr>
        <p:txBody>
          <a:bodyPr vert="horz" lIns="64291" tIns="0" rIns="64291" bIns="32146"/>
          <a:lstStyle>
            <a:lvl1pPr marL="0" indent="0" algn="l">
              <a:defRPr sz="24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9770" y="1577345"/>
            <a:ext cx="4715918" cy="2627243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284400" indent="-284400" algn="l">
              <a:spcAft>
                <a:spcPts val="844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Bullet 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908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Info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3470150"/>
            <a:ext cx="8207374" cy="747966"/>
          </a:xfrm>
          <a:prstGeom prst="rect">
            <a:avLst/>
          </a:prstGeom>
        </p:spPr>
        <p:txBody>
          <a:bodyPr vert="horz" lIns="64291" tIns="0" rIns="64291" bIns="32146"/>
          <a:lstStyle>
            <a:lvl1pPr algn="l">
              <a:defRPr sz="24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Paragraph 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392345"/>
            <a:ext cx="8207374" cy="198874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l">
              <a:buFont typeface="Arial"/>
              <a:buNone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Paragraph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5826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312" y="1388963"/>
            <a:ext cx="8207375" cy="3187172"/>
          </a:xfrm>
          <a:prstGeom prst="rect">
            <a:avLst/>
          </a:prstGeom>
          <a:noFill/>
        </p:spPr>
        <p:txBody>
          <a:bodyPr vert="horz" lIns="64291" tIns="32146" rIns="64291" bIns="32146" anchor="t"/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A8C07-7667-5B4B-9E0D-7F93426D7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3C3F3-855F-DF4A-AE96-AB31F2365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4543200"/>
            <a:ext cx="2923338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514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314" y="2988748"/>
            <a:ext cx="8207373" cy="1587386"/>
          </a:xfrm>
          <a:prstGeom prst="rect">
            <a:avLst/>
          </a:prstGeom>
          <a:noFill/>
        </p:spPr>
        <p:txBody>
          <a:bodyPr vert="horz" lIns="64291" tIns="32146" rIns="64291" bIns="32146" anchor="t"/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4" y="1391631"/>
            <a:ext cx="8207374" cy="152270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284400" indent="-284400" algn="l">
              <a:spcAft>
                <a:spcPts val="844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Bullet 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6422-85E3-3748-8B05-FCAB02099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73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702566" y="1388963"/>
            <a:ext cx="3973121" cy="3187172"/>
          </a:xfrm>
          <a:prstGeom prst="rect">
            <a:avLst/>
          </a:prstGeom>
          <a:noFill/>
        </p:spPr>
        <p:txBody>
          <a:bodyPr vert="horz" lIns="64291" tIns="32146" rIns="64291" bIns="32146" anchor="t"/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68313" y="244956"/>
            <a:ext cx="8207373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D505-309C-B044-8FD2-2A04B332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388962"/>
            <a:ext cx="4029807" cy="3193584"/>
          </a:xfrm>
          <a:prstGeom prst="rect">
            <a:avLst/>
          </a:prstGeom>
        </p:spPr>
        <p:txBody>
          <a:bodyPr vert="horz" lIns="75935" tIns="0" rIns="64291" bIns="32146"/>
          <a:lstStyle>
            <a:lvl1pPr marL="284400" indent="-284400" algn="l">
              <a:spcAft>
                <a:spcPts val="422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97600" indent="-284400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/>
                <a:cs typeface="Calibri"/>
              </a:defRPr>
            </a:lvl2pPr>
            <a:lvl3pPr marL="889200" indent="-284400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09600" indent="-284400" algn="l">
              <a:spcAft>
                <a:spcPts val="422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19637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S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314" y="1388963"/>
            <a:ext cx="3970859" cy="3187172"/>
          </a:xfrm>
          <a:prstGeom prst="rect">
            <a:avLst/>
          </a:prstGeom>
          <a:noFill/>
        </p:spPr>
        <p:txBody>
          <a:bodyPr vert="horz" lIns="64291" tIns="32146" rIns="64291" bIns="32146" anchor="t"/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05BA-AAC9-2640-BFB5-AB96E4E54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47586" y="1388962"/>
            <a:ext cx="4028102" cy="3193584"/>
          </a:xfrm>
          <a:prstGeom prst="rect">
            <a:avLst/>
          </a:prstGeom>
        </p:spPr>
        <p:txBody>
          <a:bodyPr vert="horz" lIns="75935" tIns="0" rIns="64291" bIns="32146"/>
          <a:lstStyle>
            <a:lvl1pPr marL="284400" indent="-284400" algn="l">
              <a:spcAft>
                <a:spcPts val="422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97600" indent="-284400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/>
                <a:cs typeface="Calibri"/>
              </a:defRPr>
            </a:lvl2pPr>
            <a:lvl3pPr marL="889200" indent="-284400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09600" indent="-284400" algn="l">
              <a:spcAft>
                <a:spcPts val="422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3417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2609422"/>
            <a:ext cx="4015071" cy="1802402"/>
          </a:xfrm>
          <a:prstGeom prst="rect">
            <a:avLst/>
          </a:prstGeom>
          <a:solidFill>
            <a:srgbClr val="9E3D96"/>
          </a:solidFill>
        </p:spPr>
        <p:txBody>
          <a:bodyPr vert="horz" lIns="202493" tIns="82800" rIns="202493" bIns="82800"/>
          <a:lstStyle>
            <a:lvl1pPr marL="0" indent="0" algn="l">
              <a:spcAft>
                <a:spcPts val="844"/>
              </a:spcAft>
              <a:defRPr sz="14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400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700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Priority message 1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4" y="1392345"/>
            <a:ext cx="8207374" cy="88952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l"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Summary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Key summary message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93517" y="2609422"/>
            <a:ext cx="4082171" cy="1802402"/>
          </a:xfrm>
          <a:prstGeom prst="rect">
            <a:avLst/>
          </a:prstGeom>
          <a:solidFill>
            <a:srgbClr val="9E3D96"/>
          </a:solidFill>
        </p:spPr>
        <p:txBody>
          <a:bodyPr vert="horz" lIns="202493" tIns="82800" rIns="202493" bIns="82800"/>
          <a:lstStyle>
            <a:lvl1pPr marL="0" indent="0" algn="l">
              <a:spcAft>
                <a:spcPts val="844"/>
              </a:spcAft>
              <a:defRPr sz="14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400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700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Priority message 2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8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2C59-0934-184C-AD87-0C2776CF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00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15" y="1288010"/>
            <a:ext cx="8207373" cy="676724"/>
          </a:xfrm>
          <a:prstGeom prst="rect">
            <a:avLst/>
          </a:prstGeom>
          <a:solidFill>
            <a:srgbClr val="006472"/>
          </a:solidFill>
        </p:spPr>
        <p:txBody>
          <a:bodyPr vert="horz" lIns="128583" tIns="86400" rIns="64291" bIns="128583"/>
          <a:lstStyle>
            <a:lvl1pPr marL="0" algn="l">
              <a:spcAft>
                <a:spcPts val="244"/>
              </a:spcAft>
              <a:defRPr sz="14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700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2167251"/>
            <a:ext cx="8207373" cy="676724"/>
          </a:xfrm>
          <a:prstGeom prst="rect">
            <a:avLst/>
          </a:prstGeom>
          <a:solidFill>
            <a:srgbClr val="006472"/>
          </a:solidFill>
        </p:spPr>
        <p:txBody>
          <a:bodyPr vert="horz" lIns="128583" tIns="86400" rIns="64291" bIns="128583"/>
          <a:lstStyle>
            <a:lvl1pPr marL="0" algn="l">
              <a:spcAft>
                <a:spcPts val="844"/>
              </a:spcAft>
              <a:defRPr lang="en-CA" sz="1400" b="1" baseline="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marL="241093" indent="-241093" algn="l"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700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marL="0" lvl="0" indent="-241093" algn="l" rtl="0" eaLnBrk="0" fontAlgn="base" hangingPunct="0">
              <a:spcBef>
                <a:spcPct val="0"/>
              </a:spcBef>
              <a:spcAft>
                <a:spcPts val="244"/>
              </a:spcAft>
            </a:pPr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9914" y="3046492"/>
            <a:ext cx="8207373" cy="676724"/>
          </a:xfrm>
          <a:prstGeom prst="rect">
            <a:avLst/>
          </a:prstGeom>
          <a:solidFill>
            <a:srgbClr val="006472"/>
          </a:solidFill>
        </p:spPr>
        <p:txBody>
          <a:bodyPr vert="horz" lIns="128583" tIns="86400" rIns="64291" bIns="128583"/>
          <a:lstStyle>
            <a:lvl1pPr marL="0" algn="l">
              <a:spcAft>
                <a:spcPts val="844"/>
              </a:spcAft>
              <a:defRPr lang="en-CA" sz="1400" b="1" baseline="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marL="241093" indent="-241093" algn="l"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700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marL="0" lvl="0" indent="-241093" algn="l" rtl="0" eaLnBrk="0" fontAlgn="base" hangingPunct="0">
              <a:spcBef>
                <a:spcPct val="0"/>
              </a:spcBef>
              <a:spcAft>
                <a:spcPts val="244"/>
              </a:spcAft>
            </a:pPr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71514" y="3925734"/>
            <a:ext cx="8207373" cy="676724"/>
          </a:xfrm>
          <a:prstGeom prst="rect">
            <a:avLst/>
          </a:prstGeom>
          <a:solidFill>
            <a:srgbClr val="006472"/>
          </a:solidFill>
        </p:spPr>
        <p:txBody>
          <a:bodyPr vert="horz" lIns="128583" tIns="86400" rIns="64291" bIns="128583"/>
          <a:lstStyle>
            <a:lvl1pPr marL="0" algn="l">
              <a:spcAft>
                <a:spcPts val="844"/>
              </a:spcAft>
              <a:defRPr lang="en-CA" sz="1400" b="1" baseline="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marL="241093" indent="-241093" algn="l"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700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marL="0" lvl="0" indent="-241093" algn="l" rtl="0" eaLnBrk="0" fontAlgn="base" hangingPunct="0">
              <a:spcBef>
                <a:spcPct val="0"/>
              </a:spcBef>
              <a:spcAft>
                <a:spcPts val="244"/>
              </a:spcAft>
            </a:pPr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type="sldNum" sz="quarter" idx="17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DF-6504-7D45-8443-A77FA23A1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19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63147" y="1305404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580538" y="1305404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15317" y="1305404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63147" y="2125197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580538" y="2125197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615317" y="2121398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63147" y="2944989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591044" y="2944989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63147" y="3764782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580173" y="3764782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597928" y="1305404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97928" y="2125197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1" name="Text Box 2"/>
          <p:cNvSpPr txBox="1">
            <a:spLocks noGrp="1" noChangeArrowheads="1"/>
          </p:cNvSpPr>
          <p:nvPr>
            <p:ph type="sldNum" sz="quarter" idx="30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98F8-AD88-3447-A309-09738B3E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6627921" y="2945960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6627921" y="3761954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4610532" y="2945960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4610532" y="3765752"/>
            <a:ext cx="1958249" cy="74162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408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4" name="Text Box 2"/>
          <p:cNvSpPr txBox="1">
            <a:spLocks noGrp="1" noChangeArrowheads="1"/>
          </p:cNvSpPr>
          <p:nvPr>
            <p:ph type="sldNum" sz="quarter" idx="50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87D8-66AE-FB44-8AE6-6C930130B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63147" y="1305405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580538" y="1305405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15317" y="1305405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63147" y="1951847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580538" y="1951847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615317" y="1948048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63147" y="2598288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580538" y="2598288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6615317" y="2590691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63147" y="3244730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580173" y="3244730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597928" y="1305405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97928" y="1951847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4597928" y="2598288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/>
          </p:nvPr>
        </p:nvSpPr>
        <p:spPr>
          <a:xfrm>
            <a:off x="565246" y="3892440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>
              <a:defRPr sz="16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/>
          </p:nvPr>
        </p:nvSpPr>
        <p:spPr>
          <a:xfrm>
            <a:off x="2582271" y="3892440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/>
          </p:nvPr>
        </p:nvSpPr>
        <p:spPr>
          <a:xfrm>
            <a:off x="6617415" y="3241896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/>
          </p:nvPr>
        </p:nvSpPr>
        <p:spPr>
          <a:xfrm>
            <a:off x="6617415" y="3884539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/>
          </p:nvPr>
        </p:nvSpPr>
        <p:spPr>
          <a:xfrm>
            <a:off x="4600026" y="3245695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/>
          </p:nvPr>
        </p:nvSpPr>
        <p:spPr>
          <a:xfrm>
            <a:off x="4600026" y="3892136"/>
            <a:ext cx="1958249" cy="591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>
              <a:defRPr lang="en-US" sz="16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457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73409" y="1391631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278320" y="1391631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5983231" y="1391631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573409" y="1909987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573409" y="2428343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3409" y="2946700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573409" y="3465056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573409" y="3983412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78320" y="3983412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5983231" y="3983412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83512" y="1909987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83512" y="2428343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83512" y="2946700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3283512" y="3465056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5983231" y="1909987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5983231" y="2428343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5983231" y="2946700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5983231" y="3465056"/>
            <a:ext cx="2593569" cy="461742"/>
          </a:xfrm>
          <a:prstGeom prst="rect">
            <a:avLst/>
          </a:prstGeom>
        </p:spPr>
        <p:txBody>
          <a:bodyPr vert="horz" lIns="64291" tIns="0" rIns="64291" bIns="32146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2" name="Text Box 2"/>
          <p:cNvSpPr txBox="1">
            <a:spLocks noGrp="1" noChangeArrowheads="1"/>
          </p:cNvSpPr>
          <p:nvPr>
            <p:ph type="sldNum" sz="quarter" idx="56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F3B7-9276-2241-935B-49557E11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9647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85855" y="2286280"/>
            <a:ext cx="3859857" cy="676424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US" sz="8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85855" y="1524466"/>
            <a:ext cx="3859857" cy="676424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US" sz="80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748865" y="1572647"/>
            <a:ext cx="1190162" cy="569545"/>
          </a:xfrm>
          <a:prstGeom prst="rect">
            <a:avLst/>
          </a:prstGeom>
        </p:spPr>
        <p:txBody>
          <a:bodyPr vert="horz" lIns="64291" tIns="32146" rIns="64291" bIns="32146" anchor="ctr" anchorCtr="0"/>
          <a:lstStyle>
            <a:lvl1pPr algn="l">
              <a:defRPr sz="3600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XX%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748865" y="2338994"/>
            <a:ext cx="1190162" cy="569545"/>
          </a:xfrm>
          <a:prstGeom prst="rect">
            <a:avLst/>
          </a:prstGeom>
        </p:spPr>
        <p:txBody>
          <a:bodyPr vert="horz" lIns="64291" tIns="32146" rIns="64291" bIns="32146" anchor="ctr" anchorCtr="0"/>
          <a:lstStyle>
            <a:lvl1pPr algn="l">
              <a:defRPr sz="3600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$XM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698486" y="1572647"/>
            <a:ext cx="1780370" cy="569545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marL="0" indent="0" algn="l">
              <a:defRPr sz="1600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Proof point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698486" y="2338994"/>
            <a:ext cx="1780370" cy="569545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marL="0" indent="0" algn="l">
              <a:defRPr lang="en-US" sz="1600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Proof point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4" y="1515646"/>
            <a:ext cx="4006160" cy="1459249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marL="284400" indent="-284400" algn="l">
              <a:spcAft>
                <a:spcPts val="844"/>
              </a:spcAft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Challenges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68314" y="3209024"/>
            <a:ext cx="8207374" cy="1396048"/>
          </a:xfrm>
          <a:prstGeom prst="rect">
            <a:avLst/>
          </a:prstGeom>
          <a:solidFill>
            <a:srgbClr val="49134C"/>
          </a:solidFill>
        </p:spPr>
        <p:txBody>
          <a:bodyPr vert="horz" lIns="202493" tIns="129600" rIns="202493" bIns="129600"/>
          <a:lstStyle>
            <a:lvl1pPr marL="0" indent="0" algn="l">
              <a:spcAft>
                <a:spcPts val="844"/>
              </a:spcAft>
              <a:defRPr sz="14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400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700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7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Key outcomes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12" name="Text Box 2"/>
          <p:cNvSpPr txBox="1">
            <a:spLocks noGrp="1" noChangeArrowheads="1"/>
          </p:cNvSpPr>
          <p:nvPr>
            <p:ph type="sldNum" sz="quarter" idx="24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2F806A69-738A-254E-B218-F36952DCD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804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776" y="1368296"/>
            <a:ext cx="2011412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53576" tIns="32146" rIns="64291" bIns="32146" anchor="ctr"/>
          <a:lstStyle>
            <a:lvl1pPr marL="0" algn="ctr">
              <a:lnSpc>
                <a:spcPct val="80000"/>
              </a:lnSpc>
              <a:defRPr sz="11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563870" y="1368296"/>
            <a:ext cx="2011412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95964" y="1368296"/>
            <a:ext cx="2011412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1776" y="2274881"/>
            <a:ext cx="2011412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63870" y="2274881"/>
            <a:ext cx="2011412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495964" y="2004304"/>
            <a:ext cx="2011412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marL="241093" marR="0" lvl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495964" y="2545458"/>
            <a:ext cx="2011412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marL="241093" marR="0" lvl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31777" y="4180517"/>
            <a:ext cx="7874061" cy="406022"/>
          </a:xfrm>
          <a:prstGeom prst="rect">
            <a:avLst/>
          </a:prstGeom>
          <a:solidFill>
            <a:srgbClr val="49134C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Additional information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31776" y="3179318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33207" y="3179318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834637" y="3179318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436068" y="3179318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037498" y="3179318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31776" y="3679886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233207" y="3679886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834637" y="3679886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436068" y="3679886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37498" y="3679886"/>
            <a:ext cx="1469879" cy="406022"/>
          </a:xfrm>
          <a:prstGeom prst="rect">
            <a:avLst/>
          </a:prstGeom>
          <a:solidFill>
            <a:srgbClr val="9E3D96"/>
          </a:solidFill>
        </p:spPr>
        <p:txBody>
          <a:bodyPr vert="horz" lIns="64291" tIns="32146" rIns="64291" bIns="32146" anchor="ctr"/>
          <a:lstStyle>
            <a:lvl1pPr marL="0">
              <a:lnSpc>
                <a:spcPct val="80000"/>
              </a:lnSpc>
              <a:defRPr sz="11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0" b="1">
                <a:latin typeface="Calibri"/>
                <a:cs typeface="Calibri"/>
              </a:defRPr>
            </a:lvl3pPr>
            <a:lvl4pPr>
              <a:defRPr sz="1400" b="1">
                <a:latin typeface="Calibri"/>
                <a:cs typeface="Calibri"/>
              </a:defRPr>
            </a:lvl4pPr>
            <a:lvl5pPr>
              <a:defRPr sz="14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3" name="Text Box 2"/>
          <p:cNvSpPr txBox="1">
            <a:spLocks noGrp="1" noChangeArrowheads="1"/>
          </p:cNvSpPr>
          <p:nvPr>
            <p:ph type="sldNum" sz="quarter" idx="31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2CE206C-F9B0-FB4F-AA1A-8868E03CD7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661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11377-840A-C844-8612-FC36C80B6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" r="-1"/>
          <a:stretch/>
        </p:blipFill>
        <p:spPr>
          <a:xfrm>
            <a:off x="-64008" y="1633276"/>
            <a:ext cx="9208008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rgbClr val="92CB5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FC2F5F-57BD-2D45-B3D3-A754ADE4B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4543200"/>
            <a:ext cx="2923338" cy="5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845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5139" y="1294770"/>
            <a:ext cx="1001088" cy="98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 algn="l">
              <a:defRPr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238" y="1596822"/>
            <a:ext cx="2877239" cy="189404"/>
          </a:xfrm>
          <a:prstGeom prst="rect">
            <a:avLst/>
          </a:prstGeom>
        </p:spPr>
        <p:txBody>
          <a:bodyPr vert="horz" lIns="75935" tIns="0" rIns="64291" bIns="0" anchor="b"/>
          <a:lstStyle>
            <a:lvl1pPr marL="0" algn="l">
              <a:defRPr sz="11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8" y="1799755"/>
            <a:ext cx="2877239" cy="466745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indent="-244308" algn="l">
              <a:defRPr sz="11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44308" algn="l">
              <a:defRPr sz="1100">
                <a:solidFill>
                  <a:srgbClr val="000000"/>
                </a:solidFill>
              </a:defRPr>
            </a:lvl2pPr>
            <a:lvl3pPr marL="0" indent="-244308" algn="l">
              <a:defRPr sz="11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139" y="2464989"/>
            <a:ext cx="1001088" cy="98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 algn="l">
              <a:defRPr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691238" y="2767041"/>
            <a:ext cx="2877239" cy="189404"/>
          </a:xfrm>
          <a:prstGeom prst="rect">
            <a:avLst/>
          </a:prstGeom>
        </p:spPr>
        <p:txBody>
          <a:bodyPr vert="horz" lIns="75935" tIns="0" rIns="64291" bIns="0" anchor="b"/>
          <a:lstStyle>
            <a:lvl1pPr marL="0" algn="l">
              <a:defRPr sz="11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25139" y="3614059"/>
            <a:ext cx="1001088" cy="98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 algn="l">
              <a:defRPr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691238" y="3916111"/>
            <a:ext cx="2877239" cy="189404"/>
          </a:xfrm>
          <a:prstGeom prst="rect">
            <a:avLst/>
          </a:prstGeom>
        </p:spPr>
        <p:txBody>
          <a:bodyPr vert="horz" lIns="75935" tIns="0" rIns="64291" bIns="0" anchor="b"/>
          <a:lstStyle>
            <a:lvl1pPr marL="0" algn="l">
              <a:defRPr sz="11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4695406" y="1294770"/>
            <a:ext cx="1001088" cy="98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 algn="l">
              <a:defRPr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761503" y="1596822"/>
            <a:ext cx="2877239" cy="189404"/>
          </a:xfrm>
          <a:prstGeom prst="rect">
            <a:avLst/>
          </a:prstGeom>
        </p:spPr>
        <p:txBody>
          <a:bodyPr vert="horz" lIns="75935" tIns="0" rIns="64291" bIns="0" anchor="b"/>
          <a:lstStyle>
            <a:lvl1pPr marL="0" algn="l">
              <a:defRPr sz="11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695406" y="2464989"/>
            <a:ext cx="1001088" cy="98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 algn="l">
              <a:defRPr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61503" y="2767041"/>
            <a:ext cx="2877239" cy="189404"/>
          </a:xfrm>
          <a:prstGeom prst="rect">
            <a:avLst/>
          </a:prstGeom>
        </p:spPr>
        <p:txBody>
          <a:bodyPr vert="horz" lIns="75935" tIns="0" rIns="64291" bIns="0" anchor="b"/>
          <a:lstStyle>
            <a:lvl1pPr marL="0" algn="l">
              <a:defRPr sz="11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4695406" y="3614059"/>
            <a:ext cx="1001088" cy="98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4291" tIns="32146" rIns="64291" bIns="32146" anchor="t"/>
          <a:lstStyle>
            <a:lvl1pPr marL="0" indent="0" algn="l">
              <a:defRPr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5761503" y="3916111"/>
            <a:ext cx="2877239" cy="189404"/>
          </a:xfrm>
          <a:prstGeom prst="rect">
            <a:avLst/>
          </a:prstGeom>
        </p:spPr>
        <p:txBody>
          <a:bodyPr vert="horz" lIns="75935" tIns="0" rIns="64291" bIns="0" anchor="b"/>
          <a:lstStyle>
            <a:lvl1pPr marL="0" algn="l">
              <a:defRPr sz="11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4" name="Text Box 2"/>
          <p:cNvSpPr txBox="1">
            <a:spLocks noGrp="1" noChangeArrowheads="1"/>
          </p:cNvSpPr>
          <p:nvPr>
            <p:ph type="sldNum" sz="quarter" idx="34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4E4C-DE3A-6C4B-B1F2-14C9DA31E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5761583" y="1799755"/>
            <a:ext cx="2877239" cy="466745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indent="-244308" algn="l">
              <a:defRPr sz="11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44308" algn="l">
              <a:defRPr sz="1100">
                <a:solidFill>
                  <a:srgbClr val="000000"/>
                </a:solidFill>
              </a:defRPr>
            </a:lvl2pPr>
            <a:lvl3pPr marL="0" indent="-244308" algn="l">
              <a:defRPr sz="11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1691238" y="2975635"/>
            <a:ext cx="2877239" cy="466745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indent="-244308" algn="l">
              <a:defRPr sz="11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44308" algn="l">
              <a:defRPr sz="1100">
                <a:solidFill>
                  <a:srgbClr val="000000"/>
                </a:solidFill>
              </a:defRPr>
            </a:lvl2pPr>
            <a:lvl3pPr marL="0" indent="-244308" algn="l">
              <a:defRPr sz="11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761583" y="2975635"/>
            <a:ext cx="2877239" cy="466745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indent="-244308" algn="l">
              <a:defRPr sz="11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44308" algn="l">
              <a:defRPr sz="1100">
                <a:solidFill>
                  <a:srgbClr val="000000"/>
                </a:solidFill>
              </a:defRPr>
            </a:lvl2pPr>
            <a:lvl3pPr marL="0" indent="-244308" algn="l">
              <a:defRPr sz="11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1691238" y="4120365"/>
            <a:ext cx="2877239" cy="466745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indent="-244308" algn="l">
              <a:defRPr sz="11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44308" algn="l">
              <a:defRPr sz="1100">
                <a:solidFill>
                  <a:srgbClr val="000000"/>
                </a:solidFill>
              </a:defRPr>
            </a:lvl2pPr>
            <a:lvl3pPr marL="0" indent="-244308" algn="l">
              <a:defRPr sz="11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5761583" y="4120365"/>
            <a:ext cx="2877239" cy="466745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indent="-244308" algn="l">
              <a:defRPr sz="11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44308" algn="l">
              <a:defRPr sz="1100">
                <a:solidFill>
                  <a:srgbClr val="000000"/>
                </a:solidFill>
              </a:defRPr>
            </a:lvl2pPr>
            <a:lvl3pPr marL="0" indent="-244308" algn="l">
              <a:defRPr sz="11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249209014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744088" y="1521996"/>
            <a:ext cx="7825064" cy="2942525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chart</a:t>
            </a:r>
            <a:endParaRPr lang="en-US" noProof="0" dirty="0">
              <a:sym typeface="Gill Sans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464826" y="2680274"/>
            <a:ext cx="2157929" cy="252539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algn="ctr">
              <a:defRPr sz="1100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13947" y="4474283"/>
            <a:ext cx="2877239" cy="189404"/>
          </a:xfrm>
          <a:prstGeom prst="rect">
            <a:avLst/>
          </a:prstGeom>
        </p:spPr>
        <p:txBody>
          <a:bodyPr vert="horz" lIns="75935" tIns="0" rIns="64291" bIns="0" anchor="t"/>
          <a:lstStyle>
            <a:lvl1pPr marL="0" algn="ctr">
              <a:defRPr sz="1100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7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76B7-65E0-6442-A024-24BE4E12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299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468314" y="1521996"/>
            <a:ext cx="8207374" cy="2992132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icon to add table</a:t>
            </a:r>
            <a:endParaRPr lang="en-US" noProof="0" dirty="0">
              <a:sym typeface="Gill Sans" charset="0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D781-0EBB-DB43-9EFE-E76F38F1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371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C8CD7A-FCA2-E740-8DC1-18A8A3DD3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6000" y="4739479"/>
            <a:ext cx="468000" cy="21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43509E27-F8F4-C74E-8348-B6C85E467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4" y="244956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28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Our brand colour palette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7E2F9-6BF1-4E43-B0D1-A6BAB020A0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4699728"/>
              </p:ext>
            </p:extLst>
          </p:nvPr>
        </p:nvGraphicFramePr>
        <p:xfrm>
          <a:off x="476250" y="1130141"/>
          <a:ext cx="8191500" cy="2701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54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RCB:0/172/205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RCB: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</a:rPr>
                        <a:t> 158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/61/150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RGB: 247/146/30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2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RGB: 130/195/65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RGB: 0/0/0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54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RCB:146/215/231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RGB: 206/169/207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A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rgbClr val="AB6116"/>
                          </a:solidFill>
                          <a:latin typeface="+mn-lt"/>
                          <a:ea typeface="+mn-ea"/>
                          <a:cs typeface="+mn-cs"/>
                        </a:rPr>
                        <a:t>RGB: 254/208/158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rgbClr val="4C7329"/>
                          </a:solidFill>
                          <a:latin typeface="+mn-lt"/>
                          <a:ea typeface="+mn-ea"/>
                          <a:cs typeface="+mn-cs"/>
                        </a:rPr>
                        <a:t>RGB: 203/227/174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RGB: 230/230/230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54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RCB:0/100/114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RGB: 73/19/76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13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RGB: 171/97/22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61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RGB: 76/115/41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3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RGB: 100/100/100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CD591-2CCF-EB43-A6A4-CA1DC9143633}"/>
              </a:ext>
            </a:extLst>
          </p:cNvPr>
          <p:cNvSpPr txBox="1"/>
          <p:nvPr userDrawn="1"/>
        </p:nvSpPr>
        <p:spPr>
          <a:xfrm>
            <a:off x="468313" y="3875314"/>
            <a:ext cx="819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TOO MUCH COLOUR</a:t>
            </a:r>
          </a:p>
          <a:p>
            <a:r>
              <a:rPr lang="en-CA" dirty="0">
                <a:solidFill>
                  <a:schemeClr val="tx1"/>
                </a:solidFill>
              </a:rPr>
              <a:t>Only use two primary brand colours on each page to ensure a good user experience. Colour is used to highlight or emphasize and must be used consistently. Each primary colour has associated secondary colours that can be used to establish a hierarchy or highlight a speciﬁc piece of information. </a:t>
            </a:r>
          </a:p>
          <a:p>
            <a:r>
              <a:rPr lang="en-CA" dirty="0">
                <a:solidFill>
                  <a:schemeClr val="tx1"/>
                </a:solidFill>
              </a:rPr>
              <a:t>If an additional colour is required, always ensure that it is a brand colour and use sparingly. </a:t>
            </a:r>
          </a:p>
        </p:txBody>
      </p:sp>
    </p:spTree>
    <p:extLst>
      <p:ext uri="{BB962C8B-B14F-4D97-AF65-F5344CB8AC3E}">
        <p14:creationId xmlns:p14="http://schemas.microsoft.com/office/powerpoint/2010/main" val="28948537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EF8A0-B594-AC4E-9FAB-45A3880EA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1ABF4A-CBB3-8F46-8EE9-09F32A4E38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4543200"/>
            <a:ext cx="2923344" cy="5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60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7060D-41B7-A04D-B043-8226AE46F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3870A-486B-1F4E-8EE5-BB2F387F86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4543200"/>
            <a:ext cx="2923344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905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FCE6A9-38DF-024C-B49D-D7EE26232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F2B290-903B-924A-8717-0098FE5EAC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4543200"/>
            <a:ext cx="2923338" cy="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27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B24F6-63CF-B744-9B4B-D22D9BDD7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rgbClr val="92CB52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70E70C-06B5-F44B-AC7F-21FE9615BB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7" y="4543200"/>
            <a:ext cx="2923338" cy="5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53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1502F5-961D-5742-BC32-4DE99583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633276"/>
            <a:ext cx="9144000" cy="3510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8000" y="421993"/>
            <a:ext cx="5455604" cy="544574"/>
          </a:xfrm>
          <a:prstGeom prst="rect">
            <a:avLst/>
          </a:prstGeom>
        </p:spPr>
        <p:txBody>
          <a:bodyPr lIns="64800" anchor="b"/>
          <a:lstStyle>
            <a:lvl1pPr algn="l">
              <a:lnSpc>
                <a:spcPct val="80000"/>
              </a:lnSpc>
              <a:defRPr sz="28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pic>
        <p:nvPicPr>
          <p:cNvPr id="13" name="Picture 9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72" y="318339"/>
            <a:ext cx="1966194" cy="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009349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lang="en-US" sz="11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165644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321675"/>
            <a:ext cx="5163761" cy="218474"/>
          </a:xfrm>
          <a:prstGeom prst="rect">
            <a:avLst/>
          </a:prstGeom>
        </p:spPr>
        <p:txBody>
          <a:bodyPr vert="horz" lIns="64800" tIns="32146" rIns="64291" bIns="32146" anchor="t"/>
          <a:lstStyle>
            <a:lvl1pPr marL="25312" algn="l">
              <a:defRPr sz="11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7FF868-1E62-894E-B5B3-223A544861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84" y="4543200"/>
            <a:ext cx="2923344" cy="5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30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676000" y="4729709"/>
            <a:ext cx="0" cy="421376"/>
          </a:xfrm>
          <a:prstGeom prst="line">
            <a:avLst/>
          </a:prstGeom>
          <a:noFill/>
          <a:ln w="1905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Picture 11" descr="Morneau Shepell 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390" y="4725768"/>
            <a:ext cx="1070571" cy="28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76000" y="4739479"/>
            <a:ext cx="468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08000" tIns="32146" rIns="108000" bIns="321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5"/>
          <p:cNvSpPr>
            <a:spLocks noGrp="1"/>
          </p:cNvSpPr>
          <p:nvPr>
            <p:ph type="title"/>
          </p:nvPr>
        </p:nvSpPr>
        <p:spPr bwMode="auto">
          <a:xfrm>
            <a:off x="468314" y="205941"/>
            <a:ext cx="82180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69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orient="horz" pos="2935" userDrawn="1">
          <p15:clr>
            <a:srgbClr val="F26B43"/>
          </p15:clr>
        </p15:guide>
        <p15:guide id="4" orient="horz" pos="6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5"/>
          <p:cNvSpPr>
            <a:spLocks noGrp="1"/>
          </p:cNvSpPr>
          <p:nvPr>
            <p:ph type="title"/>
          </p:nvPr>
        </p:nvSpPr>
        <p:spPr bwMode="auto">
          <a:xfrm>
            <a:off x="468314" y="205941"/>
            <a:ext cx="82180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C8838A8-A0FD-254A-B635-709E76A83BB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76000" y="4729709"/>
            <a:ext cx="0" cy="421376"/>
          </a:xfrm>
          <a:prstGeom prst="line">
            <a:avLst/>
          </a:prstGeom>
          <a:noFill/>
          <a:ln w="1905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6" descr="Morneau Shepell Logo.png">
            <a:extLst>
              <a:ext uri="{FF2B5EF4-FFF2-40B4-BE49-F238E27FC236}">
                <a16:creationId xmlns:a16="http://schemas.microsoft.com/office/drawing/2014/main" id="{69F46E81-2017-6544-9DF2-AB79AB368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390" y="4725768"/>
            <a:ext cx="1070571" cy="28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C8DE2E26-64C5-5A45-AEC2-0A14502DE704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76000" y="4739479"/>
            <a:ext cx="468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08000" tIns="32146" rIns="108000" bIns="321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13" r:id="rId2"/>
    <p:sldLayoutId id="2147484237" r:id="rId3"/>
    <p:sldLayoutId id="2147484238" r:id="rId4"/>
    <p:sldLayoutId id="2147484239" r:id="rId5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667" userDrawn="1">
          <p15:clr>
            <a:srgbClr val="F26B43"/>
          </p15:clr>
        </p15:guide>
        <p15:guide id="4" orient="horz" pos="293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5"/>
          <p:cNvSpPr>
            <a:spLocks noGrp="1"/>
          </p:cNvSpPr>
          <p:nvPr>
            <p:ph type="title"/>
          </p:nvPr>
        </p:nvSpPr>
        <p:spPr bwMode="auto">
          <a:xfrm>
            <a:off x="468314" y="205941"/>
            <a:ext cx="82180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066B4A55-2378-9645-ABA4-4CEC6084D3A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76000" y="4729709"/>
            <a:ext cx="0" cy="421376"/>
          </a:xfrm>
          <a:prstGeom prst="line">
            <a:avLst/>
          </a:prstGeom>
          <a:noFill/>
          <a:ln w="1905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62B4082-6C1E-974A-A364-A66791D5A50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76000" y="4739479"/>
            <a:ext cx="468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08000" tIns="32146" rIns="108000" bIns="321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6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40" r:id="rId2"/>
    <p:sldLayoutId id="2147484241" r:id="rId3"/>
    <p:sldLayoutId id="2147484242" r:id="rId4"/>
    <p:sldLayoutId id="2147484244" r:id="rId5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2935" userDrawn="1">
          <p15:clr>
            <a:srgbClr val="F26B43"/>
          </p15:clr>
        </p15:guide>
        <p15:guide id="4" orient="horz" pos="66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245" r:id="rId2"/>
    <p:sldLayoutId id="2147484214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10" r:id="rId15"/>
    <p:sldLayoutId id="2147484211" r:id="rId16"/>
    <p:sldLayoutId id="2147484201" r:id="rId17"/>
    <p:sldLayoutId id="2147484202" r:id="rId18"/>
    <p:sldLayoutId id="2147484203" r:id="rId19"/>
    <p:sldLayoutId id="2147484243" r:id="rId20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6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2935" userDrawn="1">
          <p15:clr>
            <a:srgbClr val="F26B43"/>
          </p15:clr>
        </p15:guide>
        <p15:guide id="4" orient="horz" pos="6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Stephen Liptrap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8000" y="1227823"/>
            <a:ext cx="5163761" cy="218474"/>
          </a:xfrm>
        </p:spPr>
        <p:txBody>
          <a:bodyPr/>
          <a:lstStyle/>
          <a:p>
            <a:r>
              <a:rPr lang="en-CA" dirty="0"/>
              <a:t>June 15, 2018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9EFD1-B465-644C-98C9-1C0550B9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A real cause for leadership worry: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impact of the Anxiety Epidemic</a:t>
            </a:r>
          </a:p>
        </p:txBody>
      </p:sp>
    </p:spTree>
    <p:extLst>
      <p:ext uri="{BB962C8B-B14F-4D97-AF65-F5344CB8AC3E}">
        <p14:creationId xmlns:p14="http://schemas.microsoft.com/office/powerpoint/2010/main" val="74632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4B19F-50D6-6A4E-A90A-0FDDFC93CF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AFA17-E728-9A49-9E9E-0108772E3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-26659" y="-14288"/>
            <a:ext cx="9170659" cy="51577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9888EB-75E8-2A47-BBCE-03C012B63FB0}"/>
              </a:ext>
            </a:extLst>
          </p:cNvPr>
          <p:cNvSpPr txBox="1">
            <a:spLocks/>
          </p:cNvSpPr>
          <p:nvPr/>
        </p:nvSpPr>
        <p:spPr>
          <a:xfrm>
            <a:off x="4849792" y="1217230"/>
            <a:ext cx="4294208" cy="276446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vert="horz" lIns="360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 dirty="0">
                <a:solidFill>
                  <a:schemeClr val="bg1"/>
                </a:solidFill>
              </a:rPr>
              <a:t>Sophie in Toronto: </a:t>
            </a:r>
            <a:br>
              <a:rPr lang="en-CA" kern="0" dirty="0">
                <a:solidFill>
                  <a:schemeClr val="bg1"/>
                </a:solidFill>
              </a:rPr>
            </a:br>
            <a:r>
              <a:rPr lang="en-CA" kern="0" dirty="0">
                <a:solidFill>
                  <a:schemeClr val="bg1"/>
                </a:solidFill>
              </a:rPr>
              <a:t>Life couldn’t be better</a:t>
            </a:r>
          </a:p>
        </p:txBody>
      </p:sp>
    </p:spTree>
    <p:extLst>
      <p:ext uri="{BB962C8B-B14F-4D97-AF65-F5344CB8AC3E}">
        <p14:creationId xmlns:p14="http://schemas.microsoft.com/office/powerpoint/2010/main" val="2047303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C207-87F7-3544-AE43-CA06D347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quick quiz</a:t>
            </a:r>
          </a:p>
        </p:txBody>
      </p:sp>
      <p:pic>
        <p:nvPicPr>
          <p:cNvPr id="6" name="Jim">
            <a:extLst>
              <a:ext uri="{FF2B5EF4-FFF2-40B4-BE49-F238E27FC236}">
                <a16:creationId xmlns:a16="http://schemas.microsoft.com/office/drawing/2014/main" id="{7EDBCC2F-D75D-D44C-967A-0CC4E0C1F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5846"/>
            <a:ext cx="2989482" cy="3071577"/>
          </a:xfrm>
          <a:prstGeom prst="rect">
            <a:avLst/>
          </a:prstGeom>
        </p:spPr>
      </p:pic>
      <p:pic>
        <p:nvPicPr>
          <p:cNvPr id="7" name="Shawn">
            <a:extLst>
              <a:ext uri="{FF2B5EF4-FFF2-40B4-BE49-F238E27FC236}">
                <a16:creationId xmlns:a16="http://schemas.microsoft.com/office/drawing/2014/main" id="{D9019B69-DA97-524D-9761-22D3BCBBB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865" y="1075845"/>
            <a:ext cx="3034101" cy="3071577"/>
          </a:xfrm>
          <a:prstGeom prst="rect">
            <a:avLst/>
          </a:prstGeom>
        </p:spPr>
      </p:pic>
      <p:pic>
        <p:nvPicPr>
          <p:cNvPr id="8" name="Sophie">
            <a:extLst>
              <a:ext uri="{FF2B5EF4-FFF2-40B4-BE49-F238E27FC236}">
                <a16:creationId xmlns:a16="http://schemas.microsoft.com/office/drawing/2014/main" id="{A0746068-C73C-0140-9D73-1F10D50F7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349" y="1075844"/>
            <a:ext cx="3034098" cy="30715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1EB29-965E-E844-B5D4-729BB734B58A}"/>
              </a:ext>
            </a:extLst>
          </p:cNvPr>
          <p:cNvSpPr/>
          <p:nvPr/>
        </p:nvSpPr>
        <p:spPr bwMode="auto">
          <a:xfrm>
            <a:off x="0" y="1058863"/>
            <a:ext cx="2989481" cy="311357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1655999" rIns="180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I can’t get out of bed today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059AB-D237-4745-A751-E64D11307243}"/>
              </a:ext>
            </a:extLst>
          </p:cNvPr>
          <p:cNvSpPr/>
          <p:nvPr/>
        </p:nvSpPr>
        <p:spPr bwMode="auto">
          <a:xfrm>
            <a:off x="3044142" y="1058863"/>
            <a:ext cx="3031824" cy="311357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1655999" rIns="180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I can’t take it anymore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8DF9F-0AA0-9147-8EA4-E8BF193552CA}"/>
              </a:ext>
            </a:extLst>
          </p:cNvPr>
          <p:cNvSpPr/>
          <p:nvPr/>
        </p:nvSpPr>
        <p:spPr bwMode="auto">
          <a:xfrm>
            <a:off x="6123007" y="1058863"/>
            <a:ext cx="3031824" cy="311357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1655999" rIns="180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I just want to lie here – and hide</a:t>
            </a:r>
          </a:p>
        </p:txBody>
      </p:sp>
    </p:spTree>
    <p:extLst>
      <p:ext uri="{BB962C8B-B14F-4D97-AF65-F5344CB8AC3E}">
        <p14:creationId xmlns:p14="http://schemas.microsoft.com/office/powerpoint/2010/main" val="38243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05544-AE9C-004C-A1A1-B1382E909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4D28D-1FF4-9B4B-9632-76F0A9E1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400" y="1648047"/>
            <a:ext cx="4188748" cy="684029"/>
          </a:xfrm>
        </p:spPr>
        <p:txBody>
          <a:bodyPr anchor="t" anchorCtr="0"/>
          <a:lstStyle/>
          <a:p>
            <a:r>
              <a:rPr lang="en-CA" sz="3200" dirty="0">
                <a:solidFill>
                  <a:schemeClr val="accent5"/>
                </a:solidFill>
              </a:rPr>
              <a:t>We have an anxiety epidemic in today’s organization</a:t>
            </a:r>
          </a:p>
        </p:txBody>
      </p:sp>
    </p:spTree>
    <p:extLst>
      <p:ext uri="{BB962C8B-B14F-4D97-AF65-F5344CB8AC3E}">
        <p14:creationId xmlns:p14="http://schemas.microsoft.com/office/powerpoint/2010/main" val="63697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DA072-52CB-104A-98CB-D4623F96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83C8D4-126E-8F44-A081-547D550DAA83}"/>
              </a:ext>
            </a:extLst>
          </p:cNvPr>
          <p:cNvSpPr txBox="1">
            <a:spLocks/>
          </p:cNvSpPr>
          <p:nvPr/>
        </p:nvSpPr>
        <p:spPr>
          <a:xfrm>
            <a:off x="4082399" y="1648047"/>
            <a:ext cx="4866263" cy="1809199"/>
          </a:xfrm>
          <a:prstGeom prst="rect">
            <a:avLst/>
          </a:prstGeom>
        </p:spPr>
        <p:txBody>
          <a:bodyPr vert="horz" lIns="64291" tIns="32146" rIns="64291" bIns="32146"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CA" sz="3200" kern="0" dirty="0">
                <a:solidFill>
                  <a:schemeClr val="accent5"/>
                </a:solidFill>
              </a:rPr>
              <a:t>Anxiety disorder</a:t>
            </a:r>
          </a:p>
          <a:p>
            <a:pPr>
              <a:spcAft>
                <a:spcPts val="1200"/>
              </a:spcAft>
            </a:pPr>
            <a:r>
              <a:rPr lang="en-CA" sz="3200" kern="0" dirty="0">
                <a:solidFill>
                  <a:srgbClr val="D8BAD7"/>
                </a:solidFill>
              </a:rPr>
              <a:t>45 million affected</a:t>
            </a:r>
          </a:p>
          <a:p>
            <a:pPr>
              <a:spcAft>
                <a:spcPts val="1200"/>
              </a:spcAft>
            </a:pPr>
            <a:r>
              <a:rPr lang="en-CA" sz="3200" kern="0" dirty="0">
                <a:solidFill>
                  <a:srgbClr val="D8BAD7"/>
                </a:solidFill>
              </a:rPr>
              <a:t>&lt;40% receive treatment</a:t>
            </a:r>
          </a:p>
          <a:p>
            <a:pPr>
              <a:spcAft>
                <a:spcPts val="1200"/>
              </a:spcAft>
            </a:pPr>
            <a:r>
              <a:rPr lang="en-CA" sz="3200" kern="0" dirty="0">
                <a:solidFill>
                  <a:srgbClr val="D8BAD7"/>
                </a:solidFill>
              </a:rPr>
              <a:t>$17 billion – economic cost</a:t>
            </a:r>
          </a:p>
        </p:txBody>
      </p:sp>
    </p:spTree>
    <p:extLst>
      <p:ext uri="{BB962C8B-B14F-4D97-AF65-F5344CB8AC3E}">
        <p14:creationId xmlns:p14="http://schemas.microsoft.com/office/powerpoint/2010/main" val="25086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5D0491-AD35-9442-9EA3-BA34664A0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9144000" cy="51577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E53220-B1F6-8440-9BBB-A62E9942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792" y="1208460"/>
            <a:ext cx="4294208" cy="2764462"/>
          </a:xfrm>
          <a:solidFill>
            <a:schemeClr val="accent5">
              <a:alpha val="80000"/>
            </a:schemeClr>
          </a:solidFill>
        </p:spPr>
        <p:txBody>
          <a:bodyPr lIns="360000" anchor="ctr" anchorCtr="0"/>
          <a:lstStyle/>
          <a:p>
            <a:r>
              <a:rPr lang="en-CA" dirty="0">
                <a:solidFill>
                  <a:srgbClr val="D8BAD7"/>
                </a:solidFill>
              </a:rPr>
              <a:t>Jim in Calgary: </a:t>
            </a:r>
            <a:r>
              <a:rPr lang="en-CA" dirty="0">
                <a:solidFill>
                  <a:schemeClr val="bg1"/>
                </a:solidFill>
              </a:rPr>
              <a:t/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Or could it?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B6FA54-6BA7-7D45-A3AE-84FCC0E47F16}"/>
              </a:ext>
            </a:extLst>
          </p:cNvPr>
          <p:cNvSpPr txBox="1">
            <a:spLocks/>
          </p:cNvSpPr>
          <p:nvPr/>
        </p:nvSpPr>
        <p:spPr>
          <a:xfrm>
            <a:off x="4849792" y="1217230"/>
            <a:ext cx="4294208" cy="2764462"/>
          </a:xfrm>
          <a:prstGeom prst="rect">
            <a:avLst/>
          </a:prstGeom>
          <a:solidFill>
            <a:schemeClr val="accent2"/>
          </a:solidFill>
        </p:spPr>
        <p:txBody>
          <a:bodyPr vert="horz" lIns="360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>
                <a:solidFill>
                  <a:schemeClr val="bg1"/>
                </a:solidFill>
              </a:rPr>
              <a:t>Jim in Calgary: </a:t>
            </a:r>
            <a:br>
              <a:rPr lang="en-CA" kern="0">
                <a:solidFill>
                  <a:schemeClr val="bg1"/>
                </a:solidFill>
              </a:rPr>
            </a:br>
            <a:r>
              <a:rPr lang="en-CA" kern="0">
                <a:solidFill>
                  <a:schemeClr val="bg1"/>
                </a:solidFill>
              </a:rPr>
              <a:t>Life couldn’t be better</a:t>
            </a:r>
            <a:endParaRPr lang="en-CA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D9D1EC-2624-3B42-9688-540DD14DD9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9144000" cy="51577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FA0DE2-E0B1-2741-9CE0-F81711F54F10}"/>
              </a:ext>
            </a:extLst>
          </p:cNvPr>
          <p:cNvSpPr txBox="1">
            <a:spLocks/>
          </p:cNvSpPr>
          <p:nvPr/>
        </p:nvSpPr>
        <p:spPr>
          <a:xfrm>
            <a:off x="0" y="-14288"/>
            <a:ext cx="9144000" cy="5157787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vert="horz" lIns="4068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4000" kern="0" dirty="0">
                <a:solidFill>
                  <a:schemeClr val="bg1"/>
                </a:solidFill>
              </a:rPr>
              <a:t>Jim’s bullying/anxiety </a:t>
            </a:r>
            <a:br>
              <a:rPr lang="en-CA" sz="4000" kern="0" dirty="0">
                <a:solidFill>
                  <a:schemeClr val="bg1"/>
                </a:solidFill>
              </a:rPr>
            </a:br>
            <a:r>
              <a:rPr lang="en-CA" sz="4000" kern="0" dirty="0">
                <a:solidFill>
                  <a:schemeClr val="bg1"/>
                </a:solidFill>
              </a:rPr>
              <a:t>cost the business</a:t>
            </a:r>
          </a:p>
        </p:txBody>
      </p:sp>
    </p:spTree>
    <p:extLst>
      <p:ext uri="{BB962C8B-B14F-4D97-AF65-F5344CB8AC3E}">
        <p14:creationId xmlns:p14="http://schemas.microsoft.com/office/powerpoint/2010/main" val="14649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36058E-2450-C942-B326-C1BDBD5D9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9144000" cy="51577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4C9053-882D-6B4D-B673-92649810A98A}"/>
              </a:ext>
            </a:extLst>
          </p:cNvPr>
          <p:cNvSpPr txBox="1">
            <a:spLocks/>
          </p:cNvSpPr>
          <p:nvPr/>
        </p:nvSpPr>
        <p:spPr>
          <a:xfrm>
            <a:off x="4849792" y="1208460"/>
            <a:ext cx="4294208" cy="2764462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vert="horz" lIns="360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 dirty="0">
                <a:solidFill>
                  <a:srgbClr val="D8BAD7"/>
                </a:solidFill>
              </a:rPr>
              <a:t>Shawn in Truro: </a:t>
            </a:r>
            <a:r>
              <a:rPr lang="en-CA" kern="0" dirty="0">
                <a:solidFill>
                  <a:schemeClr val="bg1"/>
                </a:solidFill>
              </a:rPr>
              <a:t/>
            </a:r>
            <a:br>
              <a:rPr lang="en-CA" kern="0" dirty="0">
                <a:solidFill>
                  <a:schemeClr val="bg1"/>
                </a:solidFill>
              </a:rPr>
            </a:br>
            <a:r>
              <a:rPr lang="en-CA" kern="0" dirty="0">
                <a:solidFill>
                  <a:schemeClr val="bg1"/>
                </a:solidFill>
              </a:rPr>
              <a:t>Or could it?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9E815-804C-E94F-976B-2EF35FA7CA0D}"/>
              </a:ext>
            </a:extLst>
          </p:cNvPr>
          <p:cNvSpPr txBox="1">
            <a:spLocks/>
          </p:cNvSpPr>
          <p:nvPr/>
        </p:nvSpPr>
        <p:spPr>
          <a:xfrm>
            <a:off x="4849792" y="1217230"/>
            <a:ext cx="4294208" cy="2764462"/>
          </a:xfrm>
          <a:prstGeom prst="rect">
            <a:avLst/>
          </a:prstGeom>
          <a:solidFill>
            <a:schemeClr val="accent2"/>
          </a:solidFill>
        </p:spPr>
        <p:txBody>
          <a:bodyPr vert="horz" lIns="360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 dirty="0">
                <a:solidFill>
                  <a:schemeClr val="bg1"/>
                </a:solidFill>
              </a:rPr>
              <a:t>Shawn in Truro: </a:t>
            </a:r>
            <a:br>
              <a:rPr lang="en-CA" kern="0" dirty="0">
                <a:solidFill>
                  <a:schemeClr val="bg1"/>
                </a:solidFill>
              </a:rPr>
            </a:br>
            <a:r>
              <a:rPr lang="en-CA" kern="0" dirty="0">
                <a:solidFill>
                  <a:schemeClr val="bg1"/>
                </a:solidFill>
              </a:rPr>
              <a:t>Life couldn’t be better</a:t>
            </a:r>
          </a:p>
        </p:txBody>
      </p:sp>
    </p:spTree>
    <p:extLst>
      <p:ext uri="{BB962C8B-B14F-4D97-AF65-F5344CB8AC3E}">
        <p14:creationId xmlns:p14="http://schemas.microsoft.com/office/powerpoint/2010/main" val="1432789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1183C-9738-D349-A924-8449F54C9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9144000" cy="515778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268FBDD-2687-7245-8692-36D844818A2C}"/>
              </a:ext>
            </a:extLst>
          </p:cNvPr>
          <p:cNvSpPr txBox="1">
            <a:spLocks/>
          </p:cNvSpPr>
          <p:nvPr/>
        </p:nvSpPr>
        <p:spPr>
          <a:xfrm>
            <a:off x="0" y="-14287"/>
            <a:ext cx="9144000" cy="5157786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vert="horz" lIns="5292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4000" kern="0" dirty="0">
                <a:solidFill>
                  <a:schemeClr val="bg1"/>
                </a:solidFill>
              </a:rPr>
              <a:t>Shawn’s </a:t>
            </a:r>
            <a:br>
              <a:rPr lang="en-CA" sz="4000" kern="0" dirty="0">
                <a:solidFill>
                  <a:schemeClr val="bg1"/>
                </a:solidFill>
              </a:rPr>
            </a:br>
            <a:r>
              <a:rPr lang="en-CA" sz="4000" kern="0" dirty="0">
                <a:solidFill>
                  <a:schemeClr val="bg1"/>
                </a:solidFill>
              </a:rPr>
              <a:t>anxiety/costs</a:t>
            </a:r>
          </a:p>
        </p:txBody>
      </p:sp>
    </p:spTree>
    <p:extLst>
      <p:ext uri="{BB962C8B-B14F-4D97-AF65-F5344CB8AC3E}">
        <p14:creationId xmlns:p14="http://schemas.microsoft.com/office/powerpoint/2010/main" val="18972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DD6C8D-A42A-7C46-ACA8-DB61BE990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-26659" y="-14288"/>
            <a:ext cx="9170659" cy="51577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C68F1E-90DF-814A-A7F9-6AB847DD3665}"/>
              </a:ext>
            </a:extLst>
          </p:cNvPr>
          <p:cNvSpPr txBox="1">
            <a:spLocks/>
          </p:cNvSpPr>
          <p:nvPr/>
        </p:nvSpPr>
        <p:spPr>
          <a:xfrm>
            <a:off x="4849792" y="1208460"/>
            <a:ext cx="4294208" cy="2764462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vert="horz" lIns="360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 dirty="0">
                <a:solidFill>
                  <a:srgbClr val="D8BAD7"/>
                </a:solidFill>
              </a:rPr>
              <a:t>Sophie in Toronto: </a:t>
            </a:r>
            <a:r>
              <a:rPr lang="en-CA" kern="0" dirty="0">
                <a:solidFill>
                  <a:schemeClr val="bg1"/>
                </a:solidFill>
              </a:rPr>
              <a:t/>
            </a:r>
            <a:br>
              <a:rPr lang="en-CA" kern="0" dirty="0">
                <a:solidFill>
                  <a:schemeClr val="bg1"/>
                </a:solidFill>
              </a:rPr>
            </a:br>
            <a:r>
              <a:rPr lang="en-CA" kern="0" dirty="0">
                <a:solidFill>
                  <a:schemeClr val="bg1"/>
                </a:solidFill>
              </a:rPr>
              <a:t>Or could it?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CC393F-A542-C044-8543-C6557925FC42}"/>
              </a:ext>
            </a:extLst>
          </p:cNvPr>
          <p:cNvSpPr txBox="1">
            <a:spLocks/>
          </p:cNvSpPr>
          <p:nvPr/>
        </p:nvSpPr>
        <p:spPr>
          <a:xfrm>
            <a:off x="4849792" y="1217230"/>
            <a:ext cx="4294208" cy="2764462"/>
          </a:xfrm>
          <a:prstGeom prst="rect">
            <a:avLst/>
          </a:prstGeom>
          <a:solidFill>
            <a:schemeClr val="accent2"/>
          </a:solidFill>
        </p:spPr>
        <p:txBody>
          <a:bodyPr vert="horz" lIns="360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 dirty="0">
                <a:solidFill>
                  <a:schemeClr val="bg1"/>
                </a:solidFill>
              </a:rPr>
              <a:t>Sophie in Toronto: </a:t>
            </a:r>
            <a:br>
              <a:rPr lang="en-CA" kern="0" dirty="0">
                <a:solidFill>
                  <a:schemeClr val="bg1"/>
                </a:solidFill>
              </a:rPr>
            </a:br>
            <a:r>
              <a:rPr lang="en-CA" kern="0" dirty="0">
                <a:solidFill>
                  <a:schemeClr val="bg1"/>
                </a:solidFill>
              </a:rPr>
              <a:t>Life couldn’t be better</a:t>
            </a:r>
          </a:p>
        </p:txBody>
      </p:sp>
    </p:spTree>
    <p:extLst>
      <p:ext uri="{BB962C8B-B14F-4D97-AF65-F5344CB8AC3E}">
        <p14:creationId xmlns:p14="http://schemas.microsoft.com/office/powerpoint/2010/main" val="366471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F46569-DBB6-6749-BC20-825FED71F7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-26659" y="-14288"/>
            <a:ext cx="9170659" cy="51577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3D63E4-56E5-2B4C-B151-C835A1D1AC84}"/>
              </a:ext>
            </a:extLst>
          </p:cNvPr>
          <p:cNvSpPr txBox="1">
            <a:spLocks/>
          </p:cNvSpPr>
          <p:nvPr/>
        </p:nvSpPr>
        <p:spPr>
          <a:xfrm>
            <a:off x="0" y="-14288"/>
            <a:ext cx="9144000" cy="5157787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vert="horz" lIns="5292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4000" kern="0" dirty="0">
                <a:solidFill>
                  <a:schemeClr val="bg1"/>
                </a:solidFill>
              </a:rPr>
              <a:t>Sophie’s </a:t>
            </a:r>
            <a:br>
              <a:rPr lang="en-CA" sz="4000" kern="0" dirty="0">
                <a:solidFill>
                  <a:schemeClr val="bg1"/>
                </a:solidFill>
              </a:rPr>
            </a:br>
            <a:r>
              <a:rPr lang="en-CA" sz="4000" kern="0" dirty="0">
                <a:solidFill>
                  <a:schemeClr val="bg1"/>
                </a:solidFill>
              </a:rPr>
              <a:t>anxiety/costs</a:t>
            </a:r>
          </a:p>
        </p:txBody>
      </p:sp>
    </p:spTree>
    <p:extLst>
      <p:ext uri="{BB962C8B-B14F-4D97-AF65-F5344CB8AC3E}">
        <p14:creationId xmlns:p14="http://schemas.microsoft.com/office/powerpoint/2010/main" val="39301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F13E08-19DE-6041-9A54-C5B37FB7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3077" y="0"/>
            <a:ext cx="6868633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EADFA-F00B-B142-9AC4-5B6F072C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47" y="2900018"/>
            <a:ext cx="2458344" cy="684029"/>
          </a:xfrm>
        </p:spPr>
        <p:txBody>
          <a:bodyPr/>
          <a:lstStyle/>
          <a:p>
            <a:r>
              <a:rPr lang="en-US" dirty="0"/>
              <a:t>BCC study on challenges managing people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995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BC5291-AF6A-BE40-BA2C-AC439FD74D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-26659" y="-14288"/>
            <a:ext cx="9170659" cy="51577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A947847-A5E3-8143-A861-8A1B61B7B3FD}"/>
              </a:ext>
            </a:extLst>
          </p:cNvPr>
          <p:cNvSpPr txBox="1">
            <a:spLocks/>
          </p:cNvSpPr>
          <p:nvPr/>
        </p:nvSpPr>
        <p:spPr>
          <a:xfrm>
            <a:off x="0" y="-14288"/>
            <a:ext cx="9144000" cy="5157787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vert="horz" lIns="5292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4000" kern="0" dirty="0">
                <a:solidFill>
                  <a:schemeClr val="bg1"/>
                </a:solidFill>
              </a:rPr>
              <a:t>Sophie’s </a:t>
            </a:r>
            <a:br>
              <a:rPr lang="en-CA" sz="4000" kern="0" dirty="0">
                <a:solidFill>
                  <a:schemeClr val="bg1"/>
                </a:solidFill>
              </a:rPr>
            </a:br>
            <a:r>
              <a:rPr lang="en-CA" sz="4000" kern="0" dirty="0">
                <a:solidFill>
                  <a:schemeClr val="bg1"/>
                </a:solidFill>
              </a:rPr>
              <a:t>anxiety/costs</a:t>
            </a:r>
          </a:p>
        </p:txBody>
      </p:sp>
    </p:spTree>
    <p:extLst>
      <p:ext uri="{BB962C8B-B14F-4D97-AF65-F5344CB8AC3E}">
        <p14:creationId xmlns:p14="http://schemas.microsoft.com/office/powerpoint/2010/main" val="196300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im">
            <a:extLst>
              <a:ext uri="{FF2B5EF4-FFF2-40B4-BE49-F238E27FC236}">
                <a16:creationId xmlns:a16="http://schemas.microsoft.com/office/drawing/2014/main" id="{31E13C3C-6D19-204A-ACCD-10BEF04DA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5846"/>
            <a:ext cx="2989482" cy="3071577"/>
          </a:xfrm>
          <a:prstGeom prst="rect">
            <a:avLst/>
          </a:prstGeom>
        </p:spPr>
      </p:pic>
      <p:pic>
        <p:nvPicPr>
          <p:cNvPr id="11" name="Shawn">
            <a:extLst>
              <a:ext uri="{FF2B5EF4-FFF2-40B4-BE49-F238E27FC236}">
                <a16:creationId xmlns:a16="http://schemas.microsoft.com/office/drawing/2014/main" id="{79AB3EF4-DDE6-9445-9A1D-0289AB51C5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865" y="1075845"/>
            <a:ext cx="3034101" cy="3071577"/>
          </a:xfrm>
          <a:prstGeom prst="rect">
            <a:avLst/>
          </a:prstGeom>
        </p:spPr>
      </p:pic>
      <p:pic>
        <p:nvPicPr>
          <p:cNvPr id="12" name="Sophie">
            <a:extLst>
              <a:ext uri="{FF2B5EF4-FFF2-40B4-BE49-F238E27FC236}">
                <a16:creationId xmlns:a16="http://schemas.microsoft.com/office/drawing/2014/main" id="{78914B01-1F74-3142-AFB4-5D538BF62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349" y="1075844"/>
            <a:ext cx="3034098" cy="3071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119F4-D554-A945-A4F4-67ED679A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very human problems – but one business story</a:t>
            </a:r>
            <a:r>
              <a:rPr lang="en-CA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72E25-90BF-E442-9F72-C8C311D12F96}"/>
              </a:ext>
            </a:extLst>
          </p:cNvPr>
          <p:cNvSpPr/>
          <p:nvPr/>
        </p:nvSpPr>
        <p:spPr bwMode="auto">
          <a:xfrm>
            <a:off x="0" y="1058863"/>
            <a:ext cx="9162447" cy="311357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1655999" rIns="180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4800" dirty="0">
                <a:solidFill>
                  <a:schemeClr val="bg1"/>
                </a:solidFill>
              </a:rPr>
              <a:t>Where do we go from here?</a:t>
            </a:r>
          </a:p>
        </p:txBody>
      </p:sp>
    </p:spTree>
    <p:extLst>
      <p:ext uri="{BB962C8B-B14F-4D97-AF65-F5344CB8AC3E}">
        <p14:creationId xmlns:p14="http://schemas.microsoft.com/office/powerpoint/2010/main" val="241060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22706B-745F-8543-9349-8EA81656B7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1608"/>
            <a:ext cx="9144000" cy="51318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FB700F-C8A7-4242-B1D0-A2A0D63F1CE8}"/>
              </a:ext>
            </a:extLst>
          </p:cNvPr>
          <p:cNvSpPr txBox="1">
            <a:spLocks/>
          </p:cNvSpPr>
          <p:nvPr/>
        </p:nvSpPr>
        <p:spPr>
          <a:xfrm>
            <a:off x="0" y="-14287"/>
            <a:ext cx="9144000" cy="5157787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vert="horz" lIns="4068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CA" sz="4000" kern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139F3F-8B28-C242-BEDE-C338F8F47D2D}"/>
              </a:ext>
            </a:extLst>
          </p:cNvPr>
          <p:cNvSpPr txBox="1">
            <a:spLocks/>
          </p:cNvSpPr>
          <p:nvPr/>
        </p:nvSpPr>
        <p:spPr>
          <a:xfrm>
            <a:off x="468314" y="2413998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sz="4400" kern="0">
                <a:solidFill>
                  <a:schemeClr val="bg1"/>
                </a:solidFill>
              </a:rPr>
              <a:t>Yes, </a:t>
            </a:r>
            <a:r>
              <a:rPr lang="en-US" sz="4400" b="0" kern="0">
                <a:solidFill>
                  <a:schemeClr val="bg1"/>
                </a:solidFill>
              </a:rPr>
              <a:t>everyone has a role </a:t>
            </a:r>
            <a:endParaRPr lang="en-CA" sz="44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1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4A49EB-C022-2446-8CF2-8997E4B57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409585"/>
            <a:ext cx="2286001" cy="2577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C9656-FC33-854F-AF06-241FF2CA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your organization can do – four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DC165-FCD4-C848-98BD-80FD968D9A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06445" y="4810312"/>
            <a:ext cx="242218" cy="20091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D9F414-294B-C644-AE9E-AC3488339D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409585"/>
            <a:ext cx="2286000" cy="2577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A1651-BAF1-FD45-A043-CB46A5034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409585"/>
            <a:ext cx="2286000" cy="2577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FF0641-FAA3-8E4E-9D29-C4305996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8" y="1409585"/>
            <a:ext cx="2286001" cy="25776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616FFA-3937-9443-95B9-517DD693C050}"/>
              </a:ext>
            </a:extLst>
          </p:cNvPr>
          <p:cNvSpPr/>
          <p:nvPr/>
        </p:nvSpPr>
        <p:spPr bwMode="auto">
          <a:xfrm>
            <a:off x="0" y="1414127"/>
            <a:ext cx="2286000" cy="2573079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A55605-B9AB-6147-9D22-BD2C2EE36057}"/>
              </a:ext>
            </a:extLst>
          </p:cNvPr>
          <p:cNvSpPr/>
          <p:nvPr/>
        </p:nvSpPr>
        <p:spPr bwMode="auto">
          <a:xfrm>
            <a:off x="2286000" y="1414127"/>
            <a:ext cx="2286000" cy="2573079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7516BD-9215-244D-9DEC-2AE41FF03024}"/>
              </a:ext>
            </a:extLst>
          </p:cNvPr>
          <p:cNvSpPr/>
          <p:nvPr/>
        </p:nvSpPr>
        <p:spPr bwMode="auto">
          <a:xfrm>
            <a:off x="4572000" y="1414127"/>
            <a:ext cx="2286000" cy="2573079"/>
          </a:xfrm>
          <a:prstGeom prst="rect">
            <a:avLst/>
          </a:prstGeom>
          <a:solidFill>
            <a:srgbClr val="4C7329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79B8BE-AE1F-114E-A0E2-0490F7010CC4}"/>
              </a:ext>
            </a:extLst>
          </p:cNvPr>
          <p:cNvSpPr/>
          <p:nvPr/>
        </p:nvSpPr>
        <p:spPr bwMode="auto">
          <a:xfrm>
            <a:off x="6858000" y="1414127"/>
            <a:ext cx="2286000" cy="2573079"/>
          </a:xfrm>
          <a:prstGeom prst="rect">
            <a:avLst/>
          </a:prstGeom>
          <a:solidFill>
            <a:srgbClr val="92CB52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4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046899-134C-434A-B05D-67157F9EF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" b="-1"/>
          <a:stretch/>
        </p:blipFill>
        <p:spPr>
          <a:xfrm flipH="1">
            <a:off x="-5" y="6968"/>
            <a:ext cx="9144003" cy="5136532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3A569164-8B81-DF47-A473-F6F02AF48ACB}"/>
              </a:ext>
            </a:extLst>
          </p:cNvPr>
          <p:cNvSpPr/>
          <p:nvPr/>
        </p:nvSpPr>
        <p:spPr bwMode="auto">
          <a:xfrm rot="5400000">
            <a:off x="-125006" y="131972"/>
            <a:ext cx="5121832" cy="4871824"/>
          </a:xfrm>
          <a:prstGeom prst="triangle">
            <a:avLst/>
          </a:prstGeom>
          <a:solidFill>
            <a:schemeClr val="accent2">
              <a:alpha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DA3F2-B0B0-D74E-AC6D-E2036F54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2225870"/>
            <a:ext cx="8207374" cy="684029"/>
          </a:xfrm>
        </p:spPr>
        <p:txBody>
          <a:bodyPr/>
          <a:lstStyle/>
          <a:p>
            <a:r>
              <a:rPr lang="en-US" dirty="0">
                <a:solidFill>
                  <a:srgbClr val="92D7E7"/>
                </a:solidFill>
              </a:rPr>
              <a:t>Step one </a:t>
            </a:r>
            <a:r>
              <a:rPr lang="en-US" dirty="0">
                <a:solidFill>
                  <a:schemeClr val="bg1"/>
                </a:solidFill>
              </a:rPr>
              <a:t>Track it</a:t>
            </a:r>
            <a:r>
              <a:rPr lang="en-CA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5260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C54437-F51C-F946-9258-7E1DBF457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D66003D0-A64D-8A45-9220-A6731D7B6564}"/>
              </a:ext>
            </a:extLst>
          </p:cNvPr>
          <p:cNvSpPr/>
          <p:nvPr/>
        </p:nvSpPr>
        <p:spPr bwMode="auto">
          <a:xfrm rot="5400000">
            <a:off x="-125006" y="131972"/>
            <a:ext cx="5121832" cy="4871824"/>
          </a:xfrm>
          <a:prstGeom prst="triangle">
            <a:avLst/>
          </a:prstGeom>
          <a:solidFill>
            <a:schemeClr val="accent1">
              <a:alpha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7DDFEB-B8B6-5248-B9B4-1392B2661FDA}"/>
              </a:ext>
            </a:extLst>
          </p:cNvPr>
          <p:cNvSpPr txBox="1">
            <a:spLocks/>
          </p:cNvSpPr>
          <p:nvPr/>
        </p:nvSpPr>
        <p:spPr>
          <a:xfrm>
            <a:off x="468314" y="2225870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kern="0" dirty="0">
                <a:solidFill>
                  <a:srgbClr val="92D7E7"/>
                </a:solidFill>
              </a:rPr>
              <a:t>Step two </a:t>
            </a:r>
            <a:r>
              <a:rPr lang="en-US" kern="0" dirty="0">
                <a:solidFill>
                  <a:schemeClr val="bg1"/>
                </a:solidFill>
              </a:rPr>
              <a:t>Contain it</a:t>
            </a:r>
            <a:r>
              <a:rPr lang="en-CA" kern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077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3111B3-57F4-D643-A7FA-BE07B969C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28800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9DF85B86-7618-0549-95A6-6FBCB968B9A1}"/>
              </a:ext>
            </a:extLst>
          </p:cNvPr>
          <p:cNvSpPr/>
          <p:nvPr/>
        </p:nvSpPr>
        <p:spPr bwMode="auto">
          <a:xfrm rot="5400000">
            <a:off x="-125006" y="131972"/>
            <a:ext cx="5121832" cy="4871824"/>
          </a:xfrm>
          <a:prstGeom prst="triangle">
            <a:avLst/>
          </a:prstGeom>
          <a:solidFill>
            <a:srgbClr val="4C7329">
              <a:alpha val="9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73DD0-F67E-A945-A8A3-961C1A6A4D68}"/>
              </a:ext>
            </a:extLst>
          </p:cNvPr>
          <p:cNvSpPr txBox="1">
            <a:spLocks/>
          </p:cNvSpPr>
          <p:nvPr/>
        </p:nvSpPr>
        <p:spPr>
          <a:xfrm>
            <a:off x="468314" y="2225870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kern="0" dirty="0">
                <a:solidFill>
                  <a:srgbClr val="CBE3AE"/>
                </a:solidFill>
              </a:rPr>
              <a:t>Step three </a:t>
            </a:r>
            <a:r>
              <a:rPr lang="en-US" kern="0" dirty="0">
                <a:solidFill>
                  <a:schemeClr val="bg1"/>
                </a:solidFill>
              </a:rPr>
              <a:t>Manage it</a:t>
            </a:r>
            <a:r>
              <a:rPr lang="en-CA" kern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86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37030C-E83F-4940-A7D7-7E3A66C69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64E7FA35-272B-174C-98C5-7538162DDAF8}"/>
              </a:ext>
            </a:extLst>
          </p:cNvPr>
          <p:cNvSpPr/>
          <p:nvPr/>
        </p:nvSpPr>
        <p:spPr bwMode="auto">
          <a:xfrm rot="5400000">
            <a:off x="-125006" y="131972"/>
            <a:ext cx="5121832" cy="4871824"/>
          </a:xfrm>
          <a:prstGeom prst="triangle">
            <a:avLst/>
          </a:prstGeom>
          <a:solidFill>
            <a:srgbClr val="92CB52">
              <a:alpha val="9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32EB9A-AC96-3B48-B5FF-038488419C88}"/>
              </a:ext>
            </a:extLst>
          </p:cNvPr>
          <p:cNvSpPr txBox="1">
            <a:spLocks/>
          </p:cNvSpPr>
          <p:nvPr/>
        </p:nvSpPr>
        <p:spPr>
          <a:xfrm>
            <a:off x="468314" y="1975469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kern="0" dirty="0">
                <a:solidFill>
                  <a:srgbClr val="CBE3AE"/>
                </a:solidFill>
              </a:rPr>
              <a:t>Step four </a:t>
            </a:r>
            <a:r>
              <a:rPr lang="en-US" kern="0" dirty="0">
                <a:solidFill>
                  <a:schemeClr val="bg1"/>
                </a:solidFill>
              </a:rPr>
              <a:t>Prevent it</a:t>
            </a:r>
            <a:r>
              <a:rPr lang="en-CA" kern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380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0F6881-218A-B543-8F40-90BCADC7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8989A9-F26B-334A-98DF-58284C9B25E3}"/>
              </a:ext>
            </a:extLst>
          </p:cNvPr>
          <p:cNvSpPr txBox="1">
            <a:spLocks/>
          </p:cNvSpPr>
          <p:nvPr/>
        </p:nvSpPr>
        <p:spPr>
          <a:xfrm>
            <a:off x="0" y="-14288"/>
            <a:ext cx="9144000" cy="5157787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vert="horz" lIns="4068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CA" sz="40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F4A7E-FA12-3647-9753-489A0183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2966890"/>
            <a:ext cx="8207374" cy="684029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 workplace that values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employee well-being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47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9951F-1D10-7440-9305-DEF3E857F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5A95F1-3C5D-6E49-B2B9-AA1A826B2574}"/>
              </a:ext>
            </a:extLst>
          </p:cNvPr>
          <p:cNvSpPr txBox="1">
            <a:spLocks/>
          </p:cNvSpPr>
          <p:nvPr/>
        </p:nvSpPr>
        <p:spPr>
          <a:xfrm>
            <a:off x="0" y="-14288"/>
            <a:ext cx="9144000" cy="5157787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vert="horz" lIns="4068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CA" sz="4000" kern="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FAECD1-26B5-BC47-BD52-426E8DB1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2966890"/>
            <a:ext cx="8207374" cy="684029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 workplace that values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employee well-being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59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7E4C6F-3A10-E141-B8AA-F42476CBD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65A228-000A-DC4A-981C-9AAA6A913BED}"/>
              </a:ext>
            </a:extLst>
          </p:cNvPr>
          <p:cNvSpPr/>
          <p:nvPr/>
        </p:nvSpPr>
        <p:spPr bwMode="auto">
          <a:xfrm>
            <a:off x="0" y="0"/>
            <a:ext cx="3774558" cy="5143500"/>
          </a:xfrm>
          <a:prstGeom prst="rect">
            <a:avLst/>
          </a:prstGeom>
          <a:solidFill>
            <a:srgbClr val="92CB52">
              <a:alpha val="9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9F979-FF71-0246-854E-2BF52A6C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0"/>
            <a:ext cx="3306244" cy="5143499"/>
          </a:xfrm>
        </p:spPr>
        <p:txBody>
          <a:bodyPr anchor="ctr" anchorCtr="0"/>
          <a:lstStyle/>
          <a:p>
            <a:r>
              <a:rPr lang="en-CA" dirty="0">
                <a:solidFill>
                  <a:schemeClr val="accent4"/>
                </a:solidFill>
              </a:rPr>
              <a:t>Employer view: </a:t>
            </a:r>
            <a:r>
              <a:rPr lang="en-CA" b="0" dirty="0">
                <a:solidFill>
                  <a:schemeClr val="bg1"/>
                </a:solidFill>
              </a:rPr>
              <a:t>Creating a culture supporting well-being and mental health is a top priority</a:t>
            </a:r>
          </a:p>
        </p:txBody>
      </p:sp>
    </p:spTree>
    <p:extLst>
      <p:ext uri="{BB962C8B-B14F-4D97-AF65-F5344CB8AC3E}">
        <p14:creationId xmlns:p14="http://schemas.microsoft.com/office/powerpoint/2010/main" val="350906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972A4CC-B400-0E4E-AA9E-E3B566A0C11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ED853FC-71FF-ED4B-9FB5-9CEC6A4F9377}"/>
              </a:ext>
            </a:extLst>
          </p:cNvPr>
          <p:cNvSpPr txBox="1">
            <a:spLocks/>
          </p:cNvSpPr>
          <p:nvPr/>
        </p:nvSpPr>
        <p:spPr>
          <a:xfrm>
            <a:off x="0" y="-14288"/>
            <a:ext cx="9144000" cy="5157787"/>
          </a:xfrm>
          <a:prstGeom prst="rect">
            <a:avLst/>
          </a:prstGeom>
          <a:solidFill>
            <a:srgbClr val="92CB52">
              <a:alpha val="80000"/>
            </a:srgbClr>
          </a:solidFill>
        </p:spPr>
        <p:txBody>
          <a:bodyPr vert="horz" lIns="4068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CA" sz="4000" kern="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B5671B-AED9-9E4C-B03B-3C386037C8F3}"/>
              </a:ext>
            </a:extLst>
          </p:cNvPr>
          <p:cNvSpPr txBox="1">
            <a:spLocks/>
          </p:cNvSpPr>
          <p:nvPr/>
        </p:nvSpPr>
        <p:spPr>
          <a:xfrm>
            <a:off x="468314" y="2413998"/>
            <a:ext cx="8207374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sz="4400" kern="0" dirty="0">
                <a:solidFill>
                  <a:schemeClr val="bg1"/>
                </a:solidFill>
              </a:rPr>
              <a:t>Building a resilient workforce </a:t>
            </a:r>
            <a:endParaRPr lang="en-CA" sz="4400" kern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59EDD-2762-F04E-84D9-81C347804C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726" y="4029711"/>
            <a:ext cx="2366962" cy="6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B56564-DFFD-9D4C-8B56-E0BACDB6A2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3AF56-71CE-F04A-BBAB-0F097B59ABA5}"/>
              </a:ext>
            </a:extLst>
          </p:cNvPr>
          <p:cNvSpPr/>
          <p:nvPr/>
        </p:nvSpPr>
        <p:spPr bwMode="auto">
          <a:xfrm>
            <a:off x="5358809" y="0"/>
            <a:ext cx="3774558" cy="5143500"/>
          </a:xfrm>
          <a:prstGeom prst="rect">
            <a:avLst/>
          </a:prstGeom>
          <a:solidFill>
            <a:srgbClr val="F7921E">
              <a:alpha val="9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52F67E-742E-1840-B553-C999A71F0654}"/>
              </a:ext>
            </a:extLst>
          </p:cNvPr>
          <p:cNvSpPr txBox="1">
            <a:spLocks/>
          </p:cNvSpPr>
          <p:nvPr/>
        </p:nvSpPr>
        <p:spPr>
          <a:xfrm>
            <a:off x="5827123" y="0"/>
            <a:ext cx="3008533" cy="5143500"/>
          </a:xfrm>
          <a:prstGeom prst="rect">
            <a:avLst/>
          </a:prstGeom>
        </p:spPr>
        <p:txBody>
          <a:bodyPr vert="horz" lIns="64291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 dirty="0">
                <a:solidFill>
                  <a:srgbClr val="AB641E"/>
                </a:solidFill>
              </a:rPr>
              <a:t>Employee view: </a:t>
            </a:r>
          </a:p>
          <a:p>
            <a:endParaRPr lang="en-CA" b="0" kern="0" dirty="0">
              <a:solidFill>
                <a:schemeClr val="accent1"/>
              </a:solidFill>
            </a:endParaRPr>
          </a:p>
          <a:p>
            <a:endParaRPr lang="en-CA" b="0" kern="0" dirty="0">
              <a:solidFill>
                <a:schemeClr val="accent1"/>
              </a:solidFill>
            </a:endParaRPr>
          </a:p>
          <a:p>
            <a:r>
              <a:rPr lang="en-CA" b="0" kern="0" dirty="0">
                <a:solidFill>
                  <a:schemeClr val="bg1"/>
                </a:solidFill>
              </a:rPr>
              <a:t>afraid of stigma;  believe revealing will hurt career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C391F-1566-F144-BB06-A6ED4C9F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691" y="1721146"/>
            <a:ext cx="3132173" cy="882503"/>
          </a:xfrm>
        </p:spPr>
        <p:txBody>
          <a:bodyPr/>
          <a:lstStyle/>
          <a:p>
            <a:pPr algn="ctr"/>
            <a:r>
              <a:rPr lang="en-CA" sz="6000" dirty="0">
                <a:solidFill>
                  <a:schemeClr val="bg1"/>
                </a:solidFill>
              </a:rPr>
              <a:t>over 70%</a:t>
            </a:r>
          </a:p>
        </p:txBody>
      </p:sp>
    </p:spTree>
    <p:extLst>
      <p:ext uri="{BB962C8B-B14F-4D97-AF65-F5344CB8AC3E}">
        <p14:creationId xmlns:p14="http://schemas.microsoft.com/office/powerpoint/2010/main" val="96260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F603D-A63B-6349-9B29-2AC454417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0D4C1F-A11F-A646-8FF2-C8B66B34E3B0}"/>
              </a:ext>
            </a:extLst>
          </p:cNvPr>
          <p:cNvSpPr/>
          <p:nvPr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chemeClr val="accent5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C78D9-A960-7E4C-AEDA-A2A47AC8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23" y="3708769"/>
            <a:ext cx="5864753" cy="684029"/>
          </a:xfrm>
        </p:spPr>
        <p:txBody>
          <a:bodyPr/>
          <a:lstStyle/>
          <a:p>
            <a:r>
              <a:rPr lang="en-CA" sz="4000" dirty="0">
                <a:solidFill>
                  <a:schemeClr val="bg1"/>
                </a:solidFill>
              </a:rPr>
              <a:t>   Psychological resilience </a:t>
            </a:r>
            <a:br>
              <a:rPr lang="en-CA" sz="4000" dirty="0">
                <a:solidFill>
                  <a:schemeClr val="bg1"/>
                </a:solidFill>
              </a:rPr>
            </a:br>
            <a:r>
              <a:rPr lang="en-CA" sz="4000" dirty="0">
                <a:solidFill>
                  <a:schemeClr val="bg1"/>
                </a:solidFill>
              </a:rPr>
              <a:t>= good leaders </a:t>
            </a:r>
            <a:br>
              <a:rPr lang="en-CA" sz="4000" dirty="0">
                <a:solidFill>
                  <a:schemeClr val="bg1"/>
                </a:solidFill>
              </a:rPr>
            </a:br>
            <a:r>
              <a:rPr lang="en-CA" sz="4000" dirty="0">
                <a:solidFill>
                  <a:schemeClr val="bg1"/>
                </a:solidFill>
              </a:rPr>
              <a:t>= productive employees</a:t>
            </a:r>
          </a:p>
        </p:txBody>
      </p:sp>
    </p:spTree>
    <p:extLst>
      <p:ext uri="{BB962C8B-B14F-4D97-AF65-F5344CB8AC3E}">
        <p14:creationId xmlns:p14="http://schemas.microsoft.com/office/powerpoint/2010/main" val="3093012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2C97B-C6A5-374A-A4E5-5137A1D42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07F2E5-0055-D541-B904-BCC2B80D35B9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7921E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4D16A8-D152-B94F-A7B2-12B928C7DD8D}"/>
              </a:ext>
            </a:extLst>
          </p:cNvPr>
          <p:cNvSpPr txBox="1">
            <a:spLocks/>
          </p:cNvSpPr>
          <p:nvPr/>
        </p:nvSpPr>
        <p:spPr>
          <a:xfrm>
            <a:off x="1639623" y="3479222"/>
            <a:ext cx="5864753" cy="68402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4800" kern="0" dirty="0">
                <a:solidFill>
                  <a:schemeClr val="bg1"/>
                </a:solidFill>
              </a:rPr>
              <a:t>Millennial challenges: disability leave x 2</a:t>
            </a:r>
          </a:p>
        </p:txBody>
      </p:sp>
    </p:spTree>
    <p:extLst>
      <p:ext uri="{BB962C8B-B14F-4D97-AF65-F5344CB8AC3E}">
        <p14:creationId xmlns:p14="http://schemas.microsoft.com/office/powerpoint/2010/main" val="2718657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B6834B-90DD-F747-8949-D57F95133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313" y="0"/>
            <a:ext cx="2261063" cy="23029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1DAB09-1FE3-0B4F-8355-DCF033DB3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939" y="2849951"/>
            <a:ext cx="2261061" cy="23029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221036-D56C-9C40-A62F-8880C31CC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626" y="2849951"/>
            <a:ext cx="2261063" cy="23029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587E0B-B58C-534F-B76D-97CC5EC453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9951"/>
            <a:ext cx="2261062" cy="2302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B9E631-7A99-0640-BB23-5CB4C7541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61062" cy="2302933"/>
          </a:xfrm>
          <a:prstGeom prst="rect">
            <a:avLst/>
          </a:prstGeom>
        </p:spPr>
      </p:pic>
      <p:pic>
        <p:nvPicPr>
          <p:cNvPr id="27" name="Jim">
            <a:extLst>
              <a:ext uri="{FF2B5EF4-FFF2-40B4-BE49-F238E27FC236}">
                <a16:creationId xmlns:a16="http://schemas.microsoft.com/office/drawing/2014/main" id="{9CDB9C08-0B8E-3246-82AC-C21287239C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989" y="2849951"/>
            <a:ext cx="2227812" cy="2302933"/>
          </a:xfrm>
          <a:prstGeom prst="rect">
            <a:avLst/>
          </a:prstGeom>
        </p:spPr>
      </p:pic>
      <p:pic>
        <p:nvPicPr>
          <p:cNvPr id="29" name="Shawn">
            <a:extLst>
              <a:ext uri="{FF2B5EF4-FFF2-40B4-BE49-F238E27FC236}">
                <a16:creationId xmlns:a16="http://schemas.microsoft.com/office/drawing/2014/main" id="{4D0C0D35-3373-D845-9DE1-40960A59D3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626" y="1"/>
            <a:ext cx="2261063" cy="2302932"/>
          </a:xfrm>
          <a:prstGeom prst="rect">
            <a:avLst/>
          </a:prstGeom>
        </p:spPr>
      </p:pic>
      <p:pic>
        <p:nvPicPr>
          <p:cNvPr id="31" name="Sophie">
            <a:extLst>
              <a:ext uri="{FF2B5EF4-FFF2-40B4-BE49-F238E27FC236}">
                <a16:creationId xmlns:a16="http://schemas.microsoft.com/office/drawing/2014/main" id="{EC2AEBB6-09E3-944E-A587-50C476EED0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938" y="0"/>
            <a:ext cx="2261061" cy="230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5B0FCF-94A1-9443-A714-6E0C3379165F}"/>
              </a:ext>
            </a:extLst>
          </p:cNvPr>
          <p:cNvSpPr/>
          <p:nvPr/>
        </p:nvSpPr>
        <p:spPr bwMode="auto">
          <a:xfrm>
            <a:off x="0" y="0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5219C7-8A1C-FF4D-AECE-6F449FC3CD23}"/>
              </a:ext>
            </a:extLst>
          </p:cNvPr>
          <p:cNvSpPr/>
          <p:nvPr/>
        </p:nvSpPr>
        <p:spPr bwMode="auto">
          <a:xfrm>
            <a:off x="2293088" y="0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E667FE-F315-9B44-A086-085920EEEC48}"/>
              </a:ext>
            </a:extLst>
          </p:cNvPr>
          <p:cNvSpPr/>
          <p:nvPr/>
        </p:nvSpPr>
        <p:spPr bwMode="auto">
          <a:xfrm>
            <a:off x="4586176" y="0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15D498-07E6-5E40-BAA0-6DD67A4CE99C}"/>
              </a:ext>
            </a:extLst>
          </p:cNvPr>
          <p:cNvSpPr/>
          <p:nvPr/>
        </p:nvSpPr>
        <p:spPr bwMode="auto">
          <a:xfrm>
            <a:off x="6879265" y="0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521D6F-76E4-B144-B962-93CD2FC5C829}"/>
              </a:ext>
            </a:extLst>
          </p:cNvPr>
          <p:cNvSpPr/>
          <p:nvPr/>
        </p:nvSpPr>
        <p:spPr bwMode="auto">
          <a:xfrm>
            <a:off x="0" y="2860158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9818A-A864-054D-98EC-6F3A3479D2C9}"/>
              </a:ext>
            </a:extLst>
          </p:cNvPr>
          <p:cNvSpPr/>
          <p:nvPr/>
        </p:nvSpPr>
        <p:spPr bwMode="auto">
          <a:xfrm>
            <a:off x="2293088" y="2860158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D7A419-3BC2-F745-84E2-3D5FD13AF448}"/>
              </a:ext>
            </a:extLst>
          </p:cNvPr>
          <p:cNvSpPr/>
          <p:nvPr/>
        </p:nvSpPr>
        <p:spPr bwMode="auto">
          <a:xfrm>
            <a:off x="4586176" y="2860158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085EBA-C0B1-2344-B2DD-F0D5A16DB1A8}"/>
              </a:ext>
            </a:extLst>
          </p:cNvPr>
          <p:cNvSpPr/>
          <p:nvPr/>
        </p:nvSpPr>
        <p:spPr bwMode="auto">
          <a:xfrm>
            <a:off x="6879265" y="2860158"/>
            <a:ext cx="2261062" cy="2302933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BEEEB-8D1C-6B4F-85C5-89B8D4A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9531"/>
            <a:ext cx="9144000" cy="684029"/>
          </a:xfrm>
          <a:solidFill>
            <a:schemeClr val="accent1"/>
          </a:solidFill>
        </p:spPr>
        <p:txBody>
          <a:bodyPr lIns="468000" anchor="ctr" anchorCtr="0"/>
          <a:lstStyle/>
          <a:p>
            <a:r>
              <a:rPr lang="en-CA" dirty="0">
                <a:solidFill>
                  <a:schemeClr val="bg1"/>
                </a:solidFill>
              </a:rPr>
              <a:t>Let’s take a walk        Canadian workforce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5D474CA-BB6E-0142-96CE-9EB7EF728930}"/>
              </a:ext>
            </a:extLst>
          </p:cNvPr>
          <p:cNvSpPr/>
          <p:nvPr/>
        </p:nvSpPr>
        <p:spPr bwMode="auto">
          <a:xfrm rot="5400000">
            <a:off x="3008505" y="2373373"/>
            <a:ext cx="486137" cy="417566"/>
          </a:xfrm>
          <a:prstGeom prst="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5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430BCF-A2B4-5C4A-82B8-E0351205E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9144000" cy="5157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CC859-8F4D-1047-A3AC-2AC1982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792" y="1217230"/>
            <a:ext cx="4294208" cy="2764462"/>
          </a:xfrm>
          <a:solidFill>
            <a:schemeClr val="accent2">
              <a:alpha val="80000"/>
            </a:schemeClr>
          </a:solidFill>
        </p:spPr>
        <p:txBody>
          <a:bodyPr lIns="360000" anchor="ctr" anchorCtr="0"/>
          <a:lstStyle/>
          <a:p>
            <a:r>
              <a:rPr lang="en-CA" dirty="0">
                <a:solidFill>
                  <a:schemeClr val="bg1"/>
                </a:solidFill>
              </a:rPr>
              <a:t>Jim in Calgary: 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Life couldn’t be better</a:t>
            </a:r>
          </a:p>
        </p:txBody>
      </p:sp>
    </p:spTree>
    <p:extLst>
      <p:ext uri="{BB962C8B-B14F-4D97-AF65-F5344CB8AC3E}">
        <p14:creationId xmlns:p14="http://schemas.microsoft.com/office/powerpoint/2010/main" val="375098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9970E9-8CFA-D148-9AE4-2C2DA994E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9144000" cy="51577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C9DC5F-E8EF-4140-91AD-5973DB405C0F}"/>
              </a:ext>
            </a:extLst>
          </p:cNvPr>
          <p:cNvSpPr txBox="1">
            <a:spLocks/>
          </p:cNvSpPr>
          <p:nvPr/>
        </p:nvSpPr>
        <p:spPr>
          <a:xfrm>
            <a:off x="4849792" y="1217230"/>
            <a:ext cx="4294208" cy="276446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vert="horz" lIns="360000" tIns="32146" rIns="64291" bIns="32146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ACCD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kern="0" dirty="0">
                <a:solidFill>
                  <a:schemeClr val="bg1"/>
                </a:solidFill>
              </a:rPr>
              <a:t>Shawn in Truro: </a:t>
            </a:r>
            <a:br>
              <a:rPr lang="en-CA" kern="0" dirty="0">
                <a:solidFill>
                  <a:schemeClr val="bg1"/>
                </a:solidFill>
              </a:rPr>
            </a:br>
            <a:r>
              <a:rPr lang="en-CA" kern="0" dirty="0">
                <a:solidFill>
                  <a:schemeClr val="bg1"/>
                </a:solidFill>
              </a:rPr>
              <a:t>Life couldn’t be better</a:t>
            </a:r>
          </a:p>
        </p:txBody>
      </p:sp>
    </p:spTree>
    <p:extLst>
      <p:ext uri="{BB962C8B-B14F-4D97-AF65-F5344CB8AC3E}">
        <p14:creationId xmlns:p14="http://schemas.microsoft.com/office/powerpoint/2010/main" val="848694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vestor presentat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Forward-looking statements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A long history of growth and acquisitions&amp;quot;&quot;/&gt;&lt;property id=&quot;20307&quot; value=&quot;306&quot;/&gt;&lt;/object&gt;&lt;object type=&quot;3&quot; unique_id=&quot;10006&quot;&gt;&lt;property id=&quot;20148&quot; value=&quot;5&quot;/&gt;&lt;property id=&quot;20300&quot; value=&quot;Slide 4 - &amp;quot;A long history of growth and acquisitions&amp;quot;&quot;/&gt;&lt;property id=&quot;20307&quot; value=&quot;311&quot;/&gt;&lt;/object&gt;&lt;object type=&quot;3&quot; unique_id=&quot;10007&quot;&gt;&lt;property id=&quot;20148&quot; value=&quot;5&quot;/&gt;&lt;property id=&quot;20300&quot; value=&quot;Slide 5 - &amp;quot;Four-point strategy focused on growth and consistent returns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Essential to the financial security, health, and productivity of our clients and their people&amp;quot;&quot;/&gt;&lt;property id=&quot;20307&quot; value=&quot;295&quot;/&gt;&lt;/object&gt;&lt;object type=&quot;3&quot; unique_id=&quot;10009&quot;&gt;&lt;property id=&quot;20148&quot; value=&quot;5&quot;/&gt;&lt;property id=&quot;20300&quot; value=&quot;Slide 7 - &amp;quot;A balanced mix of services &amp;quot;&quot;/&gt;&lt;property id=&quot;20307&quot; value=&quot;307&quot;/&gt;&lt;/object&gt;&lt;object type=&quot;3&quot; unique_id=&quot;10010&quot;&gt;&lt;property id=&quot;20148&quot; value=&quot;5&quot;/&gt;&lt;property id=&quot;20300&quot; value=&quot;Slide 8 - &amp;quot;A balanced mix of services &amp;quot;&quot;/&gt;&lt;property id=&quot;20307&quot; value=&quot;308&quot;/&gt;&lt;/object&gt;&lt;object type=&quot;3&quot; unique_id=&quot;10011&quot;&gt;&lt;property id=&quot;20148&quot; value=&quot;5&quot;/&gt;&lt;property id=&quot;20300&quot; value=&quot;Slide 9 - &amp;quot;Market trends drive demand for our services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Large and growing blue chip client base &amp;quot;&quot;/&gt;&lt;property id=&quot;20307&quot; value=&quot;304&quot;/&gt;&lt;/object&gt;&lt;object type=&quot;3&quot; unique_id=&quot;10013&quot;&gt;&lt;property id=&quot;20148&quot; value=&quot;5&quot;/&gt;&lt;property id=&quot;20300&quot; value=&quot;Slide 11 - &amp;quot;A long history of growing recurring revenue&amp;quot;&quot;/&gt;&lt;property id=&quot;20307&quot; value=&quot;277&quot;/&gt;&lt;/object&gt;&lt;object type=&quot;3&quot; unique_id=&quot;10014&quot;&gt;&lt;property id=&quot;20148&quot; value=&quot;5&quot;/&gt;&lt;property id=&quot;20300&quot; value=&quot;Slide 12 - &amp;quot;A long history of growing recurring revenue&amp;quot;&quot;/&gt;&lt;property id=&quot;20307&quot; value=&quot;309&quot;/&gt;&lt;/object&gt;&lt;object type=&quot;3&quot; unique_id=&quot;10015&quot;&gt;&lt;property id=&quot;20148&quot; value=&quot;5&quot;/&gt;&lt;property id=&quot;20300&quot; value=&quot;Slide 13 - &amp;quot;Q4 2013 results Revenue growth of 11% and EBITDA growth of 7%&amp;quot;&quot;/&gt;&lt;property id=&quot;20307&quot; value=&quot;278&quot;/&gt;&lt;/object&gt;&lt;object type=&quot;3&quot; unique_id=&quot;10016&quot;&gt;&lt;property id=&quot;20148&quot; value=&quot;5&quot;/&gt;&lt;property id=&quot;20300&quot; value=&quot;Slide 14 - &amp;quot;Full year 2013 results Revenue growth of 12% and EBITDA growth of 11% &amp;quot;&quot;/&gt;&lt;property id=&quot;20307&quot; value=&quot;279&quot;/&gt;&lt;/object&gt;&lt;object type=&quot;3&quot; unique_id=&quot;10017&quot;&gt;&lt;property id=&quot;20148&quot; value=&quot;5&quot;/&gt;&lt;property id=&quot;20300&quot; value=&quot;Slide 15 - &amp;quot;Capital structure&amp;quot;&quot;/&gt;&lt;property id=&quot;20307&quot; value=&quot;280&quot;/&gt;&lt;/object&gt;&lt;object type=&quot;3&quot; unique_id=&quot;10018&quot;&gt;&lt;property id=&quot;20148&quot; value=&quot;5&quot;/&gt;&lt;property id=&quot;20300&quot; value=&quot;Slide 16 - &amp;quot;Bank debt financing has flexibility&amp;quot;&quot;/&gt;&lt;property id=&quot;20307&quot; value=&quot;281&quot;/&gt;&lt;/object&gt;&lt;object type=&quot;3&quot; unique_id=&quot;10019&quot;&gt;&lt;property id=&quot;20148&quot; value=&quot;5&quot;/&gt;&lt;property id=&quot;20300&quot; value=&quot;Slide 17 - &amp;quot;A consistent total return to shareholders since our IPO in 2005&amp;quot;&quot;/&gt;&lt;property id=&quot;20307&quot; value=&quot;297&quot;/&gt;&lt;/object&gt;&lt;object type=&quot;3&quot; unique_id=&quot;10020&quot;&gt;&lt;property id=&quot;20148&quot; value=&quot;5&quot;/&gt;&lt;property id=&quot;20300&quot; value=&quot;Slide 18 - &amp;quot;A consistent total return to shareholders since our IPO in 2005&amp;quot;&quot;/&gt;&lt;property id=&quot;20307&quot; value=&quot;310&quot;/&gt;&lt;/object&gt;&lt;object type=&quot;3&quot; unique_id=&quot;10021&quot;&gt;&lt;property id=&quot;20148&quot; value=&quot;5&quot;/&gt;&lt;property id=&quot;20300&quot; value=&quot;Slide 19 - &amp;quot;Investment summary&amp;quot;&quot;/&gt;&lt;property id=&quot;20307&quot; value=&quot;305&quot;/&gt;&lt;/object&gt;&lt;object type=&quot;3&quot; unique_id=&quot;10022&quot;&gt;&lt;property id=&quot;20148&quot; value=&quot;5&quot;/&gt;&lt;property id=&quot;20300&quot; value=&quot;Slide 20 - &amp;quot;Investor Relations contacts:&amp;quot;&quot;/&gt;&lt;property id=&quot;20307&quot; value=&quot;28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 - 16x9 - Morneau Shepell - English">
  <a:themeElements>
    <a:clrScheme name="MS Custom">
      <a:dk1>
        <a:srgbClr val="000000"/>
      </a:dk1>
      <a:lt1>
        <a:srgbClr val="FFFFFF"/>
      </a:lt1>
      <a:dk2>
        <a:srgbClr val="E6E6E6"/>
      </a:dk2>
      <a:lt2>
        <a:srgbClr val="646464"/>
      </a:lt2>
      <a:accent1>
        <a:srgbClr val="006472"/>
      </a:accent1>
      <a:accent2>
        <a:srgbClr val="00ACCD"/>
      </a:accent2>
      <a:accent3>
        <a:srgbClr val="82C341"/>
      </a:accent3>
      <a:accent4>
        <a:srgbClr val="4C734C"/>
      </a:accent4>
      <a:accent5>
        <a:srgbClr val="9E3D96"/>
      </a:accent5>
      <a:accent6>
        <a:srgbClr val="49134C"/>
      </a:accent6>
      <a:hlink>
        <a:srgbClr val="F7921E"/>
      </a:hlink>
      <a:folHlink>
        <a:srgbClr val="FED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Divider Slides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d Slide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 Slides">
  <a:themeElements>
    <a:clrScheme name="MS MASTER COLOUR PALETTE">
      <a:dk1>
        <a:srgbClr val="000000"/>
      </a:dk1>
      <a:lt1>
        <a:srgbClr val="FFFFFF"/>
      </a:lt1>
      <a:dk2>
        <a:srgbClr val="E6E6E6"/>
      </a:dk2>
      <a:lt2>
        <a:srgbClr val="646464"/>
      </a:lt2>
      <a:accent1>
        <a:srgbClr val="006472"/>
      </a:accent1>
      <a:accent2>
        <a:srgbClr val="00ACCD"/>
      </a:accent2>
      <a:accent3>
        <a:srgbClr val="82C341"/>
      </a:accent3>
      <a:accent4>
        <a:srgbClr val="4C7328"/>
      </a:accent4>
      <a:accent5>
        <a:srgbClr val="9E3D96"/>
      </a:accent5>
      <a:accent6>
        <a:srgbClr val="49134C"/>
      </a:accent6>
      <a:hlink>
        <a:srgbClr val="F7921E"/>
      </a:hlink>
      <a:folHlink>
        <a:srgbClr val="FED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E1DAFACDEE547AE83FA0D67D74494" ma:contentTypeVersion="1" ma:contentTypeDescription="Create a new document." ma:contentTypeScope="" ma:versionID="4a6d02935320ad74bf0da413a04e60d5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8A5610C-B90F-47CD-95EA-B90656C588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914FB-6992-41DA-A80E-49E4EDAF52E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CC47B7-EC55-4FB3-AA71-A14D15F3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- 16x9 - Morneau Shepell - English</Template>
  <TotalTime>1040</TotalTime>
  <Pages>0</Pages>
  <Words>781</Words>
  <Characters>0</Characters>
  <Application>Microsoft Office PowerPoint</Application>
  <PresentationFormat>On-screen Show (16:9)</PresentationFormat>
  <Lines>0</Lines>
  <Paragraphs>362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Gill Sans</vt:lpstr>
      <vt:lpstr>Wingdings</vt:lpstr>
      <vt:lpstr>ヒラギノ角ゴ ProN W3</vt:lpstr>
      <vt:lpstr>PowerPoint Template - 16x9 - Morneau Shepell - English</vt:lpstr>
      <vt:lpstr>Section Divider Slides</vt:lpstr>
      <vt:lpstr>End Slide</vt:lpstr>
      <vt:lpstr>Content Slides</vt:lpstr>
      <vt:lpstr>A real cause for leadership worry:  The impact of the Anxiety Epidemic</vt:lpstr>
      <vt:lpstr>BCC study on challenges managing people </vt:lpstr>
      <vt:lpstr>Employer view: Creating a culture supporting well-being and mental health is a top priority</vt:lpstr>
      <vt:lpstr>over 70%</vt:lpstr>
      <vt:lpstr>   Psychological resilience  = good leaders  = productive employees</vt:lpstr>
      <vt:lpstr>PowerPoint Presentation</vt:lpstr>
      <vt:lpstr>Let’s take a walk        Canadian workforce</vt:lpstr>
      <vt:lpstr>Jim in Calgary:  Life couldn’t be better</vt:lpstr>
      <vt:lpstr>PowerPoint Presentation</vt:lpstr>
      <vt:lpstr>PowerPoint Presentation</vt:lpstr>
      <vt:lpstr>A quick quiz</vt:lpstr>
      <vt:lpstr>We have an anxiety epidemic in today’s organization</vt:lpstr>
      <vt:lpstr>PowerPoint Presentation</vt:lpstr>
      <vt:lpstr>Jim in Calgary:  Or could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very human problems – but one business story </vt:lpstr>
      <vt:lpstr>PowerPoint Presentation</vt:lpstr>
      <vt:lpstr>What your organization can do – four steps</vt:lpstr>
      <vt:lpstr>Step one Track it </vt:lpstr>
      <vt:lpstr>PowerPoint Presentation</vt:lpstr>
      <vt:lpstr>PowerPoint Presentation</vt:lpstr>
      <vt:lpstr>PowerPoint Presentation</vt:lpstr>
      <vt:lpstr>A workplace that values  employee well-being </vt:lpstr>
      <vt:lpstr>A workplace that values  employee well-being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Mark Tang</dc:creator>
  <cp:lastModifiedBy>Helen Reeves</cp:lastModifiedBy>
  <cp:revision>203</cp:revision>
  <cp:lastPrinted>2018-04-30T16:02:41Z</cp:lastPrinted>
  <dcterms:created xsi:type="dcterms:W3CDTF">2018-04-26T14:26:01Z</dcterms:created>
  <dcterms:modified xsi:type="dcterms:W3CDTF">2018-06-11T01:21:24Z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0x01010057AE1DAFACDEE547AE83FA0D67D74494</vt:lpwstr>
  </property>
</Properties>
</file>