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Lst>
  <p:notesMasterIdLst>
    <p:notesMasterId r:id="rId19"/>
  </p:notesMasterIdLst>
  <p:handoutMasterIdLst>
    <p:handoutMasterId r:id="rId20"/>
  </p:handoutMasterIdLst>
  <p:sldIdLst>
    <p:sldId id="1296" r:id="rId2"/>
    <p:sldId id="1408" r:id="rId3"/>
    <p:sldId id="1300" r:id="rId4"/>
    <p:sldId id="1301" r:id="rId5"/>
    <p:sldId id="1402" r:id="rId6"/>
    <p:sldId id="1361" r:id="rId7"/>
    <p:sldId id="1401" r:id="rId8"/>
    <p:sldId id="1392" r:id="rId9"/>
    <p:sldId id="1364" r:id="rId10"/>
    <p:sldId id="1407" r:id="rId11"/>
    <p:sldId id="1389" r:id="rId12"/>
    <p:sldId id="1332" r:id="rId13"/>
    <p:sldId id="1380" r:id="rId14"/>
    <p:sldId id="1405" r:id="rId15"/>
    <p:sldId id="1331" r:id="rId16"/>
    <p:sldId id="1406" r:id="rId17"/>
    <p:sldId id="1366" r:id="rId18"/>
  </p:sldIdLst>
  <p:sldSz cx="24382413" cy="13716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1219124"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243824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3657371"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4876495"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6095619" algn="l" defTabSz="1219124" rtl="0" eaLnBrk="1" latinLnBrk="0" hangingPunct="1">
      <a:defRPr kern="1200">
        <a:solidFill>
          <a:schemeClr val="tx1"/>
        </a:solidFill>
        <a:latin typeface="Arial" charset="0"/>
        <a:ea typeface="ＭＳ Ｐゴシック" charset="0"/>
        <a:cs typeface="ＭＳ Ｐゴシック" charset="0"/>
      </a:defRPr>
    </a:lvl6pPr>
    <a:lvl7pPr marL="7314743" algn="l" defTabSz="1219124" rtl="0" eaLnBrk="1" latinLnBrk="0" hangingPunct="1">
      <a:defRPr kern="1200">
        <a:solidFill>
          <a:schemeClr val="tx1"/>
        </a:solidFill>
        <a:latin typeface="Arial" charset="0"/>
        <a:ea typeface="ＭＳ Ｐゴシック" charset="0"/>
        <a:cs typeface="ＭＳ Ｐゴシック" charset="0"/>
      </a:defRPr>
    </a:lvl7pPr>
    <a:lvl8pPr marL="8533867" algn="l" defTabSz="1219124" rtl="0" eaLnBrk="1" latinLnBrk="0" hangingPunct="1">
      <a:defRPr kern="1200">
        <a:solidFill>
          <a:schemeClr val="tx1"/>
        </a:solidFill>
        <a:latin typeface="Arial" charset="0"/>
        <a:ea typeface="ＭＳ Ｐゴシック" charset="0"/>
        <a:cs typeface="ＭＳ Ｐゴシック" charset="0"/>
      </a:defRPr>
    </a:lvl8pPr>
    <a:lvl9pPr marL="9752990" algn="l" defTabSz="1219124"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12C1EBC9-3FE5-44E9-959D-A89179080F69}">
          <p14:sldIdLst>
            <p14:sldId id="1296"/>
            <p14:sldId id="1408"/>
            <p14:sldId id="1300"/>
            <p14:sldId id="1301"/>
            <p14:sldId id="1402"/>
            <p14:sldId id="1361"/>
            <p14:sldId id="1401"/>
            <p14:sldId id="1392"/>
            <p14:sldId id="1364"/>
            <p14:sldId id="1407"/>
            <p14:sldId id="1389"/>
            <p14:sldId id="1332"/>
            <p14:sldId id="1380"/>
            <p14:sldId id="1405"/>
            <p14:sldId id="1331"/>
            <p14:sldId id="1406"/>
            <p14:sldId id="1366"/>
          </p14:sldIdLst>
        </p14:section>
      </p14:sectionLst>
    </p:ext>
    <p:ext uri="{EFAFB233-063F-42B5-8137-9DF3F51BA10A}">
      <p15:sldGuideLst xmlns:p15="http://schemas.microsoft.com/office/powerpoint/2012/main">
        <p15:guide id="3" pos="14904" userDrawn="1">
          <p15:clr>
            <a:srgbClr val="A4A3A4"/>
          </p15:clr>
        </p15:guide>
        <p15:guide id="4" orient="horz" pos="42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orient="horz" pos="5710" userDrawn="1">
          <p15:clr>
            <a:srgbClr val="A4A3A4"/>
          </p15:clr>
        </p15:guide>
        <p15:guide id="3" orient="horz" pos="146" userDrawn="1">
          <p15:clr>
            <a:srgbClr val="A4A3A4"/>
          </p15:clr>
        </p15:guide>
        <p15:guide id="4" pos="2208" userDrawn="1">
          <p15:clr>
            <a:srgbClr val="A4A3A4"/>
          </p15:clr>
        </p15:guide>
        <p15:guide id="5" pos="147" userDrawn="1">
          <p15:clr>
            <a:srgbClr val="A4A3A4"/>
          </p15:clr>
        </p15:guide>
        <p15:guide id="6" pos="42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aparella Hardy" initials="RPH" lastIdx="2" clrIdx="0">
    <p:extLst/>
  </p:cmAuthor>
  <p:cmAuthor id="2" name="Microsoft Office User" initials="Office [2]" lastIdx="1" clrIdx="1"/>
  <p:cmAuthor id="3" name="Microsoft Office User" initials="Office [6]" lastIdx="1" clrIdx="2"/>
  <p:cmAuthor id="4" name="Microsoft Office User" initials="Office [5]" lastIdx="1" clrIdx="3"/>
  <p:cmAuthor id="5" name="Microsoft Office User" initials="Office [3]" lastIdx="1" clrIdx="4"/>
  <p:cmAuthor id="6" name="Microsoft Office User" initials="Office [7]" lastIdx="1" clrIdx="5"/>
  <p:cmAuthor id="7" name="Microsoft Office User" initials="Office [9]" lastIdx="1" clrIdx="6"/>
  <p:cmAuthor id="8" name="Microsoft Office User" initials="Office [8]" lastIdx="1" clrIdx="7"/>
  <p:cmAuthor id="9" name="Microsoft Office User" initials="Office [10]" lastIdx="1" clrIdx="8"/>
  <p:cmAuthor id="10" name="Microsoft Office User" initials="Office [11]" lastIdx="1" clrIdx="9"/>
  <p:cmAuthor id="11" name="Microsoft Office User" initials="Office [12]" lastIdx="1" clrIdx="10"/>
  <p:cmAuthor id="12" name="Microsoft Office User" initials="Office [13]" lastIdx="1" clrIdx="11"/>
  <p:cmAuthor id="13" name="Microsoft Office User" initials="Office"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17]" lastIdx="1" clrIdx="16"/>
  <p:cmAuthor id="18" name="Microsoft Office User" initials="Office [18]" lastIdx="1" clrIdx="17"/>
  <p:cmAuthor id="20" name="Liz Chestney" initials="LC" lastIdx="3" clrIdx="18">
    <p:extLst/>
  </p:cmAuthor>
  <p:cmAuthor id="21" name="Robin Lane" initials="RL" lastIdx="143" clrIdx="19">
    <p:extLst>
      <p:ext uri="{19B8F6BF-5375-455C-9EA6-DF929625EA0E}">
        <p15:presenceInfo xmlns:p15="http://schemas.microsoft.com/office/powerpoint/2012/main" userId="S-1-5-21-142042000-781976021-1318725885-146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8BC"/>
    <a:srgbClr val="AD7549"/>
    <a:srgbClr val="E98F48"/>
    <a:srgbClr val="2DA3E0"/>
    <a:srgbClr val="3D90CE"/>
    <a:srgbClr val="1B75BC"/>
    <a:srgbClr val="0D1442"/>
    <a:srgbClr val="090E2C"/>
    <a:srgbClr val="63636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2287" autoAdjust="0"/>
  </p:normalViewPr>
  <p:slideViewPr>
    <p:cSldViewPr snapToGrid="0">
      <p:cViewPr varScale="1">
        <p:scale>
          <a:sx n="43" d="100"/>
          <a:sy n="43" d="100"/>
        </p:scale>
        <p:origin x="442" y="53"/>
      </p:cViewPr>
      <p:guideLst>
        <p:guide pos="14904"/>
        <p:guide orient="horz" pos="427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0" d="100"/>
          <a:sy n="90" d="100"/>
        </p:scale>
        <p:origin x="3840" y="216"/>
      </p:cViewPr>
      <p:guideLst>
        <p:guide orient="horz" pos="2928"/>
        <p:guide orient="horz" pos="5710"/>
        <p:guide orient="horz" pos="146"/>
        <p:guide pos="2208"/>
        <p:guide pos="147"/>
        <p:guide pos="42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FE9-4914-909B-49159B8868B7}"/>
              </c:ext>
            </c:extLst>
          </c:dPt>
          <c:dPt>
            <c:idx val="2"/>
            <c:invertIfNegative val="0"/>
            <c:bubble3D val="0"/>
            <c:spPr>
              <a:solidFill>
                <a:schemeClr val="tx2"/>
              </a:solidFill>
              <a:ln>
                <a:noFill/>
              </a:ln>
              <a:effectLst/>
            </c:spPr>
            <c:extLst>
              <c:ext xmlns:c16="http://schemas.microsoft.com/office/drawing/2014/chart" uri="{C3380CC4-5D6E-409C-BE32-E72D297353CC}">
                <c16:uniqueId val="{00000003-6FE9-4914-909B-49159B8868B7}"/>
              </c:ext>
            </c:extLst>
          </c:dPt>
          <c:dLbls>
            <c:spPr>
              <a:noFill/>
              <a:ln>
                <a:noFill/>
              </a:ln>
              <a:effectLst/>
            </c:spPr>
            <c:txPr>
              <a:bodyPr rot="0" spcFirstLastPara="1" vertOverflow="ellipsis" vert="horz" wrap="square" lIns="38100" tIns="0" rIns="38100" bIns="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Low-skill level</c:v>
                </c:pt>
                <c:pt idx="1">
                  <c:v>Middle-skill level</c:v>
                </c:pt>
                <c:pt idx="2">
                  <c:v>High-skill level</c:v>
                </c:pt>
              </c:strCache>
            </c:strRef>
          </c:cat>
          <c:val>
            <c:numRef>
              <c:f>Sheet1!$B$2:$B$4</c:f>
              <c:numCache>
                <c:formatCode>0%</c:formatCode>
                <c:ptCount val="3"/>
                <c:pt idx="0">
                  <c:v>0.7</c:v>
                </c:pt>
                <c:pt idx="1">
                  <c:v>0.46</c:v>
                </c:pt>
                <c:pt idx="2">
                  <c:v>0.08</c:v>
                </c:pt>
              </c:numCache>
            </c:numRef>
          </c:val>
          <c:extLst>
            <c:ext xmlns:c16="http://schemas.microsoft.com/office/drawing/2014/chart" uri="{C3380CC4-5D6E-409C-BE32-E72D297353CC}">
              <c16:uniqueId val="{00000004-6FE9-4914-909B-49159B8868B7}"/>
            </c:ext>
          </c:extLst>
        </c:ser>
        <c:dLbls>
          <c:dLblPos val="outEnd"/>
          <c:showLegendKey val="0"/>
          <c:showVal val="1"/>
          <c:showCatName val="0"/>
          <c:showSerName val="0"/>
          <c:showPercent val="0"/>
          <c:showBubbleSize val="0"/>
        </c:dLbls>
        <c:gapWidth val="97"/>
        <c:overlap val="-27"/>
        <c:axId val="2070639376"/>
        <c:axId val="2070647576"/>
      </c:barChart>
      <c:catAx>
        <c:axId val="20706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3200" b="0" i="0" u="none" strike="noStrike" kern="1200" baseline="0">
                <a:solidFill>
                  <a:schemeClr val="tx1">
                    <a:lumMod val="65000"/>
                    <a:lumOff val="35000"/>
                  </a:schemeClr>
                </a:solidFill>
                <a:latin typeface="+mn-lt"/>
                <a:ea typeface="+mn-ea"/>
                <a:cs typeface="+mn-cs"/>
              </a:defRPr>
            </a:pPr>
            <a:endParaRPr lang="en-US"/>
          </a:p>
        </c:txPr>
        <c:crossAx val="2070647576"/>
        <c:crosses val="autoZero"/>
        <c:auto val="1"/>
        <c:lblAlgn val="ctr"/>
        <c:lblOffset val="100"/>
        <c:noMultiLvlLbl val="0"/>
      </c:catAx>
      <c:valAx>
        <c:axId val="2070647576"/>
        <c:scaling>
          <c:orientation val="minMax"/>
        </c:scaling>
        <c:delete val="1"/>
        <c:axPos val="l"/>
        <c:numFmt formatCode="0%" sourceLinked="1"/>
        <c:majorTickMark val="none"/>
        <c:minorTickMark val="none"/>
        <c:tickLblPos val="nextTo"/>
        <c:crossAx val="20706393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1E5-4527-B294-3DC56D09F845}"/>
              </c:ext>
            </c:extLst>
          </c:dPt>
          <c:dPt>
            <c:idx val="2"/>
            <c:invertIfNegative val="0"/>
            <c:bubble3D val="0"/>
            <c:spPr>
              <a:solidFill>
                <a:schemeClr val="tx2"/>
              </a:solidFill>
              <a:ln>
                <a:noFill/>
              </a:ln>
              <a:effectLst/>
            </c:spPr>
            <c:extLst>
              <c:ext xmlns:c16="http://schemas.microsoft.com/office/drawing/2014/chart" uri="{C3380CC4-5D6E-409C-BE32-E72D297353CC}">
                <c16:uniqueId val="{00000003-01E5-4527-B294-3DC56D09F845}"/>
              </c:ext>
            </c:extLst>
          </c:dPt>
          <c:dLbls>
            <c:spPr>
              <a:noFill/>
              <a:ln>
                <a:noFill/>
              </a:ln>
              <a:effectLst/>
            </c:spPr>
            <c:txPr>
              <a:bodyPr rot="0" spcFirstLastPara="1" vertOverflow="ellipsis" vert="horz" wrap="square" lIns="38100" tIns="0" rIns="38100" bIns="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Low-skill level</c:v>
                </c:pt>
                <c:pt idx="1">
                  <c:v>Middle-skill level</c:v>
                </c:pt>
                <c:pt idx="2">
                  <c:v>High-skill level</c:v>
                </c:pt>
              </c:strCache>
            </c:strRef>
          </c:cat>
          <c:val>
            <c:numRef>
              <c:f>Sheet1!$B$2:$B$4</c:f>
              <c:numCache>
                <c:formatCode>0%</c:formatCode>
                <c:ptCount val="3"/>
                <c:pt idx="0">
                  <c:v>0.7</c:v>
                </c:pt>
                <c:pt idx="1">
                  <c:v>0.46</c:v>
                </c:pt>
                <c:pt idx="2">
                  <c:v>0.08</c:v>
                </c:pt>
              </c:numCache>
            </c:numRef>
          </c:val>
          <c:extLst>
            <c:ext xmlns:c16="http://schemas.microsoft.com/office/drawing/2014/chart" uri="{C3380CC4-5D6E-409C-BE32-E72D297353CC}">
              <c16:uniqueId val="{00000004-01E5-4527-B294-3DC56D09F845}"/>
            </c:ext>
          </c:extLst>
        </c:ser>
        <c:dLbls>
          <c:dLblPos val="outEnd"/>
          <c:showLegendKey val="0"/>
          <c:showVal val="1"/>
          <c:showCatName val="0"/>
          <c:showSerName val="0"/>
          <c:showPercent val="0"/>
          <c:showBubbleSize val="0"/>
        </c:dLbls>
        <c:gapWidth val="97"/>
        <c:overlap val="-27"/>
        <c:axId val="2070639376"/>
        <c:axId val="2070647576"/>
      </c:barChart>
      <c:catAx>
        <c:axId val="20706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2070647576"/>
        <c:crosses val="autoZero"/>
        <c:auto val="1"/>
        <c:lblAlgn val="ctr"/>
        <c:lblOffset val="100"/>
        <c:noMultiLvlLbl val="0"/>
      </c:catAx>
      <c:valAx>
        <c:axId val="2070647576"/>
        <c:scaling>
          <c:orientation val="minMax"/>
        </c:scaling>
        <c:delete val="1"/>
        <c:axPos val="l"/>
        <c:numFmt formatCode="0%" sourceLinked="1"/>
        <c:majorTickMark val="none"/>
        <c:minorTickMark val="none"/>
        <c:tickLblPos val="nextTo"/>
        <c:crossAx val="20706393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680" y="225954"/>
            <a:ext cx="4907280" cy="279215"/>
          </a:xfrm>
          <a:prstGeom prst="rect">
            <a:avLst/>
          </a:prstGeom>
        </p:spPr>
        <p:txBody>
          <a:bodyPr vert="horz" lIns="93172" tIns="0" rIns="93172" bIns="0" rtlCol="0"/>
          <a:lstStyle>
            <a:lvl1pPr algn="l" fontAlgn="auto">
              <a:spcBef>
                <a:spcPts val="0"/>
              </a:spcBef>
              <a:spcAft>
                <a:spcPts val="0"/>
              </a:spcAft>
              <a:defRPr sz="1200">
                <a:latin typeface="+mn-lt"/>
                <a:ea typeface="+mn-ea"/>
                <a:cs typeface="+mn-cs"/>
              </a:defRPr>
            </a:lvl1pPr>
          </a:lstStyle>
          <a:p>
            <a:pPr>
              <a:defRPr/>
            </a:pPr>
            <a:endParaRPr dirty="0"/>
          </a:p>
        </p:txBody>
      </p:sp>
      <p:sp>
        <p:nvSpPr>
          <p:cNvPr id="3" name="Date Placeholder 2"/>
          <p:cNvSpPr>
            <a:spLocks noGrp="1"/>
          </p:cNvSpPr>
          <p:nvPr>
            <p:ph type="dt" sz="quarter" idx="1"/>
          </p:nvPr>
        </p:nvSpPr>
        <p:spPr>
          <a:xfrm>
            <a:off x="233680" y="8771866"/>
            <a:ext cx="3037840" cy="279214"/>
          </a:xfrm>
          <a:prstGeom prst="rect">
            <a:avLst/>
          </a:prstGeom>
        </p:spPr>
        <p:txBody>
          <a:bodyPr vert="horz" lIns="93172" tIns="0" rIns="93172" bIns="0" rtlCol="0" anchor="b"/>
          <a:lstStyle>
            <a:lvl1pPr algn="l" fontAlgn="auto">
              <a:spcBef>
                <a:spcPts val="0"/>
              </a:spcBef>
              <a:spcAft>
                <a:spcPts val="0"/>
              </a:spcAft>
              <a:defRPr sz="1200">
                <a:latin typeface="+mn-lt"/>
                <a:ea typeface="+mn-ea"/>
                <a:cs typeface="+mn-cs"/>
              </a:defRPr>
            </a:lvl1pPr>
          </a:lstStyle>
          <a:p>
            <a:pPr>
              <a:defRPr/>
            </a:pPr>
            <a:fld id="{B8105F31-8DBB-4A4F-BF35-081ADBC57037}" type="datetimeFigureOut">
              <a:rPr lang="en-US"/>
              <a:pPr>
                <a:defRPr/>
              </a:pPr>
              <a:t>6/13/2018</a:t>
            </a:fld>
            <a:endParaRPr dirty="0"/>
          </a:p>
        </p:txBody>
      </p:sp>
      <p:sp>
        <p:nvSpPr>
          <p:cNvPr id="4" name="Footer Placeholder 3"/>
          <p:cNvSpPr>
            <a:spLocks noGrp="1"/>
          </p:cNvSpPr>
          <p:nvPr>
            <p:ph type="ftr" sz="quarter" idx="2"/>
          </p:nvPr>
        </p:nvSpPr>
        <p:spPr>
          <a:xfrm>
            <a:off x="2091761" y="8771866"/>
            <a:ext cx="2804160" cy="279214"/>
          </a:xfrm>
          <a:prstGeom prst="rect">
            <a:avLst/>
          </a:prstGeom>
        </p:spPr>
        <p:txBody>
          <a:bodyPr vert="horz" lIns="93172" tIns="0" rIns="93172" bIns="0" rtlCol="0" anchor="b"/>
          <a:lstStyle>
            <a:lvl1pPr algn="ctr" fontAlgn="auto">
              <a:spcBef>
                <a:spcPts val="0"/>
              </a:spcBef>
              <a:spcAft>
                <a:spcPts val="0"/>
              </a:spcAft>
              <a:defRPr sz="1200">
                <a:latin typeface="+mn-lt"/>
                <a:ea typeface="+mn-ea"/>
                <a:cs typeface="+mn-cs"/>
              </a:defRPr>
            </a:lvl1pPr>
          </a:lstStyle>
          <a:p>
            <a:pPr>
              <a:defRPr/>
            </a:pPr>
            <a:endParaRPr dirty="0"/>
          </a:p>
        </p:txBody>
      </p:sp>
      <p:sp>
        <p:nvSpPr>
          <p:cNvPr id="5" name="Slide Number Placeholder 4"/>
          <p:cNvSpPr>
            <a:spLocks noGrp="1"/>
          </p:cNvSpPr>
          <p:nvPr>
            <p:ph type="sldNum" sz="quarter" idx="3"/>
          </p:nvPr>
        </p:nvSpPr>
        <p:spPr>
          <a:xfrm>
            <a:off x="3970938" y="8771866"/>
            <a:ext cx="2805782" cy="279214"/>
          </a:xfrm>
          <a:prstGeom prst="rect">
            <a:avLst/>
          </a:prstGeom>
        </p:spPr>
        <p:txBody>
          <a:bodyPr vert="horz" lIns="93172" tIns="0" rIns="93172" bIns="0" rtlCol="0" anchor="b"/>
          <a:lstStyle>
            <a:lvl1pPr algn="r" fontAlgn="auto">
              <a:spcBef>
                <a:spcPts val="0"/>
              </a:spcBef>
              <a:spcAft>
                <a:spcPts val="0"/>
              </a:spcAft>
              <a:defRPr sz="1200">
                <a:latin typeface="+mn-lt"/>
                <a:ea typeface="+mn-ea"/>
                <a:cs typeface="+mn-cs"/>
              </a:defRPr>
            </a:lvl1pPr>
          </a:lstStyle>
          <a:p>
            <a:pPr>
              <a:defRPr/>
            </a:pPr>
            <a:fld id="{9E3B4DE4-998A-434D-B877-2F3333CC725C}" type="slidenum">
              <a:rPr/>
              <a:pPr>
                <a:defRPr/>
              </a:pPr>
              <a:t>‹#›</a:t>
            </a:fld>
            <a:endParaRPr dirty="0"/>
          </a:p>
        </p:txBody>
      </p:sp>
      <p:pic>
        <p:nvPicPr>
          <p:cNvPr id="22534"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743266" y="225954"/>
            <a:ext cx="930964" cy="175922"/>
          </a:xfrm>
          <a:prstGeom prst="rect">
            <a:avLst/>
          </a:prstGeom>
          <a:noFill/>
          <a:ln>
            <a:noFill/>
          </a:ln>
          <a:effectLst>
            <a:outerShdw rotWithShape="0">
              <a:schemeClr val="bg1">
                <a:alpha val="87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4349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680" y="225954"/>
            <a:ext cx="4907280" cy="279215"/>
          </a:xfrm>
          <a:prstGeom prst="rect">
            <a:avLst/>
          </a:prstGeom>
        </p:spPr>
        <p:txBody>
          <a:bodyPr vert="horz" lIns="93172" tIns="0" rIns="93172" bIns="0" rtlCol="0"/>
          <a:lstStyle>
            <a:lvl1pPr algn="l" fontAlgn="auto">
              <a:spcBef>
                <a:spcPts val="0"/>
              </a:spcBef>
              <a:spcAft>
                <a:spcPts val="0"/>
              </a:spcAft>
              <a:defRPr sz="1200">
                <a:latin typeface="+mn-lt"/>
                <a:ea typeface="+mn-ea"/>
                <a:cs typeface="+mn-cs"/>
              </a:defRPr>
            </a:lvl1pPr>
          </a:lstStyle>
          <a:p>
            <a:pPr>
              <a:defRPr/>
            </a:pPr>
            <a:endParaRPr dirty="0"/>
          </a:p>
        </p:txBody>
      </p:sp>
      <p:sp>
        <p:nvSpPr>
          <p:cNvPr id="3" name="Date Placeholder 2"/>
          <p:cNvSpPr>
            <a:spLocks noGrp="1"/>
          </p:cNvSpPr>
          <p:nvPr>
            <p:ph type="dt" idx="1"/>
          </p:nvPr>
        </p:nvSpPr>
        <p:spPr>
          <a:xfrm>
            <a:off x="233680" y="8771866"/>
            <a:ext cx="3037840" cy="279214"/>
          </a:xfrm>
          <a:prstGeom prst="rect">
            <a:avLst/>
          </a:prstGeom>
        </p:spPr>
        <p:txBody>
          <a:bodyPr vert="horz" lIns="93172" tIns="0" rIns="93172" bIns="0" rtlCol="0" anchor="b" anchorCtr="0"/>
          <a:lstStyle>
            <a:lvl1pPr algn="l" fontAlgn="auto">
              <a:spcBef>
                <a:spcPts val="0"/>
              </a:spcBef>
              <a:spcAft>
                <a:spcPts val="0"/>
              </a:spcAft>
              <a:defRPr sz="1200">
                <a:latin typeface="+mn-lt"/>
                <a:ea typeface="+mn-ea"/>
                <a:cs typeface="+mn-cs"/>
              </a:defRPr>
            </a:lvl1pPr>
          </a:lstStyle>
          <a:p>
            <a:pPr>
              <a:defRPr/>
            </a:pPr>
            <a:fld id="{EA03A931-4458-B040-A694-7C2C2AC6C44C}" type="datetimeFigureOut">
              <a:rPr lang="en-US"/>
              <a:pPr>
                <a:defRPr/>
              </a:pPr>
              <a:t>6/13/2018</a:t>
            </a:fld>
            <a:endParaRPr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pPr lvl="0"/>
            <a:endParaRPr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marL="0" marR="0" lvl="0" indent="0" algn="l" defTabSz="931723" rtl="0" eaLnBrk="1" fontAlgn="base" latinLnBrk="0" hangingPunct="1">
              <a:lnSpc>
                <a:spcPct val="100000"/>
              </a:lnSpc>
              <a:spcBef>
                <a:spcPct val="30000"/>
              </a:spcBef>
              <a:spcAft>
                <a:spcPct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ＭＳ Ｐゴシック" charset="0"/>
              </a:rPr>
              <a:t>Click to edit Master text styles</a:t>
            </a:r>
          </a:p>
          <a:p>
            <a:pPr marL="183410" marR="0" lvl="1" indent="0" algn="l" defTabSz="931723" rtl="0" eaLnBrk="1" fontAlgn="base" latinLnBrk="0" hangingPunct="1">
              <a:lnSpc>
                <a:spcPct val="100000"/>
              </a:lnSpc>
              <a:spcBef>
                <a:spcPct val="30000"/>
              </a:spcBef>
              <a:spcAft>
                <a:spcPct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n-lt"/>
                <a:ea typeface="ＭＳ Ｐゴシック" charset="0"/>
                <a:cs typeface="+mn-cs"/>
              </a:rPr>
              <a:t>Second level</a:t>
            </a:r>
          </a:p>
          <a:p>
            <a:pPr marL="366820" marR="0" lvl="2" indent="0" algn="l" defTabSz="931723" rtl="0" eaLnBrk="1" fontAlgn="base" latinLnBrk="0" hangingPunct="1">
              <a:lnSpc>
                <a:spcPct val="100000"/>
              </a:lnSpc>
              <a:spcBef>
                <a:spcPct val="3000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ＭＳ Ｐゴシック" charset="0"/>
                <a:cs typeface="+mn-cs"/>
              </a:rPr>
              <a:t>Third level</a:t>
            </a:r>
          </a:p>
          <a:p>
            <a:pPr marL="550229" marR="0" lvl="3" indent="0" algn="l" defTabSz="931723" rtl="0" eaLnBrk="1" fontAlgn="base" latinLnBrk="0" hangingPunct="1">
              <a:lnSpc>
                <a:spcPct val="100000"/>
              </a:lnSpc>
              <a:spcBef>
                <a:spcPct val="30000"/>
              </a:spcBef>
              <a:spcAft>
                <a:spcPct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mn-lt"/>
                <a:ea typeface="ＭＳ Ｐゴシック" charset="0"/>
                <a:cs typeface="+mn-cs"/>
              </a:rPr>
              <a:t>Fourth level</a:t>
            </a:r>
          </a:p>
        </p:txBody>
      </p:sp>
      <p:sp>
        <p:nvSpPr>
          <p:cNvPr id="6" name="Footer Placeholder 5"/>
          <p:cNvSpPr>
            <a:spLocks noGrp="1"/>
          </p:cNvSpPr>
          <p:nvPr>
            <p:ph type="ftr" sz="quarter" idx="4"/>
          </p:nvPr>
        </p:nvSpPr>
        <p:spPr>
          <a:xfrm>
            <a:off x="2091761" y="8771866"/>
            <a:ext cx="2804160" cy="279214"/>
          </a:xfrm>
          <a:prstGeom prst="rect">
            <a:avLst/>
          </a:prstGeom>
        </p:spPr>
        <p:txBody>
          <a:bodyPr vert="horz" lIns="93172" tIns="0" rIns="93172" bIns="0" rtlCol="0" anchor="b" anchorCtr="0"/>
          <a:lstStyle>
            <a:lvl1pPr algn="ctr" fontAlgn="auto">
              <a:spcBef>
                <a:spcPts val="0"/>
              </a:spcBef>
              <a:spcAft>
                <a:spcPts val="0"/>
              </a:spcAft>
              <a:defRPr sz="1200">
                <a:latin typeface="+mn-lt"/>
                <a:ea typeface="+mn-ea"/>
                <a:cs typeface="+mn-cs"/>
              </a:defRPr>
            </a:lvl1pPr>
          </a:lstStyle>
          <a:p>
            <a:pPr>
              <a:defRPr/>
            </a:pPr>
            <a:endParaRPr dirty="0"/>
          </a:p>
        </p:txBody>
      </p:sp>
      <p:sp>
        <p:nvSpPr>
          <p:cNvPr id="7" name="Slide Number Placeholder 6"/>
          <p:cNvSpPr>
            <a:spLocks noGrp="1"/>
          </p:cNvSpPr>
          <p:nvPr>
            <p:ph type="sldNum" sz="quarter" idx="5"/>
          </p:nvPr>
        </p:nvSpPr>
        <p:spPr>
          <a:xfrm>
            <a:off x="3970938" y="8771866"/>
            <a:ext cx="2805782" cy="279214"/>
          </a:xfrm>
          <a:prstGeom prst="rect">
            <a:avLst/>
          </a:prstGeom>
        </p:spPr>
        <p:txBody>
          <a:bodyPr vert="horz" lIns="93172" tIns="0" rIns="93172" bIns="0" rtlCol="0" anchor="b" anchorCtr="0"/>
          <a:lstStyle>
            <a:lvl1pPr algn="r" fontAlgn="auto">
              <a:spcBef>
                <a:spcPts val="0"/>
              </a:spcBef>
              <a:spcAft>
                <a:spcPts val="0"/>
              </a:spcAft>
              <a:defRPr sz="1200">
                <a:latin typeface="+mn-lt"/>
                <a:ea typeface="+mn-ea"/>
                <a:cs typeface="+mn-cs"/>
              </a:defRPr>
            </a:lvl1pPr>
          </a:lstStyle>
          <a:p>
            <a:pPr>
              <a:defRPr/>
            </a:pPr>
            <a:fld id="{D6467022-1A2E-7141-8B66-5520D8C1752F}" type="slidenum">
              <a:rPr/>
              <a:pPr>
                <a:defRPr/>
              </a:pPr>
              <a:t>‹#›</a:t>
            </a:fld>
            <a:endParaRPr dirty="0"/>
          </a:p>
        </p:txBody>
      </p:sp>
      <p:pic>
        <p:nvPicPr>
          <p:cNvPr id="21512" name="Picture 7"/>
          <p:cNvPicPr>
            <a:picLocks noChangeAspect="1"/>
          </p:cNvPicPr>
          <p:nvPr/>
        </p:nvPicPr>
        <p:blipFill>
          <a:blip r:embed="rId2"/>
          <a:stretch>
            <a:fillRect/>
          </a:stretch>
        </p:blipFill>
        <p:spPr bwMode="auto">
          <a:xfrm>
            <a:off x="5743266" y="225954"/>
            <a:ext cx="930964" cy="175922"/>
          </a:xfrm>
          <a:prstGeom prst="rect">
            <a:avLst/>
          </a:prstGeom>
          <a:noFill/>
          <a:ln>
            <a:noFill/>
          </a:ln>
          <a:effectLst>
            <a:outerShdw rotWithShape="0">
              <a:schemeClr val="bg1">
                <a:alpha val="87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518580"/>
      </p:ext>
    </p:extLst>
  </p:cSld>
  <p:clrMap bg1="lt1" tx1="dk1" bg2="lt2" tx2="dk2" accent1="accent1" accent2="accent2" accent3="accent3" accent4="accent4" accent5="accent5" accent6="accent6" hlink="hlink" folHlink="folHlink"/>
  <p:hf hdr="0" ftr="0" dt="0"/>
  <p:notesStyle>
    <a:lvl1pPr marL="0" marR="0" indent="0" algn="l" defTabSz="914400" rtl="0" eaLnBrk="1" fontAlgn="base" latinLnBrk="0" hangingPunct="1">
      <a:lnSpc>
        <a:spcPct val="100000"/>
      </a:lnSpc>
      <a:spcBef>
        <a:spcPct val="30000"/>
      </a:spcBef>
      <a:spcAft>
        <a:spcPct val="0"/>
      </a:spcAft>
      <a:buClrTx/>
      <a:buSzTx/>
      <a:buFontTx/>
      <a:buNone/>
      <a:tabLst/>
      <a:defRPr sz="3200" kern="1200">
        <a:solidFill>
          <a:schemeClr val="tx1"/>
        </a:solidFill>
        <a:latin typeface="+mn-lt"/>
        <a:ea typeface="ＭＳ Ｐゴシック" charset="0"/>
        <a:cs typeface="ＭＳ Ｐゴシック" charset="0"/>
      </a:defRPr>
    </a:lvl1pPr>
    <a:lvl2pPr marL="180000" marR="0" indent="0" algn="l" defTabSz="914400" rtl="0" eaLnBrk="1" fontAlgn="base" latinLnBrk="0" hangingPunct="1">
      <a:lnSpc>
        <a:spcPct val="100000"/>
      </a:lnSpc>
      <a:spcBef>
        <a:spcPct val="30000"/>
      </a:spcBef>
      <a:spcAft>
        <a:spcPct val="0"/>
      </a:spcAft>
      <a:buClrTx/>
      <a:buSzTx/>
      <a:buFontTx/>
      <a:buNone/>
      <a:tabLst/>
      <a:defRPr sz="3200" kern="1200">
        <a:solidFill>
          <a:schemeClr val="tx1"/>
        </a:solidFill>
        <a:latin typeface="+mn-lt"/>
        <a:ea typeface="ＭＳ Ｐゴシック" charset="0"/>
        <a:cs typeface="+mn-cs"/>
      </a:defRPr>
    </a:lvl2pPr>
    <a:lvl3pPr marL="360000" marR="0" indent="0" algn="l" defTabSz="914400" rtl="0" eaLnBrk="1" fontAlgn="base" latinLnBrk="0" hangingPunct="1">
      <a:lnSpc>
        <a:spcPct val="100000"/>
      </a:lnSpc>
      <a:spcBef>
        <a:spcPct val="30000"/>
      </a:spcBef>
      <a:spcAft>
        <a:spcPct val="0"/>
      </a:spcAft>
      <a:buClrTx/>
      <a:buSzTx/>
      <a:buFontTx/>
      <a:buNone/>
      <a:tabLst/>
      <a:defRPr sz="3200" kern="1200">
        <a:solidFill>
          <a:schemeClr val="tx1"/>
        </a:solidFill>
        <a:latin typeface="+mn-lt"/>
        <a:ea typeface="ＭＳ Ｐゴシック" charset="0"/>
        <a:cs typeface="+mn-cs"/>
      </a:defRPr>
    </a:lvl3pPr>
    <a:lvl4pPr marL="540000" marR="0" indent="0" algn="l" defTabSz="914400" rtl="0" eaLnBrk="1" fontAlgn="base" latinLnBrk="0" hangingPunct="1">
      <a:lnSpc>
        <a:spcPct val="100000"/>
      </a:lnSpc>
      <a:spcBef>
        <a:spcPct val="30000"/>
      </a:spcBef>
      <a:spcAft>
        <a:spcPct val="0"/>
      </a:spcAft>
      <a:buClrTx/>
      <a:buSzTx/>
      <a:buFontTx/>
      <a:buNone/>
      <a:tabLst/>
      <a:defRPr sz="3200" kern="1200">
        <a:solidFill>
          <a:schemeClr val="tx1"/>
        </a:solidFill>
        <a:latin typeface="+mn-lt"/>
        <a:ea typeface="ＭＳ Ｐゴシック" charset="0"/>
        <a:cs typeface="+mn-cs"/>
      </a:defRPr>
    </a:lvl4pPr>
    <a:lvl5pPr marL="4876495" algn="l" rtl="0" fontAlgn="base">
      <a:spcBef>
        <a:spcPct val="30000"/>
      </a:spcBef>
      <a:spcAft>
        <a:spcPct val="0"/>
      </a:spcAft>
      <a:defRPr sz="3200" kern="1200">
        <a:solidFill>
          <a:schemeClr val="tx1"/>
        </a:solidFill>
        <a:latin typeface="+mn-lt"/>
        <a:ea typeface="ＭＳ Ｐゴシック" charset="0"/>
        <a:cs typeface="+mn-cs"/>
      </a:defRPr>
    </a:lvl5pPr>
    <a:lvl6pPr marL="6095619" algn="l" defTabSz="2438248" rtl="0" eaLnBrk="1" latinLnBrk="0" hangingPunct="1">
      <a:defRPr sz="3200" kern="1200">
        <a:solidFill>
          <a:schemeClr val="tx1"/>
        </a:solidFill>
        <a:latin typeface="+mn-lt"/>
        <a:ea typeface="+mn-ea"/>
        <a:cs typeface="+mn-cs"/>
      </a:defRPr>
    </a:lvl6pPr>
    <a:lvl7pPr marL="7314743" algn="l" defTabSz="2438248" rtl="0" eaLnBrk="1" latinLnBrk="0" hangingPunct="1">
      <a:defRPr sz="3200" kern="1200">
        <a:solidFill>
          <a:schemeClr val="tx1"/>
        </a:solidFill>
        <a:latin typeface="+mn-lt"/>
        <a:ea typeface="+mn-ea"/>
        <a:cs typeface="+mn-cs"/>
      </a:defRPr>
    </a:lvl7pPr>
    <a:lvl8pPr marL="8533867" algn="l" defTabSz="2438248" rtl="0" eaLnBrk="1" latinLnBrk="0" hangingPunct="1">
      <a:defRPr sz="3200" kern="1200">
        <a:solidFill>
          <a:schemeClr val="tx1"/>
        </a:solidFill>
        <a:latin typeface="+mn-lt"/>
        <a:ea typeface="+mn-ea"/>
        <a:cs typeface="+mn-cs"/>
      </a:defRPr>
    </a:lvl8pPr>
    <a:lvl9pPr marL="9752990" algn="l" defTabSz="2438248"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noProof="0" dirty="0"/>
              <a:t>Enterprise Information Management is the space in which we, at OpenText, operate. As the leader in EIM, we</a:t>
            </a:r>
            <a:r>
              <a:rPr lang="en-US" baseline="0" noProof="0" dirty="0"/>
              <a:t> help companies manage information to improve productivity, competitiveness and customer experiences. Our objective is to help our customers to go through a successful Digital Transformation managing the information flow end to end, that is from </a:t>
            </a:r>
            <a:r>
              <a:rPr lang="en-US" b="1" baseline="0" noProof="0" dirty="0"/>
              <a:t>customer engagement </a:t>
            </a:r>
            <a:r>
              <a:rPr lang="en-US" baseline="0" noProof="0" dirty="0"/>
              <a:t>to </a:t>
            </a:r>
            <a:r>
              <a:rPr lang="en-US" b="1" baseline="0" noProof="0" dirty="0"/>
              <a:t>business insights</a:t>
            </a:r>
            <a:r>
              <a:rPr lang="en-US" baseline="0" noProof="0" dirty="0"/>
              <a:t>.</a:t>
            </a:r>
          </a:p>
          <a:p>
            <a:endParaRPr lang="en-US" noProof="0" dirty="0"/>
          </a:p>
          <a:p>
            <a:endParaRPr lang="en-IN" dirty="0"/>
          </a:p>
        </p:txBody>
      </p:sp>
      <p:sp>
        <p:nvSpPr>
          <p:cNvPr id="4" name="Slide Number Placeholder 3"/>
          <p:cNvSpPr>
            <a:spLocks noGrp="1"/>
          </p:cNvSpPr>
          <p:nvPr>
            <p:ph type="sldNum" sz="quarter" idx="10"/>
          </p:nvPr>
        </p:nvSpPr>
        <p:spPr/>
        <p:txBody>
          <a:bodyPr/>
          <a:lstStyle/>
          <a:p>
            <a:pPr>
              <a:defRPr/>
            </a:pPr>
            <a:fld id="{D6467022-1A2E-7141-8B66-5520D8C1752F}" type="slidenum">
              <a:rPr lang="en-IN" smtClean="0"/>
              <a:pPr>
                <a:defRPr/>
              </a:pPr>
              <a:t>3</a:t>
            </a:fld>
            <a:endParaRPr lang="en-IN" dirty="0"/>
          </a:p>
        </p:txBody>
      </p:sp>
    </p:spTree>
    <p:extLst>
      <p:ext uri="{BB962C8B-B14F-4D97-AF65-F5344CB8AC3E}">
        <p14:creationId xmlns:p14="http://schemas.microsoft.com/office/powerpoint/2010/main" val="94342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uk-UA" smtClean="0"/>
              <a:pPr>
                <a:defRPr/>
              </a:pPr>
              <a:t>17</a:t>
            </a:fld>
            <a:endParaRPr lang="uk-UA" dirty="0"/>
          </a:p>
        </p:txBody>
      </p:sp>
    </p:spTree>
    <p:extLst>
      <p:ext uri="{BB962C8B-B14F-4D97-AF65-F5344CB8AC3E}">
        <p14:creationId xmlns:p14="http://schemas.microsoft.com/office/powerpoint/2010/main" val="243329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7</a:t>
            </a:fld>
            <a:endParaRPr lang="en-US" dirty="0"/>
          </a:p>
        </p:txBody>
      </p:sp>
    </p:spTree>
    <p:extLst>
      <p:ext uri="{BB962C8B-B14F-4D97-AF65-F5344CB8AC3E}">
        <p14:creationId xmlns:p14="http://schemas.microsoft.com/office/powerpoint/2010/main" val="166246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https://www.cpj.ca/poverty-trends-2017</a:t>
            </a:r>
          </a:p>
          <a:p>
            <a:r>
              <a:rPr lang="en-US" dirty="0"/>
              <a:t>https://www.cpj.ca/sites/default/files/docs/files/PovertyTrendsReport2017.pdf</a:t>
            </a:r>
          </a:p>
          <a:p>
            <a:r>
              <a:rPr lang="en-US" dirty="0"/>
              <a:t>Additional Points:</a:t>
            </a:r>
          </a:p>
          <a:p>
            <a:r>
              <a:rPr lang="en-US" dirty="0"/>
              <a:t>http://uis.unesco.org/en/news/education-data-release-one-every-five-children-adolescents-and-youth-out-school</a:t>
            </a:r>
          </a:p>
          <a:p>
            <a:r>
              <a:rPr lang="en-US" dirty="0"/>
              <a:t>https://www.theguardian.com/environment/2018/may/21/human-race-just-001-of-all-life-but-has-destroyed-over-80-of-wild-mammals-study</a:t>
            </a:r>
          </a:p>
          <a:p>
            <a:r>
              <a:rPr lang="en-US" dirty="0"/>
              <a:t>https://worldpoverty.io/</a:t>
            </a:r>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8</a:t>
            </a:fld>
            <a:endParaRPr lang="en-US" dirty="0"/>
          </a:p>
        </p:txBody>
      </p:sp>
    </p:spTree>
    <p:extLst>
      <p:ext uri="{BB962C8B-B14F-4D97-AF65-F5344CB8AC3E}">
        <p14:creationId xmlns:p14="http://schemas.microsoft.com/office/powerpoint/2010/main" val="374789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https://medium.com/@nath_leigh/low-skilled-humans-need-not-apply-the-growth-quality-and-polarization-of-new-jobs-9e41049b863c</a:t>
            </a:r>
          </a:p>
          <a:p>
            <a:endParaRPr lang="en-US" dirty="0"/>
          </a:p>
          <a:p>
            <a:r>
              <a:rPr lang="en-US" dirty="0"/>
              <a:t>For additional consideration:</a:t>
            </a:r>
          </a:p>
          <a:p>
            <a:r>
              <a:rPr lang="en-US" dirty="0"/>
              <a:t>https://www.weforum.org/agenda/2016/01/four-changes-shaping-the-labour-market/</a:t>
            </a:r>
          </a:p>
          <a:p>
            <a:r>
              <a:rPr lang="en-US" dirty="0"/>
              <a:t>http://reports.weforum.org/future-of-jobs-2016/employment-trends/</a:t>
            </a:r>
          </a:p>
          <a:p>
            <a:r>
              <a:rPr lang="en-US" dirty="0"/>
              <a:t>http://www.industryweek.com/talent/5-employment-trends-2018</a:t>
            </a:r>
          </a:p>
          <a:p>
            <a:r>
              <a:rPr lang="en-US" dirty="0"/>
              <a:t>http://blog.indeed.com/2016/06/22/global-economy-employment-trends/</a:t>
            </a:r>
          </a:p>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9</a:t>
            </a:fld>
            <a:endParaRPr lang="en-US" dirty="0"/>
          </a:p>
        </p:txBody>
      </p:sp>
    </p:spTree>
    <p:extLst>
      <p:ext uri="{BB962C8B-B14F-4D97-AF65-F5344CB8AC3E}">
        <p14:creationId xmlns:p14="http://schemas.microsoft.com/office/powerpoint/2010/main" val="89578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https://www.cnbc.com/2018/04/21/bitcoin-nipping-at-gold-demand.html</a:t>
            </a:r>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10</a:t>
            </a:fld>
            <a:endParaRPr lang="en-US" dirty="0"/>
          </a:p>
        </p:txBody>
      </p:sp>
    </p:spTree>
    <p:extLst>
      <p:ext uri="{BB962C8B-B14F-4D97-AF65-F5344CB8AC3E}">
        <p14:creationId xmlns:p14="http://schemas.microsoft.com/office/powerpoint/2010/main" val="312027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a:t>file://wlfile01/CEO_PMO_Shared/CEO%20PMO%20(sschultz)%20(sschultz)/Ad%20Hoc%20Presentations/Financial%20Executives%20International%20(FEI)%20-%20Keynote/Research/enabling-IOT.pdf</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3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a:t>Bullets:</a:t>
            </a:r>
          </a:p>
          <a:p>
            <a:r>
              <a:rPr lang="en-US" dirty="0"/>
              <a:t>https://www.visioncritical.com/internet-of-things-stats/</a:t>
            </a:r>
          </a:p>
          <a:p>
            <a:r>
              <a:rPr lang="en-US" dirty="0"/>
              <a:t>https://www.fool.com/investing/2017/08/11/11-internet-of-things-stats-that-will-blow-you-awa.aspx</a:t>
            </a:r>
          </a:p>
          <a:p>
            <a:r>
              <a:rPr lang="en-US" dirty="0"/>
              <a:t>https://www.skyhookwireless.com/blog/iot/internet-of-things-statistics</a:t>
            </a:r>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11</a:t>
            </a:fld>
            <a:endParaRPr lang="en-US" dirty="0"/>
          </a:p>
        </p:txBody>
      </p:sp>
    </p:spTree>
    <p:extLst>
      <p:ext uri="{BB962C8B-B14F-4D97-AF65-F5344CB8AC3E}">
        <p14:creationId xmlns:p14="http://schemas.microsoft.com/office/powerpoint/2010/main" val="22383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https://ei.marketwatch.com/Multimedia/2016/04/21/Photos/ZH/MW-EK848_centen_20160421103101_ZH.jpg?uuid=ab9e3e1a-07cd-11e6-9e86-0015c588dfa6</a:t>
            </a:r>
          </a:p>
          <a:p>
            <a:endParaRPr lang="en-US" dirty="0"/>
          </a:p>
          <a:p>
            <a:r>
              <a:rPr lang="en-US" dirty="0"/>
              <a:t>Top 3 points:</a:t>
            </a:r>
          </a:p>
          <a:p>
            <a:r>
              <a:rPr lang="en-US" dirty="0"/>
              <a:t>http://www.everythingzoomer.com/health/longevity/2017/07/24/live-to-100/</a:t>
            </a:r>
          </a:p>
          <a:p>
            <a:r>
              <a:rPr lang="en-US" dirty="0"/>
              <a:t>https://hbr.org/2016/06/how-work-will-change-when-most-of-us-live-to-100</a:t>
            </a:r>
          </a:p>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13</a:t>
            </a:fld>
            <a:endParaRPr lang="en-US" dirty="0"/>
          </a:p>
        </p:txBody>
      </p:sp>
    </p:spTree>
    <p:extLst>
      <p:ext uri="{BB962C8B-B14F-4D97-AF65-F5344CB8AC3E}">
        <p14:creationId xmlns:p14="http://schemas.microsoft.com/office/powerpoint/2010/main" val="60593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14</a:t>
            </a:fld>
            <a:endParaRPr lang="en-US" dirty="0"/>
          </a:p>
        </p:txBody>
      </p:sp>
    </p:spTree>
    <p:extLst>
      <p:ext uri="{BB962C8B-B14F-4D97-AF65-F5344CB8AC3E}">
        <p14:creationId xmlns:p14="http://schemas.microsoft.com/office/powerpoint/2010/main" val="377600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Nature of conflict: http://foreignpolicy.com/2018/03/26/the-drones-are-back/</a:t>
            </a:r>
          </a:p>
          <a:p>
            <a:r>
              <a:rPr lang="en-US" dirty="0"/>
              <a:t>Machines everywhere: https://cdn.ihs.com/www/pdf/enabling-IOT.pdf</a:t>
            </a:r>
          </a:p>
          <a:p>
            <a:r>
              <a:rPr lang="en-US" dirty="0"/>
              <a:t>AI everywhere: https://www.automationworld.com/natural-progression-artificial-intelligence</a:t>
            </a:r>
          </a:p>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16</a:t>
            </a:fld>
            <a:endParaRPr lang="en-US" dirty="0"/>
          </a:p>
        </p:txBody>
      </p:sp>
    </p:spTree>
    <p:extLst>
      <p:ext uri="{BB962C8B-B14F-4D97-AF65-F5344CB8AC3E}">
        <p14:creationId xmlns:p14="http://schemas.microsoft.com/office/powerpoint/2010/main" val="647366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4" cy="13716000"/>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6188" y="2364644"/>
            <a:ext cx="6056199" cy="1153042"/>
          </a:xfrm>
          <a:prstGeom prst="rect">
            <a:avLst/>
          </a:prstGeom>
        </p:spPr>
      </p:pic>
      <p:sp>
        <p:nvSpPr>
          <p:cNvPr id="20" name="Title 1"/>
          <p:cNvSpPr>
            <a:spLocks noGrp="1"/>
          </p:cNvSpPr>
          <p:nvPr>
            <p:ph type="title" hasCustomPrompt="1"/>
          </p:nvPr>
        </p:nvSpPr>
        <p:spPr>
          <a:xfrm>
            <a:off x="1157164" y="4768960"/>
            <a:ext cx="13092236" cy="2226740"/>
          </a:xfrm>
        </p:spPr>
        <p:txBody>
          <a:bodyPr anchor="b"/>
          <a:lstStyle>
            <a:lvl1pPr algn="l">
              <a:defRPr sz="7000" b="1" i="0" cap="none" baseline="0">
                <a:solidFill>
                  <a:schemeClr val="bg2"/>
                </a:solidFill>
                <a:latin typeface="Arial" charset="0"/>
              </a:defRPr>
            </a:lvl1pPr>
          </a:lstStyle>
          <a:p>
            <a:r>
              <a:rPr lang="en-US" dirty="0"/>
              <a:t>Header of the presentation to go here on two lines</a:t>
            </a:r>
            <a:endParaRPr dirty="0"/>
          </a:p>
        </p:txBody>
      </p:sp>
      <p:sp>
        <p:nvSpPr>
          <p:cNvPr id="8" name="Text Placeholder 2"/>
          <p:cNvSpPr>
            <a:spLocks noGrp="1"/>
          </p:cNvSpPr>
          <p:nvPr>
            <p:ph type="body" idx="1" hasCustomPrompt="1"/>
          </p:nvPr>
        </p:nvSpPr>
        <p:spPr>
          <a:xfrm>
            <a:off x="1157164" y="7440665"/>
            <a:ext cx="10583732" cy="942250"/>
          </a:xfrm>
        </p:spPr>
        <p:txBody>
          <a:bodyPr>
            <a:normAutofit/>
          </a:bodyPr>
          <a:lstStyle>
            <a:lvl1pPr marL="0" indent="0">
              <a:buNone/>
              <a:defRPr sz="4000" b="0" baseline="0">
                <a:solidFill>
                  <a:schemeClr val="accent3"/>
                </a:solidFill>
                <a:latin typeface="Arial" charset="0"/>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a:t>Subtitle of presentation to go here</a:t>
            </a:r>
          </a:p>
        </p:txBody>
      </p:sp>
      <p:sp>
        <p:nvSpPr>
          <p:cNvPr id="10" name="Text Placeholder 2"/>
          <p:cNvSpPr>
            <a:spLocks noGrp="1"/>
          </p:cNvSpPr>
          <p:nvPr>
            <p:ph type="body" idx="11" hasCustomPrompt="1"/>
          </p:nvPr>
        </p:nvSpPr>
        <p:spPr>
          <a:xfrm>
            <a:off x="1157164" y="12036256"/>
            <a:ext cx="13092236" cy="942250"/>
          </a:xfrm>
        </p:spPr>
        <p:txBody>
          <a:bodyPr>
            <a:normAutofit/>
          </a:bodyPr>
          <a:lstStyle>
            <a:lvl1pPr marL="0" indent="0">
              <a:buNone/>
              <a:defRPr sz="4000" b="0" baseline="0">
                <a:solidFill>
                  <a:schemeClr val="accent5"/>
                </a:solidFill>
                <a:latin typeface="Arial" charset="0"/>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a:t>Date  |  Presenter name</a:t>
            </a:r>
          </a:p>
        </p:txBody>
      </p:sp>
    </p:spTree>
    <p:extLst>
      <p:ext uri="{BB962C8B-B14F-4D97-AF65-F5344CB8AC3E}">
        <p14:creationId xmlns:p14="http://schemas.microsoft.com/office/powerpoint/2010/main" val="13251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115569" y="347632"/>
            <a:ext cx="22020656" cy="194540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11615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48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latin typeface="+mj-lt"/>
              </a:defRPr>
            </a:lvl1pPr>
          </a:lstStyle>
          <a:p>
            <a:r>
              <a:rPr lang="en-US" dirty="0"/>
              <a:t>Click to add title</a:t>
            </a:r>
          </a:p>
        </p:txBody>
      </p:sp>
      <p:sp>
        <p:nvSpPr>
          <p:cNvPr id="5" name="Media Placeholder 4"/>
          <p:cNvSpPr>
            <a:spLocks noGrp="1"/>
          </p:cNvSpPr>
          <p:nvPr>
            <p:ph type="media" sz="quarter" idx="10" hasCustomPrompt="1"/>
          </p:nvPr>
        </p:nvSpPr>
        <p:spPr>
          <a:xfrm>
            <a:off x="1246188" y="2825553"/>
            <a:ext cx="21889662" cy="9504560"/>
          </a:xfrm>
        </p:spPr>
        <p:txBody>
          <a:bodyPr anchor="t"/>
          <a:lstStyle>
            <a:lvl1pPr marL="118526" indent="0" algn="ctr">
              <a:buNone/>
              <a:defRPr baseline="0"/>
            </a:lvl1pPr>
          </a:lstStyle>
          <a:p>
            <a:r>
              <a:rPr lang="en-US" dirty="0"/>
              <a:t>Click on the icon to insert your video</a:t>
            </a:r>
          </a:p>
        </p:txBody>
      </p:sp>
    </p:spTree>
    <p:extLst>
      <p:ext uri="{BB962C8B-B14F-4D97-AF65-F5344CB8AC3E}">
        <p14:creationId xmlns:p14="http://schemas.microsoft.com/office/powerpoint/2010/main" val="204056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Full Screen">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2699" y="0"/>
            <a:ext cx="24395114" cy="1373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Media Placeholder 4"/>
          <p:cNvSpPr>
            <a:spLocks noGrp="1"/>
          </p:cNvSpPr>
          <p:nvPr>
            <p:ph type="media" sz="quarter" idx="10" hasCustomPrompt="1"/>
          </p:nvPr>
        </p:nvSpPr>
        <p:spPr>
          <a:xfrm>
            <a:off x="0" y="0"/>
            <a:ext cx="24382413" cy="13716000"/>
          </a:xfrm>
        </p:spPr>
        <p:txBody>
          <a:bodyPr anchor="t"/>
          <a:lstStyle>
            <a:lvl1pPr marL="118526" indent="0" algn="ctr">
              <a:buNone/>
              <a:defRPr baseline="0">
                <a:solidFill>
                  <a:schemeClr val="bg1"/>
                </a:solidFill>
              </a:defRPr>
            </a:lvl1pPr>
          </a:lstStyle>
          <a:p>
            <a:r>
              <a:rPr lang="en-US" dirty="0"/>
              <a:t>Click on the icon to insert your video</a:t>
            </a:r>
          </a:p>
        </p:txBody>
      </p:sp>
    </p:spTree>
    <p:extLst>
      <p:ext uri="{BB962C8B-B14F-4D97-AF65-F5344CB8AC3E}">
        <p14:creationId xmlns:p14="http://schemas.microsoft.com/office/powerpoint/2010/main" val="289814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547600" y="2862263"/>
            <a:ext cx="10588625" cy="9467850"/>
          </a:xfrm>
          <a:solidFill>
            <a:schemeClr val="bg1">
              <a:lumMod val="95000"/>
            </a:schemeClr>
          </a:solidFill>
        </p:spPr>
        <p:txBody>
          <a:bodyPr rtlCol="0">
            <a:normAutofit/>
          </a:bodyPr>
          <a:lstStyle>
            <a:lvl1pPr marL="0" indent="0">
              <a:buNone/>
              <a:defRPr sz="4266" baseline="0"/>
            </a:lvl1pPr>
            <a:lvl2pPr marL="1219124" indent="0">
              <a:buNone/>
              <a:defRPr sz="7466"/>
            </a:lvl2pPr>
            <a:lvl3pPr marL="2438248" indent="0">
              <a:buNone/>
              <a:defRPr sz="6400"/>
            </a:lvl3pPr>
            <a:lvl4pPr marL="3657371" indent="0">
              <a:buNone/>
              <a:defRPr sz="5333"/>
            </a:lvl4pPr>
            <a:lvl5pPr marL="4876495" indent="0">
              <a:buNone/>
              <a:defRPr sz="5333"/>
            </a:lvl5pPr>
            <a:lvl6pPr marL="6095619" indent="0">
              <a:buNone/>
              <a:defRPr sz="5333"/>
            </a:lvl6pPr>
            <a:lvl7pPr marL="7314743" indent="0">
              <a:buNone/>
              <a:defRPr sz="5333"/>
            </a:lvl7pPr>
            <a:lvl8pPr marL="8533867" indent="0">
              <a:buNone/>
              <a:defRPr sz="5333"/>
            </a:lvl8pPr>
            <a:lvl9pPr marL="9752990" indent="0">
              <a:buNone/>
              <a:defRPr sz="5333"/>
            </a:lvl9pPr>
          </a:lstStyle>
          <a:p>
            <a:pPr lvl="0"/>
            <a:r>
              <a:rPr lang="en-US" noProof="0" dirty="0"/>
              <a:t>Drag picture into this placeholder or click icon to add</a:t>
            </a:r>
            <a:endParaRPr noProof="0" dirty="0"/>
          </a:p>
        </p:txBody>
      </p:sp>
      <p:sp>
        <p:nvSpPr>
          <p:cNvPr id="6" name="Content Placeholder 2"/>
          <p:cNvSpPr>
            <a:spLocks noGrp="1"/>
          </p:cNvSpPr>
          <p:nvPr>
            <p:ph idx="10"/>
          </p:nvPr>
        </p:nvSpPr>
        <p:spPr>
          <a:xfrm>
            <a:off x="1115568" y="2862263"/>
            <a:ext cx="10717843" cy="946785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8" name="Title Placeholder 1"/>
          <p:cNvSpPr>
            <a:spLocks noGrp="1"/>
          </p:cNvSpPr>
          <p:nvPr>
            <p:ph type="title"/>
          </p:nvPr>
        </p:nvSpPr>
        <p:spPr bwMode="auto">
          <a:xfrm>
            <a:off x="1115569" y="347632"/>
            <a:ext cx="22020656" cy="194540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06602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p:nvPr>
        </p:nvSpPr>
        <p:spPr>
          <a:xfrm>
            <a:off x="1156922" y="4495800"/>
            <a:ext cx="17474063" cy="168249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6187" y="1777999"/>
            <a:ext cx="8700951" cy="1656577"/>
          </a:xfrm>
          <a:prstGeom prst="rect">
            <a:avLst/>
          </a:prstGeom>
        </p:spPr>
      </p:pic>
      <p:sp>
        <p:nvSpPr>
          <p:cNvPr id="2" name="Rectangle 1"/>
          <p:cNvSpPr/>
          <p:nvPr userDrawn="1"/>
        </p:nvSpPr>
        <p:spPr>
          <a:xfrm>
            <a:off x="1013852" y="12903200"/>
            <a:ext cx="289476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12289536"/>
            <a:ext cx="24382413"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44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id-ID"/>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71978F17-CF6F-441E-9FAD-6FDD72241087}" type="datetimeFigureOut">
              <a:rPr lang="id-ID" smtClean="0"/>
              <a:t>13/06/2018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47E0D5-C779-4B48-9D09-DC37D8A4644B}" type="slidenum">
              <a:rPr lang="id-ID" smtClean="0"/>
              <a:t>‹#›</a:t>
            </a:fld>
            <a:endParaRPr lang="id-ID"/>
          </a:p>
        </p:txBody>
      </p:sp>
    </p:spTree>
    <p:extLst>
      <p:ext uri="{BB962C8B-B14F-4D97-AF65-F5344CB8AC3E}">
        <p14:creationId xmlns:p14="http://schemas.microsoft.com/office/powerpoint/2010/main" val="223231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
        <p:nvSpPr>
          <p:cNvPr id="3" name="Content Placeholder 2"/>
          <p:cNvSpPr>
            <a:spLocks noGrp="1"/>
          </p:cNvSpPr>
          <p:nvPr>
            <p:ph idx="1" hasCustomPrompt="1"/>
          </p:nvPr>
        </p:nvSpPr>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4127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No First Level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1130300" y="2862264"/>
            <a:ext cx="22006123" cy="9467850"/>
          </a:xfrm>
        </p:spPr>
        <p:txBody>
          <a:bodyPr/>
          <a:lstStyle>
            <a:lvl1pPr marL="0" indent="0">
              <a:buNone/>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4" name="Title Placeholder 1"/>
          <p:cNvSpPr>
            <a:spLocks noGrp="1"/>
          </p:cNvSpPr>
          <p:nvPr>
            <p:ph type="title"/>
          </p:nvPr>
        </p:nvSpPr>
        <p:spPr bwMode="auto">
          <a:xfrm>
            <a:off x="1129903" y="347632"/>
            <a:ext cx="21740666" cy="194540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597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4384004" cy="12750159"/>
          </a:xfrm>
          <a:prstGeom prst="rect">
            <a:avLst/>
          </a:prstGeom>
        </p:spPr>
      </p:pic>
      <p:sp>
        <p:nvSpPr>
          <p:cNvPr id="2" name="Title 1"/>
          <p:cNvSpPr>
            <a:spLocks noGrp="1"/>
          </p:cNvSpPr>
          <p:nvPr>
            <p:ph type="title" hasCustomPrompt="1"/>
          </p:nvPr>
        </p:nvSpPr>
        <p:spPr>
          <a:xfrm>
            <a:off x="1156923" y="3412425"/>
            <a:ext cx="15049317" cy="2597149"/>
          </a:xfrm>
        </p:spPr>
        <p:txBody>
          <a:bodyPr anchor="b"/>
          <a:lstStyle>
            <a:lvl1pPr algn="l">
              <a:defRPr sz="8000" b="1" i="0" cap="none" baseline="0">
                <a:solidFill>
                  <a:schemeClr val="bg1"/>
                </a:solidFill>
                <a:latin typeface="Arial" charset="0"/>
              </a:defRPr>
            </a:lvl1pPr>
          </a:lstStyle>
          <a:p>
            <a:r>
              <a:rPr lang="en-US" dirty="0"/>
              <a:t>Section title here</a:t>
            </a:r>
            <a:endParaRPr dirty="0"/>
          </a:p>
        </p:txBody>
      </p:sp>
      <p:sp>
        <p:nvSpPr>
          <p:cNvPr id="3" name="Text Placeholder 2"/>
          <p:cNvSpPr>
            <a:spLocks noGrp="1"/>
          </p:cNvSpPr>
          <p:nvPr>
            <p:ph type="body" idx="1" hasCustomPrompt="1"/>
          </p:nvPr>
        </p:nvSpPr>
        <p:spPr>
          <a:xfrm>
            <a:off x="1156923" y="6434170"/>
            <a:ext cx="15049319" cy="1955800"/>
          </a:xfrm>
        </p:spPr>
        <p:txBody>
          <a:bodyPr>
            <a:normAutofit/>
          </a:bodyPr>
          <a:lstStyle>
            <a:lvl1pPr marL="0" indent="0">
              <a:buNone/>
              <a:defRPr sz="4000" baseline="0">
                <a:solidFill>
                  <a:schemeClr val="accent3"/>
                </a:solidFill>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a:t>Section subtitle here</a:t>
            </a:r>
          </a:p>
        </p:txBody>
      </p:sp>
      <p:sp>
        <p:nvSpPr>
          <p:cNvPr id="13" name="TextBox 10"/>
          <p:cNvSpPr txBox="1">
            <a:spLocks noChangeArrowheads="1"/>
          </p:cNvSpPr>
          <p:nvPr userDrawn="1"/>
        </p:nvSpPr>
        <p:spPr bwMode="auto">
          <a:xfrm>
            <a:off x="17801127" y="13075912"/>
            <a:ext cx="490683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500" dirty="0">
                <a:solidFill>
                  <a:schemeClr val="bg1">
                    <a:lumMod val="50000"/>
                  </a:schemeClr>
                </a:solidFill>
                <a:cs typeface="Arial" charset="0"/>
              </a:rPr>
              <a:t>OpenText Confidential. ©2017 All Rights Reserved.</a:t>
            </a:r>
            <a:endParaRPr lang="en-US" sz="1500" dirty="0">
              <a:solidFill>
                <a:schemeClr val="bg1">
                  <a:lumMod val="50000"/>
                </a:schemeClr>
              </a:solidFill>
              <a:cs typeface="Arial" charset="0"/>
            </a:endParaRPr>
          </a:p>
        </p:txBody>
      </p:sp>
      <p:sp>
        <p:nvSpPr>
          <p:cNvPr id="16" name="TextBox 15"/>
          <p:cNvSpPr txBox="1"/>
          <p:nvPr userDrawn="1"/>
        </p:nvSpPr>
        <p:spPr>
          <a:xfrm>
            <a:off x="22568875" y="13075272"/>
            <a:ext cx="648072" cy="323165"/>
          </a:xfrm>
          <a:prstGeom prst="rect">
            <a:avLst/>
          </a:prstGeom>
          <a:noFill/>
        </p:spPr>
        <p:txBody>
          <a:bodyPr wrap="square" rtlCol="0">
            <a:spAutoFit/>
          </a:bodyPr>
          <a:lstStyle/>
          <a:p>
            <a:pPr algn="r"/>
            <a:fld id="{FB674739-22A0-499D-AC78-99CE08FC6183}" type="slidenum">
              <a:rPr lang="en-US" sz="1500" b="1" smtClean="0">
                <a:solidFill>
                  <a:schemeClr val="bg1">
                    <a:lumMod val="50000"/>
                  </a:schemeClr>
                </a:solidFill>
              </a:rPr>
              <a:pPr algn="r"/>
              <a:t>‹#›</a:t>
            </a:fld>
            <a:endParaRPr lang="en-US" sz="1500" b="1" dirty="0">
              <a:solidFill>
                <a:schemeClr val="bg1">
                  <a:lumMod val="50000"/>
                </a:schemeClr>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2558" y="13018353"/>
            <a:ext cx="2494150" cy="474862"/>
          </a:xfrm>
          <a:prstGeom prst="rect">
            <a:avLst/>
          </a:prstGeom>
        </p:spPr>
      </p:pic>
    </p:spTree>
    <p:extLst>
      <p:ext uri="{BB962C8B-B14F-4D97-AF65-F5344CB8AC3E}">
        <p14:creationId xmlns:p14="http://schemas.microsoft.com/office/powerpoint/2010/main" val="48602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Tree>
    <p:extLst>
      <p:ext uri="{BB962C8B-B14F-4D97-AF65-F5344CB8AC3E}">
        <p14:creationId xmlns:p14="http://schemas.microsoft.com/office/powerpoint/2010/main" val="19547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115569" y="347632"/>
            <a:ext cx="22020656" cy="1945408"/>
          </a:xfrm>
        </p:spPr>
        <p:txBody>
          <a:bodyPr/>
          <a:lstStyle>
            <a:lvl1pPr>
              <a:defRPr>
                <a:solidFill>
                  <a:schemeClr val="accent2"/>
                </a:solidFill>
              </a:defRPr>
            </a:lvl1pPr>
          </a:lstStyle>
          <a:p>
            <a:r>
              <a:rPr lang="en-US"/>
              <a:t>Click to edit Master title style</a:t>
            </a:r>
            <a:endParaRPr dirty="0"/>
          </a:p>
        </p:txBody>
      </p:sp>
      <p:sp>
        <p:nvSpPr>
          <p:cNvPr id="6" name="Text Placeholder 2"/>
          <p:cNvSpPr>
            <a:spLocks noGrp="1"/>
          </p:cNvSpPr>
          <p:nvPr>
            <p:ph idx="1" hasCustomPrompt="1"/>
          </p:nvPr>
        </p:nvSpPr>
        <p:spPr bwMode="auto">
          <a:xfrm>
            <a:off x="1115569" y="2862263"/>
            <a:ext cx="22033091" cy="94678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accent2"/>
              </a:buClr>
              <a:defRPr/>
            </a:lvl1pPr>
            <a:lvl2pPr>
              <a:buClr>
                <a:schemeClr val="accent2"/>
              </a:buClr>
              <a:defRPr baseline="0"/>
            </a:lvl2pPr>
          </a:lstStyle>
          <a:p>
            <a:pPr lvl="0"/>
            <a:r>
              <a:rPr lang="en-US" dirty="0"/>
              <a:t>Topic 1</a:t>
            </a:r>
          </a:p>
          <a:p>
            <a:pPr lvl="0"/>
            <a:r>
              <a:rPr lang="en-US" dirty="0"/>
              <a:t>Topic 2</a:t>
            </a:r>
          </a:p>
          <a:p>
            <a:pPr lvl="1"/>
            <a:r>
              <a:rPr lang="en-US" dirty="0"/>
              <a:t>Sub Topic 2a</a:t>
            </a:r>
          </a:p>
          <a:p>
            <a:pPr lvl="1"/>
            <a:r>
              <a:rPr lang="en-US" dirty="0"/>
              <a:t>Sub Topic 2b</a:t>
            </a:r>
          </a:p>
        </p:txBody>
      </p:sp>
    </p:spTree>
    <p:extLst>
      <p:ext uri="{BB962C8B-B14F-4D97-AF65-F5344CB8AC3E}">
        <p14:creationId xmlns:p14="http://schemas.microsoft.com/office/powerpoint/2010/main" val="333305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334222" y="3200400"/>
            <a:ext cx="19829070" cy="4876800"/>
          </a:xfrm>
        </p:spPr>
        <p:txBody>
          <a:bodyPr>
            <a:noAutofit/>
          </a:bodyPr>
          <a:lstStyle>
            <a:lvl1pPr marL="0" indent="0">
              <a:lnSpc>
                <a:spcPct val="120000"/>
              </a:lnSpc>
              <a:spcBef>
                <a:spcPts val="0"/>
              </a:spcBef>
              <a:buNone/>
              <a:defRPr sz="7200" i="1" baseline="0">
                <a:solidFill>
                  <a:schemeClr val="accent2"/>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A customer testimonial can go in this space. Quotes should be concise and to the point. Don’t forget to include a quote source below.</a:t>
            </a:r>
          </a:p>
        </p:txBody>
      </p:sp>
      <p:sp>
        <p:nvSpPr>
          <p:cNvPr id="13" name="Text Placeholder 11"/>
          <p:cNvSpPr>
            <a:spLocks noGrp="1"/>
          </p:cNvSpPr>
          <p:nvPr>
            <p:ph type="body" sz="quarter" idx="16" hasCustomPrompt="1"/>
          </p:nvPr>
        </p:nvSpPr>
        <p:spPr>
          <a:xfrm>
            <a:off x="3334222" y="8370168"/>
            <a:ext cx="19829070" cy="2133600"/>
          </a:xfrm>
        </p:spPr>
        <p:txBody>
          <a:bodyPr>
            <a:noAutofit/>
          </a:bodyPr>
          <a:lstStyle>
            <a:lvl1pPr marL="0" indent="0" algn="l">
              <a:lnSpc>
                <a:spcPct val="100000"/>
              </a:lnSpc>
              <a:spcBef>
                <a:spcPts val="0"/>
              </a:spcBef>
              <a:buNone/>
              <a:defRPr sz="5400" baseline="0">
                <a:solidFill>
                  <a:schemeClr val="bg1">
                    <a:lumMod val="50000"/>
                  </a:schemeClr>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—John Smith, Chief Financial Officer, XYZ Company</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34022" y="3113584"/>
            <a:ext cx="1261113" cy="1152127"/>
          </a:xfrm>
          <a:prstGeom prst="rect">
            <a:avLst/>
          </a:prstGeom>
        </p:spPr>
      </p:pic>
    </p:spTree>
    <p:extLst>
      <p:ext uri="{BB962C8B-B14F-4D97-AF65-F5344CB8AC3E}">
        <p14:creationId xmlns:p14="http://schemas.microsoft.com/office/powerpoint/2010/main" val="422555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12" name="Content Placeholder 2"/>
          <p:cNvSpPr>
            <a:spLocks noGrp="1"/>
          </p:cNvSpPr>
          <p:nvPr>
            <p:ph idx="12"/>
          </p:nvPr>
        </p:nvSpPr>
        <p:spPr>
          <a:xfrm>
            <a:off x="12627529" y="2862264"/>
            <a:ext cx="1054256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6" name="Title 1"/>
          <p:cNvSpPr>
            <a:spLocks noGrp="1"/>
          </p:cNvSpPr>
          <p:nvPr>
            <p:ph type="title"/>
          </p:nvPr>
        </p:nvSpPr>
        <p:spPr>
          <a:xfrm>
            <a:off x="1111623" y="347632"/>
            <a:ext cx="22024601" cy="1945408"/>
          </a:xfrm>
        </p:spPr>
        <p:txBody>
          <a:bodyPr/>
          <a:lstStyle>
            <a:lvl1pPr>
              <a:defRPr>
                <a:solidFill>
                  <a:schemeClr val="accent2"/>
                </a:solidFill>
              </a:defRPr>
            </a:lvl1pPr>
          </a:lstStyle>
          <a:p>
            <a:r>
              <a:rPr lang="en-US"/>
              <a:t>Click to edit Master title style</a:t>
            </a:r>
            <a:endParaRPr dirty="0"/>
          </a:p>
        </p:txBody>
      </p:sp>
    </p:spTree>
    <p:extLst>
      <p:ext uri="{BB962C8B-B14F-4D97-AF65-F5344CB8AC3E}">
        <p14:creationId xmlns:p14="http://schemas.microsoft.com/office/powerpoint/2010/main" val="33872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full height)">
    <p:spTree>
      <p:nvGrpSpPr>
        <p:cNvPr id="1" name=""/>
        <p:cNvGrpSpPr/>
        <p:nvPr/>
      </p:nvGrpSpPr>
      <p:grpSpPr>
        <a:xfrm>
          <a:off x="0" y="0"/>
          <a:ext cx="0" cy="0"/>
          <a:chOff x="0" y="0"/>
          <a:chExt cx="0" cy="0"/>
        </a:xfrm>
      </p:grpSpPr>
      <p:sp>
        <p:nvSpPr>
          <p:cNvPr id="6"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2"/>
          </p:nvPr>
        </p:nvSpPr>
        <p:spPr>
          <a:xfrm>
            <a:off x="12627529" y="341313"/>
            <a:ext cx="10542561" cy="1198880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a:t>Edit Master text styles</a:t>
            </a:r>
          </a:p>
          <a:p>
            <a:pPr lvl="1"/>
            <a:r>
              <a:rPr lang="en-US"/>
              <a:t>Second level</a:t>
            </a:r>
          </a:p>
          <a:p>
            <a:pPr lvl="2"/>
            <a:r>
              <a:rPr lang="en-US"/>
              <a:t>Third level</a:t>
            </a:r>
          </a:p>
        </p:txBody>
      </p:sp>
      <p:sp>
        <p:nvSpPr>
          <p:cNvPr id="8" name="Title 1"/>
          <p:cNvSpPr>
            <a:spLocks noGrp="1"/>
          </p:cNvSpPr>
          <p:nvPr>
            <p:ph type="title"/>
          </p:nvPr>
        </p:nvSpPr>
        <p:spPr>
          <a:xfrm>
            <a:off x="1111624" y="347632"/>
            <a:ext cx="11078790" cy="1945408"/>
          </a:xfrm>
        </p:spPr>
        <p:txBody>
          <a:bodyPr/>
          <a:lstStyle>
            <a:lvl1pPr>
              <a:defRPr>
                <a:solidFill>
                  <a:schemeClr val="accent2"/>
                </a:solidFill>
              </a:defRPr>
            </a:lvl1pPr>
          </a:lstStyle>
          <a:p>
            <a:r>
              <a:rPr lang="en-US"/>
              <a:t>Click to edit Master title style</a:t>
            </a:r>
            <a:endParaRPr dirty="0"/>
          </a:p>
        </p:txBody>
      </p:sp>
    </p:spTree>
    <p:extLst>
      <p:ext uri="{BB962C8B-B14F-4D97-AF65-F5344CB8AC3E}">
        <p14:creationId xmlns:p14="http://schemas.microsoft.com/office/powerpoint/2010/main" val="5708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1115569" y="347632"/>
            <a:ext cx="22020656" cy="194540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9" name="Text Placeholder 2"/>
          <p:cNvSpPr>
            <a:spLocks noGrp="1"/>
          </p:cNvSpPr>
          <p:nvPr>
            <p:ph type="body" idx="1"/>
          </p:nvPr>
        </p:nvSpPr>
        <p:spPr bwMode="auto">
          <a:xfrm>
            <a:off x="1115569" y="2862264"/>
            <a:ext cx="22047724" cy="94678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TextBox 10"/>
          <p:cNvSpPr txBox="1">
            <a:spLocks noChangeArrowheads="1"/>
          </p:cNvSpPr>
          <p:nvPr/>
        </p:nvSpPr>
        <p:spPr bwMode="auto">
          <a:xfrm>
            <a:off x="17298955" y="13068218"/>
            <a:ext cx="54090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600" b="0" dirty="0">
                <a:solidFill>
                  <a:schemeClr val="bg1">
                    <a:lumMod val="50000"/>
                  </a:schemeClr>
                </a:solidFill>
                <a:cs typeface="Arial" charset="0"/>
              </a:rPr>
              <a:t>OpenText Confidential. ©2018 All Rights Reserved.</a:t>
            </a:r>
            <a:endParaRPr lang="en-US" sz="1600" b="0" dirty="0">
              <a:solidFill>
                <a:schemeClr val="bg1">
                  <a:lumMod val="50000"/>
                </a:schemeClr>
              </a:solidFill>
              <a:cs typeface="Arial" charset="0"/>
            </a:endParaRPr>
          </a:p>
        </p:txBody>
      </p:sp>
      <p:sp>
        <p:nvSpPr>
          <p:cNvPr id="10" name="TextBox 9"/>
          <p:cNvSpPr txBox="1"/>
          <p:nvPr/>
        </p:nvSpPr>
        <p:spPr>
          <a:xfrm>
            <a:off x="22568875" y="13075272"/>
            <a:ext cx="648072" cy="338554"/>
          </a:xfrm>
          <a:prstGeom prst="rect">
            <a:avLst/>
          </a:prstGeom>
          <a:noFill/>
        </p:spPr>
        <p:txBody>
          <a:bodyPr wrap="square" rtlCol="0">
            <a:spAutoFit/>
          </a:bodyPr>
          <a:lstStyle/>
          <a:p>
            <a:pPr algn="r"/>
            <a:fld id="{FB674739-22A0-499D-AC78-99CE08FC6183}" type="slidenum">
              <a:rPr lang="en-US" sz="1600" b="1" smtClean="0">
                <a:solidFill>
                  <a:schemeClr val="bg1">
                    <a:lumMod val="50000"/>
                  </a:schemeClr>
                </a:solidFill>
              </a:rPr>
              <a:pPr algn="r"/>
              <a:t>‹#›</a:t>
            </a:fld>
            <a:endParaRPr lang="en-US" sz="1600" b="1" dirty="0">
              <a:solidFill>
                <a:schemeClr val="bg1">
                  <a:lumMod val="50000"/>
                </a:schemeClr>
              </a:solidFill>
            </a:endParaRPr>
          </a:p>
        </p:txBody>
      </p:sp>
      <p:pic>
        <p:nvPicPr>
          <p:cNvPr id="2" name="Picture 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242558" y="13018353"/>
            <a:ext cx="2494150" cy="474862"/>
          </a:xfrm>
          <a:prstGeom prst="rect">
            <a:avLst/>
          </a:prstGeom>
        </p:spPr>
      </p:pic>
      <p:cxnSp>
        <p:nvCxnSpPr>
          <p:cNvPr id="6" name="Straight Connector 5"/>
          <p:cNvCxnSpPr/>
          <p:nvPr userDrawn="1"/>
        </p:nvCxnSpPr>
        <p:spPr>
          <a:xfrm>
            <a:off x="0" y="12750799"/>
            <a:ext cx="24382413"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13" r:id="rId5"/>
    <p:sldLayoutId id="2147483700" r:id="rId6"/>
    <p:sldLayoutId id="2147483701" r:id="rId7"/>
    <p:sldLayoutId id="2147483702" r:id="rId8"/>
    <p:sldLayoutId id="2147483715" r:id="rId9"/>
    <p:sldLayoutId id="2147483704" r:id="rId10"/>
    <p:sldLayoutId id="2147483705" r:id="rId11"/>
    <p:sldLayoutId id="2147483706" r:id="rId12"/>
    <p:sldLayoutId id="2147483707" r:id="rId13"/>
    <p:sldLayoutId id="2147483708" r:id="rId14"/>
    <p:sldLayoutId id="2147483709" r:id="rId15"/>
    <p:sldLayoutId id="2147483720" r:id="rId16"/>
  </p:sldLayoutIdLst>
  <p:hf hdr="0" ftr="0" dt="0"/>
  <p:txStyles>
    <p:titleStyle>
      <a:lvl1pPr algn="l" rtl="0" eaLnBrk="1" fontAlgn="base" hangingPunct="1">
        <a:lnSpc>
          <a:spcPts val="8000"/>
        </a:lnSpc>
        <a:spcBef>
          <a:spcPct val="0"/>
        </a:spcBef>
        <a:spcAft>
          <a:spcPct val="0"/>
        </a:spcAft>
        <a:defRPr sz="7000" kern="1200" baseline="0">
          <a:solidFill>
            <a:schemeClr val="accent2"/>
          </a:solidFill>
          <a:latin typeface="+mj-lt"/>
          <a:ea typeface="ＭＳ Ｐゴシック" charset="0"/>
          <a:cs typeface="AllerMod" pitchFamily="50" charset="0"/>
        </a:defRPr>
      </a:lvl1pPr>
      <a:lvl2pPr algn="l" rtl="0" eaLnBrk="1" fontAlgn="base" hangingPunct="1">
        <a:spcBef>
          <a:spcPct val="0"/>
        </a:spcBef>
        <a:spcAft>
          <a:spcPct val="0"/>
        </a:spcAft>
        <a:defRPr sz="8533">
          <a:solidFill>
            <a:schemeClr val="accent1"/>
          </a:solidFill>
          <a:latin typeface="AllerMod Regular" charset="0"/>
          <a:ea typeface="ＭＳ Ｐゴシック" charset="0"/>
        </a:defRPr>
      </a:lvl2pPr>
      <a:lvl3pPr algn="l" rtl="0" eaLnBrk="1" fontAlgn="base" hangingPunct="1">
        <a:spcBef>
          <a:spcPct val="0"/>
        </a:spcBef>
        <a:spcAft>
          <a:spcPct val="0"/>
        </a:spcAft>
        <a:defRPr sz="8533">
          <a:solidFill>
            <a:schemeClr val="accent1"/>
          </a:solidFill>
          <a:latin typeface="AllerMod Regular" charset="0"/>
          <a:ea typeface="ＭＳ Ｐゴシック" charset="0"/>
        </a:defRPr>
      </a:lvl3pPr>
      <a:lvl4pPr algn="l" rtl="0" eaLnBrk="1" fontAlgn="base" hangingPunct="1">
        <a:spcBef>
          <a:spcPct val="0"/>
        </a:spcBef>
        <a:spcAft>
          <a:spcPct val="0"/>
        </a:spcAft>
        <a:defRPr sz="8533">
          <a:solidFill>
            <a:schemeClr val="accent1"/>
          </a:solidFill>
          <a:latin typeface="AllerMod Regular" charset="0"/>
          <a:ea typeface="ＭＳ Ｐゴシック" charset="0"/>
        </a:defRPr>
      </a:lvl4pPr>
      <a:lvl5pPr algn="l" rtl="0" eaLnBrk="1" fontAlgn="base" hangingPunct="1">
        <a:spcBef>
          <a:spcPct val="0"/>
        </a:spcBef>
        <a:spcAft>
          <a:spcPct val="0"/>
        </a:spcAft>
        <a:defRPr sz="8533">
          <a:solidFill>
            <a:schemeClr val="accent1"/>
          </a:solidFill>
          <a:latin typeface="AllerMod Regular" charset="0"/>
          <a:ea typeface="ＭＳ Ｐゴシック" charset="0"/>
        </a:defRPr>
      </a:lvl5pPr>
      <a:lvl6pPr marL="1219124" algn="l" rtl="0" eaLnBrk="1" fontAlgn="base" hangingPunct="1">
        <a:spcBef>
          <a:spcPct val="0"/>
        </a:spcBef>
        <a:spcAft>
          <a:spcPct val="0"/>
        </a:spcAft>
        <a:defRPr sz="8533">
          <a:solidFill>
            <a:schemeClr val="accent1"/>
          </a:solidFill>
          <a:latin typeface="AllerMod Regular" charset="0"/>
          <a:ea typeface="ＭＳ Ｐゴシック" charset="0"/>
        </a:defRPr>
      </a:lvl6pPr>
      <a:lvl7pPr marL="2438248" algn="l" rtl="0" eaLnBrk="1" fontAlgn="base" hangingPunct="1">
        <a:spcBef>
          <a:spcPct val="0"/>
        </a:spcBef>
        <a:spcAft>
          <a:spcPct val="0"/>
        </a:spcAft>
        <a:defRPr sz="8533">
          <a:solidFill>
            <a:schemeClr val="accent1"/>
          </a:solidFill>
          <a:latin typeface="AllerMod Regular" charset="0"/>
          <a:ea typeface="ＭＳ Ｐゴシック" charset="0"/>
        </a:defRPr>
      </a:lvl7pPr>
      <a:lvl8pPr marL="3657371" algn="l" rtl="0" eaLnBrk="1" fontAlgn="base" hangingPunct="1">
        <a:spcBef>
          <a:spcPct val="0"/>
        </a:spcBef>
        <a:spcAft>
          <a:spcPct val="0"/>
        </a:spcAft>
        <a:defRPr sz="8533">
          <a:solidFill>
            <a:schemeClr val="accent1"/>
          </a:solidFill>
          <a:latin typeface="AllerMod Regular" charset="0"/>
          <a:ea typeface="ＭＳ Ｐゴシック" charset="0"/>
        </a:defRPr>
      </a:lvl8pPr>
      <a:lvl9pPr marL="4876495" algn="l" rtl="0" eaLnBrk="1" fontAlgn="base" hangingPunct="1">
        <a:spcBef>
          <a:spcPct val="0"/>
        </a:spcBef>
        <a:spcAft>
          <a:spcPct val="0"/>
        </a:spcAft>
        <a:defRPr sz="8533">
          <a:solidFill>
            <a:schemeClr val="accent1"/>
          </a:solidFill>
          <a:latin typeface="AllerMod Regular" charset="0"/>
          <a:ea typeface="ＭＳ Ｐゴシック" charset="0"/>
        </a:defRPr>
      </a:lvl9pPr>
    </p:titleStyle>
    <p:bodyStyle>
      <a:lvl1pPr marL="540000" indent="-540000" algn="l" rtl="0" eaLnBrk="1" fontAlgn="base" hangingPunct="1">
        <a:spcBef>
          <a:spcPts val="3200"/>
        </a:spcBef>
        <a:spcAft>
          <a:spcPct val="0"/>
        </a:spcAft>
        <a:buClr>
          <a:schemeClr val="accent2"/>
        </a:buClr>
        <a:buFont typeface="Arial" charset="0"/>
        <a:buChar char="•"/>
        <a:defRPr sz="5000" kern="1200">
          <a:solidFill>
            <a:schemeClr val="tx1"/>
          </a:solidFill>
          <a:latin typeface="+mj-lt"/>
          <a:ea typeface="ＭＳ Ｐゴシック" charset="0"/>
          <a:cs typeface="HelveticaNeueLT Std"/>
        </a:defRPr>
      </a:lvl1pPr>
      <a:lvl2pPr marL="1080000" indent="-504000" algn="l" rtl="0" eaLnBrk="1" fontAlgn="base" hangingPunct="1">
        <a:spcBef>
          <a:spcPts val="1067"/>
        </a:spcBef>
        <a:spcAft>
          <a:spcPct val="0"/>
        </a:spcAft>
        <a:buClr>
          <a:schemeClr val="accent2"/>
        </a:buClr>
        <a:buFont typeface="Arial" charset="0"/>
        <a:buChar char="•"/>
        <a:defRPr sz="4000" kern="1200">
          <a:solidFill>
            <a:schemeClr val="tx1"/>
          </a:solidFill>
          <a:latin typeface="+mj-lt"/>
          <a:ea typeface="ＭＳ Ｐゴシック" charset="0"/>
          <a:cs typeface="HelveticaNeueLT Std"/>
        </a:defRPr>
      </a:lvl2pPr>
      <a:lvl3pPr marL="1620000" indent="-468000" algn="l" rtl="0" eaLnBrk="1" fontAlgn="base" hangingPunct="1">
        <a:spcBef>
          <a:spcPts val="1067"/>
        </a:spcBef>
        <a:spcAft>
          <a:spcPct val="0"/>
        </a:spcAft>
        <a:buClr>
          <a:schemeClr val="accent2"/>
        </a:buClr>
        <a:buFont typeface="Arial" charset="0"/>
        <a:buChar char="•"/>
        <a:defRPr sz="3200" kern="1200">
          <a:solidFill>
            <a:schemeClr val="tx1"/>
          </a:solidFill>
          <a:latin typeface="+mj-lt"/>
          <a:ea typeface="ＭＳ Ｐゴシック" charset="0"/>
          <a:cs typeface="HelveticaNeueLT Std"/>
        </a:defRPr>
      </a:lvl3pPr>
      <a:lvl4pPr marL="2160000" indent="-432000" algn="l" rtl="0" eaLnBrk="1" fontAlgn="base" hangingPunct="1">
        <a:spcBef>
          <a:spcPts val="1067"/>
        </a:spcBef>
        <a:spcAft>
          <a:spcPct val="0"/>
        </a:spcAft>
        <a:buClr>
          <a:schemeClr val="accent1"/>
        </a:buClr>
        <a:buFont typeface="Wingdings" charset="2"/>
        <a:buChar char="§"/>
        <a:defRPr sz="3400" kern="1200">
          <a:solidFill>
            <a:schemeClr val="tx1"/>
          </a:solidFill>
          <a:latin typeface="+mj-lt"/>
          <a:ea typeface="ＭＳ Ｐゴシック" charset="0"/>
          <a:cs typeface="HelveticaNeueLT Std"/>
        </a:defRPr>
      </a:lvl4pPr>
      <a:lvl5pPr marL="2700000" indent="-396000" algn="l" rtl="0" eaLnBrk="1" fontAlgn="base" hangingPunct="1">
        <a:spcBef>
          <a:spcPts val="1067"/>
        </a:spcBef>
        <a:spcAft>
          <a:spcPct val="0"/>
        </a:spcAft>
        <a:buClr>
          <a:schemeClr val="accent1"/>
        </a:buClr>
        <a:buFont typeface="Wingdings" charset="2"/>
        <a:buChar char="§"/>
        <a:defRPr sz="2800" kern="1200">
          <a:solidFill>
            <a:schemeClr val="tx1"/>
          </a:solidFill>
          <a:latin typeface="+mj-lt"/>
          <a:ea typeface="ＭＳ Ｐゴシック" charset="0"/>
          <a:cs typeface="HelveticaNeueLT Std"/>
        </a:defRPr>
      </a:lvl5pPr>
      <a:lvl6pPr marL="3657371" indent="-609562" algn="l" defTabSz="2438248" rtl="0" eaLnBrk="1" latinLnBrk="0" hangingPunct="1">
        <a:spcBef>
          <a:spcPts val="1067"/>
        </a:spcBef>
        <a:buClr>
          <a:schemeClr val="accent1"/>
        </a:buClr>
        <a:buFont typeface="Wingdings" pitchFamily="2" charset="2"/>
        <a:buChar char="§"/>
        <a:defRPr sz="4800" kern="1200">
          <a:solidFill>
            <a:schemeClr val="tx1"/>
          </a:solidFill>
          <a:latin typeface="Arial" pitchFamily="34" charset="0"/>
          <a:ea typeface="+mn-ea"/>
          <a:cs typeface="Arial" pitchFamily="34" charset="0"/>
        </a:defRPr>
      </a:lvl6pPr>
      <a:lvl7pPr marL="3657371" indent="-609562" algn="l" defTabSz="2438248" rtl="0" eaLnBrk="1" latinLnBrk="0" hangingPunct="1">
        <a:spcBef>
          <a:spcPts val="1067"/>
        </a:spcBef>
        <a:buClr>
          <a:schemeClr val="accent1"/>
        </a:buClr>
        <a:buFont typeface="Wingdings" pitchFamily="2" charset="2"/>
        <a:buChar char="§"/>
        <a:defRPr sz="4266" kern="1200" baseline="0">
          <a:solidFill>
            <a:schemeClr val="tx1"/>
          </a:solidFill>
          <a:latin typeface="Arial" pitchFamily="34" charset="0"/>
          <a:ea typeface="+mn-ea"/>
          <a:cs typeface="Arial" pitchFamily="34" charset="0"/>
        </a:defRPr>
      </a:lvl7pPr>
      <a:lvl8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8pPr>
      <a:lvl9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9pPr>
    </p:bodyStyle>
    <p:otherStyle>
      <a:defPPr>
        <a:defRPr/>
      </a:defPPr>
      <a:lvl1pPr marL="0" algn="l" defTabSz="2438248" rtl="0" eaLnBrk="1" latinLnBrk="0" hangingPunct="1">
        <a:defRPr sz="4800" kern="1200">
          <a:solidFill>
            <a:schemeClr val="tx1"/>
          </a:solidFill>
          <a:latin typeface="+mn-lt"/>
          <a:ea typeface="+mn-ea"/>
          <a:cs typeface="+mn-cs"/>
        </a:defRPr>
      </a:lvl1pPr>
      <a:lvl2pPr marL="1219124" algn="l" defTabSz="2438248" rtl="0" eaLnBrk="1" latinLnBrk="0" hangingPunct="1">
        <a:defRPr sz="4800" kern="1200">
          <a:solidFill>
            <a:schemeClr val="tx1"/>
          </a:solidFill>
          <a:latin typeface="+mn-lt"/>
          <a:ea typeface="+mn-ea"/>
          <a:cs typeface="+mn-cs"/>
        </a:defRPr>
      </a:lvl2pPr>
      <a:lvl3pPr marL="2438248" algn="l" defTabSz="2438248" rtl="0" eaLnBrk="1" latinLnBrk="0" hangingPunct="1">
        <a:defRPr sz="4800" kern="1200">
          <a:solidFill>
            <a:schemeClr val="tx1"/>
          </a:solidFill>
          <a:latin typeface="+mn-lt"/>
          <a:ea typeface="+mn-ea"/>
          <a:cs typeface="+mn-cs"/>
        </a:defRPr>
      </a:lvl3pPr>
      <a:lvl4pPr marL="3657371" algn="l" defTabSz="2438248" rtl="0" eaLnBrk="1" latinLnBrk="0" hangingPunct="1">
        <a:defRPr sz="4800" kern="1200">
          <a:solidFill>
            <a:schemeClr val="tx1"/>
          </a:solidFill>
          <a:latin typeface="+mn-lt"/>
          <a:ea typeface="+mn-ea"/>
          <a:cs typeface="+mn-cs"/>
        </a:defRPr>
      </a:lvl4pPr>
      <a:lvl5pPr marL="4876495" algn="l" defTabSz="2438248" rtl="0" eaLnBrk="1" latinLnBrk="0" hangingPunct="1">
        <a:defRPr sz="4800" kern="1200">
          <a:solidFill>
            <a:schemeClr val="tx1"/>
          </a:solidFill>
          <a:latin typeface="+mn-lt"/>
          <a:ea typeface="+mn-ea"/>
          <a:cs typeface="+mn-cs"/>
        </a:defRPr>
      </a:lvl5pPr>
      <a:lvl6pPr marL="6095619" algn="l" defTabSz="2438248" rtl="0" eaLnBrk="1" latinLnBrk="0" hangingPunct="1">
        <a:defRPr sz="4800" kern="1200">
          <a:solidFill>
            <a:schemeClr val="tx1"/>
          </a:solidFill>
          <a:latin typeface="+mn-lt"/>
          <a:ea typeface="+mn-ea"/>
          <a:cs typeface="+mn-cs"/>
        </a:defRPr>
      </a:lvl6pPr>
      <a:lvl7pPr marL="7314743" algn="l" defTabSz="2438248" rtl="0" eaLnBrk="1" latinLnBrk="0" hangingPunct="1">
        <a:defRPr sz="4800" kern="1200">
          <a:solidFill>
            <a:schemeClr val="tx1"/>
          </a:solidFill>
          <a:latin typeface="+mn-lt"/>
          <a:ea typeface="+mn-ea"/>
          <a:cs typeface="+mn-cs"/>
        </a:defRPr>
      </a:lvl7pPr>
      <a:lvl8pPr marL="8533867" algn="l" defTabSz="2438248" rtl="0" eaLnBrk="1" latinLnBrk="0" hangingPunct="1">
        <a:defRPr sz="4800" kern="1200">
          <a:solidFill>
            <a:schemeClr val="tx1"/>
          </a:solidFill>
          <a:latin typeface="+mn-lt"/>
          <a:ea typeface="+mn-ea"/>
          <a:cs typeface="+mn-cs"/>
        </a:defRPr>
      </a:lvl8pPr>
      <a:lvl9pPr marL="9752990" algn="l" defTabSz="2438248"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017" userDrawn="1">
          <p15:clr>
            <a:srgbClr val="F26B43"/>
          </p15:clr>
        </p15:guide>
        <p15:guide id="2" pos="7679" userDrawn="1">
          <p15:clr>
            <a:srgbClr val="F26B43"/>
          </p15:clr>
        </p15:guide>
        <p15:guide id="3" orient="horz" pos="1803" userDrawn="1">
          <p15:clr>
            <a:srgbClr val="F26B43"/>
          </p15:clr>
        </p15:guide>
        <p15:guide id="4" pos="785" userDrawn="1">
          <p15:clr>
            <a:srgbClr val="F26B43"/>
          </p15:clr>
        </p15:guide>
        <p15:guide id="5" pos="14574" userDrawn="1">
          <p15:clr>
            <a:srgbClr val="F26B43"/>
          </p15:clr>
        </p15:guide>
        <p15:guide id="6" orient="horz" pos="215" userDrawn="1">
          <p15:clr>
            <a:srgbClr val="F26B43"/>
          </p15:clr>
        </p15:guide>
        <p15:guide id="7" orient="horz" pos="1440" userDrawn="1">
          <p15:clr>
            <a:srgbClr val="F26B43"/>
          </p15:clr>
        </p15:guide>
        <p15:guide id="8" orient="horz" pos="77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jpeg"/><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4.tiff"/><Relationship Id="rId4" Type="http://schemas.openxmlformats.org/officeDocument/2006/relationships/image" Target="../media/image17.emf"/><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DFB-9A1F-42F4-BDEF-C512E953D0C9}"/>
              </a:ext>
            </a:extLst>
          </p:cNvPr>
          <p:cNvSpPr>
            <a:spLocks noGrp="1"/>
          </p:cNvSpPr>
          <p:nvPr>
            <p:ph type="title"/>
          </p:nvPr>
        </p:nvSpPr>
        <p:spPr>
          <a:xfrm>
            <a:off x="1157164" y="4042942"/>
            <a:ext cx="20060648" cy="2207240"/>
          </a:xfrm>
        </p:spPr>
        <p:txBody>
          <a:bodyPr/>
          <a:lstStyle/>
          <a:p>
            <a:r>
              <a:rPr lang="en-US" dirty="0"/>
              <a:t>Financial Executives International: Canada</a:t>
            </a:r>
          </a:p>
        </p:txBody>
      </p:sp>
      <p:sp>
        <p:nvSpPr>
          <p:cNvPr id="3" name="Text Placeholder 2">
            <a:extLst>
              <a:ext uri="{FF2B5EF4-FFF2-40B4-BE49-F238E27FC236}">
                <a16:creationId xmlns:a16="http://schemas.microsoft.com/office/drawing/2014/main" id="{35882D30-667D-4638-A2D8-4BB8F5F02984}"/>
              </a:ext>
            </a:extLst>
          </p:cNvPr>
          <p:cNvSpPr>
            <a:spLocks noGrp="1"/>
          </p:cNvSpPr>
          <p:nvPr>
            <p:ph type="body" idx="1"/>
          </p:nvPr>
        </p:nvSpPr>
        <p:spPr>
          <a:xfrm>
            <a:off x="1157163" y="7142086"/>
            <a:ext cx="14561808" cy="1068853"/>
          </a:xfrm>
        </p:spPr>
        <p:txBody>
          <a:bodyPr>
            <a:noAutofit/>
          </a:bodyPr>
          <a:lstStyle/>
          <a:p>
            <a:r>
              <a:rPr lang="en-US" sz="6000" dirty="0"/>
              <a:t>10 Things That Will Change the World</a:t>
            </a:r>
          </a:p>
        </p:txBody>
      </p:sp>
      <p:sp>
        <p:nvSpPr>
          <p:cNvPr id="4" name="Text Placeholder 3">
            <a:extLst>
              <a:ext uri="{FF2B5EF4-FFF2-40B4-BE49-F238E27FC236}">
                <a16:creationId xmlns:a16="http://schemas.microsoft.com/office/drawing/2014/main" id="{2E479FCD-2827-4C0D-9BAD-22690CD9CCEB}"/>
              </a:ext>
            </a:extLst>
          </p:cNvPr>
          <p:cNvSpPr>
            <a:spLocks noGrp="1"/>
          </p:cNvSpPr>
          <p:nvPr>
            <p:ph type="body" idx="11"/>
          </p:nvPr>
        </p:nvSpPr>
        <p:spPr/>
        <p:txBody>
          <a:bodyPr/>
          <a:lstStyle/>
          <a:p>
            <a:r>
              <a:rPr lang="en-US" dirty="0"/>
              <a:t>June 14, 2018</a:t>
            </a:r>
          </a:p>
        </p:txBody>
      </p:sp>
      <p:sp>
        <p:nvSpPr>
          <p:cNvPr id="5" name="Title 3">
            <a:extLst>
              <a:ext uri="{FF2B5EF4-FFF2-40B4-BE49-F238E27FC236}">
                <a16:creationId xmlns:a16="http://schemas.microsoft.com/office/drawing/2014/main" id="{855CAA23-4E6A-43B5-92B5-C7749498B2B7}"/>
              </a:ext>
            </a:extLst>
          </p:cNvPr>
          <p:cNvSpPr txBox="1">
            <a:spLocks/>
          </p:cNvSpPr>
          <p:nvPr/>
        </p:nvSpPr>
        <p:spPr bwMode="auto">
          <a:xfrm>
            <a:off x="1157164" y="9407215"/>
            <a:ext cx="18069950" cy="120749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ts val="8000"/>
              </a:lnSpc>
              <a:spcBef>
                <a:spcPct val="0"/>
              </a:spcBef>
              <a:spcAft>
                <a:spcPct val="0"/>
              </a:spcAft>
              <a:defRPr sz="7000" b="1" i="0" kern="1200" cap="none" baseline="0">
                <a:solidFill>
                  <a:schemeClr val="bg2"/>
                </a:solidFill>
                <a:latin typeface="Arial" charset="0"/>
                <a:ea typeface="ＭＳ Ｐゴシック" charset="0"/>
                <a:cs typeface="AllerMod" pitchFamily="50" charset="0"/>
              </a:defRPr>
            </a:lvl1pPr>
            <a:lvl2pPr algn="l" rtl="0" eaLnBrk="1" fontAlgn="base" hangingPunct="1">
              <a:spcBef>
                <a:spcPct val="0"/>
              </a:spcBef>
              <a:spcAft>
                <a:spcPct val="0"/>
              </a:spcAft>
              <a:defRPr sz="8533">
                <a:solidFill>
                  <a:schemeClr val="accent1"/>
                </a:solidFill>
                <a:latin typeface="AllerMod Regular" charset="0"/>
                <a:ea typeface="ＭＳ Ｐゴシック" charset="0"/>
              </a:defRPr>
            </a:lvl2pPr>
            <a:lvl3pPr algn="l" rtl="0" eaLnBrk="1" fontAlgn="base" hangingPunct="1">
              <a:spcBef>
                <a:spcPct val="0"/>
              </a:spcBef>
              <a:spcAft>
                <a:spcPct val="0"/>
              </a:spcAft>
              <a:defRPr sz="8533">
                <a:solidFill>
                  <a:schemeClr val="accent1"/>
                </a:solidFill>
                <a:latin typeface="AllerMod Regular" charset="0"/>
                <a:ea typeface="ＭＳ Ｐゴシック" charset="0"/>
              </a:defRPr>
            </a:lvl3pPr>
            <a:lvl4pPr algn="l" rtl="0" eaLnBrk="1" fontAlgn="base" hangingPunct="1">
              <a:spcBef>
                <a:spcPct val="0"/>
              </a:spcBef>
              <a:spcAft>
                <a:spcPct val="0"/>
              </a:spcAft>
              <a:defRPr sz="8533">
                <a:solidFill>
                  <a:schemeClr val="accent1"/>
                </a:solidFill>
                <a:latin typeface="AllerMod Regular" charset="0"/>
                <a:ea typeface="ＭＳ Ｐゴシック" charset="0"/>
              </a:defRPr>
            </a:lvl4pPr>
            <a:lvl5pPr algn="l" rtl="0" eaLnBrk="1" fontAlgn="base" hangingPunct="1">
              <a:spcBef>
                <a:spcPct val="0"/>
              </a:spcBef>
              <a:spcAft>
                <a:spcPct val="0"/>
              </a:spcAft>
              <a:defRPr sz="8533">
                <a:solidFill>
                  <a:schemeClr val="accent1"/>
                </a:solidFill>
                <a:latin typeface="AllerMod Regular" charset="0"/>
                <a:ea typeface="ＭＳ Ｐゴシック" charset="0"/>
              </a:defRPr>
            </a:lvl5pPr>
            <a:lvl6pPr marL="1219124" algn="l" rtl="0" eaLnBrk="1" fontAlgn="base" hangingPunct="1">
              <a:spcBef>
                <a:spcPct val="0"/>
              </a:spcBef>
              <a:spcAft>
                <a:spcPct val="0"/>
              </a:spcAft>
              <a:defRPr sz="8533">
                <a:solidFill>
                  <a:schemeClr val="accent1"/>
                </a:solidFill>
                <a:latin typeface="AllerMod Regular" charset="0"/>
                <a:ea typeface="ＭＳ Ｐゴシック" charset="0"/>
              </a:defRPr>
            </a:lvl6pPr>
            <a:lvl7pPr marL="2438248" algn="l" rtl="0" eaLnBrk="1" fontAlgn="base" hangingPunct="1">
              <a:spcBef>
                <a:spcPct val="0"/>
              </a:spcBef>
              <a:spcAft>
                <a:spcPct val="0"/>
              </a:spcAft>
              <a:defRPr sz="8533">
                <a:solidFill>
                  <a:schemeClr val="accent1"/>
                </a:solidFill>
                <a:latin typeface="AllerMod Regular" charset="0"/>
                <a:ea typeface="ＭＳ Ｐゴシック" charset="0"/>
              </a:defRPr>
            </a:lvl7pPr>
            <a:lvl8pPr marL="3657371" algn="l" rtl="0" eaLnBrk="1" fontAlgn="base" hangingPunct="1">
              <a:spcBef>
                <a:spcPct val="0"/>
              </a:spcBef>
              <a:spcAft>
                <a:spcPct val="0"/>
              </a:spcAft>
              <a:defRPr sz="8533">
                <a:solidFill>
                  <a:schemeClr val="accent1"/>
                </a:solidFill>
                <a:latin typeface="AllerMod Regular" charset="0"/>
                <a:ea typeface="ＭＳ Ｐゴシック" charset="0"/>
              </a:defRPr>
            </a:lvl8pPr>
            <a:lvl9pPr marL="4876495" algn="l" rtl="0" eaLnBrk="1" fontAlgn="base" hangingPunct="1">
              <a:spcBef>
                <a:spcPct val="0"/>
              </a:spcBef>
              <a:spcAft>
                <a:spcPct val="0"/>
              </a:spcAft>
              <a:defRPr sz="8533">
                <a:solidFill>
                  <a:schemeClr val="accent1"/>
                </a:solidFill>
                <a:latin typeface="AllerMod Regular" charset="0"/>
                <a:ea typeface="ＭＳ Ｐゴシック" charset="0"/>
              </a:defRPr>
            </a:lvl9pPr>
          </a:lstStyle>
          <a:p>
            <a:r>
              <a:rPr lang="en-US" sz="4800" dirty="0"/>
              <a:t>Mark J. Barrenechea </a:t>
            </a:r>
            <a:r>
              <a:rPr lang="en-US" sz="4800" b="0" dirty="0"/>
              <a:t>| Vice Chair, CEO and CTO</a:t>
            </a:r>
          </a:p>
          <a:p>
            <a:r>
              <a:rPr lang="en-US" sz="4800" b="0" dirty="0"/>
              <a:t>markb@opentext.com</a:t>
            </a:r>
          </a:p>
        </p:txBody>
      </p:sp>
    </p:spTree>
    <p:extLst>
      <p:ext uri="{BB962C8B-B14F-4D97-AF65-F5344CB8AC3E}">
        <p14:creationId xmlns:p14="http://schemas.microsoft.com/office/powerpoint/2010/main" val="22121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Commerce </a:t>
            </a:r>
          </a:p>
        </p:txBody>
      </p:sp>
      <p:sp>
        <p:nvSpPr>
          <p:cNvPr id="45" name="Rectangle 44">
            <a:extLst>
              <a:ext uri="{FF2B5EF4-FFF2-40B4-BE49-F238E27FC236}">
                <a16:creationId xmlns:a16="http://schemas.microsoft.com/office/drawing/2014/main" id="{A3597738-F068-4299-8B47-F54DCF52819E}"/>
              </a:ext>
            </a:extLst>
          </p:cNvPr>
          <p:cNvSpPr/>
          <p:nvPr/>
        </p:nvSpPr>
        <p:spPr>
          <a:xfrm>
            <a:off x="1263373" y="2285999"/>
            <a:ext cx="10927039" cy="100441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7" name="Rectangle 46">
            <a:extLst>
              <a:ext uri="{FF2B5EF4-FFF2-40B4-BE49-F238E27FC236}">
                <a16:creationId xmlns:a16="http://schemas.microsoft.com/office/drawing/2014/main" id="{EF371482-FEC7-41A4-A33F-F4F8201C5497}"/>
              </a:ext>
            </a:extLst>
          </p:cNvPr>
          <p:cNvSpPr/>
          <p:nvPr/>
        </p:nvSpPr>
        <p:spPr>
          <a:xfrm>
            <a:off x="1270156" y="2284395"/>
            <a:ext cx="10920256"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Bitcoin vs. Gold Year to Date</a:t>
            </a:r>
          </a:p>
        </p:txBody>
      </p:sp>
      <p:sp>
        <p:nvSpPr>
          <p:cNvPr id="48" name="Rectangle 47">
            <a:extLst>
              <a:ext uri="{FF2B5EF4-FFF2-40B4-BE49-F238E27FC236}">
                <a16:creationId xmlns:a16="http://schemas.microsoft.com/office/drawing/2014/main" id="{A16CE091-8708-4B58-B04A-75E7DB7928F0}"/>
              </a:ext>
            </a:extLst>
          </p:cNvPr>
          <p:cNvSpPr/>
          <p:nvPr/>
        </p:nvSpPr>
        <p:spPr>
          <a:xfrm>
            <a:off x="13567803" y="2862263"/>
            <a:ext cx="9568421" cy="8849839"/>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571500" indent="-571500">
              <a:spcBef>
                <a:spcPts val="3000"/>
              </a:spcBef>
              <a:buClr>
                <a:schemeClr val="accent2"/>
              </a:buClr>
              <a:buFont typeface="Arial" panose="020B0604020202020204" pitchFamily="34" charset="0"/>
              <a:buChar char="•"/>
            </a:pPr>
            <a:r>
              <a:rPr lang="en-US" sz="4400" dirty="0">
                <a:solidFill>
                  <a:schemeClr val="tx1"/>
                </a:solidFill>
              </a:rPr>
              <a:t>Shift from high value – low volume … to low value – high volume </a:t>
            </a:r>
          </a:p>
          <a:p>
            <a:pPr marL="571500" indent="-571500">
              <a:spcBef>
                <a:spcPts val="3000"/>
              </a:spcBef>
              <a:buClr>
                <a:schemeClr val="accent2"/>
              </a:buClr>
              <a:buFont typeface="Arial" panose="020B0604020202020204" pitchFamily="34" charset="0"/>
              <a:buChar char="•"/>
            </a:pPr>
            <a:r>
              <a:rPr lang="en-US" sz="4400" dirty="0">
                <a:solidFill>
                  <a:schemeClr val="tx1"/>
                </a:solidFill>
              </a:rPr>
              <a:t>Ecommerce 18% of the worlds commerce</a:t>
            </a:r>
          </a:p>
          <a:p>
            <a:pPr marL="571500" indent="-571500">
              <a:spcBef>
                <a:spcPts val="3000"/>
              </a:spcBef>
              <a:buClr>
                <a:schemeClr val="accent2"/>
              </a:buClr>
              <a:buFont typeface="Arial" panose="020B0604020202020204" pitchFamily="34" charset="0"/>
              <a:buChar char="•"/>
            </a:pPr>
            <a:r>
              <a:rPr lang="en-US" sz="4400" dirty="0">
                <a:solidFill>
                  <a:schemeClr val="tx1"/>
                </a:solidFill>
              </a:rPr>
              <a:t>Bitcoin worth more than gold</a:t>
            </a:r>
          </a:p>
        </p:txBody>
      </p:sp>
      <p:grpSp>
        <p:nvGrpSpPr>
          <p:cNvPr id="79" name="Group 78">
            <a:extLst>
              <a:ext uri="{FF2B5EF4-FFF2-40B4-BE49-F238E27FC236}">
                <a16:creationId xmlns:a16="http://schemas.microsoft.com/office/drawing/2014/main" id="{8E35DC5F-A2F3-42C1-80C4-916CCB991783}"/>
              </a:ext>
            </a:extLst>
          </p:cNvPr>
          <p:cNvGrpSpPr/>
          <p:nvPr/>
        </p:nvGrpSpPr>
        <p:grpSpPr>
          <a:xfrm>
            <a:off x="1274801" y="3671469"/>
            <a:ext cx="10766387" cy="8655970"/>
            <a:chOff x="1274801" y="3671469"/>
            <a:chExt cx="10766387" cy="8655970"/>
          </a:xfrm>
        </p:grpSpPr>
        <p:sp>
          <p:nvSpPr>
            <p:cNvPr id="14" name="Rectangle 13">
              <a:extLst>
                <a:ext uri="{FF2B5EF4-FFF2-40B4-BE49-F238E27FC236}">
                  <a16:creationId xmlns:a16="http://schemas.microsoft.com/office/drawing/2014/main" id="{E7114740-D2DA-4B56-B05D-52FA4C9E7DE0}"/>
                </a:ext>
              </a:extLst>
            </p:cNvPr>
            <p:cNvSpPr/>
            <p:nvPr/>
          </p:nvSpPr>
          <p:spPr>
            <a:xfrm>
              <a:off x="4766472" y="11532292"/>
              <a:ext cx="4398155" cy="79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rPr>
                <a:t> (Last Data Point on March 2018)</a:t>
              </a:r>
            </a:p>
          </p:txBody>
        </p:sp>
        <p:sp>
          <p:nvSpPr>
            <p:cNvPr id="9" name="Line 7">
              <a:extLst>
                <a:ext uri="{FF2B5EF4-FFF2-40B4-BE49-F238E27FC236}">
                  <a16:creationId xmlns:a16="http://schemas.microsoft.com/office/drawing/2014/main" id="{856CC349-E9AB-4FF1-B22F-CA231F2C018B}"/>
                </a:ext>
              </a:extLst>
            </p:cNvPr>
            <p:cNvSpPr>
              <a:spLocks noChangeShapeType="1"/>
            </p:cNvSpPr>
            <p:nvPr/>
          </p:nvSpPr>
          <p:spPr bwMode="auto">
            <a:xfrm>
              <a:off x="2965450" y="10745055"/>
              <a:ext cx="9075738"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a:extLst>
                <a:ext uri="{FF2B5EF4-FFF2-40B4-BE49-F238E27FC236}">
                  <a16:creationId xmlns:a16="http://schemas.microsoft.com/office/drawing/2014/main" id="{81AFE16B-FAE1-40B5-93D1-1694165A771D}"/>
                </a:ext>
              </a:extLst>
            </p:cNvPr>
            <p:cNvSpPr>
              <a:spLocks noChangeShapeType="1"/>
            </p:cNvSpPr>
            <p:nvPr/>
          </p:nvSpPr>
          <p:spPr bwMode="auto">
            <a:xfrm>
              <a:off x="2965450" y="9138671"/>
              <a:ext cx="9075738"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a:extLst>
                <a:ext uri="{FF2B5EF4-FFF2-40B4-BE49-F238E27FC236}">
                  <a16:creationId xmlns:a16="http://schemas.microsoft.com/office/drawing/2014/main" id="{18E5ACE6-12F4-4A07-B7AB-20D433C45948}"/>
                </a:ext>
              </a:extLst>
            </p:cNvPr>
            <p:cNvSpPr>
              <a:spLocks noChangeShapeType="1"/>
            </p:cNvSpPr>
            <p:nvPr/>
          </p:nvSpPr>
          <p:spPr bwMode="auto">
            <a:xfrm>
              <a:off x="2965450" y="7523804"/>
              <a:ext cx="9075738"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0">
              <a:extLst>
                <a:ext uri="{FF2B5EF4-FFF2-40B4-BE49-F238E27FC236}">
                  <a16:creationId xmlns:a16="http://schemas.microsoft.com/office/drawing/2014/main" id="{C505E390-D702-4283-B5BE-6C1402C8B8AD}"/>
                </a:ext>
              </a:extLst>
            </p:cNvPr>
            <p:cNvSpPr>
              <a:spLocks noChangeShapeType="1"/>
            </p:cNvSpPr>
            <p:nvPr/>
          </p:nvSpPr>
          <p:spPr bwMode="auto">
            <a:xfrm>
              <a:off x="2965450" y="5918834"/>
              <a:ext cx="9075738"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11">
              <a:extLst>
                <a:ext uri="{FF2B5EF4-FFF2-40B4-BE49-F238E27FC236}">
                  <a16:creationId xmlns:a16="http://schemas.microsoft.com/office/drawing/2014/main" id="{F2067AA6-4417-4852-99A9-027BE2B4F2B0}"/>
                </a:ext>
              </a:extLst>
            </p:cNvPr>
            <p:cNvSpPr>
              <a:spLocks noChangeShapeType="1"/>
            </p:cNvSpPr>
            <p:nvPr/>
          </p:nvSpPr>
          <p:spPr bwMode="auto">
            <a:xfrm>
              <a:off x="2965450" y="4303966"/>
              <a:ext cx="9075738"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A01D3F34-9D5C-4378-A16F-51A4FB77D5BC}"/>
                </a:ext>
              </a:extLst>
            </p:cNvPr>
            <p:cNvSpPr>
              <a:spLocks noChangeShapeType="1"/>
            </p:cNvSpPr>
            <p:nvPr/>
          </p:nvSpPr>
          <p:spPr bwMode="auto">
            <a:xfrm>
              <a:off x="3792538"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D683384C-BDEF-4C97-AF0C-AF7D1B6D56E8}"/>
                </a:ext>
              </a:extLst>
            </p:cNvPr>
            <p:cNvSpPr>
              <a:spLocks noChangeShapeType="1"/>
            </p:cNvSpPr>
            <p:nvPr/>
          </p:nvSpPr>
          <p:spPr bwMode="auto">
            <a:xfrm>
              <a:off x="4537075"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4E73DDDE-6646-4616-B1E8-84214ACFFFF4}"/>
                </a:ext>
              </a:extLst>
            </p:cNvPr>
            <p:cNvSpPr>
              <a:spLocks noChangeShapeType="1"/>
            </p:cNvSpPr>
            <p:nvPr/>
          </p:nvSpPr>
          <p:spPr bwMode="auto">
            <a:xfrm>
              <a:off x="5276850"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5">
              <a:extLst>
                <a:ext uri="{FF2B5EF4-FFF2-40B4-BE49-F238E27FC236}">
                  <a16:creationId xmlns:a16="http://schemas.microsoft.com/office/drawing/2014/main" id="{88A3F3C3-A679-41B7-AFA7-261676F457A0}"/>
                </a:ext>
              </a:extLst>
            </p:cNvPr>
            <p:cNvSpPr>
              <a:spLocks noChangeShapeType="1"/>
            </p:cNvSpPr>
            <p:nvPr/>
          </p:nvSpPr>
          <p:spPr bwMode="auto">
            <a:xfrm>
              <a:off x="6021388"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16">
              <a:extLst>
                <a:ext uri="{FF2B5EF4-FFF2-40B4-BE49-F238E27FC236}">
                  <a16:creationId xmlns:a16="http://schemas.microsoft.com/office/drawing/2014/main" id="{1477CD57-50C5-4EBD-80F5-DFD1036BB3A7}"/>
                </a:ext>
              </a:extLst>
            </p:cNvPr>
            <p:cNvSpPr>
              <a:spLocks noChangeShapeType="1"/>
            </p:cNvSpPr>
            <p:nvPr/>
          </p:nvSpPr>
          <p:spPr bwMode="auto">
            <a:xfrm>
              <a:off x="6767513"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17">
              <a:extLst>
                <a:ext uri="{FF2B5EF4-FFF2-40B4-BE49-F238E27FC236}">
                  <a16:creationId xmlns:a16="http://schemas.microsoft.com/office/drawing/2014/main" id="{B59BC13B-A7F1-4CAB-82D6-7743B0E6DF5C}"/>
                </a:ext>
              </a:extLst>
            </p:cNvPr>
            <p:cNvSpPr>
              <a:spLocks noChangeShapeType="1"/>
            </p:cNvSpPr>
            <p:nvPr/>
          </p:nvSpPr>
          <p:spPr bwMode="auto">
            <a:xfrm>
              <a:off x="7512050"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18">
              <a:extLst>
                <a:ext uri="{FF2B5EF4-FFF2-40B4-BE49-F238E27FC236}">
                  <a16:creationId xmlns:a16="http://schemas.microsoft.com/office/drawing/2014/main" id="{D1E60F29-451C-4C73-AB73-9648A8D44154}"/>
                </a:ext>
              </a:extLst>
            </p:cNvPr>
            <p:cNvSpPr>
              <a:spLocks noChangeShapeType="1"/>
            </p:cNvSpPr>
            <p:nvPr/>
          </p:nvSpPr>
          <p:spPr bwMode="auto">
            <a:xfrm>
              <a:off x="8251825"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19">
              <a:extLst>
                <a:ext uri="{FF2B5EF4-FFF2-40B4-BE49-F238E27FC236}">
                  <a16:creationId xmlns:a16="http://schemas.microsoft.com/office/drawing/2014/main" id="{FC68E65A-DD99-409C-B8F4-087A11E674DA}"/>
                </a:ext>
              </a:extLst>
            </p:cNvPr>
            <p:cNvSpPr>
              <a:spLocks noChangeShapeType="1"/>
            </p:cNvSpPr>
            <p:nvPr/>
          </p:nvSpPr>
          <p:spPr bwMode="auto">
            <a:xfrm>
              <a:off x="8996363"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20">
              <a:extLst>
                <a:ext uri="{FF2B5EF4-FFF2-40B4-BE49-F238E27FC236}">
                  <a16:creationId xmlns:a16="http://schemas.microsoft.com/office/drawing/2014/main" id="{07BA4E84-E2FC-43D2-820B-F18A35F54DFB}"/>
                </a:ext>
              </a:extLst>
            </p:cNvPr>
            <p:cNvSpPr>
              <a:spLocks noChangeShapeType="1"/>
            </p:cNvSpPr>
            <p:nvPr/>
          </p:nvSpPr>
          <p:spPr bwMode="auto">
            <a:xfrm>
              <a:off x="9742488" y="4277099"/>
              <a:ext cx="0" cy="7037429"/>
            </a:xfrm>
            <a:prstGeom prst="line">
              <a:avLst/>
            </a:prstGeom>
            <a:noFill/>
            <a:ln w="3175"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21">
              <a:extLst>
                <a:ext uri="{FF2B5EF4-FFF2-40B4-BE49-F238E27FC236}">
                  <a16:creationId xmlns:a16="http://schemas.microsoft.com/office/drawing/2014/main" id="{87736530-34EC-4B7F-A086-3D3A809814AA}"/>
                </a:ext>
              </a:extLst>
            </p:cNvPr>
            <p:cNvSpPr>
              <a:spLocks noChangeShapeType="1"/>
            </p:cNvSpPr>
            <p:nvPr/>
          </p:nvSpPr>
          <p:spPr bwMode="auto">
            <a:xfrm>
              <a:off x="10487025"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22">
              <a:extLst>
                <a:ext uri="{FF2B5EF4-FFF2-40B4-BE49-F238E27FC236}">
                  <a16:creationId xmlns:a16="http://schemas.microsoft.com/office/drawing/2014/main" id="{1685D7BD-3D92-45AC-8D00-9EB0C9243020}"/>
                </a:ext>
              </a:extLst>
            </p:cNvPr>
            <p:cNvSpPr>
              <a:spLocks noChangeShapeType="1"/>
            </p:cNvSpPr>
            <p:nvPr/>
          </p:nvSpPr>
          <p:spPr bwMode="auto">
            <a:xfrm>
              <a:off x="11226800"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23">
              <a:extLst>
                <a:ext uri="{FF2B5EF4-FFF2-40B4-BE49-F238E27FC236}">
                  <a16:creationId xmlns:a16="http://schemas.microsoft.com/office/drawing/2014/main" id="{23B79B7A-6999-4D4C-B50B-6B488E0F58EB}"/>
                </a:ext>
              </a:extLst>
            </p:cNvPr>
            <p:cNvSpPr>
              <a:spLocks noChangeShapeType="1"/>
            </p:cNvSpPr>
            <p:nvPr/>
          </p:nvSpPr>
          <p:spPr bwMode="auto">
            <a:xfrm>
              <a:off x="11971338" y="4277099"/>
              <a:ext cx="0" cy="6733801"/>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id="{53128E1C-48D4-4542-8944-AE672D3873AE}"/>
                </a:ext>
              </a:extLst>
            </p:cNvPr>
            <p:cNvSpPr>
              <a:spLocks/>
            </p:cNvSpPr>
            <p:nvPr/>
          </p:nvSpPr>
          <p:spPr bwMode="auto">
            <a:xfrm>
              <a:off x="3040063" y="4698492"/>
              <a:ext cx="8943975" cy="5697288"/>
            </a:xfrm>
            <a:custGeom>
              <a:avLst/>
              <a:gdLst>
                <a:gd name="T0" fmla="*/ 80 w 1428"/>
                <a:gd name="T1" fmla="*/ 613 h 621"/>
                <a:gd name="T2" fmla="*/ 169 w 1428"/>
                <a:gd name="T3" fmla="*/ 603 h 621"/>
                <a:gd name="T4" fmla="*/ 229 w 1428"/>
                <a:gd name="T5" fmla="*/ 581 h 621"/>
                <a:gd name="T6" fmla="*/ 279 w 1428"/>
                <a:gd name="T7" fmla="*/ 567 h 621"/>
                <a:gd name="T8" fmla="*/ 314 w 1428"/>
                <a:gd name="T9" fmla="*/ 568 h 621"/>
                <a:gd name="T10" fmla="*/ 354 w 1428"/>
                <a:gd name="T11" fmla="*/ 566 h 621"/>
                <a:gd name="T12" fmla="*/ 381 w 1428"/>
                <a:gd name="T13" fmla="*/ 570 h 621"/>
                <a:gd name="T14" fmla="*/ 425 w 1428"/>
                <a:gd name="T15" fmla="*/ 577 h 621"/>
                <a:gd name="T16" fmla="*/ 457 w 1428"/>
                <a:gd name="T17" fmla="*/ 565 h 621"/>
                <a:gd name="T18" fmla="*/ 496 w 1428"/>
                <a:gd name="T19" fmla="*/ 559 h 621"/>
                <a:gd name="T20" fmla="*/ 525 w 1428"/>
                <a:gd name="T21" fmla="*/ 541 h 621"/>
                <a:gd name="T22" fmla="*/ 561 w 1428"/>
                <a:gd name="T23" fmla="*/ 510 h 621"/>
                <a:gd name="T24" fmla="*/ 592 w 1428"/>
                <a:gd name="T25" fmla="*/ 513 h 621"/>
                <a:gd name="T26" fmla="*/ 629 w 1428"/>
                <a:gd name="T27" fmla="*/ 487 h 621"/>
                <a:gd name="T28" fmla="*/ 665 w 1428"/>
                <a:gd name="T29" fmla="*/ 510 h 621"/>
                <a:gd name="T30" fmla="*/ 686 w 1428"/>
                <a:gd name="T31" fmla="*/ 520 h 621"/>
                <a:gd name="T32" fmla="*/ 710 w 1428"/>
                <a:gd name="T33" fmla="*/ 531 h 621"/>
                <a:gd name="T34" fmla="*/ 737 w 1428"/>
                <a:gd name="T35" fmla="*/ 511 h 621"/>
                <a:gd name="T36" fmla="*/ 760 w 1428"/>
                <a:gd name="T37" fmla="*/ 506 h 621"/>
                <a:gd name="T38" fmla="*/ 783 w 1428"/>
                <a:gd name="T39" fmla="*/ 470 h 621"/>
                <a:gd name="T40" fmla="*/ 809 w 1428"/>
                <a:gd name="T41" fmla="*/ 461 h 621"/>
                <a:gd name="T42" fmla="*/ 833 w 1428"/>
                <a:gd name="T43" fmla="*/ 457 h 621"/>
                <a:gd name="T44" fmla="*/ 864 w 1428"/>
                <a:gd name="T45" fmla="*/ 415 h 621"/>
                <a:gd name="T46" fmla="*/ 894 w 1428"/>
                <a:gd name="T47" fmla="*/ 419 h 621"/>
                <a:gd name="T48" fmla="*/ 909 w 1428"/>
                <a:gd name="T49" fmla="*/ 413 h 621"/>
                <a:gd name="T50" fmla="*/ 928 w 1428"/>
                <a:gd name="T51" fmla="*/ 376 h 621"/>
                <a:gd name="T52" fmla="*/ 954 w 1428"/>
                <a:gd name="T53" fmla="*/ 321 h 621"/>
                <a:gd name="T54" fmla="*/ 977 w 1428"/>
                <a:gd name="T55" fmla="*/ 329 h 621"/>
                <a:gd name="T56" fmla="*/ 994 w 1428"/>
                <a:gd name="T57" fmla="*/ 203 h 621"/>
                <a:gd name="T58" fmla="*/ 1008 w 1428"/>
                <a:gd name="T59" fmla="*/ 90 h 621"/>
                <a:gd name="T60" fmla="*/ 1028 w 1428"/>
                <a:gd name="T61" fmla="*/ 93 h 621"/>
                <a:gd name="T62" fmla="*/ 1039 w 1428"/>
                <a:gd name="T63" fmla="*/ 0 h 621"/>
                <a:gd name="T64" fmla="*/ 1050 w 1428"/>
                <a:gd name="T65" fmla="*/ 103 h 621"/>
                <a:gd name="T66" fmla="*/ 1061 w 1428"/>
                <a:gd name="T67" fmla="*/ 172 h 621"/>
                <a:gd name="T68" fmla="*/ 1077 w 1428"/>
                <a:gd name="T69" fmla="*/ 137 h 621"/>
                <a:gd name="T70" fmla="*/ 1090 w 1428"/>
                <a:gd name="T71" fmla="*/ 177 h 621"/>
                <a:gd name="T72" fmla="*/ 1106 w 1428"/>
                <a:gd name="T73" fmla="*/ 140 h 621"/>
                <a:gd name="T74" fmla="*/ 1120 w 1428"/>
                <a:gd name="T75" fmla="*/ 144 h 621"/>
                <a:gd name="T76" fmla="*/ 1131 w 1428"/>
                <a:gd name="T77" fmla="*/ 180 h 621"/>
                <a:gd name="T78" fmla="*/ 1146 w 1428"/>
                <a:gd name="T79" fmla="*/ 195 h 621"/>
                <a:gd name="T80" fmla="*/ 1162 w 1428"/>
                <a:gd name="T81" fmla="*/ 259 h 621"/>
                <a:gd name="T82" fmla="*/ 1177 w 1428"/>
                <a:gd name="T83" fmla="*/ 279 h 621"/>
                <a:gd name="T84" fmla="*/ 1201 w 1428"/>
                <a:gd name="T85" fmla="*/ 272 h 621"/>
                <a:gd name="T86" fmla="*/ 1215 w 1428"/>
                <a:gd name="T87" fmla="*/ 341 h 621"/>
                <a:gd name="T88" fmla="*/ 1226 w 1428"/>
                <a:gd name="T89" fmla="*/ 422 h 621"/>
                <a:gd name="T90" fmla="*/ 1256 w 1428"/>
                <a:gd name="T91" fmla="*/ 365 h 621"/>
                <a:gd name="T92" fmla="*/ 1269 w 1428"/>
                <a:gd name="T93" fmla="*/ 306 h 621"/>
                <a:gd name="T94" fmla="*/ 1282 w 1428"/>
                <a:gd name="T95" fmla="*/ 271 h 621"/>
                <a:gd name="T96" fmla="*/ 1296 w 1428"/>
                <a:gd name="T97" fmla="*/ 311 h 621"/>
                <a:gd name="T98" fmla="*/ 1319 w 1428"/>
                <a:gd name="T99" fmla="*/ 293 h 621"/>
                <a:gd name="T100" fmla="*/ 1334 w 1428"/>
                <a:gd name="T101" fmla="*/ 266 h 621"/>
                <a:gd name="T102" fmla="*/ 1351 w 1428"/>
                <a:gd name="T103" fmla="*/ 329 h 621"/>
                <a:gd name="T104" fmla="*/ 1379 w 1428"/>
                <a:gd name="T105" fmla="*/ 374 h 621"/>
                <a:gd name="T106" fmla="*/ 1403 w 1428"/>
                <a:gd name="T107" fmla="*/ 354 h 621"/>
                <a:gd name="T108" fmla="*/ 1417 w 1428"/>
                <a:gd name="T109" fmla="*/ 3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8" h="621">
                  <a:moveTo>
                    <a:pt x="0" y="619"/>
                  </a:moveTo>
                  <a:cubicBezTo>
                    <a:pt x="4" y="619"/>
                    <a:pt x="31" y="621"/>
                    <a:pt x="31" y="621"/>
                  </a:cubicBezTo>
                  <a:cubicBezTo>
                    <a:pt x="43" y="617"/>
                    <a:pt x="43" y="617"/>
                    <a:pt x="43" y="617"/>
                  </a:cubicBezTo>
                  <a:cubicBezTo>
                    <a:pt x="80" y="613"/>
                    <a:pt x="80" y="613"/>
                    <a:pt x="80" y="613"/>
                  </a:cubicBezTo>
                  <a:cubicBezTo>
                    <a:pt x="117" y="615"/>
                    <a:pt x="117" y="615"/>
                    <a:pt x="117" y="615"/>
                  </a:cubicBezTo>
                  <a:cubicBezTo>
                    <a:pt x="137" y="613"/>
                    <a:pt x="137" y="613"/>
                    <a:pt x="137" y="613"/>
                  </a:cubicBezTo>
                  <a:cubicBezTo>
                    <a:pt x="147" y="609"/>
                    <a:pt x="147" y="609"/>
                    <a:pt x="147" y="609"/>
                  </a:cubicBezTo>
                  <a:cubicBezTo>
                    <a:pt x="169" y="603"/>
                    <a:pt x="169" y="603"/>
                    <a:pt x="169" y="603"/>
                  </a:cubicBezTo>
                  <a:cubicBezTo>
                    <a:pt x="187" y="595"/>
                    <a:pt x="187" y="595"/>
                    <a:pt x="187" y="595"/>
                  </a:cubicBezTo>
                  <a:cubicBezTo>
                    <a:pt x="196" y="601"/>
                    <a:pt x="196" y="601"/>
                    <a:pt x="196" y="601"/>
                  </a:cubicBezTo>
                  <a:cubicBezTo>
                    <a:pt x="213" y="594"/>
                    <a:pt x="213" y="594"/>
                    <a:pt x="213" y="594"/>
                  </a:cubicBezTo>
                  <a:cubicBezTo>
                    <a:pt x="229" y="581"/>
                    <a:pt x="229" y="581"/>
                    <a:pt x="229" y="581"/>
                  </a:cubicBezTo>
                  <a:cubicBezTo>
                    <a:pt x="239" y="570"/>
                    <a:pt x="239" y="570"/>
                    <a:pt x="239" y="570"/>
                  </a:cubicBezTo>
                  <a:cubicBezTo>
                    <a:pt x="247" y="577"/>
                    <a:pt x="247" y="577"/>
                    <a:pt x="247" y="577"/>
                  </a:cubicBezTo>
                  <a:cubicBezTo>
                    <a:pt x="263" y="578"/>
                    <a:pt x="263" y="578"/>
                    <a:pt x="263" y="578"/>
                  </a:cubicBezTo>
                  <a:cubicBezTo>
                    <a:pt x="279" y="567"/>
                    <a:pt x="279" y="567"/>
                    <a:pt x="279" y="567"/>
                  </a:cubicBezTo>
                  <a:cubicBezTo>
                    <a:pt x="285" y="557"/>
                    <a:pt x="285" y="557"/>
                    <a:pt x="285" y="557"/>
                  </a:cubicBezTo>
                  <a:cubicBezTo>
                    <a:pt x="291" y="564"/>
                    <a:pt x="291" y="564"/>
                    <a:pt x="291" y="564"/>
                  </a:cubicBezTo>
                  <a:cubicBezTo>
                    <a:pt x="300" y="561"/>
                    <a:pt x="300" y="561"/>
                    <a:pt x="300" y="561"/>
                  </a:cubicBezTo>
                  <a:cubicBezTo>
                    <a:pt x="314" y="568"/>
                    <a:pt x="314" y="568"/>
                    <a:pt x="314" y="568"/>
                  </a:cubicBezTo>
                  <a:cubicBezTo>
                    <a:pt x="322" y="575"/>
                    <a:pt x="322" y="575"/>
                    <a:pt x="322" y="575"/>
                  </a:cubicBezTo>
                  <a:cubicBezTo>
                    <a:pt x="333" y="570"/>
                    <a:pt x="333" y="570"/>
                    <a:pt x="333" y="570"/>
                  </a:cubicBezTo>
                  <a:cubicBezTo>
                    <a:pt x="342" y="565"/>
                    <a:pt x="342" y="565"/>
                    <a:pt x="342" y="565"/>
                  </a:cubicBezTo>
                  <a:cubicBezTo>
                    <a:pt x="354" y="566"/>
                    <a:pt x="354" y="566"/>
                    <a:pt x="354" y="566"/>
                  </a:cubicBezTo>
                  <a:cubicBezTo>
                    <a:pt x="361" y="577"/>
                    <a:pt x="361" y="577"/>
                    <a:pt x="361" y="577"/>
                  </a:cubicBezTo>
                  <a:cubicBezTo>
                    <a:pt x="370" y="571"/>
                    <a:pt x="370" y="571"/>
                    <a:pt x="370" y="571"/>
                  </a:cubicBezTo>
                  <a:cubicBezTo>
                    <a:pt x="376" y="569"/>
                    <a:pt x="376" y="569"/>
                    <a:pt x="376" y="569"/>
                  </a:cubicBezTo>
                  <a:cubicBezTo>
                    <a:pt x="381" y="570"/>
                    <a:pt x="381" y="570"/>
                    <a:pt x="381" y="570"/>
                  </a:cubicBezTo>
                  <a:cubicBezTo>
                    <a:pt x="391" y="569"/>
                    <a:pt x="391" y="569"/>
                    <a:pt x="391" y="569"/>
                  </a:cubicBezTo>
                  <a:cubicBezTo>
                    <a:pt x="406" y="569"/>
                    <a:pt x="406" y="569"/>
                    <a:pt x="406" y="569"/>
                  </a:cubicBezTo>
                  <a:cubicBezTo>
                    <a:pt x="414" y="575"/>
                    <a:pt x="414" y="575"/>
                    <a:pt x="414" y="575"/>
                  </a:cubicBezTo>
                  <a:cubicBezTo>
                    <a:pt x="425" y="577"/>
                    <a:pt x="425" y="577"/>
                    <a:pt x="425" y="577"/>
                  </a:cubicBezTo>
                  <a:cubicBezTo>
                    <a:pt x="433" y="580"/>
                    <a:pt x="433" y="580"/>
                    <a:pt x="433" y="580"/>
                  </a:cubicBezTo>
                  <a:cubicBezTo>
                    <a:pt x="446" y="584"/>
                    <a:pt x="446" y="584"/>
                    <a:pt x="446" y="584"/>
                  </a:cubicBezTo>
                  <a:cubicBezTo>
                    <a:pt x="451" y="577"/>
                    <a:pt x="451" y="577"/>
                    <a:pt x="451" y="577"/>
                  </a:cubicBezTo>
                  <a:cubicBezTo>
                    <a:pt x="457" y="565"/>
                    <a:pt x="457" y="565"/>
                    <a:pt x="457" y="565"/>
                  </a:cubicBezTo>
                  <a:cubicBezTo>
                    <a:pt x="468" y="566"/>
                    <a:pt x="468" y="566"/>
                    <a:pt x="468" y="566"/>
                  </a:cubicBezTo>
                  <a:cubicBezTo>
                    <a:pt x="474" y="572"/>
                    <a:pt x="474" y="572"/>
                    <a:pt x="474" y="572"/>
                  </a:cubicBezTo>
                  <a:cubicBezTo>
                    <a:pt x="483" y="569"/>
                    <a:pt x="483" y="569"/>
                    <a:pt x="483" y="569"/>
                  </a:cubicBezTo>
                  <a:cubicBezTo>
                    <a:pt x="496" y="559"/>
                    <a:pt x="496" y="559"/>
                    <a:pt x="496" y="559"/>
                  </a:cubicBezTo>
                  <a:cubicBezTo>
                    <a:pt x="505" y="566"/>
                    <a:pt x="505" y="566"/>
                    <a:pt x="505" y="566"/>
                  </a:cubicBezTo>
                  <a:cubicBezTo>
                    <a:pt x="516" y="561"/>
                    <a:pt x="516" y="561"/>
                    <a:pt x="516" y="561"/>
                  </a:cubicBezTo>
                  <a:cubicBezTo>
                    <a:pt x="520" y="550"/>
                    <a:pt x="520" y="550"/>
                    <a:pt x="520" y="550"/>
                  </a:cubicBezTo>
                  <a:cubicBezTo>
                    <a:pt x="525" y="541"/>
                    <a:pt x="525" y="541"/>
                    <a:pt x="525" y="541"/>
                  </a:cubicBezTo>
                  <a:cubicBezTo>
                    <a:pt x="536" y="540"/>
                    <a:pt x="536" y="540"/>
                    <a:pt x="536" y="540"/>
                  </a:cubicBezTo>
                  <a:cubicBezTo>
                    <a:pt x="545" y="532"/>
                    <a:pt x="545" y="532"/>
                    <a:pt x="545" y="532"/>
                  </a:cubicBezTo>
                  <a:cubicBezTo>
                    <a:pt x="550" y="514"/>
                    <a:pt x="550" y="514"/>
                    <a:pt x="550" y="514"/>
                  </a:cubicBezTo>
                  <a:cubicBezTo>
                    <a:pt x="561" y="510"/>
                    <a:pt x="561" y="510"/>
                    <a:pt x="561" y="510"/>
                  </a:cubicBezTo>
                  <a:cubicBezTo>
                    <a:pt x="569" y="508"/>
                    <a:pt x="569" y="508"/>
                    <a:pt x="569" y="508"/>
                  </a:cubicBezTo>
                  <a:cubicBezTo>
                    <a:pt x="572" y="518"/>
                    <a:pt x="572" y="518"/>
                    <a:pt x="572" y="518"/>
                  </a:cubicBezTo>
                  <a:cubicBezTo>
                    <a:pt x="582" y="518"/>
                    <a:pt x="582" y="518"/>
                    <a:pt x="582" y="518"/>
                  </a:cubicBezTo>
                  <a:cubicBezTo>
                    <a:pt x="592" y="513"/>
                    <a:pt x="592" y="513"/>
                    <a:pt x="592" y="513"/>
                  </a:cubicBezTo>
                  <a:cubicBezTo>
                    <a:pt x="604" y="509"/>
                    <a:pt x="604" y="509"/>
                    <a:pt x="604" y="509"/>
                  </a:cubicBezTo>
                  <a:cubicBezTo>
                    <a:pt x="613" y="500"/>
                    <a:pt x="613" y="500"/>
                    <a:pt x="613" y="500"/>
                  </a:cubicBezTo>
                  <a:cubicBezTo>
                    <a:pt x="622" y="496"/>
                    <a:pt x="622" y="496"/>
                    <a:pt x="622" y="496"/>
                  </a:cubicBezTo>
                  <a:cubicBezTo>
                    <a:pt x="629" y="487"/>
                    <a:pt x="629" y="487"/>
                    <a:pt x="629" y="487"/>
                  </a:cubicBezTo>
                  <a:cubicBezTo>
                    <a:pt x="633" y="505"/>
                    <a:pt x="633" y="505"/>
                    <a:pt x="633" y="505"/>
                  </a:cubicBezTo>
                  <a:cubicBezTo>
                    <a:pt x="645" y="498"/>
                    <a:pt x="645" y="498"/>
                    <a:pt x="645" y="498"/>
                  </a:cubicBezTo>
                  <a:cubicBezTo>
                    <a:pt x="653" y="507"/>
                    <a:pt x="653" y="507"/>
                    <a:pt x="653" y="507"/>
                  </a:cubicBezTo>
                  <a:cubicBezTo>
                    <a:pt x="665" y="510"/>
                    <a:pt x="665" y="510"/>
                    <a:pt x="665" y="510"/>
                  </a:cubicBezTo>
                  <a:cubicBezTo>
                    <a:pt x="667" y="519"/>
                    <a:pt x="667" y="519"/>
                    <a:pt x="667" y="519"/>
                  </a:cubicBezTo>
                  <a:cubicBezTo>
                    <a:pt x="673" y="535"/>
                    <a:pt x="673" y="535"/>
                    <a:pt x="673" y="535"/>
                  </a:cubicBezTo>
                  <a:cubicBezTo>
                    <a:pt x="678" y="530"/>
                    <a:pt x="678" y="530"/>
                    <a:pt x="678" y="530"/>
                  </a:cubicBezTo>
                  <a:cubicBezTo>
                    <a:pt x="686" y="520"/>
                    <a:pt x="686" y="520"/>
                    <a:pt x="686" y="520"/>
                  </a:cubicBezTo>
                  <a:cubicBezTo>
                    <a:pt x="691" y="523"/>
                    <a:pt x="691" y="523"/>
                    <a:pt x="691" y="523"/>
                  </a:cubicBezTo>
                  <a:cubicBezTo>
                    <a:pt x="696" y="522"/>
                    <a:pt x="696" y="522"/>
                    <a:pt x="696" y="522"/>
                  </a:cubicBezTo>
                  <a:cubicBezTo>
                    <a:pt x="702" y="530"/>
                    <a:pt x="702" y="530"/>
                    <a:pt x="702" y="530"/>
                  </a:cubicBezTo>
                  <a:cubicBezTo>
                    <a:pt x="710" y="531"/>
                    <a:pt x="710" y="531"/>
                    <a:pt x="710" y="531"/>
                  </a:cubicBezTo>
                  <a:cubicBezTo>
                    <a:pt x="712" y="520"/>
                    <a:pt x="712" y="520"/>
                    <a:pt x="712" y="520"/>
                  </a:cubicBezTo>
                  <a:cubicBezTo>
                    <a:pt x="720" y="522"/>
                    <a:pt x="720" y="522"/>
                    <a:pt x="720" y="522"/>
                  </a:cubicBezTo>
                  <a:cubicBezTo>
                    <a:pt x="723" y="515"/>
                    <a:pt x="723" y="515"/>
                    <a:pt x="723" y="515"/>
                  </a:cubicBezTo>
                  <a:cubicBezTo>
                    <a:pt x="737" y="511"/>
                    <a:pt x="737" y="511"/>
                    <a:pt x="737" y="511"/>
                  </a:cubicBezTo>
                  <a:cubicBezTo>
                    <a:pt x="739" y="507"/>
                    <a:pt x="739" y="507"/>
                    <a:pt x="739" y="507"/>
                  </a:cubicBezTo>
                  <a:cubicBezTo>
                    <a:pt x="747" y="510"/>
                    <a:pt x="747" y="510"/>
                    <a:pt x="747" y="510"/>
                  </a:cubicBezTo>
                  <a:cubicBezTo>
                    <a:pt x="754" y="510"/>
                    <a:pt x="754" y="510"/>
                    <a:pt x="754" y="510"/>
                  </a:cubicBezTo>
                  <a:cubicBezTo>
                    <a:pt x="760" y="506"/>
                    <a:pt x="760" y="506"/>
                    <a:pt x="760" y="506"/>
                  </a:cubicBezTo>
                  <a:cubicBezTo>
                    <a:pt x="765" y="487"/>
                    <a:pt x="765" y="487"/>
                    <a:pt x="765" y="487"/>
                  </a:cubicBezTo>
                  <a:cubicBezTo>
                    <a:pt x="772" y="490"/>
                    <a:pt x="772" y="490"/>
                    <a:pt x="772" y="490"/>
                  </a:cubicBezTo>
                  <a:cubicBezTo>
                    <a:pt x="778" y="486"/>
                    <a:pt x="778" y="486"/>
                    <a:pt x="778" y="486"/>
                  </a:cubicBezTo>
                  <a:cubicBezTo>
                    <a:pt x="783" y="470"/>
                    <a:pt x="783" y="470"/>
                    <a:pt x="783" y="470"/>
                  </a:cubicBezTo>
                  <a:cubicBezTo>
                    <a:pt x="788" y="462"/>
                    <a:pt x="788" y="462"/>
                    <a:pt x="788" y="462"/>
                  </a:cubicBezTo>
                  <a:cubicBezTo>
                    <a:pt x="797" y="462"/>
                    <a:pt x="797" y="462"/>
                    <a:pt x="797" y="462"/>
                  </a:cubicBezTo>
                  <a:cubicBezTo>
                    <a:pt x="797" y="462"/>
                    <a:pt x="801" y="470"/>
                    <a:pt x="804" y="470"/>
                  </a:cubicBezTo>
                  <a:cubicBezTo>
                    <a:pt x="807" y="470"/>
                    <a:pt x="809" y="461"/>
                    <a:pt x="809" y="461"/>
                  </a:cubicBezTo>
                  <a:cubicBezTo>
                    <a:pt x="809" y="461"/>
                    <a:pt x="811" y="448"/>
                    <a:pt x="815" y="450"/>
                  </a:cubicBezTo>
                  <a:cubicBezTo>
                    <a:pt x="819" y="452"/>
                    <a:pt x="824" y="456"/>
                    <a:pt x="824" y="456"/>
                  </a:cubicBezTo>
                  <a:cubicBezTo>
                    <a:pt x="831" y="467"/>
                    <a:pt x="831" y="467"/>
                    <a:pt x="831" y="467"/>
                  </a:cubicBezTo>
                  <a:cubicBezTo>
                    <a:pt x="833" y="457"/>
                    <a:pt x="833" y="457"/>
                    <a:pt x="833" y="457"/>
                  </a:cubicBezTo>
                  <a:cubicBezTo>
                    <a:pt x="843" y="458"/>
                    <a:pt x="843" y="458"/>
                    <a:pt x="843" y="458"/>
                  </a:cubicBezTo>
                  <a:cubicBezTo>
                    <a:pt x="847" y="444"/>
                    <a:pt x="847" y="444"/>
                    <a:pt x="847" y="444"/>
                  </a:cubicBezTo>
                  <a:cubicBezTo>
                    <a:pt x="861" y="429"/>
                    <a:pt x="861" y="429"/>
                    <a:pt x="861" y="429"/>
                  </a:cubicBezTo>
                  <a:cubicBezTo>
                    <a:pt x="864" y="415"/>
                    <a:pt x="864" y="415"/>
                    <a:pt x="864" y="415"/>
                  </a:cubicBezTo>
                  <a:cubicBezTo>
                    <a:pt x="869" y="409"/>
                    <a:pt x="869" y="409"/>
                    <a:pt x="869" y="409"/>
                  </a:cubicBezTo>
                  <a:cubicBezTo>
                    <a:pt x="880" y="416"/>
                    <a:pt x="880" y="416"/>
                    <a:pt x="880" y="416"/>
                  </a:cubicBezTo>
                  <a:cubicBezTo>
                    <a:pt x="887" y="409"/>
                    <a:pt x="887" y="409"/>
                    <a:pt x="887" y="409"/>
                  </a:cubicBezTo>
                  <a:cubicBezTo>
                    <a:pt x="894" y="419"/>
                    <a:pt x="894" y="419"/>
                    <a:pt x="894" y="419"/>
                  </a:cubicBezTo>
                  <a:cubicBezTo>
                    <a:pt x="895" y="429"/>
                    <a:pt x="895" y="429"/>
                    <a:pt x="895" y="429"/>
                  </a:cubicBezTo>
                  <a:cubicBezTo>
                    <a:pt x="902" y="434"/>
                    <a:pt x="902" y="434"/>
                    <a:pt x="902" y="434"/>
                  </a:cubicBezTo>
                  <a:cubicBezTo>
                    <a:pt x="909" y="432"/>
                    <a:pt x="909" y="432"/>
                    <a:pt x="909" y="432"/>
                  </a:cubicBezTo>
                  <a:cubicBezTo>
                    <a:pt x="909" y="413"/>
                    <a:pt x="909" y="413"/>
                    <a:pt x="909" y="413"/>
                  </a:cubicBezTo>
                  <a:cubicBezTo>
                    <a:pt x="916" y="405"/>
                    <a:pt x="916" y="405"/>
                    <a:pt x="916" y="405"/>
                  </a:cubicBezTo>
                  <a:cubicBezTo>
                    <a:pt x="917" y="387"/>
                    <a:pt x="917" y="387"/>
                    <a:pt x="917" y="387"/>
                  </a:cubicBezTo>
                  <a:cubicBezTo>
                    <a:pt x="925" y="389"/>
                    <a:pt x="925" y="389"/>
                    <a:pt x="925" y="389"/>
                  </a:cubicBezTo>
                  <a:cubicBezTo>
                    <a:pt x="928" y="376"/>
                    <a:pt x="928" y="376"/>
                    <a:pt x="928" y="376"/>
                  </a:cubicBezTo>
                  <a:cubicBezTo>
                    <a:pt x="940" y="377"/>
                    <a:pt x="940" y="377"/>
                    <a:pt x="940" y="377"/>
                  </a:cubicBezTo>
                  <a:cubicBezTo>
                    <a:pt x="952" y="373"/>
                    <a:pt x="952" y="373"/>
                    <a:pt x="952" y="373"/>
                  </a:cubicBezTo>
                  <a:cubicBezTo>
                    <a:pt x="953" y="329"/>
                    <a:pt x="953" y="329"/>
                    <a:pt x="953" y="329"/>
                  </a:cubicBezTo>
                  <a:cubicBezTo>
                    <a:pt x="954" y="321"/>
                    <a:pt x="954" y="321"/>
                    <a:pt x="954" y="321"/>
                  </a:cubicBezTo>
                  <a:cubicBezTo>
                    <a:pt x="961" y="317"/>
                    <a:pt x="961" y="317"/>
                    <a:pt x="961" y="317"/>
                  </a:cubicBezTo>
                  <a:cubicBezTo>
                    <a:pt x="965" y="303"/>
                    <a:pt x="965" y="303"/>
                    <a:pt x="965" y="303"/>
                  </a:cubicBezTo>
                  <a:cubicBezTo>
                    <a:pt x="971" y="308"/>
                    <a:pt x="971" y="308"/>
                    <a:pt x="971" y="308"/>
                  </a:cubicBezTo>
                  <a:cubicBezTo>
                    <a:pt x="977" y="329"/>
                    <a:pt x="977" y="329"/>
                    <a:pt x="977" y="329"/>
                  </a:cubicBezTo>
                  <a:cubicBezTo>
                    <a:pt x="979" y="277"/>
                    <a:pt x="979" y="277"/>
                    <a:pt x="979" y="277"/>
                  </a:cubicBezTo>
                  <a:cubicBezTo>
                    <a:pt x="985" y="262"/>
                    <a:pt x="985" y="262"/>
                    <a:pt x="985" y="262"/>
                  </a:cubicBezTo>
                  <a:cubicBezTo>
                    <a:pt x="991" y="248"/>
                    <a:pt x="991" y="248"/>
                    <a:pt x="991" y="248"/>
                  </a:cubicBezTo>
                  <a:cubicBezTo>
                    <a:pt x="994" y="203"/>
                    <a:pt x="994" y="203"/>
                    <a:pt x="994" y="203"/>
                  </a:cubicBezTo>
                  <a:cubicBezTo>
                    <a:pt x="997" y="143"/>
                    <a:pt x="997" y="143"/>
                    <a:pt x="997" y="143"/>
                  </a:cubicBezTo>
                  <a:cubicBezTo>
                    <a:pt x="997" y="99"/>
                    <a:pt x="997" y="99"/>
                    <a:pt x="997" y="99"/>
                  </a:cubicBezTo>
                  <a:cubicBezTo>
                    <a:pt x="1003" y="118"/>
                    <a:pt x="1003" y="118"/>
                    <a:pt x="1003" y="118"/>
                  </a:cubicBezTo>
                  <a:cubicBezTo>
                    <a:pt x="1008" y="90"/>
                    <a:pt x="1008" y="90"/>
                    <a:pt x="1008" y="90"/>
                  </a:cubicBezTo>
                  <a:cubicBezTo>
                    <a:pt x="1010" y="63"/>
                    <a:pt x="1010" y="63"/>
                    <a:pt x="1010" y="63"/>
                  </a:cubicBezTo>
                  <a:cubicBezTo>
                    <a:pt x="1017" y="67"/>
                    <a:pt x="1017" y="67"/>
                    <a:pt x="1017" y="67"/>
                  </a:cubicBezTo>
                  <a:cubicBezTo>
                    <a:pt x="1024" y="84"/>
                    <a:pt x="1024" y="84"/>
                    <a:pt x="1024" y="84"/>
                  </a:cubicBezTo>
                  <a:cubicBezTo>
                    <a:pt x="1028" y="93"/>
                    <a:pt x="1028" y="93"/>
                    <a:pt x="1028" y="93"/>
                  </a:cubicBezTo>
                  <a:cubicBezTo>
                    <a:pt x="1030" y="70"/>
                    <a:pt x="1030" y="70"/>
                    <a:pt x="1030" y="70"/>
                  </a:cubicBezTo>
                  <a:cubicBezTo>
                    <a:pt x="1034" y="50"/>
                    <a:pt x="1034" y="50"/>
                    <a:pt x="1034" y="50"/>
                  </a:cubicBezTo>
                  <a:cubicBezTo>
                    <a:pt x="1035" y="19"/>
                    <a:pt x="1035" y="19"/>
                    <a:pt x="1035" y="19"/>
                  </a:cubicBezTo>
                  <a:cubicBezTo>
                    <a:pt x="1039" y="0"/>
                    <a:pt x="1039" y="0"/>
                    <a:pt x="1039" y="0"/>
                  </a:cubicBezTo>
                  <a:cubicBezTo>
                    <a:pt x="1039" y="51"/>
                    <a:pt x="1039" y="51"/>
                    <a:pt x="1039" y="51"/>
                  </a:cubicBezTo>
                  <a:cubicBezTo>
                    <a:pt x="1043" y="64"/>
                    <a:pt x="1043" y="64"/>
                    <a:pt x="1043" y="64"/>
                  </a:cubicBezTo>
                  <a:cubicBezTo>
                    <a:pt x="1046" y="82"/>
                    <a:pt x="1046" y="82"/>
                    <a:pt x="1046" y="82"/>
                  </a:cubicBezTo>
                  <a:cubicBezTo>
                    <a:pt x="1050" y="103"/>
                    <a:pt x="1050" y="103"/>
                    <a:pt x="1050" y="103"/>
                  </a:cubicBezTo>
                  <a:cubicBezTo>
                    <a:pt x="1052" y="120"/>
                    <a:pt x="1052" y="120"/>
                    <a:pt x="1052" y="120"/>
                  </a:cubicBezTo>
                  <a:cubicBezTo>
                    <a:pt x="1054" y="135"/>
                    <a:pt x="1054" y="135"/>
                    <a:pt x="1054" y="135"/>
                  </a:cubicBezTo>
                  <a:cubicBezTo>
                    <a:pt x="1059" y="143"/>
                    <a:pt x="1059" y="143"/>
                    <a:pt x="1059" y="143"/>
                  </a:cubicBezTo>
                  <a:cubicBezTo>
                    <a:pt x="1061" y="172"/>
                    <a:pt x="1061" y="172"/>
                    <a:pt x="1061" y="172"/>
                  </a:cubicBezTo>
                  <a:cubicBezTo>
                    <a:pt x="1066" y="187"/>
                    <a:pt x="1066" y="187"/>
                    <a:pt x="1066" y="187"/>
                  </a:cubicBezTo>
                  <a:cubicBezTo>
                    <a:pt x="1069" y="159"/>
                    <a:pt x="1069" y="159"/>
                    <a:pt x="1069" y="159"/>
                  </a:cubicBezTo>
                  <a:cubicBezTo>
                    <a:pt x="1072" y="106"/>
                    <a:pt x="1072" y="106"/>
                    <a:pt x="1072" y="106"/>
                  </a:cubicBezTo>
                  <a:cubicBezTo>
                    <a:pt x="1077" y="137"/>
                    <a:pt x="1077" y="137"/>
                    <a:pt x="1077" y="137"/>
                  </a:cubicBezTo>
                  <a:cubicBezTo>
                    <a:pt x="1079" y="155"/>
                    <a:pt x="1079" y="155"/>
                    <a:pt x="1079" y="155"/>
                  </a:cubicBezTo>
                  <a:cubicBezTo>
                    <a:pt x="1082" y="167"/>
                    <a:pt x="1082" y="167"/>
                    <a:pt x="1082" y="167"/>
                  </a:cubicBezTo>
                  <a:cubicBezTo>
                    <a:pt x="1085" y="157"/>
                    <a:pt x="1085" y="157"/>
                    <a:pt x="1085" y="157"/>
                  </a:cubicBezTo>
                  <a:cubicBezTo>
                    <a:pt x="1090" y="177"/>
                    <a:pt x="1090" y="177"/>
                    <a:pt x="1090" y="177"/>
                  </a:cubicBezTo>
                  <a:cubicBezTo>
                    <a:pt x="1093" y="189"/>
                    <a:pt x="1093" y="189"/>
                    <a:pt x="1093" y="189"/>
                  </a:cubicBezTo>
                  <a:cubicBezTo>
                    <a:pt x="1096" y="153"/>
                    <a:pt x="1096" y="153"/>
                    <a:pt x="1096" y="153"/>
                  </a:cubicBezTo>
                  <a:cubicBezTo>
                    <a:pt x="1100" y="139"/>
                    <a:pt x="1100" y="139"/>
                    <a:pt x="1100" y="139"/>
                  </a:cubicBezTo>
                  <a:cubicBezTo>
                    <a:pt x="1106" y="140"/>
                    <a:pt x="1106" y="140"/>
                    <a:pt x="1106" y="140"/>
                  </a:cubicBezTo>
                  <a:cubicBezTo>
                    <a:pt x="1108" y="108"/>
                    <a:pt x="1108" y="108"/>
                    <a:pt x="1108" y="108"/>
                  </a:cubicBezTo>
                  <a:cubicBezTo>
                    <a:pt x="1117" y="103"/>
                    <a:pt x="1117" y="103"/>
                    <a:pt x="1117" y="103"/>
                  </a:cubicBezTo>
                  <a:cubicBezTo>
                    <a:pt x="1115" y="75"/>
                    <a:pt x="1115" y="75"/>
                    <a:pt x="1115" y="75"/>
                  </a:cubicBezTo>
                  <a:cubicBezTo>
                    <a:pt x="1120" y="144"/>
                    <a:pt x="1120" y="144"/>
                    <a:pt x="1120" y="144"/>
                  </a:cubicBezTo>
                  <a:cubicBezTo>
                    <a:pt x="1124" y="155"/>
                    <a:pt x="1124" y="155"/>
                    <a:pt x="1124" y="155"/>
                  </a:cubicBezTo>
                  <a:cubicBezTo>
                    <a:pt x="1125" y="160"/>
                    <a:pt x="1125" y="160"/>
                    <a:pt x="1125" y="160"/>
                  </a:cubicBezTo>
                  <a:cubicBezTo>
                    <a:pt x="1132" y="155"/>
                    <a:pt x="1132" y="155"/>
                    <a:pt x="1132" y="155"/>
                  </a:cubicBezTo>
                  <a:cubicBezTo>
                    <a:pt x="1131" y="180"/>
                    <a:pt x="1131" y="180"/>
                    <a:pt x="1131" y="180"/>
                  </a:cubicBezTo>
                  <a:cubicBezTo>
                    <a:pt x="1133" y="197"/>
                    <a:pt x="1133" y="197"/>
                    <a:pt x="1133" y="197"/>
                  </a:cubicBezTo>
                  <a:cubicBezTo>
                    <a:pt x="1136" y="183"/>
                    <a:pt x="1136" y="183"/>
                    <a:pt x="1136" y="183"/>
                  </a:cubicBezTo>
                  <a:cubicBezTo>
                    <a:pt x="1147" y="172"/>
                    <a:pt x="1147" y="172"/>
                    <a:pt x="1147" y="172"/>
                  </a:cubicBezTo>
                  <a:cubicBezTo>
                    <a:pt x="1146" y="195"/>
                    <a:pt x="1146" y="195"/>
                    <a:pt x="1146" y="195"/>
                  </a:cubicBezTo>
                  <a:cubicBezTo>
                    <a:pt x="1151" y="190"/>
                    <a:pt x="1151" y="190"/>
                    <a:pt x="1151" y="190"/>
                  </a:cubicBezTo>
                  <a:cubicBezTo>
                    <a:pt x="1150" y="295"/>
                    <a:pt x="1150" y="295"/>
                    <a:pt x="1150" y="295"/>
                  </a:cubicBezTo>
                  <a:cubicBezTo>
                    <a:pt x="1157" y="275"/>
                    <a:pt x="1157" y="275"/>
                    <a:pt x="1157" y="275"/>
                  </a:cubicBezTo>
                  <a:cubicBezTo>
                    <a:pt x="1162" y="259"/>
                    <a:pt x="1162" y="259"/>
                    <a:pt x="1162" y="259"/>
                  </a:cubicBezTo>
                  <a:cubicBezTo>
                    <a:pt x="1167" y="265"/>
                    <a:pt x="1167" y="265"/>
                    <a:pt x="1167" y="265"/>
                  </a:cubicBezTo>
                  <a:cubicBezTo>
                    <a:pt x="1172" y="288"/>
                    <a:pt x="1172" y="288"/>
                    <a:pt x="1172" y="288"/>
                  </a:cubicBezTo>
                  <a:cubicBezTo>
                    <a:pt x="1172" y="303"/>
                    <a:pt x="1172" y="303"/>
                    <a:pt x="1172" y="303"/>
                  </a:cubicBezTo>
                  <a:cubicBezTo>
                    <a:pt x="1177" y="279"/>
                    <a:pt x="1177" y="279"/>
                    <a:pt x="1177" y="279"/>
                  </a:cubicBezTo>
                  <a:cubicBezTo>
                    <a:pt x="1187" y="270"/>
                    <a:pt x="1187" y="270"/>
                    <a:pt x="1187" y="270"/>
                  </a:cubicBezTo>
                  <a:cubicBezTo>
                    <a:pt x="1193" y="270"/>
                    <a:pt x="1193" y="270"/>
                    <a:pt x="1193" y="270"/>
                  </a:cubicBezTo>
                  <a:cubicBezTo>
                    <a:pt x="1193" y="279"/>
                    <a:pt x="1193" y="279"/>
                    <a:pt x="1193" y="279"/>
                  </a:cubicBezTo>
                  <a:cubicBezTo>
                    <a:pt x="1201" y="272"/>
                    <a:pt x="1201" y="272"/>
                    <a:pt x="1201" y="272"/>
                  </a:cubicBezTo>
                  <a:cubicBezTo>
                    <a:pt x="1205" y="289"/>
                    <a:pt x="1205" y="289"/>
                    <a:pt x="1205" y="289"/>
                  </a:cubicBezTo>
                  <a:cubicBezTo>
                    <a:pt x="1206" y="304"/>
                    <a:pt x="1206" y="304"/>
                    <a:pt x="1206" y="304"/>
                  </a:cubicBezTo>
                  <a:cubicBezTo>
                    <a:pt x="1216" y="322"/>
                    <a:pt x="1216" y="322"/>
                    <a:pt x="1216" y="322"/>
                  </a:cubicBezTo>
                  <a:cubicBezTo>
                    <a:pt x="1215" y="341"/>
                    <a:pt x="1215" y="341"/>
                    <a:pt x="1215" y="341"/>
                  </a:cubicBezTo>
                  <a:cubicBezTo>
                    <a:pt x="1220" y="361"/>
                    <a:pt x="1220" y="361"/>
                    <a:pt x="1220" y="361"/>
                  </a:cubicBezTo>
                  <a:cubicBezTo>
                    <a:pt x="1224" y="380"/>
                    <a:pt x="1224" y="380"/>
                    <a:pt x="1224" y="380"/>
                  </a:cubicBezTo>
                  <a:cubicBezTo>
                    <a:pt x="1226" y="401"/>
                    <a:pt x="1226" y="401"/>
                    <a:pt x="1226" y="401"/>
                  </a:cubicBezTo>
                  <a:cubicBezTo>
                    <a:pt x="1226" y="422"/>
                    <a:pt x="1226" y="422"/>
                    <a:pt x="1226" y="422"/>
                  </a:cubicBezTo>
                  <a:cubicBezTo>
                    <a:pt x="1236" y="382"/>
                    <a:pt x="1236" y="382"/>
                    <a:pt x="1236" y="382"/>
                  </a:cubicBezTo>
                  <a:cubicBezTo>
                    <a:pt x="1248" y="372"/>
                    <a:pt x="1248" y="372"/>
                    <a:pt x="1248" y="372"/>
                  </a:cubicBezTo>
                  <a:cubicBezTo>
                    <a:pt x="1250" y="352"/>
                    <a:pt x="1250" y="352"/>
                    <a:pt x="1250" y="352"/>
                  </a:cubicBezTo>
                  <a:cubicBezTo>
                    <a:pt x="1250" y="352"/>
                    <a:pt x="1256" y="369"/>
                    <a:pt x="1256" y="365"/>
                  </a:cubicBezTo>
                  <a:cubicBezTo>
                    <a:pt x="1256" y="361"/>
                    <a:pt x="1261" y="360"/>
                    <a:pt x="1261" y="360"/>
                  </a:cubicBezTo>
                  <a:cubicBezTo>
                    <a:pt x="1261" y="340"/>
                    <a:pt x="1261" y="340"/>
                    <a:pt x="1261" y="340"/>
                  </a:cubicBezTo>
                  <a:cubicBezTo>
                    <a:pt x="1268" y="323"/>
                    <a:pt x="1268" y="323"/>
                    <a:pt x="1268" y="323"/>
                  </a:cubicBezTo>
                  <a:cubicBezTo>
                    <a:pt x="1269" y="306"/>
                    <a:pt x="1269" y="306"/>
                    <a:pt x="1269" y="306"/>
                  </a:cubicBezTo>
                  <a:cubicBezTo>
                    <a:pt x="1276" y="309"/>
                    <a:pt x="1276" y="309"/>
                    <a:pt x="1276" y="309"/>
                  </a:cubicBezTo>
                  <a:cubicBezTo>
                    <a:pt x="1276" y="284"/>
                    <a:pt x="1276" y="284"/>
                    <a:pt x="1276" y="284"/>
                  </a:cubicBezTo>
                  <a:cubicBezTo>
                    <a:pt x="1281" y="287"/>
                    <a:pt x="1281" y="287"/>
                    <a:pt x="1281" y="287"/>
                  </a:cubicBezTo>
                  <a:cubicBezTo>
                    <a:pt x="1282" y="271"/>
                    <a:pt x="1282" y="271"/>
                    <a:pt x="1282" y="271"/>
                  </a:cubicBezTo>
                  <a:cubicBezTo>
                    <a:pt x="1283" y="260"/>
                    <a:pt x="1283" y="260"/>
                    <a:pt x="1283" y="260"/>
                  </a:cubicBezTo>
                  <a:cubicBezTo>
                    <a:pt x="1283" y="260"/>
                    <a:pt x="1286" y="246"/>
                    <a:pt x="1286" y="250"/>
                  </a:cubicBezTo>
                  <a:cubicBezTo>
                    <a:pt x="1286" y="254"/>
                    <a:pt x="1290" y="293"/>
                    <a:pt x="1290" y="293"/>
                  </a:cubicBezTo>
                  <a:cubicBezTo>
                    <a:pt x="1296" y="311"/>
                    <a:pt x="1296" y="311"/>
                    <a:pt x="1296" y="311"/>
                  </a:cubicBezTo>
                  <a:cubicBezTo>
                    <a:pt x="1305" y="316"/>
                    <a:pt x="1305" y="316"/>
                    <a:pt x="1305" y="316"/>
                  </a:cubicBezTo>
                  <a:cubicBezTo>
                    <a:pt x="1309" y="303"/>
                    <a:pt x="1309" y="303"/>
                    <a:pt x="1309" y="303"/>
                  </a:cubicBezTo>
                  <a:cubicBezTo>
                    <a:pt x="1314" y="292"/>
                    <a:pt x="1314" y="292"/>
                    <a:pt x="1314" y="292"/>
                  </a:cubicBezTo>
                  <a:cubicBezTo>
                    <a:pt x="1319" y="293"/>
                    <a:pt x="1319" y="293"/>
                    <a:pt x="1319" y="293"/>
                  </a:cubicBezTo>
                  <a:cubicBezTo>
                    <a:pt x="1323" y="285"/>
                    <a:pt x="1323" y="285"/>
                    <a:pt x="1323" y="285"/>
                  </a:cubicBezTo>
                  <a:cubicBezTo>
                    <a:pt x="1330" y="285"/>
                    <a:pt x="1330" y="285"/>
                    <a:pt x="1330" y="285"/>
                  </a:cubicBezTo>
                  <a:cubicBezTo>
                    <a:pt x="1333" y="276"/>
                    <a:pt x="1333" y="276"/>
                    <a:pt x="1333" y="276"/>
                  </a:cubicBezTo>
                  <a:cubicBezTo>
                    <a:pt x="1334" y="266"/>
                    <a:pt x="1334" y="266"/>
                    <a:pt x="1334" y="266"/>
                  </a:cubicBezTo>
                  <a:cubicBezTo>
                    <a:pt x="1341" y="284"/>
                    <a:pt x="1341" y="284"/>
                    <a:pt x="1341" y="284"/>
                  </a:cubicBezTo>
                  <a:cubicBezTo>
                    <a:pt x="1344" y="299"/>
                    <a:pt x="1344" y="299"/>
                    <a:pt x="1344" y="299"/>
                  </a:cubicBezTo>
                  <a:cubicBezTo>
                    <a:pt x="1349" y="307"/>
                    <a:pt x="1349" y="307"/>
                    <a:pt x="1349" y="307"/>
                  </a:cubicBezTo>
                  <a:cubicBezTo>
                    <a:pt x="1351" y="329"/>
                    <a:pt x="1351" y="329"/>
                    <a:pt x="1351" y="329"/>
                  </a:cubicBezTo>
                  <a:cubicBezTo>
                    <a:pt x="1359" y="345"/>
                    <a:pt x="1359" y="345"/>
                    <a:pt x="1359" y="345"/>
                  </a:cubicBezTo>
                  <a:cubicBezTo>
                    <a:pt x="1374" y="348"/>
                    <a:pt x="1374" y="348"/>
                    <a:pt x="1374" y="348"/>
                  </a:cubicBezTo>
                  <a:cubicBezTo>
                    <a:pt x="1374" y="366"/>
                    <a:pt x="1374" y="366"/>
                    <a:pt x="1374" y="366"/>
                  </a:cubicBezTo>
                  <a:cubicBezTo>
                    <a:pt x="1379" y="374"/>
                    <a:pt x="1379" y="374"/>
                    <a:pt x="1379" y="374"/>
                  </a:cubicBezTo>
                  <a:cubicBezTo>
                    <a:pt x="1386" y="363"/>
                    <a:pt x="1386" y="363"/>
                    <a:pt x="1386" y="363"/>
                  </a:cubicBezTo>
                  <a:cubicBezTo>
                    <a:pt x="1394" y="364"/>
                    <a:pt x="1394" y="364"/>
                    <a:pt x="1394" y="364"/>
                  </a:cubicBezTo>
                  <a:cubicBezTo>
                    <a:pt x="1395" y="354"/>
                    <a:pt x="1395" y="354"/>
                    <a:pt x="1395" y="354"/>
                  </a:cubicBezTo>
                  <a:cubicBezTo>
                    <a:pt x="1403" y="354"/>
                    <a:pt x="1403" y="354"/>
                    <a:pt x="1403" y="354"/>
                  </a:cubicBezTo>
                  <a:cubicBezTo>
                    <a:pt x="1406" y="359"/>
                    <a:pt x="1406" y="359"/>
                    <a:pt x="1406" y="359"/>
                  </a:cubicBezTo>
                  <a:cubicBezTo>
                    <a:pt x="1415" y="363"/>
                    <a:pt x="1415" y="363"/>
                    <a:pt x="1415" y="363"/>
                  </a:cubicBezTo>
                  <a:cubicBezTo>
                    <a:pt x="1416" y="375"/>
                    <a:pt x="1416" y="375"/>
                    <a:pt x="1416" y="375"/>
                  </a:cubicBezTo>
                  <a:cubicBezTo>
                    <a:pt x="1417" y="386"/>
                    <a:pt x="1417" y="386"/>
                    <a:pt x="1417" y="386"/>
                  </a:cubicBezTo>
                  <a:cubicBezTo>
                    <a:pt x="1428" y="383"/>
                    <a:pt x="1428" y="383"/>
                    <a:pt x="1428" y="383"/>
                  </a:cubicBezTo>
                </a:path>
              </a:pathLst>
            </a:custGeom>
            <a:noFill/>
            <a:ln w="50800" cap="rnd">
              <a:solidFill>
                <a:schemeClr val="tx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9F217024-ACDD-40DE-9945-AA286E186B7D}"/>
                </a:ext>
              </a:extLst>
            </p:cNvPr>
            <p:cNvSpPr>
              <a:spLocks/>
            </p:cNvSpPr>
            <p:nvPr/>
          </p:nvSpPr>
          <p:spPr bwMode="auto">
            <a:xfrm>
              <a:off x="3071813" y="10064887"/>
              <a:ext cx="8905875" cy="120196"/>
            </a:xfrm>
            <a:custGeom>
              <a:avLst/>
              <a:gdLst>
                <a:gd name="T0" fmla="*/ 18 w 1422"/>
                <a:gd name="T1" fmla="*/ 10 h 13"/>
                <a:gd name="T2" fmla="*/ 42 w 1422"/>
                <a:gd name="T3" fmla="*/ 9 h 13"/>
                <a:gd name="T4" fmla="*/ 61 w 1422"/>
                <a:gd name="T5" fmla="*/ 7 h 13"/>
                <a:gd name="T6" fmla="*/ 88 w 1422"/>
                <a:gd name="T7" fmla="*/ 6 h 13"/>
                <a:gd name="T8" fmla="*/ 112 w 1422"/>
                <a:gd name="T9" fmla="*/ 8 h 13"/>
                <a:gd name="T10" fmla="*/ 131 w 1422"/>
                <a:gd name="T11" fmla="*/ 8 h 13"/>
                <a:gd name="T12" fmla="*/ 149 w 1422"/>
                <a:gd name="T13" fmla="*/ 11 h 13"/>
                <a:gd name="T14" fmla="*/ 174 w 1422"/>
                <a:gd name="T15" fmla="*/ 12 h 13"/>
                <a:gd name="T16" fmla="*/ 195 w 1422"/>
                <a:gd name="T17" fmla="*/ 9 h 13"/>
                <a:gd name="T18" fmla="*/ 217 w 1422"/>
                <a:gd name="T19" fmla="*/ 9 h 13"/>
                <a:gd name="T20" fmla="*/ 250 w 1422"/>
                <a:gd name="T21" fmla="*/ 8 h 13"/>
                <a:gd name="T22" fmla="*/ 272 w 1422"/>
                <a:gd name="T23" fmla="*/ 6 h 13"/>
                <a:gd name="T24" fmla="*/ 294 w 1422"/>
                <a:gd name="T25" fmla="*/ 8 h 13"/>
                <a:gd name="T26" fmla="*/ 320 w 1422"/>
                <a:gd name="T27" fmla="*/ 9 h 13"/>
                <a:gd name="T28" fmla="*/ 341 w 1422"/>
                <a:gd name="T29" fmla="*/ 10 h 13"/>
                <a:gd name="T30" fmla="*/ 361 w 1422"/>
                <a:gd name="T31" fmla="*/ 10 h 13"/>
                <a:gd name="T32" fmla="*/ 380 w 1422"/>
                <a:gd name="T33" fmla="*/ 12 h 13"/>
                <a:gd name="T34" fmla="*/ 402 w 1422"/>
                <a:gd name="T35" fmla="*/ 13 h 13"/>
                <a:gd name="T36" fmla="*/ 433 w 1422"/>
                <a:gd name="T37" fmla="*/ 11 h 13"/>
                <a:gd name="T38" fmla="*/ 458 w 1422"/>
                <a:gd name="T39" fmla="*/ 9 h 13"/>
                <a:gd name="T40" fmla="*/ 481 w 1422"/>
                <a:gd name="T41" fmla="*/ 8 h 13"/>
                <a:gd name="T42" fmla="*/ 512 w 1422"/>
                <a:gd name="T43" fmla="*/ 9 h 13"/>
                <a:gd name="T44" fmla="*/ 536 w 1422"/>
                <a:gd name="T45" fmla="*/ 6 h 13"/>
                <a:gd name="T46" fmla="*/ 556 w 1422"/>
                <a:gd name="T47" fmla="*/ 6 h 13"/>
                <a:gd name="T48" fmla="*/ 579 w 1422"/>
                <a:gd name="T49" fmla="*/ 6 h 13"/>
                <a:gd name="T50" fmla="*/ 596 w 1422"/>
                <a:gd name="T51" fmla="*/ 4 h 13"/>
                <a:gd name="T52" fmla="*/ 620 w 1422"/>
                <a:gd name="T53" fmla="*/ 3 h 13"/>
                <a:gd name="T54" fmla="*/ 638 w 1422"/>
                <a:gd name="T55" fmla="*/ 2 h 13"/>
                <a:gd name="T56" fmla="*/ 663 w 1422"/>
                <a:gd name="T57" fmla="*/ 3 h 13"/>
                <a:gd name="T58" fmla="*/ 684 w 1422"/>
                <a:gd name="T59" fmla="*/ 4 h 13"/>
                <a:gd name="T60" fmla="*/ 707 w 1422"/>
                <a:gd name="T61" fmla="*/ 3 h 13"/>
                <a:gd name="T62" fmla="*/ 730 w 1422"/>
                <a:gd name="T63" fmla="*/ 7 h 13"/>
                <a:gd name="T64" fmla="*/ 761 w 1422"/>
                <a:gd name="T65" fmla="*/ 6 h 13"/>
                <a:gd name="T66" fmla="*/ 792 w 1422"/>
                <a:gd name="T67" fmla="*/ 6 h 13"/>
                <a:gd name="T68" fmla="*/ 818 w 1422"/>
                <a:gd name="T69" fmla="*/ 6 h 13"/>
                <a:gd name="T70" fmla="*/ 845 w 1422"/>
                <a:gd name="T71" fmla="*/ 7 h 13"/>
                <a:gd name="T72" fmla="*/ 872 w 1422"/>
                <a:gd name="T73" fmla="*/ 6 h 13"/>
                <a:gd name="T74" fmla="*/ 893 w 1422"/>
                <a:gd name="T75" fmla="*/ 7 h 13"/>
                <a:gd name="T76" fmla="*/ 923 w 1422"/>
                <a:gd name="T77" fmla="*/ 7 h 13"/>
                <a:gd name="T78" fmla="*/ 952 w 1422"/>
                <a:gd name="T79" fmla="*/ 5 h 13"/>
                <a:gd name="T80" fmla="*/ 977 w 1422"/>
                <a:gd name="T81" fmla="*/ 7 h 13"/>
                <a:gd name="T82" fmla="*/ 1000 w 1422"/>
                <a:gd name="T83" fmla="*/ 9 h 13"/>
                <a:gd name="T84" fmla="*/ 1030 w 1422"/>
                <a:gd name="T85" fmla="*/ 9 h 13"/>
                <a:gd name="T86" fmla="*/ 1052 w 1422"/>
                <a:gd name="T87" fmla="*/ 7 h 13"/>
                <a:gd name="T88" fmla="*/ 1071 w 1422"/>
                <a:gd name="T89" fmla="*/ 6 h 13"/>
                <a:gd name="T90" fmla="*/ 1090 w 1422"/>
                <a:gd name="T91" fmla="*/ 3 h 13"/>
                <a:gd name="T92" fmla="*/ 1123 w 1422"/>
                <a:gd name="T93" fmla="*/ 4 h 13"/>
                <a:gd name="T94" fmla="*/ 1151 w 1422"/>
                <a:gd name="T95" fmla="*/ 2 h 13"/>
                <a:gd name="T96" fmla="*/ 1172 w 1422"/>
                <a:gd name="T97" fmla="*/ 1 h 13"/>
                <a:gd name="T98" fmla="*/ 1202 w 1422"/>
                <a:gd name="T99" fmla="*/ 1 h 13"/>
                <a:gd name="T100" fmla="*/ 1225 w 1422"/>
                <a:gd name="T101" fmla="*/ 1 h 13"/>
                <a:gd name="T102" fmla="*/ 1252 w 1422"/>
                <a:gd name="T103" fmla="*/ 3 h 13"/>
                <a:gd name="T104" fmla="*/ 1280 w 1422"/>
                <a:gd name="T105" fmla="*/ 1 h 13"/>
                <a:gd name="T106" fmla="*/ 1308 w 1422"/>
                <a:gd name="T107" fmla="*/ 2 h 13"/>
                <a:gd name="T108" fmla="*/ 1336 w 1422"/>
                <a:gd name="T109" fmla="*/ 3 h 13"/>
                <a:gd name="T110" fmla="*/ 1367 w 1422"/>
                <a:gd name="T111" fmla="*/ 3 h 13"/>
                <a:gd name="T112" fmla="*/ 1394 w 1422"/>
                <a:gd name="T113" fmla="*/ 4 h 13"/>
                <a:gd name="T114" fmla="*/ 1414 w 1422"/>
                <a:gd name="T11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2" h="13">
                  <a:moveTo>
                    <a:pt x="0" y="9"/>
                  </a:moveTo>
                  <a:cubicBezTo>
                    <a:pt x="1" y="9"/>
                    <a:pt x="1" y="9"/>
                    <a:pt x="1" y="9"/>
                  </a:cubicBezTo>
                  <a:cubicBezTo>
                    <a:pt x="4" y="9"/>
                    <a:pt x="4" y="9"/>
                    <a:pt x="4" y="9"/>
                  </a:cubicBezTo>
                  <a:cubicBezTo>
                    <a:pt x="7" y="9"/>
                    <a:pt x="7" y="9"/>
                    <a:pt x="7" y="9"/>
                  </a:cubicBezTo>
                  <a:cubicBezTo>
                    <a:pt x="14" y="9"/>
                    <a:pt x="14" y="9"/>
                    <a:pt x="14" y="9"/>
                  </a:cubicBezTo>
                  <a:cubicBezTo>
                    <a:pt x="12" y="10"/>
                    <a:pt x="12" y="10"/>
                    <a:pt x="12" y="10"/>
                  </a:cubicBezTo>
                  <a:cubicBezTo>
                    <a:pt x="18" y="10"/>
                    <a:pt x="18" y="10"/>
                    <a:pt x="18" y="10"/>
                  </a:cubicBezTo>
                  <a:cubicBezTo>
                    <a:pt x="22" y="9"/>
                    <a:pt x="22" y="9"/>
                    <a:pt x="22" y="9"/>
                  </a:cubicBezTo>
                  <a:cubicBezTo>
                    <a:pt x="27" y="9"/>
                    <a:pt x="27" y="9"/>
                    <a:pt x="27" y="9"/>
                  </a:cubicBezTo>
                  <a:cubicBezTo>
                    <a:pt x="27" y="9"/>
                    <a:pt x="27" y="9"/>
                    <a:pt x="27" y="9"/>
                  </a:cubicBezTo>
                  <a:cubicBezTo>
                    <a:pt x="32" y="9"/>
                    <a:pt x="32" y="9"/>
                    <a:pt x="32" y="9"/>
                  </a:cubicBezTo>
                  <a:cubicBezTo>
                    <a:pt x="33" y="9"/>
                    <a:pt x="33" y="9"/>
                    <a:pt x="33" y="9"/>
                  </a:cubicBezTo>
                  <a:cubicBezTo>
                    <a:pt x="39" y="9"/>
                    <a:pt x="39" y="9"/>
                    <a:pt x="39" y="9"/>
                  </a:cubicBezTo>
                  <a:cubicBezTo>
                    <a:pt x="42" y="9"/>
                    <a:pt x="42" y="9"/>
                    <a:pt x="42" y="9"/>
                  </a:cubicBezTo>
                  <a:cubicBezTo>
                    <a:pt x="46" y="9"/>
                    <a:pt x="46" y="9"/>
                    <a:pt x="46" y="9"/>
                  </a:cubicBezTo>
                  <a:cubicBezTo>
                    <a:pt x="47" y="9"/>
                    <a:pt x="47" y="9"/>
                    <a:pt x="47" y="9"/>
                  </a:cubicBezTo>
                  <a:cubicBezTo>
                    <a:pt x="52" y="9"/>
                    <a:pt x="52" y="9"/>
                    <a:pt x="52" y="9"/>
                  </a:cubicBezTo>
                  <a:cubicBezTo>
                    <a:pt x="52" y="9"/>
                    <a:pt x="52" y="9"/>
                    <a:pt x="52" y="9"/>
                  </a:cubicBezTo>
                  <a:cubicBezTo>
                    <a:pt x="52" y="9"/>
                    <a:pt x="58" y="9"/>
                    <a:pt x="58" y="9"/>
                  </a:cubicBezTo>
                  <a:cubicBezTo>
                    <a:pt x="58" y="9"/>
                    <a:pt x="56" y="7"/>
                    <a:pt x="56" y="7"/>
                  </a:cubicBezTo>
                  <a:cubicBezTo>
                    <a:pt x="61" y="7"/>
                    <a:pt x="61" y="7"/>
                    <a:pt x="61" y="7"/>
                  </a:cubicBezTo>
                  <a:cubicBezTo>
                    <a:pt x="62" y="6"/>
                    <a:pt x="62" y="6"/>
                    <a:pt x="62" y="6"/>
                  </a:cubicBezTo>
                  <a:cubicBezTo>
                    <a:pt x="72" y="6"/>
                    <a:pt x="72" y="6"/>
                    <a:pt x="72" y="6"/>
                  </a:cubicBezTo>
                  <a:cubicBezTo>
                    <a:pt x="72" y="6"/>
                    <a:pt x="72" y="6"/>
                    <a:pt x="72" y="6"/>
                  </a:cubicBezTo>
                  <a:cubicBezTo>
                    <a:pt x="78" y="6"/>
                    <a:pt x="78" y="6"/>
                    <a:pt x="78" y="6"/>
                  </a:cubicBezTo>
                  <a:cubicBezTo>
                    <a:pt x="84" y="6"/>
                    <a:pt x="84" y="6"/>
                    <a:pt x="84" y="6"/>
                  </a:cubicBezTo>
                  <a:cubicBezTo>
                    <a:pt x="84" y="6"/>
                    <a:pt x="84" y="6"/>
                    <a:pt x="84" y="6"/>
                  </a:cubicBezTo>
                  <a:cubicBezTo>
                    <a:pt x="88" y="6"/>
                    <a:pt x="88" y="6"/>
                    <a:pt x="88" y="6"/>
                  </a:cubicBezTo>
                  <a:cubicBezTo>
                    <a:pt x="90" y="7"/>
                    <a:pt x="90" y="7"/>
                    <a:pt x="90" y="7"/>
                  </a:cubicBezTo>
                  <a:cubicBezTo>
                    <a:pt x="95" y="6"/>
                    <a:pt x="95" y="6"/>
                    <a:pt x="95" y="6"/>
                  </a:cubicBezTo>
                  <a:cubicBezTo>
                    <a:pt x="95" y="6"/>
                    <a:pt x="102" y="7"/>
                    <a:pt x="102" y="7"/>
                  </a:cubicBezTo>
                  <a:cubicBezTo>
                    <a:pt x="102" y="7"/>
                    <a:pt x="100" y="6"/>
                    <a:pt x="100" y="6"/>
                  </a:cubicBezTo>
                  <a:cubicBezTo>
                    <a:pt x="105" y="7"/>
                    <a:pt x="105" y="7"/>
                    <a:pt x="105" y="7"/>
                  </a:cubicBezTo>
                  <a:cubicBezTo>
                    <a:pt x="110" y="7"/>
                    <a:pt x="110" y="7"/>
                    <a:pt x="110" y="7"/>
                  </a:cubicBezTo>
                  <a:cubicBezTo>
                    <a:pt x="112" y="8"/>
                    <a:pt x="112" y="8"/>
                    <a:pt x="112" y="8"/>
                  </a:cubicBezTo>
                  <a:cubicBezTo>
                    <a:pt x="116" y="8"/>
                    <a:pt x="116" y="8"/>
                    <a:pt x="116" y="8"/>
                  </a:cubicBezTo>
                  <a:cubicBezTo>
                    <a:pt x="116" y="8"/>
                    <a:pt x="116" y="8"/>
                    <a:pt x="117" y="8"/>
                  </a:cubicBezTo>
                  <a:cubicBezTo>
                    <a:pt x="118" y="8"/>
                    <a:pt x="120" y="8"/>
                    <a:pt x="120" y="8"/>
                  </a:cubicBezTo>
                  <a:cubicBezTo>
                    <a:pt x="124" y="8"/>
                    <a:pt x="124" y="8"/>
                    <a:pt x="124" y="8"/>
                  </a:cubicBezTo>
                  <a:cubicBezTo>
                    <a:pt x="125" y="8"/>
                    <a:pt x="125" y="8"/>
                    <a:pt x="125" y="8"/>
                  </a:cubicBezTo>
                  <a:cubicBezTo>
                    <a:pt x="131" y="8"/>
                    <a:pt x="131" y="8"/>
                    <a:pt x="131" y="8"/>
                  </a:cubicBezTo>
                  <a:cubicBezTo>
                    <a:pt x="131" y="8"/>
                    <a:pt x="131" y="8"/>
                    <a:pt x="131" y="8"/>
                  </a:cubicBezTo>
                  <a:cubicBezTo>
                    <a:pt x="136" y="8"/>
                    <a:pt x="136" y="8"/>
                    <a:pt x="136" y="8"/>
                  </a:cubicBezTo>
                  <a:cubicBezTo>
                    <a:pt x="135" y="9"/>
                    <a:pt x="135" y="9"/>
                    <a:pt x="135" y="9"/>
                  </a:cubicBezTo>
                  <a:cubicBezTo>
                    <a:pt x="140" y="9"/>
                    <a:pt x="140" y="9"/>
                    <a:pt x="140" y="9"/>
                  </a:cubicBezTo>
                  <a:cubicBezTo>
                    <a:pt x="143" y="10"/>
                    <a:pt x="143" y="10"/>
                    <a:pt x="143" y="10"/>
                  </a:cubicBezTo>
                  <a:cubicBezTo>
                    <a:pt x="143" y="10"/>
                    <a:pt x="146" y="10"/>
                    <a:pt x="146" y="10"/>
                  </a:cubicBezTo>
                  <a:cubicBezTo>
                    <a:pt x="146" y="10"/>
                    <a:pt x="145" y="11"/>
                    <a:pt x="145" y="11"/>
                  </a:cubicBezTo>
                  <a:cubicBezTo>
                    <a:pt x="149" y="11"/>
                    <a:pt x="149" y="11"/>
                    <a:pt x="149" y="11"/>
                  </a:cubicBezTo>
                  <a:cubicBezTo>
                    <a:pt x="152" y="11"/>
                    <a:pt x="152" y="11"/>
                    <a:pt x="152" y="11"/>
                  </a:cubicBezTo>
                  <a:cubicBezTo>
                    <a:pt x="157" y="11"/>
                    <a:pt x="157" y="11"/>
                    <a:pt x="157" y="11"/>
                  </a:cubicBezTo>
                  <a:cubicBezTo>
                    <a:pt x="160" y="12"/>
                    <a:pt x="160" y="12"/>
                    <a:pt x="160" y="12"/>
                  </a:cubicBezTo>
                  <a:cubicBezTo>
                    <a:pt x="160" y="12"/>
                    <a:pt x="165" y="11"/>
                    <a:pt x="165" y="11"/>
                  </a:cubicBezTo>
                  <a:cubicBezTo>
                    <a:pt x="165" y="12"/>
                    <a:pt x="166" y="12"/>
                    <a:pt x="166" y="12"/>
                  </a:cubicBezTo>
                  <a:cubicBezTo>
                    <a:pt x="172" y="12"/>
                    <a:pt x="172" y="12"/>
                    <a:pt x="172" y="12"/>
                  </a:cubicBezTo>
                  <a:cubicBezTo>
                    <a:pt x="174" y="12"/>
                    <a:pt x="174" y="12"/>
                    <a:pt x="174" y="12"/>
                  </a:cubicBezTo>
                  <a:cubicBezTo>
                    <a:pt x="178" y="12"/>
                    <a:pt x="178" y="12"/>
                    <a:pt x="178" y="12"/>
                  </a:cubicBezTo>
                  <a:cubicBezTo>
                    <a:pt x="183" y="11"/>
                    <a:pt x="183" y="11"/>
                    <a:pt x="183" y="11"/>
                  </a:cubicBezTo>
                  <a:cubicBezTo>
                    <a:pt x="184" y="11"/>
                    <a:pt x="184" y="11"/>
                    <a:pt x="184" y="11"/>
                  </a:cubicBezTo>
                  <a:cubicBezTo>
                    <a:pt x="189" y="11"/>
                    <a:pt x="189" y="11"/>
                    <a:pt x="189" y="11"/>
                  </a:cubicBezTo>
                  <a:cubicBezTo>
                    <a:pt x="192" y="11"/>
                    <a:pt x="192" y="11"/>
                    <a:pt x="192" y="11"/>
                  </a:cubicBezTo>
                  <a:cubicBezTo>
                    <a:pt x="194" y="10"/>
                    <a:pt x="194" y="10"/>
                    <a:pt x="194" y="10"/>
                  </a:cubicBezTo>
                  <a:cubicBezTo>
                    <a:pt x="195" y="9"/>
                    <a:pt x="195" y="9"/>
                    <a:pt x="195" y="9"/>
                  </a:cubicBezTo>
                  <a:cubicBezTo>
                    <a:pt x="199" y="8"/>
                    <a:pt x="199" y="8"/>
                    <a:pt x="199" y="8"/>
                  </a:cubicBezTo>
                  <a:cubicBezTo>
                    <a:pt x="202" y="9"/>
                    <a:pt x="202" y="9"/>
                    <a:pt x="202" y="9"/>
                  </a:cubicBezTo>
                  <a:cubicBezTo>
                    <a:pt x="206" y="10"/>
                    <a:pt x="206" y="10"/>
                    <a:pt x="206" y="10"/>
                  </a:cubicBezTo>
                  <a:cubicBezTo>
                    <a:pt x="210" y="9"/>
                    <a:pt x="210" y="9"/>
                    <a:pt x="210" y="9"/>
                  </a:cubicBezTo>
                  <a:cubicBezTo>
                    <a:pt x="212" y="9"/>
                    <a:pt x="212" y="9"/>
                    <a:pt x="212" y="9"/>
                  </a:cubicBezTo>
                  <a:cubicBezTo>
                    <a:pt x="212" y="9"/>
                    <a:pt x="216" y="8"/>
                    <a:pt x="215" y="8"/>
                  </a:cubicBezTo>
                  <a:cubicBezTo>
                    <a:pt x="214" y="8"/>
                    <a:pt x="217" y="9"/>
                    <a:pt x="217" y="9"/>
                  </a:cubicBezTo>
                  <a:cubicBezTo>
                    <a:pt x="218" y="9"/>
                    <a:pt x="218" y="9"/>
                    <a:pt x="218" y="9"/>
                  </a:cubicBezTo>
                  <a:cubicBezTo>
                    <a:pt x="224" y="9"/>
                    <a:pt x="224" y="9"/>
                    <a:pt x="224" y="9"/>
                  </a:cubicBezTo>
                  <a:cubicBezTo>
                    <a:pt x="233" y="9"/>
                    <a:pt x="233" y="9"/>
                    <a:pt x="233" y="9"/>
                  </a:cubicBezTo>
                  <a:cubicBezTo>
                    <a:pt x="234" y="9"/>
                    <a:pt x="234" y="9"/>
                    <a:pt x="234" y="9"/>
                  </a:cubicBezTo>
                  <a:cubicBezTo>
                    <a:pt x="240" y="8"/>
                    <a:pt x="240" y="8"/>
                    <a:pt x="240" y="8"/>
                  </a:cubicBezTo>
                  <a:cubicBezTo>
                    <a:pt x="244" y="8"/>
                    <a:pt x="244" y="8"/>
                    <a:pt x="244" y="8"/>
                  </a:cubicBezTo>
                  <a:cubicBezTo>
                    <a:pt x="250" y="8"/>
                    <a:pt x="250" y="8"/>
                    <a:pt x="250" y="8"/>
                  </a:cubicBezTo>
                  <a:cubicBezTo>
                    <a:pt x="254" y="8"/>
                    <a:pt x="254" y="8"/>
                    <a:pt x="254" y="8"/>
                  </a:cubicBezTo>
                  <a:cubicBezTo>
                    <a:pt x="262" y="8"/>
                    <a:pt x="262" y="8"/>
                    <a:pt x="262" y="8"/>
                  </a:cubicBezTo>
                  <a:cubicBezTo>
                    <a:pt x="262" y="8"/>
                    <a:pt x="262" y="8"/>
                    <a:pt x="262" y="8"/>
                  </a:cubicBezTo>
                  <a:cubicBezTo>
                    <a:pt x="263" y="7"/>
                    <a:pt x="263" y="7"/>
                    <a:pt x="263" y="7"/>
                  </a:cubicBezTo>
                  <a:cubicBezTo>
                    <a:pt x="265" y="7"/>
                    <a:pt x="265" y="7"/>
                    <a:pt x="265" y="7"/>
                  </a:cubicBezTo>
                  <a:cubicBezTo>
                    <a:pt x="272" y="7"/>
                    <a:pt x="272" y="7"/>
                    <a:pt x="272" y="7"/>
                  </a:cubicBezTo>
                  <a:cubicBezTo>
                    <a:pt x="272" y="7"/>
                    <a:pt x="274" y="7"/>
                    <a:pt x="272" y="6"/>
                  </a:cubicBezTo>
                  <a:cubicBezTo>
                    <a:pt x="270" y="6"/>
                    <a:pt x="272" y="6"/>
                    <a:pt x="272" y="6"/>
                  </a:cubicBezTo>
                  <a:cubicBezTo>
                    <a:pt x="274" y="5"/>
                    <a:pt x="274" y="5"/>
                    <a:pt x="274" y="5"/>
                  </a:cubicBezTo>
                  <a:cubicBezTo>
                    <a:pt x="280" y="6"/>
                    <a:pt x="280" y="6"/>
                    <a:pt x="280" y="6"/>
                  </a:cubicBezTo>
                  <a:cubicBezTo>
                    <a:pt x="283" y="6"/>
                    <a:pt x="283" y="6"/>
                    <a:pt x="283" y="6"/>
                  </a:cubicBezTo>
                  <a:cubicBezTo>
                    <a:pt x="288" y="7"/>
                    <a:pt x="288" y="7"/>
                    <a:pt x="288" y="7"/>
                  </a:cubicBezTo>
                  <a:cubicBezTo>
                    <a:pt x="291" y="7"/>
                    <a:pt x="291" y="7"/>
                    <a:pt x="291" y="7"/>
                  </a:cubicBezTo>
                  <a:cubicBezTo>
                    <a:pt x="294" y="8"/>
                    <a:pt x="294" y="8"/>
                    <a:pt x="294" y="8"/>
                  </a:cubicBezTo>
                  <a:cubicBezTo>
                    <a:pt x="296" y="8"/>
                    <a:pt x="296" y="8"/>
                    <a:pt x="296" y="8"/>
                  </a:cubicBezTo>
                  <a:cubicBezTo>
                    <a:pt x="304" y="8"/>
                    <a:pt x="304" y="8"/>
                    <a:pt x="304" y="8"/>
                  </a:cubicBezTo>
                  <a:cubicBezTo>
                    <a:pt x="308" y="8"/>
                    <a:pt x="308" y="8"/>
                    <a:pt x="308" y="8"/>
                  </a:cubicBezTo>
                  <a:cubicBezTo>
                    <a:pt x="310" y="9"/>
                    <a:pt x="310" y="9"/>
                    <a:pt x="310" y="9"/>
                  </a:cubicBezTo>
                  <a:cubicBezTo>
                    <a:pt x="312" y="9"/>
                    <a:pt x="312" y="9"/>
                    <a:pt x="312" y="9"/>
                  </a:cubicBezTo>
                  <a:cubicBezTo>
                    <a:pt x="312" y="9"/>
                    <a:pt x="312" y="9"/>
                    <a:pt x="312" y="9"/>
                  </a:cubicBezTo>
                  <a:cubicBezTo>
                    <a:pt x="320" y="9"/>
                    <a:pt x="320" y="9"/>
                    <a:pt x="320" y="9"/>
                  </a:cubicBezTo>
                  <a:cubicBezTo>
                    <a:pt x="320" y="9"/>
                    <a:pt x="320" y="9"/>
                    <a:pt x="320" y="9"/>
                  </a:cubicBezTo>
                  <a:cubicBezTo>
                    <a:pt x="325" y="9"/>
                    <a:pt x="325" y="9"/>
                    <a:pt x="325" y="9"/>
                  </a:cubicBezTo>
                  <a:cubicBezTo>
                    <a:pt x="326" y="10"/>
                    <a:pt x="326" y="10"/>
                    <a:pt x="326" y="10"/>
                  </a:cubicBezTo>
                  <a:cubicBezTo>
                    <a:pt x="330" y="10"/>
                    <a:pt x="330" y="10"/>
                    <a:pt x="330" y="10"/>
                  </a:cubicBezTo>
                  <a:cubicBezTo>
                    <a:pt x="334" y="10"/>
                    <a:pt x="334" y="10"/>
                    <a:pt x="334" y="10"/>
                  </a:cubicBezTo>
                  <a:cubicBezTo>
                    <a:pt x="336" y="10"/>
                    <a:pt x="336" y="10"/>
                    <a:pt x="336" y="10"/>
                  </a:cubicBezTo>
                  <a:cubicBezTo>
                    <a:pt x="341" y="10"/>
                    <a:pt x="341" y="10"/>
                    <a:pt x="341" y="10"/>
                  </a:cubicBezTo>
                  <a:cubicBezTo>
                    <a:pt x="341" y="9"/>
                    <a:pt x="341" y="9"/>
                    <a:pt x="341" y="9"/>
                  </a:cubicBezTo>
                  <a:cubicBezTo>
                    <a:pt x="346" y="9"/>
                    <a:pt x="346" y="9"/>
                    <a:pt x="346" y="9"/>
                  </a:cubicBezTo>
                  <a:cubicBezTo>
                    <a:pt x="348" y="9"/>
                    <a:pt x="348" y="9"/>
                    <a:pt x="348" y="9"/>
                  </a:cubicBezTo>
                  <a:cubicBezTo>
                    <a:pt x="351" y="9"/>
                    <a:pt x="351" y="9"/>
                    <a:pt x="351" y="9"/>
                  </a:cubicBezTo>
                  <a:cubicBezTo>
                    <a:pt x="354" y="10"/>
                    <a:pt x="354" y="10"/>
                    <a:pt x="354" y="10"/>
                  </a:cubicBezTo>
                  <a:cubicBezTo>
                    <a:pt x="354" y="10"/>
                    <a:pt x="354" y="10"/>
                    <a:pt x="354" y="10"/>
                  </a:cubicBezTo>
                  <a:cubicBezTo>
                    <a:pt x="361" y="10"/>
                    <a:pt x="361" y="10"/>
                    <a:pt x="361" y="10"/>
                  </a:cubicBezTo>
                  <a:cubicBezTo>
                    <a:pt x="366" y="9"/>
                    <a:pt x="366" y="9"/>
                    <a:pt x="366" y="9"/>
                  </a:cubicBezTo>
                  <a:cubicBezTo>
                    <a:pt x="369" y="10"/>
                    <a:pt x="369" y="10"/>
                    <a:pt x="369" y="10"/>
                  </a:cubicBezTo>
                  <a:cubicBezTo>
                    <a:pt x="369" y="10"/>
                    <a:pt x="372" y="10"/>
                    <a:pt x="372" y="10"/>
                  </a:cubicBezTo>
                  <a:cubicBezTo>
                    <a:pt x="372" y="10"/>
                    <a:pt x="377" y="10"/>
                    <a:pt x="377" y="10"/>
                  </a:cubicBezTo>
                  <a:cubicBezTo>
                    <a:pt x="376" y="12"/>
                    <a:pt x="376" y="12"/>
                    <a:pt x="376" y="12"/>
                  </a:cubicBezTo>
                  <a:cubicBezTo>
                    <a:pt x="381" y="12"/>
                    <a:pt x="381" y="12"/>
                    <a:pt x="381" y="12"/>
                  </a:cubicBezTo>
                  <a:cubicBezTo>
                    <a:pt x="380" y="12"/>
                    <a:pt x="380" y="12"/>
                    <a:pt x="380" y="12"/>
                  </a:cubicBezTo>
                  <a:cubicBezTo>
                    <a:pt x="388" y="12"/>
                    <a:pt x="388" y="12"/>
                    <a:pt x="388" y="12"/>
                  </a:cubicBezTo>
                  <a:cubicBezTo>
                    <a:pt x="390" y="12"/>
                    <a:pt x="390" y="12"/>
                    <a:pt x="390" y="12"/>
                  </a:cubicBezTo>
                  <a:cubicBezTo>
                    <a:pt x="392" y="11"/>
                    <a:pt x="392" y="11"/>
                    <a:pt x="392" y="11"/>
                  </a:cubicBezTo>
                  <a:cubicBezTo>
                    <a:pt x="396" y="12"/>
                    <a:pt x="396" y="12"/>
                    <a:pt x="396" y="12"/>
                  </a:cubicBezTo>
                  <a:cubicBezTo>
                    <a:pt x="398" y="12"/>
                    <a:pt x="398" y="12"/>
                    <a:pt x="398" y="12"/>
                  </a:cubicBezTo>
                  <a:cubicBezTo>
                    <a:pt x="400" y="13"/>
                    <a:pt x="400" y="13"/>
                    <a:pt x="400" y="13"/>
                  </a:cubicBezTo>
                  <a:cubicBezTo>
                    <a:pt x="402" y="13"/>
                    <a:pt x="402" y="13"/>
                    <a:pt x="402" y="13"/>
                  </a:cubicBezTo>
                  <a:cubicBezTo>
                    <a:pt x="410" y="12"/>
                    <a:pt x="410" y="12"/>
                    <a:pt x="410" y="12"/>
                  </a:cubicBezTo>
                  <a:cubicBezTo>
                    <a:pt x="415" y="12"/>
                    <a:pt x="415" y="12"/>
                    <a:pt x="415" y="12"/>
                  </a:cubicBezTo>
                  <a:cubicBezTo>
                    <a:pt x="415" y="12"/>
                    <a:pt x="419" y="12"/>
                    <a:pt x="419" y="12"/>
                  </a:cubicBezTo>
                  <a:cubicBezTo>
                    <a:pt x="419" y="12"/>
                    <a:pt x="419" y="12"/>
                    <a:pt x="419" y="12"/>
                  </a:cubicBezTo>
                  <a:cubicBezTo>
                    <a:pt x="426" y="12"/>
                    <a:pt x="426" y="12"/>
                    <a:pt x="426" y="12"/>
                  </a:cubicBezTo>
                  <a:cubicBezTo>
                    <a:pt x="427" y="12"/>
                    <a:pt x="427" y="12"/>
                    <a:pt x="427" y="12"/>
                  </a:cubicBezTo>
                  <a:cubicBezTo>
                    <a:pt x="433" y="11"/>
                    <a:pt x="433" y="11"/>
                    <a:pt x="433" y="11"/>
                  </a:cubicBezTo>
                  <a:cubicBezTo>
                    <a:pt x="437" y="10"/>
                    <a:pt x="437" y="10"/>
                    <a:pt x="437" y="10"/>
                  </a:cubicBezTo>
                  <a:cubicBezTo>
                    <a:pt x="440" y="10"/>
                    <a:pt x="440" y="10"/>
                    <a:pt x="440" y="10"/>
                  </a:cubicBezTo>
                  <a:cubicBezTo>
                    <a:pt x="445" y="10"/>
                    <a:pt x="445" y="10"/>
                    <a:pt x="445" y="10"/>
                  </a:cubicBezTo>
                  <a:cubicBezTo>
                    <a:pt x="453" y="10"/>
                    <a:pt x="453" y="10"/>
                    <a:pt x="453" y="10"/>
                  </a:cubicBezTo>
                  <a:cubicBezTo>
                    <a:pt x="452" y="9"/>
                    <a:pt x="452" y="9"/>
                    <a:pt x="452" y="9"/>
                  </a:cubicBezTo>
                  <a:cubicBezTo>
                    <a:pt x="455" y="9"/>
                    <a:pt x="455" y="9"/>
                    <a:pt x="455" y="9"/>
                  </a:cubicBezTo>
                  <a:cubicBezTo>
                    <a:pt x="458" y="9"/>
                    <a:pt x="458" y="9"/>
                    <a:pt x="458" y="9"/>
                  </a:cubicBezTo>
                  <a:cubicBezTo>
                    <a:pt x="461" y="9"/>
                    <a:pt x="461" y="9"/>
                    <a:pt x="461" y="9"/>
                  </a:cubicBezTo>
                  <a:cubicBezTo>
                    <a:pt x="466" y="9"/>
                    <a:pt x="466" y="9"/>
                    <a:pt x="466" y="9"/>
                  </a:cubicBezTo>
                  <a:cubicBezTo>
                    <a:pt x="470" y="9"/>
                    <a:pt x="470" y="9"/>
                    <a:pt x="470" y="9"/>
                  </a:cubicBezTo>
                  <a:cubicBezTo>
                    <a:pt x="475" y="9"/>
                    <a:pt x="475" y="9"/>
                    <a:pt x="475" y="9"/>
                  </a:cubicBezTo>
                  <a:cubicBezTo>
                    <a:pt x="476" y="8"/>
                    <a:pt x="476" y="8"/>
                    <a:pt x="476" y="8"/>
                  </a:cubicBezTo>
                  <a:cubicBezTo>
                    <a:pt x="480" y="8"/>
                    <a:pt x="480" y="8"/>
                    <a:pt x="480" y="8"/>
                  </a:cubicBezTo>
                  <a:cubicBezTo>
                    <a:pt x="481" y="8"/>
                    <a:pt x="481" y="8"/>
                    <a:pt x="481" y="8"/>
                  </a:cubicBezTo>
                  <a:cubicBezTo>
                    <a:pt x="484" y="8"/>
                    <a:pt x="484" y="8"/>
                    <a:pt x="484" y="8"/>
                  </a:cubicBezTo>
                  <a:cubicBezTo>
                    <a:pt x="494" y="8"/>
                    <a:pt x="494" y="8"/>
                    <a:pt x="494" y="8"/>
                  </a:cubicBezTo>
                  <a:cubicBezTo>
                    <a:pt x="500" y="8"/>
                    <a:pt x="500" y="8"/>
                    <a:pt x="500" y="8"/>
                  </a:cubicBezTo>
                  <a:cubicBezTo>
                    <a:pt x="506" y="8"/>
                    <a:pt x="506" y="8"/>
                    <a:pt x="506" y="8"/>
                  </a:cubicBezTo>
                  <a:cubicBezTo>
                    <a:pt x="509" y="8"/>
                    <a:pt x="509" y="8"/>
                    <a:pt x="509" y="8"/>
                  </a:cubicBezTo>
                  <a:cubicBezTo>
                    <a:pt x="509" y="8"/>
                    <a:pt x="510" y="8"/>
                    <a:pt x="510" y="8"/>
                  </a:cubicBezTo>
                  <a:cubicBezTo>
                    <a:pt x="510" y="8"/>
                    <a:pt x="512" y="9"/>
                    <a:pt x="512" y="9"/>
                  </a:cubicBezTo>
                  <a:cubicBezTo>
                    <a:pt x="520" y="9"/>
                    <a:pt x="520" y="9"/>
                    <a:pt x="520" y="9"/>
                  </a:cubicBezTo>
                  <a:cubicBezTo>
                    <a:pt x="524" y="8"/>
                    <a:pt x="524" y="8"/>
                    <a:pt x="524" y="8"/>
                  </a:cubicBezTo>
                  <a:cubicBezTo>
                    <a:pt x="524" y="7"/>
                    <a:pt x="524" y="7"/>
                    <a:pt x="524" y="7"/>
                  </a:cubicBezTo>
                  <a:cubicBezTo>
                    <a:pt x="529" y="7"/>
                    <a:pt x="529" y="7"/>
                    <a:pt x="529" y="7"/>
                  </a:cubicBezTo>
                  <a:cubicBezTo>
                    <a:pt x="533" y="6"/>
                    <a:pt x="533" y="6"/>
                    <a:pt x="533" y="6"/>
                  </a:cubicBezTo>
                  <a:cubicBezTo>
                    <a:pt x="538" y="6"/>
                    <a:pt x="538" y="6"/>
                    <a:pt x="538" y="6"/>
                  </a:cubicBezTo>
                  <a:cubicBezTo>
                    <a:pt x="536" y="6"/>
                    <a:pt x="536" y="6"/>
                    <a:pt x="536" y="6"/>
                  </a:cubicBezTo>
                  <a:cubicBezTo>
                    <a:pt x="541" y="6"/>
                    <a:pt x="541" y="6"/>
                    <a:pt x="541" y="6"/>
                  </a:cubicBezTo>
                  <a:cubicBezTo>
                    <a:pt x="542" y="7"/>
                    <a:pt x="542" y="7"/>
                    <a:pt x="542" y="7"/>
                  </a:cubicBezTo>
                  <a:cubicBezTo>
                    <a:pt x="546" y="7"/>
                    <a:pt x="546" y="7"/>
                    <a:pt x="546" y="7"/>
                  </a:cubicBezTo>
                  <a:cubicBezTo>
                    <a:pt x="546" y="7"/>
                    <a:pt x="546" y="7"/>
                    <a:pt x="546" y="7"/>
                  </a:cubicBezTo>
                  <a:cubicBezTo>
                    <a:pt x="550" y="7"/>
                    <a:pt x="550" y="7"/>
                    <a:pt x="550" y="7"/>
                  </a:cubicBezTo>
                  <a:cubicBezTo>
                    <a:pt x="551" y="7"/>
                    <a:pt x="551" y="7"/>
                    <a:pt x="551" y="7"/>
                  </a:cubicBezTo>
                  <a:cubicBezTo>
                    <a:pt x="556" y="6"/>
                    <a:pt x="556" y="6"/>
                    <a:pt x="556" y="6"/>
                  </a:cubicBezTo>
                  <a:cubicBezTo>
                    <a:pt x="561" y="6"/>
                    <a:pt x="561" y="6"/>
                    <a:pt x="561" y="6"/>
                  </a:cubicBezTo>
                  <a:cubicBezTo>
                    <a:pt x="561" y="6"/>
                    <a:pt x="561" y="6"/>
                    <a:pt x="561" y="6"/>
                  </a:cubicBezTo>
                  <a:cubicBezTo>
                    <a:pt x="565" y="6"/>
                    <a:pt x="565" y="6"/>
                    <a:pt x="565" y="6"/>
                  </a:cubicBezTo>
                  <a:cubicBezTo>
                    <a:pt x="565" y="6"/>
                    <a:pt x="564" y="6"/>
                    <a:pt x="566" y="6"/>
                  </a:cubicBezTo>
                  <a:cubicBezTo>
                    <a:pt x="567" y="6"/>
                    <a:pt x="572" y="5"/>
                    <a:pt x="572" y="5"/>
                  </a:cubicBezTo>
                  <a:cubicBezTo>
                    <a:pt x="576" y="6"/>
                    <a:pt x="576" y="6"/>
                    <a:pt x="576" y="6"/>
                  </a:cubicBezTo>
                  <a:cubicBezTo>
                    <a:pt x="579" y="6"/>
                    <a:pt x="579" y="6"/>
                    <a:pt x="579" y="6"/>
                  </a:cubicBezTo>
                  <a:cubicBezTo>
                    <a:pt x="582" y="5"/>
                    <a:pt x="582" y="5"/>
                    <a:pt x="582" y="5"/>
                  </a:cubicBezTo>
                  <a:cubicBezTo>
                    <a:pt x="584" y="6"/>
                    <a:pt x="584" y="6"/>
                    <a:pt x="584" y="6"/>
                  </a:cubicBezTo>
                  <a:cubicBezTo>
                    <a:pt x="584" y="6"/>
                    <a:pt x="588" y="6"/>
                    <a:pt x="588" y="6"/>
                  </a:cubicBezTo>
                  <a:cubicBezTo>
                    <a:pt x="589" y="6"/>
                    <a:pt x="590" y="6"/>
                    <a:pt x="591" y="6"/>
                  </a:cubicBezTo>
                  <a:cubicBezTo>
                    <a:pt x="592" y="6"/>
                    <a:pt x="593" y="5"/>
                    <a:pt x="593" y="5"/>
                  </a:cubicBezTo>
                  <a:cubicBezTo>
                    <a:pt x="599" y="5"/>
                    <a:pt x="599" y="5"/>
                    <a:pt x="599" y="5"/>
                  </a:cubicBezTo>
                  <a:cubicBezTo>
                    <a:pt x="596" y="4"/>
                    <a:pt x="596" y="4"/>
                    <a:pt x="596" y="4"/>
                  </a:cubicBezTo>
                  <a:cubicBezTo>
                    <a:pt x="598" y="4"/>
                    <a:pt x="598" y="4"/>
                    <a:pt x="598" y="4"/>
                  </a:cubicBezTo>
                  <a:cubicBezTo>
                    <a:pt x="603" y="4"/>
                    <a:pt x="603" y="4"/>
                    <a:pt x="603" y="4"/>
                  </a:cubicBezTo>
                  <a:cubicBezTo>
                    <a:pt x="608" y="4"/>
                    <a:pt x="608" y="4"/>
                    <a:pt x="608" y="4"/>
                  </a:cubicBezTo>
                  <a:cubicBezTo>
                    <a:pt x="608" y="3"/>
                    <a:pt x="608" y="3"/>
                    <a:pt x="608" y="3"/>
                  </a:cubicBezTo>
                  <a:cubicBezTo>
                    <a:pt x="612" y="3"/>
                    <a:pt x="612" y="3"/>
                    <a:pt x="612" y="3"/>
                  </a:cubicBezTo>
                  <a:cubicBezTo>
                    <a:pt x="612" y="3"/>
                    <a:pt x="612" y="3"/>
                    <a:pt x="612" y="3"/>
                  </a:cubicBezTo>
                  <a:cubicBezTo>
                    <a:pt x="620" y="3"/>
                    <a:pt x="620" y="3"/>
                    <a:pt x="620" y="3"/>
                  </a:cubicBezTo>
                  <a:cubicBezTo>
                    <a:pt x="622" y="2"/>
                    <a:pt x="622" y="2"/>
                    <a:pt x="622" y="2"/>
                  </a:cubicBezTo>
                  <a:cubicBezTo>
                    <a:pt x="622" y="2"/>
                    <a:pt x="622" y="2"/>
                    <a:pt x="622" y="2"/>
                  </a:cubicBezTo>
                  <a:cubicBezTo>
                    <a:pt x="628" y="2"/>
                    <a:pt x="628" y="2"/>
                    <a:pt x="628" y="2"/>
                  </a:cubicBezTo>
                  <a:cubicBezTo>
                    <a:pt x="628" y="1"/>
                    <a:pt x="628" y="1"/>
                    <a:pt x="628" y="1"/>
                  </a:cubicBezTo>
                  <a:cubicBezTo>
                    <a:pt x="632" y="2"/>
                    <a:pt x="632" y="2"/>
                    <a:pt x="632" y="2"/>
                  </a:cubicBezTo>
                  <a:cubicBezTo>
                    <a:pt x="636" y="1"/>
                    <a:pt x="636" y="1"/>
                    <a:pt x="636" y="1"/>
                  </a:cubicBezTo>
                  <a:cubicBezTo>
                    <a:pt x="638" y="2"/>
                    <a:pt x="638" y="2"/>
                    <a:pt x="638" y="2"/>
                  </a:cubicBezTo>
                  <a:cubicBezTo>
                    <a:pt x="642" y="1"/>
                    <a:pt x="642" y="1"/>
                    <a:pt x="642" y="1"/>
                  </a:cubicBezTo>
                  <a:cubicBezTo>
                    <a:pt x="650" y="1"/>
                    <a:pt x="650" y="1"/>
                    <a:pt x="650" y="1"/>
                  </a:cubicBezTo>
                  <a:cubicBezTo>
                    <a:pt x="651" y="2"/>
                    <a:pt x="651" y="2"/>
                    <a:pt x="651" y="2"/>
                  </a:cubicBezTo>
                  <a:cubicBezTo>
                    <a:pt x="653" y="2"/>
                    <a:pt x="653" y="2"/>
                    <a:pt x="653" y="2"/>
                  </a:cubicBezTo>
                  <a:cubicBezTo>
                    <a:pt x="659" y="2"/>
                    <a:pt x="659" y="2"/>
                    <a:pt x="659" y="2"/>
                  </a:cubicBezTo>
                  <a:cubicBezTo>
                    <a:pt x="662" y="2"/>
                    <a:pt x="662" y="2"/>
                    <a:pt x="662" y="2"/>
                  </a:cubicBezTo>
                  <a:cubicBezTo>
                    <a:pt x="663" y="3"/>
                    <a:pt x="663" y="3"/>
                    <a:pt x="663" y="3"/>
                  </a:cubicBezTo>
                  <a:cubicBezTo>
                    <a:pt x="670" y="3"/>
                    <a:pt x="670" y="3"/>
                    <a:pt x="670" y="3"/>
                  </a:cubicBezTo>
                  <a:cubicBezTo>
                    <a:pt x="670" y="2"/>
                    <a:pt x="670" y="2"/>
                    <a:pt x="670" y="2"/>
                  </a:cubicBezTo>
                  <a:cubicBezTo>
                    <a:pt x="673" y="3"/>
                    <a:pt x="673" y="3"/>
                    <a:pt x="673" y="3"/>
                  </a:cubicBezTo>
                  <a:cubicBezTo>
                    <a:pt x="676" y="3"/>
                    <a:pt x="676" y="3"/>
                    <a:pt x="676" y="3"/>
                  </a:cubicBezTo>
                  <a:cubicBezTo>
                    <a:pt x="676" y="3"/>
                    <a:pt x="681" y="3"/>
                    <a:pt x="680" y="3"/>
                  </a:cubicBezTo>
                  <a:cubicBezTo>
                    <a:pt x="680" y="3"/>
                    <a:pt x="680" y="4"/>
                    <a:pt x="680" y="4"/>
                  </a:cubicBezTo>
                  <a:cubicBezTo>
                    <a:pt x="684" y="4"/>
                    <a:pt x="684" y="4"/>
                    <a:pt x="684" y="4"/>
                  </a:cubicBezTo>
                  <a:cubicBezTo>
                    <a:pt x="690" y="4"/>
                    <a:pt x="690" y="4"/>
                    <a:pt x="690" y="4"/>
                  </a:cubicBezTo>
                  <a:cubicBezTo>
                    <a:pt x="692" y="5"/>
                    <a:pt x="692" y="5"/>
                    <a:pt x="692" y="5"/>
                  </a:cubicBezTo>
                  <a:cubicBezTo>
                    <a:pt x="695" y="6"/>
                    <a:pt x="695" y="6"/>
                    <a:pt x="695" y="6"/>
                  </a:cubicBezTo>
                  <a:cubicBezTo>
                    <a:pt x="700" y="5"/>
                    <a:pt x="700" y="5"/>
                    <a:pt x="700" y="5"/>
                  </a:cubicBezTo>
                  <a:cubicBezTo>
                    <a:pt x="701" y="5"/>
                    <a:pt x="701" y="5"/>
                    <a:pt x="701" y="5"/>
                  </a:cubicBezTo>
                  <a:cubicBezTo>
                    <a:pt x="704" y="4"/>
                    <a:pt x="704" y="4"/>
                    <a:pt x="704" y="4"/>
                  </a:cubicBezTo>
                  <a:cubicBezTo>
                    <a:pt x="707" y="3"/>
                    <a:pt x="707" y="3"/>
                    <a:pt x="707" y="3"/>
                  </a:cubicBezTo>
                  <a:cubicBezTo>
                    <a:pt x="710" y="5"/>
                    <a:pt x="710" y="5"/>
                    <a:pt x="710" y="5"/>
                  </a:cubicBezTo>
                  <a:cubicBezTo>
                    <a:pt x="716" y="5"/>
                    <a:pt x="716" y="5"/>
                    <a:pt x="716" y="5"/>
                  </a:cubicBezTo>
                  <a:cubicBezTo>
                    <a:pt x="716" y="6"/>
                    <a:pt x="716" y="6"/>
                    <a:pt x="716" y="6"/>
                  </a:cubicBezTo>
                  <a:cubicBezTo>
                    <a:pt x="722" y="6"/>
                    <a:pt x="722" y="6"/>
                    <a:pt x="722" y="6"/>
                  </a:cubicBezTo>
                  <a:cubicBezTo>
                    <a:pt x="721" y="6"/>
                    <a:pt x="721" y="6"/>
                    <a:pt x="721" y="6"/>
                  </a:cubicBezTo>
                  <a:cubicBezTo>
                    <a:pt x="728" y="6"/>
                    <a:pt x="728" y="6"/>
                    <a:pt x="728" y="6"/>
                  </a:cubicBezTo>
                  <a:cubicBezTo>
                    <a:pt x="730" y="7"/>
                    <a:pt x="730" y="7"/>
                    <a:pt x="730" y="7"/>
                  </a:cubicBezTo>
                  <a:cubicBezTo>
                    <a:pt x="730" y="7"/>
                    <a:pt x="734" y="6"/>
                    <a:pt x="734" y="7"/>
                  </a:cubicBezTo>
                  <a:cubicBezTo>
                    <a:pt x="733" y="7"/>
                    <a:pt x="734" y="7"/>
                    <a:pt x="734" y="7"/>
                  </a:cubicBezTo>
                  <a:cubicBezTo>
                    <a:pt x="744" y="7"/>
                    <a:pt x="744" y="7"/>
                    <a:pt x="744" y="7"/>
                  </a:cubicBezTo>
                  <a:cubicBezTo>
                    <a:pt x="744" y="7"/>
                    <a:pt x="748" y="7"/>
                    <a:pt x="748" y="7"/>
                  </a:cubicBezTo>
                  <a:cubicBezTo>
                    <a:pt x="747" y="7"/>
                    <a:pt x="750" y="8"/>
                    <a:pt x="750" y="8"/>
                  </a:cubicBezTo>
                  <a:cubicBezTo>
                    <a:pt x="757" y="7"/>
                    <a:pt x="757" y="7"/>
                    <a:pt x="757" y="7"/>
                  </a:cubicBezTo>
                  <a:cubicBezTo>
                    <a:pt x="761" y="6"/>
                    <a:pt x="761" y="6"/>
                    <a:pt x="761" y="6"/>
                  </a:cubicBezTo>
                  <a:cubicBezTo>
                    <a:pt x="766" y="6"/>
                    <a:pt x="766" y="6"/>
                    <a:pt x="766" y="6"/>
                  </a:cubicBezTo>
                  <a:cubicBezTo>
                    <a:pt x="774" y="5"/>
                    <a:pt x="774" y="5"/>
                    <a:pt x="774" y="5"/>
                  </a:cubicBezTo>
                  <a:cubicBezTo>
                    <a:pt x="779" y="5"/>
                    <a:pt x="779" y="5"/>
                    <a:pt x="779" y="5"/>
                  </a:cubicBezTo>
                  <a:cubicBezTo>
                    <a:pt x="784" y="5"/>
                    <a:pt x="784" y="5"/>
                    <a:pt x="784" y="5"/>
                  </a:cubicBezTo>
                  <a:cubicBezTo>
                    <a:pt x="784" y="4"/>
                    <a:pt x="784" y="4"/>
                    <a:pt x="784" y="4"/>
                  </a:cubicBezTo>
                  <a:cubicBezTo>
                    <a:pt x="791" y="5"/>
                    <a:pt x="791" y="5"/>
                    <a:pt x="791" y="5"/>
                  </a:cubicBezTo>
                  <a:cubicBezTo>
                    <a:pt x="792" y="6"/>
                    <a:pt x="792" y="6"/>
                    <a:pt x="792" y="6"/>
                  </a:cubicBezTo>
                  <a:cubicBezTo>
                    <a:pt x="795" y="6"/>
                    <a:pt x="795" y="6"/>
                    <a:pt x="795" y="6"/>
                  </a:cubicBezTo>
                  <a:cubicBezTo>
                    <a:pt x="801" y="7"/>
                    <a:pt x="801" y="7"/>
                    <a:pt x="801" y="7"/>
                  </a:cubicBezTo>
                  <a:cubicBezTo>
                    <a:pt x="803" y="6"/>
                    <a:pt x="803" y="6"/>
                    <a:pt x="803" y="6"/>
                  </a:cubicBezTo>
                  <a:cubicBezTo>
                    <a:pt x="805" y="6"/>
                    <a:pt x="805" y="6"/>
                    <a:pt x="805" y="6"/>
                  </a:cubicBezTo>
                  <a:cubicBezTo>
                    <a:pt x="810" y="6"/>
                    <a:pt x="810" y="6"/>
                    <a:pt x="810" y="6"/>
                  </a:cubicBezTo>
                  <a:cubicBezTo>
                    <a:pt x="811" y="7"/>
                    <a:pt x="811" y="7"/>
                    <a:pt x="811" y="7"/>
                  </a:cubicBezTo>
                  <a:cubicBezTo>
                    <a:pt x="818" y="6"/>
                    <a:pt x="818" y="6"/>
                    <a:pt x="818" y="6"/>
                  </a:cubicBezTo>
                  <a:cubicBezTo>
                    <a:pt x="819" y="7"/>
                    <a:pt x="819" y="7"/>
                    <a:pt x="819" y="7"/>
                  </a:cubicBezTo>
                  <a:cubicBezTo>
                    <a:pt x="828" y="7"/>
                    <a:pt x="828" y="7"/>
                    <a:pt x="828" y="7"/>
                  </a:cubicBezTo>
                  <a:cubicBezTo>
                    <a:pt x="828" y="7"/>
                    <a:pt x="828" y="7"/>
                    <a:pt x="828" y="7"/>
                  </a:cubicBezTo>
                  <a:cubicBezTo>
                    <a:pt x="832" y="8"/>
                    <a:pt x="832" y="8"/>
                    <a:pt x="832" y="8"/>
                  </a:cubicBezTo>
                  <a:cubicBezTo>
                    <a:pt x="834" y="8"/>
                    <a:pt x="834" y="8"/>
                    <a:pt x="834" y="8"/>
                  </a:cubicBezTo>
                  <a:cubicBezTo>
                    <a:pt x="834" y="8"/>
                    <a:pt x="836" y="7"/>
                    <a:pt x="838" y="7"/>
                  </a:cubicBezTo>
                  <a:cubicBezTo>
                    <a:pt x="840" y="7"/>
                    <a:pt x="845" y="7"/>
                    <a:pt x="845" y="7"/>
                  </a:cubicBezTo>
                  <a:cubicBezTo>
                    <a:pt x="845" y="7"/>
                    <a:pt x="843" y="7"/>
                    <a:pt x="845" y="7"/>
                  </a:cubicBezTo>
                  <a:cubicBezTo>
                    <a:pt x="847" y="7"/>
                    <a:pt x="853" y="7"/>
                    <a:pt x="853" y="7"/>
                  </a:cubicBezTo>
                  <a:cubicBezTo>
                    <a:pt x="858" y="7"/>
                    <a:pt x="858" y="7"/>
                    <a:pt x="858" y="7"/>
                  </a:cubicBezTo>
                  <a:cubicBezTo>
                    <a:pt x="863" y="7"/>
                    <a:pt x="863" y="7"/>
                    <a:pt x="863" y="7"/>
                  </a:cubicBezTo>
                  <a:cubicBezTo>
                    <a:pt x="868" y="8"/>
                    <a:pt x="868" y="8"/>
                    <a:pt x="868" y="8"/>
                  </a:cubicBezTo>
                  <a:cubicBezTo>
                    <a:pt x="871" y="7"/>
                    <a:pt x="871" y="7"/>
                    <a:pt x="871" y="7"/>
                  </a:cubicBezTo>
                  <a:cubicBezTo>
                    <a:pt x="871" y="7"/>
                    <a:pt x="872" y="6"/>
                    <a:pt x="872" y="6"/>
                  </a:cubicBezTo>
                  <a:cubicBezTo>
                    <a:pt x="871" y="6"/>
                    <a:pt x="876" y="7"/>
                    <a:pt x="876" y="7"/>
                  </a:cubicBezTo>
                  <a:cubicBezTo>
                    <a:pt x="880" y="7"/>
                    <a:pt x="880" y="7"/>
                    <a:pt x="880" y="7"/>
                  </a:cubicBezTo>
                  <a:cubicBezTo>
                    <a:pt x="881" y="6"/>
                    <a:pt x="881" y="6"/>
                    <a:pt x="881" y="6"/>
                  </a:cubicBezTo>
                  <a:cubicBezTo>
                    <a:pt x="886" y="7"/>
                    <a:pt x="886" y="7"/>
                    <a:pt x="886" y="7"/>
                  </a:cubicBezTo>
                  <a:cubicBezTo>
                    <a:pt x="886" y="7"/>
                    <a:pt x="888" y="6"/>
                    <a:pt x="886" y="6"/>
                  </a:cubicBezTo>
                  <a:cubicBezTo>
                    <a:pt x="884" y="6"/>
                    <a:pt x="889" y="7"/>
                    <a:pt x="889" y="7"/>
                  </a:cubicBezTo>
                  <a:cubicBezTo>
                    <a:pt x="893" y="7"/>
                    <a:pt x="893" y="7"/>
                    <a:pt x="893" y="7"/>
                  </a:cubicBezTo>
                  <a:cubicBezTo>
                    <a:pt x="893" y="7"/>
                    <a:pt x="897" y="7"/>
                    <a:pt x="896" y="7"/>
                  </a:cubicBezTo>
                  <a:cubicBezTo>
                    <a:pt x="896" y="7"/>
                    <a:pt x="900" y="7"/>
                    <a:pt x="902" y="7"/>
                  </a:cubicBezTo>
                  <a:cubicBezTo>
                    <a:pt x="903" y="7"/>
                    <a:pt x="907" y="7"/>
                    <a:pt x="909" y="7"/>
                  </a:cubicBezTo>
                  <a:cubicBezTo>
                    <a:pt x="911" y="7"/>
                    <a:pt x="918" y="7"/>
                    <a:pt x="918" y="7"/>
                  </a:cubicBezTo>
                  <a:cubicBezTo>
                    <a:pt x="916" y="6"/>
                    <a:pt x="916" y="6"/>
                    <a:pt x="916" y="6"/>
                  </a:cubicBezTo>
                  <a:cubicBezTo>
                    <a:pt x="916" y="5"/>
                    <a:pt x="916" y="5"/>
                    <a:pt x="916" y="5"/>
                  </a:cubicBezTo>
                  <a:cubicBezTo>
                    <a:pt x="923" y="7"/>
                    <a:pt x="923" y="7"/>
                    <a:pt x="923" y="7"/>
                  </a:cubicBezTo>
                  <a:cubicBezTo>
                    <a:pt x="923" y="7"/>
                    <a:pt x="925" y="7"/>
                    <a:pt x="926" y="7"/>
                  </a:cubicBezTo>
                  <a:cubicBezTo>
                    <a:pt x="926" y="7"/>
                    <a:pt x="932" y="7"/>
                    <a:pt x="932" y="7"/>
                  </a:cubicBezTo>
                  <a:cubicBezTo>
                    <a:pt x="936" y="6"/>
                    <a:pt x="936" y="6"/>
                    <a:pt x="936" y="6"/>
                  </a:cubicBezTo>
                  <a:cubicBezTo>
                    <a:pt x="938" y="6"/>
                    <a:pt x="938" y="6"/>
                    <a:pt x="938" y="6"/>
                  </a:cubicBezTo>
                  <a:cubicBezTo>
                    <a:pt x="944" y="6"/>
                    <a:pt x="944" y="6"/>
                    <a:pt x="944" y="6"/>
                  </a:cubicBezTo>
                  <a:cubicBezTo>
                    <a:pt x="948" y="6"/>
                    <a:pt x="948" y="6"/>
                    <a:pt x="948" y="6"/>
                  </a:cubicBezTo>
                  <a:cubicBezTo>
                    <a:pt x="952" y="5"/>
                    <a:pt x="952" y="5"/>
                    <a:pt x="952" y="5"/>
                  </a:cubicBezTo>
                  <a:cubicBezTo>
                    <a:pt x="956" y="6"/>
                    <a:pt x="956" y="6"/>
                    <a:pt x="956" y="6"/>
                  </a:cubicBezTo>
                  <a:cubicBezTo>
                    <a:pt x="960" y="6"/>
                    <a:pt x="960" y="6"/>
                    <a:pt x="960" y="6"/>
                  </a:cubicBezTo>
                  <a:cubicBezTo>
                    <a:pt x="962" y="6"/>
                    <a:pt x="962" y="6"/>
                    <a:pt x="962" y="6"/>
                  </a:cubicBezTo>
                  <a:cubicBezTo>
                    <a:pt x="964" y="7"/>
                    <a:pt x="964" y="7"/>
                    <a:pt x="964" y="7"/>
                  </a:cubicBezTo>
                  <a:cubicBezTo>
                    <a:pt x="970" y="7"/>
                    <a:pt x="970" y="7"/>
                    <a:pt x="970" y="7"/>
                  </a:cubicBezTo>
                  <a:cubicBezTo>
                    <a:pt x="973" y="7"/>
                    <a:pt x="973" y="7"/>
                    <a:pt x="973" y="7"/>
                  </a:cubicBezTo>
                  <a:cubicBezTo>
                    <a:pt x="977" y="7"/>
                    <a:pt x="977" y="7"/>
                    <a:pt x="977" y="7"/>
                  </a:cubicBezTo>
                  <a:cubicBezTo>
                    <a:pt x="977" y="7"/>
                    <a:pt x="980" y="7"/>
                    <a:pt x="980" y="7"/>
                  </a:cubicBezTo>
                  <a:cubicBezTo>
                    <a:pt x="979" y="7"/>
                    <a:pt x="982" y="8"/>
                    <a:pt x="982" y="8"/>
                  </a:cubicBezTo>
                  <a:cubicBezTo>
                    <a:pt x="982" y="8"/>
                    <a:pt x="985" y="7"/>
                    <a:pt x="984" y="8"/>
                  </a:cubicBezTo>
                  <a:cubicBezTo>
                    <a:pt x="984" y="8"/>
                    <a:pt x="988" y="8"/>
                    <a:pt x="988" y="8"/>
                  </a:cubicBezTo>
                  <a:cubicBezTo>
                    <a:pt x="988" y="8"/>
                    <a:pt x="991" y="8"/>
                    <a:pt x="991" y="8"/>
                  </a:cubicBezTo>
                  <a:cubicBezTo>
                    <a:pt x="991" y="8"/>
                    <a:pt x="994" y="10"/>
                    <a:pt x="994" y="10"/>
                  </a:cubicBezTo>
                  <a:cubicBezTo>
                    <a:pt x="994" y="10"/>
                    <a:pt x="997" y="9"/>
                    <a:pt x="1000" y="9"/>
                  </a:cubicBezTo>
                  <a:cubicBezTo>
                    <a:pt x="1002" y="10"/>
                    <a:pt x="1003" y="10"/>
                    <a:pt x="1003" y="10"/>
                  </a:cubicBezTo>
                  <a:cubicBezTo>
                    <a:pt x="1008" y="10"/>
                    <a:pt x="1008" y="10"/>
                    <a:pt x="1008" y="10"/>
                  </a:cubicBezTo>
                  <a:cubicBezTo>
                    <a:pt x="1013" y="10"/>
                    <a:pt x="1013" y="10"/>
                    <a:pt x="1013" y="10"/>
                  </a:cubicBezTo>
                  <a:cubicBezTo>
                    <a:pt x="1015" y="9"/>
                    <a:pt x="1015" y="9"/>
                    <a:pt x="1015" y="9"/>
                  </a:cubicBezTo>
                  <a:cubicBezTo>
                    <a:pt x="1016" y="9"/>
                    <a:pt x="1016" y="9"/>
                    <a:pt x="1016" y="9"/>
                  </a:cubicBezTo>
                  <a:cubicBezTo>
                    <a:pt x="1024" y="9"/>
                    <a:pt x="1024" y="9"/>
                    <a:pt x="1024" y="9"/>
                  </a:cubicBezTo>
                  <a:cubicBezTo>
                    <a:pt x="1030" y="9"/>
                    <a:pt x="1030" y="9"/>
                    <a:pt x="1030" y="9"/>
                  </a:cubicBezTo>
                  <a:cubicBezTo>
                    <a:pt x="1031" y="8"/>
                    <a:pt x="1031" y="8"/>
                    <a:pt x="1031" y="8"/>
                  </a:cubicBezTo>
                  <a:cubicBezTo>
                    <a:pt x="1034" y="8"/>
                    <a:pt x="1034" y="8"/>
                    <a:pt x="1034" y="8"/>
                  </a:cubicBezTo>
                  <a:cubicBezTo>
                    <a:pt x="1034" y="8"/>
                    <a:pt x="1036" y="8"/>
                    <a:pt x="1038" y="8"/>
                  </a:cubicBezTo>
                  <a:cubicBezTo>
                    <a:pt x="1039" y="8"/>
                    <a:pt x="1041" y="8"/>
                    <a:pt x="1041" y="8"/>
                  </a:cubicBezTo>
                  <a:cubicBezTo>
                    <a:pt x="1046" y="8"/>
                    <a:pt x="1046" y="8"/>
                    <a:pt x="1046" y="8"/>
                  </a:cubicBezTo>
                  <a:cubicBezTo>
                    <a:pt x="1046" y="8"/>
                    <a:pt x="1052" y="8"/>
                    <a:pt x="1052" y="8"/>
                  </a:cubicBezTo>
                  <a:cubicBezTo>
                    <a:pt x="1053" y="8"/>
                    <a:pt x="1052" y="7"/>
                    <a:pt x="1052" y="7"/>
                  </a:cubicBezTo>
                  <a:cubicBezTo>
                    <a:pt x="1052" y="7"/>
                    <a:pt x="1052" y="7"/>
                    <a:pt x="1052" y="7"/>
                  </a:cubicBezTo>
                  <a:cubicBezTo>
                    <a:pt x="1056" y="7"/>
                    <a:pt x="1056" y="7"/>
                    <a:pt x="1056" y="7"/>
                  </a:cubicBezTo>
                  <a:cubicBezTo>
                    <a:pt x="1058" y="7"/>
                    <a:pt x="1058" y="7"/>
                    <a:pt x="1058" y="7"/>
                  </a:cubicBezTo>
                  <a:cubicBezTo>
                    <a:pt x="1058" y="7"/>
                    <a:pt x="1058" y="7"/>
                    <a:pt x="1058" y="7"/>
                  </a:cubicBezTo>
                  <a:cubicBezTo>
                    <a:pt x="1062" y="7"/>
                    <a:pt x="1062" y="7"/>
                    <a:pt x="1062" y="7"/>
                  </a:cubicBezTo>
                  <a:cubicBezTo>
                    <a:pt x="1067" y="6"/>
                    <a:pt x="1067" y="6"/>
                    <a:pt x="1067" y="6"/>
                  </a:cubicBezTo>
                  <a:cubicBezTo>
                    <a:pt x="1071" y="6"/>
                    <a:pt x="1071" y="6"/>
                    <a:pt x="1071" y="6"/>
                  </a:cubicBezTo>
                  <a:cubicBezTo>
                    <a:pt x="1072" y="6"/>
                    <a:pt x="1072" y="6"/>
                    <a:pt x="1072" y="6"/>
                  </a:cubicBezTo>
                  <a:cubicBezTo>
                    <a:pt x="1076" y="6"/>
                    <a:pt x="1076" y="6"/>
                    <a:pt x="1076" y="6"/>
                  </a:cubicBezTo>
                  <a:cubicBezTo>
                    <a:pt x="1077" y="5"/>
                    <a:pt x="1077" y="5"/>
                    <a:pt x="1077" y="5"/>
                  </a:cubicBezTo>
                  <a:cubicBezTo>
                    <a:pt x="1080" y="5"/>
                    <a:pt x="1080" y="5"/>
                    <a:pt x="1080" y="5"/>
                  </a:cubicBezTo>
                  <a:cubicBezTo>
                    <a:pt x="1087" y="5"/>
                    <a:pt x="1087" y="5"/>
                    <a:pt x="1087" y="5"/>
                  </a:cubicBezTo>
                  <a:cubicBezTo>
                    <a:pt x="1089" y="4"/>
                    <a:pt x="1089" y="4"/>
                    <a:pt x="1089" y="4"/>
                  </a:cubicBezTo>
                  <a:cubicBezTo>
                    <a:pt x="1090" y="3"/>
                    <a:pt x="1090" y="3"/>
                    <a:pt x="1090" y="3"/>
                  </a:cubicBezTo>
                  <a:cubicBezTo>
                    <a:pt x="1100" y="4"/>
                    <a:pt x="1100" y="4"/>
                    <a:pt x="1100" y="4"/>
                  </a:cubicBezTo>
                  <a:cubicBezTo>
                    <a:pt x="1102" y="3"/>
                    <a:pt x="1102" y="3"/>
                    <a:pt x="1102" y="3"/>
                  </a:cubicBezTo>
                  <a:cubicBezTo>
                    <a:pt x="1106" y="3"/>
                    <a:pt x="1106" y="3"/>
                    <a:pt x="1106" y="3"/>
                  </a:cubicBezTo>
                  <a:cubicBezTo>
                    <a:pt x="1110" y="3"/>
                    <a:pt x="1110" y="3"/>
                    <a:pt x="1110" y="3"/>
                  </a:cubicBezTo>
                  <a:cubicBezTo>
                    <a:pt x="1116" y="3"/>
                    <a:pt x="1116" y="3"/>
                    <a:pt x="1116" y="3"/>
                  </a:cubicBezTo>
                  <a:cubicBezTo>
                    <a:pt x="1118" y="4"/>
                    <a:pt x="1118" y="4"/>
                    <a:pt x="1118" y="4"/>
                  </a:cubicBezTo>
                  <a:cubicBezTo>
                    <a:pt x="1118" y="4"/>
                    <a:pt x="1124" y="3"/>
                    <a:pt x="1123" y="4"/>
                  </a:cubicBezTo>
                  <a:cubicBezTo>
                    <a:pt x="1122" y="4"/>
                    <a:pt x="1128" y="3"/>
                    <a:pt x="1128" y="3"/>
                  </a:cubicBezTo>
                  <a:cubicBezTo>
                    <a:pt x="1132" y="3"/>
                    <a:pt x="1132" y="3"/>
                    <a:pt x="1132" y="3"/>
                  </a:cubicBezTo>
                  <a:cubicBezTo>
                    <a:pt x="1136" y="2"/>
                    <a:pt x="1136" y="2"/>
                    <a:pt x="1136" y="2"/>
                  </a:cubicBezTo>
                  <a:cubicBezTo>
                    <a:pt x="1140" y="2"/>
                    <a:pt x="1140" y="2"/>
                    <a:pt x="1140" y="2"/>
                  </a:cubicBezTo>
                  <a:cubicBezTo>
                    <a:pt x="1144" y="1"/>
                    <a:pt x="1144" y="1"/>
                    <a:pt x="1144" y="1"/>
                  </a:cubicBezTo>
                  <a:cubicBezTo>
                    <a:pt x="1150" y="1"/>
                    <a:pt x="1150" y="1"/>
                    <a:pt x="1150" y="1"/>
                  </a:cubicBezTo>
                  <a:cubicBezTo>
                    <a:pt x="1151" y="2"/>
                    <a:pt x="1151" y="2"/>
                    <a:pt x="1151" y="2"/>
                  </a:cubicBezTo>
                  <a:cubicBezTo>
                    <a:pt x="1153" y="2"/>
                    <a:pt x="1153" y="2"/>
                    <a:pt x="1153" y="2"/>
                  </a:cubicBezTo>
                  <a:cubicBezTo>
                    <a:pt x="1154" y="2"/>
                    <a:pt x="1154" y="2"/>
                    <a:pt x="1154" y="2"/>
                  </a:cubicBezTo>
                  <a:cubicBezTo>
                    <a:pt x="1159" y="3"/>
                    <a:pt x="1159" y="3"/>
                    <a:pt x="1159" y="3"/>
                  </a:cubicBezTo>
                  <a:cubicBezTo>
                    <a:pt x="1161" y="2"/>
                    <a:pt x="1161" y="2"/>
                    <a:pt x="1161" y="2"/>
                  </a:cubicBezTo>
                  <a:cubicBezTo>
                    <a:pt x="1168" y="2"/>
                    <a:pt x="1168" y="2"/>
                    <a:pt x="1168" y="2"/>
                  </a:cubicBezTo>
                  <a:cubicBezTo>
                    <a:pt x="1171" y="2"/>
                    <a:pt x="1171" y="2"/>
                    <a:pt x="1171" y="2"/>
                  </a:cubicBezTo>
                  <a:cubicBezTo>
                    <a:pt x="1172" y="1"/>
                    <a:pt x="1172" y="1"/>
                    <a:pt x="1172" y="1"/>
                  </a:cubicBezTo>
                  <a:cubicBezTo>
                    <a:pt x="1181" y="0"/>
                    <a:pt x="1181" y="0"/>
                    <a:pt x="1181" y="0"/>
                  </a:cubicBezTo>
                  <a:cubicBezTo>
                    <a:pt x="1183" y="0"/>
                    <a:pt x="1183" y="0"/>
                    <a:pt x="1183" y="0"/>
                  </a:cubicBezTo>
                  <a:cubicBezTo>
                    <a:pt x="1183" y="0"/>
                    <a:pt x="1185" y="0"/>
                    <a:pt x="1187" y="0"/>
                  </a:cubicBezTo>
                  <a:cubicBezTo>
                    <a:pt x="1189" y="0"/>
                    <a:pt x="1191" y="1"/>
                    <a:pt x="1191" y="1"/>
                  </a:cubicBezTo>
                  <a:cubicBezTo>
                    <a:pt x="1191" y="1"/>
                    <a:pt x="1196" y="1"/>
                    <a:pt x="1195" y="1"/>
                  </a:cubicBezTo>
                  <a:cubicBezTo>
                    <a:pt x="1194" y="1"/>
                    <a:pt x="1201" y="1"/>
                    <a:pt x="1201" y="1"/>
                  </a:cubicBezTo>
                  <a:cubicBezTo>
                    <a:pt x="1202" y="1"/>
                    <a:pt x="1202" y="1"/>
                    <a:pt x="1202" y="1"/>
                  </a:cubicBezTo>
                  <a:cubicBezTo>
                    <a:pt x="1210" y="1"/>
                    <a:pt x="1210" y="1"/>
                    <a:pt x="1210" y="1"/>
                  </a:cubicBezTo>
                  <a:cubicBezTo>
                    <a:pt x="1211" y="1"/>
                    <a:pt x="1211" y="1"/>
                    <a:pt x="1211" y="1"/>
                  </a:cubicBezTo>
                  <a:cubicBezTo>
                    <a:pt x="1213" y="1"/>
                    <a:pt x="1213" y="1"/>
                    <a:pt x="1213" y="1"/>
                  </a:cubicBezTo>
                  <a:cubicBezTo>
                    <a:pt x="1212" y="0"/>
                    <a:pt x="1212" y="0"/>
                    <a:pt x="1212" y="0"/>
                  </a:cubicBezTo>
                  <a:cubicBezTo>
                    <a:pt x="1212" y="0"/>
                    <a:pt x="1215" y="1"/>
                    <a:pt x="1216" y="1"/>
                  </a:cubicBezTo>
                  <a:cubicBezTo>
                    <a:pt x="1216" y="1"/>
                    <a:pt x="1220" y="2"/>
                    <a:pt x="1220" y="2"/>
                  </a:cubicBezTo>
                  <a:cubicBezTo>
                    <a:pt x="1225" y="1"/>
                    <a:pt x="1225" y="1"/>
                    <a:pt x="1225" y="1"/>
                  </a:cubicBezTo>
                  <a:cubicBezTo>
                    <a:pt x="1228" y="2"/>
                    <a:pt x="1228" y="2"/>
                    <a:pt x="1228" y="2"/>
                  </a:cubicBezTo>
                  <a:cubicBezTo>
                    <a:pt x="1228" y="2"/>
                    <a:pt x="1228" y="2"/>
                    <a:pt x="1228" y="2"/>
                  </a:cubicBezTo>
                  <a:cubicBezTo>
                    <a:pt x="1230" y="3"/>
                    <a:pt x="1230" y="3"/>
                    <a:pt x="1230" y="3"/>
                  </a:cubicBezTo>
                  <a:cubicBezTo>
                    <a:pt x="1234" y="3"/>
                    <a:pt x="1234" y="3"/>
                    <a:pt x="1234" y="3"/>
                  </a:cubicBezTo>
                  <a:cubicBezTo>
                    <a:pt x="1238" y="3"/>
                    <a:pt x="1238" y="3"/>
                    <a:pt x="1238" y="3"/>
                  </a:cubicBezTo>
                  <a:cubicBezTo>
                    <a:pt x="1248" y="3"/>
                    <a:pt x="1248" y="3"/>
                    <a:pt x="1248" y="3"/>
                  </a:cubicBezTo>
                  <a:cubicBezTo>
                    <a:pt x="1252" y="3"/>
                    <a:pt x="1252" y="3"/>
                    <a:pt x="1252" y="3"/>
                  </a:cubicBezTo>
                  <a:cubicBezTo>
                    <a:pt x="1252" y="3"/>
                    <a:pt x="1258" y="2"/>
                    <a:pt x="1258" y="2"/>
                  </a:cubicBezTo>
                  <a:cubicBezTo>
                    <a:pt x="1258" y="2"/>
                    <a:pt x="1261" y="1"/>
                    <a:pt x="1261" y="1"/>
                  </a:cubicBezTo>
                  <a:cubicBezTo>
                    <a:pt x="1262" y="0"/>
                    <a:pt x="1262" y="0"/>
                    <a:pt x="1262" y="0"/>
                  </a:cubicBezTo>
                  <a:cubicBezTo>
                    <a:pt x="1262" y="0"/>
                    <a:pt x="1266" y="0"/>
                    <a:pt x="1266" y="0"/>
                  </a:cubicBezTo>
                  <a:cubicBezTo>
                    <a:pt x="1266" y="0"/>
                    <a:pt x="1270" y="0"/>
                    <a:pt x="1270" y="0"/>
                  </a:cubicBezTo>
                  <a:cubicBezTo>
                    <a:pt x="1273" y="1"/>
                    <a:pt x="1273" y="1"/>
                    <a:pt x="1273" y="1"/>
                  </a:cubicBezTo>
                  <a:cubicBezTo>
                    <a:pt x="1280" y="1"/>
                    <a:pt x="1280" y="1"/>
                    <a:pt x="1280" y="1"/>
                  </a:cubicBezTo>
                  <a:cubicBezTo>
                    <a:pt x="1280" y="1"/>
                    <a:pt x="1279" y="1"/>
                    <a:pt x="1279" y="2"/>
                  </a:cubicBezTo>
                  <a:cubicBezTo>
                    <a:pt x="1279" y="2"/>
                    <a:pt x="1286" y="2"/>
                    <a:pt x="1286" y="2"/>
                  </a:cubicBezTo>
                  <a:cubicBezTo>
                    <a:pt x="1286" y="2"/>
                    <a:pt x="1289" y="3"/>
                    <a:pt x="1289" y="3"/>
                  </a:cubicBezTo>
                  <a:cubicBezTo>
                    <a:pt x="1289" y="3"/>
                    <a:pt x="1292" y="2"/>
                    <a:pt x="1292" y="2"/>
                  </a:cubicBezTo>
                  <a:cubicBezTo>
                    <a:pt x="1296" y="2"/>
                    <a:pt x="1296" y="2"/>
                    <a:pt x="1296" y="2"/>
                  </a:cubicBezTo>
                  <a:cubicBezTo>
                    <a:pt x="1304" y="2"/>
                    <a:pt x="1304" y="2"/>
                    <a:pt x="1304" y="2"/>
                  </a:cubicBezTo>
                  <a:cubicBezTo>
                    <a:pt x="1308" y="2"/>
                    <a:pt x="1308" y="2"/>
                    <a:pt x="1308" y="2"/>
                  </a:cubicBezTo>
                  <a:cubicBezTo>
                    <a:pt x="1308" y="3"/>
                    <a:pt x="1308" y="3"/>
                    <a:pt x="1308" y="3"/>
                  </a:cubicBezTo>
                  <a:cubicBezTo>
                    <a:pt x="1314" y="3"/>
                    <a:pt x="1314" y="3"/>
                    <a:pt x="1314" y="3"/>
                  </a:cubicBezTo>
                  <a:cubicBezTo>
                    <a:pt x="1318" y="3"/>
                    <a:pt x="1318" y="3"/>
                    <a:pt x="1318" y="3"/>
                  </a:cubicBezTo>
                  <a:cubicBezTo>
                    <a:pt x="1324" y="3"/>
                    <a:pt x="1324" y="3"/>
                    <a:pt x="1324" y="3"/>
                  </a:cubicBezTo>
                  <a:cubicBezTo>
                    <a:pt x="1326" y="3"/>
                    <a:pt x="1326" y="3"/>
                    <a:pt x="1326" y="3"/>
                  </a:cubicBezTo>
                  <a:cubicBezTo>
                    <a:pt x="1330" y="3"/>
                    <a:pt x="1330" y="3"/>
                    <a:pt x="1330" y="3"/>
                  </a:cubicBezTo>
                  <a:cubicBezTo>
                    <a:pt x="1336" y="3"/>
                    <a:pt x="1336" y="3"/>
                    <a:pt x="1336" y="3"/>
                  </a:cubicBezTo>
                  <a:cubicBezTo>
                    <a:pt x="1338" y="2"/>
                    <a:pt x="1338" y="2"/>
                    <a:pt x="1338" y="2"/>
                  </a:cubicBezTo>
                  <a:cubicBezTo>
                    <a:pt x="1338" y="2"/>
                    <a:pt x="1339" y="1"/>
                    <a:pt x="1338" y="1"/>
                  </a:cubicBezTo>
                  <a:cubicBezTo>
                    <a:pt x="1338" y="2"/>
                    <a:pt x="1342" y="2"/>
                    <a:pt x="1342" y="2"/>
                  </a:cubicBezTo>
                  <a:cubicBezTo>
                    <a:pt x="1342" y="2"/>
                    <a:pt x="1353" y="3"/>
                    <a:pt x="1353" y="3"/>
                  </a:cubicBezTo>
                  <a:cubicBezTo>
                    <a:pt x="1359" y="3"/>
                    <a:pt x="1359" y="3"/>
                    <a:pt x="1359" y="3"/>
                  </a:cubicBezTo>
                  <a:cubicBezTo>
                    <a:pt x="1364" y="3"/>
                    <a:pt x="1364" y="3"/>
                    <a:pt x="1364" y="3"/>
                  </a:cubicBezTo>
                  <a:cubicBezTo>
                    <a:pt x="1367" y="3"/>
                    <a:pt x="1367" y="3"/>
                    <a:pt x="1367" y="3"/>
                  </a:cubicBezTo>
                  <a:cubicBezTo>
                    <a:pt x="1374" y="3"/>
                    <a:pt x="1374" y="3"/>
                    <a:pt x="1374" y="3"/>
                  </a:cubicBezTo>
                  <a:cubicBezTo>
                    <a:pt x="1372" y="3"/>
                    <a:pt x="1372" y="3"/>
                    <a:pt x="1372" y="3"/>
                  </a:cubicBezTo>
                  <a:cubicBezTo>
                    <a:pt x="1372" y="3"/>
                    <a:pt x="1377" y="3"/>
                    <a:pt x="1377" y="3"/>
                  </a:cubicBezTo>
                  <a:cubicBezTo>
                    <a:pt x="1377" y="3"/>
                    <a:pt x="1378" y="4"/>
                    <a:pt x="1378" y="4"/>
                  </a:cubicBezTo>
                  <a:cubicBezTo>
                    <a:pt x="1384" y="3"/>
                    <a:pt x="1384" y="3"/>
                    <a:pt x="1384" y="3"/>
                  </a:cubicBezTo>
                  <a:cubicBezTo>
                    <a:pt x="1390" y="4"/>
                    <a:pt x="1390" y="4"/>
                    <a:pt x="1390" y="4"/>
                  </a:cubicBezTo>
                  <a:cubicBezTo>
                    <a:pt x="1390" y="4"/>
                    <a:pt x="1394" y="3"/>
                    <a:pt x="1394" y="4"/>
                  </a:cubicBezTo>
                  <a:cubicBezTo>
                    <a:pt x="1394" y="4"/>
                    <a:pt x="1397" y="4"/>
                    <a:pt x="1397" y="4"/>
                  </a:cubicBezTo>
                  <a:cubicBezTo>
                    <a:pt x="1399" y="2"/>
                    <a:pt x="1399" y="2"/>
                    <a:pt x="1399" y="2"/>
                  </a:cubicBezTo>
                  <a:cubicBezTo>
                    <a:pt x="1403" y="2"/>
                    <a:pt x="1403" y="2"/>
                    <a:pt x="1403" y="2"/>
                  </a:cubicBezTo>
                  <a:cubicBezTo>
                    <a:pt x="1407" y="1"/>
                    <a:pt x="1407" y="1"/>
                    <a:pt x="1407" y="1"/>
                  </a:cubicBezTo>
                  <a:cubicBezTo>
                    <a:pt x="1410" y="1"/>
                    <a:pt x="1410" y="1"/>
                    <a:pt x="1410" y="1"/>
                  </a:cubicBezTo>
                  <a:cubicBezTo>
                    <a:pt x="1411" y="0"/>
                    <a:pt x="1411" y="0"/>
                    <a:pt x="1411" y="0"/>
                  </a:cubicBezTo>
                  <a:cubicBezTo>
                    <a:pt x="1414" y="0"/>
                    <a:pt x="1414" y="0"/>
                    <a:pt x="1414" y="0"/>
                  </a:cubicBezTo>
                  <a:cubicBezTo>
                    <a:pt x="1418" y="0"/>
                    <a:pt x="1418" y="0"/>
                    <a:pt x="1418" y="0"/>
                  </a:cubicBezTo>
                  <a:cubicBezTo>
                    <a:pt x="1418" y="1"/>
                    <a:pt x="1418" y="1"/>
                    <a:pt x="1418" y="1"/>
                  </a:cubicBezTo>
                  <a:cubicBezTo>
                    <a:pt x="1422" y="1"/>
                    <a:pt x="1422" y="1"/>
                    <a:pt x="1422" y="1"/>
                  </a:cubicBezTo>
                </a:path>
              </a:pathLst>
            </a:custGeom>
            <a:noFill/>
            <a:ln w="50800" cap="rnd">
              <a:solidFill>
                <a:srgbClr val="7030A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9" name="Group 58">
              <a:extLst>
                <a:ext uri="{FF2B5EF4-FFF2-40B4-BE49-F238E27FC236}">
                  <a16:creationId xmlns:a16="http://schemas.microsoft.com/office/drawing/2014/main" id="{E352F92A-7FC3-4F6E-96CD-6E815FD52CC0}"/>
                </a:ext>
              </a:extLst>
            </p:cNvPr>
            <p:cNvGrpSpPr/>
            <p:nvPr/>
          </p:nvGrpSpPr>
          <p:grpSpPr>
            <a:xfrm>
              <a:off x="5105786" y="3671469"/>
              <a:ext cx="4376162" cy="506443"/>
              <a:chOff x="5105786" y="3671469"/>
              <a:chExt cx="4376162" cy="506443"/>
            </a:xfrm>
          </p:grpSpPr>
          <p:sp>
            <p:nvSpPr>
              <p:cNvPr id="55" name="TextBox 54">
                <a:extLst>
                  <a:ext uri="{FF2B5EF4-FFF2-40B4-BE49-F238E27FC236}">
                    <a16:creationId xmlns:a16="http://schemas.microsoft.com/office/drawing/2014/main" id="{1BE9E9D2-8D93-4269-9A72-D1FE01BBF7B5}"/>
                  </a:ext>
                </a:extLst>
              </p:cNvPr>
              <p:cNvSpPr txBox="1"/>
              <p:nvPr/>
            </p:nvSpPr>
            <p:spPr>
              <a:xfrm>
                <a:off x="5516390" y="3671469"/>
                <a:ext cx="1620800" cy="506443"/>
              </a:xfrm>
              <a:prstGeom prst="rect">
                <a:avLst/>
              </a:prstGeom>
              <a:noFill/>
            </p:spPr>
            <p:txBody>
              <a:bodyPr wrap="square" rtlCol="0">
                <a:spAutoFit/>
              </a:bodyPr>
              <a:lstStyle/>
              <a:p>
                <a:r>
                  <a:rPr lang="en-US" sz="2800" dirty="0"/>
                  <a:t>Gold</a:t>
                </a:r>
              </a:p>
            </p:txBody>
          </p:sp>
          <p:sp>
            <p:nvSpPr>
              <p:cNvPr id="56" name="TextBox 55">
                <a:extLst>
                  <a:ext uri="{FF2B5EF4-FFF2-40B4-BE49-F238E27FC236}">
                    <a16:creationId xmlns:a16="http://schemas.microsoft.com/office/drawing/2014/main" id="{4442D481-879F-4BA5-8F6B-CCBED8E307C9}"/>
                  </a:ext>
                </a:extLst>
              </p:cNvPr>
              <p:cNvSpPr txBox="1"/>
              <p:nvPr/>
            </p:nvSpPr>
            <p:spPr>
              <a:xfrm>
                <a:off x="7861148" y="3671469"/>
                <a:ext cx="1620800" cy="506443"/>
              </a:xfrm>
              <a:prstGeom prst="rect">
                <a:avLst/>
              </a:prstGeom>
              <a:noFill/>
            </p:spPr>
            <p:txBody>
              <a:bodyPr wrap="square" rtlCol="0">
                <a:spAutoFit/>
              </a:bodyPr>
              <a:lstStyle/>
              <a:p>
                <a:r>
                  <a:rPr lang="en-US" sz="2800" dirty="0"/>
                  <a:t>Bitcoin</a:t>
                </a:r>
              </a:p>
            </p:txBody>
          </p:sp>
          <p:sp>
            <p:nvSpPr>
              <p:cNvPr id="57" name="Oval 56">
                <a:extLst>
                  <a:ext uri="{FF2B5EF4-FFF2-40B4-BE49-F238E27FC236}">
                    <a16:creationId xmlns:a16="http://schemas.microsoft.com/office/drawing/2014/main" id="{9E41670E-49F6-4C17-8DA6-9B9F1DC8F4FE}"/>
                  </a:ext>
                </a:extLst>
              </p:cNvPr>
              <p:cNvSpPr/>
              <p:nvPr/>
            </p:nvSpPr>
            <p:spPr>
              <a:xfrm>
                <a:off x="5105786" y="3720442"/>
                <a:ext cx="365760" cy="3657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79239E5-29E4-4D3D-8312-7CFBEBAC50FE}"/>
                  </a:ext>
                </a:extLst>
              </p:cNvPr>
              <p:cNvSpPr/>
              <p:nvPr/>
            </p:nvSpPr>
            <p:spPr>
              <a:xfrm>
                <a:off x="7472155" y="3720442"/>
                <a:ext cx="365760" cy="36576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TextBox 60">
              <a:extLst>
                <a:ext uri="{FF2B5EF4-FFF2-40B4-BE49-F238E27FC236}">
                  <a16:creationId xmlns:a16="http://schemas.microsoft.com/office/drawing/2014/main" id="{67F3EE70-728D-4D08-A741-5217D63CA256}"/>
                </a:ext>
              </a:extLst>
            </p:cNvPr>
            <p:cNvSpPr txBox="1"/>
            <p:nvPr/>
          </p:nvSpPr>
          <p:spPr>
            <a:xfrm>
              <a:off x="1274801" y="4059229"/>
              <a:ext cx="1620800" cy="523220"/>
            </a:xfrm>
            <a:prstGeom prst="rect">
              <a:avLst/>
            </a:prstGeom>
            <a:noFill/>
          </p:spPr>
          <p:txBody>
            <a:bodyPr wrap="square" rtlCol="0">
              <a:spAutoFit/>
            </a:bodyPr>
            <a:lstStyle/>
            <a:p>
              <a:pPr algn="r"/>
              <a:r>
                <a:rPr lang="en-US" sz="2800" dirty="0"/>
                <a:t>$20,000</a:t>
              </a:r>
            </a:p>
          </p:txBody>
        </p:sp>
        <p:sp>
          <p:nvSpPr>
            <p:cNvPr id="62" name="TextBox 61">
              <a:extLst>
                <a:ext uri="{FF2B5EF4-FFF2-40B4-BE49-F238E27FC236}">
                  <a16:creationId xmlns:a16="http://schemas.microsoft.com/office/drawing/2014/main" id="{B0F864B5-F288-4A42-8E48-3A4F9CB6AF43}"/>
                </a:ext>
              </a:extLst>
            </p:cNvPr>
            <p:cNvSpPr txBox="1"/>
            <p:nvPr/>
          </p:nvSpPr>
          <p:spPr>
            <a:xfrm>
              <a:off x="1274801" y="5663333"/>
              <a:ext cx="1620800" cy="523220"/>
            </a:xfrm>
            <a:prstGeom prst="rect">
              <a:avLst/>
            </a:prstGeom>
            <a:noFill/>
          </p:spPr>
          <p:txBody>
            <a:bodyPr wrap="square" rtlCol="0">
              <a:spAutoFit/>
            </a:bodyPr>
            <a:lstStyle/>
            <a:p>
              <a:pPr algn="r"/>
              <a:r>
                <a:rPr lang="en-US" sz="2800" dirty="0"/>
                <a:t>$15,000</a:t>
              </a:r>
            </a:p>
          </p:txBody>
        </p:sp>
        <p:sp>
          <p:nvSpPr>
            <p:cNvPr id="63" name="TextBox 62">
              <a:extLst>
                <a:ext uri="{FF2B5EF4-FFF2-40B4-BE49-F238E27FC236}">
                  <a16:creationId xmlns:a16="http://schemas.microsoft.com/office/drawing/2014/main" id="{86F03C46-2274-45EB-AA09-8D4CCB22B1C6}"/>
                </a:ext>
              </a:extLst>
            </p:cNvPr>
            <p:cNvSpPr txBox="1"/>
            <p:nvPr/>
          </p:nvSpPr>
          <p:spPr>
            <a:xfrm>
              <a:off x="1274801" y="7267437"/>
              <a:ext cx="1620800" cy="523220"/>
            </a:xfrm>
            <a:prstGeom prst="rect">
              <a:avLst/>
            </a:prstGeom>
            <a:noFill/>
          </p:spPr>
          <p:txBody>
            <a:bodyPr wrap="square" rtlCol="0">
              <a:spAutoFit/>
            </a:bodyPr>
            <a:lstStyle/>
            <a:p>
              <a:pPr algn="r"/>
              <a:r>
                <a:rPr lang="en-US" sz="2800" dirty="0"/>
                <a:t>$10,000</a:t>
              </a:r>
            </a:p>
          </p:txBody>
        </p:sp>
        <p:sp>
          <p:nvSpPr>
            <p:cNvPr id="64" name="TextBox 63">
              <a:extLst>
                <a:ext uri="{FF2B5EF4-FFF2-40B4-BE49-F238E27FC236}">
                  <a16:creationId xmlns:a16="http://schemas.microsoft.com/office/drawing/2014/main" id="{EF37B49C-8F28-461A-95F7-A9C9054ABD01}"/>
                </a:ext>
              </a:extLst>
            </p:cNvPr>
            <p:cNvSpPr txBox="1"/>
            <p:nvPr/>
          </p:nvSpPr>
          <p:spPr>
            <a:xfrm>
              <a:off x="1274801" y="8871542"/>
              <a:ext cx="1620800" cy="523220"/>
            </a:xfrm>
            <a:prstGeom prst="rect">
              <a:avLst/>
            </a:prstGeom>
            <a:noFill/>
          </p:spPr>
          <p:txBody>
            <a:bodyPr wrap="square" rtlCol="0">
              <a:spAutoFit/>
            </a:bodyPr>
            <a:lstStyle/>
            <a:p>
              <a:pPr algn="r"/>
              <a:r>
                <a:rPr lang="en-US" sz="2800" dirty="0"/>
                <a:t>$5,000</a:t>
              </a:r>
            </a:p>
          </p:txBody>
        </p:sp>
        <p:sp>
          <p:nvSpPr>
            <p:cNvPr id="65" name="TextBox 64">
              <a:extLst>
                <a:ext uri="{FF2B5EF4-FFF2-40B4-BE49-F238E27FC236}">
                  <a16:creationId xmlns:a16="http://schemas.microsoft.com/office/drawing/2014/main" id="{914E2387-9851-4463-A034-8748DB9B7AAC}"/>
                </a:ext>
              </a:extLst>
            </p:cNvPr>
            <p:cNvSpPr txBox="1"/>
            <p:nvPr/>
          </p:nvSpPr>
          <p:spPr>
            <a:xfrm>
              <a:off x="1274801" y="10475647"/>
              <a:ext cx="1620800" cy="523220"/>
            </a:xfrm>
            <a:prstGeom prst="rect">
              <a:avLst/>
            </a:prstGeom>
            <a:noFill/>
          </p:spPr>
          <p:txBody>
            <a:bodyPr wrap="square" rtlCol="0">
              <a:spAutoFit/>
            </a:bodyPr>
            <a:lstStyle/>
            <a:p>
              <a:pPr algn="r"/>
              <a:r>
                <a:rPr lang="en-US" sz="2800" dirty="0"/>
                <a:t>0</a:t>
              </a:r>
            </a:p>
          </p:txBody>
        </p:sp>
        <p:sp>
          <p:nvSpPr>
            <p:cNvPr id="66" name="TextBox 65">
              <a:extLst>
                <a:ext uri="{FF2B5EF4-FFF2-40B4-BE49-F238E27FC236}">
                  <a16:creationId xmlns:a16="http://schemas.microsoft.com/office/drawing/2014/main" id="{E1970615-4F94-4AA2-8632-3A2A38B615CF}"/>
                </a:ext>
              </a:extLst>
            </p:cNvPr>
            <p:cNvSpPr txBox="1"/>
            <p:nvPr/>
          </p:nvSpPr>
          <p:spPr>
            <a:xfrm>
              <a:off x="3130584" y="10745055"/>
              <a:ext cx="634188" cy="523220"/>
            </a:xfrm>
            <a:prstGeom prst="rect">
              <a:avLst/>
            </a:prstGeom>
            <a:noFill/>
          </p:spPr>
          <p:txBody>
            <a:bodyPr wrap="square" rtlCol="0">
              <a:spAutoFit/>
            </a:bodyPr>
            <a:lstStyle/>
            <a:p>
              <a:pPr algn="ctr"/>
              <a:r>
                <a:rPr lang="en-US" sz="2800" dirty="0"/>
                <a:t>A</a:t>
              </a:r>
            </a:p>
          </p:txBody>
        </p:sp>
        <p:sp>
          <p:nvSpPr>
            <p:cNvPr id="67" name="TextBox 66">
              <a:extLst>
                <a:ext uri="{FF2B5EF4-FFF2-40B4-BE49-F238E27FC236}">
                  <a16:creationId xmlns:a16="http://schemas.microsoft.com/office/drawing/2014/main" id="{6C275D05-C31A-41AD-9CA8-4833CB86E17E}"/>
                </a:ext>
              </a:extLst>
            </p:cNvPr>
            <p:cNvSpPr txBox="1"/>
            <p:nvPr/>
          </p:nvSpPr>
          <p:spPr>
            <a:xfrm>
              <a:off x="3872966" y="10745055"/>
              <a:ext cx="634188" cy="523220"/>
            </a:xfrm>
            <a:prstGeom prst="rect">
              <a:avLst/>
            </a:prstGeom>
            <a:noFill/>
          </p:spPr>
          <p:txBody>
            <a:bodyPr wrap="square" rtlCol="0">
              <a:spAutoFit/>
            </a:bodyPr>
            <a:lstStyle/>
            <a:p>
              <a:pPr algn="ctr"/>
              <a:r>
                <a:rPr lang="en-US" sz="2800" dirty="0"/>
                <a:t>M</a:t>
              </a:r>
            </a:p>
          </p:txBody>
        </p:sp>
        <p:sp>
          <p:nvSpPr>
            <p:cNvPr id="68" name="TextBox 67">
              <a:extLst>
                <a:ext uri="{FF2B5EF4-FFF2-40B4-BE49-F238E27FC236}">
                  <a16:creationId xmlns:a16="http://schemas.microsoft.com/office/drawing/2014/main" id="{42DDE9E6-8EBE-4FA1-8857-2BDFC0F2A57F}"/>
                </a:ext>
              </a:extLst>
            </p:cNvPr>
            <p:cNvSpPr txBox="1"/>
            <p:nvPr/>
          </p:nvSpPr>
          <p:spPr>
            <a:xfrm>
              <a:off x="5357730" y="10745055"/>
              <a:ext cx="634188" cy="523220"/>
            </a:xfrm>
            <a:prstGeom prst="rect">
              <a:avLst/>
            </a:prstGeom>
            <a:noFill/>
          </p:spPr>
          <p:txBody>
            <a:bodyPr wrap="square" rtlCol="0">
              <a:spAutoFit/>
            </a:bodyPr>
            <a:lstStyle/>
            <a:p>
              <a:pPr algn="ctr"/>
              <a:r>
                <a:rPr lang="en-US" sz="2800" dirty="0"/>
                <a:t>J</a:t>
              </a:r>
            </a:p>
          </p:txBody>
        </p:sp>
        <p:sp>
          <p:nvSpPr>
            <p:cNvPr id="69" name="TextBox 68">
              <a:extLst>
                <a:ext uri="{FF2B5EF4-FFF2-40B4-BE49-F238E27FC236}">
                  <a16:creationId xmlns:a16="http://schemas.microsoft.com/office/drawing/2014/main" id="{841253EB-0EB8-4298-8527-CE529A5932E3}"/>
                </a:ext>
              </a:extLst>
            </p:cNvPr>
            <p:cNvSpPr txBox="1"/>
            <p:nvPr/>
          </p:nvSpPr>
          <p:spPr>
            <a:xfrm>
              <a:off x="6100112" y="10745055"/>
              <a:ext cx="634188" cy="523220"/>
            </a:xfrm>
            <a:prstGeom prst="rect">
              <a:avLst/>
            </a:prstGeom>
            <a:noFill/>
          </p:spPr>
          <p:txBody>
            <a:bodyPr wrap="square" rtlCol="0">
              <a:spAutoFit/>
            </a:bodyPr>
            <a:lstStyle/>
            <a:p>
              <a:pPr algn="ctr"/>
              <a:r>
                <a:rPr lang="en-US" sz="2800" dirty="0"/>
                <a:t>A</a:t>
              </a:r>
            </a:p>
          </p:txBody>
        </p:sp>
        <p:sp>
          <p:nvSpPr>
            <p:cNvPr id="70" name="TextBox 69">
              <a:extLst>
                <a:ext uri="{FF2B5EF4-FFF2-40B4-BE49-F238E27FC236}">
                  <a16:creationId xmlns:a16="http://schemas.microsoft.com/office/drawing/2014/main" id="{96971488-CB96-4C44-93FB-2C2775A3E843}"/>
                </a:ext>
              </a:extLst>
            </p:cNvPr>
            <p:cNvSpPr txBox="1"/>
            <p:nvPr/>
          </p:nvSpPr>
          <p:spPr>
            <a:xfrm>
              <a:off x="6842494" y="10745055"/>
              <a:ext cx="634188" cy="523220"/>
            </a:xfrm>
            <a:prstGeom prst="rect">
              <a:avLst/>
            </a:prstGeom>
            <a:noFill/>
          </p:spPr>
          <p:txBody>
            <a:bodyPr wrap="square" rtlCol="0">
              <a:spAutoFit/>
            </a:bodyPr>
            <a:lstStyle/>
            <a:p>
              <a:pPr algn="ctr"/>
              <a:r>
                <a:rPr lang="en-US" sz="2800" dirty="0"/>
                <a:t>S</a:t>
              </a:r>
            </a:p>
          </p:txBody>
        </p:sp>
        <p:sp>
          <p:nvSpPr>
            <p:cNvPr id="71" name="TextBox 70">
              <a:extLst>
                <a:ext uri="{FF2B5EF4-FFF2-40B4-BE49-F238E27FC236}">
                  <a16:creationId xmlns:a16="http://schemas.microsoft.com/office/drawing/2014/main" id="{249A6D55-4CD4-4D88-87EA-15CBA721B9DF}"/>
                </a:ext>
              </a:extLst>
            </p:cNvPr>
            <p:cNvSpPr txBox="1"/>
            <p:nvPr/>
          </p:nvSpPr>
          <p:spPr>
            <a:xfrm>
              <a:off x="7584876" y="10745055"/>
              <a:ext cx="634188" cy="523220"/>
            </a:xfrm>
            <a:prstGeom prst="rect">
              <a:avLst/>
            </a:prstGeom>
            <a:noFill/>
          </p:spPr>
          <p:txBody>
            <a:bodyPr wrap="square" rtlCol="0">
              <a:spAutoFit/>
            </a:bodyPr>
            <a:lstStyle/>
            <a:p>
              <a:pPr algn="ctr"/>
              <a:r>
                <a:rPr lang="en-US" sz="2800" dirty="0"/>
                <a:t>O</a:t>
              </a:r>
            </a:p>
          </p:txBody>
        </p:sp>
        <p:sp>
          <p:nvSpPr>
            <p:cNvPr id="72" name="TextBox 71">
              <a:extLst>
                <a:ext uri="{FF2B5EF4-FFF2-40B4-BE49-F238E27FC236}">
                  <a16:creationId xmlns:a16="http://schemas.microsoft.com/office/drawing/2014/main" id="{B7D22640-5003-4F81-BDA7-600E10BAB877}"/>
                </a:ext>
              </a:extLst>
            </p:cNvPr>
            <p:cNvSpPr txBox="1"/>
            <p:nvPr/>
          </p:nvSpPr>
          <p:spPr>
            <a:xfrm>
              <a:off x="8327258" y="10745055"/>
              <a:ext cx="634188" cy="523220"/>
            </a:xfrm>
            <a:prstGeom prst="rect">
              <a:avLst/>
            </a:prstGeom>
            <a:noFill/>
          </p:spPr>
          <p:txBody>
            <a:bodyPr wrap="square" rtlCol="0">
              <a:spAutoFit/>
            </a:bodyPr>
            <a:lstStyle/>
            <a:p>
              <a:pPr algn="ctr"/>
              <a:r>
                <a:rPr lang="en-US" sz="2800" dirty="0"/>
                <a:t>N</a:t>
              </a:r>
            </a:p>
          </p:txBody>
        </p:sp>
        <p:sp>
          <p:nvSpPr>
            <p:cNvPr id="73" name="TextBox 72">
              <a:extLst>
                <a:ext uri="{FF2B5EF4-FFF2-40B4-BE49-F238E27FC236}">
                  <a16:creationId xmlns:a16="http://schemas.microsoft.com/office/drawing/2014/main" id="{56CF9E80-33C9-4359-B7B9-996DF119D999}"/>
                </a:ext>
              </a:extLst>
            </p:cNvPr>
            <p:cNvSpPr txBox="1"/>
            <p:nvPr/>
          </p:nvSpPr>
          <p:spPr>
            <a:xfrm>
              <a:off x="9069640" y="10745055"/>
              <a:ext cx="634188" cy="523220"/>
            </a:xfrm>
            <a:prstGeom prst="rect">
              <a:avLst/>
            </a:prstGeom>
            <a:noFill/>
          </p:spPr>
          <p:txBody>
            <a:bodyPr wrap="square" rtlCol="0">
              <a:spAutoFit/>
            </a:bodyPr>
            <a:lstStyle/>
            <a:p>
              <a:pPr algn="ctr"/>
              <a:r>
                <a:rPr lang="en-US" sz="2800" dirty="0"/>
                <a:t>D</a:t>
              </a:r>
            </a:p>
          </p:txBody>
        </p:sp>
        <p:sp>
          <p:nvSpPr>
            <p:cNvPr id="74" name="TextBox 73">
              <a:extLst>
                <a:ext uri="{FF2B5EF4-FFF2-40B4-BE49-F238E27FC236}">
                  <a16:creationId xmlns:a16="http://schemas.microsoft.com/office/drawing/2014/main" id="{AA19EA1C-9E31-425E-B893-E28FFDE37800}"/>
                </a:ext>
              </a:extLst>
            </p:cNvPr>
            <p:cNvSpPr txBox="1"/>
            <p:nvPr/>
          </p:nvSpPr>
          <p:spPr>
            <a:xfrm>
              <a:off x="9812022" y="10745055"/>
              <a:ext cx="634188" cy="523220"/>
            </a:xfrm>
            <a:prstGeom prst="rect">
              <a:avLst/>
            </a:prstGeom>
            <a:noFill/>
          </p:spPr>
          <p:txBody>
            <a:bodyPr wrap="square" rtlCol="0">
              <a:spAutoFit/>
            </a:bodyPr>
            <a:lstStyle/>
            <a:p>
              <a:pPr algn="ctr"/>
              <a:r>
                <a:rPr lang="en-US" sz="2800" dirty="0"/>
                <a:t>J</a:t>
              </a:r>
            </a:p>
          </p:txBody>
        </p:sp>
        <p:sp>
          <p:nvSpPr>
            <p:cNvPr id="75" name="TextBox 74">
              <a:extLst>
                <a:ext uri="{FF2B5EF4-FFF2-40B4-BE49-F238E27FC236}">
                  <a16:creationId xmlns:a16="http://schemas.microsoft.com/office/drawing/2014/main" id="{128E89EB-A5C3-445A-BE7E-FEF55FDD86F6}"/>
                </a:ext>
              </a:extLst>
            </p:cNvPr>
            <p:cNvSpPr txBox="1"/>
            <p:nvPr/>
          </p:nvSpPr>
          <p:spPr>
            <a:xfrm>
              <a:off x="10554404" y="10745055"/>
              <a:ext cx="634188" cy="523220"/>
            </a:xfrm>
            <a:prstGeom prst="rect">
              <a:avLst/>
            </a:prstGeom>
            <a:noFill/>
          </p:spPr>
          <p:txBody>
            <a:bodyPr wrap="square" rtlCol="0">
              <a:spAutoFit/>
            </a:bodyPr>
            <a:lstStyle/>
            <a:p>
              <a:pPr algn="ctr"/>
              <a:r>
                <a:rPr lang="en-US" sz="2800" dirty="0"/>
                <a:t>F</a:t>
              </a:r>
            </a:p>
          </p:txBody>
        </p:sp>
        <p:sp>
          <p:nvSpPr>
            <p:cNvPr id="76" name="TextBox 75">
              <a:extLst>
                <a:ext uri="{FF2B5EF4-FFF2-40B4-BE49-F238E27FC236}">
                  <a16:creationId xmlns:a16="http://schemas.microsoft.com/office/drawing/2014/main" id="{57ABB062-0FBD-44B7-ABF2-CFD58D57FFE5}"/>
                </a:ext>
              </a:extLst>
            </p:cNvPr>
            <p:cNvSpPr txBox="1"/>
            <p:nvPr/>
          </p:nvSpPr>
          <p:spPr>
            <a:xfrm>
              <a:off x="11296785" y="10745055"/>
              <a:ext cx="634188" cy="523220"/>
            </a:xfrm>
            <a:prstGeom prst="rect">
              <a:avLst/>
            </a:prstGeom>
            <a:noFill/>
          </p:spPr>
          <p:txBody>
            <a:bodyPr wrap="square" rtlCol="0">
              <a:spAutoFit/>
            </a:bodyPr>
            <a:lstStyle/>
            <a:p>
              <a:pPr algn="ctr"/>
              <a:r>
                <a:rPr lang="en-US" sz="2800" dirty="0"/>
                <a:t>M</a:t>
              </a:r>
            </a:p>
          </p:txBody>
        </p:sp>
        <p:sp>
          <p:nvSpPr>
            <p:cNvPr id="77" name="TextBox 76">
              <a:extLst>
                <a:ext uri="{FF2B5EF4-FFF2-40B4-BE49-F238E27FC236}">
                  <a16:creationId xmlns:a16="http://schemas.microsoft.com/office/drawing/2014/main" id="{3089D0BB-911C-48DD-AB5C-F497C45A2BBA}"/>
                </a:ext>
              </a:extLst>
            </p:cNvPr>
            <p:cNvSpPr txBox="1"/>
            <p:nvPr/>
          </p:nvSpPr>
          <p:spPr>
            <a:xfrm>
              <a:off x="4615348" y="10745055"/>
              <a:ext cx="634188" cy="523220"/>
            </a:xfrm>
            <a:prstGeom prst="rect">
              <a:avLst/>
            </a:prstGeom>
            <a:noFill/>
          </p:spPr>
          <p:txBody>
            <a:bodyPr wrap="square" rtlCol="0">
              <a:spAutoFit/>
            </a:bodyPr>
            <a:lstStyle/>
            <a:p>
              <a:pPr algn="ctr"/>
              <a:r>
                <a:rPr lang="en-US" sz="2800" dirty="0"/>
                <a:t>J</a:t>
              </a:r>
            </a:p>
          </p:txBody>
        </p:sp>
        <p:sp>
          <p:nvSpPr>
            <p:cNvPr id="78" name="TextBox 77">
              <a:extLst>
                <a:ext uri="{FF2B5EF4-FFF2-40B4-BE49-F238E27FC236}">
                  <a16:creationId xmlns:a16="http://schemas.microsoft.com/office/drawing/2014/main" id="{21A1B3F6-A473-4547-9883-4A9685CD39E8}"/>
                </a:ext>
              </a:extLst>
            </p:cNvPr>
            <p:cNvSpPr txBox="1"/>
            <p:nvPr/>
          </p:nvSpPr>
          <p:spPr>
            <a:xfrm>
              <a:off x="9238529" y="11270682"/>
              <a:ext cx="1023380" cy="523220"/>
            </a:xfrm>
            <a:prstGeom prst="rect">
              <a:avLst/>
            </a:prstGeom>
            <a:noFill/>
          </p:spPr>
          <p:txBody>
            <a:bodyPr wrap="square" rtlCol="0">
              <a:spAutoFit/>
            </a:bodyPr>
            <a:lstStyle/>
            <a:p>
              <a:pPr algn="ctr"/>
              <a:r>
                <a:rPr lang="en-US" sz="2800" dirty="0"/>
                <a:t>2018</a:t>
              </a:r>
            </a:p>
          </p:txBody>
        </p:sp>
      </p:grpSp>
    </p:spTree>
    <p:extLst>
      <p:ext uri="{BB962C8B-B14F-4D97-AF65-F5344CB8AC3E}">
        <p14:creationId xmlns:p14="http://schemas.microsoft.com/office/powerpoint/2010/main" val="160062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Trillion Machines</a:t>
            </a:r>
          </a:p>
        </p:txBody>
      </p:sp>
      <p:grpSp>
        <p:nvGrpSpPr>
          <p:cNvPr id="5" name="Group 4">
            <a:extLst>
              <a:ext uri="{FF2B5EF4-FFF2-40B4-BE49-F238E27FC236}">
                <a16:creationId xmlns:a16="http://schemas.microsoft.com/office/drawing/2014/main" id="{41EAA902-5394-491D-8269-ABA35EE8E301}"/>
              </a:ext>
            </a:extLst>
          </p:cNvPr>
          <p:cNvGrpSpPr/>
          <p:nvPr/>
        </p:nvGrpSpPr>
        <p:grpSpPr>
          <a:xfrm>
            <a:off x="1802178" y="3697290"/>
            <a:ext cx="3568430" cy="2677656"/>
            <a:chOff x="1548319" y="4220951"/>
            <a:chExt cx="3568430" cy="2677656"/>
          </a:xfrm>
        </p:grpSpPr>
        <p:sp>
          <p:nvSpPr>
            <p:cNvPr id="9" name="TextBox 8">
              <a:extLst>
                <a:ext uri="{FF2B5EF4-FFF2-40B4-BE49-F238E27FC236}">
                  <a16:creationId xmlns:a16="http://schemas.microsoft.com/office/drawing/2014/main" id="{FBF60F4E-3885-4A2D-92BE-91234AF39792}"/>
                </a:ext>
              </a:extLst>
            </p:cNvPr>
            <p:cNvSpPr txBox="1"/>
            <p:nvPr/>
          </p:nvSpPr>
          <p:spPr>
            <a:xfrm>
              <a:off x="1808305" y="4220951"/>
              <a:ext cx="3308444" cy="2677656"/>
            </a:xfrm>
            <a:prstGeom prst="rect">
              <a:avLst/>
            </a:prstGeom>
            <a:noFill/>
          </p:spPr>
          <p:txBody>
            <a:bodyPr wrap="square" rtlCol="0">
              <a:spAutoFit/>
            </a:bodyPr>
            <a:lstStyle/>
            <a:p>
              <a:r>
                <a:rPr lang="en-US" sz="2400" dirty="0"/>
                <a:t>Internet of Things</a:t>
              </a:r>
            </a:p>
            <a:p>
              <a:r>
                <a:rPr lang="en-US" sz="2400" dirty="0"/>
                <a:t>Connected Cars</a:t>
              </a:r>
            </a:p>
            <a:p>
              <a:r>
                <a:rPr lang="en-US" sz="2400" dirty="0"/>
                <a:t>Wearables</a:t>
              </a:r>
            </a:p>
            <a:p>
              <a:r>
                <a:rPr lang="en-US" sz="2400" dirty="0"/>
                <a:t>Connected/Smart TVs</a:t>
              </a:r>
            </a:p>
            <a:p>
              <a:r>
                <a:rPr lang="en-US" sz="2400" dirty="0"/>
                <a:t>Tablets</a:t>
              </a:r>
            </a:p>
            <a:p>
              <a:r>
                <a:rPr lang="en-US" sz="2400" dirty="0"/>
                <a:t>Smartphones</a:t>
              </a:r>
            </a:p>
            <a:p>
              <a:r>
                <a:rPr lang="en-US" sz="2400" dirty="0"/>
                <a:t>Personal Computers</a:t>
              </a:r>
            </a:p>
          </p:txBody>
        </p:sp>
        <p:sp>
          <p:nvSpPr>
            <p:cNvPr id="10" name="Rectangle 9">
              <a:extLst>
                <a:ext uri="{FF2B5EF4-FFF2-40B4-BE49-F238E27FC236}">
                  <a16:creationId xmlns:a16="http://schemas.microsoft.com/office/drawing/2014/main" id="{A1EA672D-088E-4471-A0F4-BE7BA3EE9136}"/>
                </a:ext>
              </a:extLst>
            </p:cNvPr>
            <p:cNvSpPr/>
            <p:nvPr/>
          </p:nvSpPr>
          <p:spPr>
            <a:xfrm>
              <a:off x="1548319" y="4296880"/>
              <a:ext cx="233464" cy="233464"/>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0142B7D-C287-4419-BC9A-F0BD1D56974D}"/>
                </a:ext>
              </a:extLst>
            </p:cNvPr>
            <p:cNvSpPr/>
            <p:nvPr/>
          </p:nvSpPr>
          <p:spPr>
            <a:xfrm>
              <a:off x="1548319" y="4669774"/>
              <a:ext cx="233464" cy="2334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14C89B2-2C59-4DCF-A59E-502F32E1E8FE}"/>
                </a:ext>
              </a:extLst>
            </p:cNvPr>
            <p:cNvSpPr/>
            <p:nvPr/>
          </p:nvSpPr>
          <p:spPr>
            <a:xfrm>
              <a:off x="1548319" y="5042668"/>
              <a:ext cx="233464" cy="2334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78C7883-5BE4-4A15-AF19-6F73FDC5C9A3}"/>
                </a:ext>
              </a:extLst>
            </p:cNvPr>
            <p:cNvSpPr/>
            <p:nvPr/>
          </p:nvSpPr>
          <p:spPr>
            <a:xfrm>
              <a:off x="1548319" y="5415562"/>
              <a:ext cx="233464" cy="233464"/>
            </a:xfrm>
            <a:prstGeom prst="rect">
              <a:avLst/>
            </a:prstGeom>
            <a:solidFill>
              <a:srgbClr val="E98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E239373-0A12-4446-A1F7-95923868076D}"/>
                </a:ext>
              </a:extLst>
            </p:cNvPr>
            <p:cNvSpPr/>
            <p:nvPr/>
          </p:nvSpPr>
          <p:spPr>
            <a:xfrm>
              <a:off x="1548319" y="5788456"/>
              <a:ext cx="233464" cy="233464"/>
            </a:xfrm>
            <a:prstGeom prst="rect">
              <a:avLst/>
            </a:prstGeom>
            <a:solidFill>
              <a:srgbClr val="2D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90F8D44-4BBA-483C-801C-52B01FF2C4E0}"/>
                </a:ext>
              </a:extLst>
            </p:cNvPr>
            <p:cNvSpPr/>
            <p:nvPr/>
          </p:nvSpPr>
          <p:spPr>
            <a:xfrm>
              <a:off x="1548319" y="6161350"/>
              <a:ext cx="233464" cy="233464"/>
            </a:xfrm>
            <a:prstGeom prst="rect">
              <a:avLst/>
            </a:prstGeom>
            <a:solidFill>
              <a:srgbClr val="4F3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F0A2DF0-4811-4191-A121-C0F70EFF9583}"/>
                </a:ext>
              </a:extLst>
            </p:cNvPr>
            <p:cNvSpPr/>
            <p:nvPr/>
          </p:nvSpPr>
          <p:spPr>
            <a:xfrm>
              <a:off x="1548319" y="6534242"/>
              <a:ext cx="233464" cy="233464"/>
            </a:xfrm>
            <a:prstGeom prst="rect">
              <a:avLst/>
            </a:prstGeom>
            <a:solidFill>
              <a:srgbClr val="008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2428A778-CCD4-448B-A60E-74AC319D4D76}"/>
              </a:ext>
            </a:extLst>
          </p:cNvPr>
          <p:cNvGrpSpPr/>
          <p:nvPr/>
        </p:nvGrpSpPr>
        <p:grpSpPr>
          <a:xfrm>
            <a:off x="1108246" y="4853076"/>
            <a:ext cx="10842746" cy="7035278"/>
            <a:chOff x="1108246" y="3202118"/>
            <a:chExt cx="10842746" cy="7035278"/>
          </a:xfrm>
        </p:grpSpPr>
        <p:grpSp>
          <p:nvGrpSpPr>
            <p:cNvPr id="20" name="Group 19">
              <a:extLst>
                <a:ext uri="{FF2B5EF4-FFF2-40B4-BE49-F238E27FC236}">
                  <a16:creationId xmlns:a16="http://schemas.microsoft.com/office/drawing/2014/main" id="{CC23062A-951C-4CA0-B982-A18DD41713BA}"/>
                </a:ext>
              </a:extLst>
            </p:cNvPr>
            <p:cNvGrpSpPr/>
            <p:nvPr/>
          </p:nvGrpSpPr>
          <p:grpSpPr>
            <a:xfrm>
              <a:off x="11008994" y="3202118"/>
              <a:ext cx="486383" cy="6677935"/>
              <a:chOff x="11340829" y="2793563"/>
              <a:chExt cx="486383" cy="6677935"/>
            </a:xfrm>
          </p:grpSpPr>
          <p:sp>
            <p:nvSpPr>
              <p:cNvPr id="57" name="TextBox 56">
                <a:extLst>
                  <a:ext uri="{FF2B5EF4-FFF2-40B4-BE49-F238E27FC236}">
                    <a16:creationId xmlns:a16="http://schemas.microsoft.com/office/drawing/2014/main" id="{D9541722-C2C5-432E-916F-1DDF5BBA75D6}"/>
                  </a:ext>
                </a:extLst>
              </p:cNvPr>
              <p:cNvSpPr txBox="1"/>
              <p:nvPr/>
            </p:nvSpPr>
            <p:spPr>
              <a:xfrm>
                <a:off x="11340829" y="2793563"/>
                <a:ext cx="486383" cy="369652"/>
              </a:xfrm>
              <a:prstGeom prst="rect">
                <a:avLst/>
              </a:prstGeom>
              <a:noFill/>
            </p:spPr>
            <p:txBody>
              <a:bodyPr wrap="square" rtlCol="0">
                <a:spAutoFit/>
              </a:bodyPr>
              <a:lstStyle/>
              <a:p>
                <a:pPr algn="ctr"/>
                <a:r>
                  <a:rPr lang="en-US" dirty="0"/>
                  <a:t>35</a:t>
                </a:r>
              </a:p>
            </p:txBody>
          </p:sp>
          <p:sp>
            <p:nvSpPr>
              <p:cNvPr id="58" name="TextBox 57">
                <a:extLst>
                  <a:ext uri="{FF2B5EF4-FFF2-40B4-BE49-F238E27FC236}">
                    <a16:creationId xmlns:a16="http://schemas.microsoft.com/office/drawing/2014/main" id="{C50626FD-6007-441F-BE31-AC3560F02D1F}"/>
                  </a:ext>
                </a:extLst>
              </p:cNvPr>
              <p:cNvSpPr txBox="1"/>
              <p:nvPr/>
            </p:nvSpPr>
            <p:spPr>
              <a:xfrm>
                <a:off x="11340829" y="3694746"/>
                <a:ext cx="486383" cy="369652"/>
              </a:xfrm>
              <a:prstGeom prst="rect">
                <a:avLst/>
              </a:prstGeom>
              <a:noFill/>
            </p:spPr>
            <p:txBody>
              <a:bodyPr wrap="square" rtlCol="0">
                <a:spAutoFit/>
              </a:bodyPr>
              <a:lstStyle/>
              <a:p>
                <a:pPr algn="ctr"/>
                <a:r>
                  <a:rPr lang="en-US" dirty="0"/>
                  <a:t>30</a:t>
                </a:r>
              </a:p>
            </p:txBody>
          </p:sp>
          <p:sp>
            <p:nvSpPr>
              <p:cNvPr id="59" name="TextBox 58">
                <a:extLst>
                  <a:ext uri="{FF2B5EF4-FFF2-40B4-BE49-F238E27FC236}">
                    <a16:creationId xmlns:a16="http://schemas.microsoft.com/office/drawing/2014/main" id="{B02994D0-AFC5-492C-A1A2-62450088AD2C}"/>
                  </a:ext>
                </a:extLst>
              </p:cNvPr>
              <p:cNvSpPr txBox="1"/>
              <p:nvPr/>
            </p:nvSpPr>
            <p:spPr>
              <a:xfrm>
                <a:off x="11340829" y="4595929"/>
                <a:ext cx="486383" cy="369652"/>
              </a:xfrm>
              <a:prstGeom prst="rect">
                <a:avLst/>
              </a:prstGeom>
              <a:noFill/>
            </p:spPr>
            <p:txBody>
              <a:bodyPr wrap="square" rtlCol="0">
                <a:spAutoFit/>
              </a:bodyPr>
              <a:lstStyle/>
              <a:p>
                <a:pPr algn="ctr"/>
                <a:r>
                  <a:rPr lang="en-US" dirty="0"/>
                  <a:t>25</a:t>
                </a:r>
              </a:p>
            </p:txBody>
          </p:sp>
          <p:sp>
            <p:nvSpPr>
              <p:cNvPr id="60" name="TextBox 59">
                <a:extLst>
                  <a:ext uri="{FF2B5EF4-FFF2-40B4-BE49-F238E27FC236}">
                    <a16:creationId xmlns:a16="http://schemas.microsoft.com/office/drawing/2014/main" id="{37F6B714-4081-44FF-B7FB-2988178C24DD}"/>
                  </a:ext>
                </a:extLst>
              </p:cNvPr>
              <p:cNvSpPr txBox="1"/>
              <p:nvPr/>
            </p:nvSpPr>
            <p:spPr>
              <a:xfrm>
                <a:off x="11340829" y="5497112"/>
                <a:ext cx="486383" cy="369652"/>
              </a:xfrm>
              <a:prstGeom prst="rect">
                <a:avLst/>
              </a:prstGeom>
              <a:noFill/>
            </p:spPr>
            <p:txBody>
              <a:bodyPr wrap="square" rtlCol="0">
                <a:spAutoFit/>
              </a:bodyPr>
              <a:lstStyle/>
              <a:p>
                <a:pPr algn="ctr"/>
                <a:r>
                  <a:rPr lang="en-US" dirty="0"/>
                  <a:t>20</a:t>
                </a:r>
              </a:p>
            </p:txBody>
          </p:sp>
          <p:sp>
            <p:nvSpPr>
              <p:cNvPr id="61" name="TextBox 60">
                <a:extLst>
                  <a:ext uri="{FF2B5EF4-FFF2-40B4-BE49-F238E27FC236}">
                    <a16:creationId xmlns:a16="http://schemas.microsoft.com/office/drawing/2014/main" id="{82ACF4B5-5D90-4F1C-89D3-2530951A6E00}"/>
                  </a:ext>
                </a:extLst>
              </p:cNvPr>
              <p:cNvSpPr txBox="1"/>
              <p:nvPr/>
            </p:nvSpPr>
            <p:spPr>
              <a:xfrm>
                <a:off x="11340829" y="6398295"/>
                <a:ext cx="486383" cy="369652"/>
              </a:xfrm>
              <a:prstGeom prst="rect">
                <a:avLst/>
              </a:prstGeom>
              <a:noFill/>
            </p:spPr>
            <p:txBody>
              <a:bodyPr wrap="square" rtlCol="0">
                <a:spAutoFit/>
              </a:bodyPr>
              <a:lstStyle/>
              <a:p>
                <a:pPr algn="ctr"/>
                <a:r>
                  <a:rPr lang="en-US" dirty="0"/>
                  <a:t>15</a:t>
                </a:r>
              </a:p>
            </p:txBody>
          </p:sp>
          <p:sp>
            <p:nvSpPr>
              <p:cNvPr id="62" name="TextBox 61">
                <a:extLst>
                  <a:ext uri="{FF2B5EF4-FFF2-40B4-BE49-F238E27FC236}">
                    <a16:creationId xmlns:a16="http://schemas.microsoft.com/office/drawing/2014/main" id="{65400670-40A5-442A-9901-8B5D4A5E9661}"/>
                  </a:ext>
                </a:extLst>
              </p:cNvPr>
              <p:cNvSpPr txBox="1"/>
              <p:nvPr/>
            </p:nvSpPr>
            <p:spPr>
              <a:xfrm>
                <a:off x="11340829" y="7299478"/>
                <a:ext cx="486383" cy="369652"/>
              </a:xfrm>
              <a:prstGeom prst="rect">
                <a:avLst/>
              </a:prstGeom>
              <a:noFill/>
            </p:spPr>
            <p:txBody>
              <a:bodyPr wrap="square" rtlCol="0">
                <a:spAutoFit/>
              </a:bodyPr>
              <a:lstStyle/>
              <a:p>
                <a:pPr algn="ctr"/>
                <a:r>
                  <a:rPr lang="en-US" dirty="0"/>
                  <a:t>10</a:t>
                </a:r>
              </a:p>
            </p:txBody>
          </p:sp>
          <p:sp>
            <p:nvSpPr>
              <p:cNvPr id="63" name="TextBox 62">
                <a:extLst>
                  <a:ext uri="{FF2B5EF4-FFF2-40B4-BE49-F238E27FC236}">
                    <a16:creationId xmlns:a16="http://schemas.microsoft.com/office/drawing/2014/main" id="{DAF44155-73B2-47FF-892D-8D3DA8CED7FC}"/>
                  </a:ext>
                </a:extLst>
              </p:cNvPr>
              <p:cNvSpPr txBox="1"/>
              <p:nvPr/>
            </p:nvSpPr>
            <p:spPr>
              <a:xfrm>
                <a:off x="11340829" y="8200661"/>
                <a:ext cx="486383" cy="369652"/>
              </a:xfrm>
              <a:prstGeom prst="rect">
                <a:avLst/>
              </a:prstGeom>
              <a:noFill/>
            </p:spPr>
            <p:txBody>
              <a:bodyPr wrap="square" rtlCol="0">
                <a:spAutoFit/>
              </a:bodyPr>
              <a:lstStyle/>
              <a:p>
                <a:pPr algn="ctr"/>
                <a:r>
                  <a:rPr lang="en-US" dirty="0"/>
                  <a:t>5</a:t>
                </a:r>
              </a:p>
            </p:txBody>
          </p:sp>
          <p:sp>
            <p:nvSpPr>
              <p:cNvPr id="64" name="TextBox 63">
                <a:extLst>
                  <a:ext uri="{FF2B5EF4-FFF2-40B4-BE49-F238E27FC236}">
                    <a16:creationId xmlns:a16="http://schemas.microsoft.com/office/drawing/2014/main" id="{4486C2D7-893A-4A46-9A20-45155FEDCE4E}"/>
                  </a:ext>
                </a:extLst>
              </p:cNvPr>
              <p:cNvSpPr txBox="1"/>
              <p:nvPr/>
            </p:nvSpPr>
            <p:spPr>
              <a:xfrm>
                <a:off x="11340829" y="9101846"/>
                <a:ext cx="486383" cy="369652"/>
              </a:xfrm>
              <a:prstGeom prst="rect">
                <a:avLst/>
              </a:prstGeom>
              <a:noFill/>
            </p:spPr>
            <p:txBody>
              <a:bodyPr wrap="square" rtlCol="0">
                <a:spAutoFit/>
              </a:bodyPr>
              <a:lstStyle/>
              <a:p>
                <a:pPr algn="ctr"/>
                <a:r>
                  <a:rPr lang="en-US" dirty="0"/>
                  <a:t>0</a:t>
                </a:r>
              </a:p>
            </p:txBody>
          </p:sp>
        </p:grpSp>
        <p:sp>
          <p:nvSpPr>
            <p:cNvPr id="21" name="TextBox 20">
              <a:extLst>
                <a:ext uri="{FF2B5EF4-FFF2-40B4-BE49-F238E27FC236}">
                  <a16:creationId xmlns:a16="http://schemas.microsoft.com/office/drawing/2014/main" id="{228BAFF1-3300-4760-B70A-865E532FFCEA}"/>
                </a:ext>
              </a:extLst>
            </p:cNvPr>
            <p:cNvSpPr txBox="1"/>
            <p:nvPr/>
          </p:nvSpPr>
          <p:spPr>
            <a:xfrm>
              <a:off x="10268013" y="9867744"/>
              <a:ext cx="1360777" cy="369652"/>
            </a:xfrm>
            <a:prstGeom prst="rect">
              <a:avLst/>
            </a:prstGeom>
            <a:noFill/>
          </p:spPr>
          <p:txBody>
            <a:bodyPr wrap="square" rtlCol="0">
              <a:spAutoFit/>
            </a:bodyPr>
            <a:lstStyle/>
            <a:p>
              <a:pPr algn="ctr"/>
              <a:r>
                <a:rPr lang="en-US" dirty="0"/>
                <a:t>2019E</a:t>
              </a:r>
            </a:p>
          </p:txBody>
        </p:sp>
        <p:sp>
          <p:nvSpPr>
            <p:cNvPr id="22" name="TextBox 21">
              <a:extLst>
                <a:ext uri="{FF2B5EF4-FFF2-40B4-BE49-F238E27FC236}">
                  <a16:creationId xmlns:a16="http://schemas.microsoft.com/office/drawing/2014/main" id="{B60B49C1-934D-4DB9-8BCB-72FFD3BF1D1B}"/>
                </a:ext>
              </a:extLst>
            </p:cNvPr>
            <p:cNvSpPr txBox="1"/>
            <p:nvPr/>
          </p:nvSpPr>
          <p:spPr>
            <a:xfrm>
              <a:off x="8741386" y="9867744"/>
              <a:ext cx="1360777" cy="369652"/>
            </a:xfrm>
            <a:prstGeom prst="rect">
              <a:avLst/>
            </a:prstGeom>
            <a:noFill/>
          </p:spPr>
          <p:txBody>
            <a:bodyPr wrap="square" rtlCol="0">
              <a:spAutoFit/>
            </a:bodyPr>
            <a:lstStyle/>
            <a:p>
              <a:pPr algn="ctr"/>
              <a:r>
                <a:rPr lang="en-US" dirty="0"/>
                <a:t>2018E</a:t>
              </a:r>
            </a:p>
          </p:txBody>
        </p:sp>
        <p:sp>
          <p:nvSpPr>
            <p:cNvPr id="25" name="TextBox 24">
              <a:extLst>
                <a:ext uri="{FF2B5EF4-FFF2-40B4-BE49-F238E27FC236}">
                  <a16:creationId xmlns:a16="http://schemas.microsoft.com/office/drawing/2014/main" id="{B57A4F94-7536-4EDB-ACE0-AFFE4AC73347}"/>
                </a:ext>
              </a:extLst>
            </p:cNvPr>
            <p:cNvSpPr txBox="1"/>
            <p:nvPr/>
          </p:nvSpPr>
          <p:spPr>
            <a:xfrm>
              <a:off x="7214758" y="9867744"/>
              <a:ext cx="1360777" cy="369652"/>
            </a:xfrm>
            <a:prstGeom prst="rect">
              <a:avLst/>
            </a:prstGeom>
            <a:noFill/>
          </p:spPr>
          <p:txBody>
            <a:bodyPr wrap="square" rtlCol="0">
              <a:spAutoFit/>
            </a:bodyPr>
            <a:lstStyle/>
            <a:p>
              <a:pPr algn="ctr"/>
              <a:r>
                <a:rPr lang="en-US" dirty="0"/>
                <a:t>2017E</a:t>
              </a:r>
            </a:p>
          </p:txBody>
        </p:sp>
        <p:sp>
          <p:nvSpPr>
            <p:cNvPr id="26" name="TextBox 25">
              <a:extLst>
                <a:ext uri="{FF2B5EF4-FFF2-40B4-BE49-F238E27FC236}">
                  <a16:creationId xmlns:a16="http://schemas.microsoft.com/office/drawing/2014/main" id="{8B1859A0-F438-4210-BEE1-FCFA302BCC3C}"/>
                </a:ext>
              </a:extLst>
            </p:cNvPr>
            <p:cNvSpPr txBox="1"/>
            <p:nvPr/>
          </p:nvSpPr>
          <p:spPr>
            <a:xfrm>
              <a:off x="5688130" y="9867744"/>
              <a:ext cx="1360777" cy="369652"/>
            </a:xfrm>
            <a:prstGeom prst="rect">
              <a:avLst/>
            </a:prstGeom>
            <a:noFill/>
          </p:spPr>
          <p:txBody>
            <a:bodyPr wrap="square" rtlCol="0">
              <a:spAutoFit/>
            </a:bodyPr>
            <a:lstStyle/>
            <a:p>
              <a:pPr algn="ctr"/>
              <a:r>
                <a:rPr lang="en-US" dirty="0"/>
                <a:t>2016E</a:t>
              </a:r>
            </a:p>
          </p:txBody>
        </p:sp>
        <p:sp>
          <p:nvSpPr>
            <p:cNvPr id="27" name="TextBox 26">
              <a:extLst>
                <a:ext uri="{FF2B5EF4-FFF2-40B4-BE49-F238E27FC236}">
                  <a16:creationId xmlns:a16="http://schemas.microsoft.com/office/drawing/2014/main" id="{9DAADEE9-06E3-460E-AAA4-2A86AEF5BC71}"/>
                </a:ext>
              </a:extLst>
            </p:cNvPr>
            <p:cNvSpPr txBox="1"/>
            <p:nvPr/>
          </p:nvSpPr>
          <p:spPr>
            <a:xfrm>
              <a:off x="4161502" y="9867744"/>
              <a:ext cx="1360777" cy="369652"/>
            </a:xfrm>
            <a:prstGeom prst="rect">
              <a:avLst/>
            </a:prstGeom>
            <a:noFill/>
          </p:spPr>
          <p:txBody>
            <a:bodyPr wrap="square" rtlCol="0">
              <a:spAutoFit/>
            </a:bodyPr>
            <a:lstStyle/>
            <a:p>
              <a:pPr algn="ctr"/>
              <a:r>
                <a:rPr lang="en-US" dirty="0"/>
                <a:t>2015E</a:t>
              </a:r>
            </a:p>
          </p:txBody>
        </p:sp>
        <p:sp>
          <p:nvSpPr>
            <p:cNvPr id="28" name="TextBox 27">
              <a:extLst>
                <a:ext uri="{FF2B5EF4-FFF2-40B4-BE49-F238E27FC236}">
                  <a16:creationId xmlns:a16="http://schemas.microsoft.com/office/drawing/2014/main" id="{1B69857F-F50E-4485-9850-C2923F632A94}"/>
                </a:ext>
              </a:extLst>
            </p:cNvPr>
            <p:cNvSpPr txBox="1"/>
            <p:nvPr/>
          </p:nvSpPr>
          <p:spPr>
            <a:xfrm>
              <a:off x="2634874" y="9867744"/>
              <a:ext cx="1360777" cy="369652"/>
            </a:xfrm>
            <a:prstGeom prst="rect">
              <a:avLst/>
            </a:prstGeom>
            <a:noFill/>
          </p:spPr>
          <p:txBody>
            <a:bodyPr wrap="square" rtlCol="0">
              <a:spAutoFit/>
            </a:bodyPr>
            <a:lstStyle/>
            <a:p>
              <a:pPr algn="ctr"/>
              <a:r>
                <a:rPr lang="en-US" dirty="0"/>
                <a:t>2014</a:t>
              </a:r>
            </a:p>
          </p:txBody>
        </p:sp>
        <p:sp>
          <p:nvSpPr>
            <p:cNvPr id="29" name="TextBox 28">
              <a:extLst>
                <a:ext uri="{FF2B5EF4-FFF2-40B4-BE49-F238E27FC236}">
                  <a16:creationId xmlns:a16="http://schemas.microsoft.com/office/drawing/2014/main" id="{8BA6109F-6ACA-465B-A579-D0B6843C08CF}"/>
                </a:ext>
              </a:extLst>
            </p:cNvPr>
            <p:cNvSpPr txBox="1"/>
            <p:nvPr/>
          </p:nvSpPr>
          <p:spPr>
            <a:xfrm>
              <a:off x="1108246" y="9867744"/>
              <a:ext cx="1360777" cy="369652"/>
            </a:xfrm>
            <a:prstGeom prst="rect">
              <a:avLst/>
            </a:prstGeom>
            <a:noFill/>
          </p:spPr>
          <p:txBody>
            <a:bodyPr wrap="square" rtlCol="0">
              <a:spAutoFit/>
            </a:bodyPr>
            <a:lstStyle/>
            <a:p>
              <a:pPr algn="ctr"/>
              <a:r>
                <a:rPr lang="en-US" dirty="0"/>
                <a:t>2013</a:t>
              </a:r>
            </a:p>
          </p:txBody>
        </p:sp>
        <p:sp>
          <p:nvSpPr>
            <p:cNvPr id="30" name="TextBox 29">
              <a:extLst>
                <a:ext uri="{FF2B5EF4-FFF2-40B4-BE49-F238E27FC236}">
                  <a16:creationId xmlns:a16="http://schemas.microsoft.com/office/drawing/2014/main" id="{0DBD12C2-7F2F-4367-8417-B259B0428DEF}"/>
                </a:ext>
              </a:extLst>
            </p:cNvPr>
            <p:cNvSpPr txBox="1"/>
            <p:nvPr/>
          </p:nvSpPr>
          <p:spPr>
            <a:xfrm rot="16200000">
              <a:off x="10087559" y="6467914"/>
              <a:ext cx="3203646" cy="523220"/>
            </a:xfrm>
            <a:prstGeom prst="rect">
              <a:avLst/>
            </a:prstGeom>
            <a:noFill/>
          </p:spPr>
          <p:txBody>
            <a:bodyPr wrap="square" rtlCol="0">
              <a:spAutoFit/>
            </a:bodyPr>
            <a:lstStyle/>
            <a:p>
              <a:pPr algn="ctr"/>
              <a:r>
                <a:rPr lang="en-US" sz="2800" dirty="0"/>
                <a:t>Billions of devices</a:t>
              </a:r>
            </a:p>
          </p:txBody>
        </p:sp>
        <p:sp>
          <p:nvSpPr>
            <p:cNvPr id="31" name="TextBox 30">
              <a:extLst>
                <a:ext uri="{FF2B5EF4-FFF2-40B4-BE49-F238E27FC236}">
                  <a16:creationId xmlns:a16="http://schemas.microsoft.com/office/drawing/2014/main" id="{C3B948DB-E937-426D-BD69-56630FA4C84E}"/>
                </a:ext>
              </a:extLst>
            </p:cNvPr>
            <p:cNvSpPr txBox="1"/>
            <p:nvPr/>
          </p:nvSpPr>
          <p:spPr>
            <a:xfrm>
              <a:off x="4035081" y="5306168"/>
              <a:ext cx="3306097" cy="830997"/>
            </a:xfrm>
            <a:prstGeom prst="rect">
              <a:avLst/>
            </a:prstGeom>
            <a:noFill/>
          </p:spPr>
          <p:txBody>
            <a:bodyPr wrap="square" rtlCol="0">
              <a:spAutoFit/>
            </a:bodyPr>
            <a:lstStyle/>
            <a:p>
              <a:pPr algn="ctr"/>
              <a:r>
                <a:rPr lang="en-US" sz="2400" dirty="0">
                  <a:solidFill>
                    <a:schemeClr val="accent2"/>
                  </a:solidFill>
                </a:rPr>
                <a:t>Five-Year (2014-2019)</a:t>
              </a:r>
            </a:p>
            <a:p>
              <a:pPr algn="ctr"/>
              <a:r>
                <a:rPr lang="en-US" sz="2400" dirty="0">
                  <a:solidFill>
                    <a:schemeClr val="accent2"/>
                  </a:solidFill>
                </a:rPr>
                <a:t>CAGR 35%</a:t>
              </a:r>
            </a:p>
          </p:txBody>
        </p:sp>
        <p:sp>
          <p:nvSpPr>
            <p:cNvPr id="32" name="Freeform 5">
              <a:extLst>
                <a:ext uri="{FF2B5EF4-FFF2-40B4-BE49-F238E27FC236}">
                  <a16:creationId xmlns:a16="http://schemas.microsoft.com/office/drawing/2014/main" id="{E22F5F12-25E2-4B55-93DF-D4A617F03642}"/>
                </a:ext>
              </a:extLst>
            </p:cNvPr>
            <p:cNvSpPr>
              <a:spLocks/>
            </p:cNvSpPr>
            <p:nvPr/>
          </p:nvSpPr>
          <p:spPr bwMode="auto">
            <a:xfrm>
              <a:off x="1795463" y="3631180"/>
              <a:ext cx="9153525" cy="5334000"/>
            </a:xfrm>
            <a:custGeom>
              <a:avLst/>
              <a:gdLst>
                <a:gd name="T0" fmla="*/ 0 w 5766"/>
                <a:gd name="T1" fmla="*/ 3151 h 3360"/>
                <a:gd name="T2" fmla="*/ 961 w 5766"/>
                <a:gd name="T3" fmla="*/ 2977 h 3360"/>
                <a:gd name="T4" fmla="*/ 1926 w 5766"/>
                <a:gd name="T5" fmla="*/ 2615 h 3360"/>
                <a:gd name="T6" fmla="*/ 2884 w 5766"/>
                <a:gd name="T7" fmla="*/ 2127 h 3360"/>
                <a:gd name="T8" fmla="*/ 3870 w 5766"/>
                <a:gd name="T9" fmla="*/ 1508 h 3360"/>
                <a:gd name="T10" fmla="*/ 4808 w 5766"/>
                <a:gd name="T11" fmla="*/ 861 h 3360"/>
                <a:gd name="T12" fmla="*/ 5766 w 5766"/>
                <a:gd name="T13" fmla="*/ 0 h 3360"/>
                <a:gd name="T14" fmla="*/ 5766 w 5766"/>
                <a:gd name="T15" fmla="*/ 2615 h 3360"/>
                <a:gd name="T16" fmla="*/ 0 w 5766"/>
                <a:gd name="T17" fmla="*/ 3360 h 3360"/>
                <a:gd name="T18" fmla="*/ 0 w 5766"/>
                <a:gd name="T19" fmla="*/ 3151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6" h="3360">
                  <a:moveTo>
                    <a:pt x="0" y="3151"/>
                  </a:moveTo>
                  <a:lnTo>
                    <a:pt x="961" y="2977"/>
                  </a:lnTo>
                  <a:lnTo>
                    <a:pt x="1926" y="2615"/>
                  </a:lnTo>
                  <a:lnTo>
                    <a:pt x="2884" y="2127"/>
                  </a:lnTo>
                  <a:lnTo>
                    <a:pt x="3870" y="1508"/>
                  </a:lnTo>
                  <a:lnTo>
                    <a:pt x="4808" y="861"/>
                  </a:lnTo>
                  <a:lnTo>
                    <a:pt x="5766" y="0"/>
                  </a:lnTo>
                  <a:lnTo>
                    <a:pt x="5766" y="2615"/>
                  </a:lnTo>
                  <a:lnTo>
                    <a:pt x="0" y="3360"/>
                  </a:lnTo>
                  <a:lnTo>
                    <a:pt x="0" y="3151"/>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6">
              <a:extLst>
                <a:ext uri="{FF2B5EF4-FFF2-40B4-BE49-F238E27FC236}">
                  <a16:creationId xmlns:a16="http://schemas.microsoft.com/office/drawing/2014/main" id="{EF0030F0-52EE-46AF-BF3A-1D467E9A1A0F}"/>
                </a:ext>
              </a:extLst>
            </p:cNvPr>
            <p:cNvSpPr>
              <a:spLocks/>
            </p:cNvSpPr>
            <p:nvPr/>
          </p:nvSpPr>
          <p:spPr bwMode="auto">
            <a:xfrm>
              <a:off x="1795463" y="9222355"/>
              <a:ext cx="9153525" cy="433387"/>
            </a:xfrm>
            <a:custGeom>
              <a:avLst/>
              <a:gdLst>
                <a:gd name="T0" fmla="*/ 0 w 5766"/>
                <a:gd name="T1" fmla="*/ 273 h 273"/>
                <a:gd name="T2" fmla="*/ 5766 w 5766"/>
                <a:gd name="T3" fmla="*/ 273 h 273"/>
                <a:gd name="T4" fmla="*/ 5766 w 5766"/>
                <a:gd name="T5" fmla="*/ 0 h 273"/>
                <a:gd name="T6" fmla="*/ 0 w 5766"/>
                <a:gd name="T7" fmla="*/ 120 h 273"/>
                <a:gd name="T8" fmla="*/ 0 w 5766"/>
                <a:gd name="T9" fmla="*/ 273 h 273"/>
              </a:gdLst>
              <a:ahLst/>
              <a:cxnLst>
                <a:cxn ang="0">
                  <a:pos x="T0" y="T1"/>
                </a:cxn>
                <a:cxn ang="0">
                  <a:pos x="T2" y="T3"/>
                </a:cxn>
                <a:cxn ang="0">
                  <a:pos x="T4" y="T5"/>
                </a:cxn>
                <a:cxn ang="0">
                  <a:pos x="T6" y="T7"/>
                </a:cxn>
                <a:cxn ang="0">
                  <a:pos x="T8" y="T9"/>
                </a:cxn>
              </a:cxnLst>
              <a:rect l="0" t="0" r="r" b="b"/>
              <a:pathLst>
                <a:path w="5766" h="273">
                  <a:moveTo>
                    <a:pt x="0" y="273"/>
                  </a:moveTo>
                  <a:lnTo>
                    <a:pt x="5766" y="273"/>
                  </a:lnTo>
                  <a:lnTo>
                    <a:pt x="5766" y="0"/>
                  </a:lnTo>
                  <a:lnTo>
                    <a:pt x="0" y="120"/>
                  </a:lnTo>
                  <a:lnTo>
                    <a:pt x="0" y="27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BB706116-4C50-4B28-B186-6364D3F9EA58}"/>
                </a:ext>
              </a:extLst>
            </p:cNvPr>
            <p:cNvSpPr>
              <a:spLocks/>
            </p:cNvSpPr>
            <p:nvPr/>
          </p:nvSpPr>
          <p:spPr bwMode="auto">
            <a:xfrm>
              <a:off x="1795463" y="8517505"/>
              <a:ext cx="9153525" cy="895350"/>
            </a:xfrm>
            <a:custGeom>
              <a:avLst/>
              <a:gdLst>
                <a:gd name="T0" fmla="*/ 0 w 5766"/>
                <a:gd name="T1" fmla="*/ 383 h 564"/>
                <a:gd name="T2" fmla="*/ 5766 w 5766"/>
                <a:gd name="T3" fmla="*/ 0 h 564"/>
                <a:gd name="T4" fmla="*/ 5766 w 5766"/>
                <a:gd name="T5" fmla="*/ 444 h 564"/>
                <a:gd name="T6" fmla="*/ 0 w 5766"/>
                <a:gd name="T7" fmla="*/ 564 h 564"/>
                <a:gd name="T8" fmla="*/ 0 w 5766"/>
                <a:gd name="T9" fmla="*/ 383 h 564"/>
              </a:gdLst>
              <a:ahLst/>
              <a:cxnLst>
                <a:cxn ang="0">
                  <a:pos x="T0" y="T1"/>
                </a:cxn>
                <a:cxn ang="0">
                  <a:pos x="T2" y="T3"/>
                </a:cxn>
                <a:cxn ang="0">
                  <a:pos x="T4" y="T5"/>
                </a:cxn>
                <a:cxn ang="0">
                  <a:pos x="T6" y="T7"/>
                </a:cxn>
                <a:cxn ang="0">
                  <a:pos x="T8" y="T9"/>
                </a:cxn>
              </a:cxnLst>
              <a:rect l="0" t="0" r="r" b="b"/>
              <a:pathLst>
                <a:path w="5766" h="564">
                  <a:moveTo>
                    <a:pt x="0" y="383"/>
                  </a:moveTo>
                  <a:lnTo>
                    <a:pt x="5766" y="0"/>
                  </a:lnTo>
                  <a:lnTo>
                    <a:pt x="5766" y="444"/>
                  </a:lnTo>
                  <a:lnTo>
                    <a:pt x="0" y="564"/>
                  </a:lnTo>
                  <a:lnTo>
                    <a:pt x="0" y="3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8">
              <a:extLst>
                <a:ext uri="{FF2B5EF4-FFF2-40B4-BE49-F238E27FC236}">
                  <a16:creationId xmlns:a16="http://schemas.microsoft.com/office/drawing/2014/main" id="{69F57279-2026-4F1E-B323-213E02E076D4}"/>
                </a:ext>
              </a:extLst>
            </p:cNvPr>
            <p:cNvSpPr>
              <a:spLocks/>
            </p:cNvSpPr>
            <p:nvPr/>
          </p:nvSpPr>
          <p:spPr bwMode="auto">
            <a:xfrm>
              <a:off x="1795463" y="7860280"/>
              <a:ext cx="9153525" cy="1187450"/>
            </a:xfrm>
            <a:custGeom>
              <a:avLst/>
              <a:gdLst>
                <a:gd name="T0" fmla="*/ 1889 w 1889"/>
                <a:gd name="T1" fmla="*/ 0 h 244"/>
                <a:gd name="T2" fmla="*/ 1199 w 1889"/>
                <a:gd name="T3" fmla="*/ 69 h 244"/>
                <a:gd name="T4" fmla="*/ 553 w 1889"/>
                <a:gd name="T5" fmla="*/ 159 h 244"/>
                <a:gd name="T6" fmla="*/ 0 w 1889"/>
                <a:gd name="T7" fmla="*/ 227 h 244"/>
                <a:gd name="T8" fmla="*/ 0 w 1889"/>
                <a:gd name="T9" fmla="*/ 244 h 244"/>
                <a:gd name="T10" fmla="*/ 1889 w 1889"/>
                <a:gd name="T11" fmla="*/ 19 h 244"/>
                <a:gd name="T12" fmla="*/ 1889 w 1889"/>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889" h="244">
                  <a:moveTo>
                    <a:pt x="1889" y="0"/>
                  </a:moveTo>
                  <a:cubicBezTo>
                    <a:pt x="1889" y="0"/>
                    <a:pt x="1389" y="47"/>
                    <a:pt x="1199" y="69"/>
                  </a:cubicBezTo>
                  <a:cubicBezTo>
                    <a:pt x="1008" y="92"/>
                    <a:pt x="553" y="159"/>
                    <a:pt x="553" y="159"/>
                  </a:cubicBezTo>
                  <a:cubicBezTo>
                    <a:pt x="0" y="227"/>
                    <a:pt x="0" y="227"/>
                    <a:pt x="0" y="227"/>
                  </a:cubicBezTo>
                  <a:cubicBezTo>
                    <a:pt x="0" y="244"/>
                    <a:pt x="0" y="244"/>
                    <a:pt x="0" y="244"/>
                  </a:cubicBezTo>
                  <a:cubicBezTo>
                    <a:pt x="1889" y="19"/>
                    <a:pt x="1889" y="19"/>
                    <a:pt x="1889" y="19"/>
                  </a:cubicBezTo>
                  <a:lnTo>
                    <a:pt x="188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9">
              <a:extLst>
                <a:ext uri="{FF2B5EF4-FFF2-40B4-BE49-F238E27FC236}">
                  <a16:creationId xmlns:a16="http://schemas.microsoft.com/office/drawing/2014/main" id="{84022E2A-EBDE-4131-A5C3-5CEF02990968}"/>
                </a:ext>
              </a:extLst>
            </p:cNvPr>
            <p:cNvSpPr>
              <a:spLocks/>
            </p:cNvSpPr>
            <p:nvPr/>
          </p:nvSpPr>
          <p:spPr bwMode="auto">
            <a:xfrm>
              <a:off x="1795463" y="7782493"/>
              <a:ext cx="9153525" cy="1147762"/>
            </a:xfrm>
            <a:custGeom>
              <a:avLst/>
              <a:gdLst>
                <a:gd name="T0" fmla="*/ 1889 w 1889"/>
                <a:gd name="T1" fmla="*/ 0 h 236"/>
                <a:gd name="T2" fmla="*/ 1095 w 1889"/>
                <a:gd name="T3" fmla="*/ 88 h 236"/>
                <a:gd name="T4" fmla="*/ 427 w 1889"/>
                <a:gd name="T5" fmla="*/ 181 h 236"/>
                <a:gd name="T6" fmla="*/ 0 w 1889"/>
                <a:gd name="T7" fmla="*/ 236 h 236"/>
                <a:gd name="T8" fmla="*/ 1889 w 1889"/>
                <a:gd name="T9" fmla="*/ 16 h 236"/>
                <a:gd name="T10" fmla="*/ 1889 w 1889"/>
                <a:gd name="T11" fmla="*/ 0 h 236"/>
              </a:gdLst>
              <a:ahLst/>
              <a:cxnLst>
                <a:cxn ang="0">
                  <a:pos x="T0" y="T1"/>
                </a:cxn>
                <a:cxn ang="0">
                  <a:pos x="T2" y="T3"/>
                </a:cxn>
                <a:cxn ang="0">
                  <a:pos x="T4" y="T5"/>
                </a:cxn>
                <a:cxn ang="0">
                  <a:pos x="T6" y="T7"/>
                </a:cxn>
                <a:cxn ang="0">
                  <a:pos x="T8" y="T9"/>
                </a:cxn>
                <a:cxn ang="0">
                  <a:pos x="T10" y="T11"/>
                </a:cxn>
              </a:cxnLst>
              <a:rect l="0" t="0" r="r" b="b"/>
              <a:pathLst>
                <a:path w="1889" h="236">
                  <a:moveTo>
                    <a:pt x="1889" y="0"/>
                  </a:moveTo>
                  <a:cubicBezTo>
                    <a:pt x="1889" y="0"/>
                    <a:pt x="1187" y="76"/>
                    <a:pt x="1095" y="88"/>
                  </a:cubicBezTo>
                  <a:cubicBezTo>
                    <a:pt x="1003" y="100"/>
                    <a:pt x="501" y="171"/>
                    <a:pt x="427" y="181"/>
                  </a:cubicBezTo>
                  <a:cubicBezTo>
                    <a:pt x="352" y="192"/>
                    <a:pt x="0" y="236"/>
                    <a:pt x="0" y="236"/>
                  </a:cubicBezTo>
                  <a:cubicBezTo>
                    <a:pt x="1889" y="16"/>
                    <a:pt x="1889" y="16"/>
                    <a:pt x="1889" y="16"/>
                  </a:cubicBezTo>
                  <a:lnTo>
                    <a:pt x="1889" y="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0">
              <a:extLst>
                <a:ext uri="{FF2B5EF4-FFF2-40B4-BE49-F238E27FC236}">
                  <a16:creationId xmlns:a16="http://schemas.microsoft.com/office/drawing/2014/main" id="{98969D25-61E4-4F02-B964-1B5F9F7835C2}"/>
                </a:ext>
              </a:extLst>
            </p:cNvPr>
            <p:cNvSpPr>
              <a:spLocks/>
            </p:cNvSpPr>
            <p:nvPr/>
          </p:nvSpPr>
          <p:spPr bwMode="auto">
            <a:xfrm>
              <a:off x="1795463" y="8147618"/>
              <a:ext cx="9153525" cy="977900"/>
            </a:xfrm>
            <a:custGeom>
              <a:avLst/>
              <a:gdLst>
                <a:gd name="T0" fmla="*/ 5766 w 5766"/>
                <a:gd name="T1" fmla="*/ 0 h 616"/>
                <a:gd name="T2" fmla="*/ 0 w 5766"/>
                <a:gd name="T3" fmla="*/ 567 h 616"/>
                <a:gd name="T4" fmla="*/ 0 w 5766"/>
                <a:gd name="T5" fmla="*/ 616 h 616"/>
                <a:gd name="T6" fmla="*/ 5766 w 5766"/>
                <a:gd name="T7" fmla="*/ 233 h 616"/>
                <a:gd name="T8" fmla="*/ 5766 w 5766"/>
                <a:gd name="T9" fmla="*/ 0 h 616"/>
              </a:gdLst>
              <a:ahLst/>
              <a:cxnLst>
                <a:cxn ang="0">
                  <a:pos x="T0" y="T1"/>
                </a:cxn>
                <a:cxn ang="0">
                  <a:pos x="T2" y="T3"/>
                </a:cxn>
                <a:cxn ang="0">
                  <a:pos x="T4" y="T5"/>
                </a:cxn>
                <a:cxn ang="0">
                  <a:pos x="T6" y="T7"/>
                </a:cxn>
                <a:cxn ang="0">
                  <a:pos x="T8" y="T9"/>
                </a:cxn>
              </a:cxnLst>
              <a:rect l="0" t="0" r="r" b="b"/>
              <a:pathLst>
                <a:path w="5766" h="616">
                  <a:moveTo>
                    <a:pt x="5766" y="0"/>
                  </a:moveTo>
                  <a:lnTo>
                    <a:pt x="0" y="567"/>
                  </a:lnTo>
                  <a:lnTo>
                    <a:pt x="0" y="616"/>
                  </a:lnTo>
                  <a:lnTo>
                    <a:pt x="5766" y="233"/>
                  </a:lnTo>
                  <a:lnTo>
                    <a:pt x="5766" y="0"/>
                  </a:lnTo>
                  <a:close/>
                </a:path>
              </a:pathLst>
            </a:custGeom>
            <a:solidFill>
              <a:srgbClr val="2DA3E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
              <a:extLst>
                <a:ext uri="{FF2B5EF4-FFF2-40B4-BE49-F238E27FC236}">
                  <a16:creationId xmlns:a16="http://schemas.microsoft.com/office/drawing/2014/main" id="{A3C85D73-5CD0-4D2A-9C79-2045DAC081F5}"/>
                </a:ext>
              </a:extLst>
            </p:cNvPr>
            <p:cNvSpPr>
              <a:spLocks/>
            </p:cNvSpPr>
            <p:nvPr/>
          </p:nvSpPr>
          <p:spPr bwMode="auto">
            <a:xfrm>
              <a:off x="1795463" y="7952355"/>
              <a:ext cx="9153525" cy="1095375"/>
            </a:xfrm>
            <a:custGeom>
              <a:avLst/>
              <a:gdLst>
                <a:gd name="T0" fmla="*/ 5766 w 5766"/>
                <a:gd name="T1" fmla="*/ 0 h 690"/>
                <a:gd name="T2" fmla="*/ 0 w 5766"/>
                <a:gd name="T3" fmla="*/ 668 h 690"/>
                <a:gd name="T4" fmla="*/ 0 w 5766"/>
                <a:gd name="T5" fmla="*/ 690 h 690"/>
                <a:gd name="T6" fmla="*/ 5766 w 5766"/>
                <a:gd name="T7" fmla="*/ 123 h 690"/>
                <a:gd name="T8" fmla="*/ 5766 w 5766"/>
                <a:gd name="T9" fmla="*/ 0 h 690"/>
              </a:gdLst>
              <a:ahLst/>
              <a:cxnLst>
                <a:cxn ang="0">
                  <a:pos x="T0" y="T1"/>
                </a:cxn>
                <a:cxn ang="0">
                  <a:pos x="T2" y="T3"/>
                </a:cxn>
                <a:cxn ang="0">
                  <a:pos x="T4" y="T5"/>
                </a:cxn>
                <a:cxn ang="0">
                  <a:pos x="T6" y="T7"/>
                </a:cxn>
                <a:cxn ang="0">
                  <a:pos x="T8" y="T9"/>
                </a:cxn>
              </a:cxnLst>
              <a:rect l="0" t="0" r="r" b="b"/>
              <a:pathLst>
                <a:path w="5766" h="690">
                  <a:moveTo>
                    <a:pt x="5766" y="0"/>
                  </a:moveTo>
                  <a:lnTo>
                    <a:pt x="0" y="668"/>
                  </a:lnTo>
                  <a:lnTo>
                    <a:pt x="0" y="690"/>
                  </a:lnTo>
                  <a:lnTo>
                    <a:pt x="5766" y="123"/>
                  </a:lnTo>
                  <a:lnTo>
                    <a:pt x="5766" y="0"/>
                  </a:lnTo>
                  <a:close/>
                </a:path>
              </a:pathLst>
            </a:custGeom>
            <a:solidFill>
              <a:srgbClr val="E98F4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Line 12">
              <a:extLst>
                <a:ext uri="{FF2B5EF4-FFF2-40B4-BE49-F238E27FC236}">
                  <a16:creationId xmlns:a16="http://schemas.microsoft.com/office/drawing/2014/main" id="{728518BA-E904-4359-9E8B-5BD33B85AB86}"/>
                </a:ext>
              </a:extLst>
            </p:cNvPr>
            <p:cNvSpPr>
              <a:spLocks noChangeShapeType="1"/>
            </p:cNvSpPr>
            <p:nvPr/>
          </p:nvSpPr>
          <p:spPr bwMode="auto">
            <a:xfrm>
              <a:off x="1795463"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13">
              <a:extLst>
                <a:ext uri="{FF2B5EF4-FFF2-40B4-BE49-F238E27FC236}">
                  <a16:creationId xmlns:a16="http://schemas.microsoft.com/office/drawing/2014/main" id="{56D649B4-D434-4445-B3A7-B83E18D690CE}"/>
                </a:ext>
              </a:extLst>
            </p:cNvPr>
            <p:cNvSpPr>
              <a:spLocks noChangeShapeType="1"/>
            </p:cNvSpPr>
            <p:nvPr/>
          </p:nvSpPr>
          <p:spPr bwMode="auto">
            <a:xfrm>
              <a:off x="3321050"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14">
              <a:extLst>
                <a:ext uri="{FF2B5EF4-FFF2-40B4-BE49-F238E27FC236}">
                  <a16:creationId xmlns:a16="http://schemas.microsoft.com/office/drawing/2014/main" id="{78F3A3DA-BC82-40D5-86EF-905A3F5432FD}"/>
                </a:ext>
              </a:extLst>
            </p:cNvPr>
            <p:cNvSpPr>
              <a:spLocks noChangeShapeType="1"/>
            </p:cNvSpPr>
            <p:nvPr/>
          </p:nvSpPr>
          <p:spPr bwMode="auto">
            <a:xfrm>
              <a:off x="4852988"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15">
              <a:extLst>
                <a:ext uri="{FF2B5EF4-FFF2-40B4-BE49-F238E27FC236}">
                  <a16:creationId xmlns:a16="http://schemas.microsoft.com/office/drawing/2014/main" id="{A9E2F01C-B620-4206-B99B-3A699D39F1B2}"/>
                </a:ext>
              </a:extLst>
            </p:cNvPr>
            <p:cNvSpPr>
              <a:spLocks noChangeShapeType="1"/>
            </p:cNvSpPr>
            <p:nvPr/>
          </p:nvSpPr>
          <p:spPr bwMode="auto">
            <a:xfrm>
              <a:off x="6380163"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16">
              <a:extLst>
                <a:ext uri="{FF2B5EF4-FFF2-40B4-BE49-F238E27FC236}">
                  <a16:creationId xmlns:a16="http://schemas.microsoft.com/office/drawing/2014/main" id="{51372DEE-6E95-4A93-901E-7867082F72DE}"/>
                </a:ext>
              </a:extLst>
            </p:cNvPr>
            <p:cNvSpPr>
              <a:spLocks noChangeShapeType="1"/>
            </p:cNvSpPr>
            <p:nvPr/>
          </p:nvSpPr>
          <p:spPr bwMode="auto">
            <a:xfrm>
              <a:off x="7905750"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17">
              <a:extLst>
                <a:ext uri="{FF2B5EF4-FFF2-40B4-BE49-F238E27FC236}">
                  <a16:creationId xmlns:a16="http://schemas.microsoft.com/office/drawing/2014/main" id="{8CDEC672-C443-414E-A312-8880CCE03DE4}"/>
                </a:ext>
              </a:extLst>
            </p:cNvPr>
            <p:cNvSpPr>
              <a:spLocks noChangeShapeType="1"/>
            </p:cNvSpPr>
            <p:nvPr/>
          </p:nvSpPr>
          <p:spPr bwMode="auto">
            <a:xfrm>
              <a:off x="9437688"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18">
              <a:extLst>
                <a:ext uri="{FF2B5EF4-FFF2-40B4-BE49-F238E27FC236}">
                  <a16:creationId xmlns:a16="http://schemas.microsoft.com/office/drawing/2014/main" id="{96C3D091-DE40-4CAE-9280-6C9FAE1DB92A}"/>
                </a:ext>
              </a:extLst>
            </p:cNvPr>
            <p:cNvSpPr>
              <a:spLocks noChangeShapeType="1"/>
            </p:cNvSpPr>
            <p:nvPr/>
          </p:nvSpPr>
          <p:spPr bwMode="auto">
            <a:xfrm>
              <a:off x="10963275" y="9655743"/>
              <a:ext cx="0" cy="15081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19">
              <a:extLst>
                <a:ext uri="{FF2B5EF4-FFF2-40B4-BE49-F238E27FC236}">
                  <a16:creationId xmlns:a16="http://schemas.microsoft.com/office/drawing/2014/main" id="{E15285DD-148C-40F5-A925-0C738057D897}"/>
                </a:ext>
              </a:extLst>
            </p:cNvPr>
            <p:cNvSpPr>
              <a:spLocks noChangeShapeType="1"/>
            </p:cNvSpPr>
            <p:nvPr/>
          </p:nvSpPr>
          <p:spPr bwMode="auto">
            <a:xfrm>
              <a:off x="10963275" y="8793730"/>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20">
              <a:extLst>
                <a:ext uri="{FF2B5EF4-FFF2-40B4-BE49-F238E27FC236}">
                  <a16:creationId xmlns:a16="http://schemas.microsoft.com/office/drawing/2014/main" id="{AFCE4C1A-DBFD-4DC1-8EAA-F5DE8B0F1B39}"/>
                </a:ext>
              </a:extLst>
            </p:cNvPr>
            <p:cNvSpPr>
              <a:spLocks noChangeShapeType="1"/>
            </p:cNvSpPr>
            <p:nvPr/>
          </p:nvSpPr>
          <p:spPr bwMode="auto">
            <a:xfrm>
              <a:off x="1795463" y="9670030"/>
              <a:ext cx="93186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21">
              <a:extLst>
                <a:ext uri="{FF2B5EF4-FFF2-40B4-BE49-F238E27FC236}">
                  <a16:creationId xmlns:a16="http://schemas.microsoft.com/office/drawing/2014/main" id="{82FAE7CD-3837-42D5-B1AB-903219A16518}"/>
                </a:ext>
              </a:extLst>
            </p:cNvPr>
            <p:cNvSpPr>
              <a:spLocks noChangeShapeType="1"/>
            </p:cNvSpPr>
            <p:nvPr/>
          </p:nvSpPr>
          <p:spPr bwMode="auto">
            <a:xfrm>
              <a:off x="10963275" y="7893618"/>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22">
              <a:extLst>
                <a:ext uri="{FF2B5EF4-FFF2-40B4-BE49-F238E27FC236}">
                  <a16:creationId xmlns:a16="http://schemas.microsoft.com/office/drawing/2014/main" id="{EC9DBA20-7C50-44B2-8623-1319B3E58079}"/>
                </a:ext>
              </a:extLst>
            </p:cNvPr>
            <p:cNvSpPr>
              <a:spLocks noChangeShapeType="1"/>
            </p:cNvSpPr>
            <p:nvPr/>
          </p:nvSpPr>
          <p:spPr bwMode="auto">
            <a:xfrm>
              <a:off x="10963275" y="6993505"/>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23">
              <a:extLst>
                <a:ext uri="{FF2B5EF4-FFF2-40B4-BE49-F238E27FC236}">
                  <a16:creationId xmlns:a16="http://schemas.microsoft.com/office/drawing/2014/main" id="{A9458204-FF10-4E5E-8E82-FE903517711A}"/>
                </a:ext>
              </a:extLst>
            </p:cNvPr>
            <p:cNvSpPr>
              <a:spLocks noChangeShapeType="1"/>
            </p:cNvSpPr>
            <p:nvPr/>
          </p:nvSpPr>
          <p:spPr bwMode="auto">
            <a:xfrm>
              <a:off x="10963275" y="6093393"/>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24">
              <a:extLst>
                <a:ext uri="{FF2B5EF4-FFF2-40B4-BE49-F238E27FC236}">
                  <a16:creationId xmlns:a16="http://schemas.microsoft.com/office/drawing/2014/main" id="{6DB9324A-F31C-4983-8808-874A8632581F}"/>
                </a:ext>
              </a:extLst>
            </p:cNvPr>
            <p:cNvSpPr>
              <a:spLocks noChangeShapeType="1"/>
            </p:cNvSpPr>
            <p:nvPr/>
          </p:nvSpPr>
          <p:spPr bwMode="auto">
            <a:xfrm>
              <a:off x="10963275" y="5193280"/>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25">
              <a:extLst>
                <a:ext uri="{FF2B5EF4-FFF2-40B4-BE49-F238E27FC236}">
                  <a16:creationId xmlns:a16="http://schemas.microsoft.com/office/drawing/2014/main" id="{3EDDB2B5-05CB-4491-8ECC-80500BDDE503}"/>
                </a:ext>
              </a:extLst>
            </p:cNvPr>
            <p:cNvSpPr>
              <a:spLocks noChangeShapeType="1"/>
            </p:cNvSpPr>
            <p:nvPr/>
          </p:nvSpPr>
          <p:spPr bwMode="auto">
            <a:xfrm>
              <a:off x="10963275" y="4286818"/>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26">
              <a:extLst>
                <a:ext uri="{FF2B5EF4-FFF2-40B4-BE49-F238E27FC236}">
                  <a16:creationId xmlns:a16="http://schemas.microsoft.com/office/drawing/2014/main" id="{7C082A9B-D754-437B-A99D-A2221C384210}"/>
                </a:ext>
              </a:extLst>
            </p:cNvPr>
            <p:cNvSpPr>
              <a:spLocks noChangeShapeType="1"/>
            </p:cNvSpPr>
            <p:nvPr/>
          </p:nvSpPr>
          <p:spPr bwMode="auto">
            <a:xfrm>
              <a:off x="10963275" y="3386705"/>
              <a:ext cx="1508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27">
              <a:extLst>
                <a:ext uri="{FF2B5EF4-FFF2-40B4-BE49-F238E27FC236}">
                  <a16:creationId xmlns:a16="http://schemas.microsoft.com/office/drawing/2014/main" id="{AED9A136-30FF-4A6E-83FE-843C51484B0C}"/>
                </a:ext>
              </a:extLst>
            </p:cNvPr>
            <p:cNvSpPr>
              <a:spLocks noChangeShapeType="1"/>
            </p:cNvSpPr>
            <p:nvPr/>
          </p:nvSpPr>
          <p:spPr bwMode="auto">
            <a:xfrm>
              <a:off x="10963275" y="3386705"/>
              <a:ext cx="0" cy="626903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56" name="Straight Arrow Connector 55">
              <a:extLst>
                <a:ext uri="{FF2B5EF4-FFF2-40B4-BE49-F238E27FC236}">
                  <a16:creationId xmlns:a16="http://schemas.microsoft.com/office/drawing/2014/main" id="{ADA0F6A1-9B1C-4E4D-A7D3-1AACB76850FB}"/>
                </a:ext>
              </a:extLst>
            </p:cNvPr>
            <p:cNvCxnSpPr>
              <a:cxnSpLocks/>
            </p:cNvCxnSpPr>
            <p:nvPr/>
          </p:nvCxnSpPr>
          <p:spPr>
            <a:xfrm flipV="1">
              <a:off x="4922196" y="5778223"/>
              <a:ext cx="2821021" cy="1653702"/>
            </a:xfrm>
            <a:prstGeom prst="straightConnector1">
              <a:avLst/>
            </a:prstGeom>
            <a:ln w="50800" cap="rnd">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26283333-9BFE-427B-8550-03599068693C}"/>
              </a:ext>
            </a:extLst>
          </p:cNvPr>
          <p:cNvSpPr/>
          <p:nvPr/>
        </p:nvSpPr>
        <p:spPr>
          <a:xfrm>
            <a:off x="1263373" y="2285999"/>
            <a:ext cx="10927039" cy="100441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8" name="Rectangle 67">
            <a:extLst>
              <a:ext uri="{FF2B5EF4-FFF2-40B4-BE49-F238E27FC236}">
                <a16:creationId xmlns:a16="http://schemas.microsoft.com/office/drawing/2014/main" id="{3A84C090-8166-43A5-98C3-A753BCC4E0BA}"/>
              </a:ext>
            </a:extLst>
          </p:cNvPr>
          <p:cNvSpPr/>
          <p:nvPr/>
        </p:nvSpPr>
        <p:spPr>
          <a:xfrm>
            <a:off x="1270156" y="2284395"/>
            <a:ext cx="10920256"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Number of Devices In the Internet of Everything</a:t>
            </a:r>
          </a:p>
        </p:txBody>
      </p:sp>
      <p:sp>
        <p:nvSpPr>
          <p:cNvPr id="69" name="Rectangle 68">
            <a:extLst>
              <a:ext uri="{FF2B5EF4-FFF2-40B4-BE49-F238E27FC236}">
                <a16:creationId xmlns:a16="http://schemas.microsoft.com/office/drawing/2014/main" id="{4006B10D-1EE5-4AA5-ACEF-8B6507761569}"/>
              </a:ext>
            </a:extLst>
          </p:cNvPr>
          <p:cNvSpPr/>
          <p:nvPr/>
        </p:nvSpPr>
        <p:spPr>
          <a:xfrm>
            <a:off x="13567803" y="2862263"/>
            <a:ext cx="10163054" cy="9026091"/>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571500" indent="-571500">
              <a:spcBef>
                <a:spcPts val="3000"/>
              </a:spcBef>
              <a:buClr>
                <a:schemeClr val="accent2"/>
              </a:buClr>
              <a:buFont typeface="Arial" panose="020B0604020202020204" pitchFamily="34" charset="0"/>
              <a:buChar char="•"/>
            </a:pPr>
            <a:r>
              <a:rPr lang="en-US" sz="4400" dirty="0">
                <a:solidFill>
                  <a:schemeClr val="tx1"/>
                </a:solidFill>
              </a:rPr>
              <a:t>1 Trillion Machines by 2030</a:t>
            </a:r>
          </a:p>
          <a:p>
            <a:pPr marL="571500" indent="-571500">
              <a:spcBef>
                <a:spcPts val="3000"/>
              </a:spcBef>
              <a:buClr>
                <a:schemeClr val="accent2"/>
              </a:buClr>
              <a:buFont typeface="Arial" panose="020B0604020202020204" pitchFamily="34" charset="0"/>
              <a:buChar char="•"/>
            </a:pPr>
            <a:r>
              <a:rPr lang="en-US" sz="4400" dirty="0">
                <a:solidFill>
                  <a:schemeClr val="tx1"/>
                </a:solidFill>
              </a:rPr>
              <a:t>End-points are changing (cars, planes, engines, drones, ATM, wearables, RFID tags, and more)</a:t>
            </a:r>
          </a:p>
          <a:p>
            <a:pPr marL="571500" indent="-571500">
              <a:spcBef>
                <a:spcPts val="3000"/>
              </a:spcBef>
              <a:buClr>
                <a:schemeClr val="accent2"/>
              </a:buClr>
              <a:buFont typeface="Arial" panose="020B0604020202020204" pitchFamily="34" charset="0"/>
              <a:buChar char="•"/>
            </a:pPr>
            <a:r>
              <a:rPr lang="en-US" sz="4400" dirty="0">
                <a:solidFill>
                  <a:schemeClr val="tx1"/>
                </a:solidFill>
              </a:rPr>
              <a:t>End-points are smart, and vulnerable</a:t>
            </a:r>
          </a:p>
          <a:p>
            <a:pPr marL="571500" indent="-571500">
              <a:spcBef>
                <a:spcPts val="3000"/>
              </a:spcBef>
              <a:buClr>
                <a:schemeClr val="accent2"/>
              </a:buClr>
              <a:buFont typeface="Arial" panose="020B0604020202020204" pitchFamily="34" charset="0"/>
              <a:buChar char="•"/>
            </a:pPr>
            <a:r>
              <a:rPr lang="en-US" sz="4400" dirty="0">
                <a:solidFill>
                  <a:schemeClr val="tx1"/>
                </a:solidFill>
              </a:rPr>
              <a:t>The Industrial IoT will add $14 trillion to the global economy by 2030</a:t>
            </a:r>
          </a:p>
        </p:txBody>
      </p:sp>
    </p:spTree>
    <p:extLst>
      <p:ext uri="{BB962C8B-B14F-4D97-AF65-F5344CB8AC3E}">
        <p14:creationId xmlns:p14="http://schemas.microsoft.com/office/powerpoint/2010/main" val="18552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IQ of 1,000</a:t>
            </a:r>
          </a:p>
        </p:txBody>
      </p:sp>
      <p:pic>
        <p:nvPicPr>
          <p:cNvPr id="31" name="Picture 30">
            <a:extLst>
              <a:ext uri="{FF2B5EF4-FFF2-40B4-BE49-F238E27FC236}">
                <a16:creationId xmlns:a16="http://schemas.microsoft.com/office/drawing/2014/main" id="{C394DE9B-AF08-4604-AEF3-5374C87728D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8299399" y="3295583"/>
            <a:ext cx="2551268" cy="2565248"/>
          </a:xfrm>
          <a:prstGeom prst="rect">
            <a:avLst/>
          </a:prstGeom>
        </p:spPr>
      </p:pic>
      <p:grpSp>
        <p:nvGrpSpPr>
          <p:cNvPr id="23" name="Group 22">
            <a:extLst>
              <a:ext uri="{FF2B5EF4-FFF2-40B4-BE49-F238E27FC236}">
                <a16:creationId xmlns:a16="http://schemas.microsoft.com/office/drawing/2014/main" id="{DE3551F2-84FD-4869-9205-8C7892B8857E}"/>
              </a:ext>
            </a:extLst>
          </p:cNvPr>
          <p:cNvGrpSpPr/>
          <p:nvPr/>
        </p:nvGrpSpPr>
        <p:grpSpPr>
          <a:xfrm>
            <a:off x="1781548" y="5034262"/>
            <a:ext cx="9831387" cy="3792538"/>
            <a:chOff x="1839913" y="5203826"/>
            <a:chExt cx="9831387" cy="3792538"/>
          </a:xfrm>
          <a:solidFill>
            <a:schemeClr val="accent2"/>
          </a:solidFill>
        </p:grpSpPr>
        <p:sp>
          <p:nvSpPr>
            <p:cNvPr id="9" name="Freeform 5">
              <a:extLst>
                <a:ext uri="{FF2B5EF4-FFF2-40B4-BE49-F238E27FC236}">
                  <a16:creationId xmlns:a16="http://schemas.microsoft.com/office/drawing/2014/main" id="{8DB3743A-CE74-4D62-93C9-7458256496EF}"/>
                </a:ext>
              </a:extLst>
            </p:cNvPr>
            <p:cNvSpPr>
              <a:spLocks/>
            </p:cNvSpPr>
            <p:nvPr/>
          </p:nvSpPr>
          <p:spPr bwMode="auto">
            <a:xfrm>
              <a:off x="2098675" y="5203826"/>
              <a:ext cx="8094662" cy="3792538"/>
            </a:xfrm>
            <a:custGeom>
              <a:avLst/>
              <a:gdLst>
                <a:gd name="T0" fmla="*/ 42 w 1380"/>
                <a:gd name="T1" fmla="*/ 643 h 650"/>
                <a:gd name="T2" fmla="*/ 108 w 1380"/>
                <a:gd name="T3" fmla="*/ 635 h 650"/>
                <a:gd name="T4" fmla="*/ 204 w 1380"/>
                <a:gd name="T5" fmla="*/ 587 h 650"/>
                <a:gd name="T6" fmla="*/ 278 w 1380"/>
                <a:gd name="T7" fmla="*/ 516 h 650"/>
                <a:gd name="T8" fmla="*/ 355 w 1380"/>
                <a:gd name="T9" fmla="*/ 410 h 650"/>
                <a:gd name="T10" fmla="*/ 420 w 1380"/>
                <a:gd name="T11" fmla="*/ 299 h 650"/>
                <a:gd name="T12" fmla="*/ 503 w 1380"/>
                <a:gd name="T13" fmla="*/ 151 h 650"/>
                <a:gd name="T14" fmla="*/ 574 w 1380"/>
                <a:gd name="T15" fmla="*/ 50 h 650"/>
                <a:gd name="T16" fmla="*/ 633 w 1380"/>
                <a:gd name="T17" fmla="*/ 10 h 650"/>
                <a:gd name="T18" fmla="*/ 722 w 1380"/>
                <a:gd name="T19" fmla="*/ 15 h 650"/>
                <a:gd name="T20" fmla="*/ 798 w 1380"/>
                <a:gd name="T21" fmla="*/ 79 h 650"/>
                <a:gd name="T22" fmla="*/ 886 w 1380"/>
                <a:gd name="T23" fmla="*/ 212 h 650"/>
                <a:gd name="T24" fmla="*/ 982 w 1380"/>
                <a:gd name="T25" fmla="*/ 366 h 650"/>
                <a:gd name="T26" fmla="*/ 1078 w 1380"/>
                <a:gd name="T27" fmla="*/ 512 h 650"/>
                <a:gd name="T28" fmla="*/ 1152 w 1380"/>
                <a:gd name="T29" fmla="*/ 586 h 650"/>
                <a:gd name="T30" fmla="*/ 1216 w 1380"/>
                <a:gd name="T31" fmla="*/ 626 h 650"/>
                <a:gd name="T32" fmla="*/ 1296 w 1380"/>
                <a:gd name="T33" fmla="*/ 643 h 650"/>
                <a:gd name="T34" fmla="*/ 1380 w 1380"/>
                <a:gd name="T35" fmla="*/ 650 h 650"/>
                <a:gd name="T36" fmla="*/ 0 w 1380"/>
                <a:gd name="T37" fmla="*/ 650 h 650"/>
                <a:gd name="T38" fmla="*/ 42 w 1380"/>
                <a:gd name="T39" fmla="*/ 64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0" h="650">
                  <a:moveTo>
                    <a:pt x="42" y="643"/>
                  </a:moveTo>
                  <a:cubicBezTo>
                    <a:pt x="42" y="643"/>
                    <a:pt x="78" y="644"/>
                    <a:pt x="108" y="635"/>
                  </a:cubicBezTo>
                  <a:cubicBezTo>
                    <a:pt x="152" y="621"/>
                    <a:pt x="183" y="602"/>
                    <a:pt x="204" y="587"/>
                  </a:cubicBezTo>
                  <a:cubicBezTo>
                    <a:pt x="235" y="564"/>
                    <a:pt x="253" y="543"/>
                    <a:pt x="278" y="516"/>
                  </a:cubicBezTo>
                  <a:cubicBezTo>
                    <a:pt x="321" y="467"/>
                    <a:pt x="348" y="422"/>
                    <a:pt x="355" y="410"/>
                  </a:cubicBezTo>
                  <a:cubicBezTo>
                    <a:pt x="373" y="382"/>
                    <a:pt x="389" y="354"/>
                    <a:pt x="420" y="299"/>
                  </a:cubicBezTo>
                  <a:cubicBezTo>
                    <a:pt x="447" y="249"/>
                    <a:pt x="475" y="200"/>
                    <a:pt x="503" y="151"/>
                  </a:cubicBezTo>
                  <a:cubicBezTo>
                    <a:pt x="503" y="151"/>
                    <a:pt x="533" y="91"/>
                    <a:pt x="574" y="50"/>
                  </a:cubicBezTo>
                  <a:cubicBezTo>
                    <a:pt x="604" y="21"/>
                    <a:pt x="622" y="14"/>
                    <a:pt x="633" y="10"/>
                  </a:cubicBezTo>
                  <a:cubicBezTo>
                    <a:pt x="648" y="4"/>
                    <a:pt x="689" y="0"/>
                    <a:pt x="722" y="15"/>
                  </a:cubicBezTo>
                  <a:cubicBezTo>
                    <a:pt x="756" y="30"/>
                    <a:pt x="773" y="51"/>
                    <a:pt x="798" y="79"/>
                  </a:cubicBezTo>
                  <a:cubicBezTo>
                    <a:pt x="824" y="107"/>
                    <a:pt x="870" y="187"/>
                    <a:pt x="886" y="212"/>
                  </a:cubicBezTo>
                  <a:cubicBezTo>
                    <a:pt x="902" y="238"/>
                    <a:pt x="960" y="331"/>
                    <a:pt x="982" y="366"/>
                  </a:cubicBezTo>
                  <a:cubicBezTo>
                    <a:pt x="1005" y="400"/>
                    <a:pt x="1061" y="488"/>
                    <a:pt x="1078" y="512"/>
                  </a:cubicBezTo>
                  <a:cubicBezTo>
                    <a:pt x="1096" y="536"/>
                    <a:pt x="1129" y="567"/>
                    <a:pt x="1152" y="586"/>
                  </a:cubicBezTo>
                  <a:cubicBezTo>
                    <a:pt x="1174" y="604"/>
                    <a:pt x="1189" y="614"/>
                    <a:pt x="1216" y="626"/>
                  </a:cubicBezTo>
                  <a:cubicBezTo>
                    <a:pt x="1242" y="638"/>
                    <a:pt x="1296" y="643"/>
                    <a:pt x="1296" y="643"/>
                  </a:cubicBezTo>
                  <a:cubicBezTo>
                    <a:pt x="1380" y="650"/>
                    <a:pt x="1380" y="650"/>
                    <a:pt x="1380" y="650"/>
                  </a:cubicBezTo>
                  <a:cubicBezTo>
                    <a:pt x="0" y="650"/>
                    <a:pt x="0" y="650"/>
                    <a:pt x="0" y="650"/>
                  </a:cubicBezTo>
                  <a:lnTo>
                    <a:pt x="42" y="643"/>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
              <a:extLst>
                <a:ext uri="{FF2B5EF4-FFF2-40B4-BE49-F238E27FC236}">
                  <a16:creationId xmlns:a16="http://schemas.microsoft.com/office/drawing/2014/main" id="{DDE64630-BD65-4458-84DE-39BDDE2EF337}"/>
                </a:ext>
              </a:extLst>
            </p:cNvPr>
            <p:cNvSpPr>
              <a:spLocks noChangeArrowheads="1"/>
            </p:cNvSpPr>
            <p:nvPr/>
          </p:nvSpPr>
          <p:spPr bwMode="auto">
            <a:xfrm>
              <a:off x="1839913" y="8948738"/>
              <a:ext cx="9831387" cy="47625"/>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0324F457-BFDA-464B-BF18-652E0C8238F5}"/>
              </a:ext>
            </a:extLst>
          </p:cNvPr>
          <p:cNvGrpSpPr/>
          <p:nvPr/>
        </p:nvGrpSpPr>
        <p:grpSpPr>
          <a:xfrm>
            <a:off x="1764085" y="8890299"/>
            <a:ext cx="9848850" cy="349250"/>
            <a:chOff x="1822450" y="9059863"/>
            <a:chExt cx="9848850" cy="349250"/>
          </a:xfrm>
        </p:grpSpPr>
        <p:sp>
          <p:nvSpPr>
            <p:cNvPr id="12" name="Line 7">
              <a:extLst>
                <a:ext uri="{FF2B5EF4-FFF2-40B4-BE49-F238E27FC236}">
                  <a16:creationId xmlns:a16="http://schemas.microsoft.com/office/drawing/2014/main" id="{62D06015-9034-4099-99C9-AF1FB7E49F77}"/>
                </a:ext>
              </a:extLst>
            </p:cNvPr>
            <p:cNvSpPr>
              <a:spLocks noChangeShapeType="1"/>
            </p:cNvSpPr>
            <p:nvPr/>
          </p:nvSpPr>
          <p:spPr bwMode="auto">
            <a:xfrm flipV="1">
              <a:off x="1822450"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8">
              <a:extLst>
                <a:ext uri="{FF2B5EF4-FFF2-40B4-BE49-F238E27FC236}">
                  <a16:creationId xmlns:a16="http://schemas.microsoft.com/office/drawing/2014/main" id="{44EC2127-D84C-4CBB-BEC8-7301CB231434}"/>
                </a:ext>
              </a:extLst>
            </p:cNvPr>
            <p:cNvSpPr>
              <a:spLocks noChangeShapeType="1"/>
            </p:cNvSpPr>
            <p:nvPr/>
          </p:nvSpPr>
          <p:spPr bwMode="auto">
            <a:xfrm flipV="1">
              <a:off x="3230563"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A930ADC8-9842-445F-881B-82185038F3D6}"/>
                </a:ext>
              </a:extLst>
            </p:cNvPr>
            <p:cNvSpPr>
              <a:spLocks noChangeShapeType="1"/>
            </p:cNvSpPr>
            <p:nvPr/>
          </p:nvSpPr>
          <p:spPr bwMode="auto">
            <a:xfrm flipV="1">
              <a:off x="4638675"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0">
              <a:extLst>
                <a:ext uri="{FF2B5EF4-FFF2-40B4-BE49-F238E27FC236}">
                  <a16:creationId xmlns:a16="http://schemas.microsoft.com/office/drawing/2014/main" id="{EF9A0F4C-C4EA-4DE0-A9CF-18334A963014}"/>
                </a:ext>
              </a:extLst>
            </p:cNvPr>
            <p:cNvSpPr>
              <a:spLocks noChangeShapeType="1"/>
            </p:cNvSpPr>
            <p:nvPr/>
          </p:nvSpPr>
          <p:spPr bwMode="auto">
            <a:xfrm flipV="1">
              <a:off x="6040438"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11">
              <a:extLst>
                <a:ext uri="{FF2B5EF4-FFF2-40B4-BE49-F238E27FC236}">
                  <a16:creationId xmlns:a16="http://schemas.microsoft.com/office/drawing/2014/main" id="{C6C3D47B-35C4-421A-B79A-C3970160ED13}"/>
                </a:ext>
              </a:extLst>
            </p:cNvPr>
            <p:cNvSpPr>
              <a:spLocks noChangeShapeType="1"/>
            </p:cNvSpPr>
            <p:nvPr/>
          </p:nvSpPr>
          <p:spPr bwMode="auto">
            <a:xfrm flipV="1">
              <a:off x="7448550"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5EC352CC-F19B-4BF3-8338-79E00F99A358}"/>
                </a:ext>
              </a:extLst>
            </p:cNvPr>
            <p:cNvSpPr>
              <a:spLocks noChangeShapeType="1"/>
            </p:cNvSpPr>
            <p:nvPr/>
          </p:nvSpPr>
          <p:spPr bwMode="auto">
            <a:xfrm flipV="1">
              <a:off x="8856663"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27C864F5-10B6-48BA-985E-4F1C20B3DE30}"/>
                </a:ext>
              </a:extLst>
            </p:cNvPr>
            <p:cNvSpPr>
              <a:spLocks noChangeShapeType="1"/>
            </p:cNvSpPr>
            <p:nvPr/>
          </p:nvSpPr>
          <p:spPr bwMode="auto">
            <a:xfrm flipV="1">
              <a:off x="10263188"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5">
              <a:extLst>
                <a:ext uri="{FF2B5EF4-FFF2-40B4-BE49-F238E27FC236}">
                  <a16:creationId xmlns:a16="http://schemas.microsoft.com/office/drawing/2014/main" id="{448918BC-5A40-435C-882F-DB2B9FE4EE9D}"/>
                </a:ext>
              </a:extLst>
            </p:cNvPr>
            <p:cNvSpPr>
              <a:spLocks noChangeShapeType="1"/>
            </p:cNvSpPr>
            <p:nvPr/>
          </p:nvSpPr>
          <p:spPr bwMode="auto">
            <a:xfrm>
              <a:off x="1822450" y="9234488"/>
              <a:ext cx="98488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a:extLst>
              <a:ext uri="{FF2B5EF4-FFF2-40B4-BE49-F238E27FC236}">
                <a16:creationId xmlns:a16="http://schemas.microsoft.com/office/drawing/2014/main" id="{4633F7D6-D41B-41D9-B06B-033E97EA9481}"/>
              </a:ext>
            </a:extLst>
          </p:cNvPr>
          <p:cNvGrpSpPr/>
          <p:nvPr/>
        </p:nvGrpSpPr>
        <p:grpSpPr>
          <a:xfrm>
            <a:off x="10616788" y="4970763"/>
            <a:ext cx="711058" cy="3802234"/>
            <a:chOff x="10675153" y="5140327"/>
            <a:chExt cx="711058" cy="3802234"/>
          </a:xfrm>
        </p:grpSpPr>
        <p:cxnSp>
          <p:nvCxnSpPr>
            <p:cNvPr id="36" name="Straight Connector 35">
              <a:extLst>
                <a:ext uri="{FF2B5EF4-FFF2-40B4-BE49-F238E27FC236}">
                  <a16:creationId xmlns:a16="http://schemas.microsoft.com/office/drawing/2014/main" id="{0AF169DF-7045-42E2-B50F-3FC9F046DC43}"/>
                </a:ext>
              </a:extLst>
            </p:cNvPr>
            <p:cNvCxnSpPr/>
            <p:nvPr/>
          </p:nvCxnSpPr>
          <p:spPr>
            <a:xfrm>
              <a:off x="10675153" y="5140327"/>
              <a:ext cx="711058" cy="1143741"/>
            </a:xfrm>
            <a:prstGeom prst="line">
              <a:avLst/>
            </a:prstGeom>
            <a:ln w="50800" cap="rnd">
              <a:solidFill>
                <a:schemeClr val="accent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AF0919-B236-470B-AEB1-F65EADCA1D5D}"/>
                </a:ext>
              </a:extLst>
            </p:cNvPr>
            <p:cNvCxnSpPr>
              <a:cxnSpLocks/>
            </p:cNvCxnSpPr>
            <p:nvPr/>
          </p:nvCxnSpPr>
          <p:spPr>
            <a:xfrm>
              <a:off x="11386211" y="6284068"/>
              <a:ext cx="0" cy="2658493"/>
            </a:xfrm>
            <a:prstGeom prst="straightConnector1">
              <a:avLst/>
            </a:prstGeom>
            <a:ln w="50800" cap="rnd">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AE3E8A1-9391-4623-B275-C282B3E7D8D0}"/>
              </a:ext>
            </a:extLst>
          </p:cNvPr>
          <p:cNvGrpSpPr/>
          <p:nvPr/>
        </p:nvGrpSpPr>
        <p:grpSpPr>
          <a:xfrm>
            <a:off x="4599765" y="6264458"/>
            <a:ext cx="2809875" cy="802447"/>
            <a:chOff x="4658130" y="6434022"/>
            <a:chExt cx="2809875" cy="802447"/>
          </a:xfrm>
        </p:grpSpPr>
        <p:cxnSp>
          <p:nvCxnSpPr>
            <p:cNvPr id="25" name="Straight Arrow Connector 24">
              <a:extLst>
                <a:ext uri="{FF2B5EF4-FFF2-40B4-BE49-F238E27FC236}">
                  <a16:creationId xmlns:a16="http://schemas.microsoft.com/office/drawing/2014/main" id="{5BD5EF0C-6A09-40F8-B227-B7C8C01BB097}"/>
                </a:ext>
              </a:extLst>
            </p:cNvPr>
            <p:cNvCxnSpPr>
              <a:cxnSpLocks/>
            </p:cNvCxnSpPr>
            <p:nvPr/>
          </p:nvCxnSpPr>
          <p:spPr>
            <a:xfrm>
              <a:off x="4658130" y="7236469"/>
              <a:ext cx="2809875" cy="0"/>
            </a:xfrm>
            <a:prstGeom prst="straightConnector1">
              <a:avLst/>
            </a:prstGeom>
            <a:ln w="50800">
              <a:solidFill>
                <a:schemeClr val="bg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788B3F0-A74B-47D2-A514-635740343286}"/>
                </a:ext>
              </a:extLst>
            </p:cNvPr>
            <p:cNvSpPr txBox="1"/>
            <p:nvPr/>
          </p:nvSpPr>
          <p:spPr>
            <a:xfrm>
              <a:off x="5202008" y="6434022"/>
              <a:ext cx="1722118" cy="646331"/>
            </a:xfrm>
            <a:prstGeom prst="rect">
              <a:avLst/>
            </a:prstGeom>
            <a:noFill/>
          </p:spPr>
          <p:txBody>
            <a:bodyPr wrap="square" rtlCol="0">
              <a:spAutoFit/>
            </a:bodyPr>
            <a:lstStyle/>
            <a:p>
              <a:pPr algn="ctr"/>
              <a:r>
                <a:rPr lang="en-US" sz="3600" b="1" dirty="0">
                  <a:solidFill>
                    <a:schemeClr val="bg1"/>
                  </a:solidFill>
                </a:rPr>
                <a:t>70%</a:t>
              </a:r>
            </a:p>
          </p:txBody>
        </p:sp>
      </p:grpSp>
      <p:sp>
        <p:nvSpPr>
          <p:cNvPr id="44" name="TextBox 43">
            <a:extLst>
              <a:ext uri="{FF2B5EF4-FFF2-40B4-BE49-F238E27FC236}">
                <a16:creationId xmlns:a16="http://schemas.microsoft.com/office/drawing/2014/main" id="{12D296A4-27B9-4F82-BC5F-23F62F4D8107}"/>
              </a:ext>
            </a:extLst>
          </p:cNvPr>
          <p:cNvSpPr txBox="1"/>
          <p:nvPr/>
        </p:nvSpPr>
        <p:spPr>
          <a:xfrm>
            <a:off x="1340628"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55</a:t>
            </a:r>
          </a:p>
        </p:txBody>
      </p:sp>
      <p:sp>
        <p:nvSpPr>
          <p:cNvPr id="45" name="TextBox 44">
            <a:extLst>
              <a:ext uri="{FF2B5EF4-FFF2-40B4-BE49-F238E27FC236}">
                <a16:creationId xmlns:a16="http://schemas.microsoft.com/office/drawing/2014/main" id="{849C21E2-267E-4675-B02A-F1F4479C5A57}"/>
              </a:ext>
            </a:extLst>
          </p:cNvPr>
          <p:cNvSpPr txBox="1"/>
          <p:nvPr/>
        </p:nvSpPr>
        <p:spPr>
          <a:xfrm>
            <a:off x="2744507"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70</a:t>
            </a:r>
          </a:p>
        </p:txBody>
      </p:sp>
      <p:sp>
        <p:nvSpPr>
          <p:cNvPr id="46" name="TextBox 45">
            <a:extLst>
              <a:ext uri="{FF2B5EF4-FFF2-40B4-BE49-F238E27FC236}">
                <a16:creationId xmlns:a16="http://schemas.microsoft.com/office/drawing/2014/main" id="{FB021B5C-F710-47DC-BC09-16B4F053D755}"/>
              </a:ext>
            </a:extLst>
          </p:cNvPr>
          <p:cNvSpPr txBox="1"/>
          <p:nvPr/>
        </p:nvSpPr>
        <p:spPr>
          <a:xfrm>
            <a:off x="4148386"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85</a:t>
            </a:r>
          </a:p>
        </p:txBody>
      </p:sp>
      <p:sp>
        <p:nvSpPr>
          <p:cNvPr id="47" name="TextBox 46">
            <a:extLst>
              <a:ext uri="{FF2B5EF4-FFF2-40B4-BE49-F238E27FC236}">
                <a16:creationId xmlns:a16="http://schemas.microsoft.com/office/drawing/2014/main" id="{22D3CBB3-1C9D-435F-98DB-170F4328BC13}"/>
              </a:ext>
            </a:extLst>
          </p:cNvPr>
          <p:cNvSpPr txBox="1"/>
          <p:nvPr/>
        </p:nvSpPr>
        <p:spPr>
          <a:xfrm>
            <a:off x="5552265"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100</a:t>
            </a:r>
          </a:p>
        </p:txBody>
      </p:sp>
      <p:sp>
        <p:nvSpPr>
          <p:cNvPr id="48" name="TextBox 47">
            <a:extLst>
              <a:ext uri="{FF2B5EF4-FFF2-40B4-BE49-F238E27FC236}">
                <a16:creationId xmlns:a16="http://schemas.microsoft.com/office/drawing/2014/main" id="{9979CAD1-A855-4DC8-B105-E38584AFBB87}"/>
              </a:ext>
            </a:extLst>
          </p:cNvPr>
          <p:cNvSpPr txBox="1"/>
          <p:nvPr/>
        </p:nvSpPr>
        <p:spPr>
          <a:xfrm>
            <a:off x="6956144"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115</a:t>
            </a:r>
          </a:p>
        </p:txBody>
      </p:sp>
      <p:sp>
        <p:nvSpPr>
          <p:cNvPr id="49" name="TextBox 48">
            <a:extLst>
              <a:ext uri="{FF2B5EF4-FFF2-40B4-BE49-F238E27FC236}">
                <a16:creationId xmlns:a16="http://schemas.microsoft.com/office/drawing/2014/main" id="{71CEA28F-F62C-44A9-8613-012EC2B9EEB7}"/>
              </a:ext>
            </a:extLst>
          </p:cNvPr>
          <p:cNvSpPr txBox="1"/>
          <p:nvPr/>
        </p:nvSpPr>
        <p:spPr>
          <a:xfrm>
            <a:off x="8360023"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130</a:t>
            </a:r>
          </a:p>
        </p:txBody>
      </p:sp>
      <p:sp>
        <p:nvSpPr>
          <p:cNvPr id="50" name="TextBox 49">
            <a:extLst>
              <a:ext uri="{FF2B5EF4-FFF2-40B4-BE49-F238E27FC236}">
                <a16:creationId xmlns:a16="http://schemas.microsoft.com/office/drawing/2014/main" id="{7F4562B2-2F8A-4095-B173-0ABD47829CDE}"/>
              </a:ext>
            </a:extLst>
          </p:cNvPr>
          <p:cNvSpPr txBox="1"/>
          <p:nvPr/>
        </p:nvSpPr>
        <p:spPr>
          <a:xfrm>
            <a:off x="9763903" y="9376213"/>
            <a:ext cx="881839" cy="523220"/>
          </a:xfrm>
          <a:prstGeom prst="rect">
            <a:avLst/>
          </a:prstGeom>
          <a:noFill/>
        </p:spPr>
        <p:txBody>
          <a:bodyPr wrap="square" rtlCol="0">
            <a:spAutoFit/>
          </a:bodyPr>
          <a:lstStyle/>
          <a:p>
            <a:pPr algn="ctr"/>
            <a:r>
              <a:rPr lang="en-US" sz="2800" b="1" dirty="0">
                <a:solidFill>
                  <a:schemeClr val="tx2">
                    <a:lumMod val="60000"/>
                    <a:lumOff val="40000"/>
                  </a:schemeClr>
                </a:solidFill>
              </a:rPr>
              <a:t>145</a:t>
            </a:r>
          </a:p>
        </p:txBody>
      </p:sp>
      <p:sp>
        <p:nvSpPr>
          <p:cNvPr id="51" name="TextBox 50">
            <a:extLst>
              <a:ext uri="{FF2B5EF4-FFF2-40B4-BE49-F238E27FC236}">
                <a16:creationId xmlns:a16="http://schemas.microsoft.com/office/drawing/2014/main" id="{6068327F-02BA-4BDF-9512-5C13218AE9F2}"/>
              </a:ext>
            </a:extLst>
          </p:cNvPr>
          <p:cNvSpPr txBox="1"/>
          <p:nvPr/>
        </p:nvSpPr>
        <p:spPr>
          <a:xfrm>
            <a:off x="1595337" y="10203532"/>
            <a:ext cx="1576861" cy="1015663"/>
          </a:xfrm>
          <a:prstGeom prst="rect">
            <a:avLst/>
          </a:prstGeom>
          <a:noFill/>
        </p:spPr>
        <p:txBody>
          <a:bodyPr wrap="square" rtlCol="0">
            <a:spAutoFit/>
          </a:bodyPr>
          <a:lstStyle/>
          <a:p>
            <a:pPr algn="ctr"/>
            <a:r>
              <a:rPr lang="en-US" dirty="0">
                <a:solidFill>
                  <a:schemeClr val="tx2"/>
                </a:solidFill>
              </a:rPr>
              <a:t>Mentally inadequate</a:t>
            </a:r>
          </a:p>
          <a:p>
            <a:pPr algn="ctr"/>
            <a:r>
              <a:rPr lang="en-US" sz="2400" b="1" dirty="0">
                <a:solidFill>
                  <a:schemeClr val="tx2"/>
                </a:solidFill>
              </a:rPr>
              <a:t>2.3%</a:t>
            </a:r>
          </a:p>
        </p:txBody>
      </p:sp>
      <p:sp>
        <p:nvSpPr>
          <p:cNvPr id="52" name="TextBox 51">
            <a:extLst>
              <a:ext uri="{FF2B5EF4-FFF2-40B4-BE49-F238E27FC236}">
                <a16:creationId xmlns:a16="http://schemas.microsoft.com/office/drawing/2014/main" id="{C572B3D2-3DA7-4F0B-AF74-AE387D222ADF}"/>
              </a:ext>
            </a:extLst>
          </p:cNvPr>
          <p:cNvSpPr txBox="1"/>
          <p:nvPr/>
        </p:nvSpPr>
        <p:spPr>
          <a:xfrm>
            <a:off x="3055130" y="10203532"/>
            <a:ext cx="1576861" cy="1015663"/>
          </a:xfrm>
          <a:prstGeom prst="rect">
            <a:avLst/>
          </a:prstGeom>
          <a:noFill/>
        </p:spPr>
        <p:txBody>
          <a:bodyPr wrap="square" rtlCol="0">
            <a:spAutoFit/>
          </a:bodyPr>
          <a:lstStyle/>
          <a:p>
            <a:pPr algn="ctr"/>
            <a:r>
              <a:rPr lang="en-US" dirty="0">
                <a:solidFill>
                  <a:schemeClr val="tx2"/>
                </a:solidFill>
              </a:rPr>
              <a:t>Low intelligence</a:t>
            </a:r>
          </a:p>
          <a:p>
            <a:pPr algn="ctr"/>
            <a:r>
              <a:rPr lang="en-US" sz="2400" b="1" dirty="0">
                <a:solidFill>
                  <a:schemeClr val="tx2"/>
                </a:solidFill>
              </a:rPr>
              <a:t>13.6%</a:t>
            </a:r>
          </a:p>
        </p:txBody>
      </p:sp>
      <p:sp>
        <p:nvSpPr>
          <p:cNvPr id="53" name="TextBox 52">
            <a:extLst>
              <a:ext uri="{FF2B5EF4-FFF2-40B4-BE49-F238E27FC236}">
                <a16:creationId xmlns:a16="http://schemas.microsoft.com/office/drawing/2014/main" id="{0D7D5666-4389-468A-B6F6-0AFD185D120B}"/>
              </a:ext>
            </a:extLst>
          </p:cNvPr>
          <p:cNvSpPr txBox="1"/>
          <p:nvPr/>
        </p:nvSpPr>
        <p:spPr>
          <a:xfrm>
            <a:off x="4514923" y="10480531"/>
            <a:ext cx="1576861" cy="738664"/>
          </a:xfrm>
          <a:prstGeom prst="rect">
            <a:avLst/>
          </a:prstGeom>
          <a:noFill/>
        </p:spPr>
        <p:txBody>
          <a:bodyPr wrap="square" rtlCol="0">
            <a:spAutoFit/>
          </a:bodyPr>
          <a:lstStyle/>
          <a:p>
            <a:pPr algn="ctr"/>
            <a:r>
              <a:rPr lang="en-US" dirty="0">
                <a:solidFill>
                  <a:schemeClr val="tx2"/>
                </a:solidFill>
              </a:rPr>
              <a:t>Average</a:t>
            </a:r>
          </a:p>
          <a:p>
            <a:pPr algn="ctr"/>
            <a:r>
              <a:rPr lang="en-US" sz="2400" b="1" dirty="0">
                <a:solidFill>
                  <a:schemeClr val="tx2"/>
                </a:solidFill>
              </a:rPr>
              <a:t>34.1%</a:t>
            </a:r>
          </a:p>
        </p:txBody>
      </p:sp>
      <p:sp>
        <p:nvSpPr>
          <p:cNvPr id="54" name="TextBox 53">
            <a:extLst>
              <a:ext uri="{FF2B5EF4-FFF2-40B4-BE49-F238E27FC236}">
                <a16:creationId xmlns:a16="http://schemas.microsoft.com/office/drawing/2014/main" id="{3019BB07-D6F4-42A0-9CFF-BBBAFEB290F4}"/>
              </a:ext>
            </a:extLst>
          </p:cNvPr>
          <p:cNvSpPr txBox="1"/>
          <p:nvPr/>
        </p:nvSpPr>
        <p:spPr>
          <a:xfrm>
            <a:off x="5974716" y="10203532"/>
            <a:ext cx="1576861" cy="1015663"/>
          </a:xfrm>
          <a:prstGeom prst="rect">
            <a:avLst/>
          </a:prstGeom>
          <a:noFill/>
        </p:spPr>
        <p:txBody>
          <a:bodyPr wrap="square" rtlCol="0">
            <a:spAutoFit/>
          </a:bodyPr>
          <a:lstStyle/>
          <a:p>
            <a:pPr algn="ctr"/>
            <a:r>
              <a:rPr lang="en-US" dirty="0">
                <a:solidFill>
                  <a:schemeClr val="tx2"/>
                </a:solidFill>
              </a:rPr>
              <a:t>Above average</a:t>
            </a:r>
          </a:p>
          <a:p>
            <a:pPr algn="ctr"/>
            <a:r>
              <a:rPr lang="en-US" sz="2400" b="1" dirty="0">
                <a:solidFill>
                  <a:schemeClr val="tx2"/>
                </a:solidFill>
              </a:rPr>
              <a:t>34.1%</a:t>
            </a:r>
          </a:p>
        </p:txBody>
      </p:sp>
      <p:sp>
        <p:nvSpPr>
          <p:cNvPr id="55" name="TextBox 54">
            <a:extLst>
              <a:ext uri="{FF2B5EF4-FFF2-40B4-BE49-F238E27FC236}">
                <a16:creationId xmlns:a16="http://schemas.microsoft.com/office/drawing/2014/main" id="{5A960286-5298-415A-AE42-48394B0F5835}"/>
              </a:ext>
            </a:extLst>
          </p:cNvPr>
          <p:cNvSpPr txBox="1"/>
          <p:nvPr/>
        </p:nvSpPr>
        <p:spPr>
          <a:xfrm>
            <a:off x="7434509" y="10203532"/>
            <a:ext cx="1576861" cy="1015663"/>
          </a:xfrm>
          <a:prstGeom prst="rect">
            <a:avLst/>
          </a:prstGeom>
          <a:noFill/>
        </p:spPr>
        <p:txBody>
          <a:bodyPr wrap="square" rtlCol="0">
            <a:spAutoFit/>
          </a:bodyPr>
          <a:lstStyle/>
          <a:p>
            <a:pPr algn="ctr"/>
            <a:r>
              <a:rPr lang="en-US" dirty="0">
                <a:solidFill>
                  <a:schemeClr val="tx2"/>
                </a:solidFill>
              </a:rPr>
              <a:t>High intelligence</a:t>
            </a:r>
          </a:p>
          <a:p>
            <a:pPr algn="ctr"/>
            <a:r>
              <a:rPr lang="en-US" sz="2400" b="1" dirty="0">
                <a:solidFill>
                  <a:schemeClr val="tx2"/>
                </a:solidFill>
              </a:rPr>
              <a:t>13.6%</a:t>
            </a:r>
          </a:p>
        </p:txBody>
      </p:sp>
      <p:sp>
        <p:nvSpPr>
          <p:cNvPr id="56" name="TextBox 55">
            <a:extLst>
              <a:ext uri="{FF2B5EF4-FFF2-40B4-BE49-F238E27FC236}">
                <a16:creationId xmlns:a16="http://schemas.microsoft.com/office/drawing/2014/main" id="{6A1B9D1C-D2ED-4C19-8FE0-9794B9837D60}"/>
              </a:ext>
            </a:extLst>
          </p:cNvPr>
          <p:cNvSpPr txBox="1"/>
          <p:nvPr/>
        </p:nvSpPr>
        <p:spPr>
          <a:xfrm>
            <a:off x="8894302" y="10203532"/>
            <a:ext cx="1576861" cy="1015663"/>
          </a:xfrm>
          <a:prstGeom prst="rect">
            <a:avLst/>
          </a:prstGeom>
          <a:noFill/>
        </p:spPr>
        <p:txBody>
          <a:bodyPr wrap="square" rtlCol="0">
            <a:spAutoFit/>
          </a:bodyPr>
          <a:lstStyle/>
          <a:p>
            <a:pPr algn="ctr"/>
            <a:r>
              <a:rPr lang="en-US" dirty="0">
                <a:solidFill>
                  <a:schemeClr val="tx2"/>
                </a:solidFill>
              </a:rPr>
              <a:t>Superior intelligence</a:t>
            </a:r>
          </a:p>
          <a:p>
            <a:pPr algn="ctr"/>
            <a:r>
              <a:rPr lang="en-US" sz="2400" b="1" dirty="0">
                <a:solidFill>
                  <a:schemeClr val="tx2"/>
                </a:solidFill>
              </a:rPr>
              <a:t>2.1%</a:t>
            </a:r>
          </a:p>
        </p:txBody>
      </p:sp>
      <p:sp>
        <p:nvSpPr>
          <p:cNvPr id="57" name="TextBox 56">
            <a:extLst>
              <a:ext uri="{FF2B5EF4-FFF2-40B4-BE49-F238E27FC236}">
                <a16:creationId xmlns:a16="http://schemas.microsoft.com/office/drawing/2014/main" id="{8C9A0F6B-183A-43AB-9E70-F6D256EF774D}"/>
              </a:ext>
            </a:extLst>
          </p:cNvPr>
          <p:cNvSpPr txBox="1"/>
          <p:nvPr/>
        </p:nvSpPr>
        <p:spPr>
          <a:xfrm>
            <a:off x="10354096" y="10203532"/>
            <a:ext cx="1576861" cy="1015663"/>
          </a:xfrm>
          <a:prstGeom prst="rect">
            <a:avLst/>
          </a:prstGeom>
          <a:noFill/>
        </p:spPr>
        <p:txBody>
          <a:bodyPr wrap="square" rtlCol="0">
            <a:spAutoFit/>
          </a:bodyPr>
          <a:lstStyle/>
          <a:p>
            <a:pPr algn="ctr"/>
            <a:r>
              <a:rPr lang="en-US" dirty="0">
                <a:solidFill>
                  <a:schemeClr val="tx2"/>
                </a:solidFill>
              </a:rPr>
              <a:t>Exceptionally gifted</a:t>
            </a:r>
          </a:p>
          <a:p>
            <a:pPr algn="ctr"/>
            <a:r>
              <a:rPr lang="en-US" sz="2400" b="1" dirty="0">
                <a:solidFill>
                  <a:schemeClr val="tx2"/>
                </a:solidFill>
              </a:rPr>
              <a:t>0.13%</a:t>
            </a:r>
          </a:p>
        </p:txBody>
      </p:sp>
      <p:sp>
        <p:nvSpPr>
          <p:cNvPr id="60" name="Rectangle 59">
            <a:extLst>
              <a:ext uri="{FF2B5EF4-FFF2-40B4-BE49-F238E27FC236}">
                <a16:creationId xmlns:a16="http://schemas.microsoft.com/office/drawing/2014/main" id="{125797AE-A387-4111-A0E9-C9D4BAA69FB4}"/>
              </a:ext>
            </a:extLst>
          </p:cNvPr>
          <p:cNvSpPr/>
          <p:nvPr/>
        </p:nvSpPr>
        <p:spPr>
          <a:xfrm>
            <a:off x="903344" y="3477061"/>
            <a:ext cx="5962417" cy="146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accent1"/>
                </a:solidFill>
              </a:rPr>
              <a:t>Einstein’s IQ = 160+</a:t>
            </a:r>
          </a:p>
        </p:txBody>
      </p:sp>
      <p:pic>
        <p:nvPicPr>
          <p:cNvPr id="2065" name="Picture 17" descr="Related image">
            <a:extLst>
              <a:ext uri="{FF2B5EF4-FFF2-40B4-BE49-F238E27FC236}">
                <a16:creationId xmlns:a16="http://schemas.microsoft.com/office/drawing/2014/main" id="{5CCDB3FD-F613-4650-8D44-2A7F57AB8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4480" y="4368317"/>
            <a:ext cx="10564622" cy="6228222"/>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500C9E41-09CA-4CBE-BEC2-43BF0A6C7691}"/>
              </a:ext>
            </a:extLst>
          </p:cNvPr>
          <p:cNvSpPr/>
          <p:nvPr/>
        </p:nvSpPr>
        <p:spPr>
          <a:xfrm>
            <a:off x="12500963" y="2293040"/>
            <a:ext cx="10635262" cy="916385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62C892B-635D-4BC1-87FE-B0FA1885361F}"/>
              </a:ext>
            </a:extLst>
          </p:cNvPr>
          <p:cNvSpPr/>
          <p:nvPr/>
        </p:nvSpPr>
        <p:spPr>
          <a:xfrm>
            <a:off x="12500963" y="2293040"/>
            <a:ext cx="10635262" cy="87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Average IQ by country</a:t>
            </a:r>
          </a:p>
        </p:txBody>
      </p:sp>
      <p:sp>
        <p:nvSpPr>
          <p:cNvPr id="76" name="Rectangle 75">
            <a:extLst>
              <a:ext uri="{FF2B5EF4-FFF2-40B4-BE49-F238E27FC236}">
                <a16:creationId xmlns:a16="http://schemas.microsoft.com/office/drawing/2014/main" id="{3D547B88-70CC-4BE0-AB7D-746B70B40282}"/>
              </a:ext>
            </a:extLst>
          </p:cNvPr>
          <p:cNvSpPr/>
          <p:nvPr/>
        </p:nvSpPr>
        <p:spPr>
          <a:xfrm>
            <a:off x="1250131" y="2293040"/>
            <a:ext cx="10635262" cy="916385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377C5CA-8581-4D48-A59E-0995D5BFA7B4}"/>
              </a:ext>
            </a:extLst>
          </p:cNvPr>
          <p:cNvSpPr/>
          <p:nvPr/>
        </p:nvSpPr>
        <p:spPr>
          <a:xfrm>
            <a:off x="1250131" y="2293040"/>
            <a:ext cx="10635262" cy="87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Einstein’s IQ</a:t>
            </a:r>
          </a:p>
        </p:txBody>
      </p:sp>
      <p:cxnSp>
        <p:nvCxnSpPr>
          <p:cNvPr id="78" name="Straight Arrow Connector 77">
            <a:extLst>
              <a:ext uri="{FF2B5EF4-FFF2-40B4-BE49-F238E27FC236}">
                <a16:creationId xmlns:a16="http://schemas.microsoft.com/office/drawing/2014/main" id="{79DDF409-2BD7-4E97-87B3-0D65CE5EE5ED}"/>
              </a:ext>
            </a:extLst>
          </p:cNvPr>
          <p:cNvCxnSpPr>
            <a:cxnSpLocks/>
          </p:cNvCxnSpPr>
          <p:nvPr/>
        </p:nvCxnSpPr>
        <p:spPr>
          <a:xfrm>
            <a:off x="6621898" y="4245633"/>
            <a:ext cx="1625221" cy="0"/>
          </a:xfrm>
          <a:prstGeom prst="straightConnector1">
            <a:avLst/>
          </a:prstGeom>
          <a:ln w="50800" cap="rnd">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28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Living to 100</a:t>
            </a:r>
          </a:p>
        </p:txBody>
      </p:sp>
      <p:grpSp>
        <p:nvGrpSpPr>
          <p:cNvPr id="84" name="Group 83">
            <a:extLst>
              <a:ext uri="{FF2B5EF4-FFF2-40B4-BE49-F238E27FC236}">
                <a16:creationId xmlns:a16="http://schemas.microsoft.com/office/drawing/2014/main" id="{1177A654-3241-4536-BF12-698B05450838}"/>
              </a:ext>
            </a:extLst>
          </p:cNvPr>
          <p:cNvGrpSpPr/>
          <p:nvPr/>
        </p:nvGrpSpPr>
        <p:grpSpPr>
          <a:xfrm>
            <a:off x="1540071" y="3715963"/>
            <a:ext cx="10498631" cy="8151779"/>
            <a:chOff x="1340076" y="3322254"/>
            <a:chExt cx="10498631" cy="6963977"/>
          </a:xfrm>
        </p:grpSpPr>
        <p:sp>
          <p:nvSpPr>
            <p:cNvPr id="31" name="Rectangle 63">
              <a:extLst>
                <a:ext uri="{FF2B5EF4-FFF2-40B4-BE49-F238E27FC236}">
                  <a16:creationId xmlns:a16="http://schemas.microsoft.com/office/drawing/2014/main" id="{50BCA4CD-8B41-4FB0-8AF5-2669D72CBEDC}"/>
                </a:ext>
              </a:extLst>
            </p:cNvPr>
            <p:cNvSpPr>
              <a:spLocks noChangeArrowheads="1"/>
            </p:cNvSpPr>
            <p:nvPr/>
          </p:nvSpPr>
          <p:spPr bwMode="auto">
            <a:xfrm>
              <a:off x="5865542" y="3713356"/>
              <a:ext cx="5389172" cy="6017881"/>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Line 76">
              <a:extLst>
                <a:ext uri="{FF2B5EF4-FFF2-40B4-BE49-F238E27FC236}">
                  <a16:creationId xmlns:a16="http://schemas.microsoft.com/office/drawing/2014/main" id="{CDBFF358-4DF8-4C87-AE70-DBCF163D266E}"/>
                </a:ext>
              </a:extLst>
            </p:cNvPr>
            <p:cNvSpPr>
              <a:spLocks noChangeShapeType="1"/>
            </p:cNvSpPr>
            <p:nvPr/>
          </p:nvSpPr>
          <p:spPr bwMode="auto">
            <a:xfrm>
              <a:off x="11254713" y="3724507"/>
              <a:ext cx="0" cy="6006730"/>
            </a:xfrm>
            <a:prstGeom prst="line">
              <a:avLst/>
            </a:prstGeom>
            <a:noFill/>
            <a:ln w="6350"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57">
              <a:extLst>
                <a:ext uri="{FF2B5EF4-FFF2-40B4-BE49-F238E27FC236}">
                  <a16:creationId xmlns:a16="http://schemas.microsoft.com/office/drawing/2014/main" id="{F5202C3B-A458-42E8-86B6-C7B69932F40B}"/>
                </a:ext>
              </a:extLst>
            </p:cNvPr>
            <p:cNvSpPr>
              <a:spLocks noChangeArrowheads="1"/>
            </p:cNvSpPr>
            <p:nvPr/>
          </p:nvSpPr>
          <p:spPr bwMode="auto">
            <a:xfrm>
              <a:off x="5742180" y="8971253"/>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59">
              <a:extLst>
                <a:ext uri="{FF2B5EF4-FFF2-40B4-BE49-F238E27FC236}">
                  <a16:creationId xmlns:a16="http://schemas.microsoft.com/office/drawing/2014/main" id="{FD942B5B-3ABB-4F73-8098-4376149E6E34}"/>
                </a:ext>
              </a:extLst>
            </p:cNvPr>
            <p:cNvSpPr>
              <a:spLocks noChangeArrowheads="1"/>
            </p:cNvSpPr>
            <p:nvPr/>
          </p:nvSpPr>
          <p:spPr bwMode="auto">
            <a:xfrm>
              <a:off x="11157914" y="4036062"/>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65">
              <a:extLst>
                <a:ext uri="{FF2B5EF4-FFF2-40B4-BE49-F238E27FC236}">
                  <a16:creationId xmlns:a16="http://schemas.microsoft.com/office/drawing/2014/main" id="{64ADAA24-2E7C-429F-89BF-EA9FF8653B09}"/>
                </a:ext>
              </a:extLst>
            </p:cNvPr>
            <p:cNvSpPr>
              <a:spLocks noChangeShapeType="1"/>
            </p:cNvSpPr>
            <p:nvPr/>
          </p:nvSpPr>
          <p:spPr bwMode="auto">
            <a:xfrm>
              <a:off x="1924975" y="9731237"/>
              <a:ext cx="9283701" cy="0"/>
            </a:xfrm>
            <a:prstGeom prst="line">
              <a:avLst/>
            </a:prstGeom>
            <a:noFill/>
            <a:ln w="14288"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71" name="Group 70">
              <a:extLst>
                <a:ext uri="{FF2B5EF4-FFF2-40B4-BE49-F238E27FC236}">
                  <a16:creationId xmlns:a16="http://schemas.microsoft.com/office/drawing/2014/main" id="{84C1DDC6-6481-435C-9157-124E21D72899}"/>
                </a:ext>
              </a:extLst>
            </p:cNvPr>
            <p:cNvGrpSpPr/>
            <p:nvPr/>
          </p:nvGrpSpPr>
          <p:grpSpPr>
            <a:xfrm>
              <a:off x="1924975" y="3702205"/>
              <a:ext cx="9329738" cy="6029032"/>
              <a:chOff x="1924975" y="3593962"/>
              <a:chExt cx="9329738" cy="6137275"/>
            </a:xfrm>
          </p:grpSpPr>
          <p:sp>
            <p:nvSpPr>
              <p:cNvPr id="32" name="Line 64">
                <a:extLst>
                  <a:ext uri="{FF2B5EF4-FFF2-40B4-BE49-F238E27FC236}">
                    <a16:creationId xmlns:a16="http://schemas.microsoft.com/office/drawing/2014/main" id="{E3BE7CC1-57DB-46DD-A6FF-D109EC2B8F9C}"/>
                  </a:ext>
                </a:extLst>
              </p:cNvPr>
              <p:cNvSpPr>
                <a:spLocks noChangeShapeType="1"/>
              </p:cNvSpPr>
              <p:nvPr/>
            </p:nvSpPr>
            <p:spPr bwMode="auto">
              <a:xfrm>
                <a:off x="1924975" y="3593962"/>
                <a:ext cx="0" cy="6137275"/>
              </a:xfrm>
              <a:prstGeom prst="line">
                <a:avLst/>
              </a:prstGeom>
              <a:noFill/>
              <a:ln w="381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67">
                <a:extLst>
                  <a:ext uri="{FF2B5EF4-FFF2-40B4-BE49-F238E27FC236}">
                    <a16:creationId xmlns:a16="http://schemas.microsoft.com/office/drawing/2014/main" id="{C8F6103A-535C-40C7-ABAB-E57D88598C49}"/>
                  </a:ext>
                </a:extLst>
              </p:cNvPr>
              <p:cNvSpPr>
                <a:spLocks noChangeShapeType="1"/>
              </p:cNvSpPr>
              <p:nvPr/>
            </p:nvSpPr>
            <p:spPr bwMode="auto">
              <a:xfrm>
                <a:off x="1924975" y="81993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68">
                <a:extLst>
                  <a:ext uri="{FF2B5EF4-FFF2-40B4-BE49-F238E27FC236}">
                    <a16:creationId xmlns:a16="http://schemas.microsoft.com/office/drawing/2014/main" id="{1261CC02-70CD-4863-A952-49A35F004AD7}"/>
                  </a:ext>
                </a:extLst>
              </p:cNvPr>
              <p:cNvSpPr>
                <a:spLocks noChangeShapeType="1"/>
              </p:cNvSpPr>
              <p:nvPr/>
            </p:nvSpPr>
            <p:spPr bwMode="auto">
              <a:xfrm>
                <a:off x="1924975" y="66626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69">
                <a:extLst>
                  <a:ext uri="{FF2B5EF4-FFF2-40B4-BE49-F238E27FC236}">
                    <a16:creationId xmlns:a16="http://schemas.microsoft.com/office/drawing/2014/main" id="{E7463E89-33C7-440E-B172-5D4CB9854CF9}"/>
                  </a:ext>
                </a:extLst>
              </p:cNvPr>
              <p:cNvSpPr>
                <a:spLocks noChangeShapeType="1"/>
              </p:cNvSpPr>
              <p:nvPr/>
            </p:nvSpPr>
            <p:spPr bwMode="auto">
              <a:xfrm>
                <a:off x="1924975" y="51259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id="{A50D8882-E452-425B-B13C-94DB88A62570}"/>
                  </a:ext>
                </a:extLst>
              </p:cNvPr>
              <p:cNvSpPr>
                <a:spLocks noChangeShapeType="1"/>
              </p:cNvSpPr>
              <p:nvPr/>
            </p:nvSpPr>
            <p:spPr bwMode="auto">
              <a:xfrm>
                <a:off x="1924975" y="3593962"/>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71">
                <a:extLst>
                  <a:ext uri="{FF2B5EF4-FFF2-40B4-BE49-F238E27FC236}">
                    <a16:creationId xmlns:a16="http://schemas.microsoft.com/office/drawing/2014/main" id="{C3E84D71-9E92-4AA6-A3D1-9D45FA2B7599}"/>
                  </a:ext>
                </a:extLst>
              </p:cNvPr>
              <p:cNvSpPr>
                <a:spLocks noChangeShapeType="1"/>
              </p:cNvSpPr>
              <p:nvPr/>
            </p:nvSpPr>
            <p:spPr bwMode="auto">
              <a:xfrm>
                <a:off x="3480725"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72">
                <a:extLst>
                  <a:ext uri="{FF2B5EF4-FFF2-40B4-BE49-F238E27FC236}">
                    <a16:creationId xmlns:a16="http://schemas.microsoft.com/office/drawing/2014/main" id="{CAB4B0E7-33B2-4D7E-BFB3-1E55014CB449}"/>
                  </a:ext>
                </a:extLst>
              </p:cNvPr>
              <p:cNvSpPr>
                <a:spLocks noChangeShapeType="1"/>
              </p:cNvSpPr>
              <p:nvPr/>
            </p:nvSpPr>
            <p:spPr bwMode="auto">
              <a:xfrm>
                <a:off x="5033300"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73">
                <a:extLst>
                  <a:ext uri="{FF2B5EF4-FFF2-40B4-BE49-F238E27FC236}">
                    <a16:creationId xmlns:a16="http://schemas.microsoft.com/office/drawing/2014/main" id="{120C0729-E562-4858-9462-157B07D7B00C}"/>
                  </a:ext>
                </a:extLst>
              </p:cNvPr>
              <p:cNvSpPr>
                <a:spLocks noChangeShapeType="1"/>
              </p:cNvSpPr>
              <p:nvPr/>
            </p:nvSpPr>
            <p:spPr bwMode="auto">
              <a:xfrm>
                <a:off x="6589050"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74">
                <a:extLst>
                  <a:ext uri="{FF2B5EF4-FFF2-40B4-BE49-F238E27FC236}">
                    <a16:creationId xmlns:a16="http://schemas.microsoft.com/office/drawing/2014/main" id="{917094B8-7F3B-45A7-9773-1754DFFD6D1D}"/>
                  </a:ext>
                </a:extLst>
              </p:cNvPr>
              <p:cNvSpPr>
                <a:spLocks noChangeShapeType="1"/>
              </p:cNvSpPr>
              <p:nvPr/>
            </p:nvSpPr>
            <p:spPr bwMode="auto">
              <a:xfrm>
                <a:off x="8146388"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75">
                <a:extLst>
                  <a:ext uri="{FF2B5EF4-FFF2-40B4-BE49-F238E27FC236}">
                    <a16:creationId xmlns:a16="http://schemas.microsoft.com/office/drawing/2014/main" id="{06CF5059-6DB0-4410-B757-67DAB079BFA9}"/>
                  </a:ext>
                </a:extLst>
              </p:cNvPr>
              <p:cNvSpPr>
                <a:spLocks noChangeShapeType="1"/>
              </p:cNvSpPr>
              <p:nvPr/>
            </p:nvSpPr>
            <p:spPr bwMode="auto">
              <a:xfrm>
                <a:off x="9698963"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66">
                <a:extLst>
                  <a:ext uri="{FF2B5EF4-FFF2-40B4-BE49-F238E27FC236}">
                    <a16:creationId xmlns:a16="http://schemas.microsoft.com/office/drawing/2014/main" id="{CD1C1884-0366-4C13-8341-A377ABF9D21D}"/>
                  </a:ext>
                </a:extLst>
              </p:cNvPr>
              <p:cNvSpPr>
                <a:spLocks noChangeShapeType="1"/>
              </p:cNvSpPr>
              <p:nvPr/>
            </p:nvSpPr>
            <p:spPr bwMode="auto">
              <a:xfrm>
                <a:off x="1924975" y="9731237"/>
                <a:ext cx="9329738" cy="0"/>
              </a:xfrm>
              <a:prstGeom prst="line">
                <a:avLst/>
              </a:prstGeom>
              <a:noFill/>
              <a:ln w="381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7" name="TextBox 46">
              <a:extLst>
                <a:ext uri="{FF2B5EF4-FFF2-40B4-BE49-F238E27FC236}">
                  <a16:creationId xmlns:a16="http://schemas.microsoft.com/office/drawing/2014/main" id="{3BF18915-5E67-4060-B901-00903729FF1E}"/>
                </a:ext>
              </a:extLst>
            </p:cNvPr>
            <p:cNvSpPr txBox="1"/>
            <p:nvPr/>
          </p:nvSpPr>
          <p:spPr>
            <a:xfrm>
              <a:off x="2860359" y="9886121"/>
              <a:ext cx="1192696" cy="400110"/>
            </a:xfrm>
            <a:prstGeom prst="rect">
              <a:avLst/>
            </a:prstGeom>
            <a:noFill/>
          </p:spPr>
          <p:txBody>
            <a:bodyPr wrap="square" rtlCol="0">
              <a:spAutoFit/>
            </a:bodyPr>
            <a:lstStyle/>
            <a:p>
              <a:pPr algn="ctr"/>
              <a:r>
                <a:rPr lang="en-US" sz="2000" dirty="0"/>
                <a:t>2000</a:t>
              </a:r>
            </a:p>
          </p:txBody>
        </p:sp>
        <p:sp>
          <p:nvSpPr>
            <p:cNvPr id="50" name="TextBox 49">
              <a:extLst>
                <a:ext uri="{FF2B5EF4-FFF2-40B4-BE49-F238E27FC236}">
                  <a16:creationId xmlns:a16="http://schemas.microsoft.com/office/drawing/2014/main" id="{9C4BAD1D-242B-49C3-B3D0-318B0C9C25E8}"/>
                </a:ext>
              </a:extLst>
            </p:cNvPr>
            <p:cNvSpPr txBox="1"/>
            <p:nvPr/>
          </p:nvSpPr>
          <p:spPr>
            <a:xfrm>
              <a:off x="4417489" y="9886121"/>
              <a:ext cx="1192696" cy="400110"/>
            </a:xfrm>
            <a:prstGeom prst="rect">
              <a:avLst/>
            </a:prstGeom>
            <a:noFill/>
          </p:spPr>
          <p:txBody>
            <a:bodyPr wrap="square" rtlCol="0">
              <a:spAutoFit/>
            </a:bodyPr>
            <a:lstStyle/>
            <a:p>
              <a:pPr algn="ctr"/>
              <a:r>
                <a:rPr lang="en-US" sz="2000" dirty="0"/>
                <a:t>2010</a:t>
              </a:r>
            </a:p>
          </p:txBody>
        </p:sp>
        <p:sp>
          <p:nvSpPr>
            <p:cNvPr id="51" name="TextBox 50">
              <a:extLst>
                <a:ext uri="{FF2B5EF4-FFF2-40B4-BE49-F238E27FC236}">
                  <a16:creationId xmlns:a16="http://schemas.microsoft.com/office/drawing/2014/main" id="{331B0BAF-8C1C-4C8D-B46B-192308A0C28A}"/>
                </a:ext>
              </a:extLst>
            </p:cNvPr>
            <p:cNvSpPr txBox="1"/>
            <p:nvPr/>
          </p:nvSpPr>
          <p:spPr>
            <a:xfrm>
              <a:off x="5974619" y="9886121"/>
              <a:ext cx="1192696" cy="400110"/>
            </a:xfrm>
            <a:prstGeom prst="rect">
              <a:avLst/>
            </a:prstGeom>
            <a:noFill/>
          </p:spPr>
          <p:txBody>
            <a:bodyPr wrap="square" rtlCol="0">
              <a:spAutoFit/>
            </a:bodyPr>
            <a:lstStyle/>
            <a:p>
              <a:pPr algn="ctr"/>
              <a:r>
                <a:rPr lang="en-US" sz="2000" dirty="0"/>
                <a:t>2020</a:t>
              </a:r>
            </a:p>
          </p:txBody>
        </p:sp>
        <p:sp>
          <p:nvSpPr>
            <p:cNvPr id="52" name="TextBox 51">
              <a:extLst>
                <a:ext uri="{FF2B5EF4-FFF2-40B4-BE49-F238E27FC236}">
                  <a16:creationId xmlns:a16="http://schemas.microsoft.com/office/drawing/2014/main" id="{CAD4B984-7A9B-44E8-AEFF-E48D42A1F4EE}"/>
                </a:ext>
              </a:extLst>
            </p:cNvPr>
            <p:cNvSpPr txBox="1"/>
            <p:nvPr/>
          </p:nvSpPr>
          <p:spPr>
            <a:xfrm>
              <a:off x="7531749" y="9886121"/>
              <a:ext cx="1192696" cy="400110"/>
            </a:xfrm>
            <a:prstGeom prst="rect">
              <a:avLst/>
            </a:prstGeom>
            <a:noFill/>
          </p:spPr>
          <p:txBody>
            <a:bodyPr wrap="square" rtlCol="0">
              <a:spAutoFit/>
            </a:bodyPr>
            <a:lstStyle/>
            <a:p>
              <a:pPr algn="ctr"/>
              <a:r>
                <a:rPr lang="en-US" sz="2000" dirty="0"/>
                <a:t>2030</a:t>
              </a:r>
            </a:p>
          </p:txBody>
        </p:sp>
        <p:sp>
          <p:nvSpPr>
            <p:cNvPr id="53" name="TextBox 52">
              <a:extLst>
                <a:ext uri="{FF2B5EF4-FFF2-40B4-BE49-F238E27FC236}">
                  <a16:creationId xmlns:a16="http://schemas.microsoft.com/office/drawing/2014/main" id="{0F8B3C2E-336E-4F04-BA64-AB2D8AA1D1ED}"/>
                </a:ext>
              </a:extLst>
            </p:cNvPr>
            <p:cNvSpPr txBox="1"/>
            <p:nvPr/>
          </p:nvSpPr>
          <p:spPr>
            <a:xfrm>
              <a:off x="9088879" y="9886121"/>
              <a:ext cx="1192696" cy="400110"/>
            </a:xfrm>
            <a:prstGeom prst="rect">
              <a:avLst/>
            </a:prstGeom>
            <a:noFill/>
          </p:spPr>
          <p:txBody>
            <a:bodyPr wrap="square" rtlCol="0">
              <a:spAutoFit/>
            </a:bodyPr>
            <a:lstStyle/>
            <a:p>
              <a:pPr algn="ctr"/>
              <a:r>
                <a:rPr lang="en-US" sz="2000" dirty="0"/>
                <a:t>2040</a:t>
              </a:r>
            </a:p>
          </p:txBody>
        </p:sp>
        <p:sp>
          <p:nvSpPr>
            <p:cNvPr id="54" name="TextBox 53">
              <a:extLst>
                <a:ext uri="{FF2B5EF4-FFF2-40B4-BE49-F238E27FC236}">
                  <a16:creationId xmlns:a16="http://schemas.microsoft.com/office/drawing/2014/main" id="{05C6D719-DA9D-48B4-8369-135A96D3186A}"/>
                </a:ext>
              </a:extLst>
            </p:cNvPr>
            <p:cNvSpPr txBox="1"/>
            <p:nvPr/>
          </p:nvSpPr>
          <p:spPr>
            <a:xfrm>
              <a:off x="10646011" y="9886121"/>
              <a:ext cx="1192696" cy="400110"/>
            </a:xfrm>
            <a:prstGeom prst="rect">
              <a:avLst/>
            </a:prstGeom>
            <a:noFill/>
          </p:spPr>
          <p:txBody>
            <a:bodyPr wrap="square" rtlCol="0">
              <a:spAutoFit/>
            </a:bodyPr>
            <a:lstStyle/>
            <a:p>
              <a:pPr algn="ctr"/>
              <a:r>
                <a:rPr lang="en-US" sz="2000" dirty="0"/>
                <a:t>2050</a:t>
              </a:r>
            </a:p>
          </p:txBody>
        </p:sp>
        <p:sp>
          <p:nvSpPr>
            <p:cNvPr id="55" name="TextBox 54">
              <a:extLst>
                <a:ext uri="{FF2B5EF4-FFF2-40B4-BE49-F238E27FC236}">
                  <a16:creationId xmlns:a16="http://schemas.microsoft.com/office/drawing/2014/main" id="{71D6AA57-E015-44C3-92F9-A5BCF81BB18C}"/>
                </a:ext>
              </a:extLst>
            </p:cNvPr>
            <p:cNvSpPr txBox="1"/>
            <p:nvPr/>
          </p:nvSpPr>
          <p:spPr>
            <a:xfrm>
              <a:off x="1395510" y="9522956"/>
              <a:ext cx="569842" cy="400110"/>
            </a:xfrm>
            <a:prstGeom prst="rect">
              <a:avLst/>
            </a:prstGeom>
            <a:noFill/>
          </p:spPr>
          <p:txBody>
            <a:bodyPr wrap="square" rtlCol="0">
              <a:spAutoFit/>
            </a:bodyPr>
            <a:lstStyle/>
            <a:p>
              <a:r>
                <a:rPr lang="en-US" sz="2000" dirty="0"/>
                <a:t>0</a:t>
              </a:r>
            </a:p>
          </p:txBody>
        </p:sp>
        <p:sp>
          <p:nvSpPr>
            <p:cNvPr id="56" name="TextBox 55">
              <a:extLst>
                <a:ext uri="{FF2B5EF4-FFF2-40B4-BE49-F238E27FC236}">
                  <a16:creationId xmlns:a16="http://schemas.microsoft.com/office/drawing/2014/main" id="{4939081B-3D35-448C-BCE1-5DC7A1D492ED}"/>
                </a:ext>
              </a:extLst>
            </p:cNvPr>
            <p:cNvSpPr txBox="1"/>
            <p:nvPr/>
          </p:nvSpPr>
          <p:spPr>
            <a:xfrm>
              <a:off x="1395510" y="8044069"/>
              <a:ext cx="569842" cy="400110"/>
            </a:xfrm>
            <a:prstGeom prst="rect">
              <a:avLst/>
            </a:prstGeom>
            <a:noFill/>
          </p:spPr>
          <p:txBody>
            <a:bodyPr wrap="square" rtlCol="0">
              <a:spAutoFit/>
            </a:bodyPr>
            <a:lstStyle/>
            <a:p>
              <a:r>
                <a:rPr lang="en-US" sz="2000" dirty="0"/>
                <a:t>1</a:t>
              </a:r>
            </a:p>
          </p:txBody>
        </p:sp>
        <p:sp>
          <p:nvSpPr>
            <p:cNvPr id="58" name="TextBox 57">
              <a:extLst>
                <a:ext uri="{FF2B5EF4-FFF2-40B4-BE49-F238E27FC236}">
                  <a16:creationId xmlns:a16="http://schemas.microsoft.com/office/drawing/2014/main" id="{44DE4D56-F6E0-4316-A7DD-8CAF80AB02B3}"/>
                </a:ext>
              </a:extLst>
            </p:cNvPr>
            <p:cNvSpPr txBox="1"/>
            <p:nvPr/>
          </p:nvSpPr>
          <p:spPr>
            <a:xfrm>
              <a:off x="1395510" y="6533744"/>
              <a:ext cx="569842" cy="400110"/>
            </a:xfrm>
            <a:prstGeom prst="rect">
              <a:avLst/>
            </a:prstGeom>
            <a:noFill/>
          </p:spPr>
          <p:txBody>
            <a:bodyPr wrap="square" rtlCol="0">
              <a:spAutoFit/>
            </a:bodyPr>
            <a:lstStyle/>
            <a:p>
              <a:r>
                <a:rPr lang="en-US" sz="2000" dirty="0"/>
                <a:t>2</a:t>
              </a:r>
            </a:p>
          </p:txBody>
        </p:sp>
        <p:sp>
          <p:nvSpPr>
            <p:cNvPr id="59" name="TextBox 58">
              <a:extLst>
                <a:ext uri="{FF2B5EF4-FFF2-40B4-BE49-F238E27FC236}">
                  <a16:creationId xmlns:a16="http://schemas.microsoft.com/office/drawing/2014/main" id="{E49B05C4-7637-47A0-806D-A6298E52F14C}"/>
                </a:ext>
              </a:extLst>
            </p:cNvPr>
            <p:cNvSpPr txBox="1"/>
            <p:nvPr/>
          </p:nvSpPr>
          <p:spPr>
            <a:xfrm>
              <a:off x="1395510" y="5041181"/>
              <a:ext cx="569842" cy="400110"/>
            </a:xfrm>
            <a:prstGeom prst="rect">
              <a:avLst/>
            </a:prstGeom>
            <a:noFill/>
          </p:spPr>
          <p:txBody>
            <a:bodyPr wrap="square" rtlCol="0">
              <a:spAutoFit/>
            </a:bodyPr>
            <a:lstStyle/>
            <a:p>
              <a:r>
                <a:rPr lang="en-US" sz="2000" dirty="0"/>
                <a:t>3</a:t>
              </a:r>
            </a:p>
          </p:txBody>
        </p:sp>
        <p:sp>
          <p:nvSpPr>
            <p:cNvPr id="60" name="TextBox 59">
              <a:extLst>
                <a:ext uri="{FF2B5EF4-FFF2-40B4-BE49-F238E27FC236}">
                  <a16:creationId xmlns:a16="http://schemas.microsoft.com/office/drawing/2014/main" id="{C1939BC3-A1E0-439E-B7A9-8E297C277316}"/>
                </a:ext>
              </a:extLst>
            </p:cNvPr>
            <p:cNvSpPr txBox="1"/>
            <p:nvPr/>
          </p:nvSpPr>
          <p:spPr>
            <a:xfrm>
              <a:off x="1395510" y="3322254"/>
              <a:ext cx="1124666" cy="400110"/>
            </a:xfrm>
            <a:prstGeom prst="rect">
              <a:avLst/>
            </a:prstGeom>
            <a:noFill/>
          </p:spPr>
          <p:txBody>
            <a:bodyPr wrap="square" rtlCol="0">
              <a:spAutoFit/>
            </a:bodyPr>
            <a:lstStyle/>
            <a:p>
              <a:r>
                <a:rPr lang="en-US" sz="2000" dirty="0"/>
                <a:t>4 million</a:t>
              </a:r>
            </a:p>
          </p:txBody>
        </p:sp>
        <p:sp>
          <p:nvSpPr>
            <p:cNvPr id="48" name="Speech Bubble: Rectangle 47">
              <a:extLst>
                <a:ext uri="{FF2B5EF4-FFF2-40B4-BE49-F238E27FC236}">
                  <a16:creationId xmlns:a16="http://schemas.microsoft.com/office/drawing/2014/main" id="{094BBF61-03D4-4B72-AF83-1D8851DF01F7}"/>
                </a:ext>
              </a:extLst>
            </p:cNvPr>
            <p:cNvSpPr/>
            <p:nvPr/>
          </p:nvSpPr>
          <p:spPr>
            <a:xfrm>
              <a:off x="1548389" y="8501974"/>
              <a:ext cx="1152939" cy="681782"/>
            </a:xfrm>
            <a:prstGeom prst="wedgeRectCallout">
              <a:avLst>
                <a:gd name="adj1" fmla="val -15771"/>
                <a:gd name="adj2" fmla="val 85329"/>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95K</a:t>
              </a:r>
              <a:endParaRPr lang="en-US" b="1" dirty="0"/>
            </a:p>
          </p:txBody>
        </p:sp>
        <p:sp>
          <p:nvSpPr>
            <p:cNvPr id="61" name="Speech Bubble: Rectangle 60">
              <a:extLst>
                <a:ext uri="{FF2B5EF4-FFF2-40B4-BE49-F238E27FC236}">
                  <a16:creationId xmlns:a16="http://schemas.microsoft.com/office/drawing/2014/main" id="{F6173EA1-E2E2-43BD-A33D-09D49ADEDAE0}"/>
                </a:ext>
              </a:extLst>
            </p:cNvPr>
            <p:cNvSpPr/>
            <p:nvPr/>
          </p:nvSpPr>
          <p:spPr>
            <a:xfrm>
              <a:off x="5218771" y="7782841"/>
              <a:ext cx="1429601" cy="862942"/>
            </a:xfrm>
            <a:prstGeom prst="wedgeRectCallout">
              <a:avLst>
                <a:gd name="adj1" fmla="val -5857"/>
                <a:gd name="adj2" fmla="val 80591"/>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2015: </a:t>
              </a:r>
              <a:r>
                <a:rPr lang="en-US" sz="2400" b="1" dirty="0"/>
                <a:t>451K</a:t>
              </a:r>
              <a:endParaRPr lang="en-US" b="1" dirty="0"/>
            </a:p>
          </p:txBody>
        </p:sp>
        <p:sp>
          <p:nvSpPr>
            <p:cNvPr id="62" name="Speech Bubble: Rectangle 61">
              <a:extLst>
                <a:ext uri="{FF2B5EF4-FFF2-40B4-BE49-F238E27FC236}">
                  <a16:creationId xmlns:a16="http://schemas.microsoft.com/office/drawing/2014/main" id="{2280E233-5328-4607-B063-568F91E5661A}"/>
                </a:ext>
              </a:extLst>
            </p:cNvPr>
            <p:cNvSpPr/>
            <p:nvPr/>
          </p:nvSpPr>
          <p:spPr>
            <a:xfrm>
              <a:off x="9193589" y="3861956"/>
              <a:ext cx="1428132" cy="715617"/>
            </a:xfrm>
            <a:prstGeom prst="wedgeRectCallout">
              <a:avLst>
                <a:gd name="adj1" fmla="val 90214"/>
                <a:gd name="adj2" fmla="val -16341"/>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3,676K</a:t>
              </a:r>
            </a:p>
          </p:txBody>
        </p:sp>
        <p:sp>
          <p:nvSpPr>
            <p:cNvPr id="64" name="TextBox 63">
              <a:extLst>
                <a:ext uri="{FF2B5EF4-FFF2-40B4-BE49-F238E27FC236}">
                  <a16:creationId xmlns:a16="http://schemas.microsoft.com/office/drawing/2014/main" id="{DFD74051-44F3-40FE-AE56-CEB8DE10B9F8}"/>
                </a:ext>
              </a:extLst>
            </p:cNvPr>
            <p:cNvSpPr txBox="1"/>
            <p:nvPr/>
          </p:nvSpPr>
          <p:spPr>
            <a:xfrm>
              <a:off x="7827128" y="6072482"/>
              <a:ext cx="1466000" cy="400110"/>
            </a:xfrm>
            <a:prstGeom prst="rect">
              <a:avLst/>
            </a:prstGeom>
            <a:noFill/>
          </p:spPr>
          <p:txBody>
            <a:bodyPr wrap="square" rtlCol="0">
              <a:spAutoFit/>
            </a:bodyPr>
            <a:lstStyle/>
            <a:p>
              <a:pPr algn="ctr"/>
              <a:r>
                <a:rPr lang="en-US" sz="2000" i="1" dirty="0"/>
                <a:t>Projected</a:t>
              </a:r>
            </a:p>
          </p:txBody>
        </p:sp>
        <p:sp>
          <p:nvSpPr>
            <p:cNvPr id="69" name="Freeform 80">
              <a:extLst>
                <a:ext uri="{FF2B5EF4-FFF2-40B4-BE49-F238E27FC236}">
                  <a16:creationId xmlns:a16="http://schemas.microsoft.com/office/drawing/2014/main" id="{5ECC12FD-72B8-4791-9305-AB17596BC798}"/>
                </a:ext>
              </a:extLst>
            </p:cNvPr>
            <p:cNvSpPr>
              <a:spLocks/>
            </p:cNvSpPr>
            <p:nvPr/>
          </p:nvSpPr>
          <p:spPr bwMode="auto">
            <a:xfrm>
              <a:off x="1900238" y="9078913"/>
              <a:ext cx="3894138" cy="476250"/>
            </a:xfrm>
            <a:custGeom>
              <a:avLst/>
              <a:gdLst>
                <a:gd name="T0" fmla="*/ 0 w 1121"/>
                <a:gd name="T1" fmla="*/ 108 h 108"/>
                <a:gd name="T2" fmla="*/ 448 w 1121"/>
                <a:gd name="T3" fmla="*/ 92 h 108"/>
                <a:gd name="T4" fmla="*/ 999 w 1121"/>
                <a:gd name="T5" fmla="*/ 25 h 108"/>
                <a:gd name="T6" fmla="*/ 1121 w 1121"/>
                <a:gd name="T7" fmla="*/ 0 h 108"/>
              </a:gdLst>
              <a:ahLst/>
              <a:cxnLst>
                <a:cxn ang="0">
                  <a:pos x="T0" y="T1"/>
                </a:cxn>
                <a:cxn ang="0">
                  <a:pos x="T2" y="T3"/>
                </a:cxn>
                <a:cxn ang="0">
                  <a:pos x="T4" y="T5"/>
                </a:cxn>
                <a:cxn ang="0">
                  <a:pos x="T6" y="T7"/>
                </a:cxn>
              </a:cxnLst>
              <a:rect l="0" t="0" r="r" b="b"/>
              <a:pathLst>
                <a:path w="1121" h="108">
                  <a:moveTo>
                    <a:pt x="0" y="108"/>
                  </a:moveTo>
                  <a:cubicBezTo>
                    <a:pt x="0" y="108"/>
                    <a:pt x="354" y="100"/>
                    <a:pt x="448" y="92"/>
                  </a:cubicBezTo>
                  <a:cubicBezTo>
                    <a:pt x="541" y="84"/>
                    <a:pt x="940" y="35"/>
                    <a:pt x="999" y="25"/>
                  </a:cubicBezTo>
                  <a:cubicBezTo>
                    <a:pt x="1021" y="21"/>
                    <a:pt x="1068" y="11"/>
                    <a:pt x="1121" y="0"/>
                  </a:cubicBezTo>
                </a:path>
              </a:pathLst>
            </a:custGeom>
            <a:noFill/>
            <a:ln w="44450" cap="rnd">
              <a:solidFill>
                <a:srgbClr val="1B75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81">
              <a:extLst>
                <a:ext uri="{FF2B5EF4-FFF2-40B4-BE49-F238E27FC236}">
                  <a16:creationId xmlns:a16="http://schemas.microsoft.com/office/drawing/2014/main" id="{1D78F0C5-892D-48B8-BA55-A23D3823404F}"/>
                </a:ext>
              </a:extLst>
            </p:cNvPr>
            <p:cNvSpPr>
              <a:spLocks/>
            </p:cNvSpPr>
            <p:nvPr/>
          </p:nvSpPr>
          <p:spPr bwMode="auto">
            <a:xfrm>
              <a:off x="5794375" y="4260851"/>
              <a:ext cx="5438775" cy="4822825"/>
            </a:xfrm>
            <a:custGeom>
              <a:avLst/>
              <a:gdLst>
                <a:gd name="T0" fmla="*/ 1566 w 1566"/>
                <a:gd name="T1" fmla="*/ 0 h 1094"/>
                <a:gd name="T2" fmla="*/ 1331 w 1566"/>
                <a:gd name="T3" fmla="*/ 370 h 1094"/>
                <a:gd name="T4" fmla="*/ 1126 w 1566"/>
                <a:gd name="T5" fmla="*/ 541 h 1094"/>
                <a:gd name="T6" fmla="*/ 857 w 1566"/>
                <a:gd name="T7" fmla="*/ 711 h 1094"/>
                <a:gd name="T8" fmla="*/ 441 w 1566"/>
                <a:gd name="T9" fmla="*/ 934 h 1094"/>
                <a:gd name="T10" fmla="*/ 214 w 1566"/>
                <a:gd name="T11" fmla="*/ 1045 h 1094"/>
                <a:gd name="T12" fmla="*/ 0 w 1566"/>
                <a:gd name="T13" fmla="*/ 1094 h 1094"/>
              </a:gdLst>
              <a:ahLst/>
              <a:cxnLst>
                <a:cxn ang="0">
                  <a:pos x="T0" y="T1"/>
                </a:cxn>
                <a:cxn ang="0">
                  <a:pos x="T2" y="T3"/>
                </a:cxn>
                <a:cxn ang="0">
                  <a:pos x="T4" y="T5"/>
                </a:cxn>
                <a:cxn ang="0">
                  <a:pos x="T6" y="T7"/>
                </a:cxn>
                <a:cxn ang="0">
                  <a:pos x="T8" y="T9"/>
                </a:cxn>
                <a:cxn ang="0">
                  <a:pos x="T10" y="T11"/>
                </a:cxn>
                <a:cxn ang="0">
                  <a:pos x="T12" y="T13"/>
                </a:cxn>
              </a:cxnLst>
              <a:rect l="0" t="0" r="r" b="b"/>
              <a:pathLst>
                <a:path w="1566" h="1094">
                  <a:moveTo>
                    <a:pt x="1566" y="0"/>
                  </a:moveTo>
                  <a:cubicBezTo>
                    <a:pt x="1566" y="0"/>
                    <a:pt x="1360" y="325"/>
                    <a:pt x="1331" y="370"/>
                  </a:cubicBezTo>
                  <a:cubicBezTo>
                    <a:pt x="1317" y="391"/>
                    <a:pt x="1172" y="506"/>
                    <a:pt x="1126" y="541"/>
                  </a:cubicBezTo>
                  <a:cubicBezTo>
                    <a:pt x="1080" y="575"/>
                    <a:pt x="901" y="683"/>
                    <a:pt x="857" y="711"/>
                  </a:cubicBezTo>
                  <a:cubicBezTo>
                    <a:pt x="813" y="739"/>
                    <a:pt x="441" y="934"/>
                    <a:pt x="441" y="934"/>
                  </a:cubicBezTo>
                  <a:cubicBezTo>
                    <a:pt x="214" y="1045"/>
                    <a:pt x="214" y="1045"/>
                    <a:pt x="214" y="1045"/>
                  </a:cubicBezTo>
                  <a:cubicBezTo>
                    <a:pt x="0" y="1094"/>
                    <a:pt x="0" y="1094"/>
                    <a:pt x="0" y="1094"/>
                  </a:cubicBezTo>
                </a:path>
              </a:pathLst>
            </a:custGeom>
            <a:noFill/>
            <a:ln w="44450" cap="rnd">
              <a:solidFill>
                <a:srgbClr val="1B75B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58">
              <a:extLst>
                <a:ext uri="{FF2B5EF4-FFF2-40B4-BE49-F238E27FC236}">
                  <a16:creationId xmlns:a16="http://schemas.microsoft.com/office/drawing/2014/main" id="{40C882EB-C26D-4306-B565-24488F3A2074}"/>
                </a:ext>
              </a:extLst>
            </p:cNvPr>
            <p:cNvSpPr>
              <a:spLocks noChangeArrowheads="1"/>
            </p:cNvSpPr>
            <p:nvPr/>
          </p:nvSpPr>
          <p:spPr bwMode="auto">
            <a:xfrm>
              <a:off x="2644886" y="9433307"/>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58">
              <a:extLst>
                <a:ext uri="{FF2B5EF4-FFF2-40B4-BE49-F238E27FC236}">
                  <a16:creationId xmlns:a16="http://schemas.microsoft.com/office/drawing/2014/main" id="{33350861-9438-49E6-A573-A7DB1F38D317}"/>
                </a:ext>
              </a:extLst>
            </p:cNvPr>
            <p:cNvSpPr>
              <a:spLocks noChangeArrowheads="1"/>
            </p:cNvSpPr>
            <p:nvPr/>
          </p:nvSpPr>
          <p:spPr bwMode="auto">
            <a:xfrm>
              <a:off x="3436623" y="9370745"/>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Oval 58">
              <a:extLst>
                <a:ext uri="{FF2B5EF4-FFF2-40B4-BE49-F238E27FC236}">
                  <a16:creationId xmlns:a16="http://schemas.microsoft.com/office/drawing/2014/main" id="{F16F1E88-9D6E-4B41-AF08-BF501FB1F419}"/>
                </a:ext>
              </a:extLst>
            </p:cNvPr>
            <p:cNvSpPr>
              <a:spLocks noChangeArrowheads="1"/>
            </p:cNvSpPr>
            <p:nvPr/>
          </p:nvSpPr>
          <p:spPr bwMode="auto">
            <a:xfrm>
              <a:off x="4206058" y="9279364"/>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Oval 58">
              <a:extLst>
                <a:ext uri="{FF2B5EF4-FFF2-40B4-BE49-F238E27FC236}">
                  <a16:creationId xmlns:a16="http://schemas.microsoft.com/office/drawing/2014/main" id="{A2F432D8-A5DC-48AF-BE1D-F9E1B8C7680C}"/>
                </a:ext>
              </a:extLst>
            </p:cNvPr>
            <p:cNvSpPr>
              <a:spLocks noChangeArrowheads="1"/>
            </p:cNvSpPr>
            <p:nvPr/>
          </p:nvSpPr>
          <p:spPr bwMode="auto">
            <a:xfrm>
              <a:off x="4997794" y="9150181"/>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Oval 58">
              <a:extLst>
                <a:ext uri="{FF2B5EF4-FFF2-40B4-BE49-F238E27FC236}">
                  <a16:creationId xmlns:a16="http://schemas.microsoft.com/office/drawing/2014/main" id="{0F9ED97A-043E-49E7-9524-51247BD9324F}"/>
                </a:ext>
              </a:extLst>
            </p:cNvPr>
            <p:cNvSpPr>
              <a:spLocks noChangeArrowheads="1"/>
            </p:cNvSpPr>
            <p:nvPr/>
          </p:nvSpPr>
          <p:spPr bwMode="auto">
            <a:xfrm>
              <a:off x="6503208" y="8721802"/>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Oval 58">
              <a:extLst>
                <a:ext uri="{FF2B5EF4-FFF2-40B4-BE49-F238E27FC236}">
                  <a16:creationId xmlns:a16="http://schemas.microsoft.com/office/drawing/2014/main" id="{DDFE4697-2253-4F77-AA7A-9089CE01238D}"/>
                </a:ext>
              </a:extLst>
            </p:cNvPr>
            <p:cNvSpPr>
              <a:spLocks noChangeArrowheads="1"/>
            </p:cNvSpPr>
            <p:nvPr/>
          </p:nvSpPr>
          <p:spPr bwMode="auto">
            <a:xfrm>
              <a:off x="7306097" y="8237956"/>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Oval 58">
              <a:extLst>
                <a:ext uri="{FF2B5EF4-FFF2-40B4-BE49-F238E27FC236}">
                  <a16:creationId xmlns:a16="http://schemas.microsoft.com/office/drawing/2014/main" id="{5DF66C07-52AB-45FD-8C8E-E3D1FDBA4393}"/>
                </a:ext>
              </a:extLst>
            </p:cNvPr>
            <p:cNvSpPr>
              <a:spLocks noChangeArrowheads="1"/>
            </p:cNvSpPr>
            <p:nvPr/>
          </p:nvSpPr>
          <p:spPr bwMode="auto">
            <a:xfrm>
              <a:off x="8064380" y="7727169"/>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Oval 58">
              <a:extLst>
                <a:ext uri="{FF2B5EF4-FFF2-40B4-BE49-F238E27FC236}">
                  <a16:creationId xmlns:a16="http://schemas.microsoft.com/office/drawing/2014/main" id="{6C6A73BD-03C0-491A-8370-D69AA27D9DC7}"/>
                </a:ext>
              </a:extLst>
            </p:cNvPr>
            <p:cNvSpPr>
              <a:spLocks noChangeArrowheads="1"/>
            </p:cNvSpPr>
            <p:nvPr/>
          </p:nvSpPr>
          <p:spPr bwMode="auto">
            <a:xfrm>
              <a:off x="8878418" y="7147308"/>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Oval 58">
              <a:extLst>
                <a:ext uri="{FF2B5EF4-FFF2-40B4-BE49-F238E27FC236}">
                  <a16:creationId xmlns:a16="http://schemas.microsoft.com/office/drawing/2014/main" id="{49B4AB96-129D-43BC-BBBC-BBAC168A3627}"/>
                </a:ext>
              </a:extLst>
            </p:cNvPr>
            <p:cNvSpPr>
              <a:spLocks noChangeArrowheads="1"/>
            </p:cNvSpPr>
            <p:nvPr/>
          </p:nvSpPr>
          <p:spPr bwMode="auto">
            <a:xfrm>
              <a:off x="9636702" y="6529643"/>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Oval 58">
              <a:extLst>
                <a:ext uri="{FF2B5EF4-FFF2-40B4-BE49-F238E27FC236}">
                  <a16:creationId xmlns:a16="http://schemas.microsoft.com/office/drawing/2014/main" id="{1E9AA1CB-8DAB-4A40-91AC-4A0196593BAE}"/>
                </a:ext>
              </a:extLst>
            </p:cNvPr>
            <p:cNvSpPr>
              <a:spLocks noChangeArrowheads="1"/>
            </p:cNvSpPr>
            <p:nvPr/>
          </p:nvSpPr>
          <p:spPr bwMode="auto">
            <a:xfrm>
              <a:off x="10383833" y="5679978"/>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TextBox 82">
              <a:extLst>
                <a:ext uri="{FF2B5EF4-FFF2-40B4-BE49-F238E27FC236}">
                  <a16:creationId xmlns:a16="http://schemas.microsoft.com/office/drawing/2014/main" id="{8D25BEF1-B7B7-4D7D-B9DD-F52600759346}"/>
                </a:ext>
              </a:extLst>
            </p:cNvPr>
            <p:cNvSpPr txBox="1"/>
            <p:nvPr/>
          </p:nvSpPr>
          <p:spPr>
            <a:xfrm>
              <a:off x="1340076" y="9886121"/>
              <a:ext cx="1192696" cy="400110"/>
            </a:xfrm>
            <a:prstGeom prst="rect">
              <a:avLst/>
            </a:prstGeom>
            <a:noFill/>
          </p:spPr>
          <p:txBody>
            <a:bodyPr wrap="square" rtlCol="0">
              <a:spAutoFit/>
            </a:bodyPr>
            <a:lstStyle/>
            <a:p>
              <a:pPr algn="ctr"/>
              <a:r>
                <a:rPr lang="en-US" sz="2000" dirty="0"/>
                <a:t>1990</a:t>
              </a:r>
            </a:p>
          </p:txBody>
        </p:sp>
        <p:sp>
          <p:nvSpPr>
            <p:cNvPr id="27" name="Oval 58">
              <a:extLst>
                <a:ext uri="{FF2B5EF4-FFF2-40B4-BE49-F238E27FC236}">
                  <a16:creationId xmlns:a16="http://schemas.microsoft.com/office/drawing/2014/main" id="{71789AF3-E973-4090-867C-9DAA14E7DA74}"/>
                </a:ext>
              </a:extLst>
            </p:cNvPr>
            <p:cNvSpPr>
              <a:spLocks noChangeArrowheads="1"/>
            </p:cNvSpPr>
            <p:nvPr/>
          </p:nvSpPr>
          <p:spPr bwMode="auto">
            <a:xfrm>
              <a:off x="1845716" y="9434563"/>
              <a:ext cx="182880" cy="156232"/>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Rectangle 56">
            <a:extLst>
              <a:ext uri="{FF2B5EF4-FFF2-40B4-BE49-F238E27FC236}">
                <a16:creationId xmlns:a16="http://schemas.microsoft.com/office/drawing/2014/main" id="{94717B08-FCF8-40EC-8298-B34FE7496928}"/>
              </a:ext>
            </a:extLst>
          </p:cNvPr>
          <p:cNvSpPr/>
          <p:nvPr/>
        </p:nvSpPr>
        <p:spPr>
          <a:xfrm>
            <a:off x="1263373" y="2285999"/>
            <a:ext cx="10927039" cy="100441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3" name="Rectangle 62">
            <a:extLst>
              <a:ext uri="{FF2B5EF4-FFF2-40B4-BE49-F238E27FC236}">
                <a16:creationId xmlns:a16="http://schemas.microsoft.com/office/drawing/2014/main" id="{469BC966-BDE6-4D7F-8790-36E67B62DDF4}"/>
              </a:ext>
            </a:extLst>
          </p:cNvPr>
          <p:cNvSpPr/>
          <p:nvPr/>
        </p:nvSpPr>
        <p:spPr>
          <a:xfrm>
            <a:off x="1270156" y="2284395"/>
            <a:ext cx="10920256"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More people will soon be living past 100</a:t>
            </a:r>
          </a:p>
        </p:txBody>
      </p:sp>
      <p:sp>
        <p:nvSpPr>
          <p:cNvPr id="65" name="Rectangle 64">
            <a:extLst>
              <a:ext uri="{FF2B5EF4-FFF2-40B4-BE49-F238E27FC236}">
                <a16:creationId xmlns:a16="http://schemas.microsoft.com/office/drawing/2014/main" id="{F0C1E82E-9021-4594-8096-EEB4AFDEE4D8}"/>
              </a:ext>
            </a:extLst>
          </p:cNvPr>
          <p:cNvSpPr/>
          <p:nvPr/>
        </p:nvSpPr>
        <p:spPr>
          <a:xfrm>
            <a:off x="13096539" y="2862263"/>
            <a:ext cx="10039686" cy="9767887"/>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571500" indent="-571500">
              <a:spcBef>
                <a:spcPts val="3000"/>
              </a:spcBef>
              <a:buClr>
                <a:schemeClr val="accent2"/>
              </a:buClr>
              <a:buFont typeface="Arial" panose="020B0604020202020204" pitchFamily="34" charset="0"/>
              <a:buChar char="•"/>
            </a:pPr>
            <a:r>
              <a:rPr lang="en-US" sz="4400" dirty="0">
                <a:solidFill>
                  <a:schemeClr val="tx1"/>
                </a:solidFill>
              </a:rPr>
              <a:t>Life Extenders v. Immortalists</a:t>
            </a:r>
          </a:p>
          <a:p>
            <a:pPr marL="571500" indent="-571500">
              <a:spcBef>
                <a:spcPts val="3000"/>
              </a:spcBef>
              <a:buClr>
                <a:schemeClr val="accent2"/>
              </a:buClr>
              <a:buFont typeface="Arial" panose="020B0604020202020204" pitchFamily="34" charset="0"/>
              <a:buChar char="•"/>
            </a:pPr>
            <a:r>
              <a:rPr lang="en-US" sz="4400" dirty="0">
                <a:solidFill>
                  <a:schemeClr val="tx1"/>
                </a:solidFill>
              </a:rPr>
              <a:t>50% of babies born in the US in 2007 have a life expectancy of 104 or more</a:t>
            </a:r>
          </a:p>
          <a:p>
            <a:pPr marL="571500" indent="-571500">
              <a:spcBef>
                <a:spcPts val="3000"/>
              </a:spcBef>
              <a:buClr>
                <a:schemeClr val="accent2"/>
              </a:buClr>
              <a:buFont typeface="Arial" panose="020B0604020202020204" pitchFamily="34" charset="0"/>
              <a:buChar char="•"/>
            </a:pPr>
            <a:r>
              <a:rPr lang="en-US" sz="4400" dirty="0">
                <a:solidFill>
                  <a:schemeClr val="tx1"/>
                </a:solidFill>
              </a:rPr>
              <a:t>In Canada, the average life expectancy for males born in 2012 is 80 and for females 84</a:t>
            </a:r>
          </a:p>
          <a:p>
            <a:pPr marL="571500" indent="-571500">
              <a:spcBef>
                <a:spcPts val="3000"/>
              </a:spcBef>
              <a:buClr>
                <a:schemeClr val="accent2"/>
              </a:buClr>
              <a:buFont typeface="Arial" panose="020B0604020202020204" pitchFamily="34" charset="0"/>
              <a:buChar char="•"/>
            </a:pPr>
            <a:r>
              <a:rPr lang="en-US" sz="4400" dirty="0">
                <a:solidFill>
                  <a:schemeClr val="tx1"/>
                </a:solidFill>
              </a:rPr>
              <a:t>The traditional 3-stage lifecycle (education, career, retirement) will evolve into multiple lifecycles containing two or more different careers in a lifetime</a:t>
            </a:r>
          </a:p>
          <a:p>
            <a:pPr marL="571500" indent="-571500">
              <a:spcBef>
                <a:spcPts val="3000"/>
              </a:spcBef>
              <a:buClr>
                <a:schemeClr val="accent2"/>
              </a:buClr>
              <a:buFont typeface="Arial" panose="020B0604020202020204" pitchFamily="34" charset="0"/>
              <a:buChar char="•"/>
            </a:pPr>
            <a:endParaRPr lang="en-US" sz="4400" dirty="0">
              <a:solidFill>
                <a:schemeClr val="tx1"/>
              </a:solidFill>
            </a:endParaRPr>
          </a:p>
        </p:txBody>
      </p:sp>
    </p:spTree>
    <p:extLst>
      <p:ext uri="{BB962C8B-B14F-4D97-AF65-F5344CB8AC3E}">
        <p14:creationId xmlns:p14="http://schemas.microsoft.com/office/powerpoint/2010/main" val="191074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6FF3DE-3F23-46E9-8CAE-CE4C640E7169}"/>
              </a:ext>
            </a:extLst>
          </p:cNvPr>
          <p:cNvPicPr>
            <a:picLocks noChangeAspect="1"/>
          </p:cNvPicPr>
          <p:nvPr/>
        </p:nvPicPr>
        <p:blipFill rotWithShape="1">
          <a:blip r:embed="rId3"/>
          <a:srcRect l="602" t="778" r="3255" b="931"/>
          <a:stretch/>
        </p:blipFill>
        <p:spPr>
          <a:xfrm>
            <a:off x="12522819" y="2938346"/>
            <a:ext cx="10615961" cy="7861610"/>
          </a:xfrm>
          <a:prstGeom prst="rect">
            <a:avLst/>
          </a:prstGeom>
        </p:spPr>
      </p:pic>
      <p:pic>
        <p:nvPicPr>
          <p:cNvPr id="11" name="Picture 10">
            <a:extLst>
              <a:ext uri="{FF2B5EF4-FFF2-40B4-BE49-F238E27FC236}">
                <a16:creationId xmlns:a16="http://schemas.microsoft.com/office/drawing/2014/main" id="{BF9A7EDB-7E0E-4577-A96A-5B67223A8B72}"/>
              </a:ext>
            </a:extLst>
          </p:cNvPr>
          <p:cNvPicPr>
            <a:picLocks noChangeAspect="1"/>
          </p:cNvPicPr>
          <p:nvPr/>
        </p:nvPicPr>
        <p:blipFill>
          <a:blip r:embed="rId4"/>
          <a:stretch>
            <a:fillRect/>
          </a:stretch>
        </p:blipFill>
        <p:spPr>
          <a:xfrm>
            <a:off x="1246187" y="2944167"/>
            <a:ext cx="10639205" cy="7850840"/>
          </a:xfrm>
          <a:prstGeom prst="rect">
            <a:avLst/>
          </a:prstGeom>
        </p:spPr>
      </p:pic>
      <p:sp>
        <p:nvSpPr>
          <p:cNvPr id="3" name="Title 2"/>
          <p:cNvSpPr>
            <a:spLocks noGrp="1"/>
          </p:cNvSpPr>
          <p:nvPr>
            <p:ph type="title"/>
          </p:nvPr>
        </p:nvSpPr>
        <p:spPr/>
        <p:txBody>
          <a:bodyPr/>
          <a:lstStyle/>
          <a:p>
            <a:r>
              <a:rPr lang="en-US" dirty="0"/>
              <a:t>Changing Climate</a:t>
            </a:r>
          </a:p>
        </p:txBody>
      </p:sp>
      <p:sp>
        <p:nvSpPr>
          <p:cNvPr id="25" name="Rectangle 24">
            <a:extLst>
              <a:ext uri="{FF2B5EF4-FFF2-40B4-BE49-F238E27FC236}">
                <a16:creationId xmlns:a16="http://schemas.microsoft.com/office/drawing/2014/main" id="{870EF6F1-87BE-4187-A895-6F5829E8A444}"/>
              </a:ext>
            </a:extLst>
          </p:cNvPr>
          <p:cNvSpPr/>
          <p:nvPr/>
        </p:nvSpPr>
        <p:spPr>
          <a:xfrm>
            <a:off x="12500963" y="2064440"/>
            <a:ext cx="10635262" cy="87305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EDB8E4F-A803-4688-AB92-76968F4EB16E}"/>
              </a:ext>
            </a:extLst>
          </p:cNvPr>
          <p:cNvSpPr/>
          <p:nvPr/>
        </p:nvSpPr>
        <p:spPr>
          <a:xfrm>
            <a:off x="12500963" y="2064440"/>
            <a:ext cx="10635262" cy="87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Eastern US Coastline</a:t>
            </a:r>
          </a:p>
        </p:txBody>
      </p:sp>
      <p:sp>
        <p:nvSpPr>
          <p:cNvPr id="27" name="Rectangle 26">
            <a:extLst>
              <a:ext uri="{FF2B5EF4-FFF2-40B4-BE49-F238E27FC236}">
                <a16:creationId xmlns:a16="http://schemas.microsoft.com/office/drawing/2014/main" id="{FF12EC07-B973-4D11-B0BE-9BCCEB401F12}"/>
              </a:ext>
            </a:extLst>
          </p:cNvPr>
          <p:cNvSpPr/>
          <p:nvPr/>
        </p:nvSpPr>
        <p:spPr>
          <a:xfrm>
            <a:off x="1250131" y="2064440"/>
            <a:ext cx="10635262" cy="87305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8E7C2CA-8876-41D8-9CC3-36FC2B715EF1}"/>
              </a:ext>
            </a:extLst>
          </p:cNvPr>
          <p:cNvSpPr/>
          <p:nvPr/>
        </p:nvSpPr>
        <p:spPr>
          <a:xfrm>
            <a:off x="1250131" y="2064440"/>
            <a:ext cx="10635262" cy="87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Florida</a:t>
            </a:r>
          </a:p>
        </p:txBody>
      </p:sp>
      <p:sp>
        <p:nvSpPr>
          <p:cNvPr id="9" name="Rectangle 8">
            <a:extLst>
              <a:ext uri="{FF2B5EF4-FFF2-40B4-BE49-F238E27FC236}">
                <a16:creationId xmlns:a16="http://schemas.microsoft.com/office/drawing/2014/main" id="{A787E5E2-87C0-4A61-8900-2B2503250D85}"/>
              </a:ext>
            </a:extLst>
          </p:cNvPr>
          <p:cNvSpPr/>
          <p:nvPr/>
        </p:nvSpPr>
        <p:spPr>
          <a:xfrm>
            <a:off x="12522819" y="10829866"/>
            <a:ext cx="10613406" cy="1606543"/>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spcBef>
                <a:spcPts val="3000"/>
              </a:spcBef>
              <a:buClr>
                <a:schemeClr val="accent2"/>
              </a:buClr>
            </a:pPr>
            <a:r>
              <a:rPr lang="en-US" sz="3600" dirty="0">
                <a:solidFill>
                  <a:schemeClr val="tx1"/>
                </a:solidFill>
              </a:rPr>
              <a:t>2011 to 2015, sea level rose an inch per year in some locales from North Carolina to Florida</a:t>
            </a:r>
          </a:p>
        </p:txBody>
      </p:sp>
      <p:sp>
        <p:nvSpPr>
          <p:cNvPr id="12" name="Rectangle 11">
            <a:extLst>
              <a:ext uri="{FF2B5EF4-FFF2-40B4-BE49-F238E27FC236}">
                <a16:creationId xmlns:a16="http://schemas.microsoft.com/office/drawing/2014/main" id="{85360740-D687-4C79-A43B-F340F04E4954}"/>
              </a:ext>
            </a:extLst>
          </p:cNvPr>
          <p:cNvSpPr/>
          <p:nvPr/>
        </p:nvSpPr>
        <p:spPr>
          <a:xfrm>
            <a:off x="1246187" y="10829866"/>
            <a:ext cx="10639205" cy="1606543"/>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spcBef>
                <a:spcPts val="3000"/>
              </a:spcBef>
              <a:buClr>
                <a:schemeClr val="accent2"/>
              </a:buClr>
            </a:pPr>
            <a:r>
              <a:rPr lang="en-US" sz="3600" dirty="0">
                <a:solidFill>
                  <a:schemeClr val="tx1"/>
                </a:solidFill>
              </a:rPr>
              <a:t>By 2045, sea levels could rise 5.5 feet higher than today causing significant risk to life and property (affecting over 1.5 million Floridians)</a:t>
            </a:r>
          </a:p>
        </p:txBody>
      </p:sp>
    </p:spTree>
    <p:extLst>
      <p:ext uri="{BB962C8B-B14F-4D97-AF65-F5344CB8AC3E}">
        <p14:creationId xmlns:p14="http://schemas.microsoft.com/office/powerpoint/2010/main" val="6804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7D942EA-63E8-401B-BB2C-5C7EDD697D72}"/>
              </a:ext>
            </a:extLst>
          </p:cNvPr>
          <p:cNvPicPr>
            <a:picLocks noChangeAspect="1"/>
          </p:cNvPicPr>
          <p:nvPr/>
        </p:nvPicPr>
        <p:blipFill rotWithShape="1">
          <a:blip r:embed="rId2"/>
          <a:srcRect l="1558" t="-472" r="1717" b="1241"/>
          <a:stretch/>
        </p:blipFill>
        <p:spPr>
          <a:xfrm>
            <a:off x="1246189" y="4688731"/>
            <a:ext cx="10524280" cy="6070059"/>
          </a:xfrm>
          <a:prstGeom prst="rect">
            <a:avLst/>
          </a:prstGeom>
        </p:spPr>
      </p:pic>
      <p:sp>
        <p:nvSpPr>
          <p:cNvPr id="3" name="Title 2"/>
          <p:cNvSpPr>
            <a:spLocks noGrp="1"/>
          </p:cNvSpPr>
          <p:nvPr>
            <p:ph type="title"/>
          </p:nvPr>
        </p:nvSpPr>
        <p:spPr/>
        <p:txBody>
          <a:bodyPr/>
          <a:lstStyle/>
          <a:p>
            <a:r>
              <a:rPr lang="en-US" dirty="0"/>
              <a:t>Nature of Conflict</a:t>
            </a:r>
          </a:p>
        </p:txBody>
      </p:sp>
      <p:pic>
        <p:nvPicPr>
          <p:cNvPr id="17" name="Picture 16">
            <a:extLst>
              <a:ext uri="{FF2B5EF4-FFF2-40B4-BE49-F238E27FC236}">
                <a16:creationId xmlns:a16="http://schemas.microsoft.com/office/drawing/2014/main" id="{0F759B58-381F-4C29-9008-1CBADB35AA23}"/>
              </a:ext>
            </a:extLst>
          </p:cNvPr>
          <p:cNvPicPr>
            <a:picLocks noChangeAspect="1"/>
          </p:cNvPicPr>
          <p:nvPr/>
        </p:nvPicPr>
        <p:blipFill rotWithShape="1">
          <a:blip r:embed="rId3"/>
          <a:srcRect t="3769" b="13908"/>
          <a:stretch/>
        </p:blipFill>
        <p:spPr>
          <a:xfrm>
            <a:off x="12629129" y="4688732"/>
            <a:ext cx="10507096" cy="6070058"/>
          </a:xfrm>
          <a:prstGeom prst="rect">
            <a:avLst/>
          </a:prstGeom>
        </p:spPr>
      </p:pic>
      <p:sp>
        <p:nvSpPr>
          <p:cNvPr id="23" name="Rectangle 22">
            <a:extLst>
              <a:ext uri="{FF2B5EF4-FFF2-40B4-BE49-F238E27FC236}">
                <a16:creationId xmlns:a16="http://schemas.microsoft.com/office/drawing/2014/main" id="{380069C3-A60F-4980-8B89-F01B015F869E}"/>
              </a:ext>
            </a:extLst>
          </p:cNvPr>
          <p:cNvSpPr/>
          <p:nvPr/>
        </p:nvSpPr>
        <p:spPr>
          <a:xfrm>
            <a:off x="1246189" y="3774329"/>
            <a:ext cx="10524280"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Bombing Gaza Power Plant </a:t>
            </a:r>
            <a:r>
              <a:rPr lang="sv-SE" sz="3200" dirty="0"/>
              <a:t>- </a:t>
            </a:r>
            <a:r>
              <a:rPr lang="en-US" sz="3200" dirty="0"/>
              <a:t>2014</a:t>
            </a:r>
          </a:p>
        </p:txBody>
      </p:sp>
      <p:sp>
        <p:nvSpPr>
          <p:cNvPr id="28" name="Rectangle 27">
            <a:extLst>
              <a:ext uri="{FF2B5EF4-FFF2-40B4-BE49-F238E27FC236}">
                <a16:creationId xmlns:a16="http://schemas.microsoft.com/office/drawing/2014/main" id="{8B7FD1CC-E838-4F26-A7F9-8EDC084AEAA4}"/>
              </a:ext>
            </a:extLst>
          </p:cNvPr>
          <p:cNvSpPr/>
          <p:nvPr/>
        </p:nvSpPr>
        <p:spPr>
          <a:xfrm>
            <a:off x="12629129" y="3774329"/>
            <a:ext cx="10507096"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t>Cyber attack at Iran Bou Ai Sina Complex Fire - 2016</a:t>
            </a:r>
            <a:endParaRPr lang="en-US" sz="3200" dirty="0"/>
          </a:p>
        </p:txBody>
      </p:sp>
      <p:sp>
        <p:nvSpPr>
          <p:cNvPr id="7" name="Rectangle 6">
            <a:extLst>
              <a:ext uri="{FF2B5EF4-FFF2-40B4-BE49-F238E27FC236}">
                <a16:creationId xmlns:a16="http://schemas.microsoft.com/office/drawing/2014/main" id="{378F8F70-3158-4402-A059-2344DBD2E321}"/>
              </a:ext>
            </a:extLst>
          </p:cNvPr>
          <p:cNvSpPr/>
          <p:nvPr/>
        </p:nvSpPr>
        <p:spPr>
          <a:xfrm>
            <a:off x="1263373" y="3774329"/>
            <a:ext cx="10507095" cy="698445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Rectangle 7">
            <a:extLst>
              <a:ext uri="{FF2B5EF4-FFF2-40B4-BE49-F238E27FC236}">
                <a16:creationId xmlns:a16="http://schemas.microsoft.com/office/drawing/2014/main" id="{AF8E7A37-4194-468E-A507-34D842CA8443}"/>
              </a:ext>
            </a:extLst>
          </p:cNvPr>
          <p:cNvSpPr/>
          <p:nvPr/>
        </p:nvSpPr>
        <p:spPr>
          <a:xfrm>
            <a:off x="12629130" y="3774329"/>
            <a:ext cx="10507095" cy="698445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411650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2" descr="Image result for iron man inside helmet">
            <a:extLst>
              <a:ext uri="{FF2B5EF4-FFF2-40B4-BE49-F238E27FC236}">
                <a16:creationId xmlns:a16="http://schemas.microsoft.com/office/drawing/2014/main" id="{987E11E1-D3DA-4138-8A9D-119CA61A5F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55" t="-4" r="11279" b="358"/>
          <a:stretch/>
        </p:blipFill>
        <p:spPr bwMode="auto">
          <a:xfrm>
            <a:off x="5649703" y="3082452"/>
            <a:ext cx="4264564" cy="40803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9EC3543-D5F8-496F-9B1E-2BE5204DD3E2}"/>
              </a:ext>
            </a:extLst>
          </p:cNvPr>
          <p:cNvPicPr>
            <a:picLocks noChangeAspect="1"/>
          </p:cNvPicPr>
          <p:nvPr/>
        </p:nvPicPr>
        <p:blipFill>
          <a:blip r:embed="rId4"/>
          <a:stretch>
            <a:fillRect/>
          </a:stretch>
        </p:blipFill>
        <p:spPr>
          <a:xfrm>
            <a:off x="1772826" y="4126346"/>
            <a:ext cx="3383892" cy="2722980"/>
          </a:xfrm>
          <a:prstGeom prst="rect">
            <a:avLst/>
          </a:prstGeom>
        </p:spPr>
      </p:pic>
      <p:sp>
        <p:nvSpPr>
          <p:cNvPr id="2" name="Title 1">
            <a:extLst>
              <a:ext uri="{FF2B5EF4-FFF2-40B4-BE49-F238E27FC236}">
                <a16:creationId xmlns:a16="http://schemas.microsoft.com/office/drawing/2014/main" id="{F986E873-924E-4C8B-9617-01912FF958E9}"/>
              </a:ext>
            </a:extLst>
          </p:cNvPr>
          <p:cNvSpPr>
            <a:spLocks noGrp="1"/>
          </p:cNvSpPr>
          <p:nvPr>
            <p:ph type="title"/>
          </p:nvPr>
        </p:nvSpPr>
        <p:spPr/>
        <p:txBody>
          <a:bodyPr/>
          <a:lstStyle/>
          <a:p>
            <a:r>
              <a:rPr lang="en-US" dirty="0"/>
              <a:t>It’s an Amazing Time</a:t>
            </a:r>
          </a:p>
        </p:txBody>
      </p:sp>
      <p:sp>
        <p:nvSpPr>
          <p:cNvPr id="4" name="Rounded Rectangle 29">
            <a:extLst>
              <a:ext uri="{FF2B5EF4-FFF2-40B4-BE49-F238E27FC236}">
                <a16:creationId xmlns:a16="http://schemas.microsoft.com/office/drawing/2014/main" id="{5EDAFCD8-81A6-4C58-B92B-3BB2CF1CAECB}"/>
              </a:ext>
            </a:extLst>
          </p:cNvPr>
          <p:cNvSpPr/>
          <p:nvPr/>
        </p:nvSpPr>
        <p:spPr>
          <a:xfrm>
            <a:off x="1238376" y="2264241"/>
            <a:ext cx="4244838" cy="4898529"/>
          </a:xfrm>
          <a:prstGeom prst="roundRect">
            <a:avLst>
              <a:gd name="adj" fmla="val 0"/>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bIns="548640" rtlCol="0" anchor="b" anchorCtr="0"/>
          <a:lstStyle/>
          <a:p>
            <a:pPr algn="ctr" defTabSz="375011">
              <a:defRPr/>
            </a:pPr>
            <a:endParaRPr lang="en-US" sz="1400" b="1" kern="0" dirty="0">
              <a:solidFill>
                <a:prstClr val="white"/>
              </a:solidFill>
            </a:endParaRPr>
          </a:p>
          <a:p>
            <a:pPr algn="ctr" defTabSz="375011">
              <a:defRPr/>
            </a:pPr>
            <a:endParaRPr lang="en-US" sz="1400" b="1" kern="0" dirty="0">
              <a:solidFill>
                <a:prstClr val="white"/>
              </a:solidFill>
            </a:endParaRPr>
          </a:p>
          <a:p>
            <a:pPr algn="ctr" defTabSz="375011">
              <a:defRPr/>
            </a:pPr>
            <a:endParaRPr lang="en-US" sz="1400" b="1" kern="0" dirty="0">
              <a:solidFill>
                <a:prstClr val="white"/>
              </a:solidFill>
            </a:endParaRPr>
          </a:p>
          <a:p>
            <a:pPr algn="ctr" defTabSz="375011">
              <a:defRPr/>
            </a:pPr>
            <a:endParaRPr lang="en-US" sz="1400" b="1" kern="0" dirty="0">
              <a:solidFill>
                <a:prstClr val="white"/>
              </a:solidFill>
            </a:endParaRPr>
          </a:p>
          <a:p>
            <a:pPr algn="ctr" defTabSz="375011">
              <a:defRPr/>
            </a:pPr>
            <a:endParaRPr lang="en-US" sz="1400" b="1" kern="0" dirty="0">
              <a:solidFill>
                <a:prstClr val="white"/>
              </a:solidFill>
            </a:endParaRPr>
          </a:p>
          <a:p>
            <a:pPr algn="ctr" defTabSz="375011">
              <a:defRPr/>
            </a:pPr>
            <a:endParaRPr lang="en-US" sz="1400" b="1" kern="0" dirty="0">
              <a:solidFill>
                <a:prstClr val="white"/>
              </a:solidFill>
            </a:endParaRPr>
          </a:p>
          <a:p>
            <a:pPr algn="ctr" defTabSz="375011">
              <a:defRPr/>
            </a:pPr>
            <a:endParaRPr lang="en-US" sz="2000" b="1" kern="0" dirty="0">
              <a:solidFill>
                <a:prstClr val="white"/>
              </a:solidFill>
            </a:endParaRPr>
          </a:p>
          <a:p>
            <a:pPr algn="ctr" defTabSz="375011">
              <a:defRPr/>
            </a:pPr>
            <a:endParaRPr lang="en-US" sz="2800" b="1" kern="0" dirty="0">
              <a:solidFill>
                <a:prstClr val="white"/>
              </a:solidFill>
            </a:endParaRPr>
          </a:p>
          <a:p>
            <a:pPr algn="ctr" defTabSz="375011">
              <a:defRPr/>
            </a:pPr>
            <a:endParaRPr lang="en-US" sz="2800" b="1" kern="0" dirty="0">
              <a:solidFill>
                <a:prstClr val="white"/>
              </a:solidFill>
            </a:endParaRPr>
          </a:p>
          <a:p>
            <a:pPr algn="ctr" defTabSz="375011">
              <a:defRPr/>
            </a:pPr>
            <a:endParaRPr lang="en-US" sz="2800" b="1" kern="0" dirty="0">
              <a:solidFill>
                <a:prstClr val="white"/>
              </a:solidFill>
            </a:endParaRPr>
          </a:p>
          <a:p>
            <a:pPr algn="ctr" defTabSz="375011">
              <a:defRPr/>
            </a:pPr>
            <a:endParaRPr lang="en-US" sz="2800" b="1" kern="0" dirty="0">
              <a:solidFill>
                <a:prstClr val="white"/>
              </a:solidFill>
            </a:endParaRPr>
          </a:p>
        </p:txBody>
      </p:sp>
      <p:sp>
        <p:nvSpPr>
          <p:cNvPr id="16" name="Rounded Rectangle 29">
            <a:extLst>
              <a:ext uri="{FF2B5EF4-FFF2-40B4-BE49-F238E27FC236}">
                <a16:creationId xmlns:a16="http://schemas.microsoft.com/office/drawing/2014/main" id="{63BE54EA-814F-4802-A33B-C91D9CA88F71}"/>
              </a:ext>
            </a:extLst>
          </p:cNvPr>
          <p:cNvSpPr/>
          <p:nvPr/>
        </p:nvSpPr>
        <p:spPr>
          <a:xfrm>
            <a:off x="1246952" y="2264242"/>
            <a:ext cx="4244838" cy="829044"/>
          </a:xfrm>
          <a:prstGeom prst="roundRect">
            <a:avLst>
              <a:gd name="adj" fmla="val 0"/>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defRPr/>
            </a:pPr>
            <a:r>
              <a:rPr lang="en-US" sz="2800" kern="0" dirty="0">
                <a:solidFill>
                  <a:prstClr val="white"/>
                </a:solidFill>
              </a:rPr>
              <a:t>Security &amp; Privacy</a:t>
            </a:r>
          </a:p>
        </p:txBody>
      </p:sp>
      <p:pic>
        <p:nvPicPr>
          <p:cNvPr id="89" name="Picture 88">
            <a:extLst>
              <a:ext uri="{FF2B5EF4-FFF2-40B4-BE49-F238E27FC236}">
                <a16:creationId xmlns:a16="http://schemas.microsoft.com/office/drawing/2014/main" id="{E4F16CFF-BE14-4750-BA79-0716A9CF8504}"/>
              </a:ext>
            </a:extLst>
          </p:cNvPr>
          <p:cNvPicPr>
            <a:picLocks noChangeAspect="1"/>
          </p:cNvPicPr>
          <p:nvPr/>
        </p:nvPicPr>
        <p:blipFill rotWithShape="1">
          <a:blip r:embed="rId5"/>
          <a:srcRect l="26749" t="1516" r="18500" b="3215"/>
          <a:stretch/>
        </p:blipFill>
        <p:spPr>
          <a:xfrm>
            <a:off x="18888414" y="8073052"/>
            <a:ext cx="4245735" cy="4167964"/>
          </a:xfrm>
          <a:prstGeom prst="rect">
            <a:avLst/>
          </a:prstGeom>
        </p:spPr>
      </p:pic>
      <p:sp>
        <p:nvSpPr>
          <p:cNvPr id="296" name="Rectangle 295">
            <a:extLst>
              <a:ext uri="{FF2B5EF4-FFF2-40B4-BE49-F238E27FC236}">
                <a16:creationId xmlns:a16="http://schemas.microsoft.com/office/drawing/2014/main" id="{D14CAF60-327E-4D50-80EC-645609F1CCE4}"/>
              </a:ext>
            </a:extLst>
          </p:cNvPr>
          <p:cNvSpPr/>
          <p:nvPr/>
        </p:nvSpPr>
        <p:spPr>
          <a:xfrm>
            <a:off x="18889462" y="7343406"/>
            <a:ext cx="4246763" cy="4898527"/>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297" name="Rectangle 296">
            <a:extLst>
              <a:ext uri="{FF2B5EF4-FFF2-40B4-BE49-F238E27FC236}">
                <a16:creationId xmlns:a16="http://schemas.microsoft.com/office/drawing/2014/main" id="{616AAC20-866E-497E-B1EF-4AA25350E16B}"/>
              </a:ext>
            </a:extLst>
          </p:cNvPr>
          <p:cNvSpPr/>
          <p:nvPr/>
        </p:nvSpPr>
        <p:spPr>
          <a:xfrm>
            <a:off x="18889462" y="7343407"/>
            <a:ext cx="4246763"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solidFill>
                  <a:schemeClr val="bg1"/>
                </a:solidFill>
              </a:rPr>
              <a:t>Nature of Conflict</a:t>
            </a:r>
          </a:p>
        </p:txBody>
      </p:sp>
      <p:sp>
        <p:nvSpPr>
          <p:cNvPr id="203" name="Rectangle 202">
            <a:extLst>
              <a:ext uri="{FF2B5EF4-FFF2-40B4-BE49-F238E27FC236}">
                <a16:creationId xmlns:a16="http://schemas.microsoft.com/office/drawing/2014/main" id="{4CE09AEB-2C9A-44E9-8529-1234323690AD}"/>
              </a:ext>
            </a:extLst>
          </p:cNvPr>
          <p:cNvSpPr/>
          <p:nvPr/>
        </p:nvSpPr>
        <p:spPr>
          <a:xfrm>
            <a:off x="5656135" y="2264242"/>
            <a:ext cx="4246763"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2800" dirty="0"/>
              <a:t>Augmented Intelligence</a:t>
            </a:r>
          </a:p>
        </p:txBody>
      </p:sp>
      <p:sp>
        <p:nvSpPr>
          <p:cNvPr id="298" name="Rectangle 297">
            <a:extLst>
              <a:ext uri="{FF2B5EF4-FFF2-40B4-BE49-F238E27FC236}">
                <a16:creationId xmlns:a16="http://schemas.microsoft.com/office/drawing/2014/main" id="{D8659E80-3653-4A27-A932-59D1485D4EE2}"/>
              </a:ext>
            </a:extLst>
          </p:cNvPr>
          <p:cNvSpPr/>
          <p:nvPr/>
        </p:nvSpPr>
        <p:spPr>
          <a:xfrm>
            <a:off x="5651149" y="7343406"/>
            <a:ext cx="4246763" cy="4898527"/>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299" name="Rectangle 298">
            <a:extLst>
              <a:ext uri="{FF2B5EF4-FFF2-40B4-BE49-F238E27FC236}">
                <a16:creationId xmlns:a16="http://schemas.microsoft.com/office/drawing/2014/main" id="{98EF3439-BAB3-452E-946F-DBA68269C346}"/>
              </a:ext>
            </a:extLst>
          </p:cNvPr>
          <p:cNvSpPr/>
          <p:nvPr/>
        </p:nvSpPr>
        <p:spPr>
          <a:xfrm>
            <a:off x="5651149" y="7343407"/>
            <a:ext cx="4246763"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solidFill>
                  <a:schemeClr val="bg1"/>
                </a:solidFill>
              </a:rPr>
              <a:t>IQ of 1,000</a:t>
            </a:r>
          </a:p>
        </p:txBody>
      </p:sp>
      <p:sp>
        <p:nvSpPr>
          <p:cNvPr id="148" name="Rectangle 147">
            <a:extLst>
              <a:ext uri="{FF2B5EF4-FFF2-40B4-BE49-F238E27FC236}">
                <a16:creationId xmlns:a16="http://schemas.microsoft.com/office/drawing/2014/main" id="{9DC1213B-1E41-41E4-867E-A61B21E47843}"/>
              </a:ext>
            </a:extLst>
          </p:cNvPr>
          <p:cNvSpPr/>
          <p:nvPr/>
        </p:nvSpPr>
        <p:spPr>
          <a:xfrm>
            <a:off x="5649703" y="2264241"/>
            <a:ext cx="4246763" cy="4898527"/>
          </a:xfrm>
          <a:prstGeom prst="rect">
            <a:avLst/>
          </a:prstGeom>
          <a:noFill/>
          <a:ln w="38100" cap="flat" cmpd="sng" algn="ctr">
            <a:solidFill>
              <a:schemeClr val="tx2"/>
            </a:solidFill>
            <a:prstDash val="solid"/>
          </a:ln>
          <a:effectLst/>
        </p:spPr>
        <p:txBody>
          <a:bodyPr bIns="548640" rtlCol="0" anchor="b"/>
          <a:lstStyle/>
          <a:p>
            <a:pPr algn="ctr">
              <a:defRPr/>
            </a:pPr>
            <a:endParaRPr lang="en-US" sz="3200" b="1" kern="0" dirty="0">
              <a:solidFill>
                <a:prstClr val="white"/>
              </a:solidFill>
              <a:latin typeface="Lato"/>
              <a:ea typeface="+mn-ea"/>
              <a:cs typeface="+mn-cs"/>
            </a:endParaRPr>
          </a:p>
          <a:p>
            <a:pPr algn="ctr">
              <a:defRPr/>
            </a:pPr>
            <a:endParaRPr lang="en-US" sz="3200" b="1" kern="0" dirty="0">
              <a:solidFill>
                <a:prstClr val="white"/>
              </a:solidFill>
              <a:latin typeface="Lato"/>
              <a:ea typeface="+mn-ea"/>
              <a:cs typeface="+mn-cs"/>
            </a:endParaRPr>
          </a:p>
        </p:txBody>
      </p:sp>
      <p:sp>
        <p:nvSpPr>
          <p:cNvPr id="176" name="Rectangle 175">
            <a:extLst>
              <a:ext uri="{FF2B5EF4-FFF2-40B4-BE49-F238E27FC236}">
                <a16:creationId xmlns:a16="http://schemas.microsoft.com/office/drawing/2014/main" id="{02B0777B-EDD3-47DD-9A8C-1297DC15B1E0}"/>
              </a:ext>
            </a:extLst>
          </p:cNvPr>
          <p:cNvSpPr/>
          <p:nvPr/>
        </p:nvSpPr>
        <p:spPr>
          <a:xfrm>
            <a:off x="14476207" y="2264241"/>
            <a:ext cx="4246764" cy="4898527"/>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177" name="Rectangle 176">
            <a:extLst>
              <a:ext uri="{FF2B5EF4-FFF2-40B4-BE49-F238E27FC236}">
                <a16:creationId xmlns:a16="http://schemas.microsoft.com/office/drawing/2014/main" id="{7358667D-A9CA-4102-8F58-542A02F455E0}"/>
              </a:ext>
            </a:extLst>
          </p:cNvPr>
          <p:cNvSpPr/>
          <p:nvPr/>
        </p:nvSpPr>
        <p:spPr>
          <a:xfrm>
            <a:off x="14478351" y="2264242"/>
            <a:ext cx="4246764"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t>Total Workforce</a:t>
            </a:r>
          </a:p>
        </p:txBody>
      </p:sp>
      <p:pic>
        <p:nvPicPr>
          <p:cNvPr id="574" name="Picture 573">
            <a:extLst>
              <a:ext uri="{FF2B5EF4-FFF2-40B4-BE49-F238E27FC236}">
                <a16:creationId xmlns:a16="http://schemas.microsoft.com/office/drawing/2014/main" id="{9F6E62EC-DABF-41A7-BBC2-8453553FFF3E}"/>
              </a:ext>
            </a:extLst>
          </p:cNvPr>
          <p:cNvPicPr>
            <a:picLocks noChangeAspect="1"/>
          </p:cNvPicPr>
          <p:nvPr/>
        </p:nvPicPr>
        <p:blipFill>
          <a:blip r:embed="rId6"/>
          <a:stretch>
            <a:fillRect/>
          </a:stretch>
        </p:blipFill>
        <p:spPr>
          <a:xfrm>
            <a:off x="14480295" y="8141125"/>
            <a:ext cx="4260714" cy="4116969"/>
          </a:xfrm>
          <a:prstGeom prst="rect">
            <a:avLst/>
          </a:prstGeom>
        </p:spPr>
      </p:pic>
      <p:sp>
        <p:nvSpPr>
          <p:cNvPr id="119" name="Rectangle 118">
            <a:extLst>
              <a:ext uri="{FF2B5EF4-FFF2-40B4-BE49-F238E27FC236}">
                <a16:creationId xmlns:a16="http://schemas.microsoft.com/office/drawing/2014/main" id="{9F4F8A32-89F9-4036-8947-2109B927105F}"/>
              </a:ext>
            </a:extLst>
          </p:cNvPr>
          <p:cNvSpPr/>
          <p:nvPr/>
        </p:nvSpPr>
        <p:spPr>
          <a:xfrm>
            <a:off x="14476689" y="7343406"/>
            <a:ext cx="4246764" cy="4898527"/>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120" name="Rectangle 119">
            <a:extLst>
              <a:ext uri="{FF2B5EF4-FFF2-40B4-BE49-F238E27FC236}">
                <a16:creationId xmlns:a16="http://schemas.microsoft.com/office/drawing/2014/main" id="{BA2E7AEF-60B4-4CBC-BCA9-A089F05F2532}"/>
              </a:ext>
            </a:extLst>
          </p:cNvPr>
          <p:cNvSpPr/>
          <p:nvPr/>
        </p:nvSpPr>
        <p:spPr>
          <a:xfrm>
            <a:off x="14476689" y="7343407"/>
            <a:ext cx="4246764"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t>Changing Climate</a:t>
            </a:r>
          </a:p>
        </p:txBody>
      </p:sp>
      <p:sp>
        <p:nvSpPr>
          <p:cNvPr id="36" name="Oval 35">
            <a:extLst>
              <a:ext uri="{FF2B5EF4-FFF2-40B4-BE49-F238E27FC236}">
                <a16:creationId xmlns:a16="http://schemas.microsoft.com/office/drawing/2014/main" id="{2408B885-7FD7-46D1-AF6C-74D903C12732}"/>
              </a:ext>
            </a:extLst>
          </p:cNvPr>
          <p:cNvSpPr/>
          <p:nvPr/>
        </p:nvSpPr>
        <p:spPr>
          <a:xfrm>
            <a:off x="4172600" y="5181600"/>
            <a:ext cx="1216251" cy="494857"/>
          </a:xfrm>
          <a:prstGeom prst="ellipse">
            <a:avLst/>
          </a:prstGeom>
          <a:solidFill>
            <a:schemeClr val="accent3">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37" name="Group 36">
            <a:extLst>
              <a:ext uri="{FF2B5EF4-FFF2-40B4-BE49-F238E27FC236}">
                <a16:creationId xmlns:a16="http://schemas.microsoft.com/office/drawing/2014/main" id="{0D1C5688-9C4F-409E-A2BA-BBA61770935F}"/>
              </a:ext>
            </a:extLst>
          </p:cNvPr>
          <p:cNvGrpSpPr/>
          <p:nvPr/>
        </p:nvGrpSpPr>
        <p:grpSpPr>
          <a:xfrm>
            <a:off x="1257174" y="4422813"/>
            <a:ext cx="4149812" cy="2392892"/>
            <a:chOff x="12544604" y="4260770"/>
            <a:chExt cx="10431234" cy="6014926"/>
          </a:xfrm>
        </p:grpSpPr>
        <p:sp>
          <p:nvSpPr>
            <p:cNvPr id="39" name="TextBox 38">
              <a:extLst>
                <a:ext uri="{FF2B5EF4-FFF2-40B4-BE49-F238E27FC236}">
                  <a16:creationId xmlns:a16="http://schemas.microsoft.com/office/drawing/2014/main" id="{DA57BE1A-F3DA-4C5F-ABFA-01B3D4395563}"/>
                </a:ext>
              </a:extLst>
            </p:cNvPr>
            <p:cNvSpPr txBox="1"/>
            <p:nvPr/>
          </p:nvSpPr>
          <p:spPr>
            <a:xfrm>
              <a:off x="12886975" y="4541154"/>
              <a:ext cx="1424762" cy="696283"/>
            </a:xfrm>
            <a:prstGeom prst="rect">
              <a:avLst/>
            </a:prstGeom>
            <a:noFill/>
          </p:spPr>
          <p:txBody>
            <a:bodyPr wrap="square" rtlCol="0">
              <a:spAutoFit/>
            </a:bodyPr>
            <a:lstStyle/>
            <a:p>
              <a:pPr algn="ctr"/>
              <a:r>
                <a:rPr lang="en-US" sz="1200" dirty="0"/>
                <a:t>60%</a:t>
              </a:r>
            </a:p>
          </p:txBody>
        </p:sp>
        <p:sp>
          <p:nvSpPr>
            <p:cNvPr id="40" name="TextBox 39">
              <a:extLst>
                <a:ext uri="{FF2B5EF4-FFF2-40B4-BE49-F238E27FC236}">
                  <a16:creationId xmlns:a16="http://schemas.microsoft.com/office/drawing/2014/main" id="{7FB23A5D-24EB-4304-BAB0-6FD6ADEF839C}"/>
                </a:ext>
              </a:extLst>
            </p:cNvPr>
            <p:cNvSpPr txBox="1"/>
            <p:nvPr/>
          </p:nvSpPr>
          <p:spPr>
            <a:xfrm>
              <a:off x="12886975" y="6061150"/>
              <a:ext cx="1424762" cy="696283"/>
            </a:xfrm>
            <a:prstGeom prst="rect">
              <a:avLst/>
            </a:prstGeom>
            <a:noFill/>
          </p:spPr>
          <p:txBody>
            <a:bodyPr wrap="square" rtlCol="0">
              <a:spAutoFit/>
            </a:bodyPr>
            <a:lstStyle/>
            <a:p>
              <a:pPr algn="ctr"/>
              <a:r>
                <a:rPr lang="en-US" sz="1200" dirty="0"/>
                <a:t>40%</a:t>
              </a:r>
            </a:p>
          </p:txBody>
        </p:sp>
        <p:sp>
          <p:nvSpPr>
            <p:cNvPr id="41" name="TextBox 40">
              <a:extLst>
                <a:ext uri="{FF2B5EF4-FFF2-40B4-BE49-F238E27FC236}">
                  <a16:creationId xmlns:a16="http://schemas.microsoft.com/office/drawing/2014/main" id="{5A918250-DEEE-47E6-9F8B-8E84379742DF}"/>
                </a:ext>
              </a:extLst>
            </p:cNvPr>
            <p:cNvSpPr txBox="1"/>
            <p:nvPr/>
          </p:nvSpPr>
          <p:spPr>
            <a:xfrm>
              <a:off x="12886975" y="7581145"/>
              <a:ext cx="1424762" cy="696283"/>
            </a:xfrm>
            <a:prstGeom prst="rect">
              <a:avLst/>
            </a:prstGeom>
            <a:noFill/>
          </p:spPr>
          <p:txBody>
            <a:bodyPr wrap="square" rtlCol="0">
              <a:spAutoFit/>
            </a:bodyPr>
            <a:lstStyle/>
            <a:p>
              <a:pPr algn="ctr"/>
              <a:r>
                <a:rPr lang="en-US" sz="1200" dirty="0"/>
                <a:t>20%</a:t>
              </a:r>
            </a:p>
          </p:txBody>
        </p:sp>
        <p:sp>
          <p:nvSpPr>
            <p:cNvPr id="42" name="TextBox 41">
              <a:extLst>
                <a:ext uri="{FF2B5EF4-FFF2-40B4-BE49-F238E27FC236}">
                  <a16:creationId xmlns:a16="http://schemas.microsoft.com/office/drawing/2014/main" id="{790E744E-0B92-4C61-A885-AAD13B4F5656}"/>
                </a:ext>
              </a:extLst>
            </p:cNvPr>
            <p:cNvSpPr txBox="1"/>
            <p:nvPr/>
          </p:nvSpPr>
          <p:spPr>
            <a:xfrm>
              <a:off x="12886975" y="9101138"/>
              <a:ext cx="1424762" cy="696283"/>
            </a:xfrm>
            <a:prstGeom prst="rect">
              <a:avLst/>
            </a:prstGeom>
            <a:noFill/>
          </p:spPr>
          <p:txBody>
            <a:bodyPr wrap="square" rtlCol="0">
              <a:spAutoFit/>
            </a:bodyPr>
            <a:lstStyle/>
            <a:p>
              <a:pPr algn="ctr"/>
              <a:r>
                <a:rPr lang="en-US" sz="1200" dirty="0"/>
                <a:t>0%</a:t>
              </a:r>
            </a:p>
          </p:txBody>
        </p:sp>
        <p:sp>
          <p:nvSpPr>
            <p:cNvPr id="43" name="TextBox 42">
              <a:extLst>
                <a:ext uri="{FF2B5EF4-FFF2-40B4-BE49-F238E27FC236}">
                  <a16:creationId xmlns:a16="http://schemas.microsoft.com/office/drawing/2014/main" id="{E8BA543F-53F3-47DB-BB7D-8AB83255DC10}"/>
                </a:ext>
              </a:extLst>
            </p:cNvPr>
            <p:cNvSpPr txBox="1"/>
            <p:nvPr/>
          </p:nvSpPr>
          <p:spPr>
            <a:xfrm>
              <a:off x="13486848" y="9579413"/>
              <a:ext cx="1424762" cy="696283"/>
            </a:xfrm>
            <a:prstGeom prst="rect">
              <a:avLst/>
            </a:prstGeom>
            <a:noFill/>
          </p:spPr>
          <p:txBody>
            <a:bodyPr wrap="square" rtlCol="0">
              <a:spAutoFit/>
            </a:bodyPr>
            <a:lstStyle/>
            <a:p>
              <a:pPr algn="ctr"/>
              <a:r>
                <a:rPr lang="en-US" sz="1200" dirty="0"/>
                <a:t>2010</a:t>
              </a:r>
            </a:p>
          </p:txBody>
        </p:sp>
        <p:sp>
          <p:nvSpPr>
            <p:cNvPr id="44" name="TextBox 43">
              <a:extLst>
                <a:ext uri="{FF2B5EF4-FFF2-40B4-BE49-F238E27FC236}">
                  <a16:creationId xmlns:a16="http://schemas.microsoft.com/office/drawing/2014/main" id="{BC72758E-A526-4850-87E3-7481B55247A9}"/>
                </a:ext>
              </a:extLst>
            </p:cNvPr>
            <p:cNvSpPr txBox="1"/>
            <p:nvPr/>
          </p:nvSpPr>
          <p:spPr>
            <a:xfrm>
              <a:off x="14638880" y="9579413"/>
              <a:ext cx="1424762" cy="696283"/>
            </a:xfrm>
            <a:prstGeom prst="rect">
              <a:avLst/>
            </a:prstGeom>
            <a:noFill/>
          </p:spPr>
          <p:txBody>
            <a:bodyPr wrap="square" rtlCol="0">
              <a:spAutoFit/>
            </a:bodyPr>
            <a:lstStyle/>
            <a:p>
              <a:pPr algn="ctr"/>
              <a:r>
                <a:rPr lang="en-US" sz="1200" dirty="0"/>
                <a:t>2011</a:t>
              </a:r>
            </a:p>
          </p:txBody>
        </p:sp>
        <p:sp>
          <p:nvSpPr>
            <p:cNvPr id="45" name="TextBox 44">
              <a:extLst>
                <a:ext uri="{FF2B5EF4-FFF2-40B4-BE49-F238E27FC236}">
                  <a16:creationId xmlns:a16="http://schemas.microsoft.com/office/drawing/2014/main" id="{33EC149F-0338-456D-BE29-20BAF104FDC3}"/>
                </a:ext>
              </a:extLst>
            </p:cNvPr>
            <p:cNvSpPr txBox="1"/>
            <p:nvPr/>
          </p:nvSpPr>
          <p:spPr>
            <a:xfrm>
              <a:off x="15790913" y="9579413"/>
              <a:ext cx="1424762" cy="696283"/>
            </a:xfrm>
            <a:prstGeom prst="rect">
              <a:avLst/>
            </a:prstGeom>
            <a:noFill/>
          </p:spPr>
          <p:txBody>
            <a:bodyPr wrap="square" rtlCol="0">
              <a:spAutoFit/>
            </a:bodyPr>
            <a:lstStyle/>
            <a:p>
              <a:pPr algn="ctr"/>
              <a:r>
                <a:rPr lang="en-US" sz="1200" dirty="0"/>
                <a:t>2012</a:t>
              </a:r>
            </a:p>
          </p:txBody>
        </p:sp>
        <p:sp>
          <p:nvSpPr>
            <p:cNvPr id="46" name="TextBox 45">
              <a:extLst>
                <a:ext uri="{FF2B5EF4-FFF2-40B4-BE49-F238E27FC236}">
                  <a16:creationId xmlns:a16="http://schemas.microsoft.com/office/drawing/2014/main" id="{CC384ABA-3ED8-49B8-87F6-609BABA1FAFD}"/>
                </a:ext>
              </a:extLst>
            </p:cNvPr>
            <p:cNvSpPr txBox="1"/>
            <p:nvPr/>
          </p:nvSpPr>
          <p:spPr>
            <a:xfrm>
              <a:off x="16942945" y="9579413"/>
              <a:ext cx="1424762" cy="696283"/>
            </a:xfrm>
            <a:prstGeom prst="rect">
              <a:avLst/>
            </a:prstGeom>
            <a:noFill/>
          </p:spPr>
          <p:txBody>
            <a:bodyPr wrap="square" rtlCol="0">
              <a:spAutoFit/>
            </a:bodyPr>
            <a:lstStyle/>
            <a:p>
              <a:pPr algn="ctr"/>
              <a:r>
                <a:rPr lang="en-US" sz="1200" dirty="0"/>
                <a:t>2013</a:t>
              </a:r>
            </a:p>
          </p:txBody>
        </p:sp>
        <p:sp>
          <p:nvSpPr>
            <p:cNvPr id="47" name="TextBox 46">
              <a:extLst>
                <a:ext uri="{FF2B5EF4-FFF2-40B4-BE49-F238E27FC236}">
                  <a16:creationId xmlns:a16="http://schemas.microsoft.com/office/drawing/2014/main" id="{C25450F0-DDE4-495F-B9BF-548A5108BC8B}"/>
                </a:ext>
              </a:extLst>
            </p:cNvPr>
            <p:cNvSpPr txBox="1"/>
            <p:nvPr/>
          </p:nvSpPr>
          <p:spPr>
            <a:xfrm>
              <a:off x="18094979" y="9579413"/>
              <a:ext cx="1424762" cy="696283"/>
            </a:xfrm>
            <a:prstGeom prst="rect">
              <a:avLst/>
            </a:prstGeom>
            <a:noFill/>
          </p:spPr>
          <p:txBody>
            <a:bodyPr wrap="square" rtlCol="0">
              <a:spAutoFit/>
            </a:bodyPr>
            <a:lstStyle/>
            <a:p>
              <a:pPr algn="ctr"/>
              <a:r>
                <a:rPr lang="en-US" sz="1200" dirty="0"/>
                <a:t>2014</a:t>
              </a:r>
            </a:p>
          </p:txBody>
        </p:sp>
        <p:sp>
          <p:nvSpPr>
            <p:cNvPr id="48" name="TextBox 47">
              <a:extLst>
                <a:ext uri="{FF2B5EF4-FFF2-40B4-BE49-F238E27FC236}">
                  <a16:creationId xmlns:a16="http://schemas.microsoft.com/office/drawing/2014/main" id="{58E803D0-B502-47BB-9CEF-794E093A4B00}"/>
                </a:ext>
              </a:extLst>
            </p:cNvPr>
            <p:cNvSpPr txBox="1"/>
            <p:nvPr/>
          </p:nvSpPr>
          <p:spPr>
            <a:xfrm>
              <a:off x="19247012" y="9579413"/>
              <a:ext cx="1424762" cy="696283"/>
            </a:xfrm>
            <a:prstGeom prst="rect">
              <a:avLst/>
            </a:prstGeom>
            <a:noFill/>
          </p:spPr>
          <p:txBody>
            <a:bodyPr wrap="square" rtlCol="0">
              <a:spAutoFit/>
            </a:bodyPr>
            <a:lstStyle/>
            <a:p>
              <a:pPr algn="ctr"/>
              <a:r>
                <a:rPr lang="en-US" sz="1200" dirty="0"/>
                <a:t>2015</a:t>
              </a:r>
            </a:p>
          </p:txBody>
        </p:sp>
        <p:sp>
          <p:nvSpPr>
            <p:cNvPr id="49" name="TextBox 48">
              <a:extLst>
                <a:ext uri="{FF2B5EF4-FFF2-40B4-BE49-F238E27FC236}">
                  <a16:creationId xmlns:a16="http://schemas.microsoft.com/office/drawing/2014/main" id="{8BD191B7-D47A-4E4B-A04F-BCA4FF3BD3F8}"/>
                </a:ext>
              </a:extLst>
            </p:cNvPr>
            <p:cNvSpPr txBox="1"/>
            <p:nvPr/>
          </p:nvSpPr>
          <p:spPr>
            <a:xfrm>
              <a:off x="21551076" y="9579413"/>
              <a:ext cx="1424762" cy="696283"/>
            </a:xfrm>
            <a:prstGeom prst="rect">
              <a:avLst/>
            </a:prstGeom>
            <a:noFill/>
          </p:spPr>
          <p:txBody>
            <a:bodyPr wrap="square" rtlCol="0">
              <a:spAutoFit/>
            </a:bodyPr>
            <a:lstStyle/>
            <a:p>
              <a:pPr algn="ctr"/>
              <a:r>
                <a:rPr lang="en-US" sz="1200" dirty="0"/>
                <a:t>2017</a:t>
              </a:r>
            </a:p>
          </p:txBody>
        </p:sp>
        <p:sp>
          <p:nvSpPr>
            <p:cNvPr id="50" name="TextBox 49">
              <a:extLst>
                <a:ext uri="{FF2B5EF4-FFF2-40B4-BE49-F238E27FC236}">
                  <a16:creationId xmlns:a16="http://schemas.microsoft.com/office/drawing/2014/main" id="{B07EB9BC-B6F9-49C7-B032-976384EEF835}"/>
                </a:ext>
              </a:extLst>
            </p:cNvPr>
            <p:cNvSpPr txBox="1"/>
            <p:nvPr/>
          </p:nvSpPr>
          <p:spPr>
            <a:xfrm>
              <a:off x="20399044" y="9579413"/>
              <a:ext cx="1424762" cy="696283"/>
            </a:xfrm>
            <a:prstGeom prst="rect">
              <a:avLst/>
            </a:prstGeom>
            <a:noFill/>
          </p:spPr>
          <p:txBody>
            <a:bodyPr wrap="square" rtlCol="0">
              <a:spAutoFit/>
            </a:bodyPr>
            <a:lstStyle/>
            <a:p>
              <a:pPr algn="ctr"/>
              <a:r>
                <a:rPr lang="en-US" sz="1200" dirty="0"/>
                <a:t>2016</a:t>
              </a:r>
            </a:p>
          </p:txBody>
        </p:sp>
        <p:sp>
          <p:nvSpPr>
            <p:cNvPr id="51" name="TextBox 50">
              <a:extLst>
                <a:ext uri="{FF2B5EF4-FFF2-40B4-BE49-F238E27FC236}">
                  <a16:creationId xmlns:a16="http://schemas.microsoft.com/office/drawing/2014/main" id="{E6C56996-1A50-4371-949C-D16A5299ECD9}"/>
                </a:ext>
              </a:extLst>
            </p:cNvPr>
            <p:cNvSpPr txBox="1"/>
            <p:nvPr/>
          </p:nvSpPr>
          <p:spPr>
            <a:xfrm rot="16200000">
              <a:off x="11638070" y="6043573"/>
              <a:ext cx="2586716" cy="773648"/>
            </a:xfrm>
            <a:prstGeom prst="rect">
              <a:avLst/>
            </a:prstGeom>
            <a:noFill/>
          </p:spPr>
          <p:txBody>
            <a:bodyPr wrap="square" rtlCol="0">
              <a:spAutoFit/>
            </a:bodyPr>
            <a:lstStyle/>
            <a:p>
              <a:pPr algn="ctr"/>
              <a:r>
                <a:rPr lang="en-US" sz="1400" dirty="0"/>
                <a:t>Breaches</a:t>
              </a:r>
            </a:p>
          </p:txBody>
        </p:sp>
        <p:sp>
          <p:nvSpPr>
            <p:cNvPr id="52" name="TextBox 51">
              <a:extLst>
                <a:ext uri="{FF2B5EF4-FFF2-40B4-BE49-F238E27FC236}">
                  <a16:creationId xmlns:a16="http://schemas.microsoft.com/office/drawing/2014/main" id="{8CA19C82-CF8C-4201-9EF6-19B61948CA4B}"/>
                </a:ext>
              </a:extLst>
            </p:cNvPr>
            <p:cNvSpPr txBox="1"/>
            <p:nvPr/>
          </p:nvSpPr>
          <p:spPr>
            <a:xfrm>
              <a:off x="16463512" y="8292433"/>
              <a:ext cx="2089974" cy="696282"/>
            </a:xfrm>
            <a:prstGeom prst="rect">
              <a:avLst/>
            </a:prstGeom>
            <a:noFill/>
          </p:spPr>
          <p:txBody>
            <a:bodyPr wrap="square" rtlCol="0">
              <a:spAutoFit/>
            </a:bodyPr>
            <a:lstStyle/>
            <a:p>
              <a:pPr algn="ctr"/>
              <a:r>
                <a:rPr lang="en-US" sz="1200" dirty="0">
                  <a:solidFill>
                    <a:srgbClr val="F7941D"/>
                  </a:solidFill>
                </a:rPr>
                <a:t>Partner</a:t>
              </a:r>
            </a:p>
          </p:txBody>
        </p:sp>
        <p:sp>
          <p:nvSpPr>
            <p:cNvPr id="53" name="TextBox 52">
              <a:extLst>
                <a:ext uri="{FF2B5EF4-FFF2-40B4-BE49-F238E27FC236}">
                  <a16:creationId xmlns:a16="http://schemas.microsoft.com/office/drawing/2014/main" id="{A98585D3-2332-40D0-9284-94572F6C7DA1}"/>
                </a:ext>
              </a:extLst>
            </p:cNvPr>
            <p:cNvSpPr txBox="1"/>
            <p:nvPr/>
          </p:nvSpPr>
          <p:spPr>
            <a:xfrm>
              <a:off x="20030812" y="8150124"/>
              <a:ext cx="2545344" cy="851011"/>
            </a:xfrm>
            <a:prstGeom prst="rect">
              <a:avLst/>
            </a:prstGeom>
            <a:noFill/>
          </p:spPr>
          <p:txBody>
            <a:bodyPr wrap="square" rtlCol="0">
              <a:spAutoFit/>
            </a:bodyPr>
            <a:lstStyle/>
            <a:p>
              <a:pPr algn="ctr"/>
              <a:r>
                <a:rPr lang="en-US" sz="1600" dirty="0">
                  <a:solidFill>
                    <a:srgbClr val="4859A4"/>
                  </a:solidFill>
                </a:rPr>
                <a:t>Multiple</a:t>
              </a:r>
            </a:p>
          </p:txBody>
        </p:sp>
        <p:sp>
          <p:nvSpPr>
            <p:cNvPr id="54" name="TextBox 53">
              <a:extLst>
                <a:ext uri="{FF2B5EF4-FFF2-40B4-BE49-F238E27FC236}">
                  <a16:creationId xmlns:a16="http://schemas.microsoft.com/office/drawing/2014/main" id="{A39A6B45-33CA-4F85-874B-25D9473E48C8}"/>
                </a:ext>
              </a:extLst>
            </p:cNvPr>
            <p:cNvSpPr txBox="1"/>
            <p:nvPr/>
          </p:nvSpPr>
          <p:spPr>
            <a:xfrm>
              <a:off x="20077719" y="6256285"/>
              <a:ext cx="2545344" cy="851011"/>
            </a:xfrm>
            <a:prstGeom prst="rect">
              <a:avLst/>
            </a:prstGeom>
            <a:noFill/>
          </p:spPr>
          <p:txBody>
            <a:bodyPr wrap="square" rtlCol="0">
              <a:spAutoFit/>
            </a:bodyPr>
            <a:lstStyle/>
            <a:p>
              <a:pPr algn="ctr"/>
              <a:r>
                <a:rPr lang="en-US" sz="1600" dirty="0">
                  <a:solidFill>
                    <a:srgbClr val="1B75BC"/>
                  </a:solidFill>
                </a:rPr>
                <a:t>Internal</a:t>
              </a:r>
            </a:p>
          </p:txBody>
        </p:sp>
        <p:sp>
          <p:nvSpPr>
            <p:cNvPr id="55" name="TextBox 54">
              <a:extLst>
                <a:ext uri="{FF2B5EF4-FFF2-40B4-BE49-F238E27FC236}">
                  <a16:creationId xmlns:a16="http://schemas.microsoft.com/office/drawing/2014/main" id="{77E54749-1723-48D6-BBC9-317C3610F08F}"/>
                </a:ext>
              </a:extLst>
            </p:cNvPr>
            <p:cNvSpPr txBox="1"/>
            <p:nvPr/>
          </p:nvSpPr>
          <p:spPr>
            <a:xfrm>
              <a:off x="20030812" y="4260770"/>
              <a:ext cx="2545344" cy="851011"/>
            </a:xfrm>
            <a:prstGeom prst="rect">
              <a:avLst/>
            </a:prstGeom>
            <a:noFill/>
          </p:spPr>
          <p:txBody>
            <a:bodyPr wrap="square" rtlCol="0">
              <a:spAutoFit/>
            </a:bodyPr>
            <a:lstStyle/>
            <a:p>
              <a:pPr algn="ctr"/>
              <a:r>
                <a:rPr lang="en-US" sz="1600" dirty="0">
                  <a:solidFill>
                    <a:srgbClr val="7E4F8F"/>
                  </a:solidFill>
                </a:rPr>
                <a:t>External</a:t>
              </a:r>
            </a:p>
          </p:txBody>
        </p:sp>
      </p:grpSp>
      <p:sp>
        <p:nvSpPr>
          <p:cNvPr id="38" name="TextBox 37">
            <a:extLst>
              <a:ext uri="{FF2B5EF4-FFF2-40B4-BE49-F238E27FC236}">
                <a16:creationId xmlns:a16="http://schemas.microsoft.com/office/drawing/2014/main" id="{2D550265-4603-406A-9626-456E7696455D}"/>
              </a:ext>
            </a:extLst>
          </p:cNvPr>
          <p:cNvSpPr txBox="1"/>
          <p:nvPr/>
        </p:nvSpPr>
        <p:spPr>
          <a:xfrm>
            <a:off x="1712068" y="3369923"/>
            <a:ext cx="3404681" cy="400110"/>
          </a:xfrm>
          <a:prstGeom prst="rect">
            <a:avLst/>
          </a:prstGeom>
          <a:noFill/>
        </p:spPr>
        <p:txBody>
          <a:bodyPr wrap="square" rtlCol="0">
            <a:spAutoFit/>
          </a:bodyPr>
          <a:lstStyle/>
          <a:p>
            <a:pPr algn="ctr"/>
            <a:r>
              <a:rPr lang="en-US" sz="2000" dirty="0">
                <a:solidFill>
                  <a:schemeClr val="accent2"/>
                </a:solidFill>
              </a:rPr>
              <a:t>Actors involved in breaches</a:t>
            </a:r>
          </a:p>
        </p:txBody>
      </p:sp>
      <p:graphicFrame>
        <p:nvGraphicFramePr>
          <p:cNvPr id="81" name="Chart 80">
            <a:extLst>
              <a:ext uri="{FF2B5EF4-FFF2-40B4-BE49-F238E27FC236}">
                <a16:creationId xmlns:a16="http://schemas.microsoft.com/office/drawing/2014/main" id="{3DDD227B-497B-465B-ABE5-7167D22D05C8}"/>
              </a:ext>
            </a:extLst>
          </p:cNvPr>
          <p:cNvGraphicFramePr/>
          <p:nvPr>
            <p:extLst/>
          </p:nvPr>
        </p:nvGraphicFramePr>
        <p:xfrm>
          <a:off x="14376669" y="3414390"/>
          <a:ext cx="4416359" cy="3589527"/>
        </p:xfrm>
        <a:graphic>
          <a:graphicData uri="http://schemas.openxmlformats.org/drawingml/2006/chart">
            <c:chart xmlns:c="http://schemas.openxmlformats.org/drawingml/2006/chart" xmlns:r="http://schemas.openxmlformats.org/officeDocument/2006/relationships" r:id="rId7"/>
          </a:graphicData>
        </a:graphic>
      </p:graphicFrame>
      <p:sp>
        <p:nvSpPr>
          <p:cNvPr id="82" name="Freeform: Shape 17">
            <a:extLst>
              <a:ext uri="{FF2B5EF4-FFF2-40B4-BE49-F238E27FC236}">
                <a16:creationId xmlns:a16="http://schemas.microsoft.com/office/drawing/2014/main" id="{ECE9046F-CAFA-40B8-B9C8-0D732177BCC9}"/>
              </a:ext>
            </a:extLst>
          </p:cNvPr>
          <p:cNvSpPr/>
          <p:nvPr/>
        </p:nvSpPr>
        <p:spPr>
          <a:xfrm>
            <a:off x="14913280" y="3387121"/>
            <a:ext cx="588870" cy="506610"/>
          </a:xfrm>
          <a:custGeom>
            <a:avLst/>
            <a:gdLst/>
            <a:ahLst/>
            <a:cxnLst>
              <a:cxn ang="3cd4">
                <a:pos x="hc" y="t"/>
              </a:cxn>
              <a:cxn ang="cd2">
                <a:pos x="l" y="vc"/>
              </a:cxn>
              <a:cxn ang="cd4">
                <a:pos x="hc" y="b"/>
              </a:cxn>
              <a:cxn ang="0">
                <a:pos x="r" y="vc"/>
              </a:cxn>
            </a:cxnLst>
            <a:rect l="l" t="t" r="r" b="b"/>
            <a:pathLst>
              <a:path w="5234" h="4503">
                <a:moveTo>
                  <a:pt x="4391" y="1989"/>
                </a:moveTo>
                <a:cubicBezTo>
                  <a:pt x="4375" y="1957"/>
                  <a:pt x="4327" y="1941"/>
                  <a:pt x="4295" y="1957"/>
                </a:cubicBezTo>
                <a:cubicBezTo>
                  <a:pt x="3038" y="2578"/>
                  <a:pt x="3038" y="2578"/>
                  <a:pt x="3038" y="2578"/>
                </a:cubicBezTo>
                <a:cubicBezTo>
                  <a:pt x="2545" y="1591"/>
                  <a:pt x="2545" y="1591"/>
                  <a:pt x="2545" y="1591"/>
                </a:cubicBezTo>
                <a:cubicBezTo>
                  <a:pt x="2529" y="1575"/>
                  <a:pt x="2529" y="1575"/>
                  <a:pt x="2529" y="1575"/>
                </a:cubicBezTo>
                <a:cubicBezTo>
                  <a:pt x="2497" y="1544"/>
                  <a:pt x="2465" y="1527"/>
                  <a:pt x="2434" y="1544"/>
                </a:cubicBezTo>
                <a:cubicBezTo>
                  <a:pt x="2020" y="1750"/>
                  <a:pt x="2020" y="1750"/>
                  <a:pt x="2020" y="1750"/>
                </a:cubicBezTo>
                <a:lnTo>
                  <a:pt x="2004" y="1750"/>
                </a:lnTo>
                <a:cubicBezTo>
                  <a:pt x="1861" y="1718"/>
                  <a:pt x="1734" y="1671"/>
                  <a:pt x="1686" y="1639"/>
                </a:cubicBezTo>
                <a:cubicBezTo>
                  <a:pt x="1686" y="1639"/>
                  <a:pt x="1574" y="1591"/>
                  <a:pt x="1447" y="1527"/>
                </a:cubicBezTo>
                <a:cubicBezTo>
                  <a:pt x="1447" y="1496"/>
                  <a:pt x="1447" y="1480"/>
                  <a:pt x="1447" y="1448"/>
                </a:cubicBezTo>
                <a:cubicBezTo>
                  <a:pt x="1447" y="1416"/>
                  <a:pt x="1431" y="1369"/>
                  <a:pt x="1416" y="1337"/>
                </a:cubicBezTo>
                <a:cubicBezTo>
                  <a:pt x="1400" y="1305"/>
                  <a:pt x="1383" y="1257"/>
                  <a:pt x="1336" y="1209"/>
                </a:cubicBezTo>
                <a:cubicBezTo>
                  <a:pt x="1320" y="1178"/>
                  <a:pt x="1304" y="1162"/>
                  <a:pt x="1272" y="1146"/>
                </a:cubicBezTo>
                <a:cubicBezTo>
                  <a:pt x="1527" y="1082"/>
                  <a:pt x="1702" y="844"/>
                  <a:pt x="1702" y="573"/>
                </a:cubicBezTo>
                <a:cubicBezTo>
                  <a:pt x="1702" y="255"/>
                  <a:pt x="1447" y="0"/>
                  <a:pt x="1113" y="0"/>
                </a:cubicBezTo>
                <a:cubicBezTo>
                  <a:pt x="795" y="0"/>
                  <a:pt x="540" y="255"/>
                  <a:pt x="540" y="573"/>
                </a:cubicBezTo>
                <a:cubicBezTo>
                  <a:pt x="540" y="780"/>
                  <a:pt x="636" y="955"/>
                  <a:pt x="795" y="1066"/>
                </a:cubicBezTo>
                <a:cubicBezTo>
                  <a:pt x="700" y="1098"/>
                  <a:pt x="620" y="1146"/>
                  <a:pt x="556" y="1226"/>
                </a:cubicBezTo>
                <a:cubicBezTo>
                  <a:pt x="556" y="1226"/>
                  <a:pt x="492" y="1305"/>
                  <a:pt x="461" y="1432"/>
                </a:cubicBezTo>
                <a:cubicBezTo>
                  <a:pt x="445" y="1527"/>
                  <a:pt x="445" y="1639"/>
                  <a:pt x="445" y="1750"/>
                </a:cubicBezTo>
                <a:cubicBezTo>
                  <a:pt x="429" y="1830"/>
                  <a:pt x="429" y="1909"/>
                  <a:pt x="429" y="1989"/>
                </a:cubicBezTo>
                <a:cubicBezTo>
                  <a:pt x="429" y="2005"/>
                  <a:pt x="429" y="2291"/>
                  <a:pt x="445" y="2466"/>
                </a:cubicBezTo>
                <a:cubicBezTo>
                  <a:pt x="445" y="2466"/>
                  <a:pt x="461" y="2578"/>
                  <a:pt x="509" y="2689"/>
                </a:cubicBezTo>
                <a:cubicBezTo>
                  <a:pt x="540" y="2880"/>
                  <a:pt x="509" y="3071"/>
                  <a:pt x="477" y="3198"/>
                </a:cubicBezTo>
                <a:cubicBezTo>
                  <a:pt x="413" y="3421"/>
                  <a:pt x="191" y="3803"/>
                  <a:pt x="127" y="3914"/>
                </a:cubicBezTo>
                <a:cubicBezTo>
                  <a:pt x="79" y="3978"/>
                  <a:pt x="79" y="3978"/>
                  <a:pt x="79" y="3978"/>
                </a:cubicBezTo>
                <a:cubicBezTo>
                  <a:pt x="47" y="4041"/>
                  <a:pt x="15" y="4089"/>
                  <a:pt x="0" y="4153"/>
                </a:cubicBezTo>
                <a:cubicBezTo>
                  <a:pt x="0" y="4169"/>
                  <a:pt x="0" y="4200"/>
                  <a:pt x="0" y="4248"/>
                </a:cubicBezTo>
                <a:cubicBezTo>
                  <a:pt x="0" y="4264"/>
                  <a:pt x="15" y="4296"/>
                  <a:pt x="47" y="4328"/>
                </a:cubicBezTo>
                <a:cubicBezTo>
                  <a:pt x="47" y="4360"/>
                  <a:pt x="79" y="4375"/>
                  <a:pt x="111" y="4408"/>
                </a:cubicBezTo>
                <a:cubicBezTo>
                  <a:pt x="206" y="4487"/>
                  <a:pt x="302" y="4503"/>
                  <a:pt x="318" y="4503"/>
                </a:cubicBezTo>
                <a:cubicBezTo>
                  <a:pt x="334" y="4503"/>
                  <a:pt x="349" y="4503"/>
                  <a:pt x="349" y="4503"/>
                </a:cubicBezTo>
                <a:cubicBezTo>
                  <a:pt x="382" y="4503"/>
                  <a:pt x="413" y="4503"/>
                  <a:pt x="461" y="4471"/>
                </a:cubicBezTo>
                <a:cubicBezTo>
                  <a:pt x="509" y="4455"/>
                  <a:pt x="556" y="4391"/>
                  <a:pt x="620" y="4312"/>
                </a:cubicBezTo>
                <a:cubicBezTo>
                  <a:pt x="874" y="3851"/>
                  <a:pt x="1049" y="3469"/>
                  <a:pt x="1113" y="3166"/>
                </a:cubicBezTo>
                <a:cubicBezTo>
                  <a:pt x="1145" y="3230"/>
                  <a:pt x="1161" y="3278"/>
                  <a:pt x="1177" y="3326"/>
                </a:cubicBezTo>
                <a:cubicBezTo>
                  <a:pt x="1240" y="3548"/>
                  <a:pt x="1256" y="3962"/>
                  <a:pt x="1256" y="4089"/>
                </a:cubicBezTo>
                <a:cubicBezTo>
                  <a:pt x="1256" y="4169"/>
                  <a:pt x="1256" y="4169"/>
                  <a:pt x="1256" y="4169"/>
                </a:cubicBezTo>
                <a:cubicBezTo>
                  <a:pt x="1256" y="4232"/>
                  <a:pt x="1256" y="4296"/>
                  <a:pt x="1272" y="4344"/>
                </a:cubicBezTo>
                <a:cubicBezTo>
                  <a:pt x="1288" y="4375"/>
                  <a:pt x="1304" y="4408"/>
                  <a:pt x="1320" y="4423"/>
                </a:cubicBezTo>
                <a:cubicBezTo>
                  <a:pt x="1336" y="4439"/>
                  <a:pt x="1368" y="4455"/>
                  <a:pt x="1400" y="4471"/>
                </a:cubicBezTo>
                <a:cubicBezTo>
                  <a:pt x="1431" y="4487"/>
                  <a:pt x="1463" y="4487"/>
                  <a:pt x="1511" y="4503"/>
                </a:cubicBezTo>
                <a:cubicBezTo>
                  <a:pt x="1527" y="4503"/>
                  <a:pt x="1543" y="4503"/>
                  <a:pt x="1559" y="4503"/>
                </a:cubicBezTo>
                <a:cubicBezTo>
                  <a:pt x="1638" y="4503"/>
                  <a:pt x="1702" y="4487"/>
                  <a:pt x="1718" y="4471"/>
                </a:cubicBezTo>
                <a:cubicBezTo>
                  <a:pt x="1734" y="4471"/>
                  <a:pt x="1750" y="4455"/>
                  <a:pt x="1750" y="4455"/>
                </a:cubicBezTo>
                <a:cubicBezTo>
                  <a:pt x="1765" y="4439"/>
                  <a:pt x="1797" y="4408"/>
                  <a:pt x="1813" y="4375"/>
                </a:cubicBezTo>
                <a:cubicBezTo>
                  <a:pt x="1845" y="4344"/>
                  <a:pt x="1861" y="4264"/>
                  <a:pt x="1861" y="4169"/>
                </a:cubicBezTo>
                <a:cubicBezTo>
                  <a:pt x="1845" y="3803"/>
                  <a:pt x="1813" y="3484"/>
                  <a:pt x="1750" y="3230"/>
                </a:cubicBezTo>
                <a:cubicBezTo>
                  <a:pt x="1718" y="3118"/>
                  <a:pt x="1638" y="2848"/>
                  <a:pt x="1447" y="2609"/>
                </a:cubicBezTo>
                <a:cubicBezTo>
                  <a:pt x="1431" y="2609"/>
                  <a:pt x="1431" y="2609"/>
                  <a:pt x="1431" y="2609"/>
                </a:cubicBezTo>
                <a:cubicBezTo>
                  <a:pt x="1431" y="2594"/>
                  <a:pt x="1447" y="2594"/>
                  <a:pt x="1447" y="2578"/>
                </a:cubicBezTo>
                <a:cubicBezTo>
                  <a:pt x="1463" y="2498"/>
                  <a:pt x="1447" y="2387"/>
                  <a:pt x="1431" y="2355"/>
                </a:cubicBezTo>
                <a:cubicBezTo>
                  <a:pt x="1416" y="2244"/>
                  <a:pt x="1400" y="2148"/>
                  <a:pt x="1400" y="2037"/>
                </a:cubicBezTo>
                <a:cubicBezTo>
                  <a:pt x="1400" y="2053"/>
                  <a:pt x="1416" y="2053"/>
                  <a:pt x="1431" y="2053"/>
                </a:cubicBezTo>
                <a:cubicBezTo>
                  <a:pt x="1447" y="2069"/>
                  <a:pt x="1479" y="2084"/>
                  <a:pt x="1479" y="2084"/>
                </a:cubicBezTo>
                <a:cubicBezTo>
                  <a:pt x="1591" y="2132"/>
                  <a:pt x="1750" y="2196"/>
                  <a:pt x="1861" y="2227"/>
                </a:cubicBezTo>
                <a:cubicBezTo>
                  <a:pt x="1861" y="2227"/>
                  <a:pt x="1988" y="2275"/>
                  <a:pt x="2100" y="2275"/>
                </a:cubicBezTo>
                <a:cubicBezTo>
                  <a:pt x="2402" y="2291"/>
                  <a:pt x="2465" y="2164"/>
                  <a:pt x="2465" y="2148"/>
                </a:cubicBezTo>
                <a:cubicBezTo>
                  <a:pt x="2529" y="2053"/>
                  <a:pt x="2513" y="1941"/>
                  <a:pt x="2434" y="1862"/>
                </a:cubicBezTo>
                <a:lnTo>
                  <a:pt x="2434" y="1846"/>
                </a:lnTo>
                <a:cubicBezTo>
                  <a:pt x="2418" y="1830"/>
                  <a:pt x="2386" y="1814"/>
                  <a:pt x="2354" y="1814"/>
                </a:cubicBezTo>
                <a:cubicBezTo>
                  <a:pt x="2338" y="1798"/>
                  <a:pt x="2338" y="1798"/>
                  <a:pt x="2291" y="1798"/>
                </a:cubicBezTo>
                <a:cubicBezTo>
                  <a:pt x="2322" y="1782"/>
                  <a:pt x="2322" y="1782"/>
                  <a:pt x="2322" y="1782"/>
                </a:cubicBezTo>
                <a:cubicBezTo>
                  <a:pt x="2338" y="1782"/>
                  <a:pt x="2354" y="1766"/>
                  <a:pt x="2354" y="1766"/>
                </a:cubicBezTo>
                <a:cubicBezTo>
                  <a:pt x="2434" y="1735"/>
                  <a:pt x="2434" y="1735"/>
                  <a:pt x="2434" y="1735"/>
                </a:cubicBezTo>
                <a:cubicBezTo>
                  <a:pt x="3722" y="4312"/>
                  <a:pt x="3722" y="4312"/>
                  <a:pt x="3722" y="4312"/>
                </a:cubicBezTo>
                <a:cubicBezTo>
                  <a:pt x="3643" y="4344"/>
                  <a:pt x="3643" y="4344"/>
                  <a:pt x="3643" y="4344"/>
                </a:cubicBezTo>
                <a:cubicBezTo>
                  <a:pt x="3611" y="4360"/>
                  <a:pt x="3595" y="4408"/>
                  <a:pt x="3611" y="4455"/>
                </a:cubicBezTo>
                <a:cubicBezTo>
                  <a:pt x="3627" y="4471"/>
                  <a:pt x="3659" y="4487"/>
                  <a:pt x="3674" y="4487"/>
                </a:cubicBezTo>
                <a:cubicBezTo>
                  <a:pt x="3690" y="4487"/>
                  <a:pt x="3707" y="4487"/>
                  <a:pt x="3722" y="4487"/>
                </a:cubicBezTo>
                <a:cubicBezTo>
                  <a:pt x="3786" y="4455"/>
                  <a:pt x="3786" y="4455"/>
                  <a:pt x="3786" y="4455"/>
                </a:cubicBezTo>
                <a:cubicBezTo>
                  <a:pt x="4200" y="4248"/>
                  <a:pt x="4200" y="4248"/>
                  <a:pt x="4200" y="4248"/>
                </a:cubicBezTo>
                <a:cubicBezTo>
                  <a:pt x="4216" y="4248"/>
                  <a:pt x="4216" y="4232"/>
                  <a:pt x="4216" y="4232"/>
                </a:cubicBezTo>
                <a:cubicBezTo>
                  <a:pt x="4295" y="4328"/>
                  <a:pt x="4407" y="4391"/>
                  <a:pt x="4534" y="4391"/>
                </a:cubicBezTo>
                <a:cubicBezTo>
                  <a:pt x="4598" y="4391"/>
                  <a:pt x="4661" y="4375"/>
                  <a:pt x="4725" y="4344"/>
                </a:cubicBezTo>
                <a:cubicBezTo>
                  <a:pt x="4820" y="4296"/>
                  <a:pt x="4900" y="4217"/>
                  <a:pt x="4932" y="4105"/>
                </a:cubicBezTo>
                <a:cubicBezTo>
                  <a:pt x="4947" y="4026"/>
                  <a:pt x="4947" y="3946"/>
                  <a:pt x="4932" y="3882"/>
                </a:cubicBezTo>
                <a:cubicBezTo>
                  <a:pt x="4947" y="3882"/>
                  <a:pt x="4947" y="3882"/>
                  <a:pt x="4947" y="3866"/>
                </a:cubicBezTo>
                <a:cubicBezTo>
                  <a:pt x="5186" y="3755"/>
                  <a:pt x="5186" y="3755"/>
                  <a:pt x="5186" y="3755"/>
                </a:cubicBezTo>
                <a:cubicBezTo>
                  <a:pt x="5202" y="3739"/>
                  <a:pt x="5218" y="3723"/>
                  <a:pt x="5234" y="3707"/>
                </a:cubicBezTo>
                <a:cubicBezTo>
                  <a:pt x="5234" y="3691"/>
                  <a:pt x="5234" y="3660"/>
                  <a:pt x="5218" y="3644"/>
                </a:cubicBezTo>
                <a:close/>
                <a:moveTo>
                  <a:pt x="700" y="573"/>
                </a:moveTo>
                <a:cubicBezTo>
                  <a:pt x="700" y="350"/>
                  <a:pt x="891" y="159"/>
                  <a:pt x="1113" y="159"/>
                </a:cubicBezTo>
                <a:cubicBezTo>
                  <a:pt x="1352" y="159"/>
                  <a:pt x="1543" y="350"/>
                  <a:pt x="1543" y="573"/>
                </a:cubicBezTo>
                <a:cubicBezTo>
                  <a:pt x="1543" y="812"/>
                  <a:pt x="1352" y="1003"/>
                  <a:pt x="1113" y="1003"/>
                </a:cubicBezTo>
                <a:cubicBezTo>
                  <a:pt x="891" y="1003"/>
                  <a:pt x="700" y="812"/>
                  <a:pt x="700" y="573"/>
                </a:cubicBezTo>
                <a:close/>
                <a:moveTo>
                  <a:pt x="2322" y="1973"/>
                </a:moveTo>
                <a:cubicBezTo>
                  <a:pt x="2370" y="2005"/>
                  <a:pt x="2354" y="2037"/>
                  <a:pt x="2338" y="2069"/>
                </a:cubicBezTo>
                <a:cubicBezTo>
                  <a:pt x="2338" y="2069"/>
                  <a:pt x="2291" y="2132"/>
                  <a:pt x="2100" y="2116"/>
                </a:cubicBezTo>
                <a:cubicBezTo>
                  <a:pt x="2020" y="2116"/>
                  <a:pt x="1909" y="2069"/>
                  <a:pt x="1909" y="2069"/>
                </a:cubicBezTo>
                <a:cubicBezTo>
                  <a:pt x="1797" y="2037"/>
                  <a:pt x="1654" y="1989"/>
                  <a:pt x="1559" y="1941"/>
                </a:cubicBezTo>
                <a:cubicBezTo>
                  <a:pt x="1559" y="1941"/>
                  <a:pt x="1511" y="1926"/>
                  <a:pt x="1479" y="1909"/>
                </a:cubicBezTo>
                <a:cubicBezTo>
                  <a:pt x="1447" y="1893"/>
                  <a:pt x="1400" y="1862"/>
                  <a:pt x="1352" y="1846"/>
                </a:cubicBezTo>
                <a:cubicBezTo>
                  <a:pt x="1336" y="1830"/>
                  <a:pt x="1304" y="1830"/>
                  <a:pt x="1288" y="1846"/>
                </a:cubicBezTo>
                <a:cubicBezTo>
                  <a:pt x="1256" y="1862"/>
                  <a:pt x="1240" y="1878"/>
                  <a:pt x="1240" y="1909"/>
                </a:cubicBezTo>
                <a:cubicBezTo>
                  <a:pt x="1225" y="2069"/>
                  <a:pt x="1240" y="2244"/>
                  <a:pt x="1272" y="2387"/>
                </a:cubicBezTo>
                <a:cubicBezTo>
                  <a:pt x="1288" y="2435"/>
                  <a:pt x="1288" y="2498"/>
                  <a:pt x="1288" y="2546"/>
                </a:cubicBezTo>
                <a:cubicBezTo>
                  <a:pt x="1288" y="2562"/>
                  <a:pt x="1272" y="2594"/>
                  <a:pt x="1272" y="2609"/>
                </a:cubicBezTo>
                <a:cubicBezTo>
                  <a:pt x="1256" y="2626"/>
                  <a:pt x="1288" y="2673"/>
                  <a:pt x="1304" y="2689"/>
                </a:cubicBezTo>
                <a:cubicBezTo>
                  <a:pt x="1320" y="2721"/>
                  <a:pt x="1320" y="2721"/>
                  <a:pt x="1320" y="2721"/>
                </a:cubicBezTo>
                <a:cubicBezTo>
                  <a:pt x="1495" y="2928"/>
                  <a:pt x="1574" y="3182"/>
                  <a:pt x="1606" y="3262"/>
                </a:cubicBezTo>
                <a:cubicBezTo>
                  <a:pt x="1654" y="3517"/>
                  <a:pt x="1686" y="3818"/>
                  <a:pt x="1702" y="4169"/>
                </a:cubicBezTo>
                <a:cubicBezTo>
                  <a:pt x="1702" y="4264"/>
                  <a:pt x="1686" y="4296"/>
                  <a:pt x="1686" y="4296"/>
                </a:cubicBezTo>
                <a:cubicBezTo>
                  <a:pt x="1670" y="4312"/>
                  <a:pt x="1670" y="4312"/>
                  <a:pt x="1654" y="4328"/>
                </a:cubicBezTo>
                <a:lnTo>
                  <a:pt x="1638" y="4328"/>
                </a:lnTo>
                <a:cubicBezTo>
                  <a:pt x="1638" y="4328"/>
                  <a:pt x="1591" y="4360"/>
                  <a:pt x="1527" y="4344"/>
                </a:cubicBezTo>
                <a:cubicBezTo>
                  <a:pt x="1495" y="4344"/>
                  <a:pt x="1479" y="4328"/>
                  <a:pt x="1463" y="4328"/>
                </a:cubicBezTo>
                <a:cubicBezTo>
                  <a:pt x="1447" y="4312"/>
                  <a:pt x="1447" y="4312"/>
                  <a:pt x="1447" y="4312"/>
                </a:cubicBezTo>
                <a:cubicBezTo>
                  <a:pt x="1431" y="4312"/>
                  <a:pt x="1431" y="4296"/>
                  <a:pt x="1431" y="4296"/>
                </a:cubicBezTo>
                <a:cubicBezTo>
                  <a:pt x="1416" y="4264"/>
                  <a:pt x="1416" y="4217"/>
                  <a:pt x="1416" y="4169"/>
                </a:cubicBezTo>
                <a:cubicBezTo>
                  <a:pt x="1416" y="4089"/>
                  <a:pt x="1416" y="4089"/>
                  <a:pt x="1416" y="4089"/>
                </a:cubicBezTo>
                <a:cubicBezTo>
                  <a:pt x="1416" y="3930"/>
                  <a:pt x="1400" y="3517"/>
                  <a:pt x="1336" y="3278"/>
                </a:cubicBezTo>
                <a:cubicBezTo>
                  <a:pt x="1288" y="3182"/>
                  <a:pt x="1225" y="3023"/>
                  <a:pt x="1113" y="2880"/>
                </a:cubicBezTo>
                <a:cubicBezTo>
                  <a:pt x="1097" y="2848"/>
                  <a:pt x="1065" y="2848"/>
                  <a:pt x="1034" y="2848"/>
                </a:cubicBezTo>
                <a:cubicBezTo>
                  <a:pt x="1002" y="2864"/>
                  <a:pt x="970" y="2896"/>
                  <a:pt x="970" y="2928"/>
                </a:cubicBezTo>
                <a:cubicBezTo>
                  <a:pt x="970" y="2960"/>
                  <a:pt x="970" y="2975"/>
                  <a:pt x="970" y="3007"/>
                </a:cubicBezTo>
                <a:cubicBezTo>
                  <a:pt x="938" y="3309"/>
                  <a:pt x="779" y="3723"/>
                  <a:pt x="477" y="4232"/>
                </a:cubicBezTo>
                <a:cubicBezTo>
                  <a:pt x="429" y="4296"/>
                  <a:pt x="397" y="4328"/>
                  <a:pt x="382" y="4344"/>
                </a:cubicBezTo>
                <a:cubicBezTo>
                  <a:pt x="365" y="4344"/>
                  <a:pt x="365" y="4344"/>
                  <a:pt x="349" y="4344"/>
                </a:cubicBezTo>
                <a:lnTo>
                  <a:pt x="334" y="4344"/>
                </a:lnTo>
                <a:cubicBezTo>
                  <a:pt x="334" y="4344"/>
                  <a:pt x="270" y="4344"/>
                  <a:pt x="222" y="4296"/>
                </a:cubicBezTo>
                <a:cubicBezTo>
                  <a:pt x="191" y="4264"/>
                  <a:pt x="174" y="4248"/>
                  <a:pt x="174" y="4248"/>
                </a:cubicBezTo>
                <a:cubicBezTo>
                  <a:pt x="159" y="4217"/>
                  <a:pt x="159" y="4217"/>
                  <a:pt x="159" y="4217"/>
                </a:cubicBezTo>
                <a:cubicBezTo>
                  <a:pt x="159" y="4200"/>
                  <a:pt x="159" y="4185"/>
                  <a:pt x="159" y="4185"/>
                </a:cubicBezTo>
                <a:cubicBezTo>
                  <a:pt x="159" y="4153"/>
                  <a:pt x="191" y="4105"/>
                  <a:pt x="206" y="4073"/>
                </a:cubicBezTo>
                <a:cubicBezTo>
                  <a:pt x="238" y="4041"/>
                  <a:pt x="238" y="4041"/>
                  <a:pt x="238" y="4041"/>
                </a:cubicBezTo>
                <a:cubicBezTo>
                  <a:pt x="238" y="4009"/>
                  <a:pt x="254" y="3994"/>
                  <a:pt x="254" y="3994"/>
                </a:cubicBezTo>
                <a:cubicBezTo>
                  <a:pt x="349" y="3851"/>
                  <a:pt x="572" y="3484"/>
                  <a:pt x="636" y="3230"/>
                </a:cubicBezTo>
                <a:cubicBezTo>
                  <a:pt x="668" y="3087"/>
                  <a:pt x="700" y="2864"/>
                  <a:pt x="652" y="2641"/>
                </a:cubicBezTo>
                <a:lnTo>
                  <a:pt x="652" y="2626"/>
                </a:lnTo>
                <a:cubicBezTo>
                  <a:pt x="620" y="2546"/>
                  <a:pt x="604" y="2450"/>
                  <a:pt x="604" y="2450"/>
                </a:cubicBezTo>
                <a:cubicBezTo>
                  <a:pt x="588" y="2275"/>
                  <a:pt x="588" y="2005"/>
                  <a:pt x="588" y="1989"/>
                </a:cubicBezTo>
                <a:cubicBezTo>
                  <a:pt x="588" y="1909"/>
                  <a:pt x="588" y="1830"/>
                  <a:pt x="604" y="1766"/>
                </a:cubicBezTo>
                <a:cubicBezTo>
                  <a:pt x="604" y="1639"/>
                  <a:pt x="604" y="1544"/>
                  <a:pt x="620" y="1464"/>
                </a:cubicBezTo>
                <a:cubicBezTo>
                  <a:pt x="652" y="1369"/>
                  <a:pt x="683" y="1321"/>
                  <a:pt x="683" y="1321"/>
                </a:cubicBezTo>
                <a:cubicBezTo>
                  <a:pt x="779" y="1209"/>
                  <a:pt x="906" y="1178"/>
                  <a:pt x="1065" y="1209"/>
                </a:cubicBezTo>
                <a:cubicBezTo>
                  <a:pt x="1145" y="1226"/>
                  <a:pt x="1193" y="1273"/>
                  <a:pt x="1209" y="1305"/>
                </a:cubicBezTo>
                <a:cubicBezTo>
                  <a:pt x="1240" y="1321"/>
                  <a:pt x="1256" y="1353"/>
                  <a:pt x="1272" y="1384"/>
                </a:cubicBezTo>
                <a:cubicBezTo>
                  <a:pt x="1272" y="1416"/>
                  <a:pt x="1288" y="1448"/>
                  <a:pt x="1288" y="1480"/>
                </a:cubicBezTo>
                <a:cubicBezTo>
                  <a:pt x="1288" y="1512"/>
                  <a:pt x="1288" y="1544"/>
                  <a:pt x="1288" y="1560"/>
                </a:cubicBezTo>
                <a:cubicBezTo>
                  <a:pt x="1288" y="1591"/>
                  <a:pt x="1304" y="1623"/>
                  <a:pt x="1336" y="1639"/>
                </a:cubicBezTo>
                <a:cubicBezTo>
                  <a:pt x="1416" y="1687"/>
                  <a:pt x="1511" y="1735"/>
                  <a:pt x="1622" y="1782"/>
                </a:cubicBezTo>
                <a:cubicBezTo>
                  <a:pt x="1702" y="1814"/>
                  <a:pt x="1845" y="1878"/>
                  <a:pt x="2004" y="1926"/>
                </a:cubicBezTo>
                <a:cubicBezTo>
                  <a:pt x="2004" y="1926"/>
                  <a:pt x="2052" y="1926"/>
                  <a:pt x="2147" y="1941"/>
                </a:cubicBezTo>
                <a:cubicBezTo>
                  <a:pt x="2259" y="1941"/>
                  <a:pt x="2291" y="1957"/>
                  <a:pt x="2291" y="1957"/>
                </a:cubicBezTo>
                <a:cubicBezTo>
                  <a:pt x="2322" y="1957"/>
                  <a:pt x="2322" y="1973"/>
                  <a:pt x="2322" y="1973"/>
                </a:cubicBezTo>
                <a:close/>
                <a:moveTo>
                  <a:pt x="4773" y="4057"/>
                </a:moveTo>
                <a:cubicBezTo>
                  <a:pt x="4756" y="4121"/>
                  <a:pt x="4709" y="4169"/>
                  <a:pt x="4645" y="4200"/>
                </a:cubicBezTo>
                <a:cubicBezTo>
                  <a:pt x="4518" y="4264"/>
                  <a:pt x="4375" y="4217"/>
                  <a:pt x="4311" y="4089"/>
                </a:cubicBezTo>
                <a:cubicBezTo>
                  <a:pt x="4279" y="4026"/>
                  <a:pt x="4279" y="3962"/>
                  <a:pt x="4295" y="3898"/>
                </a:cubicBezTo>
                <a:cubicBezTo>
                  <a:pt x="4311" y="3835"/>
                  <a:pt x="4359" y="3787"/>
                  <a:pt x="4422" y="3755"/>
                </a:cubicBezTo>
                <a:cubicBezTo>
                  <a:pt x="4454" y="3739"/>
                  <a:pt x="4502" y="3723"/>
                  <a:pt x="4534" y="3723"/>
                </a:cubicBezTo>
                <a:cubicBezTo>
                  <a:pt x="4629" y="3723"/>
                  <a:pt x="4725" y="3771"/>
                  <a:pt x="4756" y="3866"/>
                </a:cubicBezTo>
                <a:cubicBezTo>
                  <a:pt x="4788" y="3930"/>
                  <a:pt x="4804" y="3994"/>
                  <a:pt x="4773" y="4057"/>
                </a:cubicBezTo>
                <a:close/>
                <a:moveTo>
                  <a:pt x="4884" y="3739"/>
                </a:moveTo>
                <a:cubicBezTo>
                  <a:pt x="4868" y="3739"/>
                  <a:pt x="4868" y="3739"/>
                  <a:pt x="4868" y="3739"/>
                </a:cubicBezTo>
                <a:cubicBezTo>
                  <a:pt x="4756" y="3580"/>
                  <a:pt x="4534" y="3517"/>
                  <a:pt x="4359" y="3612"/>
                </a:cubicBezTo>
                <a:cubicBezTo>
                  <a:pt x="4247" y="3660"/>
                  <a:pt x="4184" y="3739"/>
                  <a:pt x="4152" y="3851"/>
                </a:cubicBezTo>
                <a:cubicBezTo>
                  <a:pt x="4120" y="3930"/>
                  <a:pt x="4120" y="4009"/>
                  <a:pt x="4136" y="4105"/>
                </a:cubicBezTo>
                <a:cubicBezTo>
                  <a:pt x="3865" y="4232"/>
                  <a:pt x="3865" y="4232"/>
                  <a:pt x="3865" y="4232"/>
                </a:cubicBezTo>
                <a:cubicBezTo>
                  <a:pt x="3102" y="2721"/>
                  <a:pt x="3102" y="2721"/>
                  <a:pt x="3102" y="2721"/>
                </a:cubicBezTo>
                <a:cubicBezTo>
                  <a:pt x="4295" y="2132"/>
                  <a:pt x="4295" y="2132"/>
                  <a:pt x="4295" y="2132"/>
                </a:cubicBezTo>
                <a:cubicBezTo>
                  <a:pt x="5043" y="3644"/>
                  <a:pt x="5043" y="3644"/>
                  <a:pt x="5043" y="364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CA" sz="1800" b="0" i="0" u="none" strike="noStrike" kern="1200" dirty="0">
              <a:ln>
                <a:noFill/>
              </a:ln>
              <a:latin typeface="Arial" pitchFamily="18"/>
              <a:ea typeface="SimSun" pitchFamily="2"/>
              <a:cs typeface="Lucida Sans" pitchFamily="2"/>
            </a:endParaRPr>
          </a:p>
        </p:txBody>
      </p:sp>
      <p:sp>
        <p:nvSpPr>
          <p:cNvPr id="83" name="Freeform: Shape 10">
            <a:extLst>
              <a:ext uri="{FF2B5EF4-FFF2-40B4-BE49-F238E27FC236}">
                <a16:creationId xmlns:a16="http://schemas.microsoft.com/office/drawing/2014/main" id="{0FF1DFC5-463E-4DF1-8B43-5CEF985A8BC3}"/>
              </a:ext>
            </a:extLst>
          </p:cNvPr>
          <p:cNvSpPr/>
          <p:nvPr/>
        </p:nvSpPr>
        <p:spPr>
          <a:xfrm>
            <a:off x="17748099" y="5572802"/>
            <a:ext cx="447689" cy="358680"/>
          </a:xfrm>
          <a:custGeom>
            <a:avLst/>
            <a:gdLst/>
            <a:ahLst/>
            <a:cxnLst>
              <a:cxn ang="3cd4">
                <a:pos x="hc" y="t"/>
              </a:cxn>
              <a:cxn ang="cd2">
                <a:pos x="l" y="vc"/>
              </a:cxn>
              <a:cxn ang="cd4">
                <a:pos x="hc" y="b"/>
              </a:cxn>
              <a:cxn ang="0">
                <a:pos x="r" y="vc"/>
              </a:cxn>
            </a:cxnLst>
            <a:rect l="l" t="t" r="r" b="b"/>
            <a:pathLst>
              <a:path w="4407" h="3531">
                <a:moveTo>
                  <a:pt x="4327" y="0"/>
                </a:moveTo>
                <a:lnTo>
                  <a:pt x="1097" y="0"/>
                </a:lnTo>
                <a:cubicBezTo>
                  <a:pt x="1066" y="0"/>
                  <a:pt x="1018" y="47"/>
                  <a:pt x="1018" y="79"/>
                </a:cubicBezTo>
                <a:lnTo>
                  <a:pt x="1018" y="684"/>
                </a:lnTo>
                <a:cubicBezTo>
                  <a:pt x="684" y="779"/>
                  <a:pt x="414" y="1097"/>
                  <a:pt x="414" y="1479"/>
                </a:cubicBezTo>
                <a:cubicBezTo>
                  <a:pt x="414" y="1718"/>
                  <a:pt x="525" y="1940"/>
                  <a:pt x="700" y="2084"/>
                </a:cubicBezTo>
                <a:cubicBezTo>
                  <a:pt x="286" y="2291"/>
                  <a:pt x="0" y="2704"/>
                  <a:pt x="0" y="3150"/>
                </a:cubicBezTo>
                <a:lnTo>
                  <a:pt x="0" y="3452"/>
                </a:lnTo>
                <a:cubicBezTo>
                  <a:pt x="0" y="3500"/>
                  <a:pt x="32" y="3531"/>
                  <a:pt x="79" y="3531"/>
                </a:cubicBezTo>
                <a:lnTo>
                  <a:pt x="2275" y="3531"/>
                </a:lnTo>
                <a:cubicBezTo>
                  <a:pt x="2323" y="3531"/>
                  <a:pt x="2354" y="3500"/>
                  <a:pt x="2354" y="3452"/>
                </a:cubicBezTo>
                <a:lnTo>
                  <a:pt x="2354" y="3118"/>
                </a:lnTo>
                <a:lnTo>
                  <a:pt x="2354" y="3086"/>
                </a:lnTo>
                <a:lnTo>
                  <a:pt x="4327" y="3086"/>
                </a:lnTo>
                <a:cubicBezTo>
                  <a:pt x="4359" y="3086"/>
                  <a:pt x="4407" y="3054"/>
                  <a:pt x="4407" y="3006"/>
                </a:cubicBezTo>
                <a:lnTo>
                  <a:pt x="4407" y="79"/>
                </a:lnTo>
                <a:cubicBezTo>
                  <a:pt x="4407" y="47"/>
                  <a:pt x="4359" y="0"/>
                  <a:pt x="4327" y="0"/>
                </a:cubicBezTo>
                <a:close/>
                <a:moveTo>
                  <a:pt x="573" y="1479"/>
                </a:moveTo>
                <a:cubicBezTo>
                  <a:pt x="573" y="1113"/>
                  <a:pt x="875" y="827"/>
                  <a:pt x="1225" y="827"/>
                </a:cubicBezTo>
                <a:cubicBezTo>
                  <a:pt x="1591" y="827"/>
                  <a:pt x="1877" y="1113"/>
                  <a:pt x="1877" y="1479"/>
                </a:cubicBezTo>
                <a:cubicBezTo>
                  <a:pt x="1877" y="1829"/>
                  <a:pt x="1591" y="2131"/>
                  <a:pt x="1225" y="2131"/>
                </a:cubicBezTo>
                <a:cubicBezTo>
                  <a:pt x="875" y="2131"/>
                  <a:pt x="573" y="1829"/>
                  <a:pt x="573" y="1479"/>
                </a:cubicBezTo>
                <a:close/>
                <a:moveTo>
                  <a:pt x="2196" y="3373"/>
                </a:moveTo>
                <a:lnTo>
                  <a:pt x="159" y="3373"/>
                </a:lnTo>
                <a:lnTo>
                  <a:pt x="159" y="3150"/>
                </a:lnTo>
                <a:cubicBezTo>
                  <a:pt x="159" y="2736"/>
                  <a:pt x="445" y="2354"/>
                  <a:pt x="859" y="2195"/>
                </a:cubicBezTo>
                <a:cubicBezTo>
                  <a:pt x="970" y="2259"/>
                  <a:pt x="1097" y="2291"/>
                  <a:pt x="1225" y="2291"/>
                </a:cubicBezTo>
                <a:cubicBezTo>
                  <a:pt x="1352" y="2291"/>
                  <a:pt x="1479" y="2259"/>
                  <a:pt x="1591" y="2195"/>
                </a:cubicBezTo>
                <a:cubicBezTo>
                  <a:pt x="1957" y="2338"/>
                  <a:pt x="2196" y="2688"/>
                  <a:pt x="2196" y="3118"/>
                </a:cubicBezTo>
                <a:close/>
                <a:moveTo>
                  <a:pt x="4248" y="2927"/>
                </a:moveTo>
                <a:lnTo>
                  <a:pt x="2339" y="2927"/>
                </a:lnTo>
                <a:cubicBezTo>
                  <a:pt x="2323" y="2784"/>
                  <a:pt x="2275" y="2657"/>
                  <a:pt x="2211" y="2529"/>
                </a:cubicBezTo>
                <a:lnTo>
                  <a:pt x="2211" y="2513"/>
                </a:lnTo>
                <a:lnTo>
                  <a:pt x="2736" y="2004"/>
                </a:lnTo>
                <a:cubicBezTo>
                  <a:pt x="2768" y="1972"/>
                  <a:pt x="2768" y="1925"/>
                  <a:pt x="2736" y="1893"/>
                </a:cubicBezTo>
                <a:cubicBezTo>
                  <a:pt x="2705" y="1861"/>
                  <a:pt x="2657" y="1861"/>
                  <a:pt x="2625" y="1893"/>
                </a:cubicBezTo>
                <a:lnTo>
                  <a:pt x="2116" y="2402"/>
                </a:lnTo>
                <a:cubicBezTo>
                  <a:pt x="2020" y="2275"/>
                  <a:pt x="1893" y="2179"/>
                  <a:pt x="1750" y="2100"/>
                </a:cubicBezTo>
                <a:cubicBezTo>
                  <a:pt x="1925" y="1957"/>
                  <a:pt x="2036" y="1718"/>
                  <a:pt x="2036" y="1479"/>
                </a:cubicBezTo>
                <a:cubicBezTo>
                  <a:pt x="2036" y="1034"/>
                  <a:pt x="1670" y="668"/>
                  <a:pt x="1225" y="668"/>
                </a:cubicBezTo>
                <a:lnTo>
                  <a:pt x="1177" y="668"/>
                </a:lnTo>
                <a:lnTo>
                  <a:pt x="1177" y="158"/>
                </a:lnTo>
                <a:lnTo>
                  <a:pt x="4248" y="158"/>
                </a:lnTo>
                <a:close/>
                <a:moveTo>
                  <a:pt x="2354" y="684"/>
                </a:moveTo>
                <a:lnTo>
                  <a:pt x="3516" y="684"/>
                </a:lnTo>
                <a:cubicBezTo>
                  <a:pt x="3564" y="684"/>
                  <a:pt x="3596" y="636"/>
                  <a:pt x="3596" y="604"/>
                </a:cubicBezTo>
                <a:cubicBezTo>
                  <a:pt x="3596" y="557"/>
                  <a:pt x="3564" y="524"/>
                  <a:pt x="3516" y="524"/>
                </a:cubicBezTo>
                <a:lnTo>
                  <a:pt x="2354" y="524"/>
                </a:lnTo>
                <a:cubicBezTo>
                  <a:pt x="2307" y="524"/>
                  <a:pt x="2275" y="557"/>
                  <a:pt x="2275" y="604"/>
                </a:cubicBezTo>
                <a:cubicBezTo>
                  <a:pt x="2275" y="636"/>
                  <a:pt x="2307" y="684"/>
                  <a:pt x="2354" y="684"/>
                </a:cubicBezTo>
                <a:close/>
                <a:moveTo>
                  <a:pt x="2354" y="1113"/>
                </a:moveTo>
                <a:lnTo>
                  <a:pt x="3802" y="1113"/>
                </a:lnTo>
                <a:cubicBezTo>
                  <a:pt x="3850" y="1113"/>
                  <a:pt x="3882" y="1081"/>
                  <a:pt x="3882" y="1034"/>
                </a:cubicBezTo>
                <a:cubicBezTo>
                  <a:pt x="3882" y="986"/>
                  <a:pt x="3850" y="954"/>
                  <a:pt x="3802" y="954"/>
                </a:cubicBezTo>
                <a:lnTo>
                  <a:pt x="2354" y="954"/>
                </a:lnTo>
                <a:cubicBezTo>
                  <a:pt x="2307" y="954"/>
                  <a:pt x="2275" y="986"/>
                  <a:pt x="2275" y="1034"/>
                </a:cubicBezTo>
                <a:cubicBezTo>
                  <a:pt x="2275" y="1081"/>
                  <a:pt x="2307" y="1113"/>
                  <a:pt x="2354" y="1113"/>
                </a:cubicBezTo>
                <a:close/>
                <a:moveTo>
                  <a:pt x="2354" y="1559"/>
                </a:moveTo>
                <a:lnTo>
                  <a:pt x="3802" y="1559"/>
                </a:lnTo>
                <a:cubicBezTo>
                  <a:pt x="3850" y="1559"/>
                  <a:pt x="3882" y="1511"/>
                  <a:pt x="3882" y="1479"/>
                </a:cubicBezTo>
                <a:cubicBezTo>
                  <a:pt x="3882" y="1431"/>
                  <a:pt x="3850" y="1400"/>
                  <a:pt x="3802" y="1400"/>
                </a:cubicBezTo>
                <a:lnTo>
                  <a:pt x="2354" y="1400"/>
                </a:lnTo>
                <a:cubicBezTo>
                  <a:pt x="2307" y="1400"/>
                  <a:pt x="2275" y="1431"/>
                  <a:pt x="2275" y="1479"/>
                </a:cubicBezTo>
                <a:cubicBezTo>
                  <a:pt x="2275" y="1511"/>
                  <a:pt x="2307" y="1559"/>
                  <a:pt x="2354" y="1559"/>
                </a:cubicBezTo>
                <a:close/>
              </a:path>
            </a:pathLst>
          </a:custGeom>
          <a:solidFill>
            <a:schemeClr val="tx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CA" sz="1800" b="0" i="0" u="none" strike="noStrike" kern="1200" dirty="0">
              <a:ln>
                <a:noFill/>
              </a:ln>
              <a:latin typeface="Arial" pitchFamily="18"/>
              <a:ea typeface="SimSun" pitchFamily="2"/>
              <a:cs typeface="Lucida Sans" pitchFamily="2"/>
            </a:endParaRPr>
          </a:p>
        </p:txBody>
      </p:sp>
      <p:grpSp>
        <p:nvGrpSpPr>
          <p:cNvPr id="84" name="Group 83">
            <a:extLst>
              <a:ext uri="{FF2B5EF4-FFF2-40B4-BE49-F238E27FC236}">
                <a16:creationId xmlns:a16="http://schemas.microsoft.com/office/drawing/2014/main" id="{9847AC9D-AE7E-452F-B8BD-AD1E86382938}"/>
              </a:ext>
            </a:extLst>
          </p:cNvPr>
          <p:cNvGrpSpPr/>
          <p:nvPr/>
        </p:nvGrpSpPr>
        <p:grpSpPr>
          <a:xfrm>
            <a:off x="16293041" y="4111384"/>
            <a:ext cx="519663" cy="569191"/>
            <a:chOff x="6451600" y="4672013"/>
            <a:chExt cx="1082676" cy="1185863"/>
          </a:xfrm>
          <a:solidFill>
            <a:schemeClr val="accent1"/>
          </a:solidFill>
        </p:grpSpPr>
        <p:sp>
          <p:nvSpPr>
            <p:cNvPr id="85" name="Freeform 5">
              <a:extLst>
                <a:ext uri="{FF2B5EF4-FFF2-40B4-BE49-F238E27FC236}">
                  <a16:creationId xmlns:a16="http://schemas.microsoft.com/office/drawing/2014/main" id="{5AEC89F2-508D-4AC7-AD67-B5FC70324471}"/>
                </a:ext>
              </a:extLst>
            </p:cNvPr>
            <p:cNvSpPr>
              <a:spLocks noEditPoints="1"/>
            </p:cNvSpPr>
            <p:nvPr/>
          </p:nvSpPr>
          <p:spPr bwMode="auto">
            <a:xfrm>
              <a:off x="6581775" y="4672013"/>
              <a:ext cx="282575" cy="29051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3 w 24"/>
                <a:gd name="T13" fmla="*/ 13 h 25"/>
                <a:gd name="T14" fmla="*/ 12 w 24"/>
                <a:gd name="T15" fmla="*/ 4 h 25"/>
                <a:gd name="T16" fmla="*/ 21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9" y="25"/>
                    <a:pt x="24" y="19"/>
                    <a:pt x="24" y="13"/>
                  </a:cubicBezTo>
                  <a:cubicBezTo>
                    <a:pt x="24" y="6"/>
                    <a:pt x="19" y="0"/>
                    <a:pt x="12" y="0"/>
                  </a:cubicBezTo>
                  <a:close/>
                  <a:moveTo>
                    <a:pt x="12" y="21"/>
                  </a:moveTo>
                  <a:cubicBezTo>
                    <a:pt x="7" y="21"/>
                    <a:pt x="3" y="17"/>
                    <a:pt x="3" y="13"/>
                  </a:cubicBezTo>
                  <a:cubicBezTo>
                    <a:pt x="3" y="8"/>
                    <a:pt x="7" y="4"/>
                    <a:pt x="12" y="4"/>
                  </a:cubicBezTo>
                  <a:cubicBezTo>
                    <a:pt x="17" y="4"/>
                    <a:pt x="21" y="8"/>
                    <a:pt x="21" y="13"/>
                  </a:cubicBezTo>
                  <a:cubicBezTo>
                    <a:pt x="21" y="17"/>
                    <a:pt x="17" y="21"/>
                    <a:pt x="1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6">
              <a:extLst>
                <a:ext uri="{FF2B5EF4-FFF2-40B4-BE49-F238E27FC236}">
                  <a16:creationId xmlns:a16="http://schemas.microsoft.com/office/drawing/2014/main" id="{0585F603-8A17-489A-9970-B26BE16CF662}"/>
                </a:ext>
              </a:extLst>
            </p:cNvPr>
            <p:cNvSpPr>
              <a:spLocks/>
            </p:cNvSpPr>
            <p:nvPr/>
          </p:nvSpPr>
          <p:spPr bwMode="auto">
            <a:xfrm>
              <a:off x="6451600" y="5160963"/>
              <a:ext cx="354013" cy="696913"/>
            </a:xfrm>
            <a:custGeom>
              <a:avLst/>
              <a:gdLst>
                <a:gd name="T0" fmla="*/ 22 w 30"/>
                <a:gd name="T1" fmla="*/ 32 h 60"/>
                <a:gd name="T2" fmla="*/ 8 w 30"/>
                <a:gd name="T3" fmla="*/ 32 h 60"/>
                <a:gd name="T4" fmla="*/ 4 w 30"/>
                <a:gd name="T5" fmla="*/ 28 h 60"/>
                <a:gd name="T6" fmla="*/ 4 w 30"/>
                <a:gd name="T7" fmla="*/ 2 h 60"/>
                <a:gd name="T8" fmla="*/ 2 w 30"/>
                <a:gd name="T9" fmla="*/ 0 h 60"/>
                <a:gd name="T10" fmla="*/ 0 w 30"/>
                <a:gd name="T11" fmla="*/ 2 h 60"/>
                <a:gd name="T12" fmla="*/ 0 w 30"/>
                <a:gd name="T13" fmla="*/ 28 h 60"/>
                <a:gd name="T14" fmla="*/ 8 w 30"/>
                <a:gd name="T15" fmla="*/ 36 h 60"/>
                <a:gd name="T16" fmla="*/ 12 w 30"/>
                <a:gd name="T17" fmla="*/ 36 h 60"/>
                <a:gd name="T18" fmla="*/ 12 w 30"/>
                <a:gd name="T19" fmla="*/ 56 h 60"/>
                <a:gd name="T20" fmla="*/ 8 w 30"/>
                <a:gd name="T21" fmla="*/ 56 h 60"/>
                <a:gd name="T22" fmla="*/ 6 w 30"/>
                <a:gd name="T23" fmla="*/ 58 h 60"/>
                <a:gd name="T24" fmla="*/ 8 w 30"/>
                <a:gd name="T25" fmla="*/ 60 h 60"/>
                <a:gd name="T26" fmla="*/ 19 w 30"/>
                <a:gd name="T27" fmla="*/ 60 h 60"/>
                <a:gd name="T28" fmla="*/ 21 w 30"/>
                <a:gd name="T29" fmla="*/ 58 h 60"/>
                <a:gd name="T30" fmla="*/ 19 w 30"/>
                <a:gd name="T31" fmla="*/ 56 h 60"/>
                <a:gd name="T32" fmla="*/ 15 w 30"/>
                <a:gd name="T33" fmla="*/ 56 h 60"/>
                <a:gd name="T34" fmla="*/ 15 w 30"/>
                <a:gd name="T35" fmla="*/ 36 h 60"/>
                <a:gd name="T36" fmla="*/ 22 w 30"/>
                <a:gd name="T37" fmla="*/ 36 h 60"/>
                <a:gd name="T38" fmla="*/ 26 w 30"/>
                <a:gd name="T39" fmla="*/ 40 h 60"/>
                <a:gd name="T40" fmla="*/ 28 w 30"/>
                <a:gd name="T41" fmla="*/ 42 h 60"/>
                <a:gd name="T42" fmla="*/ 30 w 30"/>
                <a:gd name="T43" fmla="*/ 40 h 60"/>
                <a:gd name="T44" fmla="*/ 22 w 30"/>
                <a:gd name="T45"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60">
                  <a:moveTo>
                    <a:pt x="22" y="32"/>
                  </a:moveTo>
                  <a:cubicBezTo>
                    <a:pt x="8" y="32"/>
                    <a:pt x="8" y="32"/>
                    <a:pt x="8" y="32"/>
                  </a:cubicBezTo>
                  <a:cubicBezTo>
                    <a:pt x="5" y="32"/>
                    <a:pt x="4" y="31"/>
                    <a:pt x="4" y="28"/>
                  </a:cubicBezTo>
                  <a:cubicBezTo>
                    <a:pt x="4" y="2"/>
                    <a:pt x="4" y="2"/>
                    <a:pt x="4" y="2"/>
                  </a:cubicBezTo>
                  <a:cubicBezTo>
                    <a:pt x="4" y="1"/>
                    <a:pt x="3" y="0"/>
                    <a:pt x="2" y="0"/>
                  </a:cubicBezTo>
                  <a:cubicBezTo>
                    <a:pt x="1" y="0"/>
                    <a:pt x="0" y="1"/>
                    <a:pt x="0" y="2"/>
                  </a:cubicBezTo>
                  <a:cubicBezTo>
                    <a:pt x="0" y="28"/>
                    <a:pt x="0" y="28"/>
                    <a:pt x="0" y="28"/>
                  </a:cubicBezTo>
                  <a:cubicBezTo>
                    <a:pt x="0" y="33"/>
                    <a:pt x="3" y="36"/>
                    <a:pt x="8" y="36"/>
                  </a:cubicBezTo>
                  <a:cubicBezTo>
                    <a:pt x="12" y="36"/>
                    <a:pt x="12" y="36"/>
                    <a:pt x="12" y="36"/>
                  </a:cubicBezTo>
                  <a:cubicBezTo>
                    <a:pt x="12" y="56"/>
                    <a:pt x="12" y="56"/>
                    <a:pt x="12" y="56"/>
                  </a:cubicBezTo>
                  <a:cubicBezTo>
                    <a:pt x="8" y="56"/>
                    <a:pt x="8" y="56"/>
                    <a:pt x="8" y="56"/>
                  </a:cubicBezTo>
                  <a:cubicBezTo>
                    <a:pt x="7" y="56"/>
                    <a:pt x="6" y="57"/>
                    <a:pt x="6" y="58"/>
                  </a:cubicBezTo>
                  <a:cubicBezTo>
                    <a:pt x="6" y="59"/>
                    <a:pt x="7" y="60"/>
                    <a:pt x="8" y="60"/>
                  </a:cubicBezTo>
                  <a:cubicBezTo>
                    <a:pt x="19" y="60"/>
                    <a:pt x="19" y="60"/>
                    <a:pt x="19" y="60"/>
                  </a:cubicBezTo>
                  <a:cubicBezTo>
                    <a:pt x="20" y="60"/>
                    <a:pt x="21" y="59"/>
                    <a:pt x="21" y="58"/>
                  </a:cubicBezTo>
                  <a:cubicBezTo>
                    <a:pt x="21" y="57"/>
                    <a:pt x="20" y="56"/>
                    <a:pt x="19" y="56"/>
                  </a:cubicBezTo>
                  <a:cubicBezTo>
                    <a:pt x="15" y="56"/>
                    <a:pt x="15" y="56"/>
                    <a:pt x="15" y="56"/>
                  </a:cubicBezTo>
                  <a:cubicBezTo>
                    <a:pt x="15" y="36"/>
                    <a:pt x="15" y="36"/>
                    <a:pt x="15" y="36"/>
                  </a:cubicBezTo>
                  <a:cubicBezTo>
                    <a:pt x="22" y="36"/>
                    <a:pt x="22" y="36"/>
                    <a:pt x="22" y="36"/>
                  </a:cubicBezTo>
                  <a:cubicBezTo>
                    <a:pt x="25" y="36"/>
                    <a:pt x="26" y="38"/>
                    <a:pt x="26" y="40"/>
                  </a:cubicBezTo>
                  <a:cubicBezTo>
                    <a:pt x="26" y="41"/>
                    <a:pt x="27" y="42"/>
                    <a:pt x="28" y="42"/>
                  </a:cubicBezTo>
                  <a:cubicBezTo>
                    <a:pt x="29" y="42"/>
                    <a:pt x="30" y="41"/>
                    <a:pt x="30" y="40"/>
                  </a:cubicBezTo>
                  <a:cubicBezTo>
                    <a:pt x="30" y="37"/>
                    <a:pt x="28" y="32"/>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
              <a:extLst>
                <a:ext uri="{FF2B5EF4-FFF2-40B4-BE49-F238E27FC236}">
                  <a16:creationId xmlns:a16="http://schemas.microsoft.com/office/drawing/2014/main" id="{5EBE4425-70A1-4017-A962-EA12502F4B8F}"/>
                </a:ext>
              </a:extLst>
            </p:cNvPr>
            <p:cNvSpPr>
              <a:spLocks noEditPoints="1"/>
            </p:cNvSpPr>
            <p:nvPr/>
          </p:nvSpPr>
          <p:spPr bwMode="auto">
            <a:xfrm>
              <a:off x="6592888" y="4986338"/>
              <a:ext cx="941388" cy="871538"/>
            </a:xfrm>
            <a:custGeom>
              <a:avLst/>
              <a:gdLst>
                <a:gd name="T0" fmla="*/ 10 w 80"/>
                <a:gd name="T1" fmla="*/ 0 h 75"/>
                <a:gd name="T2" fmla="*/ 0 w 80"/>
                <a:gd name="T3" fmla="*/ 11 h 75"/>
                <a:gd name="T4" fmla="*/ 0 w 80"/>
                <a:gd name="T5" fmla="*/ 35 h 75"/>
                <a:gd name="T6" fmla="*/ 3 w 80"/>
                <a:gd name="T7" fmla="*/ 39 h 75"/>
                <a:gd name="T8" fmla="*/ 23 w 80"/>
                <a:gd name="T9" fmla="*/ 44 h 75"/>
                <a:gd name="T10" fmla="*/ 24 w 80"/>
                <a:gd name="T11" fmla="*/ 45 h 75"/>
                <a:gd name="T12" fmla="*/ 29 w 80"/>
                <a:gd name="T13" fmla="*/ 71 h 75"/>
                <a:gd name="T14" fmla="*/ 34 w 80"/>
                <a:gd name="T15" fmla="*/ 75 h 75"/>
                <a:gd name="T16" fmla="*/ 74 w 80"/>
                <a:gd name="T17" fmla="*/ 75 h 75"/>
                <a:gd name="T18" fmla="*/ 74 w 80"/>
                <a:gd name="T19" fmla="*/ 23 h 75"/>
                <a:gd name="T20" fmla="*/ 75 w 80"/>
                <a:gd name="T21" fmla="*/ 22 h 75"/>
                <a:gd name="T22" fmla="*/ 78 w 80"/>
                <a:gd name="T23" fmla="*/ 22 h 75"/>
                <a:gd name="T24" fmla="*/ 80 w 80"/>
                <a:gd name="T25" fmla="*/ 20 h 75"/>
                <a:gd name="T26" fmla="*/ 78 w 80"/>
                <a:gd name="T27" fmla="*/ 18 h 75"/>
                <a:gd name="T28" fmla="*/ 28 w 80"/>
                <a:gd name="T29" fmla="*/ 18 h 75"/>
                <a:gd name="T30" fmla="*/ 26 w 80"/>
                <a:gd name="T31" fmla="*/ 20 h 75"/>
                <a:gd name="T32" fmla="*/ 28 w 80"/>
                <a:gd name="T33" fmla="*/ 22 h 75"/>
                <a:gd name="T34" fmla="*/ 31 w 80"/>
                <a:gd name="T35" fmla="*/ 22 h 75"/>
                <a:gd name="T36" fmla="*/ 32 w 80"/>
                <a:gd name="T37" fmla="*/ 23 h 75"/>
                <a:gd name="T38" fmla="*/ 32 w 80"/>
                <a:gd name="T39" fmla="*/ 27 h 75"/>
                <a:gd name="T40" fmla="*/ 32 w 80"/>
                <a:gd name="T41" fmla="*/ 28 h 75"/>
                <a:gd name="T42" fmla="*/ 31 w 80"/>
                <a:gd name="T43" fmla="*/ 28 h 75"/>
                <a:gd name="T44" fmla="*/ 22 w 80"/>
                <a:gd name="T45" fmla="*/ 25 h 75"/>
                <a:gd name="T46" fmla="*/ 21 w 80"/>
                <a:gd name="T47" fmla="*/ 24 h 75"/>
                <a:gd name="T48" fmla="*/ 21 w 80"/>
                <a:gd name="T49" fmla="*/ 11 h 75"/>
                <a:gd name="T50" fmla="*/ 10 w 80"/>
                <a:gd name="T51" fmla="*/ 0 h 75"/>
                <a:gd name="T52" fmla="*/ 36 w 80"/>
                <a:gd name="T53" fmla="*/ 23 h 75"/>
                <a:gd name="T54" fmla="*/ 37 w 80"/>
                <a:gd name="T55" fmla="*/ 22 h 75"/>
                <a:gd name="T56" fmla="*/ 69 w 80"/>
                <a:gd name="T57" fmla="*/ 22 h 75"/>
                <a:gd name="T58" fmla="*/ 70 w 80"/>
                <a:gd name="T59" fmla="*/ 23 h 75"/>
                <a:gd name="T60" fmla="*/ 70 w 80"/>
                <a:gd name="T61" fmla="*/ 70 h 75"/>
                <a:gd name="T62" fmla="*/ 69 w 80"/>
                <a:gd name="T63" fmla="*/ 71 h 75"/>
                <a:gd name="T64" fmla="*/ 37 w 80"/>
                <a:gd name="T65" fmla="*/ 71 h 75"/>
                <a:gd name="T66" fmla="*/ 36 w 80"/>
                <a:gd name="T67" fmla="*/ 70 h 75"/>
                <a:gd name="T68" fmla="*/ 36 w 80"/>
                <a:gd name="T69" fmla="*/ 23 h 75"/>
                <a:gd name="T70" fmla="*/ 31 w 80"/>
                <a:gd name="T71" fmla="*/ 33 h 75"/>
                <a:gd name="T72" fmla="*/ 32 w 80"/>
                <a:gd name="T73" fmla="*/ 34 h 75"/>
                <a:gd name="T74" fmla="*/ 32 w 80"/>
                <a:gd name="T75" fmla="*/ 55 h 75"/>
                <a:gd name="T76" fmla="*/ 31 w 80"/>
                <a:gd name="T77" fmla="*/ 56 h 75"/>
                <a:gd name="T78" fmla="*/ 31 w 80"/>
                <a:gd name="T79" fmla="*/ 56 h 75"/>
                <a:gd name="T80" fmla="*/ 30 w 80"/>
                <a:gd name="T81" fmla="*/ 55 h 75"/>
                <a:gd name="T82" fmla="*/ 27 w 80"/>
                <a:gd name="T83" fmla="*/ 41 h 75"/>
                <a:gd name="T84" fmla="*/ 4 w 80"/>
                <a:gd name="T85" fmla="*/ 36 h 75"/>
                <a:gd name="T86" fmla="*/ 3 w 80"/>
                <a:gd name="T87" fmla="*/ 35 h 75"/>
                <a:gd name="T88" fmla="*/ 3 w 80"/>
                <a:gd name="T89" fmla="*/ 11 h 75"/>
                <a:gd name="T90" fmla="*/ 10 w 80"/>
                <a:gd name="T91" fmla="*/ 4 h 75"/>
                <a:gd name="T92" fmla="*/ 17 w 80"/>
                <a:gd name="T93" fmla="*/ 11 h 75"/>
                <a:gd name="T94" fmla="*/ 17 w 80"/>
                <a:gd name="T95" fmla="*/ 28 h 75"/>
                <a:gd name="T96" fmla="*/ 31 w 80"/>
                <a:gd name="T97"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75">
                  <a:moveTo>
                    <a:pt x="10" y="0"/>
                  </a:moveTo>
                  <a:cubicBezTo>
                    <a:pt x="4" y="0"/>
                    <a:pt x="0" y="5"/>
                    <a:pt x="0" y="11"/>
                  </a:cubicBezTo>
                  <a:cubicBezTo>
                    <a:pt x="0" y="35"/>
                    <a:pt x="0" y="35"/>
                    <a:pt x="0" y="35"/>
                  </a:cubicBezTo>
                  <a:cubicBezTo>
                    <a:pt x="0" y="37"/>
                    <a:pt x="1" y="39"/>
                    <a:pt x="3" y="39"/>
                  </a:cubicBezTo>
                  <a:cubicBezTo>
                    <a:pt x="23" y="44"/>
                    <a:pt x="23" y="44"/>
                    <a:pt x="23" y="44"/>
                  </a:cubicBezTo>
                  <a:cubicBezTo>
                    <a:pt x="24" y="44"/>
                    <a:pt x="24" y="45"/>
                    <a:pt x="24" y="45"/>
                  </a:cubicBezTo>
                  <a:cubicBezTo>
                    <a:pt x="29" y="71"/>
                    <a:pt x="29" y="71"/>
                    <a:pt x="29" y="71"/>
                  </a:cubicBezTo>
                  <a:cubicBezTo>
                    <a:pt x="30" y="73"/>
                    <a:pt x="32" y="75"/>
                    <a:pt x="34" y="75"/>
                  </a:cubicBezTo>
                  <a:cubicBezTo>
                    <a:pt x="74" y="75"/>
                    <a:pt x="74" y="75"/>
                    <a:pt x="74" y="75"/>
                  </a:cubicBezTo>
                  <a:cubicBezTo>
                    <a:pt x="74" y="23"/>
                    <a:pt x="74" y="23"/>
                    <a:pt x="74" y="23"/>
                  </a:cubicBezTo>
                  <a:cubicBezTo>
                    <a:pt x="74" y="22"/>
                    <a:pt x="74" y="22"/>
                    <a:pt x="75" y="22"/>
                  </a:cubicBezTo>
                  <a:cubicBezTo>
                    <a:pt x="78" y="22"/>
                    <a:pt x="78" y="22"/>
                    <a:pt x="78" y="22"/>
                  </a:cubicBezTo>
                  <a:cubicBezTo>
                    <a:pt x="79" y="22"/>
                    <a:pt x="80" y="21"/>
                    <a:pt x="80" y="20"/>
                  </a:cubicBezTo>
                  <a:cubicBezTo>
                    <a:pt x="80" y="19"/>
                    <a:pt x="79" y="18"/>
                    <a:pt x="78" y="18"/>
                  </a:cubicBezTo>
                  <a:cubicBezTo>
                    <a:pt x="28" y="18"/>
                    <a:pt x="28" y="18"/>
                    <a:pt x="28" y="18"/>
                  </a:cubicBezTo>
                  <a:cubicBezTo>
                    <a:pt x="27" y="18"/>
                    <a:pt x="26" y="19"/>
                    <a:pt x="26" y="20"/>
                  </a:cubicBezTo>
                  <a:cubicBezTo>
                    <a:pt x="26" y="21"/>
                    <a:pt x="27" y="22"/>
                    <a:pt x="28" y="22"/>
                  </a:cubicBezTo>
                  <a:cubicBezTo>
                    <a:pt x="31" y="22"/>
                    <a:pt x="31" y="22"/>
                    <a:pt x="31" y="22"/>
                  </a:cubicBezTo>
                  <a:cubicBezTo>
                    <a:pt x="32" y="22"/>
                    <a:pt x="32" y="22"/>
                    <a:pt x="32" y="23"/>
                  </a:cubicBezTo>
                  <a:cubicBezTo>
                    <a:pt x="32" y="27"/>
                    <a:pt x="32" y="27"/>
                    <a:pt x="32" y="27"/>
                  </a:cubicBezTo>
                  <a:cubicBezTo>
                    <a:pt x="32" y="28"/>
                    <a:pt x="32" y="28"/>
                    <a:pt x="32" y="28"/>
                  </a:cubicBezTo>
                  <a:cubicBezTo>
                    <a:pt x="31" y="28"/>
                    <a:pt x="31" y="29"/>
                    <a:pt x="31" y="28"/>
                  </a:cubicBezTo>
                  <a:cubicBezTo>
                    <a:pt x="22" y="25"/>
                    <a:pt x="22" y="25"/>
                    <a:pt x="22" y="25"/>
                  </a:cubicBezTo>
                  <a:cubicBezTo>
                    <a:pt x="21" y="25"/>
                    <a:pt x="21" y="25"/>
                    <a:pt x="21" y="24"/>
                  </a:cubicBezTo>
                  <a:cubicBezTo>
                    <a:pt x="21" y="11"/>
                    <a:pt x="21" y="11"/>
                    <a:pt x="21" y="11"/>
                  </a:cubicBezTo>
                  <a:cubicBezTo>
                    <a:pt x="21" y="5"/>
                    <a:pt x="16" y="0"/>
                    <a:pt x="10" y="0"/>
                  </a:cubicBezTo>
                  <a:close/>
                  <a:moveTo>
                    <a:pt x="36" y="23"/>
                  </a:moveTo>
                  <a:cubicBezTo>
                    <a:pt x="36" y="22"/>
                    <a:pt x="36" y="22"/>
                    <a:pt x="37" y="22"/>
                  </a:cubicBezTo>
                  <a:cubicBezTo>
                    <a:pt x="69" y="22"/>
                    <a:pt x="69" y="22"/>
                    <a:pt x="69" y="22"/>
                  </a:cubicBezTo>
                  <a:cubicBezTo>
                    <a:pt x="70" y="22"/>
                    <a:pt x="70" y="22"/>
                    <a:pt x="70" y="23"/>
                  </a:cubicBezTo>
                  <a:cubicBezTo>
                    <a:pt x="70" y="70"/>
                    <a:pt x="70" y="70"/>
                    <a:pt x="70" y="70"/>
                  </a:cubicBezTo>
                  <a:cubicBezTo>
                    <a:pt x="70" y="70"/>
                    <a:pt x="70" y="71"/>
                    <a:pt x="69" y="71"/>
                  </a:cubicBezTo>
                  <a:cubicBezTo>
                    <a:pt x="37" y="71"/>
                    <a:pt x="37" y="71"/>
                    <a:pt x="37" y="71"/>
                  </a:cubicBezTo>
                  <a:cubicBezTo>
                    <a:pt x="36" y="71"/>
                    <a:pt x="36" y="70"/>
                    <a:pt x="36" y="70"/>
                  </a:cubicBezTo>
                  <a:lnTo>
                    <a:pt x="36" y="23"/>
                  </a:lnTo>
                  <a:close/>
                  <a:moveTo>
                    <a:pt x="31" y="33"/>
                  </a:moveTo>
                  <a:cubicBezTo>
                    <a:pt x="32" y="33"/>
                    <a:pt x="32" y="33"/>
                    <a:pt x="32" y="34"/>
                  </a:cubicBezTo>
                  <a:cubicBezTo>
                    <a:pt x="32" y="55"/>
                    <a:pt x="32" y="55"/>
                    <a:pt x="32" y="55"/>
                  </a:cubicBezTo>
                  <a:cubicBezTo>
                    <a:pt x="32" y="56"/>
                    <a:pt x="32" y="56"/>
                    <a:pt x="31" y="56"/>
                  </a:cubicBezTo>
                  <a:cubicBezTo>
                    <a:pt x="31" y="56"/>
                    <a:pt x="31" y="56"/>
                    <a:pt x="31" y="56"/>
                  </a:cubicBezTo>
                  <a:cubicBezTo>
                    <a:pt x="30" y="56"/>
                    <a:pt x="30" y="56"/>
                    <a:pt x="30" y="55"/>
                  </a:cubicBezTo>
                  <a:cubicBezTo>
                    <a:pt x="27" y="41"/>
                    <a:pt x="27" y="41"/>
                    <a:pt x="27" y="41"/>
                  </a:cubicBezTo>
                  <a:cubicBezTo>
                    <a:pt x="4" y="36"/>
                    <a:pt x="4" y="36"/>
                    <a:pt x="4" y="36"/>
                  </a:cubicBezTo>
                  <a:cubicBezTo>
                    <a:pt x="4" y="36"/>
                    <a:pt x="3" y="35"/>
                    <a:pt x="3" y="35"/>
                  </a:cubicBezTo>
                  <a:cubicBezTo>
                    <a:pt x="3" y="11"/>
                    <a:pt x="3" y="11"/>
                    <a:pt x="3" y="11"/>
                  </a:cubicBezTo>
                  <a:cubicBezTo>
                    <a:pt x="3" y="7"/>
                    <a:pt x="6" y="4"/>
                    <a:pt x="10" y="4"/>
                  </a:cubicBezTo>
                  <a:cubicBezTo>
                    <a:pt x="14" y="4"/>
                    <a:pt x="17" y="7"/>
                    <a:pt x="17" y="11"/>
                  </a:cubicBezTo>
                  <a:cubicBezTo>
                    <a:pt x="17" y="28"/>
                    <a:pt x="17" y="28"/>
                    <a:pt x="17" y="28"/>
                  </a:cubicBezTo>
                  <a:lnTo>
                    <a:pt x="3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
              <a:extLst>
                <a:ext uri="{FF2B5EF4-FFF2-40B4-BE49-F238E27FC236}">
                  <a16:creationId xmlns:a16="http://schemas.microsoft.com/office/drawing/2014/main" id="{47144F3F-3622-4AA0-A24C-53B957DBA77A}"/>
                </a:ext>
              </a:extLst>
            </p:cNvPr>
            <p:cNvSpPr>
              <a:spLocks/>
            </p:cNvSpPr>
            <p:nvPr/>
          </p:nvSpPr>
          <p:spPr bwMode="auto">
            <a:xfrm>
              <a:off x="7005638" y="4787900"/>
              <a:ext cx="387350" cy="314325"/>
            </a:xfrm>
            <a:custGeom>
              <a:avLst/>
              <a:gdLst>
                <a:gd name="T0" fmla="*/ 32 w 33"/>
                <a:gd name="T1" fmla="*/ 0 h 27"/>
                <a:gd name="T2" fmla="*/ 29 w 33"/>
                <a:gd name="T3" fmla="*/ 1 h 27"/>
                <a:gd name="T4" fmla="*/ 24 w 33"/>
                <a:gd name="T5" fmla="*/ 23 h 27"/>
                <a:gd name="T6" fmla="*/ 2 w 33"/>
                <a:gd name="T7" fmla="*/ 23 h 27"/>
                <a:gd name="T8" fmla="*/ 0 w 33"/>
                <a:gd name="T9" fmla="*/ 25 h 27"/>
                <a:gd name="T10" fmla="*/ 2 w 33"/>
                <a:gd name="T11" fmla="*/ 27 h 27"/>
                <a:gd name="T12" fmla="*/ 25 w 33"/>
                <a:gd name="T13" fmla="*/ 27 h 27"/>
                <a:gd name="T14" fmla="*/ 27 w 33"/>
                <a:gd name="T15" fmla="*/ 26 h 27"/>
                <a:gd name="T16" fmla="*/ 33 w 33"/>
                <a:gd name="T17" fmla="*/ 2 h 27"/>
                <a:gd name="T18" fmla="*/ 32 w 3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7">
                  <a:moveTo>
                    <a:pt x="32" y="0"/>
                  </a:moveTo>
                  <a:cubicBezTo>
                    <a:pt x="31" y="0"/>
                    <a:pt x="30" y="0"/>
                    <a:pt x="29" y="1"/>
                  </a:cubicBezTo>
                  <a:cubicBezTo>
                    <a:pt x="24" y="23"/>
                    <a:pt x="24" y="23"/>
                    <a:pt x="24" y="23"/>
                  </a:cubicBezTo>
                  <a:cubicBezTo>
                    <a:pt x="2" y="23"/>
                    <a:pt x="2" y="23"/>
                    <a:pt x="2" y="23"/>
                  </a:cubicBezTo>
                  <a:cubicBezTo>
                    <a:pt x="1" y="23"/>
                    <a:pt x="0" y="24"/>
                    <a:pt x="0" y="25"/>
                  </a:cubicBezTo>
                  <a:cubicBezTo>
                    <a:pt x="0" y="26"/>
                    <a:pt x="1" y="27"/>
                    <a:pt x="2" y="27"/>
                  </a:cubicBezTo>
                  <a:cubicBezTo>
                    <a:pt x="25" y="27"/>
                    <a:pt x="25" y="27"/>
                    <a:pt x="25" y="27"/>
                  </a:cubicBezTo>
                  <a:cubicBezTo>
                    <a:pt x="26" y="27"/>
                    <a:pt x="27" y="26"/>
                    <a:pt x="27" y="26"/>
                  </a:cubicBezTo>
                  <a:cubicBezTo>
                    <a:pt x="33" y="2"/>
                    <a:pt x="33" y="2"/>
                    <a:pt x="33" y="2"/>
                  </a:cubicBezTo>
                  <a:cubicBezTo>
                    <a:pt x="33" y="1"/>
                    <a:pt x="33"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70" name="Rectangle 569">
            <a:extLst>
              <a:ext uri="{FF2B5EF4-FFF2-40B4-BE49-F238E27FC236}">
                <a16:creationId xmlns:a16="http://schemas.microsoft.com/office/drawing/2014/main" id="{366E97AB-B43E-4A99-8C56-38CBD0729498}"/>
              </a:ext>
            </a:extLst>
          </p:cNvPr>
          <p:cNvSpPr/>
          <p:nvPr/>
        </p:nvSpPr>
        <p:spPr>
          <a:xfrm>
            <a:off x="10063919" y="7343406"/>
            <a:ext cx="4246763" cy="4898527"/>
          </a:xfrm>
          <a:prstGeom prst="rect">
            <a:avLst/>
          </a:prstGeom>
          <a:noFill/>
          <a:ln w="38100" cap="flat" cmpd="sng" algn="ctr">
            <a:solidFill>
              <a:schemeClr val="tx2"/>
            </a:solidFill>
            <a:prstDash val="solid"/>
          </a:ln>
          <a:effectLst/>
        </p:spPr>
        <p:txBody>
          <a:bodyPr lIns="0" bIns="548640" rtlCol="0" anchor="b"/>
          <a:lstStyle/>
          <a:p>
            <a:pPr algn="ctr">
              <a:defRPr/>
            </a:pPr>
            <a:endParaRPr lang="en-US" sz="3600" b="1" kern="0" dirty="0">
              <a:solidFill>
                <a:prstClr val="white"/>
              </a:solidFill>
              <a:latin typeface="+mn-lt"/>
              <a:ea typeface="+mn-ea"/>
              <a:cs typeface="+mn-cs"/>
            </a:endParaRPr>
          </a:p>
        </p:txBody>
      </p:sp>
      <p:sp>
        <p:nvSpPr>
          <p:cNvPr id="571" name="Rectangle 570">
            <a:extLst>
              <a:ext uri="{FF2B5EF4-FFF2-40B4-BE49-F238E27FC236}">
                <a16:creationId xmlns:a16="http://schemas.microsoft.com/office/drawing/2014/main" id="{1309C19B-6518-41A9-8600-20DD1C31723C}"/>
              </a:ext>
            </a:extLst>
          </p:cNvPr>
          <p:cNvSpPr/>
          <p:nvPr/>
        </p:nvSpPr>
        <p:spPr>
          <a:xfrm>
            <a:off x="10063919" y="7343407"/>
            <a:ext cx="4246763"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solidFill>
                  <a:schemeClr val="lt1"/>
                </a:solidFill>
                <a:latin typeface="+mn-lt"/>
                <a:ea typeface="+mn-ea"/>
                <a:cs typeface="+mn-cs"/>
              </a:rPr>
              <a:t>Living to 100</a:t>
            </a:r>
          </a:p>
        </p:txBody>
      </p:sp>
      <p:grpSp>
        <p:nvGrpSpPr>
          <p:cNvPr id="7" name="Group 6">
            <a:extLst>
              <a:ext uri="{FF2B5EF4-FFF2-40B4-BE49-F238E27FC236}">
                <a16:creationId xmlns:a16="http://schemas.microsoft.com/office/drawing/2014/main" id="{A375B994-9602-4D4F-8D46-79E143B2A55C}"/>
              </a:ext>
            </a:extLst>
          </p:cNvPr>
          <p:cNvGrpSpPr/>
          <p:nvPr/>
        </p:nvGrpSpPr>
        <p:grpSpPr>
          <a:xfrm>
            <a:off x="10032272" y="8237227"/>
            <a:ext cx="4415246" cy="3938718"/>
            <a:chOff x="10032272" y="8117935"/>
            <a:chExt cx="4415246" cy="4104902"/>
          </a:xfrm>
        </p:grpSpPr>
        <p:sp>
          <p:nvSpPr>
            <p:cNvPr id="5" name="Freeform: Shape 4">
              <a:extLst>
                <a:ext uri="{FF2B5EF4-FFF2-40B4-BE49-F238E27FC236}">
                  <a16:creationId xmlns:a16="http://schemas.microsoft.com/office/drawing/2014/main" id="{A860DA65-79E0-48B8-9A01-7CC9615E6BD6}"/>
                </a:ext>
              </a:extLst>
            </p:cNvPr>
            <p:cNvSpPr/>
            <p:nvPr/>
          </p:nvSpPr>
          <p:spPr>
            <a:xfrm>
              <a:off x="10283541" y="11231638"/>
              <a:ext cx="1441525" cy="262847"/>
            </a:xfrm>
            <a:custGeom>
              <a:avLst/>
              <a:gdLst>
                <a:gd name="connsiteX0" fmla="*/ 0 w 1441525"/>
                <a:gd name="connsiteY0" fmla="*/ 253706 h 262847"/>
                <a:gd name="connsiteX1" fmla="*/ 554019 w 1441525"/>
                <a:gd name="connsiteY1" fmla="*/ 232191 h 262847"/>
                <a:gd name="connsiteX2" fmla="*/ 1441525 w 1441525"/>
                <a:gd name="connsiteY2" fmla="*/ 901 h 262847"/>
              </a:gdLst>
              <a:ahLst/>
              <a:cxnLst>
                <a:cxn ang="0">
                  <a:pos x="connsiteX0" y="connsiteY0"/>
                </a:cxn>
                <a:cxn ang="0">
                  <a:pos x="connsiteX1" y="connsiteY1"/>
                </a:cxn>
                <a:cxn ang="0">
                  <a:pos x="connsiteX2" y="connsiteY2"/>
                </a:cxn>
              </a:cxnLst>
              <a:rect l="l" t="t" r="r" b="b"/>
              <a:pathLst>
                <a:path w="1441525" h="262847">
                  <a:moveTo>
                    <a:pt x="0" y="253706"/>
                  </a:moveTo>
                  <a:cubicBezTo>
                    <a:pt x="156882" y="264015"/>
                    <a:pt x="313765" y="274325"/>
                    <a:pt x="554019" y="232191"/>
                  </a:cubicBezTo>
                  <a:cubicBezTo>
                    <a:pt x="794273" y="190057"/>
                    <a:pt x="301214" y="-15235"/>
                    <a:pt x="1441525" y="901"/>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Rectangle 63">
              <a:extLst>
                <a:ext uri="{FF2B5EF4-FFF2-40B4-BE49-F238E27FC236}">
                  <a16:creationId xmlns:a16="http://schemas.microsoft.com/office/drawing/2014/main" id="{2902D044-0597-4662-AB33-97F25BE1D724}"/>
                </a:ext>
              </a:extLst>
            </p:cNvPr>
            <p:cNvSpPr>
              <a:spLocks noChangeArrowheads="1"/>
            </p:cNvSpPr>
            <p:nvPr/>
          </p:nvSpPr>
          <p:spPr bwMode="auto">
            <a:xfrm>
              <a:off x="11944976" y="8380371"/>
              <a:ext cx="2153304" cy="349694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609" name="Line 76">
              <a:extLst>
                <a:ext uri="{FF2B5EF4-FFF2-40B4-BE49-F238E27FC236}">
                  <a16:creationId xmlns:a16="http://schemas.microsoft.com/office/drawing/2014/main" id="{2E79B67E-3C39-48F8-9F96-6DA2F1A4FFD0}"/>
                </a:ext>
              </a:extLst>
            </p:cNvPr>
            <p:cNvSpPr>
              <a:spLocks noChangeShapeType="1"/>
            </p:cNvSpPr>
            <p:nvPr/>
          </p:nvSpPr>
          <p:spPr bwMode="auto">
            <a:xfrm>
              <a:off x="14098280" y="8386851"/>
              <a:ext cx="0" cy="3490460"/>
            </a:xfrm>
            <a:prstGeom prst="line">
              <a:avLst/>
            </a:prstGeom>
            <a:noFill/>
            <a:ln w="6350"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10" name="Oval 57">
              <a:extLst>
                <a:ext uri="{FF2B5EF4-FFF2-40B4-BE49-F238E27FC236}">
                  <a16:creationId xmlns:a16="http://schemas.microsoft.com/office/drawing/2014/main" id="{EC75D706-CEDC-4E9F-831A-8426E8E25035}"/>
                </a:ext>
              </a:extLst>
            </p:cNvPr>
            <p:cNvSpPr>
              <a:spLocks noChangeArrowheads="1"/>
            </p:cNvSpPr>
            <p:nvPr/>
          </p:nvSpPr>
          <p:spPr bwMode="auto">
            <a:xfrm>
              <a:off x="11895685" y="11404387"/>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11" name="Oval 59">
              <a:extLst>
                <a:ext uri="{FF2B5EF4-FFF2-40B4-BE49-F238E27FC236}">
                  <a16:creationId xmlns:a16="http://schemas.microsoft.com/office/drawing/2014/main" id="{AFE4C56F-EE7C-440F-B82A-DC1FA15E2D2F}"/>
                </a:ext>
              </a:extLst>
            </p:cNvPr>
            <p:cNvSpPr>
              <a:spLocks noChangeArrowheads="1"/>
            </p:cNvSpPr>
            <p:nvPr/>
          </p:nvSpPr>
          <p:spPr bwMode="auto">
            <a:xfrm>
              <a:off x="14059602" y="8567893"/>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12" name="Line 65">
              <a:extLst>
                <a:ext uri="{FF2B5EF4-FFF2-40B4-BE49-F238E27FC236}">
                  <a16:creationId xmlns:a16="http://schemas.microsoft.com/office/drawing/2014/main" id="{0BC0B80F-2625-4D82-BD3B-361569CC6CC5}"/>
                </a:ext>
              </a:extLst>
            </p:cNvPr>
            <p:cNvSpPr>
              <a:spLocks noChangeShapeType="1"/>
            </p:cNvSpPr>
            <p:nvPr/>
          </p:nvSpPr>
          <p:spPr bwMode="auto">
            <a:xfrm>
              <a:off x="10370479" y="11877311"/>
              <a:ext cx="3709406" cy="0"/>
            </a:xfrm>
            <a:prstGeom prst="line">
              <a:avLst/>
            </a:prstGeom>
            <a:noFill/>
            <a:ln w="14288"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613" name="Group 612">
              <a:extLst>
                <a:ext uri="{FF2B5EF4-FFF2-40B4-BE49-F238E27FC236}">
                  <a16:creationId xmlns:a16="http://schemas.microsoft.com/office/drawing/2014/main" id="{F218DBD0-B2C1-47F6-8A00-F38B7C30044D}"/>
                </a:ext>
              </a:extLst>
            </p:cNvPr>
            <p:cNvGrpSpPr/>
            <p:nvPr/>
          </p:nvGrpSpPr>
          <p:grpSpPr>
            <a:xfrm>
              <a:off x="10370479" y="8373891"/>
              <a:ext cx="3727801" cy="3503419"/>
              <a:chOff x="1924975" y="3593962"/>
              <a:chExt cx="9329738" cy="6137275"/>
            </a:xfrm>
          </p:grpSpPr>
          <p:sp>
            <p:nvSpPr>
              <p:cNvPr id="643" name="Line 64">
                <a:extLst>
                  <a:ext uri="{FF2B5EF4-FFF2-40B4-BE49-F238E27FC236}">
                    <a16:creationId xmlns:a16="http://schemas.microsoft.com/office/drawing/2014/main" id="{CA18F752-5C3E-4803-86C6-7E471C20C22A}"/>
                  </a:ext>
                </a:extLst>
              </p:cNvPr>
              <p:cNvSpPr>
                <a:spLocks noChangeShapeType="1"/>
              </p:cNvSpPr>
              <p:nvPr/>
            </p:nvSpPr>
            <p:spPr bwMode="auto">
              <a:xfrm>
                <a:off x="1924975" y="3593962"/>
                <a:ext cx="0" cy="6137275"/>
              </a:xfrm>
              <a:prstGeom prst="line">
                <a:avLst/>
              </a:prstGeom>
              <a:noFill/>
              <a:ln w="381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4" name="Line 67">
                <a:extLst>
                  <a:ext uri="{FF2B5EF4-FFF2-40B4-BE49-F238E27FC236}">
                    <a16:creationId xmlns:a16="http://schemas.microsoft.com/office/drawing/2014/main" id="{2639862C-0A8C-4948-95AD-1FEF8800DF37}"/>
                  </a:ext>
                </a:extLst>
              </p:cNvPr>
              <p:cNvSpPr>
                <a:spLocks noChangeShapeType="1"/>
              </p:cNvSpPr>
              <p:nvPr/>
            </p:nvSpPr>
            <p:spPr bwMode="auto">
              <a:xfrm>
                <a:off x="1924975" y="81993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5" name="Line 68">
                <a:extLst>
                  <a:ext uri="{FF2B5EF4-FFF2-40B4-BE49-F238E27FC236}">
                    <a16:creationId xmlns:a16="http://schemas.microsoft.com/office/drawing/2014/main" id="{EBB356F8-411C-4A51-BB2F-5EC9BB11625A}"/>
                  </a:ext>
                </a:extLst>
              </p:cNvPr>
              <p:cNvSpPr>
                <a:spLocks noChangeShapeType="1"/>
              </p:cNvSpPr>
              <p:nvPr/>
            </p:nvSpPr>
            <p:spPr bwMode="auto">
              <a:xfrm>
                <a:off x="1924975" y="66626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6" name="Line 69">
                <a:extLst>
                  <a:ext uri="{FF2B5EF4-FFF2-40B4-BE49-F238E27FC236}">
                    <a16:creationId xmlns:a16="http://schemas.microsoft.com/office/drawing/2014/main" id="{E7D5CA58-8D72-4667-8E28-3C4EDE69C2D9}"/>
                  </a:ext>
                </a:extLst>
              </p:cNvPr>
              <p:cNvSpPr>
                <a:spLocks noChangeShapeType="1"/>
              </p:cNvSpPr>
              <p:nvPr/>
            </p:nvSpPr>
            <p:spPr bwMode="auto">
              <a:xfrm>
                <a:off x="1924975" y="5125900"/>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7" name="Line 70">
                <a:extLst>
                  <a:ext uri="{FF2B5EF4-FFF2-40B4-BE49-F238E27FC236}">
                    <a16:creationId xmlns:a16="http://schemas.microsoft.com/office/drawing/2014/main" id="{9C1F3A8F-3069-4D52-B52F-3ED8A37AC423}"/>
                  </a:ext>
                </a:extLst>
              </p:cNvPr>
              <p:cNvSpPr>
                <a:spLocks noChangeShapeType="1"/>
              </p:cNvSpPr>
              <p:nvPr/>
            </p:nvSpPr>
            <p:spPr bwMode="auto">
              <a:xfrm>
                <a:off x="1924975" y="3593962"/>
                <a:ext cx="9329738" cy="0"/>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8" name="Line 71">
                <a:extLst>
                  <a:ext uri="{FF2B5EF4-FFF2-40B4-BE49-F238E27FC236}">
                    <a16:creationId xmlns:a16="http://schemas.microsoft.com/office/drawing/2014/main" id="{ED239FC5-A260-4D9D-A2A5-BA3D422C928A}"/>
                  </a:ext>
                </a:extLst>
              </p:cNvPr>
              <p:cNvSpPr>
                <a:spLocks noChangeShapeType="1"/>
              </p:cNvSpPr>
              <p:nvPr/>
            </p:nvSpPr>
            <p:spPr bwMode="auto">
              <a:xfrm>
                <a:off x="3480725"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9" name="Line 72">
                <a:extLst>
                  <a:ext uri="{FF2B5EF4-FFF2-40B4-BE49-F238E27FC236}">
                    <a16:creationId xmlns:a16="http://schemas.microsoft.com/office/drawing/2014/main" id="{EB71BDD5-89A6-4C80-9FD1-55D03B69A250}"/>
                  </a:ext>
                </a:extLst>
              </p:cNvPr>
              <p:cNvSpPr>
                <a:spLocks noChangeShapeType="1"/>
              </p:cNvSpPr>
              <p:nvPr/>
            </p:nvSpPr>
            <p:spPr bwMode="auto">
              <a:xfrm>
                <a:off x="5033300"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0" name="Line 73">
                <a:extLst>
                  <a:ext uri="{FF2B5EF4-FFF2-40B4-BE49-F238E27FC236}">
                    <a16:creationId xmlns:a16="http://schemas.microsoft.com/office/drawing/2014/main" id="{C31AD2AC-88AB-4291-B4F5-4C25136528D2}"/>
                  </a:ext>
                </a:extLst>
              </p:cNvPr>
              <p:cNvSpPr>
                <a:spLocks noChangeShapeType="1"/>
              </p:cNvSpPr>
              <p:nvPr/>
            </p:nvSpPr>
            <p:spPr bwMode="auto">
              <a:xfrm>
                <a:off x="6589050"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1" name="Line 74">
                <a:extLst>
                  <a:ext uri="{FF2B5EF4-FFF2-40B4-BE49-F238E27FC236}">
                    <a16:creationId xmlns:a16="http://schemas.microsoft.com/office/drawing/2014/main" id="{1BB70F02-238E-4E88-A27B-4F302C814A4A}"/>
                  </a:ext>
                </a:extLst>
              </p:cNvPr>
              <p:cNvSpPr>
                <a:spLocks noChangeShapeType="1"/>
              </p:cNvSpPr>
              <p:nvPr/>
            </p:nvSpPr>
            <p:spPr bwMode="auto">
              <a:xfrm>
                <a:off x="8146388"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2" name="Line 75">
                <a:extLst>
                  <a:ext uri="{FF2B5EF4-FFF2-40B4-BE49-F238E27FC236}">
                    <a16:creationId xmlns:a16="http://schemas.microsoft.com/office/drawing/2014/main" id="{ED54E2AA-5441-4A0D-95C7-E27266A6D848}"/>
                  </a:ext>
                </a:extLst>
              </p:cNvPr>
              <p:cNvSpPr>
                <a:spLocks noChangeShapeType="1"/>
              </p:cNvSpPr>
              <p:nvPr/>
            </p:nvSpPr>
            <p:spPr bwMode="auto">
              <a:xfrm>
                <a:off x="9698963" y="3593962"/>
                <a:ext cx="0" cy="6137275"/>
              </a:xfrm>
              <a:prstGeom prst="line">
                <a:avLst/>
              </a:prstGeom>
              <a:noFill/>
              <a:ln w="6350" cap="flat">
                <a:solidFill>
                  <a:schemeClr val="accent5">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3" name="Line 66">
                <a:extLst>
                  <a:ext uri="{FF2B5EF4-FFF2-40B4-BE49-F238E27FC236}">
                    <a16:creationId xmlns:a16="http://schemas.microsoft.com/office/drawing/2014/main" id="{22777B84-DDA9-4874-8C50-9CAB7815B894}"/>
                  </a:ext>
                </a:extLst>
              </p:cNvPr>
              <p:cNvSpPr>
                <a:spLocks noChangeShapeType="1"/>
              </p:cNvSpPr>
              <p:nvPr/>
            </p:nvSpPr>
            <p:spPr bwMode="auto">
              <a:xfrm>
                <a:off x="1924975" y="9731237"/>
                <a:ext cx="9329738" cy="0"/>
              </a:xfrm>
              <a:prstGeom prst="line">
                <a:avLst/>
              </a:prstGeom>
              <a:noFill/>
              <a:ln w="381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614" name="TextBox 613">
              <a:extLst>
                <a:ext uri="{FF2B5EF4-FFF2-40B4-BE49-F238E27FC236}">
                  <a16:creationId xmlns:a16="http://schemas.microsoft.com/office/drawing/2014/main" id="{DD44EE53-F8A8-4F7C-A8F6-3B0F3833C4CB}"/>
                </a:ext>
              </a:extLst>
            </p:cNvPr>
            <p:cNvSpPr txBox="1"/>
            <p:nvPr/>
          </p:nvSpPr>
          <p:spPr>
            <a:xfrm>
              <a:off x="10613592" y="11915060"/>
              <a:ext cx="723082" cy="307777"/>
            </a:xfrm>
            <a:prstGeom prst="rect">
              <a:avLst/>
            </a:prstGeom>
            <a:noFill/>
          </p:spPr>
          <p:txBody>
            <a:bodyPr wrap="square" rtlCol="0">
              <a:spAutoFit/>
            </a:bodyPr>
            <a:lstStyle/>
            <a:p>
              <a:pPr algn="ctr"/>
              <a:r>
                <a:rPr lang="en-US" sz="1400" dirty="0"/>
                <a:t>2000</a:t>
              </a:r>
            </a:p>
          </p:txBody>
        </p:sp>
        <p:sp>
          <p:nvSpPr>
            <p:cNvPr id="615" name="TextBox 614">
              <a:extLst>
                <a:ext uri="{FF2B5EF4-FFF2-40B4-BE49-F238E27FC236}">
                  <a16:creationId xmlns:a16="http://schemas.microsoft.com/office/drawing/2014/main" id="{C844E507-818E-496D-93B8-B23EF56349AE}"/>
                </a:ext>
              </a:extLst>
            </p:cNvPr>
            <p:cNvSpPr txBox="1"/>
            <p:nvPr/>
          </p:nvSpPr>
          <p:spPr>
            <a:xfrm>
              <a:off x="11235761" y="11915060"/>
              <a:ext cx="723082" cy="307777"/>
            </a:xfrm>
            <a:prstGeom prst="rect">
              <a:avLst/>
            </a:prstGeom>
            <a:noFill/>
          </p:spPr>
          <p:txBody>
            <a:bodyPr wrap="square" rtlCol="0">
              <a:spAutoFit/>
            </a:bodyPr>
            <a:lstStyle/>
            <a:p>
              <a:pPr algn="ctr"/>
              <a:r>
                <a:rPr lang="en-US" sz="1400" dirty="0"/>
                <a:t>2010</a:t>
              </a:r>
            </a:p>
          </p:txBody>
        </p:sp>
        <p:sp>
          <p:nvSpPr>
            <p:cNvPr id="616" name="TextBox 615">
              <a:extLst>
                <a:ext uri="{FF2B5EF4-FFF2-40B4-BE49-F238E27FC236}">
                  <a16:creationId xmlns:a16="http://schemas.microsoft.com/office/drawing/2014/main" id="{9026DDD2-71F4-407C-A1AC-251FCD07862F}"/>
                </a:ext>
              </a:extLst>
            </p:cNvPr>
            <p:cNvSpPr txBox="1"/>
            <p:nvPr/>
          </p:nvSpPr>
          <p:spPr>
            <a:xfrm>
              <a:off x="11857929" y="11915060"/>
              <a:ext cx="723082" cy="307777"/>
            </a:xfrm>
            <a:prstGeom prst="rect">
              <a:avLst/>
            </a:prstGeom>
            <a:noFill/>
          </p:spPr>
          <p:txBody>
            <a:bodyPr wrap="square" rtlCol="0">
              <a:spAutoFit/>
            </a:bodyPr>
            <a:lstStyle/>
            <a:p>
              <a:pPr algn="ctr"/>
              <a:r>
                <a:rPr lang="en-US" sz="1400" dirty="0"/>
                <a:t>2020</a:t>
              </a:r>
            </a:p>
          </p:txBody>
        </p:sp>
        <p:sp>
          <p:nvSpPr>
            <p:cNvPr id="617" name="TextBox 616">
              <a:extLst>
                <a:ext uri="{FF2B5EF4-FFF2-40B4-BE49-F238E27FC236}">
                  <a16:creationId xmlns:a16="http://schemas.microsoft.com/office/drawing/2014/main" id="{C36D4B94-F1A0-4CCB-A317-5921B8CFDB26}"/>
                </a:ext>
              </a:extLst>
            </p:cNvPr>
            <p:cNvSpPr txBox="1"/>
            <p:nvPr/>
          </p:nvSpPr>
          <p:spPr>
            <a:xfrm>
              <a:off x="12480098" y="11915060"/>
              <a:ext cx="723082" cy="307777"/>
            </a:xfrm>
            <a:prstGeom prst="rect">
              <a:avLst/>
            </a:prstGeom>
            <a:noFill/>
          </p:spPr>
          <p:txBody>
            <a:bodyPr wrap="square" rtlCol="0">
              <a:spAutoFit/>
            </a:bodyPr>
            <a:lstStyle/>
            <a:p>
              <a:pPr algn="ctr"/>
              <a:r>
                <a:rPr lang="en-US" sz="1400" dirty="0"/>
                <a:t>2030</a:t>
              </a:r>
            </a:p>
          </p:txBody>
        </p:sp>
        <p:sp>
          <p:nvSpPr>
            <p:cNvPr id="618" name="TextBox 617">
              <a:extLst>
                <a:ext uri="{FF2B5EF4-FFF2-40B4-BE49-F238E27FC236}">
                  <a16:creationId xmlns:a16="http://schemas.microsoft.com/office/drawing/2014/main" id="{F2D998DA-26EB-453C-80D5-DE8E72AE2B67}"/>
                </a:ext>
              </a:extLst>
            </p:cNvPr>
            <p:cNvSpPr txBox="1"/>
            <p:nvPr/>
          </p:nvSpPr>
          <p:spPr>
            <a:xfrm>
              <a:off x="13102266" y="11915060"/>
              <a:ext cx="723082" cy="307777"/>
            </a:xfrm>
            <a:prstGeom prst="rect">
              <a:avLst/>
            </a:prstGeom>
            <a:noFill/>
          </p:spPr>
          <p:txBody>
            <a:bodyPr wrap="square" rtlCol="0">
              <a:spAutoFit/>
            </a:bodyPr>
            <a:lstStyle/>
            <a:p>
              <a:pPr algn="ctr"/>
              <a:r>
                <a:rPr lang="en-US" sz="1400" dirty="0"/>
                <a:t>2040</a:t>
              </a:r>
            </a:p>
          </p:txBody>
        </p:sp>
        <p:sp>
          <p:nvSpPr>
            <p:cNvPr id="619" name="TextBox 618">
              <a:extLst>
                <a:ext uri="{FF2B5EF4-FFF2-40B4-BE49-F238E27FC236}">
                  <a16:creationId xmlns:a16="http://schemas.microsoft.com/office/drawing/2014/main" id="{C8443C23-40F1-48BB-9B64-266D21D25647}"/>
                </a:ext>
              </a:extLst>
            </p:cNvPr>
            <p:cNvSpPr txBox="1"/>
            <p:nvPr/>
          </p:nvSpPr>
          <p:spPr>
            <a:xfrm>
              <a:off x="13724436" y="11915060"/>
              <a:ext cx="723082" cy="307777"/>
            </a:xfrm>
            <a:prstGeom prst="rect">
              <a:avLst/>
            </a:prstGeom>
            <a:noFill/>
          </p:spPr>
          <p:txBody>
            <a:bodyPr wrap="square" rtlCol="0">
              <a:spAutoFit/>
            </a:bodyPr>
            <a:lstStyle/>
            <a:p>
              <a:pPr algn="ctr"/>
              <a:r>
                <a:rPr lang="en-US" sz="1400" dirty="0"/>
                <a:t>2050</a:t>
              </a:r>
            </a:p>
          </p:txBody>
        </p:sp>
        <p:sp>
          <p:nvSpPr>
            <p:cNvPr id="620" name="TextBox 619">
              <a:extLst>
                <a:ext uri="{FF2B5EF4-FFF2-40B4-BE49-F238E27FC236}">
                  <a16:creationId xmlns:a16="http://schemas.microsoft.com/office/drawing/2014/main" id="{01770574-C93F-4AC9-86B0-D9BC66C12537}"/>
                </a:ext>
              </a:extLst>
            </p:cNvPr>
            <p:cNvSpPr txBox="1"/>
            <p:nvPr/>
          </p:nvSpPr>
          <p:spPr>
            <a:xfrm>
              <a:off x="10095131" y="11712111"/>
              <a:ext cx="227687" cy="307777"/>
            </a:xfrm>
            <a:prstGeom prst="rect">
              <a:avLst/>
            </a:prstGeom>
            <a:noFill/>
          </p:spPr>
          <p:txBody>
            <a:bodyPr wrap="square" rtlCol="0">
              <a:spAutoFit/>
            </a:bodyPr>
            <a:lstStyle/>
            <a:p>
              <a:r>
                <a:rPr lang="en-US" sz="1400" dirty="0"/>
                <a:t>0</a:t>
              </a:r>
            </a:p>
          </p:txBody>
        </p:sp>
        <p:sp>
          <p:nvSpPr>
            <p:cNvPr id="621" name="TextBox 620">
              <a:extLst>
                <a:ext uri="{FF2B5EF4-FFF2-40B4-BE49-F238E27FC236}">
                  <a16:creationId xmlns:a16="http://schemas.microsoft.com/office/drawing/2014/main" id="{1F6C0417-3D8D-4DE1-82F4-F9367B77380D}"/>
                </a:ext>
              </a:extLst>
            </p:cNvPr>
            <p:cNvSpPr txBox="1"/>
            <p:nvPr/>
          </p:nvSpPr>
          <p:spPr>
            <a:xfrm>
              <a:off x="10095131" y="10896912"/>
              <a:ext cx="227687" cy="307777"/>
            </a:xfrm>
            <a:prstGeom prst="rect">
              <a:avLst/>
            </a:prstGeom>
            <a:noFill/>
          </p:spPr>
          <p:txBody>
            <a:bodyPr wrap="square" rtlCol="0">
              <a:spAutoFit/>
            </a:bodyPr>
            <a:lstStyle/>
            <a:p>
              <a:r>
                <a:rPr lang="en-US" sz="1400" dirty="0"/>
                <a:t>1</a:t>
              </a:r>
            </a:p>
          </p:txBody>
        </p:sp>
        <p:sp>
          <p:nvSpPr>
            <p:cNvPr id="622" name="TextBox 621">
              <a:extLst>
                <a:ext uri="{FF2B5EF4-FFF2-40B4-BE49-F238E27FC236}">
                  <a16:creationId xmlns:a16="http://schemas.microsoft.com/office/drawing/2014/main" id="{633F2833-3873-4916-824C-3418D2F45A67}"/>
                </a:ext>
              </a:extLst>
            </p:cNvPr>
            <p:cNvSpPr txBox="1"/>
            <p:nvPr/>
          </p:nvSpPr>
          <p:spPr>
            <a:xfrm>
              <a:off x="10095131" y="10030580"/>
              <a:ext cx="227687" cy="307777"/>
            </a:xfrm>
            <a:prstGeom prst="rect">
              <a:avLst/>
            </a:prstGeom>
            <a:noFill/>
          </p:spPr>
          <p:txBody>
            <a:bodyPr wrap="square" rtlCol="0">
              <a:spAutoFit/>
            </a:bodyPr>
            <a:lstStyle/>
            <a:p>
              <a:r>
                <a:rPr lang="en-US" sz="1400" dirty="0"/>
                <a:t>2</a:t>
              </a:r>
            </a:p>
          </p:txBody>
        </p:sp>
        <p:sp>
          <p:nvSpPr>
            <p:cNvPr id="623" name="TextBox 622">
              <a:extLst>
                <a:ext uri="{FF2B5EF4-FFF2-40B4-BE49-F238E27FC236}">
                  <a16:creationId xmlns:a16="http://schemas.microsoft.com/office/drawing/2014/main" id="{CE161E05-DF92-49FC-AEEC-F0409AD89B8E}"/>
                </a:ext>
              </a:extLst>
            </p:cNvPr>
            <p:cNvSpPr txBox="1"/>
            <p:nvPr/>
          </p:nvSpPr>
          <p:spPr>
            <a:xfrm>
              <a:off x="10095131" y="9118043"/>
              <a:ext cx="227687" cy="307777"/>
            </a:xfrm>
            <a:prstGeom prst="rect">
              <a:avLst/>
            </a:prstGeom>
            <a:noFill/>
          </p:spPr>
          <p:txBody>
            <a:bodyPr wrap="square" rtlCol="0">
              <a:spAutoFit/>
            </a:bodyPr>
            <a:lstStyle/>
            <a:p>
              <a:r>
                <a:rPr lang="en-US" sz="1400" dirty="0"/>
                <a:t>3</a:t>
              </a:r>
            </a:p>
          </p:txBody>
        </p:sp>
        <p:sp>
          <p:nvSpPr>
            <p:cNvPr id="624" name="TextBox 623">
              <a:extLst>
                <a:ext uri="{FF2B5EF4-FFF2-40B4-BE49-F238E27FC236}">
                  <a16:creationId xmlns:a16="http://schemas.microsoft.com/office/drawing/2014/main" id="{1CD08BF2-8FFE-42C4-8580-203DE5A7A2D2}"/>
                </a:ext>
              </a:extLst>
            </p:cNvPr>
            <p:cNvSpPr txBox="1"/>
            <p:nvPr/>
          </p:nvSpPr>
          <p:spPr>
            <a:xfrm>
              <a:off x="10119736" y="8117935"/>
              <a:ext cx="892251" cy="307777"/>
            </a:xfrm>
            <a:prstGeom prst="rect">
              <a:avLst/>
            </a:prstGeom>
            <a:noFill/>
          </p:spPr>
          <p:txBody>
            <a:bodyPr wrap="square" rtlCol="0">
              <a:spAutoFit/>
            </a:bodyPr>
            <a:lstStyle/>
            <a:p>
              <a:r>
                <a:rPr lang="en-US" sz="1400" dirty="0"/>
                <a:t>4 million</a:t>
              </a:r>
            </a:p>
          </p:txBody>
        </p:sp>
        <p:sp>
          <p:nvSpPr>
            <p:cNvPr id="625" name="Speech Bubble: Rectangle 624">
              <a:extLst>
                <a:ext uri="{FF2B5EF4-FFF2-40B4-BE49-F238E27FC236}">
                  <a16:creationId xmlns:a16="http://schemas.microsoft.com/office/drawing/2014/main" id="{63D43DB0-FF2B-42BD-9207-FB2909C1AF98}"/>
                </a:ext>
              </a:extLst>
            </p:cNvPr>
            <p:cNvSpPr/>
            <p:nvPr/>
          </p:nvSpPr>
          <p:spPr>
            <a:xfrm>
              <a:off x="10406909" y="10974126"/>
              <a:ext cx="700538" cy="506671"/>
            </a:xfrm>
            <a:prstGeom prst="wedgeRectCallout">
              <a:avLst>
                <a:gd name="adj1" fmla="val -52390"/>
                <a:gd name="adj2" fmla="val 96981"/>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95K</a:t>
              </a:r>
              <a:endParaRPr lang="en-US" sz="1200" b="1" dirty="0"/>
            </a:p>
          </p:txBody>
        </p:sp>
        <p:sp>
          <p:nvSpPr>
            <p:cNvPr id="626" name="Speech Bubble: Rectangle 625">
              <a:extLst>
                <a:ext uri="{FF2B5EF4-FFF2-40B4-BE49-F238E27FC236}">
                  <a16:creationId xmlns:a16="http://schemas.microsoft.com/office/drawing/2014/main" id="{FB9B43AB-0477-43D0-B79A-56D60EB1DF81}"/>
                </a:ext>
              </a:extLst>
            </p:cNvPr>
            <p:cNvSpPr/>
            <p:nvPr/>
          </p:nvSpPr>
          <p:spPr>
            <a:xfrm>
              <a:off x="11508376" y="10605032"/>
              <a:ext cx="749389" cy="602620"/>
            </a:xfrm>
            <a:prstGeom prst="wedgeRectCallout">
              <a:avLst>
                <a:gd name="adj1" fmla="val 6345"/>
                <a:gd name="adj2" fmla="val 80591"/>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2015: </a:t>
              </a:r>
              <a:r>
                <a:rPr lang="en-US" sz="1600" b="1" dirty="0"/>
                <a:t>451K</a:t>
              </a:r>
              <a:endParaRPr lang="en-US" sz="1200" b="1" dirty="0"/>
            </a:p>
          </p:txBody>
        </p:sp>
        <p:sp>
          <p:nvSpPr>
            <p:cNvPr id="627" name="Speech Bubble: Rectangle 626">
              <a:extLst>
                <a:ext uri="{FF2B5EF4-FFF2-40B4-BE49-F238E27FC236}">
                  <a16:creationId xmlns:a16="http://schemas.microsoft.com/office/drawing/2014/main" id="{BC45936D-50A1-45A8-8EF8-DE8D385E89A2}"/>
                </a:ext>
              </a:extLst>
            </p:cNvPr>
            <p:cNvSpPr/>
            <p:nvPr/>
          </p:nvSpPr>
          <p:spPr>
            <a:xfrm>
              <a:off x="12814662" y="8466721"/>
              <a:ext cx="1030699" cy="415839"/>
            </a:xfrm>
            <a:prstGeom prst="wedgeRectCallout">
              <a:avLst>
                <a:gd name="adj1" fmla="val 73751"/>
                <a:gd name="adj2" fmla="val -21463"/>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3,676K</a:t>
              </a:r>
            </a:p>
          </p:txBody>
        </p:sp>
        <p:sp>
          <p:nvSpPr>
            <p:cNvPr id="628" name="TextBox 627">
              <a:extLst>
                <a:ext uri="{FF2B5EF4-FFF2-40B4-BE49-F238E27FC236}">
                  <a16:creationId xmlns:a16="http://schemas.microsoft.com/office/drawing/2014/main" id="{227B2533-BCF4-47DD-A095-C06AE53687CC}"/>
                </a:ext>
              </a:extLst>
            </p:cNvPr>
            <p:cNvSpPr txBox="1"/>
            <p:nvPr/>
          </p:nvSpPr>
          <p:spPr>
            <a:xfrm>
              <a:off x="12363576" y="9565319"/>
              <a:ext cx="1024591" cy="307777"/>
            </a:xfrm>
            <a:prstGeom prst="rect">
              <a:avLst/>
            </a:prstGeom>
            <a:noFill/>
          </p:spPr>
          <p:txBody>
            <a:bodyPr wrap="square" rtlCol="0">
              <a:spAutoFit/>
            </a:bodyPr>
            <a:lstStyle/>
            <a:p>
              <a:pPr algn="ctr"/>
              <a:r>
                <a:rPr lang="en-US" sz="1400" i="1" dirty="0"/>
                <a:t>Projected</a:t>
              </a:r>
            </a:p>
          </p:txBody>
        </p:sp>
        <p:sp>
          <p:nvSpPr>
            <p:cNvPr id="629" name="Freeform 80">
              <a:extLst>
                <a:ext uri="{FF2B5EF4-FFF2-40B4-BE49-F238E27FC236}">
                  <a16:creationId xmlns:a16="http://schemas.microsoft.com/office/drawing/2014/main" id="{A2876F10-0B90-4F1E-B587-9551B3569C88}"/>
                </a:ext>
              </a:extLst>
            </p:cNvPr>
            <p:cNvSpPr>
              <a:spLocks/>
            </p:cNvSpPr>
            <p:nvPr/>
          </p:nvSpPr>
          <p:spPr bwMode="auto">
            <a:xfrm>
              <a:off x="10360595" y="11489331"/>
              <a:ext cx="1555946" cy="276745"/>
            </a:xfrm>
            <a:custGeom>
              <a:avLst/>
              <a:gdLst>
                <a:gd name="T0" fmla="*/ 0 w 1121"/>
                <a:gd name="T1" fmla="*/ 108 h 108"/>
                <a:gd name="T2" fmla="*/ 448 w 1121"/>
                <a:gd name="T3" fmla="*/ 92 h 108"/>
                <a:gd name="T4" fmla="*/ 999 w 1121"/>
                <a:gd name="T5" fmla="*/ 25 h 108"/>
                <a:gd name="T6" fmla="*/ 1121 w 1121"/>
                <a:gd name="T7" fmla="*/ 0 h 108"/>
              </a:gdLst>
              <a:ahLst/>
              <a:cxnLst>
                <a:cxn ang="0">
                  <a:pos x="T0" y="T1"/>
                </a:cxn>
                <a:cxn ang="0">
                  <a:pos x="T2" y="T3"/>
                </a:cxn>
                <a:cxn ang="0">
                  <a:pos x="T4" y="T5"/>
                </a:cxn>
                <a:cxn ang="0">
                  <a:pos x="T6" y="T7"/>
                </a:cxn>
              </a:cxnLst>
              <a:rect l="0" t="0" r="r" b="b"/>
              <a:pathLst>
                <a:path w="1121" h="108">
                  <a:moveTo>
                    <a:pt x="0" y="108"/>
                  </a:moveTo>
                  <a:cubicBezTo>
                    <a:pt x="0" y="108"/>
                    <a:pt x="354" y="100"/>
                    <a:pt x="448" y="92"/>
                  </a:cubicBezTo>
                  <a:cubicBezTo>
                    <a:pt x="541" y="84"/>
                    <a:pt x="940" y="35"/>
                    <a:pt x="999" y="25"/>
                  </a:cubicBezTo>
                  <a:cubicBezTo>
                    <a:pt x="1021" y="21"/>
                    <a:pt x="1068" y="11"/>
                    <a:pt x="1121" y="0"/>
                  </a:cubicBezTo>
                </a:path>
              </a:pathLst>
            </a:custGeom>
            <a:noFill/>
            <a:ln w="38100" cap="rnd">
              <a:solidFill>
                <a:srgbClr val="1B75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30" name="Freeform 81">
              <a:extLst>
                <a:ext uri="{FF2B5EF4-FFF2-40B4-BE49-F238E27FC236}">
                  <a16:creationId xmlns:a16="http://schemas.microsoft.com/office/drawing/2014/main" id="{849B4773-E914-456C-BDA9-1AA50B9FBC26}"/>
                </a:ext>
              </a:extLst>
            </p:cNvPr>
            <p:cNvSpPr>
              <a:spLocks/>
            </p:cNvSpPr>
            <p:nvPr/>
          </p:nvSpPr>
          <p:spPr bwMode="auto">
            <a:xfrm>
              <a:off x="11916541" y="8698516"/>
              <a:ext cx="2173123" cy="2802503"/>
            </a:xfrm>
            <a:custGeom>
              <a:avLst/>
              <a:gdLst>
                <a:gd name="T0" fmla="*/ 1566 w 1566"/>
                <a:gd name="T1" fmla="*/ 0 h 1094"/>
                <a:gd name="T2" fmla="*/ 1331 w 1566"/>
                <a:gd name="T3" fmla="*/ 370 h 1094"/>
                <a:gd name="T4" fmla="*/ 1126 w 1566"/>
                <a:gd name="T5" fmla="*/ 541 h 1094"/>
                <a:gd name="T6" fmla="*/ 857 w 1566"/>
                <a:gd name="T7" fmla="*/ 711 h 1094"/>
                <a:gd name="T8" fmla="*/ 441 w 1566"/>
                <a:gd name="T9" fmla="*/ 934 h 1094"/>
                <a:gd name="T10" fmla="*/ 214 w 1566"/>
                <a:gd name="T11" fmla="*/ 1045 h 1094"/>
                <a:gd name="T12" fmla="*/ 0 w 1566"/>
                <a:gd name="T13" fmla="*/ 1094 h 1094"/>
              </a:gdLst>
              <a:ahLst/>
              <a:cxnLst>
                <a:cxn ang="0">
                  <a:pos x="T0" y="T1"/>
                </a:cxn>
                <a:cxn ang="0">
                  <a:pos x="T2" y="T3"/>
                </a:cxn>
                <a:cxn ang="0">
                  <a:pos x="T4" y="T5"/>
                </a:cxn>
                <a:cxn ang="0">
                  <a:pos x="T6" y="T7"/>
                </a:cxn>
                <a:cxn ang="0">
                  <a:pos x="T8" y="T9"/>
                </a:cxn>
                <a:cxn ang="0">
                  <a:pos x="T10" y="T11"/>
                </a:cxn>
                <a:cxn ang="0">
                  <a:pos x="T12" y="T13"/>
                </a:cxn>
              </a:cxnLst>
              <a:rect l="0" t="0" r="r" b="b"/>
              <a:pathLst>
                <a:path w="1566" h="1094">
                  <a:moveTo>
                    <a:pt x="1566" y="0"/>
                  </a:moveTo>
                  <a:cubicBezTo>
                    <a:pt x="1566" y="0"/>
                    <a:pt x="1360" y="325"/>
                    <a:pt x="1331" y="370"/>
                  </a:cubicBezTo>
                  <a:cubicBezTo>
                    <a:pt x="1317" y="391"/>
                    <a:pt x="1172" y="506"/>
                    <a:pt x="1126" y="541"/>
                  </a:cubicBezTo>
                  <a:cubicBezTo>
                    <a:pt x="1080" y="575"/>
                    <a:pt x="901" y="683"/>
                    <a:pt x="857" y="711"/>
                  </a:cubicBezTo>
                  <a:cubicBezTo>
                    <a:pt x="813" y="739"/>
                    <a:pt x="441" y="934"/>
                    <a:pt x="441" y="934"/>
                  </a:cubicBezTo>
                  <a:cubicBezTo>
                    <a:pt x="214" y="1045"/>
                    <a:pt x="214" y="1045"/>
                    <a:pt x="214" y="1045"/>
                  </a:cubicBezTo>
                  <a:cubicBezTo>
                    <a:pt x="0" y="1094"/>
                    <a:pt x="0" y="1094"/>
                    <a:pt x="0" y="1094"/>
                  </a:cubicBezTo>
                </a:path>
              </a:pathLst>
            </a:custGeom>
            <a:noFill/>
            <a:ln w="38100" cap="rnd">
              <a:solidFill>
                <a:srgbClr val="1B75B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31" name="Oval 58">
              <a:extLst>
                <a:ext uri="{FF2B5EF4-FFF2-40B4-BE49-F238E27FC236}">
                  <a16:creationId xmlns:a16="http://schemas.microsoft.com/office/drawing/2014/main" id="{1D96CA5F-1D89-48DC-B829-F4A0D1AC1885}"/>
                </a:ext>
              </a:extLst>
            </p:cNvPr>
            <p:cNvSpPr>
              <a:spLocks noChangeArrowheads="1"/>
            </p:cNvSpPr>
            <p:nvPr/>
          </p:nvSpPr>
          <p:spPr bwMode="auto">
            <a:xfrm>
              <a:off x="10658126" y="11683317"/>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2" name="Oval 58">
              <a:extLst>
                <a:ext uri="{FF2B5EF4-FFF2-40B4-BE49-F238E27FC236}">
                  <a16:creationId xmlns:a16="http://schemas.microsoft.com/office/drawing/2014/main" id="{BD63F2DB-DA4E-478B-B968-74DC29891BA7}"/>
                </a:ext>
              </a:extLst>
            </p:cNvPr>
            <p:cNvSpPr>
              <a:spLocks noChangeArrowheads="1"/>
            </p:cNvSpPr>
            <p:nvPr/>
          </p:nvSpPr>
          <p:spPr bwMode="auto">
            <a:xfrm>
              <a:off x="10974474" y="11657397"/>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3" name="Oval 58">
              <a:extLst>
                <a:ext uri="{FF2B5EF4-FFF2-40B4-BE49-F238E27FC236}">
                  <a16:creationId xmlns:a16="http://schemas.microsoft.com/office/drawing/2014/main" id="{932C5528-1077-43C3-B1F5-3B1A29B69FCF}"/>
                </a:ext>
              </a:extLst>
            </p:cNvPr>
            <p:cNvSpPr>
              <a:spLocks noChangeArrowheads="1"/>
            </p:cNvSpPr>
            <p:nvPr/>
          </p:nvSpPr>
          <p:spPr bwMode="auto">
            <a:xfrm>
              <a:off x="11281910" y="11599078"/>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4" name="Oval 58">
              <a:extLst>
                <a:ext uri="{FF2B5EF4-FFF2-40B4-BE49-F238E27FC236}">
                  <a16:creationId xmlns:a16="http://schemas.microsoft.com/office/drawing/2014/main" id="{49BD4BC4-192F-4337-B423-CABD0FB11F9C}"/>
                </a:ext>
              </a:extLst>
            </p:cNvPr>
            <p:cNvSpPr>
              <a:spLocks noChangeArrowheads="1"/>
            </p:cNvSpPr>
            <p:nvPr/>
          </p:nvSpPr>
          <p:spPr bwMode="auto">
            <a:xfrm>
              <a:off x="11598257" y="11508359"/>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5" name="Oval 58">
              <a:extLst>
                <a:ext uri="{FF2B5EF4-FFF2-40B4-BE49-F238E27FC236}">
                  <a16:creationId xmlns:a16="http://schemas.microsoft.com/office/drawing/2014/main" id="{B03AE484-C617-4CA0-8812-9C3A7523FBAE}"/>
                </a:ext>
              </a:extLst>
            </p:cNvPr>
            <p:cNvSpPr>
              <a:spLocks noChangeArrowheads="1"/>
            </p:cNvSpPr>
            <p:nvPr/>
          </p:nvSpPr>
          <p:spPr bwMode="auto">
            <a:xfrm>
              <a:off x="12199762" y="11275084"/>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6" name="Oval 58">
              <a:extLst>
                <a:ext uri="{FF2B5EF4-FFF2-40B4-BE49-F238E27FC236}">
                  <a16:creationId xmlns:a16="http://schemas.microsoft.com/office/drawing/2014/main" id="{331ABD97-8FBF-435F-A560-21BE93EB5D42}"/>
                </a:ext>
              </a:extLst>
            </p:cNvPr>
            <p:cNvSpPr>
              <a:spLocks noChangeArrowheads="1"/>
            </p:cNvSpPr>
            <p:nvPr/>
          </p:nvSpPr>
          <p:spPr bwMode="auto">
            <a:xfrm>
              <a:off x="12520565" y="10983490"/>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7" name="Oval 58">
              <a:extLst>
                <a:ext uri="{FF2B5EF4-FFF2-40B4-BE49-F238E27FC236}">
                  <a16:creationId xmlns:a16="http://schemas.microsoft.com/office/drawing/2014/main" id="{6D2D206A-7110-4D2B-9B10-F672B941ABF2}"/>
                </a:ext>
              </a:extLst>
            </p:cNvPr>
            <p:cNvSpPr>
              <a:spLocks noChangeArrowheads="1"/>
            </p:cNvSpPr>
            <p:nvPr/>
          </p:nvSpPr>
          <p:spPr bwMode="auto">
            <a:xfrm>
              <a:off x="12823546" y="10691895"/>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8" name="Oval 58">
              <a:extLst>
                <a:ext uri="{FF2B5EF4-FFF2-40B4-BE49-F238E27FC236}">
                  <a16:creationId xmlns:a16="http://schemas.microsoft.com/office/drawing/2014/main" id="{DAF54C49-34A9-489B-BA2B-8A4957200D21}"/>
                </a:ext>
              </a:extLst>
            </p:cNvPr>
            <p:cNvSpPr>
              <a:spLocks noChangeArrowheads="1"/>
            </p:cNvSpPr>
            <p:nvPr/>
          </p:nvSpPr>
          <p:spPr bwMode="auto">
            <a:xfrm>
              <a:off x="13148804" y="10354941"/>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39" name="Oval 58">
              <a:extLst>
                <a:ext uri="{FF2B5EF4-FFF2-40B4-BE49-F238E27FC236}">
                  <a16:creationId xmlns:a16="http://schemas.microsoft.com/office/drawing/2014/main" id="{30E90A16-A0A0-4AD2-A9D9-743D5EB04103}"/>
                </a:ext>
              </a:extLst>
            </p:cNvPr>
            <p:cNvSpPr>
              <a:spLocks noChangeArrowheads="1"/>
            </p:cNvSpPr>
            <p:nvPr/>
          </p:nvSpPr>
          <p:spPr bwMode="auto">
            <a:xfrm>
              <a:off x="13451784" y="9985588"/>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40" name="Oval 58">
              <a:extLst>
                <a:ext uri="{FF2B5EF4-FFF2-40B4-BE49-F238E27FC236}">
                  <a16:creationId xmlns:a16="http://schemas.microsoft.com/office/drawing/2014/main" id="{B22D51FD-614B-4319-94EE-8BF4A0793EFE}"/>
                </a:ext>
              </a:extLst>
            </p:cNvPr>
            <p:cNvSpPr>
              <a:spLocks noChangeArrowheads="1"/>
            </p:cNvSpPr>
            <p:nvPr/>
          </p:nvSpPr>
          <p:spPr bwMode="auto">
            <a:xfrm>
              <a:off x="13750309" y="9486637"/>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41" name="TextBox 640">
              <a:extLst>
                <a:ext uri="{FF2B5EF4-FFF2-40B4-BE49-F238E27FC236}">
                  <a16:creationId xmlns:a16="http://schemas.microsoft.com/office/drawing/2014/main" id="{F5842DC5-2A0C-446C-9226-B8379EA75F14}"/>
                </a:ext>
              </a:extLst>
            </p:cNvPr>
            <p:cNvSpPr txBox="1"/>
            <p:nvPr/>
          </p:nvSpPr>
          <p:spPr>
            <a:xfrm>
              <a:off x="10032272" y="11915060"/>
              <a:ext cx="723082" cy="307777"/>
            </a:xfrm>
            <a:prstGeom prst="rect">
              <a:avLst/>
            </a:prstGeom>
            <a:noFill/>
          </p:spPr>
          <p:txBody>
            <a:bodyPr wrap="square" rtlCol="0">
              <a:spAutoFit/>
            </a:bodyPr>
            <a:lstStyle/>
            <a:p>
              <a:pPr algn="ctr"/>
              <a:r>
                <a:rPr lang="en-US" sz="1400" dirty="0"/>
                <a:t>1990</a:t>
              </a:r>
            </a:p>
          </p:txBody>
        </p:sp>
        <p:sp>
          <p:nvSpPr>
            <p:cNvPr id="642" name="Oval 58">
              <a:extLst>
                <a:ext uri="{FF2B5EF4-FFF2-40B4-BE49-F238E27FC236}">
                  <a16:creationId xmlns:a16="http://schemas.microsoft.com/office/drawing/2014/main" id="{7D18BEAA-864B-462F-93CD-A782C5FC87E4}"/>
                </a:ext>
              </a:extLst>
            </p:cNvPr>
            <p:cNvSpPr>
              <a:spLocks noChangeArrowheads="1"/>
            </p:cNvSpPr>
            <p:nvPr/>
          </p:nvSpPr>
          <p:spPr bwMode="auto">
            <a:xfrm>
              <a:off x="10338809" y="11704916"/>
              <a:ext cx="109728" cy="109728"/>
            </a:xfrm>
            <a:prstGeom prst="ellipse">
              <a:avLst/>
            </a:pr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34" name="Rectangle 233">
            <a:extLst>
              <a:ext uri="{FF2B5EF4-FFF2-40B4-BE49-F238E27FC236}">
                <a16:creationId xmlns:a16="http://schemas.microsoft.com/office/drawing/2014/main" id="{7AD0911A-6E94-44E7-B459-BDFBA198D86E}"/>
              </a:ext>
            </a:extLst>
          </p:cNvPr>
          <p:cNvSpPr/>
          <p:nvPr/>
        </p:nvSpPr>
        <p:spPr>
          <a:xfrm>
            <a:off x="10062955" y="2264242"/>
            <a:ext cx="4246763" cy="4898527"/>
          </a:xfrm>
          <a:prstGeom prst="rect">
            <a:avLst/>
          </a:prstGeom>
          <a:noFill/>
          <a:ln w="38100" cap="flat" cmpd="sng" algn="ctr">
            <a:solidFill>
              <a:schemeClr val="tx2"/>
            </a:solidFill>
            <a:prstDash val="solid"/>
          </a:ln>
          <a:effectLst/>
        </p:spPr>
        <p:txBody>
          <a:bodyPr lIns="0" rIns="0" bIns="548640" rtlCol="0" anchor="b"/>
          <a:lstStyle/>
          <a:p>
            <a:pPr algn="ctr">
              <a:defRPr/>
            </a:pPr>
            <a:endParaRPr lang="en-US" sz="3600" b="1" kern="0" dirty="0">
              <a:solidFill>
                <a:prstClr val="white"/>
              </a:solidFill>
              <a:latin typeface="+mn-lt"/>
              <a:ea typeface="+mn-ea"/>
              <a:cs typeface="+mn-cs"/>
            </a:endParaRPr>
          </a:p>
        </p:txBody>
      </p:sp>
      <p:sp>
        <p:nvSpPr>
          <p:cNvPr id="235" name="Rectangle 234">
            <a:extLst>
              <a:ext uri="{FF2B5EF4-FFF2-40B4-BE49-F238E27FC236}">
                <a16:creationId xmlns:a16="http://schemas.microsoft.com/office/drawing/2014/main" id="{71A15813-B0F1-49EF-BEE9-82DCA56CF95D}"/>
              </a:ext>
            </a:extLst>
          </p:cNvPr>
          <p:cNvSpPr/>
          <p:nvPr/>
        </p:nvSpPr>
        <p:spPr>
          <a:xfrm>
            <a:off x="10067243" y="2264243"/>
            <a:ext cx="4246763"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solidFill>
                  <a:schemeClr val="bg1"/>
                </a:solidFill>
              </a:rPr>
              <a:t>Augmented Humanity </a:t>
            </a:r>
          </a:p>
        </p:txBody>
      </p:sp>
      <p:grpSp>
        <p:nvGrpSpPr>
          <p:cNvPr id="17" name="Group 16">
            <a:extLst>
              <a:ext uri="{FF2B5EF4-FFF2-40B4-BE49-F238E27FC236}">
                <a16:creationId xmlns:a16="http://schemas.microsoft.com/office/drawing/2014/main" id="{79A7128E-2D1F-4D65-A29B-01956B3414C1}"/>
              </a:ext>
            </a:extLst>
          </p:cNvPr>
          <p:cNvGrpSpPr/>
          <p:nvPr/>
        </p:nvGrpSpPr>
        <p:grpSpPr>
          <a:xfrm>
            <a:off x="10289824" y="3262642"/>
            <a:ext cx="3793024" cy="3652150"/>
            <a:chOff x="10279311" y="3262642"/>
            <a:chExt cx="3793024" cy="3652150"/>
          </a:xfrm>
        </p:grpSpPr>
        <p:sp>
          <p:nvSpPr>
            <p:cNvPr id="545" name="Rectangle 544">
              <a:extLst>
                <a:ext uri="{FF2B5EF4-FFF2-40B4-BE49-F238E27FC236}">
                  <a16:creationId xmlns:a16="http://schemas.microsoft.com/office/drawing/2014/main" id="{8543A4B5-8E83-44F5-880B-20AAF66F366E}"/>
                </a:ext>
              </a:extLst>
            </p:cNvPr>
            <p:cNvSpPr/>
            <p:nvPr/>
          </p:nvSpPr>
          <p:spPr>
            <a:xfrm>
              <a:off x="12265723" y="3736209"/>
              <a:ext cx="1806612" cy="317858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47" name="Rectangle 546">
              <a:extLst>
                <a:ext uri="{FF2B5EF4-FFF2-40B4-BE49-F238E27FC236}">
                  <a16:creationId xmlns:a16="http://schemas.microsoft.com/office/drawing/2014/main" id="{E8AED0C8-1AF4-43DE-AD65-E11CAECE3EF3}"/>
                </a:ext>
              </a:extLst>
            </p:cNvPr>
            <p:cNvSpPr/>
            <p:nvPr/>
          </p:nvSpPr>
          <p:spPr>
            <a:xfrm>
              <a:off x="10279311" y="3736209"/>
              <a:ext cx="1806612" cy="317858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48" name="Oval 547">
              <a:extLst>
                <a:ext uri="{FF2B5EF4-FFF2-40B4-BE49-F238E27FC236}">
                  <a16:creationId xmlns:a16="http://schemas.microsoft.com/office/drawing/2014/main" id="{FB5983C3-4E12-4464-9ED0-85DF3FEE2F58}"/>
                </a:ext>
              </a:extLst>
            </p:cNvPr>
            <p:cNvSpPr/>
            <p:nvPr/>
          </p:nvSpPr>
          <p:spPr>
            <a:xfrm>
              <a:off x="10685753" y="3262642"/>
              <a:ext cx="993728" cy="9937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49" name="Oval 548">
              <a:extLst>
                <a:ext uri="{FF2B5EF4-FFF2-40B4-BE49-F238E27FC236}">
                  <a16:creationId xmlns:a16="http://schemas.microsoft.com/office/drawing/2014/main" id="{B8381DD2-E58A-434F-B2ED-61DCCFAE65AB}"/>
                </a:ext>
              </a:extLst>
            </p:cNvPr>
            <p:cNvSpPr/>
            <p:nvPr/>
          </p:nvSpPr>
          <p:spPr>
            <a:xfrm>
              <a:off x="10736490" y="3313378"/>
              <a:ext cx="892255" cy="892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50" name="TextBox 549">
              <a:extLst>
                <a:ext uri="{FF2B5EF4-FFF2-40B4-BE49-F238E27FC236}">
                  <a16:creationId xmlns:a16="http://schemas.microsoft.com/office/drawing/2014/main" id="{7FA1CA93-5A99-4FB9-AC91-FA5117E32305}"/>
                </a:ext>
              </a:extLst>
            </p:cNvPr>
            <p:cNvSpPr txBox="1"/>
            <p:nvPr/>
          </p:nvSpPr>
          <p:spPr>
            <a:xfrm>
              <a:off x="10573784" y="3470933"/>
              <a:ext cx="1217667" cy="584775"/>
            </a:xfrm>
            <a:prstGeom prst="rect">
              <a:avLst/>
            </a:prstGeom>
            <a:noFill/>
          </p:spPr>
          <p:txBody>
            <a:bodyPr wrap="square" rtlCol="0">
              <a:spAutoFit/>
            </a:bodyPr>
            <a:lstStyle/>
            <a:p>
              <a:pPr algn="ctr"/>
              <a:r>
                <a:rPr lang="en-US" sz="3200" dirty="0">
                  <a:solidFill>
                    <a:schemeClr val="bg2"/>
                  </a:solidFill>
                </a:rPr>
                <a:t>14%</a:t>
              </a:r>
              <a:endParaRPr lang="en-US" sz="3200" dirty="0">
                <a:solidFill>
                  <a:schemeClr val="bg2"/>
                </a:solidFill>
                <a:latin typeface="Lato Light" panose="020F0302020204030203" pitchFamily="34" charset="0"/>
              </a:endParaRPr>
            </a:p>
          </p:txBody>
        </p:sp>
        <p:sp>
          <p:nvSpPr>
            <p:cNvPr id="551" name="TextBox 550">
              <a:extLst>
                <a:ext uri="{FF2B5EF4-FFF2-40B4-BE49-F238E27FC236}">
                  <a16:creationId xmlns:a16="http://schemas.microsoft.com/office/drawing/2014/main" id="{A12CFE28-A825-4BAA-97E9-D0DBA6F175E6}"/>
                </a:ext>
              </a:extLst>
            </p:cNvPr>
            <p:cNvSpPr txBox="1"/>
            <p:nvPr/>
          </p:nvSpPr>
          <p:spPr>
            <a:xfrm>
              <a:off x="10333196" y="4307105"/>
              <a:ext cx="1698842" cy="1881278"/>
            </a:xfrm>
            <a:prstGeom prst="rect">
              <a:avLst/>
            </a:prstGeom>
            <a:noFill/>
            <a:ln>
              <a:noFill/>
            </a:ln>
          </p:spPr>
          <p:txBody>
            <a:bodyPr wrap="square" lIns="34283" tIns="17142" rIns="34283" bIns="17142" rtlCol="0">
              <a:spAutoFit/>
            </a:bodyPr>
            <a:lstStyle/>
            <a:p>
              <a:pPr algn="ctr"/>
              <a:r>
                <a:rPr lang="en-US" sz="2400" dirty="0">
                  <a:solidFill>
                    <a:schemeClr val="tx2"/>
                  </a:solidFill>
                </a:rPr>
                <a:t>of Canadians live in poverty</a:t>
              </a:r>
            </a:p>
            <a:p>
              <a:pPr algn="ctr"/>
              <a:r>
                <a:rPr lang="en-US" sz="2400" dirty="0">
                  <a:solidFill>
                    <a:schemeClr val="tx2"/>
                  </a:solidFill>
                </a:rPr>
                <a:t> </a:t>
              </a:r>
              <a:r>
                <a:rPr lang="en-US" sz="1600" dirty="0">
                  <a:solidFill>
                    <a:schemeClr val="tx2"/>
                  </a:solidFill>
                </a:rPr>
                <a:t>(1 in 7 people)</a:t>
              </a:r>
              <a:endParaRPr lang="en-US" sz="1400" dirty="0">
                <a:solidFill>
                  <a:schemeClr val="tx2"/>
                </a:solidFill>
              </a:endParaRPr>
            </a:p>
          </p:txBody>
        </p:sp>
        <p:sp>
          <p:nvSpPr>
            <p:cNvPr id="556" name="Oval 555">
              <a:extLst>
                <a:ext uri="{FF2B5EF4-FFF2-40B4-BE49-F238E27FC236}">
                  <a16:creationId xmlns:a16="http://schemas.microsoft.com/office/drawing/2014/main" id="{3BF510D9-E25F-4D6B-B08E-E9C9F7382EDF}"/>
                </a:ext>
              </a:extLst>
            </p:cNvPr>
            <p:cNvSpPr/>
            <p:nvPr/>
          </p:nvSpPr>
          <p:spPr>
            <a:xfrm>
              <a:off x="12672165" y="3262642"/>
              <a:ext cx="993728" cy="9937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57" name="Oval 556">
              <a:extLst>
                <a:ext uri="{FF2B5EF4-FFF2-40B4-BE49-F238E27FC236}">
                  <a16:creationId xmlns:a16="http://schemas.microsoft.com/office/drawing/2014/main" id="{D12CC69B-47AD-4ABD-A37E-0304CB39EBD8}"/>
                </a:ext>
              </a:extLst>
            </p:cNvPr>
            <p:cNvSpPr/>
            <p:nvPr/>
          </p:nvSpPr>
          <p:spPr>
            <a:xfrm>
              <a:off x="12722902" y="3313378"/>
              <a:ext cx="892255" cy="892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58" name="TextBox 557">
              <a:extLst>
                <a:ext uri="{FF2B5EF4-FFF2-40B4-BE49-F238E27FC236}">
                  <a16:creationId xmlns:a16="http://schemas.microsoft.com/office/drawing/2014/main" id="{1477932A-F428-44B4-A091-58E2EE1EF360}"/>
                </a:ext>
              </a:extLst>
            </p:cNvPr>
            <p:cNvSpPr txBox="1"/>
            <p:nvPr/>
          </p:nvSpPr>
          <p:spPr>
            <a:xfrm>
              <a:off x="12560196" y="3470933"/>
              <a:ext cx="1217667" cy="584775"/>
            </a:xfrm>
            <a:prstGeom prst="rect">
              <a:avLst/>
            </a:prstGeom>
            <a:noFill/>
          </p:spPr>
          <p:txBody>
            <a:bodyPr wrap="square" rtlCol="0">
              <a:spAutoFit/>
            </a:bodyPr>
            <a:lstStyle/>
            <a:p>
              <a:pPr algn="ctr"/>
              <a:r>
                <a:rPr lang="en-US" sz="3200" dirty="0">
                  <a:solidFill>
                    <a:schemeClr val="bg2"/>
                  </a:solidFill>
                </a:rPr>
                <a:t>11%</a:t>
              </a:r>
              <a:endParaRPr lang="en-US" sz="3200" dirty="0">
                <a:solidFill>
                  <a:schemeClr val="bg2"/>
                </a:solidFill>
                <a:latin typeface="Lato Light" panose="020F0302020204030203" pitchFamily="34" charset="0"/>
              </a:endParaRPr>
            </a:p>
          </p:txBody>
        </p:sp>
        <p:sp>
          <p:nvSpPr>
            <p:cNvPr id="559" name="TextBox 558">
              <a:extLst>
                <a:ext uri="{FF2B5EF4-FFF2-40B4-BE49-F238E27FC236}">
                  <a16:creationId xmlns:a16="http://schemas.microsoft.com/office/drawing/2014/main" id="{14BD716C-2DFF-4EA5-AEEA-809DD4C8693D}"/>
                </a:ext>
              </a:extLst>
            </p:cNvPr>
            <p:cNvSpPr txBox="1"/>
            <p:nvPr/>
          </p:nvSpPr>
          <p:spPr>
            <a:xfrm>
              <a:off x="12369949" y="4307105"/>
              <a:ext cx="1598161" cy="2496831"/>
            </a:xfrm>
            <a:prstGeom prst="rect">
              <a:avLst/>
            </a:prstGeom>
            <a:noFill/>
            <a:ln>
              <a:noFill/>
            </a:ln>
          </p:spPr>
          <p:txBody>
            <a:bodyPr wrap="square" lIns="34283" tIns="17142" rIns="34283" bIns="17142" rtlCol="0">
              <a:spAutoFit/>
            </a:bodyPr>
            <a:lstStyle>
              <a:defPPr>
                <a:defRPr lang="en-US"/>
              </a:defPPr>
              <a:lvl1pPr algn="ctr" defTabSz="342836">
                <a:spcBef>
                  <a:spcPts val="1200"/>
                </a:spcBef>
                <a:buClr>
                  <a:srgbClr val="2DA3E0"/>
                </a:buClr>
                <a:defRPr sz="6000">
                  <a:solidFill>
                    <a:schemeClr val="bg1"/>
                  </a:solidFill>
                  <a:latin typeface="Arial"/>
                </a:defRPr>
              </a:lvl1pPr>
            </a:lstStyle>
            <a:p>
              <a:r>
                <a:rPr lang="en-US" sz="2400" dirty="0">
                  <a:solidFill>
                    <a:schemeClr val="accent2"/>
                  </a:solidFill>
                </a:rPr>
                <a:t>of the world lives in extreme poverty </a:t>
              </a:r>
              <a:br>
                <a:rPr lang="en-US" sz="2400" dirty="0">
                  <a:solidFill>
                    <a:schemeClr val="accent2"/>
                  </a:solidFill>
                </a:rPr>
              </a:br>
              <a:r>
                <a:rPr lang="en-US" sz="1600" dirty="0">
                  <a:solidFill>
                    <a:schemeClr val="accent2"/>
                  </a:solidFill>
                </a:rPr>
                <a:t>(</a:t>
              </a:r>
              <a:r>
                <a:rPr lang="en-US" sz="1600" b="1" dirty="0">
                  <a:solidFill>
                    <a:schemeClr val="accent2"/>
                  </a:solidFill>
                </a:rPr>
                <a:t>767 million people</a:t>
              </a:r>
              <a:r>
                <a:rPr lang="en-US" sz="1600" dirty="0">
                  <a:solidFill>
                    <a:schemeClr val="accent2"/>
                  </a:solidFill>
                </a:rPr>
                <a:t> live on</a:t>
              </a:r>
              <a:r>
                <a:rPr lang="en-US" sz="1600" b="1" dirty="0">
                  <a:solidFill>
                    <a:schemeClr val="accent2"/>
                  </a:solidFill>
                </a:rPr>
                <a:t> </a:t>
              </a:r>
              <a:r>
                <a:rPr lang="en-US" sz="1600" dirty="0">
                  <a:solidFill>
                    <a:schemeClr val="accent2"/>
                  </a:solidFill>
                </a:rPr>
                <a:t>less than $2 dollars a day)</a:t>
              </a:r>
              <a:endParaRPr lang="en-US" sz="2400" dirty="0">
                <a:solidFill>
                  <a:schemeClr val="accent2"/>
                </a:solidFill>
              </a:endParaRPr>
            </a:p>
          </p:txBody>
        </p:sp>
      </p:grpSp>
      <p:sp>
        <p:nvSpPr>
          <p:cNvPr id="13" name="Rectangle 12">
            <a:extLst>
              <a:ext uri="{FF2B5EF4-FFF2-40B4-BE49-F238E27FC236}">
                <a16:creationId xmlns:a16="http://schemas.microsoft.com/office/drawing/2014/main" id="{7D4E0812-E136-48F1-BC5B-C4E5A11F7BB4}"/>
              </a:ext>
            </a:extLst>
          </p:cNvPr>
          <p:cNvSpPr/>
          <p:nvPr/>
        </p:nvSpPr>
        <p:spPr>
          <a:xfrm>
            <a:off x="1238376" y="7343404"/>
            <a:ext cx="4246766" cy="4898529"/>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25" name="Rectangle 24">
            <a:extLst>
              <a:ext uri="{FF2B5EF4-FFF2-40B4-BE49-F238E27FC236}">
                <a16:creationId xmlns:a16="http://schemas.microsoft.com/office/drawing/2014/main" id="{4C278546-3667-48DA-97E1-F6D903E245C0}"/>
              </a:ext>
            </a:extLst>
          </p:cNvPr>
          <p:cNvSpPr/>
          <p:nvPr/>
        </p:nvSpPr>
        <p:spPr>
          <a:xfrm>
            <a:off x="1238376" y="7343405"/>
            <a:ext cx="4246766"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t>1 Trillion Machines</a:t>
            </a:r>
          </a:p>
        </p:txBody>
      </p:sp>
      <p:grpSp>
        <p:nvGrpSpPr>
          <p:cNvPr id="515" name="Group 514">
            <a:extLst>
              <a:ext uri="{FF2B5EF4-FFF2-40B4-BE49-F238E27FC236}">
                <a16:creationId xmlns:a16="http://schemas.microsoft.com/office/drawing/2014/main" id="{2AF5D948-0D1F-4F4A-9A46-B0A9072EA269}"/>
              </a:ext>
            </a:extLst>
          </p:cNvPr>
          <p:cNvGrpSpPr/>
          <p:nvPr/>
        </p:nvGrpSpPr>
        <p:grpSpPr>
          <a:xfrm>
            <a:off x="5140636" y="8412787"/>
            <a:ext cx="358675" cy="3018938"/>
            <a:chOff x="11340829" y="2793563"/>
            <a:chExt cx="486383" cy="6906800"/>
          </a:xfrm>
        </p:grpSpPr>
        <p:sp>
          <p:nvSpPr>
            <p:cNvPr id="564" name="TextBox 563">
              <a:extLst>
                <a:ext uri="{FF2B5EF4-FFF2-40B4-BE49-F238E27FC236}">
                  <a16:creationId xmlns:a16="http://schemas.microsoft.com/office/drawing/2014/main" id="{C09A2740-5C5E-466C-9186-2B12F70BB229}"/>
                </a:ext>
              </a:extLst>
            </p:cNvPr>
            <p:cNvSpPr txBox="1"/>
            <p:nvPr/>
          </p:nvSpPr>
          <p:spPr>
            <a:xfrm>
              <a:off x="11340829" y="2793563"/>
              <a:ext cx="486383" cy="985794"/>
            </a:xfrm>
            <a:prstGeom prst="rect">
              <a:avLst/>
            </a:prstGeom>
            <a:noFill/>
          </p:spPr>
          <p:txBody>
            <a:bodyPr wrap="square" rtlCol="0">
              <a:spAutoFit/>
            </a:bodyPr>
            <a:lstStyle/>
            <a:p>
              <a:pPr algn="ctr"/>
              <a:r>
                <a:rPr lang="en-US" sz="1100" dirty="0"/>
                <a:t>35</a:t>
              </a:r>
            </a:p>
          </p:txBody>
        </p:sp>
        <p:sp>
          <p:nvSpPr>
            <p:cNvPr id="565" name="TextBox 564">
              <a:extLst>
                <a:ext uri="{FF2B5EF4-FFF2-40B4-BE49-F238E27FC236}">
                  <a16:creationId xmlns:a16="http://schemas.microsoft.com/office/drawing/2014/main" id="{870FFD9F-8803-485A-B23A-161B876CDB8A}"/>
                </a:ext>
              </a:extLst>
            </p:cNvPr>
            <p:cNvSpPr txBox="1"/>
            <p:nvPr/>
          </p:nvSpPr>
          <p:spPr>
            <a:xfrm>
              <a:off x="11340829" y="3694746"/>
              <a:ext cx="486383" cy="985794"/>
            </a:xfrm>
            <a:prstGeom prst="rect">
              <a:avLst/>
            </a:prstGeom>
            <a:noFill/>
          </p:spPr>
          <p:txBody>
            <a:bodyPr wrap="square" rtlCol="0">
              <a:spAutoFit/>
            </a:bodyPr>
            <a:lstStyle/>
            <a:p>
              <a:pPr algn="ctr"/>
              <a:r>
                <a:rPr lang="en-US" sz="1100" dirty="0"/>
                <a:t>30</a:t>
              </a:r>
            </a:p>
          </p:txBody>
        </p:sp>
        <p:sp>
          <p:nvSpPr>
            <p:cNvPr id="566" name="TextBox 565">
              <a:extLst>
                <a:ext uri="{FF2B5EF4-FFF2-40B4-BE49-F238E27FC236}">
                  <a16:creationId xmlns:a16="http://schemas.microsoft.com/office/drawing/2014/main" id="{C9CBDAD6-87EF-4284-8A1B-A20EBDD51E9E}"/>
                </a:ext>
              </a:extLst>
            </p:cNvPr>
            <p:cNvSpPr txBox="1"/>
            <p:nvPr/>
          </p:nvSpPr>
          <p:spPr>
            <a:xfrm>
              <a:off x="11340829" y="4595930"/>
              <a:ext cx="486383" cy="985794"/>
            </a:xfrm>
            <a:prstGeom prst="rect">
              <a:avLst/>
            </a:prstGeom>
            <a:noFill/>
          </p:spPr>
          <p:txBody>
            <a:bodyPr wrap="square" rtlCol="0">
              <a:spAutoFit/>
            </a:bodyPr>
            <a:lstStyle/>
            <a:p>
              <a:pPr algn="ctr"/>
              <a:r>
                <a:rPr lang="en-US" sz="1100" dirty="0"/>
                <a:t>25</a:t>
              </a:r>
            </a:p>
          </p:txBody>
        </p:sp>
        <p:sp>
          <p:nvSpPr>
            <p:cNvPr id="567" name="TextBox 566">
              <a:extLst>
                <a:ext uri="{FF2B5EF4-FFF2-40B4-BE49-F238E27FC236}">
                  <a16:creationId xmlns:a16="http://schemas.microsoft.com/office/drawing/2014/main" id="{B24123BE-1222-4495-A09F-61213D74DEB7}"/>
                </a:ext>
              </a:extLst>
            </p:cNvPr>
            <p:cNvSpPr txBox="1"/>
            <p:nvPr/>
          </p:nvSpPr>
          <p:spPr>
            <a:xfrm>
              <a:off x="11340829" y="5497111"/>
              <a:ext cx="486383" cy="985794"/>
            </a:xfrm>
            <a:prstGeom prst="rect">
              <a:avLst/>
            </a:prstGeom>
            <a:noFill/>
          </p:spPr>
          <p:txBody>
            <a:bodyPr wrap="square" rtlCol="0">
              <a:spAutoFit/>
            </a:bodyPr>
            <a:lstStyle/>
            <a:p>
              <a:pPr algn="ctr"/>
              <a:r>
                <a:rPr lang="en-US" sz="1100" dirty="0"/>
                <a:t>20</a:t>
              </a:r>
            </a:p>
          </p:txBody>
        </p:sp>
        <p:sp>
          <p:nvSpPr>
            <p:cNvPr id="568" name="TextBox 567">
              <a:extLst>
                <a:ext uri="{FF2B5EF4-FFF2-40B4-BE49-F238E27FC236}">
                  <a16:creationId xmlns:a16="http://schemas.microsoft.com/office/drawing/2014/main" id="{1A4B16DC-E3E7-4EA8-A58C-BE6B2363A917}"/>
                </a:ext>
              </a:extLst>
            </p:cNvPr>
            <p:cNvSpPr txBox="1"/>
            <p:nvPr/>
          </p:nvSpPr>
          <p:spPr>
            <a:xfrm>
              <a:off x="11340829" y="6398294"/>
              <a:ext cx="486383" cy="985794"/>
            </a:xfrm>
            <a:prstGeom prst="rect">
              <a:avLst/>
            </a:prstGeom>
            <a:noFill/>
          </p:spPr>
          <p:txBody>
            <a:bodyPr wrap="square" rtlCol="0">
              <a:spAutoFit/>
            </a:bodyPr>
            <a:lstStyle/>
            <a:p>
              <a:pPr algn="ctr"/>
              <a:r>
                <a:rPr lang="en-US" sz="1100" dirty="0"/>
                <a:t>15</a:t>
              </a:r>
            </a:p>
          </p:txBody>
        </p:sp>
        <p:sp>
          <p:nvSpPr>
            <p:cNvPr id="569" name="TextBox 568">
              <a:extLst>
                <a:ext uri="{FF2B5EF4-FFF2-40B4-BE49-F238E27FC236}">
                  <a16:creationId xmlns:a16="http://schemas.microsoft.com/office/drawing/2014/main" id="{23101D9F-5782-43D9-9470-F783B44535A6}"/>
                </a:ext>
              </a:extLst>
            </p:cNvPr>
            <p:cNvSpPr txBox="1"/>
            <p:nvPr/>
          </p:nvSpPr>
          <p:spPr>
            <a:xfrm>
              <a:off x="11340829" y="7299478"/>
              <a:ext cx="486383" cy="985794"/>
            </a:xfrm>
            <a:prstGeom prst="rect">
              <a:avLst/>
            </a:prstGeom>
            <a:noFill/>
          </p:spPr>
          <p:txBody>
            <a:bodyPr wrap="square" rtlCol="0">
              <a:spAutoFit/>
            </a:bodyPr>
            <a:lstStyle/>
            <a:p>
              <a:pPr algn="ctr"/>
              <a:r>
                <a:rPr lang="en-US" sz="1100" dirty="0"/>
                <a:t>10</a:t>
              </a:r>
            </a:p>
          </p:txBody>
        </p:sp>
        <p:sp>
          <p:nvSpPr>
            <p:cNvPr id="572" name="TextBox 571">
              <a:extLst>
                <a:ext uri="{FF2B5EF4-FFF2-40B4-BE49-F238E27FC236}">
                  <a16:creationId xmlns:a16="http://schemas.microsoft.com/office/drawing/2014/main" id="{072416B3-7397-48CB-AE41-B8180ED98726}"/>
                </a:ext>
              </a:extLst>
            </p:cNvPr>
            <p:cNvSpPr txBox="1"/>
            <p:nvPr/>
          </p:nvSpPr>
          <p:spPr>
            <a:xfrm>
              <a:off x="11340829" y="8200661"/>
              <a:ext cx="486383" cy="598518"/>
            </a:xfrm>
            <a:prstGeom prst="rect">
              <a:avLst/>
            </a:prstGeom>
            <a:noFill/>
          </p:spPr>
          <p:txBody>
            <a:bodyPr wrap="square" rtlCol="0">
              <a:spAutoFit/>
            </a:bodyPr>
            <a:lstStyle/>
            <a:p>
              <a:pPr algn="ctr"/>
              <a:r>
                <a:rPr lang="en-US" sz="1100" dirty="0"/>
                <a:t>5</a:t>
              </a:r>
            </a:p>
          </p:txBody>
        </p:sp>
        <p:sp>
          <p:nvSpPr>
            <p:cNvPr id="573" name="TextBox 572">
              <a:extLst>
                <a:ext uri="{FF2B5EF4-FFF2-40B4-BE49-F238E27FC236}">
                  <a16:creationId xmlns:a16="http://schemas.microsoft.com/office/drawing/2014/main" id="{3F9525CB-7EAA-4859-9669-AC1739530F93}"/>
                </a:ext>
              </a:extLst>
            </p:cNvPr>
            <p:cNvSpPr txBox="1"/>
            <p:nvPr/>
          </p:nvSpPr>
          <p:spPr>
            <a:xfrm>
              <a:off x="11340829" y="9101845"/>
              <a:ext cx="486383" cy="598518"/>
            </a:xfrm>
            <a:prstGeom prst="rect">
              <a:avLst/>
            </a:prstGeom>
            <a:noFill/>
          </p:spPr>
          <p:txBody>
            <a:bodyPr wrap="square" rtlCol="0">
              <a:spAutoFit/>
            </a:bodyPr>
            <a:lstStyle/>
            <a:p>
              <a:pPr algn="ctr"/>
              <a:r>
                <a:rPr lang="en-US" sz="1100" dirty="0"/>
                <a:t>0</a:t>
              </a:r>
            </a:p>
          </p:txBody>
        </p:sp>
      </p:grpSp>
      <p:sp>
        <p:nvSpPr>
          <p:cNvPr id="523" name="TextBox 522">
            <a:extLst>
              <a:ext uri="{FF2B5EF4-FFF2-40B4-BE49-F238E27FC236}">
                <a16:creationId xmlns:a16="http://schemas.microsoft.com/office/drawing/2014/main" id="{15165519-DFB9-40C2-B06C-40F3BB71AF61}"/>
              </a:ext>
            </a:extLst>
          </p:cNvPr>
          <p:cNvSpPr txBox="1"/>
          <p:nvPr/>
        </p:nvSpPr>
        <p:spPr>
          <a:xfrm rot="16200000">
            <a:off x="123794" y="9491384"/>
            <a:ext cx="2689440" cy="324574"/>
          </a:xfrm>
          <a:prstGeom prst="rect">
            <a:avLst/>
          </a:prstGeom>
          <a:noFill/>
        </p:spPr>
        <p:txBody>
          <a:bodyPr wrap="square" rtlCol="0">
            <a:spAutoFit/>
          </a:bodyPr>
          <a:lstStyle/>
          <a:p>
            <a:pPr algn="ctr"/>
            <a:r>
              <a:rPr lang="en-US" sz="1600" dirty="0"/>
              <a:t>Billions of devices</a:t>
            </a:r>
          </a:p>
        </p:txBody>
      </p:sp>
      <p:grpSp>
        <p:nvGrpSpPr>
          <p:cNvPr id="3" name="Group 2">
            <a:extLst>
              <a:ext uri="{FF2B5EF4-FFF2-40B4-BE49-F238E27FC236}">
                <a16:creationId xmlns:a16="http://schemas.microsoft.com/office/drawing/2014/main" id="{39E14759-9383-4E5C-8CBD-72B185D5FB1C}"/>
              </a:ext>
            </a:extLst>
          </p:cNvPr>
          <p:cNvGrpSpPr/>
          <p:nvPr/>
        </p:nvGrpSpPr>
        <p:grpSpPr>
          <a:xfrm>
            <a:off x="1218921" y="8524289"/>
            <a:ext cx="4221805" cy="3557412"/>
            <a:chOff x="14377480" y="8524291"/>
            <a:chExt cx="4221805" cy="3094450"/>
          </a:xfrm>
        </p:grpSpPr>
        <p:sp>
          <p:nvSpPr>
            <p:cNvPr id="516" name="TextBox 515">
              <a:extLst>
                <a:ext uri="{FF2B5EF4-FFF2-40B4-BE49-F238E27FC236}">
                  <a16:creationId xmlns:a16="http://schemas.microsoft.com/office/drawing/2014/main" id="{31DF598C-1AF9-470A-AF62-333178A23280}"/>
                </a:ext>
              </a:extLst>
            </p:cNvPr>
            <p:cNvSpPr txBox="1"/>
            <p:nvPr/>
          </p:nvSpPr>
          <p:spPr>
            <a:xfrm>
              <a:off x="18053217" y="11357131"/>
              <a:ext cx="546068" cy="227564"/>
            </a:xfrm>
            <a:prstGeom prst="rect">
              <a:avLst/>
            </a:prstGeom>
            <a:noFill/>
          </p:spPr>
          <p:txBody>
            <a:bodyPr wrap="square" rtlCol="0">
              <a:spAutoFit/>
            </a:bodyPr>
            <a:lstStyle/>
            <a:p>
              <a:pPr algn="ctr"/>
              <a:r>
                <a:rPr lang="en-US" sz="1100" dirty="0"/>
                <a:t>2019</a:t>
              </a:r>
            </a:p>
          </p:txBody>
        </p:sp>
        <p:sp>
          <p:nvSpPr>
            <p:cNvPr id="517" name="TextBox 516">
              <a:extLst>
                <a:ext uri="{FF2B5EF4-FFF2-40B4-BE49-F238E27FC236}">
                  <a16:creationId xmlns:a16="http://schemas.microsoft.com/office/drawing/2014/main" id="{141C92C8-6D5D-4CEE-BE4C-8EE2A47CEFFD}"/>
                </a:ext>
              </a:extLst>
            </p:cNvPr>
            <p:cNvSpPr txBox="1"/>
            <p:nvPr/>
          </p:nvSpPr>
          <p:spPr>
            <a:xfrm>
              <a:off x="17440593" y="11357131"/>
              <a:ext cx="546068" cy="227564"/>
            </a:xfrm>
            <a:prstGeom prst="rect">
              <a:avLst/>
            </a:prstGeom>
            <a:noFill/>
          </p:spPr>
          <p:txBody>
            <a:bodyPr wrap="square" rtlCol="0">
              <a:spAutoFit/>
            </a:bodyPr>
            <a:lstStyle/>
            <a:p>
              <a:pPr algn="ctr"/>
              <a:r>
                <a:rPr lang="en-US" sz="1100" dirty="0"/>
                <a:t>2018</a:t>
              </a:r>
            </a:p>
          </p:txBody>
        </p:sp>
        <p:sp>
          <p:nvSpPr>
            <p:cNvPr id="518" name="TextBox 517">
              <a:extLst>
                <a:ext uri="{FF2B5EF4-FFF2-40B4-BE49-F238E27FC236}">
                  <a16:creationId xmlns:a16="http://schemas.microsoft.com/office/drawing/2014/main" id="{35706BBA-94C8-4B20-9184-91350E2CF86D}"/>
                </a:ext>
              </a:extLst>
            </p:cNvPr>
            <p:cNvSpPr txBox="1"/>
            <p:nvPr/>
          </p:nvSpPr>
          <p:spPr>
            <a:xfrm>
              <a:off x="16827971" y="11357131"/>
              <a:ext cx="546068" cy="227564"/>
            </a:xfrm>
            <a:prstGeom prst="rect">
              <a:avLst/>
            </a:prstGeom>
            <a:noFill/>
          </p:spPr>
          <p:txBody>
            <a:bodyPr wrap="square" rtlCol="0">
              <a:spAutoFit/>
            </a:bodyPr>
            <a:lstStyle/>
            <a:p>
              <a:pPr algn="ctr"/>
              <a:r>
                <a:rPr lang="en-US" sz="1100" dirty="0"/>
                <a:t>2017</a:t>
              </a:r>
            </a:p>
          </p:txBody>
        </p:sp>
        <p:sp>
          <p:nvSpPr>
            <p:cNvPr id="519" name="TextBox 518">
              <a:extLst>
                <a:ext uri="{FF2B5EF4-FFF2-40B4-BE49-F238E27FC236}">
                  <a16:creationId xmlns:a16="http://schemas.microsoft.com/office/drawing/2014/main" id="{2B0CABE4-2626-41D2-B221-F71F5E5D4222}"/>
                </a:ext>
              </a:extLst>
            </p:cNvPr>
            <p:cNvSpPr txBox="1"/>
            <p:nvPr/>
          </p:nvSpPr>
          <p:spPr>
            <a:xfrm>
              <a:off x="16215348" y="11357131"/>
              <a:ext cx="546068" cy="227564"/>
            </a:xfrm>
            <a:prstGeom prst="rect">
              <a:avLst/>
            </a:prstGeom>
            <a:noFill/>
          </p:spPr>
          <p:txBody>
            <a:bodyPr wrap="square" rtlCol="0">
              <a:spAutoFit/>
            </a:bodyPr>
            <a:lstStyle/>
            <a:p>
              <a:pPr algn="ctr"/>
              <a:r>
                <a:rPr lang="en-US" sz="1100" dirty="0"/>
                <a:t>2016</a:t>
              </a:r>
            </a:p>
          </p:txBody>
        </p:sp>
        <p:sp>
          <p:nvSpPr>
            <p:cNvPr id="520" name="TextBox 519">
              <a:extLst>
                <a:ext uri="{FF2B5EF4-FFF2-40B4-BE49-F238E27FC236}">
                  <a16:creationId xmlns:a16="http://schemas.microsoft.com/office/drawing/2014/main" id="{80FAFC5F-57B2-486A-989F-B23C9E6B4EDE}"/>
                </a:ext>
              </a:extLst>
            </p:cNvPr>
            <p:cNvSpPr txBox="1"/>
            <p:nvPr/>
          </p:nvSpPr>
          <p:spPr>
            <a:xfrm>
              <a:off x="15602725" y="11357131"/>
              <a:ext cx="546068" cy="227564"/>
            </a:xfrm>
            <a:prstGeom prst="rect">
              <a:avLst/>
            </a:prstGeom>
            <a:noFill/>
          </p:spPr>
          <p:txBody>
            <a:bodyPr wrap="square" rtlCol="0">
              <a:spAutoFit/>
            </a:bodyPr>
            <a:lstStyle/>
            <a:p>
              <a:pPr algn="ctr"/>
              <a:r>
                <a:rPr lang="en-US" sz="1100" dirty="0"/>
                <a:t>2015</a:t>
              </a:r>
            </a:p>
          </p:txBody>
        </p:sp>
        <p:sp>
          <p:nvSpPr>
            <p:cNvPr id="521" name="TextBox 520">
              <a:extLst>
                <a:ext uri="{FF2B5EF4-FFF2-40B4-BE49-F238E27FC236}">
                  <a16:creationId xmlns:a16="http://schemas.microsoft.com/office/drawing/2014/main" id="{38C08B94-5ED9-4854-A244-B325DE717C57}"/>
                </a:ext>
              </a:extLst>
            </p:cNvPr>
            <p:cNvSpPr txBox="1"/>
            <p:nvPr/>
          </p:nvSpPr>
          <p:spPr>
            <a:xfrm>
              <a:off x="14990103" y="11357131"/>
              <a:ext cx="546068" cy="261610"/>
            </a:xfrm>
            <a:prstGeom prst="rect">
              <a:avLst/>
            </a:prstGeom>
            <a:noFill/>
          </p:spPr>
          <p:txBody>
            <a:bodyPr wrap="square" rtlCol="0">
              <a:spAutoFit/>
            </a:bodyPr>
            <a:lstStyle/>
            <a:p>
              <a:pPr algn="ctr"/>
              <a:r>
                <a:rPr lang="en-US" sz="1100" dirty="0"/>
                <a:t>2014</a:t>
              </a:r>
            </a:p>
          </p:txBody>
        </p:sp>
        <p:sp>
          <p:nvSpPr>
            <p:cNvPr id="522" name="TextBox 521">
              <a:extLst>
                <a:ext uri="{FF2B5EF4-FFF2-40B4-BE49-F238E27FC236}">
                  <a16:creationId xmlns:a16="http://schemas.microsoft.com/office/drawing/2014/main" id="{CEEC2695-0E84-40FD-AB06-7D2786CFE9B7}"/>
                </a:ext>
              </a:extLst>
            </p:cNvPr>
            <p:cNvSpPr txBox="1"/>
            <p:nvPr/>
          </p:nvSpPr>
          <p:spPr>
            <a:xfrm>
              <a:off x="14377480" y="11357131"/>
              <a:ext cx="546068" cy="261610"/>
            </a:xfrm>
            <a:prstGeom prst="rect">
              <a:avLst/>
            </a:prstGeom>
            <a:noFill/>
          </p:spPr>
          <p:txBody>
            <a:bodyPr wrap="square" rtlCol="0">
              <a:spAutoFit/>
            </a:bodyPr>
            <a:lstStyle/>
            <a:p>
              <a:pPr algn="ctr"/>
              <a:r>
                <a:rPr lang="en-US" sz="1100" dirty="0"/>
                <a:t>2013</a:t>
              </a:r>
            </a:p>
          </p:txBody>
        </p:sp>
        <p:sp>
          <p:nvSpPr>
            <p:cNvPr id="524" name="TextBox 523">
              <a:extLst>
                <a:ext uri="{FF2B5EF4-FFF2-40B4-BE49-F238E27FC236}">
                  <a16:creationId xmlns:a16="http://schemas.microsoft.com/office/drawing/2014/main" id="{A74FE4CC-6E67-4BC0-8188-83421E91145E}"/>
                </a:ext>
              </a:extLst>
            </p:cNvPr>
            <p:cNvSpPr txBox="1"/>
            <p:nvPr/>
          </p:nvSpPr>
          <p:spPr>
            <a:xfrm>
              <a:off x="15222344" y="8648971"/>
              <a:ext cx="2253997" cy="514071"/>
            </a:xfrm>
            <a:prstGeom prst="rect">
              <a:avLst/>
            </a:prstGeom>
            <a:noFill/>
          </p:spPr>
          <p:txBody>
            <a:bodyPr wrap="square" rtlCol="0">
              <a:spAutoFit/>
            </a:bodyPr>
            <a:lstStyle/>
            <a:p>
              <a:pPr algn="ctr"/>
              <a:r>
                <a:rPr lang="en-US" sz="1400" dirty="0">
                  <a:solidFill>
                    <a:schemeClr val="accent2"/>
                  </a:solidFill>
                </a:rPr>
                <a:t>Five-Year (2014-2019)</a:t>
              </a:r>
            </a:p>
            <a:p>
              <a:pPr algn="ctr"/>
              <a:r>
                <a:rPr lang="en-US" sz="1400" dirty="0">
                  <a:solidFill>
                    <a:schemeClr val="accent2"/>
                  </a:solidFill>
                </a:rPr>
                <a:t>CAGR 35%</a:t>
              </a:r>
            </a:p>
          </p:txBody>
        </p:sp>
        <p:sp>
          <p:nvSpPr>
            <p:cNvPr id="525" name="Freeform 5">
              <a:extLst>
                <a:ext uri="{FF2B5EF4-FFF2-40B4-BE49-F238E27FC236}">
                  <a16:creationId xmlns:a16="http://schemas.microsoft.com/office/drawing/2014/main" id="{1E77B45B-40FA-4D62-BC03-3B37C94E2084}"/>
                </a:ext>
              </a:extLst>
            </p:cNvPr>
            <p:cNvSpPr>
              <a:spLocks/>
            </p:cNvSpPr>
            <p:nvPr/>
          </p:nvSpPr>
          <p:spPr bwMode="auto">
            <a:xfrm>
              <a:off x="14653254" y="8631150"/>
              <a:ext cx="3673231" cy="2331473"/>
            </a:xfrm>
            <a:custGeom>
              <a:avLst/>
              <a:gdLst>
                <a:gd name="T0" fmla="*/ 0 w 5766"/>
                <a:gd name="T1" fmla="*/ 3151 h 3360"/>
                <a:gd name="T2" fmla="*/ 961 w 5766"/>
                <a:gd name="T3" fmla="*/ 2977 h 3360"/>
                <a:gd name="T4" fmla="*/ 1926 w 5766"/>
                <a:gd name="T5" fmla="*/ 2615 h 3360"/>
                <a:gd name="T6" fmla="*/ 2884 w 5766"/>
                <a:gd name="T7" fmla="*/ 2127 h 3360"/>
                <a:gd name="T8" fmla="*/ 3870 w 5766"/>
                <a:gd name="T9" fmla="*/ 1508 h 3360"/>
                <a:gd name="T10" fmla="*/ 4808 w 5766"/>
                <a:gd name="T11" fmla="*/ 861 h 3360"/>
                <a:gd name="T12" fmla="*/ 5766 w 5766"/>
                <a:gd name="T13" fmla="*/ 0 h 3360"/>
                <a:gd name="T14" fmla="*/ 5766 w 5766"/>
                <a:gd name="T15" fmla="*/ 2615 h 3360"/>
                <a:gd name="T16" fmla="*/ 0 w 5766"/>
                <a:gd name="T17" fmla="*/ 3360 h 3360"/>
                <a:gd name="T18" fmla="*/ 0 w 5766"/>
                <a:gd name="T19" fmla="*/ 3151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6" h="3360">
                  <a:moveTo>
                    <a:pt x="0" y="3151"/>
                  </a:moveTo>
                  <a:lnTo>
                    <a:pt x="961" y="2977"/>
                  </a:lnTo>
                  <a:lnTo>
                    <a:pt x="1926" y="2615"/>
                  </a:lnTo>
                  <a:lnTo>
                    <a:pt x="2884" y="2127"/>
                  </a:lnTo>
                  <a:lnTo>
                    <a:pt x="3870" y="1508"/>
                  </a:lnTo>
                  <a:lnTo>
                    <a:pt x="4808" y="861"/>
                  </a:lnTo>
                  <a:lnTo>
                    <a:pt x="5766" y="0"/>
                  </a:lnTo>
                  <a:lnTo>
                    <a:pt x="5766" y="2615"/>
                  </a:lnTo>
                  <a:lnTo>
                    <a:pt x="0" y="3360"/>
                  </a:lnTo>
                  <a:lnTo>
                    <a:pt x="0" y="3151"/>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26" name="Freeform 6">
              <a:extLst>
                <a:ext uri="{FF2B5EF4-FFF2-40B4-BE49-F238E27FC236}">
                  <a16:creationId xmlns:a16="http://schemas.microsoft.com/office/drawing/2014/main" id="{90208B57-D953-4608-8D00-2461D7677AE4}"/>
                </a:ext>
              </a:extLst>
            </p:cNvPr>
            <p:cNvSpPr>
              <a:spLocks/>
            </p:cNvSpPr>
            <p:nvPr/>
          </p:nvSpPr>
          <p:spPr bwMode="auto">
            <a:xfrm>
              <a:off x="14653254" y="11075033"/>
              <a:ext cx="3673231" cy="189432"/>
            </a:xfrm>
            <a:custGeom>
              <a:avLst/>
              <a:gdLst>
                <a:gd name="T0" fmla="*/ 0 w 5766"/>
                <a:gd name="T1" fmla="*/ 273 h 273"/>
                <a:gd name="T2" fmla="*/ 5766 w 5766"/>
                <a:gd name="T3" fmla="*/ 273 h 273"/>
                <a:gd name="T4" fmla="*/ 5766 w 5766"/>
                <a:gd name="T5" fmla="*/ 0 h 273"/>
                <a:gd name="T6" fmla="*/ 0 w 5766"/>
                <a:gd name="T7" fmla="*/ 120 h 273"/>
                <a:gd name="T8" fmla="*/ 0 w 5766"/>
                <a:gd name="T9" fmla="*/ 273 h 273"/>
              </a:gdLst>
              <a:ahLst/>
              <a:cxnLst>
                <a:cxn ang="0">
                  <a:pos x="T0" y="T1"/>
                </a:cxn>
                <a:cxn ang="0">
                  <a:pos x="T2" y="T3"/>
                </a:cxn>
                <a:cxn ang="0">
                  <a:pos x="T4" y="T5"/>
                </a:cxn>
                <a:cxn ang="0">
                  <a:pos x="T6" y="T7"/>
                </a:cxn>
                <a:cxn ang="0">
                  <a:pos x="T8" y="T9"/>
                </a:cxn>
              </a:cxnLst>
              <a:rect l="0" t="0" r="r" b="b"/>
              <a:pathLst>
                <a:path w="5766" h="273">
                  <a:moveTo>
                    <a:pt x="0" y="273"/>
                  </a:moveTo>
                  <a:lnTo>
                    <a:pt x="5766" y="273"/>
                  </a:lnTo>
                  <a:lnTo>
                    <a:pt x="5766" y="0"/>
                  </a:lnTo>
                  <a:lnTo>
                    <a:pt x="0" y="120"/>
                  </a:lnTo>
                  <a:lnTo>
                    <a:pt x="0" y="27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27" name="Freeform 7">
              <a:extLst>
                <a:ext uri="{FF2B5EF4-FFF2-40B4-BE49-F238E27FC236}">
                  <a16:creationId xmlns:a16="http://schemas.microsoft.com/office/drawing/2014/main" id="{09235882-AD83-4EB1-A3C6-29D5D87E8F46}"/>
                </a:ext>
              </a:extLst>
            </p:cNvPr>
            <p:cNvSpPr>
              <a:spLocks/>
            </p:cNvSpPr>
            <p:nvPr/>
          </p:nvSpPr>
          <p:spPr bwMode="auto">
            <a:xfrm>
              <a:off x="14653254" y="10766946"/>
              <a:ext cx="3673231" cy="391354"/>
            </a:xfrm>
            <a:custGeom>
              <a:avLst/>
              <a:gdLst>
                <a:gd name="T0" fmla="*/ 0 w 5766"/>
                <a:gd name="T1" fmla="*/ 383 h 564"/>
                <a:gd name="T2" fmla="*/ 5766 w 5766"/>
                <a:gd name="T3" fmla="*/ 0 h 564"/>
                <a:gd name="T4" fmla="*/ 5766 w 5766"/>
                <a:gd name="T5" fmla="*/ 444 h 564"/>
                <a:gd name="T6" fmla="*/ 0 w 5766"/>
                <a:gd name="T7" fmla="*/ 564 h 564"/>
                <a:gd name="T8" fmla="*/ 0 w 5766"/>
                <a:gd name="T9" fmla="*/ 383 h 564"/>
              </a:gdLst>
              <a:ahLst/>
              <a:cxnLst>
                <a:cxn ang="0">
                  <a:pos x="T0" y="T1"/>
                </a:cxn>
                <a:cxn ang="0">
                  <a:pos x="T2" y="T3"/>
                </a:cxn>
                <a:cxn ang="0">
                  <a:pos x="T4" y="T5"/>
                </a:cxn>
                <a:cxn ang="0">
                  <a:pos x="T6" y="T7"/>
                </a:cxn>
                <a:cxn ang="0">
                  <a:pos x="T8" y="T9"/>
                </a:cxn>
              </a:cxnLst>
              <a:rect l="0" t="0" r="r" b="b"/>
              <a:pathLst>
                <a:path w="5766" h="564">
                  <a:moveTo>
                    <a:pt x="0" y="383"/>
                  </a:moveTo>
                  <a:lnTo>
                    <a:pt x="5766" y="0"/>
                  </a:lnTo>
                  <a:lnTo>
                    <a:pt x="5766" y="444"/>
                  </a:lnTo>
                  <a:lnTo>
                    <a:pt x="0" y="564"/>
                  </a:lnTo>
                  <a:lnTo>
                    <a:pt x="0" y="3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28" name="Freeform 8">
              <a:extLst>
                <a:ext uri="{FF2B5EF4-FFF2-40B4-BE49-F238E27FC236}">
                  <a16:creationId xmlns:a16="http://schemas.microsoft.com/office/drawing/2014/main" id="{7BFAAAEB-D47A-480D-A21C-60BF3DE16D3D}"/>
                </a:ext>
              </a:extLst>
            </p:cNvPr>
            <p:cNvSpPr>
              <a:spLocks/>
            </p:cNvSpPr>
            <p:nvPr/>
          </p:nvSpPr>
          <p:spPr bwMode="auto">
            <a:xfrm>
              <a:off x="14653254" y="10479675"/>
              <a:ext cx="3673231" cy="519030"/>
            </a:xfrm>
            <a:custGeom>
              <a:avLst/>
              <a:gdLst>
                <a:gd name="T0" fmla="*/ 1889 w 1889"/>
                <a:gd name="T1" fmla="*/ 0 h 244"/>
                <a:gd name="T2" fmla="*/ 1199 w 1889"/>
                <a:gd name="T3" fmla="*/ 69 h 244"/>
                <a:gd name="T4" fmla="*/ 553 w 1889"/>
                <a:gd name="T5" fmla="*/ 159 h 244"/>
                <a:gd name="T6" fmla="*/ 0 w 1889"/>
                <a:gd name="T7" fmla="*/ 227 h 244"/>
                <a:gd name="T8" fmla="*/ 0 w 1889"/>
                <a:gd name="T9" fmla="*/ 244 h 244"/>
                <a:gd name="T10" fmla="*/ 1889 w 1889"/>
                <a:gd name="T11" fmla="*/ 19 h 244"/>
                <a:gd name="T12" fmla="*/ 1889 w 1889"/>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889" h="244">
                  <a:moveTo>
                    <a:pt x="1889" y="0"/>
                  </a:moveTo>
                  <a:cubicBezTo>
                    <a:pt x="1889" y="0"/>
                    <a:pt x="1389" y="47"/>
                    <a:pt x="1199" y="69"/>
                  </a:cubicBezTo>
                  <a:cubicBezTo>
                    <a:pt x="1008" y="92"/>
                    <a:pt x="553" y="159"/>
                    <a:pt x="553" y="159"/>
                  </a:cubicBezTo>
                  <a:cubicBezTo>
                    <a:pt x="0" y="227"/>
                    <a:pt x="0" y="227"/>
                    <a:pt x="0" y="227"/>
                  </a:cubicBezTo>
                  <a:cubicBezTo>
                    <a:pt x="0" y="244"/>
                    <a:pt x="0" y="244"/>
                    <a:pt x="0" y="244"/>
                  </a:cubicBezTo>
                  <a:cubicBezTo>
                    <a:pt x="1889" y="19"/>
                    <a:pt x="1889" y="19"/>
                    <a:pt x="1889" y="19"/>
                  </a:cubicBezTo>
                  <a:lnTo>
                    <a:pt x="188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29" name="Freeform 9">
              <a:extLst>
                <a:ext uri="{FF2B5EF4-FFF2-40B4-BE49-F238E27FC236}">
                  <a16:creationId xmlns:a16="http://schemas.microsoft.com/office/drawing/2014/main" id="{B2497084-2EDD-4C29-903D-7D024B3ED1EA}"/>
                </a:ext>
              </a:extLst>
            </p:cNvPr>
            <p:cNvSpPr>
              <a:spLocks/>
            </p:cNvSpPr>
            <p:nvPr/>
          </p:nvSpPr>
          <p:spPr bwMode="auto">
            <a:xfrm>
              <a:off x="14653254" y="10445675"/>
              <a:ext cx="3673231" cy="501683"/>
            </a:xfrm>
            <a:custGeom>
              <a:avLst/>
              <a:gdLst>
                <a:gd name="T0" fmla="*/ 1889 w 1889"/>
                <a:gd name="T1" fmla="*/ 0 h 236"/>
                <a:gd name="T2" fmla="*/ 1095 w 1889"/>
                <a:gd name="T3" fmla="*/ 88 h 236"/>
                <a:gd name="T4" fmla="*/ 427 w 1889"/>
                <a:gd name="T5" fmla="*/ 181 h 236"/>
                <a:gd name="T6" fmla="*/ 0 w 1889"/>
                <a:gd name="T7" fmla="*/ 236 h 236"/>
                <a:gd name="T8" fmla="*/ 1889 w 1889"/>
                <a:gd name="T9" fmla="*/ 16 h 236"/>
                <a:gd name="T10" fmla="*/ 1889 w 1889"/>
                <a:gd name="T11" fmla="*/ 0 h 236"/>
              </a:gdLst>
              <a:ahLst/>
              <a:cxnLst>
                <a:cxn ang="0">
                  <a:pos x="T0" y="T1"/>
                </a:cxn>
                <a:cxn ang="0">
                  <a:pos x="T2" y="T3"/>
                </a:cxn>
                <a:cxn ang="0">
                  <a:pos x="T4" y="T5"/>
                </a:cxn>
                <a:cxn ang="0">
                  <a:pos x="T6" y="T7"/>
                </a:cxn>
                <a:cxn ang="0">
                  <a:pos x="T8" y="T9"/>
                </a:cxn>
                <a:cxn ang="0">
                  <a:pos x="T10" y="T11"/>
                </a:cxn>
              </a:cxnLst>
              <a:rect l="0" t="0" r="r" b="b"/>
              <a:pathLst>
                <a:path w="1889" h="236">
                  <a:moveTo>
                    <a:pt x="1889" y="0"/>
                  </a:moveTo>
                  <a:cubicBezTo>
                    <a:pt x="1889" y="0"/>
                    <a:pt x="1187" y="76"/>
                    <a:pt x="1095" y="88"/>
                  </a:cubicBezTo>
                  <a:cubicBezTo>
                    <a:pt x="1003" y="100"/>
                    <a:pt x="501" y="171"/>
                    <a:pt x="427" y="181"/>
                  </a:cubicBezTo>
                  <a:cubicBezTo>
                    <a:pt x="352" y="192"/>
                    <a:pt x="0" y="236"/>
                    <a:pt x="0" y="236"/>
                  </a:cubicBezTo>
                  <a:cubicBezTo>
                    <a:pt x="1889" y="16"/>
                    <a:pt x="1889" y="16"/>
                    <a:pt x="1889" y="16"/>
                  </a:cubicBezTo>
                  <a:lnTo>
                    <a:pt x="1889" y="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30" name="Freeform 10">
              <a:extLst>
                <a:ext uri="{FF2B5EF4-FFF2-40B4-BE49-F238E27FC236}">
                  <a16:creationId xmlns:a16="http://schemas.microsoft.com/office/drawing/2014/main" id="{EE46123D-F178-4CCE-AF2C-5F289907F919}"/>
                </a:ext>
              </a:extLst>
            </p:cNvPr>
            <p:cNvSpPr>
              <a:spLocks/>
            </p:cNvSpPr>
            <p:nvPr/>
          </p:nvSpPr>
          <p:spPr bwMode="auto">
            <a:xfrm>
              <a:off x="14653254" y="10605270"/>
              <a:ext cx="3673231" cy="427437"/>
            </a:xfrm>
            <a:custGeom>
              <a:avLst/>
              <a:gdLst>
                <a:gd name="T0" fmla="*/ 5766 w 5766"/>
                <a:gd name="T1" fmla="*/ 0 h 616"/>
                <a:gd name="T2" fmla="*/ 0 w 5766"/>
                <a:gd name="T3" fmla="*/ 567 h 616"/>
                <a:gd name="T4" fmla="*/ 0 w 5766"/>
                <a:gd name="T5" fmla="*/ 616 h 616"/>
                <a:gd name="T6" fmla="*/ 5766 w 5766"/>
                <a:gd name="T7" fmla="*/ 233 h 616"/>
                <a:gd name="T8" fmla="*/ 5766 w 5766"/>
                <a:gd name="T9" fmla="*/ 0 h 616"/>
              </a:gdLst>
              <a:ahLst/>
              <a:cxnLst>
                <a:cxn ang="0">
                  <a:pos x="T0" y="T1"/>
                </a:cxn>
                <a:cxn ang="0">
                  <a:pos x="T2" y="T3"/>
                </a:cxn>
                <a:cxn ang="0">
                  <a:pos x="T4" y="T5"/>
                </a:cxn>
                <a:cxn ang="0">
                  <a:pos x="T6" y="T7"/>
                </a:cxn>
                <a:cxn ang="0">
                  <a:pos x="T8" y="T9"/>
                </a:cxn>
              </a:cxnLst>
              <a:rect l="0" t="0" r="r" b="b"/>
              <a:pathLst>
                <a:path w="5766" h="616">
                  <a:moveTo>
                    <a:pt x="5766" y="0"/>
                  </a:moveTo>
                  <a:lnTo>
                    <a:pt x="0" y="567"/>
                  </a:lnTo>
                  <a:lnTo>
                    <a:pt x="0" y="616"/>
                  </a:lnTo>
                  <a:lnTo>
                    <a:pt x="5766" y="233"/>
                  </a:lnTo>
                  <a:lnTo>
                    <a:pt x="5766" y="0"/>
                  </a:lnTo>
                  <a:close/>
                </a:path>
              </a:pathLst>
            </a:custGeom>
            <a:solidFill>
              <a:srgbClr val="2DA3E0"/>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31" name="Freeform 11">
              <a:extLst>
                <a:ext uri="{FF2B5EF4-FFF2-40B4-BE49-F238E27FC236}">
                  <a16:creationId xmlns:a16="http://schemas.microsoft.com/office/drawing/2014/main" id="{9E19CEEB-4019-4954-811A-B3C26B54E695}"/>
                </a:ext>
              </a:extLst>
            </p:cNvPr>
            <p:cNvSpPr>
              <a:spLocks/>
            </p:cNvSpPr>
            <p:nvPr/>
          </p:nvSpPr>
          <p:spPr bwMode="auto">
            <a:xfrm>
              <a:off x="14653254" y="10519921"/>
              <a:ext cx="3673231" cy="478785"/>
            </a:xfrm>
            <a:custGeom>
              <a:avLst/>
              <a:gdLst>
                <a:gd name="T0" fmla="*/ 5766 w 5766"/>
                <a:gd name="T1" fmla="*/ 0 h 690"/>
                <a:gd name="T2" fmla="*/ 0 w 5766"/>
                <a:gd name="T3" fmla="*/ 668 h 690"/>
                <a:gd name="T4" fmla="*/ 0 w 5766"/>
                <a:gd name="T5" fmla="*/ 690 h 690"/>
                <a:gd name="T6" fmla="*/ 5766 w 5766"/>
                <a:gd name="T7" fmla="*/ 123 h 690"/>
                <a:gd name="T8" fmla="*/ 5766 w 5766"/>
                <a:gd name="T9" fmla="*/ 0 h 690"/>
              </a:gdLst>
              <a:ahLst/>
              <a:cxnLst>
                <a:cxn ang="0">
                  <a:pos x="T0" y="T1"/>
                </a:cxn>
                <a:cxn ang="0">
                  <a:pos x="T2" y="T3"/>
                </a:cxn>
                <a:cxn ang="0">
                  <a:pos x="T4" y="T5"/>
                </a:cxn>
                <a:cxn ang="0">
                  <a:pos x="T6" y="T7"/>
                </a:cxn>
                <a:cxn ang="0">
                  <a:pos x="T8" y="T9"/>
                </a:cxn>
              </a:cxnLst>
              <a:rect l="0" t="0" r="r" b="b"/>
              <a:pathLst>
                <a:path w="5766" h="690">
                  <a:moveTo>
                    <a:pt x="5766" y="0"/>
                  </a:moveTo>
                  <a:lnTo>
                    <a:pt x="0" y="668"/>
                  </a:lnTo>
                  <a:lnTo>
                    <a:pt x="0" y="690"/>
                  </a:lnTo>
                  <a:lnTo>
                    <a:pt x="5766" y="123"/>
                  </a:lnTo>
                  <a:lnTo>
                    <a:pt x="5766" y="0"/>
                  </a:lnTo>
                  <a:close/>
                </a:path>
              </a:pathLst>
            </a:custGeom>
            <a:solidFill>
              <a:srgbClr val="E98F48"/>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532" name="Line 12">
              <a:extLst>
                <a:ext uri="{FF2B5EF4-FFF2-40B4-BE49-F238E27FC236}">
                  <a16:creationId xmlns:a16="http://schemas.microsoft.com/office/drawing/2014/main" id="{48742DFA-D80F-4A23-AD1A-46C32706508E}"/>
                </a:ext>
              </a:extLst>
            </p:cNvPr>
            <p:cNvSpPr>
              <a:spLocks noChangeShapeType="1"/>
            </p:cNvSpPr>
            <p:nvPr/>
          </p:nvSpPr>
          <p:spPr bwMode="auto">
            <a:xfrm>
              <a:off x="14653254"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3" name="Line 13">
              <a:extLst>
                <a:ext uri="{FF2B5EF4-FFF2-40B4-BE49-F238E27FC236}">
                  <a16:creationId xmlns:a16="http://schemas.microsoft.com/office/drawing/2014/main" id="{78B94253-3822-4FDA-B588-A4EE590533F2}"/>
                </a:ext>
              </a:extLst>
            </p:cNvPr>
            <p:cNvSpPr>
              <a:spLocks noChangeShapeType="1"/>
            </p:cNvSpPr>
            <p:nvPr/>
          </p:nvSpPr>
          <p:spPr bwMode="auto">
            <a:xfrm>
              <a:off x="15265459"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4" name="Line 14">
              <a:extLst>
                <a:ext uri="{FF2B5EF4-FFF2-40B4-BE49-F238E27FC236}">
                  <a16:creationId xmlns:a16="http://schemas.microsoft.com/office/drawing/2014/main" id="{DFC527A3-3931-4FED-AA71-6483D8D54ABA}"/>
                </a:ext>
              </a:extLst>
            </p:cNvPr>
            <p:cNvSpPr>
              <a:spLocks noChangeShapeType="1"/>
            </p:cNvSpPr>
            <p:nvPr/>
          </p:nvSpPr>
          <p:spPr bwMode="auto">
            <a:xfrm>
              <a:off x="15880213"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5" name="Line 15">
              <a:extLst>
                <a:ext uri="{FF2B5EF4-FFF2-40B4-BE49-F238E27FC236}">
                  <a16:creationId xmlns:a16="http://schemas.microsoft.com/office/drawing/2014/main" id="{1C5667C3-F0A4-40EA-8477-EDF783BD5DCC}"/>
                </a:ext>
              </a:extLst>
            </p:cNvPr>
            <p:cNvSpPr>
              <a:spLocks noChangeShapeType="1"/>
            </p:cNvSpPr>
            <p:nvPr/>
          </p:nvSpPr>
          <p:spPr bwMode="auto">
            <a:xfrm>
              <a:off x="16493055"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6" name="Line 16">
              <a:extLst>
                <a:ext uri="{FF2B5EF4-FFF2-40B4-BE49-F238E27FC236}">
                  <a16:creationId xmlns:a16="http://schemas.microsoft.com/office/drawing/2014/main" id="{0684500A-7C59-4725-8172-7F41A09A62EB}"/>
                </a:ext>
              </a:extLst>
            </p:cNvPr>
            <p:cNvSpPr>
              <a:spLocks noChangeShapeType="1"/>
            </p:cNvSpPr>
            <p:nvPr/>
          </p:nvSpPr>
          <p:spPr bwMode="auto">
            <a:xfrm>
              <a:off x="17105260"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7" name="Line 17">
              <a:extLst>
                <a:ext uri="{FF2B5EF4-FFF2-40B4-BE49-F238E27FC236}">
                  <a16:creationId xmlns:a16="http://schemas.microsoft.com/office/drawing/2014/main" id="{6FE87FDA-6EA0-443C-A31C-A9FDB83FF27B}"/>
                </a:ext>
              </a:extLst>
            </p:cNvPr>
            <p:cNvSpPr>
              <a:spLocks noChangeShapeType="1"/>
            </p:cNvSpPr>
            <p:nvPr/>
          </p:nvSpPr>
          <p:spPr bwMode="auto">
            <a:xfrm>
              <a:off x="17720014"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8" name="Line 18">
              <a:extLst>
                <a:ext uri="{FF2B5EF4-FFF2-40B4-BE49-F238E27FC236}">
                  <a16:creationId xmlns:a16="http://schemas.microsoft.com/office/drawing/2014/main" id="{F1014FEF-29AB-4687-801C-8222461EB0F6}"/>
                </a:ext>
              </a:extLst>
            </p:cNvPr>
            <p:cNvSpPr>
              <a:spLocks noChangeShapeType="1"/>
            </p:cNvSpPr>
            <p:nvPr/>
          </p:nvSpPr>
          <p:spPr bwMode="auto">
            <a:xfrm>
              <a:off x="18332219" y="11264466"/>
              <a:ext cx="0" cy="659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39" name="Line 19">
              <a:extLst>
                <a:ext uri="{FF2B5EF4-FFF2-40B4-BE49-F238E27FC236}">
                  <a16:creationId xmlns:a16="http://schemas.microsoft.com/office/drawing/2014/main" id="{1D468537-BEBC-4B1F-B08E-996AD40C4E42}"/>
                </a:ext>
              </a:extLst>
            </p:cNvPr>
            <p:cNvSpPr>
              <a:spLocks noChangeShapeType="1"/>
            </p:cNvSpPr>
            <p:nvPr/>
          </p:nvSpPr>
          <p:spPr bwMode="auto">
            <a:xfrm>
              <a:off x="18332219" y="10887683"/>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40" name="Line 20">
              <a:extLst>
                <a:ext uri="{FF2B5EF4-FFF2-40B4-BE49-F238E27FC236}">
                  <a16:creationId xmlns:a16="http://schemas.microsoft.com/office/drawing/2014/main" id="{B254FE5E-CBAD-4A94-8764-888BCACFF96B}"/>
                </a:ext>
              </a:extLst>
            </p:cNvPr>
            <p:cNvSpPr>
              <a:spLocks noChangeShapeType="1"/>
            </p:cNvSpPr>
            <p:nvPr/>
          </p:nvSpPr>
          <p:spPr bwMode="auto">
            <a:xfrm>
              <a:off x="14653254" y="11270711"/>
              <a:ext cx="373948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41" name="Line 21">
              <a:extLst>
                <a:ext uri="{FF2B5EF4-FFF2-40B4-BE49-F238E27FC236}">
                  <a16:creationId xmlns:a16="http://schemas.microsoft.com/office/drawing/2014/main" id="{AA3B5F5F-84E6-4635-BFEA-2838164EBC11}"/>
                </a:ext>
              </a:extLst>
            </p:cNvPr>
            <p:cNvSpPr>
              <a:spLocks noChangeShapeType="1"/>
            </p:cNvSpPr>
            <p:nvPr/>
          </p:nvSpPr>
          <p:spPr bwMode="auto">
            <a:xfrm>
              <a:off x="18332219" y="10494247"/>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42" name="Line 22">
              <a:extLst>
                <a:ext uri="{FF2B5EF4-FFF2-40B4-BE49-F238E27FC236}">
                  <a16:creationId xmlns:a16="http://schemas.microsoft.com/office/drawing/2014/main" id="{7E5E9585-66CD-483A-8331-EDE1D77AF38D}"/>
                </a:ext>
              </a:extLst>
            </p:cNvPr>
            <p:cNvSpPr>
              <a:spLocks noChangeShapeType="1"/>
            </p:cNvSpPr>
            <p:nvPr/>
          </p:nvSpPr>
          <p:spPr bwMode="auto">
            <a:xfrm>
              <a:off x="18332219" y="10100811"/>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43" name="Line 23">
              <a:extLst>
                <a:ext uri="{FF2B5EF4-FFF2-40B4-BE49-F238E27FC236}">
                  <a16:creationId xmlns:a16="http://schemas.microsoft.com/office/drawing/2014/main" id="{FD64DBFD-BC8D-4AB1-B906-BF6C254E4E0A}"/>
                </a:ext>
              </a:extLst>
            </p:cNvPr>
            <p:cNvSpPr>
              <a:spLocks noChangeShapeType="1"/>
            </p:cNvSpPr>
            <p:nvPr/>
          </p:nvSpPr>
          <p:spPr bwMode="auto">
            <a:xfrm>
              <a:off x="18332219" y="9707375"/>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44" name="Line 24">
              <a:extLst>
                <a:ext uri="{FF2B5EF4-FFF2-40B4-BE49-F238E27FC236}">
                  <a16:creationId xmlns:a16="http://schemas.microsoft.com/office/drawing/2014/main" id="{07ECEE3E-7072-432F-9BE8-133F29EE8284}"/>
                </a:ext>
              </a:extLst>
            </p:cNvPr>
            <p:cNvSpPr>
              <a:spLocks noChangeShapeType="1"/>
            </p:cNvSpPr>
            <p:nvPr/>
          </p:nvSpPr>
          <p:spPr bwMode="auto">
            <a:xfrm>
              <a:off x="18332219" y="9313939"/>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60" name="Line 25">
              <a:extLst>
                <a:ext uri="{FF2B5EF4-FFF2-40B4-BE49-F238E27FC236}">
                  <a16:creationId xmlns:a16="http://schemas.microsoft.com/office/drawing/2014/main" id="{6B662705-20CC-4264-A04C-21AB756D250A}"/>
                </a:ext>
              </a:extLst>
            </p:cNvPr>
            <p:cNvSpPr>
              <a:spLocks noChangeShapeType="1"/>
            </p:cNvSpPr>
            <p:nvPr/>
          </p:nvSpPr>
          <p:spPr bwMode="auto">
            <a:xfrm>
              <a:off x="18332219" y="8917728"/>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61" name="Line 26">
              <a:extLst>
                <a:ext uri="{FF2B5EF4-FFF2-40B4-BE49-F238E27FC236}">
                  <a16:creationId xmlns:a16="http://schemas.microsoft.com/office/drawing/2014/main" id="{AF6F349A-2FA5-4853-B1E2-1D60437E3A5C}"/>
                </a:ext>
              </a:extLst>
            </p:cNvPr>
            <p:cNvSpPr>
              <a:spLocks noChangeShapeType="1"/>
            </p:cNvSpPr>
            <p:nvPr/>
          </p:nvSpPr>
          <p:spPr bwMode="auto">
            <a:xfrm>
              <a:off x="18332219" y="8524291"/>
              <a:ext cx="605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sp>
          <p:nvSpPr>
            <p:cNvPr id="562" name="Line 27">
              <a:extLst>
                <a:ext uri="{FF2B5EF4-FFF2-40B4-BE49-F238E27FC236}">
                  <a16:creationId xmlns:a16="http://schemas.microsoft.com/office/drawing/2014/main" id="{99A2C01A-F8C2-47F6-8DE7-C88C4896A19B}"/>
                </a:ext>
              </a:extLst>
            </p:cNvPr>
            <p:cNvSpPr>
              <a:spLocks noChangeShapeType="1"/>
            </p:cNvSpPr>
            <p:nvPr/>
          </p:nvSpPr>
          <p:spPr bwMode="auto">
            <a:xfrm>
              <a:off x="18332219" y="8524291"/>
              <a:ext cx="0" cy="27401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dirty="0"/>
            </a:p>
          </p:txBody>
        </p:sp>
        <p:cxnSp>
          <p:nvCxnSpPr>
            <p:cNvPr id="563" name="Straight Arrow Connector 562">
              <a:extLst>
                <a:ext uri="{FF2B5EF4-FFF2-40B4-BE49-F238E27FC236}">
                  <a16:creationId xmlns:a16="http://schemas.microsoft.com/office/drawing/2014/main" id="{E29B1E42-CFFB-475E-8DFD-C270C829C97D}"/>
                </a:ext>
              </a:extLst>
            </p:cNvPr>
            <p:cNvCxnSpPr>
              <a:cxnSpLocks/>
            </p:cNvCxnSpPr>
            <p:nvPr/>
          </p:nvCxnSpPr>
          <p:spPr>
            <a:xfrm flipV="1">
              <a:off x="15836424" y="9032218"/>
              <a:ext cx="1526902" cy="942984"/>
            </a:xfrm>
            <a:prstGeom prst="straightConnector1">
              <a:avLst/>
            </a:prstGeom>
            <a:ln w="38100" cap="rnd">
              <a:solidFill>
                <a:schemeClr val="accent2"/>
              </a:solidFill>
              <a:headEnd w="sm" len="sm"/>
              <a:tailEnd type="arrow" w="sm" len="sm"/>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BFC3239F-B358-4E94-8F45-09C470C07EAF}"/>
              </a:ext>
            </a:extLst>
          </p:cNvPr>
          <p:cNvSpPr/>
          <p:nvPr/>
        </p:nvSpPr>
        <p:spPr>
          <a:xfrm>
            <a:off x="18889459" y="2264242"/>
            <a:ext cx="4246766" cy="4898529"/>
          </a:xfrm>
          <a:prstGeom prst="rect">
            <a:avLst/>
          </a:prstGeom>
          <a:noFill/>
          <a:ln w="38100" cap="flat" cmpd="sng" algn="ctr">
            <a:solidFill>
              <a:schemeClr val="tx2"/>
            </a:solidFill>
            <a:prstDash val="solid"/>
          </a:ln>
          <a:effectLst/>
        </p:spPr>
        <p:txBody>
          <a:bodyPr bIns="548640" rtlCol="0" anchor="b"/>
          <a:lstStyle/>
          <a:p>
            <a:pPr algn="ctr">
              <a:defRPr/>
            </a:pPr>
            <a:endParaRPr lang="en-US" sz="3600" b="1" kern="0" dirty="0">
              <a:solidFill>
                <a:prstClr val="white"/>
              </a:solidFill>
              <a:latin typeface="+mn-lt"/>
              <a:ea typeface="+mn-ea"/>
              <a:cs typeface="+mn-cs"/>
            </a:endParaRPr>
          </a:p>
        </p:txBody>
      </p:sp>
      <p:sp>
        <p:nvSpPr>
          <p:cNvPr id="118" name="Rectangle 117">
            <a:extLst>
              <a:ext uri="{FF2B5EF4-FFF2-40B4-BE49-F238E27FC236}">
                <a16:creationId xmlns:a16="http://schemas.microsoft.com/office/drawing/2014/main" id="{5B00B299-D220-44E6-99BA-7F2BCDC72D33}"/>
              </a:ext>
            </a:extLst>
          </p:cNvPr>
          <p:cNvSpPr/>
          <p:nvPr/>
        </p:nvSpPr>
        <p:spPr>
          <a:xfrm>
            <a:off x="18889459" y="2264243"/>
            <a:ext cx="4246766" cy="829044"/>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defTabSz="375011"/>
            <a:r>
              <a:rPr lang="en-US" sz="2800" dirty="0"/>
              <a:t>New Commerce</a:t>
            </a:r>
          </a:p>
        </p:txBody>
      </p:sp>
      <p:grpSp>
        <p:nvGrpSpPr>
          <p:cNvPr id="8" name="Group 7">
            <a:extLst>
              <a:ext uri="{FF2B5EF4-FFF2-40B4-BE49-F238E27FC236}">
                <a16:creationId xmlns:a16="http://schemas.microsoft.com/office/drawing/2014/main" id="{781660DF-EEBB-4B2A-98E7-FCA1E8C9927A}"/>
              </a:ext>
            </a:extLst>
          </p:cNvPr>
          <p:cNvGrpSpPr/>
          <p:nvPr/>
        </p:nvGrpSpPr>
        <p:grpSpPr>
          <a:xfrm>
            <a:off x="5530416" y="8389395"/>
            <a:ext cx="4262854" cy="3716432"/>
            <a:chOff x="5623721" y="8389395"/>
            <a:chExt cx="4262854" cy="3716432"/>
          </a:xfrm>
        </p:grpSpPr>
        <p:pic>
          <p:nvPicPr>
            <p:cNvPr id="206" name="Picture 205">
              <a:extLst>
                <a:ext uri="{FF2B5EF4-FFF2-40B4-BE49-F238E27FC236}">
                  <a16:creationId xmlns:a16="http://schemas.microsoft.com/office/drawing/2014/main" id="{CCB4A50D-AE19-44A9-A7B3-535C6B53128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8619738" y="8441376"/>
              <a:ext cx="1031949" cy="1037604"/>
            </a:xfrm>
            <a:prstGeom prst="rect">
              <a:avLst/>
            </a:prstGeom>
          </p:spPr>
        </p:pic>
        <p:grpSp>
          <p:nvGrpSpPr>
            <p:cNvPr id="209" name="Group 208">
              <a:extLst>
                <a:ext uri="{FF2B5EF4-FFF2-40B4-BE49-F238E27FC236}">
                  <a16:creationId xmlns:a16="http://schemas.microsoft.com/office/drawing/2014/main" id="{ECAFC5B2-E949-457E-9625-0558C1F54162}"/>
                </a:ext>
              </a:extLst>
            </p:cNvPr>
            <p:cNvGrpSpPr/>
            <p:nvPr/>
          </p:nvGrpSpPr>
          <p:grpSpPr>
            <a:xfrm>
              <a:off x="9365855" y="9372240"/>
              <a:ext cx="384628" cy="2078044"/>
              <a:chOff x="10675153" y="5140327"/>
              <a:chExt cx="711058" cy="3802234"/>
            </a:xfrm>
          </p:grpSpPr>
          <p:cxnSp>
            <p:nvCxnSpPr>
              <p:cNvPr id="229" name="Straight Connector 228">
                <a:extLst>
                  <a:ext uri="{FF2B5EF4-FFF2-40B4-BE49-F238E27FC236}">
                    <a16:creationId xmlns:a16="http://schemas.microsoft.com/office/drawing/2014/main" id="{4D59FC41-A47D-4698-9D6D-F4ECC2846590}"/>
                  </a:ext>
                </a:extLst>
              </p:cNvPr>
              <p:cNvCxnSpPr/>
              <p:nvPr/>
            </p:nvCxnSpPr>
            <p:spPr>
              <a:xfrm>
                <a:off x="10675153" y="5140327"/>
                <a:ext cx="711058" cy="1143741"/>
              </a:xfrm>
              <a:prstGeom prst="line">
                <a:avLst/>
              </a:prstGeom>
              <a:ln w="25400" cap="rnd">
                <a:solidFill>
                  <a:schemeClr val="accent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F20F18DC-D873-45EF-8EC2-5A219B613725}"/>
                  </a:ext>
                </a:extLst>
              </p:cNvPr>
              <p:cNvCxnSpPr>
                <a:cxnSpLocks/>
              </p:cNvCxnSpPr>
              <p:nvPr/>
            </p:nvCxnSpPr>
            <p:spPr>
              <a:xfrm>
                <a:off x="11386211" y="6284068"/>
                <a:ext cx="0" cy="2658493"/>
              </a:xfrm>
              <a:prstGeom prst="straightConnector1">
                <a:avLst/>
              </a:prstGeom>
              <a:ln w="25400" cap="rnd">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950E69E-A545-4ED9-B742-DC9A281AB5C4}"/>
                </a:ext>
              </a:extLst>
            </p:cNvPr>
            <p:cNvGrpSpPr/>
            <p:nvPr/>
          </p:nvGrpSpPr>
          <p:grpSpPr>
            <a:xfrm>
              <a:off x="5623721" y="9592482"/>
              <a:ext cx="4262854" cy="2513345"/>
              <a:chOff x="5623721" y="9592483"/>
              <a:chExt cx="4262854" cy="2029654"/>
            </a:xfrm>
          </p:grpSpPr>
          <p:grpSp>
            <p:nvGrpSpPr>
              <p:cNvPr id="207" name="Group 206">
                <a:extLst>
                  <a:ext uri="{FF2B5EF4-FFF2-40B4-BE49-F238E27FC236}">
                    <a16:creationId xmlns:a16="http://schemas.microsoft.com/office/drawing/2014/main" id="{892846FA-F72F-4861-8FA1-4FF678B28EEB}"/>
                  </a:ext>
                </a:extLst>
              </p:cNvPr>
              <p:cNvGrpSpPr/>
              <p:nvPr/>
            </p:nvGrpSpPr>
            <p:grpSpPr>
              <a:xfrm>
                <a:off x="5909928" y="9592483"/>
                <a:ext cx="3976647" cy="1534024"/>
                <a:chOff x="1839913" y="5203826"/>
                <a:chExt cx="9831387" cy="3792538"/>
              </a:xfrm>
              <a:solidFill>
                <a:schemeClr val="accent2"/>
              </a:solidFill>
            </p:grpSpPr>
            <p:sp>
              <p:nvSpPr>
                <p:cNvPr id="241" name="Freeform 5">
                  <a:extLst>
                    <a:ext uri="{FF2B5EF4-FFF2-40B4-BE49-F238E27FC236}">
                      <a16:creationId xmlns:a16="http://schemas.microsoft.com/office/drawing/2014/main" id="{70A8D4FC-772B-44DD-9E2E-59E1226051DA}"/>
                    </a:ext>
                  </a:extLst>
                </p:cNvPr>
                <p:cNvSpPr>
                  <a:spLocks/>
                </p:cNvSpPr>
                <p:nvPr/>
              </p:nvSpPr>
              <p:spPr bwMode="auto">
                <a:xfrm>
                  <a:off x="2098675" y="5203826"/>
                  <a:ext cx="8094662" cy="3792538"/>
                </a:xfrm>
                <a:custGeom>
                  <a:avLst/>
                  <a:gdLst>
                    <a:gd name="T0" fmla="*/ 42 w 1380"/>
                    <a:gd name="T1" fmla="*/ 643 h 650"/>
                    <a:gd name="T2" fmla="*/ 108 w 1380"/>
                    <a:gd name="T3" fmla="*/ 635 h 650"/>
                    <a:gd name="T4" fmla="*/ 204 w 1380"/>
                    <a:gd name="T5" fmla="*/ 587 h 650"/>
                    <a:gd name="T6" fmla="*/ 278 w 1380"/>
                    <a:gd name="T7" fmla="*/ 516 h 650"/>
                    <a:gd name="T8" fmla="*/ 355 w 1380"/>
                    <a:gd name="T9" fmla="*/ 410 h 650"/>
                    <a:gd name="T10" fmla="*/ 420 w 1380"/>
                    <a:gd name="T11" fmla="*/ 299 h 650"/>
                    <a:gd name="T12" fmla="*/ 503 w 1380"/>
                    <a:gd name="T13" fmla="*/ 151 h 650"/>
                    <a:gd name="T14" fmla="*/ 574 w 1380"/>
                    <a:gd name="T15" fmla="*/ 50 h 650"/>
                    <a:gd name="T16" fmla="*/ 633 w 1380"/>
                    <a:gd name="T17" fmla="*/ 10 h 650"/>
                    <a:gd name="T18" fmla="*/ 722 w 1380"/>
                    <a:gd name="T19" fmla="*/ 15 h 650"/>
                    <a:gd name="T20" fmla="*/ 798 w 1380"/>
                    <a:gd name="T21" fmla="*/ 79 h 650"/>
                    <a:gd name="T22" fmla="*/ 886 w 1380"/>
                    <a:gd name="T23" fmla="*/ 212 h 650"/>
                    <a:gd name="T24" fmla="*/ 982 w 1380"/>
                    <a:gd name="T25" fmla="*/ 366 h 650"/>
                    <a:gd name="T26" fmla="*/ 1078 w 1380"/>
                    <a:gd name="T27" fmla="*/ 512 h 650"/>
                    <a:gd name="T28" fmla="*/ 1152 w 1380"/>
                    <a:gd name="T29" fmla="*/ 586 h 650"/>
                    <a:gd name="T30" fmla="*/ 1216 w 1380"/>
                    <a:gd name="T31" fmla="*/ 626 h 650"/>
                    <a:gd name="T32" fmla="*/ 1296 w 1380"/>
                    <a:gd name="T33" fmla="*/ 643 h 650"/>
                    <a:gd name="T34" fmla="*/ 1380 w 1380"/>
                    <a:gd name="T35" fmla="*/ 650 h 650"/>
                    <a:gd name="T36" fmla="*/ 0 w 1380"/>
                    <a:gd name="T37" fmla="*/ 650 h 650"/>
                    <a:gd name="T38" fmla="*/ 42 w 1380"/>
                    <a:gd name="T39" fmla="*/ 64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0" h="650">
                      <a:moveTo>
                        <a:pt x="42" y="643"/>
                      </a:moveTo>
                      <a:cubicBezTo>
                        <a:pt x="42" y="643"/>
                        <a:pt x="78" y="644"/>
                        <a:pt x="108" y="635"/>
                      </a:cubicBezTo>
                      <a:cubicBezTo>
                        <a:pt x="152" y="621"/>
                        <a:pt x="183" y="602"/>
                        <a:pt x="204" y="587"/>
                      </a:cubicBezTo>
                      <a:cubicBezTo>
                        <a:pt x="235" y="564"/>
                        <a:pt x="253" y="543"/>
                        <a:pt x="278" y="516"/>
                      </a:cubicBezTo>
                      <a:cubicBezTo>
                        <a:pt x="321" y="467"/>
                        <a:pt x="348" y="422"/>
                        <a:pt x="355" y="410"/>
                      </a:cubicBezTo>
                      <a:cubicBezTo>
                        <a:pt x="373" y="382"/>
                        <a:pt x="389" y="354"/>
                        <a:pt x="420" y="299"/>
                      </a:cubicBezTo>
                      <a:cubicBezTo>
                        <a:pt x="447" y="249"/>
                        <a:pt x="475" y="200"/>
                        <a:pt x="503" y="151"/>
                      </a:cubicBezTo>
                      <a:cubicBezTo>
                        <a:pt x="503" y="151"/>
                        <a:pt x="533" y="91"/>
                        <a:pt x="574" y="50"/>
                      </a:cubicBezTo>
                      <a:cubicBezTo>
                        <a:pt x="604" y="21"/>
                        <a:pt x="622" y="14"/>
                        <a:pt x="633" y="10"/>
                      </a:cubicBezTo>
                      <a:cubicBezTo>
                        <a:pt x="648" y="4"/>
                        <a:pt x="689" y="0"/>
                        <a:pt x="722" y="15"/>
                      </a:cubicBezTo>
                      <a:cubicBezTo>
                        <a:pt x="756" y="30"/>
                        <a:pt x="773" y="51"/>
                        <a:pt x="798" y="79"/>
                      </a:cubicBezTo>
                      <a:cubicBezTo>
                        <a:pt x="824" y="107"/>
                        <a:pt x="870" y="187"/>
                        <a:pt x="886" y="212"/>
                      </a:cubicBezTo>
                      <a:cubicBezTo>
                        <a:pt x="902" y="238"/>
                        <a:pt x="960" y="331"/>
                        <a:pt x="982" y="366"/>
                      </a:cubicBezTo>
                      <a:cubicBezTo>
                        <a:pt x="1005" y="400"/>
                        <a:pt x="1061" y="488"/>
                        <a:pt x="1078" y="512"/>
                      </a:cubicBezTo>
                      <a:cubicBezTo>
                        <a:pt x="1096" y="536"/>
                        <a:pt x="1129" y="567"/>
                        <a:pt x="1152" y="586"/>
                      </a:cubicBezTo>
                      <a:cubicBezTo>
                        <a:pt x="1174" y="604"/>
                        <a:pt x="1189" y="614"/>
                        <a:pt x="1216" y="626"/>
                      </a:cubicBezTo>
                      <a:cubicBezTo>
                        <a:pt x="1242" y="638"/>
                        <a:pt x="1296" y="643"/>
                        <a:pt x="1296" y="643"/>
                      </a:cubicBezTo>
                      <a:cubicBezTo>
                        <a:pt x="1380" y="650"/>
                        <a:pt x="1380" y="650"/>
                        <a:pt x="1380" y="650"/>
                      </a:cubicBezTo>
                      <a:cubicBezTo>
                        <a:pt x="0" y="650"/>
                        <a:pt x="0" y="650"/>
                        <a:pt x="0" y="650"/>
                      </a:cubicBezTo>
                      <a:lnTo>
                        <a:pt x="42" y="643"/>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dirty="0"/>
                </a:p>
              </p:txBody>
            </p:sp>
            <p:sp>
              <p:nvSpPr>
                <p:cNvPr id="242" name="Rectangle 6">
                  <a:extLst>
                    <a:ext uri="{FF2B5EF4-FFF2-40B4-BE49-F238E27FC236}">
                      <a16:creationId xmlns:a16="http://schemas.microsoft.com/office/drawing/2014/main" id="{312A5167-EC2C-445C-8C81-FC0A4529B3B0}"/>
                    </a:ext>
                  </a:extLst>
                </p:cNvPr>
                <p:cNvSpPr>
                  <a:spLocks noChangeArrowheads="1"/>
                </p:cNvSpPr>
                <p:nvPr/>
              </p:nvSpPr>
              <p:spPr bwMode="auto">
                <a:xfrm>
                  <a:off x="1839913" y="8948738"/>
                  <a:ext cx="9831387" cy="47625"/>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dirty="0"/>
                </a:p>
              </p:txBody>
            </p:sp>
          </p:grpSp>
          <p:grpSp>
            <p:nvGrpSpPr>
              <p:cNvPr id="208" name="Group 207">
                <a:extLst>
                  <a:ext uri="{FF2B5EF4-FFF2-40B4-BE49-F238E27FC236}">
                    <a16:creationId xmlns:a16="http://schemas.microsoft.com/office/drawing/2014/main" id="{5E11A5C3-E76A-43C5-AE58-03120F9BE576}"/>
                  </a:ext>
                </a:extLst>
              </p:cNvPr>
              <p:cNvGrpSpPr/>
              <p:nvPr/>
            </p:nvGrpSpPr>
            <p:grpSpPr>
              <a:xfrm>
                <a:off x="5902864" y="11152192"/>
                <a:ext cx="3983711" cy="141266"/>
                <a:chOff x="1822450" y="9059863"/>
                <a:chExt cx="9848850" cy="349250"/>
              </a:xfrm>
            </p:grpSpPr>
            <p:sp>
              <p:nvSpPr>
                <p:cNvPr id="231" name="Line 7">
                  <a:extLst>
                    <a:ext uri="{FF2B5EF4-FFF2-40B4-BE49-F238E27FC236}">
                      <a16:creationId xmlns:a16="http://schemas.microsoft.com/office/drawing/2014/main" id="{7E73C789-C451-432E-9FB5-71AD16D40308}"/>
                    </a:ext>
                  </a:extLst>
                </p:cNvPr>
                <p:cNvSpPr>
                  <a:spLocks noChangeShapeType="1"/>
                </p:cNvSpPr>
                <p:nvPr/>
              </p:nvSpPr>
              <p:spPr bwMode="auto">
                <a:xfrm flipV="1">
                  <a:off x="1822450"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2" name="Line 8">
                  <a:extLst>
                    <a:ext uri="{FF2B5EF4-FFF2-40B4-BE49-F238E27FC236}">
                      <a16:creationId xmlns:a16="http://schemas.microsoft.com/office/drawing/2014/main" id="{23E0F9E7-CC7E-4B46-8083-397085833F74}"/>
                    </a:ext>
                  </a:extLst>
                </p:cNvPr>
                <p:cNvSpPr>
                  <a:spLocks noChangeShapeType="1"/>
                </p:cNvSpPr>
                <p:nvPr/>
              </p:nvSpPr>
              <p:spPr bwMode="auto">
                <a:xfrm flipV="1">
                  <a:off x="3230563"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3" name="Line 9">
                  <a:extLst>
                    <a:ext uri="{FF2B5EF4-FFF2-40B4-BE49-F238E27FC236}">
                      <a16:creationId xmlns:a16="http://schemas.microsoft.com/office/drawing/2014/main" id="{402175B5-B1BA-4F0E-BCC3-05D9C9DB5013}"/>
                    </a:ext>
                  </a:extLst>
                </p:cNvPr>
                <p:cNvSpPr>
                  <a:spLocks noChangeShapeType="1"/>
                </p:cNvSpPr>
                <p:nvPr/>
              </p:nvSpPr>
              <p:spPr bwMode="auto">
                <a:xfrm flipV="1">
                  <a:off x="4638675"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6" name="Line 10">
                  <a:extLst>
                    <a:ext uri="{FF2B5EF4-FFF2-40B4-BE49-F238E27FC236}">
                      <a16:creationId xmlns:a16="http://schemas.microsoft.com/office/drawing/2014/main" id="{D9B4BED5-71E3-4AC3-8196-8075B2ABB0F0}"/>
                    </a:ext>
                  </a:extLst>
                </p:cNvPr>
                <p:cNvSpPr>
                  <a:spLocks noChangeShapeType="1"/>
                </p:cNvSpPr>
                <p:nvPr/>
              </p:nvSpPr>
              <p:spPr bwMode="auto">
                <a:xfrm flipV="1">
                  <a:off x="6040438"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7" name="Line 11">
                  <a:extLst>
                    <a:ext uri="{FF2B5EF4-FFF2-40B4-BE49-F238E27FC236}">
                      <a16:creationId xmlns:a16="http://schemas.microsoft.com/office/drawing/2014/main" id="{76CDFACB-32C8-41EB-9F56-40374C464A46}"/>
                    </a:ext>
                  </a:extLst>
                </p:cNvPr>
                <p:cNvSpPr>
                  <a:spLocks noChangeShapeType="1"/>
                </p:cNvSpPr>
                <p:nvPr/>
              </p:nvSpPr>
              <p:spPr bwMode="auto">
                <a:xfrm flipV="1">
                  <a:off x="7448550"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8" name="Line 12">
                  <a:extLst>
                    <a:ext uri="{FF2B5EF4-FFF2-40B4-BE49-F238E27FC236}">
                      <a16:creationId xmlns:a16="http://schemas.microsoft.com/office/drawing/2014/main" id="{A0377D3E-3C53-4A0C-BD8A-95844DE1BA39}"/>
                    </a:ext>
                  </a:extLst>
                </p:cNvPr>
                <p:cNvSpPr>
                  <a:spLocks noChangeShapeType="1"/>
                </p:cNvSpPr>
                <p:nvPr/>
              </p:nvSpPr>
              <p:spPr bwMode="auto">
                <a:xfrm flipV="1">
                  <a:off x="8856663"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39" name="Line 13">
                  <a:extLst>
                    <a:ext uri="{FF2B5EF4-FFF2-40B4-BE49-F238E27FC236}">
                      <a16:creationId xmlns:a16="http://schemas.microsoft.com/office/drawing/2014/main" id="{5FC4F303-B39A-469F-8ABB-00C44425B9E8}"/>
                    </a:ext>
                  </a:extLst>
                </p:cNvPr>
                <p:cNvSpPr>
                  <a:spLocks noChangeShapeType="1"/>
                </p:cNvSpPr>
                <p:nvPr/>
              </p:nvSpPr>
              <p:spPr bwMode="auto">
                <a:xfrm flipV="1">
                  <a:off x="10263188" y="9059863"/>
                  <a:ext cx="0" cy="3492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40" name="Line 15">
                  <a:extLst>
                    <a:ext uri="{FF2B5EF4-FFF2-40B4-BE49-F238E27FC236}">
                      <a16:creationId xmlns:a16="http://schemas.microsoft.com/office/drawing/2014/main" id="{A1FEE5D6-842D-40C0-99FC-93CE9FAD8BAF}"/>
                    </a:ext>
                  </a:extLst>
                </p:cNvPr>
                <p:cNvSpPr>
                  <a:spLocks noChangeShapeType="1"/>
                </p:cNvSpPr>
                <p:nvPr/>
              </p:nvSpPr>
              <p:spPr bwMode="auto">
                <a:xfrm>
                  <a:off x="1822450" y="9234488"/>
                  <a:ext cx="98488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dirty="0"/>
                </a:p>
              </p:txBody>
            </p:sp>
          </p:grpSp>
          <p:grpSp>
            <p:nvGrpSpPr>
              <p:cNvPr id="210" name="Group 209">
                <a:extLst>
                  <a:ext uri="{FF2B5EF4-FFF2-40B4-BE49-F238E27FC236}">
                    <a16:creationId xmlns:a16="http://schemas.microsoft.com/office/drawing/2014/main" id="{81534A18-AD3F-473B-9A76-C828F53659E6}"/>
                  </a:ext>
                </a:extLst>
              </p:cNvPr>
              <p:cNvGrpSpPr/>
              <p:nvPr/>
            </p:nvGrpSpPr>
            <p:grpSpPr>
              <a:xfrm>
                <a:off x="7049854" y="10090079"/>
                <a:ext cx="1136552" cy="324578"/>
                <a:chOff x="4658130" y="6434022"/>
                <a:chExt cx="2809875" cy="802447"/>
              </a:xfrm>
            </p:grpSpPr>
            <p:cxnSp>
              <p:nvCxnSpPr>
                <p:cNvPr id="227" name="Straight Arrow Connector 226">
                  <a:extLst>
                    <a:ext uri="{FF2B5EF4-FFF2-40B4-BE49-F238E27FC236}">
                      <a16:creationId xmlns:a16="http://schemas.microsoft.com/office/drawing/2014/main" id="{D864595F-6BA2-46D0-9743-148AE81787B6}"/>
                    </a:ext>
                  </a:extLst>
                </p:cNvPr>
                <p:cNvCxnSpPr>
                  <a:cxnSpLocks/>
                </p:cNvCxnSpPr>
                <p:nvPr/>
              </p:nvCxnSpPr>
              <p:spPr>
                <a:xfrm>
                  <a:off x="4658130" y="7236469"/>
                  <a:ext cx="2809875" cy="0"/>
                </a:xfrm>
                <a:prstGeom prst="straightConnector1">
                  <a:avLst/>
                </a:prstGeom>
                <a:ln w="25400">
                  <a:solidFill>
                    <a:schemeClr val="bg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01E635B6-491A-483C-95CE-9CDCA6DCA3D7}"/>
                    </a:ext>
                  </a:extLst>
                </p:cNvPr>
                <p:cNvSpPr txBox="1"/>
                <p:nvPr/>
              </p:nvSpPr>
              <p:spPr>
                <a:xfrm>
                  <a:off x="5202007" y="6434022"/>
                  <a:ext cx="1722119" cy="614474"/>
                </a:xfrm>
                <a:prstGeom prst="rect">
                  <a:avLst/>
                </a:prstGeom>
                <a:noFill/>
              </p:spPr>
              <p:txBody>
                <a:bodyPr wrap="square" rtlCol="0">
                  <a:spAutoFit/>
                </a:bodyPr>
                <a:lstStyle/>
                <a:p>
                  <a:pPr algn="ctr"/>
                  <a:r>
                    <a:rPr lang="en-US" sz="1400" b="1" dirty="0">
                      <a:solidFill>
                        <a:schemeClr val="bg1"/>
                      </a:solidFill>
                    </a:rPr>
                    <a:t>70%</a:t>
                  </a:r>
                </a:p>
              </p:txBody>
            </p:sp>
          </p:grpSp>
          <p:sp>
            <p:nvSpPr>
              <p:cNvPr id="211" name="TextBox 210">
                <a:extLst>
                  <a:ext uri="{FF2B5EF4-FFF2-40B4-BE49-F238E27FC236}">
                    <a16:creationId xmlns:a16="http://schemas.microsoft.com/office/drawing/2014/main" id="{C73A2C24-327A-42E3-8F1B-BEF9D8653EBC}"/>
                  </a:ext>
                </a:extLst>
              </p:cNvPr>
              <p:cNvSpPr txBox="1"/>
              <p:nvPr/>
            </p:nvSpPr>
            <p:spPr>
              <a:xfrm>
                <a:off x="5623721"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55</a:t>
                </a:r>
              </a:p>
            </p:txBody>
          </p:sp>
          <p:sp>
            <p:nvSpPr>
              <p:cNvPr id="212" name="TextBox 211">
                <a:extLst>
                  <a:ext uri="{FF2B5EF4-FFF2-40B4-BE49-F238E27FC236}">
                    <a16:creationId xmlns:a16="http://schemas.microsoft.com/office/drawing/2014/main" id="{35CE2DBC-3FC3-4C63-83F1-5FDCDFF7F023}"/>
                  </a:ext>
                </a:extLst>
              </p:cNvPr>
              <p:cNvSpPr txBox="1"/>
              <p:nvPr/>
            </p:nvSpPr>
            <p:spPr>
              <a:xfrm>
                <a:off x="6172908"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70</a:t>
                </a:r>
              </a:p>
            </p:txBody>
          </p:sp>
          <p:sp>
            <p:nvSpPr>
              <p:cNvPr id="213" name="TextBox 212">
                <a:extLst>
                  <a:ext uri="{FF2B5EF4-FFF2-40B4-BE49-F238E27FC236}">
                    <a16:creationId xmlns:a16="http://schemas.microsoft.com/office/drawing/2014/main" id="{A693EA53-0369-4C14-9411-DE7137E90539}"/>
                  </a:ext>
                </a:extLst>
              </p:cNvPr>
              <p:cNvSpPr txBox="1"/>
              <p:nvPr/>
            </p:nvSpPr>
            <p:spPr>
              <a:xfrm>
                <a:off x="6740756"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85</a:t>
                </a:r>
              </a:p>
            </p:txBody>
          </p:sp>
          <p:sp>
            <p:nvSpPr>
              <p:cNvPr id="214" name="TextBox 213">
                <a:extLst>
                  <a:ext uri="{FF2B5EF4-FFF2-40B4-BE49-F238E27FC236}">
                    <a16:creationId xmlns:a16="http://schemas.microsoft.com/office/drawing/2014/main" id="{63000C10-A0A4-41E1-AFC3-E935D6110576}"/>
                  </a:ext>
                </a:extLst>
              </p:cNvPr>
              <p:cNvSpPr txBox="1"/>
              <p:nvPr/>
            </p:nvSpPr>
            <p:spPr>
              <a:xfrm>
                <a:off x="7308604"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100</a:t>
                </a:r>
              </a:p>
            </p:txBody>
          </p:sp>
          <p:sp>
            <p:nvSpPr>
              <p:cNvPr id="215" name="TextBox 214">
                <a:extLst>
                  <a:ext uri="{FF2B5EF4-FFF2-40B4-BE49-F238E27FC236}">
                    <a16:creationId xmlns:a16="http://schemas.microsoft.com/office/drawing/2014/main" id="{D9C6F437-2419-4566-97A4-CC91D401F72B}"/>
                  </a:ext>
                </a:extLst>
              </p:cNvPr>
              <p:cNvSpPr txBox="1"/>
              <p:nvPr/>
            </p:nvSpPr>
            <p:spPr>
              <a:xfrm>
                <a:off x="7876451"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115</a:t>
                </a:r>
              </a:p>
            </p:txBody>
          </p:sp>
          <p:sp>
            <p:nvSpPr>
              <p:cNvPr id="216" name="TextBox 215">
                <a:extLst>
                  <a:ext uri="{FF2B5EF4-FFF2-40B4-BE49-F238E27FC236}">
                    <a16:creationId xmlns:a16="http://schemas.microsoft.com/office/drawing/2014/main" id="{D8A5A5BD-BC29-4E08-88CC-EDAD5A37AE50}"/>
                  </a:ext>
                </a:extLst>
              </p:cNvPr>
              <p:cNvSpPr txBox="1"/>
              <p:nvPr/>
            </p:nvSpPr>
            <p:spPr>
              <a:xfrm>
                <a:off x="8444299"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130</a:t>
                </a:r>
              </a:p>
            </p:txBody>
          </p:sp>
          <p:sp>
            <p:nvSpPr>
              <p:cNvPr id="217" name="TextBox 216">
                <a:extLst>
                  <a:ext uri="{FF2B5EF4-FFF2-40B4-BE49-F238E27FC236}">
                    <a16:creationId xmlns:a16="http://schemas.microsoft.com/office/drawing/2014/main" id="{003F466F-5024-4949-93DE-9B5F7437AF5A}"/>
                  </a:ext>
                </a:extLst>
              </p:cNvPr>
              <p:cNvSpPr txBox="1"/>
              <p:nvPr/>
            </p:nvSpPr>
            <p:spPr>
              <a:xfrm>
                <a:off x="9012147" y="11348737"/>
                <a:ext cx="611020" cy="273400"/>
              </a:xfrm>
              <a:prstGeom prst="rect">
                <a:avLst/>
              </a:prstGeom>
              <a:noFill/>
            </p:spPr>
            <p:txBody>
              <a:bodyPr wrap="square" rtlCol="0">
                <a:spAutoFit/>
              </a:bodyPr>
              <a:lstStyle/>
              <a:p>
                <a:pPr algn="ctr"/>
                <a:r>
                  <a:rPr lang="en-US" sz="1600" b="1" dirty="0">
                    <a:solidFill>
                      <a:schemeClr val="tx2">
                        <a:lumMod val="60000"/>
                        <a:lumOff val="40000"/>
                      </a:schemeClr>
                    </a:solidFill>
                  </a:rPr>
                  <a:t>145</a:t>
                </a:r>
              </a:p>
            </p:txBody>
          </p:sp>
        </p:grpSp>
        <p:sp>
          <p:nvSpPr>
            <p:cNvPr id="225" name="Rectangle 224">
              <a:extLst>
                <a:ext uri="{FF2B5EF4-FFF2-40B4-BE49-F238E27FC236}">
                  <a16:creationId xmlns:a16="http://schemas.microsoft.com/office/drawing/2014/main" id="{581A6DF7-617B-46D6-A98C-E7901315A8C0}"/>
                </a:ext>
              </a:extLst>
            </p:cNvPr>
            <p:cNvSpPr/>
            <p:nvPr/>
          </p:nvSpPr>
          <p:spPr>
            <a:xfrm>
              <a:off x="5738374" y="8389395"/>
              <a:ext cx="2411707" cy="59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1"/>
                  </a:solidFill>
                </a:rPr>
                <a:t>Einstein’s IQ = 160+</a:t>
              </a:r>
            </a:p>
            <a:p>
              <a:pPr algn="ctr"/>
              <a:r>
                <a:rPr lang="en-US" b="1" i="1" dirty="0">
                  <a:solidFill>
                    <a:schemeClr val="accent1"/>
                  </a:solidFill>
                </a:rPr>
                <a:t>What about yours?</a:t>
              </a:r>
            </a:p>
          </p:txBody>
        </p:sp>
        <p:cxnSp>
          <p:nvCxnSpPr>
            <p:cNvPr id="226" name="Straight Arrow Connector 225">
              <a:extLst>
                <a:ext uri="{FF2B5EF4-FFF2-40B4-BE49-F238E27FC236}">
                  <a16:creationId xmlns:a16="http://schemas.microsoft.com/office/drawing/2014/main" id="{93EAC564-1BCD-4506-A7A1-C6A30EC7CEA3}"/>
                </a:ext>
              </a:extLst>
            </p:cNvPr>
            <p:cNvCxnSpPr>
              <a:cxnSpLocks/>
            </p:cNvCxnSpPr>
            <p:nvPr/>
          </p:nvCxnSpPr>
          <p:spPr>
            <a:xfrm>
              <a:off x="8104318" y="8698516"/>
              <a:ext cx="558738" cy="0"/>
            </a:xfrm>
            <a:prstGeom prst="straightConnector1">
              <a:avLst/>
            </a:prstGeom>
            <a:ln w="25400" cap="rnd">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19" name="Rectangle 218">
            <a:extLst>
              <a:ext uri="{FF2B5EF4-FFF2-40B4-BE49-F238E27FC236}">
                <a16:creationId xmlns:a16="http://schemas.microsoft.com/office/drawing/2014/main" id="{740C17AA-7F85-4CD6-AA39-217255304A17}"/>
              </a:ext>
            </a:extLst>
          </p:cNvPr>
          <p:cNvSpPr/>
          <p:nvPr/>
        </p:nvSpPr>
        <p:spPr>
          <a:xfrm>
            <a:off x="19439261" y="6690861"/>
            <a:ext cx="3113005" cy="4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solidFill>
              </a:rPr>
              <a:t> (Last Data Point on March 2018)</a:t>
            </a:r>
          </a:p>
        </p:txBody>
      </p:sp>
      <p:grpSp>
        <p:nvGrpSpPr>
          <p:cNvPr id="258" name="Group 257">
            <a:extLst>
              <a:ext uri="{FF2B5EF4-FFF2-40B4-BE49-F238E27FC236}">
                <a16:creationId xmlns:a16="http://schemas.microsoft.com/office/drawing/2014/main" id="{566E5BE7-062A-49F0-9166-F8EE4845C9D9}"/>
              </a:ext>
            </a:extLst>
          </p:cNvPr>
          <p:cNvGrpSpPr/>
          <p:nvPr/>
        </p:nvGrpSpPr>
        <p:grpSpPr>
          <a:xfrm>
            <a:off x="20138206" y="3280533"/>
            <a:ext cx="1877099" cy="307777"/>
            <a:chOff x="5105786" y="3671469"/>
            <a:chExt cx="5045262" cy="827243"/>
          </a:xfrm>
        </p:grpSpPr>
        <p:sp>
          <p:nvSpPr>
            <p:cNvPr id="277" name="TextBox 276">
              <a:extLst>
                <a:ext uri="{FF2B5EF4-FFF2-40B4-BE49-F238E27FC236}">
                  <a16:creationId xmlns:a16="http://schemas.microsoft.com/office/drawing/2014/main" id="{90075FFD-4694-40F4-B3D1-5514FA0C76BE}"/>
                </a:ext>
              </a:extLst>
            </p:cNvPr>
            <p:cNvSpPr txBox="1"/>
            <p:nvPr/>
          </p:nvSpPr>
          <p:spPr>
            <a:xfrm>
              <a:off x="5516390" y="3671469"/>
              <a:ext cx="1620801" cy="827242"/>
            </a:xfrm>
            <a:prstGeom prst="rect">
              <a:avLst/>
            </a:prstGeom>
            <a:noFill/>
          </p:spPr>
          <p:txBody>
            <a:bodyPr wrap="square" rtlCol="0">
              <a:spAutoFit/>
            </a:bodyPr>
            <a:lstStyle/>
            <a:p>
              <a:r>
                <a:rPr lang="en-US" sz="1400" dirty="0"/>
                <a:t>Gold</a:t>
              </a:r>
            </a:p>
          </p:txBody>
        </p:sp>
        <p:sp>
          <p:nvSpPr>
            <p:cNvPr id="278" name="TextBox 277">
              <a:extLst>
                <a:ext uri="{FF2B5EF4-FFF2-40B4-BE49-F238E27FC236}">
                  <a16:creationId xmlns:a16="http://schemas.microsoft.com/office/drawing/2014/main" id="{134F8482-2780-4CD0-A13E-8CCF8C86AD89}"/>
                </a:ext>
              </a:extLst>
            </p:cNvPr>
            <p:cNvSpPr txBox="1"/>
            <p:nvPr/>
          </p:nvSpPr>
          <p:spPr>
            <a:xfrm>
              <a:off x="7861147" y="3671469"/>
              <a:ext cx="2289901" cy="827243"/>
            </a:xfrm>
            <a:prstGeom prst="rect">
              <a:avLst/>
            </a:prstGeom>
            <a:noFill/>
          </p:spPr>
          <p:txBody>
            <a:bodyPr wrap="square" rtlCol="0">
              <a:spAutoFit/>
            </a:bodyPr>
            <a:lstStyle/>
            <a:p>
              <a:r>
                <a:rPr lang="en-US" sz="1400" dirty="0"/>
                <a:t>Bitcoin</a:t>
              </a:r>
            </a:p>
          </p:txBody>
        </p:sp>
        <p:sp>
          <p:nvSpPr>
            <p:cNvPr id="279" name="Oval 278">
              <a:extLst>
                <a:ext uri="{FF2B5EF4-FFF2-40B4-BE49-F238E27FC236}">
                  <a16:creationId xmlns:a16="http://schemas.microsoft.com/office/drawing/2014/main" id="{90A02F5B-B074-43DB-B3CB-D53CC7E11B6F}"/>
                </a:ext>
              </a:extLst>
            </p:cNvPr>
            <p:cNvSpPr/>
            <p:nvPr/>
          </p:nvSpPr>
          <p:spPr>
            <a:xfrm>
              <a:off x="5105786" y="3720442"/>
              <a:ext cx="365760" cy="3657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0" name="Oval 279">
              <a:extLst>
                <a:ext uri="{FF2B5EF4-FFF2-40B4-BE49-F238E27FC236}">
                  <a16:creationId xmlns:a16="http://schemas.microsoft.com/office/drawing/2014/main" id="{A4FC38BE-60D5-465A-9AFB-14D9621D6FA0}"/>
                </a:ext>
              </a:extLst>
            </p:cNvPr>
            <p:cNvSpPr/>
            <p:nvPr/>
          </p:nvSpPr>
          <p:spPr>
            <a:xfrm>
              <a:off x="7472155" y="3720442"/>
              <a:ext cx="365760" cy="36576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9" name="Group 8">
            <a:extLst>
              <a:ext uri="{FF2B5EF4-FFF2-40B4-BE49-F238E27FC236}">
                <a16:creationId xmlns:a16="http://schemas.microsoft.com/office/drawing/2014/main" id="{E26C216C-734E-45D8-94A6-4E97616CDABA}"/>
              </a:ext>
            </a:extLst>
          </p:cNvPr>
          <p:cNvGrpSpPr/>
          <p:nvPr/>
        </p:nvGrpSpPr>
        <p:grpSpPr>
          <a:xfrm>
            <a:off x="18782058" y="3603500"/>
            <a:ext cx="657204" cy="2695017"/>
            <a:chOff x="18998203" y="3652052"/>
            <a:chExt cx="657204" cy="2695017"/>
          </a:xfrm>
        </p:grpSpPr>
        <p:sp>
          <p:nvSpPr>
            <p:cNvPr id="259" name="TextBox 258">
              <a:extLst>
                <a:ext uri="{FF2B5EF4-FFF2-40B4-BE49-F238E27FC236}">
                  <a16:creationId xmlns:a16="http://schemas.microsoft.com/office/drawing/2014/main" id="{751465E5-6A1F-48A3-83BF-58F8792C2DAE}"/>
                </a:ext>
              </a:extLst>
            </p:cNvPr>
            <p:cNvSpPr txBox="1"/>
            <p:nvPr/>
          </p:nvSpPr>
          <p:spPr>
            <a:xfrm>
              <a:off x="18998203" y="3652052"/>
              <a:ext cx="657203" cy="307777"/>
            </a:xfrm>
            <a:prstGeom prst="rect">
              <a:avLst/>
            </a:prstGeom>
            <a:noFill/>
          </p:spPr>
          <p:txBody>
            <a:bodyPr wrap="square" rtlCol="0">
              <a:spAutoFit/>
            </a:bodyPr>
            <a:lstStyle/>
            <a:p>
              <a:pPr algn="r"/>
              <a:r>
                <a:rPr lang="en-US" sz="1400" dirty="0"/>
                <a:t>$20K</a:t>
              </a:r>
            </a:p>
          </p:txBody>
        </p:sp>
        <p:sp>
          <p:nvSpPr>
            <p:cNvPr id="260" name="TextBox 259">
              <a:extLst>
                <a:ext uri="{FF2B5EF4-FFF2-40B4-BE49-F238E27FC236}">
                  <a16:creationId xmlns:a16="http://schemas.microsoft.com/office/drawing/2014/main" id="{574AC760-485E-4827-966B-E83B3C1B3352}"/>
                </a:ext>
              </a:extLst>
            </p:cNvPr>
            <p:cNvSpPr txBox="1"/>
            <p:nvPr/>
          </p:nvSpPr>
          <p:spPr>
            <a:xfrm>
              <a:off x="18998203" y="4248862"/>
              <a:ext cx="657203" cy="307777"/>
            </a:xfrm>
            <a:prstGeom prst="rect">
              <a:avLst/>
            </a:prstGeom>
            <a:noFill/>
          </p:spPr>
          <p:txBody>
            <a:bodyPr wrap="square" rtlCol="0">
              <a:spAutoFit/>
            </a:bodyPr>
            <a:lstStyle/>
            <a:p>
              <a:pPr algn="r"/>
              <a:r>
                <a:rPr lang="en-US" sz="1400" dirty="0"/>
                <a:t>$15K</a:t>
              </a:r>
            </a:p>
          </p:txBody>
        </p:sp>
        <p:sp>
          <p:nvSpPr>
            <p:cNvPr id="261" name="TextBox 260">
              <a:extLst>
                <a:ext uri="{FF2B5EF4-FFF2-40B4-BE49-F238E27FC236}">
                  <a16:creationId xmlns:a16="http://schemas.microsoft.com/office/drawing/2014/main" id="{2FB044C3-FF5D-48B7-94FE-9D1A6B7BD36B}"/>
                </a:ext>
              </a:extLst>
            </p:cNvPr>
            <p:cNvSpPr txBox="1"/>
            <p:nvPr/>
          </p:nvSpPr>
          <p:spPr>
            <a:xfrm>
              <a:off x="18998203" y="4845672"/>
              <a:ext cx="657203" cy="307777"/>
            </a:xfrm>
            <a:prstGeom prst="rect">
              <a:avLst/>
            </a:prstGeom>
            <a:noFill/>
          </p:spPr>
          <p:txBody>
            <a:bodyPr wrap="square" rtlCol="0">
              <a:spAutoFit/>
            </a:bodyPr>
            <a:lstStyle/>
            <a:p>
              <a:pPr algn="r"/>
              <a:r>
                <a:rPr lang="en-US" sz="1400" dirty="0"/>
                <a:t>$10K</a:t>
              </a:r>
            </a:p>
          </p:txBody>
        </p:sp>
        <p:sp>
          <p:nvSpPr>
            <p:cNvPr id="262" name="TextBox 261">
              <a:extLst>
                <a:ext uri="{FF2B5EF4-FFF2-40B4-BE49-F238E27FC236}">
                  <a16:creationId xmlns:a16="http://schemas.microsoft.com/office/drawing/2014/main" id="{67D6D5D2-17A3-4D1B-AD01-3500C7768BD0}"/>
                </a:ext>
              </a:extLst>
            </p:cNvPr>
            <p:cNvSpPr txBox="1"/>
            <p:nvPr/>
          </p:nvSpPr>
          <p:spPr>
            <a:xfrm>
              <a:off x="18998203" y="5442482"/>
              <a:ext cx="657203" cy="307777"/>
            </a:xfrm>
            <a:prstGeom prst="rect">
              <a:avLst/>
            </a:prstGeom>
            <a:noFill/>
          </p:spPr>
          <p:txBody>
            <a:bodyPr wrap="square" rtlCol="0">
              <a:spAutoFit/>
            </a:bodyPr>
            <a:lstStyle/>
            <a:p>
              <a:pPr algn="r"/>
              <a:r>
                <a:rPr lang="en-US" sz="1400" dirty="0"/>
                <a:t>$5K</a:t>
              </a:r>
            </a:p>
          </p:txBody>
        </p:sp>
        <p:sp>
          <p:nvSpPr>
            <p:cNvPr id="263" name="TextBox 262">
              <a:extLst>
                <a:ext uri="{FF2B5EF4-FFF2-40B4-BE49-F238E27FC236}">
                  <a16:creationId xmlns:a16="http://schemas.microsoft.com/office/drawing/2014/main" id="{089F7DEB-124F-4662-A765-898250DDFE9D}"/>
                </a:ext>
              </a:extLst>
            </p:cNvPr>
            <p:cNvSpPr txBox="1"/>
            <p:nvPr/>
          </p:nvSpPr>
          <p:spPr>
            <a:xfrm>
              <a:off x="19068261" y="6039292"/>
              <a:ext cx="587146" cy="307777"/>
            </a:xfrm>
            <a:prstGeom prst="rect">
              <a:avLst/>
            </a:prstGeom>
            <a:noFill/>
          </p:spPr>
          <p:txBody>
            <a:bodyPr wrap="square" rtlCol="0">
              <a:spAutoFit/>
            </a:bodyPr>
            <a:lstStyle/>
            <a:p>
              <a:pPr algn="r"/>
              <a:r>
                <a:rPr lang="en-US" sz="1400" dirty="0"/>
                <a:t>0</a:t>
              </a:r>
            </a:p>
          </p:txBody>
        </p:sp>
      </p:grpSp>
      <p:grpSp>
        <p:nvGrpSpPr>
          <p:cNvPr id="10" name="Group 9">
            <a:extLst>
              <a:ext uri="{FF2B5EF4-FFF2-40B4-BE49-F238E27FC236}">
                <a16:creationId xmlns:a16="http://schemas.microsoft.com/office/drawing/2014/main" id="{3D7B86DE-8E46-4088-A934-9BDFE1904B5A}"/>
              </a:ext>
            </a:extLst>
          </p:cNvPr>
          <p:cNvGrpSpPr/>
          <p:nvPr/>
        </p:nvGrpSpPr>
        <p:grpSpPr>
          <a:xfrm>
            <a:off x="19345583" y="3733111"/>
            <a:ext cx="3720549" cy="2936062"/>
            <a:chOff x="19681394" y="3733111"/>
            <a:chExt cx="3376646" cy="2936062"/>
          </a:xfrm>
        </p:grpSpPr>
        <p:sp>
          <p:nvSpPr>
            <p:cNvPr id="220" name="Line 7">
              <a:extLst>
                <a:ext uri="{FF2B5EF4-FFF2-40B4-BE49-F238E27FC236}">
                  <a16:creationId xmlns:a16="http://schemas.microsoft.com/office/drawing/2014/main" id="{B322F0A1-2A19-4BA9-B845-DF7FF193576C}"/>
                </a:ext>
              </a:extLst>
            </p:cNvPr>
            <p:cNvSpPr>
              <a:spLocks noChangeShapeType="1"/>
            </p:cNvSpPr>
            <p:nvPr/>
          </p:nvSpPr>
          <p:spPr bwMode="auto">
            <a:xfrm>
              <a:off x="19742833" y="6139526"/>
              <a:ext cx="3315207"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21" name="Line 8">
              <a:extLst>
                <a:ext uri="{FF2B5EF4-FFF2-40B4-BE49-F238E27FC236}">
                  <a16:creationId xmlns:a16="http://schemas.microsoft.com/office/drawing/2014/main" id="{57598E95-DBA2-4905-9D26-060D815F2A04}"/>
                </a:ext>
              </a:extLst>
            </p:cNvPr>
            <p:cNvSpPr>
              <a:spLocks noChangeShapeType="1"/>
            </p:cNvSpPr>
            <p:nvPr/>
          </p:nvSpPr>
          <p:spPr bwMode="auto">
            <a:xfrm>
              <a:off x="19681394" y="5541868"/>
              <a:ext cx="3376646"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22" name="Line 9">
              <a:extLst>
                <a:ext uri="{FF2B5EF4-FFF2-40B4-BE49-F238E27FC236}">
                  <a16:creationId xmlns:a16="http://schemas.microsoft.com/office/drawing/2014/main" id="{E86DE2C0-B483-41B0-B563-79C39278C915}"/>
                </a:ext>
              </a:extLst>
            </p:cNvPr>
            <p:cNvSpPr>
              <a:spLocks noChangeShapeType="1"/>
            </p:cNvSpPr>
            <p:nvPr/>
          </p:nvSpPr>
          <p:spPr bwMode="auto">
            <a:xfrm>
              <a:off x="19681394" y="4941054"/>
              <a:ext cx="3376646"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23" name="Line 10">
              <a:extLst>
                <a:ext uri="{FF2B5EF4-FFF2-40B4-BE49-F238E27FC236}">
                  <a16:creationId xmlns:a16="http://schemas.microsoft.com/office/drawing/2014/main" id="{D2A28883-7FC1-4329-A2C2-CB754FA3FB61}"/>
                </a:ext>
              </a:extLst>
            </p:cNvPr>
            <p:cNvSpPr>
              <a:spLocks noChangeShapeType="1"/>
            </p:cNvSpPr>
            <p:nvPr/>
          </p:nvSpPr>
          <p:spPr bwMode="auto">
            <a:xfrm>
              <a:off x="19681394" y="4343921"/>
              <a:ext cx="3376646"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24" name="Line 11">
              <a:extLst>
                <a:ext uri="{FF2B5EF4-FFF2-40B4-BE49-F238E27FC236}">
                  <a16:creationId xmlns:a16="http://schemas.microsoft.com/office/drawing/2014/main" id="{8AC02F6E-B500-468F-84D7-0C4AC49BA055}"/>
                </a:ext>
              </a:extLst>
            </p:cNvPr>
            <p:cNvSpPr>
              <a:spLocks noChangeShapeType="1"/>
            </p:cNvSpPr>
            <p:nvPr/>
          </p:nvSpPr>
          <p:spPr bwMode="auto">
            <a:xfrm>
              <a:off x="19681394" y="3743107"/>
              <a:ext cx="3376646" cy="0"/>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4" name="Line 12">
              <a:extLst>
                <a:ext uri="{FF2B5EF4-FFF2-40B4-BE49-F238E27FC236}">
                  <a16:creationId xmlns:a16="http://schemas.microsoft.com/office/drawing/2014/main" id="{D9C2C47A-134F-43A2-8A2A-6C762441A123}"/>
                </a:ext>
              </a:extLst>
            </p:cNvPr>
            <p:cNvSpPr>
              <a:spLocks noChangeShapeType="1"/>
            </p:cNvSpPr>
            <p:nvPr/>
          </p:nvSpPr>
          <p:spPr bwMode="auto">
            <a:xfrm>
              <a:off x="19989114"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5" name="Line 13">
              <a:extLst>
                <a:ext uri="{FF2B5EF4-FFF2-40B4-BE49-F238E27FC236}">
                  <a16:creationId xmlns:a16="http://schemas.microsoft.com/office/drawing/2014/main" id="{E0AE118A-EB59-4416-AA14-D0645DDB5F3A}"/>
                </a:ext>
              </a:extLst>
            </p:cNvPr>
            <p:cNvSpPr>
              <a:spLocks noChangeShapeType="1"/>
            </p:cNvSpPr>
            <p:nvPr/>
          </p:nvSpPr>
          <p:spPr bwMode="auto">
            <a:xfrm>
              <a:off x="20266120"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6" name="Line 14">
              <a:extLst>
                <a:ext uri="{FF2B5EF4-FFF2-40B4-BE49-F238E27FC236}">
                  <a16:creationId xmlns:a16="http://schemas.microsoft.com/office/drawing/2014/main" id="{25F7CF06-2339-4A74-9914-B54480C30652}"/>
                </a:ext>
              </a:extLst>
            </p:cNvPr>
            <p:cNvSpPr>
              <a:spLocks noChangeShapeType="1"/>
            </p:cNvSpPr>
            <p:nvPr/>
          </p:nvSpPr>
          <p:spPr bwMode="auto">
            <a:xfrm>
              <a:off x="20541355"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7" name="Line 15">
              <a:extLst>
                <a:ext uri="{FF2B5EF4-FFF2-40B4-BE49-F238E27FC236}">
                  <a16:creationId xmlns:a16="http://schemas.microsoft.com/office/drawing/2014/main" id="{2BD900C6-7F88-496B-B3BF-C70ED7CCA990}"/>
                </a:ext>
              </a:extLst>
            </p:cNvPr>
            <p:cNvSpPr>
              <a:spLocks noChangeShapeType="1"/>
            </p:cNvSpPr>
            <p:nvPr/>
          </p:nvSpPr>
          <p:spPr bwMode="auto">
            <a:xfrm>
              <a:off x="20818362"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8" name="Line 16">
              <a:extLst>
                <a:ext uri="{FF2B5EF4-FFF2-40B4-BE49-F238E27FC236}">
                  <a16:creationId xmlns:a16="http://schemas.microsoft.com/office/drawing/2014/main" id="{B1CFEA86-5033-4AA4-8C77-7924CA86A5BE}"/>
                </a:ext>
              </a:extLst>
            </p:cNvPr>
            <p:cNvSpPr>
              <a:spLocks noChangeShapeType="1"/>
            </p:cNvSpPr>
            <p:nvPr/>
          </p:nvSpPr>
          <p:spPr bwMode="auto">
            <a:xfrm>
              <a:off x="21095959"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49" name="Line 17">
              <a:extLst>
                <a:ext uri="{FF2B5EF4-FFF2-40B4-BE49-F238E27FC236}">
                  <a16:creationId xmlns:a16="http://schemas.microsoft.com/office/drawing/2014/main" id="{82FDCFDC-58E2-4C5A-B7B5-C77EA39BEDC2}"/>
                </a:ext>
              </a:extLst>
            </p:cNvPr>
            <p:cNvSpPr>
              <a:spLocks noChangeShapeType="1"/>
            </p:cNvSpPr>
            <p:nvPr/>
          </p:nvSpPr>
          <p:spPr bwMode="auto">
            <a:xfrm>
              <a:off x="21372965"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0" name="Line 18">
              <a:extLst>
                <a:ext uri="{FF2B5EF4-FFF2-40B4-BE49-F238E27FC236}">
                  <a16:creationId xmlns:a16="http://schemas.microsoft.com/office/drawing/2014/main" id="{58BDCC86-EF8D-4896-AE4C-CF7A9987FD7A}"/>
                </a:ext>
              </a:extLst>
            </p:cNvPr>
            <p:cNvSpPr>
              <a:spLocks noChangeShapeType="1"/>
            </p:cNvSpPr>
            <p:nvPr/>
          </p:nvSpPr>
          <p:spPr bwMode="auto">
            <a:xfrm>
              <a:off x="21648200"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1" name="Line 19">
              <a:extLst>
                <a:ext uri="{FF2B5EF4-FFF2-40B4-BE49-F238E27FC236}">
                  <a16:creationId xmlns:a16="http://schemas.microsoft.com/office/drawing/2014/main" id="{EFD76730-3AC9-4B05-9DD1-96667330C020}"/>
                </a:ext>
              </a:extLst>
            </p:cNvPr>
            <p:cNvSpPr>
              <a:spLocks noChangeShapeType="1"/>
            </p:cNvSpPr>
            <p:nvPr/>
          </p:nvSpPr>
          <p:spPr bwMode="auto">
            <a:xfrm>
              <a:off x="21925207"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2" name="Line 20">
              <a:extLst>
                <a:ext uri="{FF2B5EF4-FFF2-40B4-BE49-F238E27FC236}">
                  <a16:creationId xmlns:a16="http://schemas.microsoft.com/office/drawing/2014/main" id="{0F0C1867-1EB0-4311-A970-555EC4B2C745}"/>
                </a:ext>
              </a:extLst>
            </p:cNvPr>
            <p:cNvSpPr>
              <a:spLocks noChangeShapeType="1"/>
            </p:cNvSpPr>
            <p:nvPr/>
          </p:nvSpPr>
          <p:spPr bwMode="auto">
            <a:xfrm>
              <a:off x="22202804" y="3733111"/>
              <a:ext cx="0" cy="2618289"/>
            </a:xfrm>
            <a:prstGeom prst="line">
              <a:avLst/>
            </a:prstGeom>
            <a:noFill/>
            <a:ln w="3175"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3" name="Line 21">
              <a:extLst>
                <a:ext uri="{FF2B5EF4-FFF2-40B4-BE49-F238E27FC236}">
                  <a16:creationId xmlns:a16="http://schemas.microsoft.com/office/drawing/2014/main" id="{F430D646-ACC6-406A-B51F-8284B6F796E2}"/>
                </a:ext>
              </a:extLst>
            </p:cNvPr>
            <p:cNvSpPr>
              <a:spLocks noChangeShapeType="1"/>
            </p:cNvSpPr>
            <p:nvPr/>
          </p:nvSpPr>
          <p:spPr bwMode="auto">
            <a:xfrm>
              <a:off x="22479811"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4" name="Line 22">
              <a:extLst>
                <a:ext uri="{FF2B5EF4-FFF2-40B4-BE49-F238E27FC236}">
                  <a16:creationId xmlns:a16="http://schemas.microsoft.com/office/drawing/2014/main" id="{48632845-87F4-47B7-9635-8723DCAB141F}"/>
                </a:ext>
              </a:extLst>
            </p:cNvPr>
            <p:cNvSpPr>
              <a:spLocks noChangeShapeType="1"/>
            </p:cNvSpPr>
            <p:nvPr/>
          </p:nvSpPr>
          <p:spPr bwMode="auto">
            <a:xfrm>
              <a:off x="22755045"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5" name="Line 23">
              <a:extLst>
                <a:ext uri="{FF2B5EF4-FFF2-40B4-BE49-F238E27FC236}">
                  <a16:creationId xmlns:a16="http://schemas.microsoft.com/office/drawing/2014/main" id="{CCD57F2F-A878-4782-B73C-FD9EFD30832E}"/>
                </a:ext>
              </a:extLst>
            </p:cNvPr>
            <p:cNvSpPr>
              <a:spLocks noChangeShapeType="1"/>
            </p:cNvSpPr>
            <p:nvPr/>
          </p:nvSpPr>
          <p:spPr bwMode="auto">
            <a:xfrm>
              <a:off x="23032052" y="3733111"/>
              <a:ext cx="0" cy="2505323"/>
            </a:xfrm>
            <a:prstGeom prst="line">
              <a:avLst/>
            </a:prstGeom>
            <a:noFill/>
            <a:ln w="3175"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6" name="Freeform 5">
              <a:extLst>
                <a:ext uri="{FF2B5EF4-FFF2-40B4-BE49-F238E27FC236}">
                  <a16:creationId xmlns:a16="http://schemas.microsoft.com/office/drawing/2014/main" id="{DB4672A1-EC3A-4DFB-9574-1E580A5640E1}"/>
                </a:ext>
              </a:extLst>
            </p:cNvPr>
            <p:cNvSpPr>
              <a:spLocks/>
            </p:cNvSpPr>
            <p:nvPr/>
          </p:nvSpPr>
          <p:spPr bwMode="auto">
            <a:xfrm>
              <a:off x="19709154" y="3889891"/>
              <a:ext cx="3327623" cy="2119687"/>
            </a:xfrm>
            <a:custGeom>
              <a:avLst/>
              <a:gdLst>
                <a:gd name="T0" fmla="*/ 80 w 1428"/>
                <a:gd name="T1" fmla="*/ 613 h 621"/>
                <a:gd name="T2" fmla="*/ 169 w 1428"/>
                <a:gd name="T3" fmla="*/ 603 h 621"/>
                <a:gd name="T4" fmla="*/ 229 w 1428"/>
                <a:gd name="T5" fmla="*/ 581 h 621"/>
                <a:gd name="T6" fmla="*/ 279 w 1428"/>
                <a:gd name="T7" fmla="*/ 567 h 621"/>
                <a:gd name="T8" fmla="*/ 314 w 1428"/>
                <a:gd name="T9" fmla="*/ 568 h 621"/>
                <a:gd name="T10" fmla="*/ 354 w 1428"/>
                <a:gd name="T11" fmla="*/ 566 h 621"/>
                <a:gd name="T12" fmla="*/ 381 w 1428"/>
                <a:gd name="T13" fmla="*/ 570 h 621"/>
                <a:gd name="T14" fmla="*/ 425 w 1428"/>
                <a:gd name="T15" fmla="*/ 577 h 621"/>
                <a:gd name="T16" fmla="*/ 457 w 1428"/>
                <a:gd name="T17" fmla="*/ 565 h 621"/>
                <a:gd name="T18" fmla="*/ 496 w 1428"/>
                <a:gd name="T19" fmla="*/ 559 h 621"/>
                <a:gd name="T20" fmla="*/ 525 w 1428"/>
                <a:gd name="T21" fmla="*/ 541 h 621"/>
                <a:gd name="T22" fmla="*/ 561 w 1428"/>
                <a:gd name="T23" fmla="*/ 510 h 621"/>
                <a:gd name="T24" fmla="*/ 592 w 1428"/>
                <a:gd name="T25" fmla="*/ 513 h 621"/>
                <a:gd name="T26" fmla="*/ 629 w 1428"/>
                <a:gd name="T27" fmla="*/ 487 h 621"/>
                <a:gd name="T28" fmla="*/ 665 w 1428"/>
                <a:gd name="T29" fmla="*/ 510 h 621"/>
                <a:gd name="T30" fmla="*/ 686 w 1428"/>
                <a:gd name="T31" fmla="*/ 520 h 621"/>
                <a:gd name="T32" fmla="*/ 710 w 1428"/>
                <a:gd name="T33" fmla="*/ 531 h 621"/>
                <a:gd name="T34" fmla="*/ 737 w 1428"/>
                <a:gd name="T35" fmla="*/ 511 h 621"/>
                <a:gd name="T36" fmla="*/ 760 w 1428"/>
                <a:gd name="T37" fmla="*/ 506 h 621"/>
                <a:gd name="T38" fmla="*/ 783 w 1428"/>
                <a:gd name="T39" fmla="*/ 470 h 621"/>
                <a:gd name="T40" fmla="*/ 809 w 1428"/>
                <a:gd name="T41" fmla="*/ 461 h 621"/>
                <a:gd name="T42" fmla="*/ 833 w 1428"/>
                <a:gd name="T43" fmla="*/ 457 h 621"/>
                <a:gd name="T44" fmla="*/ 864 w 1428"/>
                <a:gd name="T45" fmla="*/ 415 h 621"/>
                <a:gd name="T46" fmla="*/ 894 w 1428"/>
                <a:gd name="T47" fmla="*/ 419 h 621"/>
                <a:gd name="T48" fmla="*/ 909 w 1428"/>
                <a:gd name="T49" fmla="*/ 413 h 621"/>
                <a:gd name="T50" fmla="*/ 928 w 1428"/>
                <a:gd name="T51" fmla="*/ 376 h 621"/>
                <a:gd name="T52" fmla="*/ 954 w 1428"/>
                <a:gd name="T53" fmla="*/ 321 h 621"/>
                <a:gd name="T54" fmla="*/ 977 w 1428"/>
                <a:gd name="T55" fmla="*/ 329 h 621"/>
                <a:gd name="T56" fmla="*/ 994 w 1428"/>
                <a:gd name="T57" fmla="*/ 203 h 621"/>
                <a:gd name="T58" fmla="*/ 1008 w 1428"/>
                <a:gd name="T59" fmla="*/ 90 h 621"/>
                <a:gd name="T60" fmla="*/ 1028 w 1428"/>
                <a:gd name="T61" fmla="*/ 93 h 621"/>
                <a:gd name="T62" fmla="*/ 1039 w 1428"/>
                <a:gd name="T63" fmla="*/ 0 h 621"/>
                <a:gd name="T64" fmla="*/ 1050 w 1428"/>
                <a:gd name="T65" fmla="*/ 103 h 621"/>
                <a:gd name="T66" fmla="*/ 1061 w 1428"/>
                <a:gd name="T67" fmla="*/ 172 h 621"/>
                <a:gd name="T68" fmla="*/ 1077 w 1428"/>
                <a:gd name="T69" fmla="*/ 137 h 621"/>
                <a:gd name="T70" fmla="*/ 1090 w 1428"/>
                <a:gd name="T71" fmla="*/ 177 h 621"/>
                <a:gd name="T72" fmla="*/ 1106 w 1428"/>
                <a:gd name="T73" fmla="*/ 140 h 621"/>
                <a:gd name="T74" fmla="*/ 1120 w 1428"/>
                <a:gd name="T75" fmla="*/ 144 h 621"/>
                <a:gd name="T76" fmla="*/ 1131 w 1428"/>
                <a:gd name="T77" fmla="*/ 180 h 621"/>
                <a:gd name="T78" fmla="*/ 1146 w 1428"/>
                <a:gd name="T79" fmla="*/ 195 h 621"/>
                <a:gd name="T80" fmla="*/ 1162 w 1428"/>
                <a:gd name="T81" fmla="*/ 259 h 621"/>
                <a:gd name="T82" fmla="*/ 1177 w 1428"/>
                <a:gd name="T83" fmla="*/ 279 h 621"/>
                <a:gd name="T84" fmla="*/ 1201 w 1428"/>
                <a:gd name="T85" fmla="*/ 272 h 621"/>
                <a:gd name="T86" fmla="*/ 1215 w 1428"/>
                <a:gd name="T87" fmla="*/ 341 h 621"/>
                <a:gd name="T88" fmla="*/ 1226 w 1428"/>
                <a:gd name="T89" fmla="*/ 422 h 621"/>
                <a:gd name="T90" fmla="*/ 1256 w 1428"/>
                <a:gd name="T91" fmla="*/ 365 h 621"/>
                <a:gd name="T92" fmla="*/ 1269 w 1428"/>
                <a:gd name="T93" fmla="*/ 306 h 621"/>
                <a:gd name="T94" fmla="*/ 1282 w 1428"/>
                <a:gd name="T95" fmla="*/ 271 h 621"/>
                <a:gd name="T96" fmla="*/ 1296 w 1428"/>
                <a:gd name="T97" fmla="*/ 311 h 621"/>
                <a:gd name="T98" fmla="*/ 1319 w 1428"/>
                <a:gd name="T99" fmla="*/ 293 h 621"/>
                <a:gd name="T100" fmla="*/ 1334 w 1428"/>
                <a:gd name="T101" fmla="*/ 266 h 621"/>
                <a:gd name="T102" fmla="*/ 1351 w 1428"/>
                <a:gd name="T103" fmla="*/ 329 h 621"/>
                <a:gd name="T104" fmla="*/ 1379 w 1428"/>
                <a:gd name="T105" fmla="*/ 374 h 621"/>
                <a:gd name="T106" fmla="*/ 1403 w 1428"/>
                <a:gd name="T107" fmla="*/ 354 h 621"/>
                <a:gd name="T108" fmla="*/ 1417 w 1428"/>
                <a:gd name="T109" fmla="*/ 3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8" h="621">
                  <a:moveTo>
                    <a:pt x="0" y="619"/>
                  </a:moveTo>
                  <a:cubicBezTo>
                    <a:pt x="4" y="619"/>
                    <a:pt x="31" y="621"/>
                    <a:pt x="31" y="621"/>
                  </a:cubicBezTo>
                  <a:cubicBezTo>
                    <a:pt x="43" y="617"/>
                    <a:pt x="43" y="617"/>
                    <a:pt x="43" y="617"/>
                  </a:cubicBezTo>
                  <a:cubicBezTo>
                    <a:pt x="80" y="613"/>
                    <a:pt x="80" y="613"/>
                    <a:pt x="80" y="613"/>
                  </a:cubicBezTo>
                  <a:cubicBezTo>
                    <a:pt x="117" y="615"/>
                    <a:pt x="117" y="615"/>
                    <a:pt x="117" y="615"/>
                  </a:cubicBezTo>
                  <a:cubicBezTo>
                    <a:pt x="137" y="613"/>
                    <a:pt x="137" y="613"/>
                    <a:pt x="137" y="613"/>
                  </a:cubicBezTo>
                  <a:cubicBezTo>
                    <a:pt x="147" y="609"/>
                    <a:pt x="147" y="609"/>
                    <a:pt x="147" y="609"/>
                  </a:cubicBezTo>
                  <a:cubicBezTo>
                    <a:pt x="169" y="603"/>
                    <a:pt x="169" y="603"/>
                    <a:pt x="169" y="603"/>
                  </a:cubicBezTo>
                  <a:cubicBezTo>
                    <a:pt x="187" y="595"/>
                    <a:pt x="187" y="595"/>
                    <a:pt x="187" y="595"/>
                  </a:cubicBezTo>
                  <a:cubicBezTo>
                    <a:pt x="196" y="601"/>
                    <a:pt x="196" y="601"/>
                    <a:pt x="196" y="601"/>
                  </a:cubicBezTo>
                  <a:cubicBezTo>
                    <a:pt x="213" y="594"/>
                    <a:pt x="213" y="594"/>
                    <a:pt x="213" y="594"/>
                  </a:cubicBezTo>
                  <a:cubicBezTo>
                    <a:pt x="229" y="581"/>
                    <a:pt x="229" y="581"/>
                    <a:pt x="229" y="581"/>
                  </a:cubicBezTo>
                  <a:cubicBezTo>
                    <a:pt x="239" y="570"/>
                    <a:pt x="239" y="570"/>
                    <a:pt x="239" y="570"/>
                  </a:cubicBezTo>
                  <a:cubicBezTo>
                    <a:pt x="247" y="577"/>
                    <a:pt x="247" y="577"/>
                    <a:pt x="247" y="577"/>
                  </a:cubicBezTo>
                  <a:cubicBezTo>
                    <a:pt x="263" y="578"/>
                    <a:pt x="263" y="578"/>
                    <a:pt x="263" y="578"/>
                  </a:cubicBezTo>
                  <a:cubicBezTo>
                    <a:pt x="279" y="567"/>
                    <a:pt x="279" y="567"/>
                    <a:pt x="279" y="567"/>
                  </a:cubicBezTo>
                  <a:cubicBezTo>
                    <a:pt x="285" y="557"/>
                    <a:pt x="285" y="557"/>
                    <a:pt x="285" y="557"/>
                  </a:cubicBezTo>
                  <a:cubicBezTo>
                    <a:pt x="291" y="564"/>
                    <a:pt x="291" y="564"/>
                    <a:pt x="291" y="564"/>
                  </a:cubicBezTo>
                  <a:cubicBezTo>
                    <a:pt x="300" y="561"/>
                    <a:pt x="300" y="561"/>
                    <a:pt x="300" y="561"/>
                  </a:cubicBezTo>
                  <a:cubicBezTo>
                    <a:pt x="314" y="568"/>
                    <a:pt x="314" y="568"/>
                    <a:pt x="314" y="568"/>
                  </a:cubicBezTo>
                  <a:cubicBezTo>
                    <a:pt x="322" y="575"/>
                    <a:pt x="322" y="575"/>
                    <a:pt x="322" y="575"/>
                  </a:cubicBezTo>
                  <a:cubicBezTo>
                    <a:pt x="333" y="570"/>
                    <a:pt x="333" y="570"/>
                    <a:pt x="333" y="570"/>
                  </a:cubicBezTo>
                  <a:cubicBezTo>
                    <a:pt x="342" y="565"/>
                    <a:pt x="342" y="565"/>
                    <a:pt x="342" y="565"/>
                  </a:cubicBezTo>
                  <a:cubicBezTo>
                    <a:pt x="354" y="566"/>
                    <a:pt x="354" y="566"/>
                    <a:pt x="354" y="566"/>
                  </a:cubicBezTo>
                  <a:cubicBezTo>
                    <a:pt x="361" y="577"/>
                    <a:pt x="361" y="577"/>
                    <a:pt x="361" y="577"/>
                  </a:cubicBezTo>
                  <a:cubicBezTo>
                    <a:pt x="370" y="571"/>
                    <a:pt x="370" y="571"/>
                    <a:pt x="370" y="571"/>
                  </a:cubicBezTo>
                  <a:cubicBezTo>
                    <a:pt x="376" y="569"/>
                    <a:pt x="376" y="569"/>
                    <a:pt x="376" y="569"/>
                  </a:cubicBezTo>
                  <a:cubicBezTo>
                    <a:pt x="381" y="570"/>
                    <a:pt x="381" y="570"/>
                    <a:pt x="381" y="570"/>
                  </a:cubicBezTo>
                  <a:cubicBezTo>
                    <a:pt x="391" y="569"/>
                    <a:pt x="391" y="569"/>
                    <a:pt x="391" y="569"/>
                  </a:cubicBezTo>
                  <a:cubicBezTo>
                    <a:pt x="406" y="569"/>
                    <a:pt x="406" y="569"/>
                    <a:pt x="406" y="569"/>
                  </a:cubicBezTo>
                  <a:cubicBezTo>
                    <a:pt x="414" y="575"/>
                    <a:pt x="414" y="575"/>
                    <a:pt x="414" y="575"/>
                  </a:cubicBezTo>
                  <a:cubicBezTo>
                    <a:pt x="425" y="577"/>
                    <a:pt x="425" y="577"/>
                    <a:pt x="425" y="577"/>
                  </a:cubicBezTo>
                  <a:cubicBezTo>
                    <a:pt x="433" y="580"/>
                    <a:pt x="433" y="580"/>
                    <a:pt x="433" y="580"/>
                  </a:cubicBezTo>
                  <a:cubicBezTo>
                    <a:pt x="446" y="584"/>
                    <a:pt x="446" y="584"/>
                    <a:pt x="446" y="584"/>
                  </a:cubicBezTo>
                  <a:cubicBezTo>
                    <a:pt x="451" y="577"/>
                    <a:pt x="451" y="577"/>
                    <a:pt x="451" y="577"/>
                  </a:cubicBezTo>
                  <a:cubicBezTo>
                    <a:pt x="457" y="565"/>
                    <a:pt x="457" y="565"/>
                    <a:pt x="457" y="565"/>
                  </a:cubicBezTo>
                  <a:cubicBezTo>
                    <a:pt x="468" y="566"/>
                    <a:pt x="468" y="566"/>
                    <a:pt x="468" y="566"/>
                  </a:cubicBezTo>
                  <a:cubicBezTo>
                    <a:pt x="474" y="572"/>
                    <a:pt x="474" y="572"/>
                    <a:pt x="474" y="572"/>
                  </a:cubicBezTo>
                  <a:cubicBezTo>
                    <a:pt x="483" y="569"/>
                    <a:pt x="483" y="569"/>
                    <a:pt x="483" y="569"/>
                  </a:cubicBezTo>
                  <a:cubicBezTo>
                    <a:pt x="496" y="559"/>
                    <a:pt x="496" y="559"/>
                    <a:pt x="496" y="559"/>
                  </a:cubicBezTo>
                  <a:cubicBezTo>
                    <a:pt x="505" y="566"/>
                    <a:pt x="505" y="566"/>
                    <a:pt x="505" y="566"/>
                  </a:cubicBezTo>
                  <a:cubicBezTo>
                    <a:pt x="516" y="561"/>
                    <a:pt x="516" y="561"/>
                    <a:pt x="516" y="561"/>
                  </a:cubicBezTo>
                  <a:cubicBezTo>
                    <a:pt x="520" y="550"/>
                    <a:pt x="520" y="550"/>
                    <a:pt x="520" y="550"/>
                  </a:cubicBezTo>
                  <a:cubicBezTo>
                    <a:pt x="525" y="541"/>
                    <a:pt x="525" y="541"/>
                    <a:pt x="525" y="541"/>
                  </a:cubicBezTo>
                  <a:cubicBezTo>
                    <a:pt x="536" y="540"/>
                    <a:pt x="536" y="540"/>
                    <a:pt x="536" y="540"/>
                  </a:cubicBezTo>
                  <a:cubicBezTo>
                    <a:pt x="545" y="532"/>
                    <a:pt x="545" y="532"/>
                    <a:pt x="545" y="532"/>
                  </a:cubicBezTo>
                  <a:cubicBezTo>
                    <a:pt x="550" y="514"/>
                    <a:pt x="550" y="514"/>
                    <a:pt x="550" y="514"/>
                  </a:cubicBezTo>
                  <a:cubicBezTo>
                    <a:pt x="561" y="510"/>
                    <a:pt x="561" y="510"/>
                    <a:pt x="561" y="510"/>
                  </a:cubicBezTo>
                  <a:cubicBezTo>
                    <a:pt x="569" y="508"/>
                    <a:pt x="569" y="508"/>
                    <a:pt x="569" y="508"/>
                  </a:cubicBezTo>
                  <a:cubicBezTo>
                    <a:pt x="572" y="518"/>
                    <a:pt x="572" y="518"/>
                    <a:pt x="572" y="518"/>
                  </a:cubicBezTo>
                  <a:cubicBezTo>
                    <a:pt x="582" y="518"/>
                    <a:pt x="582" y="518"/>
                    <a:pt x="582" y="518"/>
                  </a:cubicBezTo>
                  <a:cubicBezTo>
                    <a:pt x="592" y="513"/>
                    <a:pt x="592" y="513"/>
                    <a:pt x="592" y="513"/>
                  </a:cubicBezTo>
                  <a:cubicBezTo>
                    <a:pt x="604" y="509"/>
                    <a:pt x="604" y="509"/>
                    <a:pt x="604" y="509"/>
                  </a:cubicBezTo>
                  <a:cubicBezTo>
                    <a:pt x="613" y="500"/>
                    <a:pt x="613" y="500"/>
                    <a:pt x="613" y="500"/>
                  </a:cubicBezTo>
                  <a:cubicBezTo>
                    <a:pt x="622" y="496"/>
                    <a:pt x="622" y="496"/>
                    <a:pt x="622" y="496"/>
                  </a:cubicBezTo>
                  <a:cubicBezTo>
                    <a:pt x="629" y="487"/>
                    <a:pt x="629" y="487"/>
                    <a:pt x="629" y="487"/>
                  </a:cubicBezTo>
                  <a:cubicBezTo>
                    <a:pt x="633" y="505"/>
                    <a:pt x="633" y="505"/>
                    <a:pt x="633" y="505"/>
                  </a:cubicBezTo>
                  <a:cubicBezTo>
                    <a:pt x="645" y="498"/>
                    <a:pt x="645" y="498"/>
                    <a:pt x="645" y="498"/>
                  </a:cubicBezTo>
                  <a:cubicBezTo>
                    <a:pt x="653" y="507"/>
                    <a:pt x="653" y="507"/>
                    <a:pt x="653" y="507"/>
                  </a:cubicBezTo>
                  <a:cubicBezTo>
                    <a:pt x="665" y="510"/>
                    <a:pt x="665" y="510"/>
                    <a:pt x="665" y="510"/>
                  </a:cubicBezTo>
                  <a:cubicBezTo>
                    <a:pt x="667" y="519"/>
                    <a:pt x="667" y="519"/>
                    <a:pt x="667" y="519"/>
                  </a:cubicBezTo>
                  <a:cubicBezTo>
                    <a:pt x="673" y="535"/>
                    <a:pt x="673" y="535"/>
                    <a:pt x="673" y="535"/>
                  </a:cubicBezTo>
                  <a:cubicBezTo>
                    <a:pt x="678" y="530"/>
                    <a:pt x="678" y="530"/>
                    <a:pt x="678" y="530"/>
                  </a:cubicBezTo>
                  <a:cubicBezTo>
                    <a:pt x="686" y="520"/>
                    <a:pt x="686" y="520"/>
                    <a:pt x="686" y="520"/>
                  </a:cubicBezTo>
                  <a:cubicBezTo>
                    <a:pt x="691" y="523"/>
                    <a:pt x="691" y="523"/>
                    <a:pt x="691" y="523"/>
                  </a:cubicBezTo>
                  <a:cubicBezTo>
                    <a:pt x="696" y="522"/>
                    <a:pt x="696" y="522"/>
                    <a:pt x="696" y="522"/>
                  </a:cubicBezTo>
                  <a:cubicBezTo>
                    <a:pt x="702" y="530"/>
                    <a:pt x="702" y="530"/>
                    <a:pt x="702" y="530"/>
                  </a:cubicBezTo>
                  <a:cubicBezTo>
                    <a:pt x="710" y="531"/>
                    <a:pt x="710" y="531"/>
                    <a:pt x="710" y="531"/>
                  </a:cubicBezTo>
                  <a:cubicBezTo>
                    <a:pt x="712" y="520"/>
                    <a:pt x="712" y="520"/>
                    <a:pt x="712" y="520"/>
                  </a:cubicBezTo>
                  <a:cubicBezTo>
                    <a:pt x="720" y="522"/>
                    <a:pt x="720" y="522"/>
                    <a:pt x="720" y="522"/>
                  </a:cubicBezTo>
                  <a:cubicBezTo>
                    <a:pt x="723" y="515"/>
                    <a:pt x="723" y="515"/>
                    <a:pt x="723" y="515"/>
                  </a:cubicBezTo>
                  <a:cubicBezTo>
                    <a:pt x="737" y="511"/>
                    <a:pt x="737" y="511"/>
                    <a:pt x="737" y="511"/>
                  </a:cubicBezTo>
                  <a:cubicBezTo>
                    <a:pt x="739" y="507"/>
                    <a:pt x="739" y="507"/>
                    <a:pt x="739" y="507"/>
                  </a:cubicBezTo>
                  <a:cubicBezTo>
                    <a:pt x="747" y="510"/>
                    <a:pt x="747" y="510"/>
                    <a:pt x="747" y="510"/>
                  </a:cubicBezTo>
                  <a:cubicBezTo>
                    <a:pt x="754" y="510"/>
                    <a:pt x="754" y="510"/>
                    <a:pt x="754" y="510"/>
                  </a:cubicBezTo>
                  <a:cubicBezTo>
                    <a:pt x="760" y="506"/>
                    <a:pt x="760" y="506"/>
                    <a:pt x="760" y="506"/>
                  </a:cubicBezTo>
                  <a:cubicBezTo>
                    <a:pt x="765" y="487"/>
                    <a:pt x="765" y="487"/>
                    <a:pt x="765" y="487"/>
                  </a:cubicBezTo>
                  <a:cubicBezTo>
                    <a:pt x="772" y="490"/>
                    <a:pt x="772" y="490"/>
                    <a:pt x="772" y="490"/>
                  </a:cubicBezTo>
                  <a:cubicBezTo>
                    <a:pt x="778" y="486"/>
                    <a:pt x="778" y="486"/>
                    <a:pt x="778" y="486"/>
                  </a:cubicBezTo>
                  <a:cubicBezTo>
                    <a:pt x="783" y="470"/>
                    <a:pt x="783" y="470"/>
                    <a:pt x="783" y="470"/>
                  </a:cubicBezTo>
                  <a:cubicBezTo>
                    <a:pt x="788" y="462"/>
                    <a:pt x="788" y="462"/>
                    <a:pt x="788" y="462"/>
                  </a:cubicBezTo>
                  <a:cubicBezTo>
                    <a:pt x="797" y="462"/>
                    <a:pt x="797" y="462"/>
                    <a:pt x="797" y="462"/>
                  </a:cubicBezTo>
                  <a:cubicBezTo>
                    <a:pt x="797" y="462"/>
                    <a:pt x="801" y="470"/>
                    <a:pt x="804" y="470"/>
                  </a:cubicBezTo>
                  <a:cubicBezTo>
                    <a:pt x="807" y="470"/>
                    <a:pt x="809" y="461"/>
                    <a:pt x="809" y="461"/>
                  </a:cubicBezTo>
                  <a:cubicBezTo>
                    <a:pt x="809" y="461"/>
                    <a:pt x="811" y="448"/>
                    <a:pt x="815" y="450"/>
                  </a:cubicBezTo>
                  <a:cubicBezTo>
                    <a:pt x="819" y="452"/>
                    <a:pt x="824" y="456"/>
                    <a:pt x="824" y="456"/>
                  </a:cubicBezTo>
                  <a:cubicBezTo>
                    <a:pt x="831" y="467"/>
                    <a:pt x="831" y="467"/>
                    <a:pt x="831" y="467"/>
                  </a:cubicBezTo>
                  <a:cubicBezTo>
                    <a:pt x="833" y="457"/>
                    <a:pt x="833" y="457"/>
                    <a:pt x="833" y="457"/>
                  </a:cubicBezTo>
                  <a:cubicBezTo>
                    <a:pt x="843" y="458"/>
                    <a:pt x="843" y="458"/>
                    <a:pt x="843" y="458"/>
                  </a:cubicBezTo>
                  <a:cubicBezTo>
                    <a:pt x="847" y="444"/>
                    <a:pt x="847" y="444"/>
                    <a:pt x="847" y="444"/>
                  </a:cubicBezTo>
                  <a:cubicBezTo>
                    <a:pt x="861" y="429"/>
                    <a:pt x="861" y="429"/>
                    <a:pt x="861" y="429"/>
                  </a:cubicBezTo>
                  <a:cubicBezTo>
                    <a:pt x="864" y="415"/>
                    <a:pt x="864" y="415"/>
                    <a:pt x="864" y="415"/>
                  </a:cubicBezTo>
                  <a:cubicBezTo>
                    <a:pt x="869" y="409"/>
                    <a:pt x="869" y="409"/>
                    <a:pt x="869" y="409"/>
                  </a:cubicBezTo>
                  <a:cubicBezTo>
                    <a:pt x="880" y="416"/>
                    <a:pt x="880" y="416"/>
                    <a:pt x="880" y="416"/>
                  </a:cubicBezTo>
                  <a:cubicBezTo>
                    <a:pt x="887" y="409"/>
                    <a:pt x="887" y="409"/>
                    <a:pt x="887" y="409"/>
                  </a:cubicBezTo>
                  <a:cubicBezTo>
                    <a:pt x="894" y="419"/>
                    <a:pt x="894" y="419"/>
                    <a:pt x="894" y="419"/>
                  </a:cubicBezTo>
                  <a:cubicBezTo>
                    <a:pt x="895" y="429"/>
                    <a:pt x="895" y="429"/>
                    <a:pt x="895" y="429"/>
                  </a:cubicBezTo>
                  <a:cubicBezTo>
                    <a:pt x="902" y="434"/>
                    <a:pt x="902" y="434"/>
                    <a:pt x="902" y="434"/>
                  </a:cubicBezTo>
                  <a:cubicBezTo>
                    <a:pt x="909" y="432"/>
                    <a:pt x="909" y="432"/>
                    <a:pt x="909" y="432"/>
                  </a:cubicBezTo>
                  <a:cubicBezTo>
                    <a:pt x="909" y="413"/>
                    <a:pt x="909" y="413"/>
                    <a:pt x="909" y="413"/>
                  </a:cubicBezTo>
                  <a:cubicBezTo>
                    <a:pt x="916" y="405"/>
                    <a:pt x="916" y="405"/>
                    <a:pt x="916" y="405"/>
                  </a:cubicBezTo>
                  <a:cubicBezTo>
                    <a:pt x="917" y="387"/>
                    <a:pt x="917" y="387"/>
                    <a:pt x="917" y="387"/>
                  </a:cubicBezTo>
                  <a:cubicBezTo>
                    <a:pt x="925" y="389"/>
                    <a:pt x="925" y="389"/>
                    <a:pt x="925" y="389"/>
                  </a:cubicBezTo>
                  <a:cubicBezTo>
                    <a:pt x="928" y="376"/>
                    <a:pt x="928" y="376"/>
                    <a:pt x="928" y="376"/>
                  </a:cubicBezTo>
                  <a:cubicBezTo>
                    <a:pt x="940" y="377"/>
                    <a:pt x="940" y="377"/>
                    <a:pt x="940" y="377"/>
                  </a:cubicBezTo>
                  <a:cubicBezTo>
                    <a:pt x="952" y="373"/>
                    <a:pt x="952" y="373"/>
                    <a:pt x="952" y="373"/>
                  </a:cubicBezTo>
                  <a:cubicBezTo>
                    <a:pt x="953" y="329"/>
                    <a:pt x="953" y="329"/>
                    <a:pt x="953" y="329"/>
                  </a:cubicBezTo>
                  <a:cubicBezTo>
                    <a:pt x="954" y="321"/>
                    <a:pt x="954" y="321"/>
                    <a:pt x="954" y="321"/>
                  </a:cubicBezTo>
                  <a:cubicBezTo>
                    <a:pt x="961" y="317"/>
                    <a:pt x="961" y="317"/>
                    <a:pt x="961" y="317"/>
                  </a:cubicBezTo>
                  <a:cubicBezTo>
                    <a:pt x="965" y="303"/>
                    <a:pt x="965" y="303"/>
                    <a:pt x="965" y="303"/>
                  </a:cubicBezTo>
                  <a:cubicBezTo>
                    <a:pt x="971" y="308"/>
                    <a:pt x="971" y="308"/>
                    <a:pt x="971" y="308"/>
                  </a:cubicBezTo>
                  <a:cubicBezTo>
                    <a:pt x="977" y="329"/>
                    <a:pt x="977" y="329"/>
                    <a:pt x="977" y="329"/>
                  </a:cubicBezTo>
                  <a:cubicBezTo>
                    <a:pt x="979" y="277"/>
                    <a:pt x="979" y="277"/>
                    <a:pt x="979" y="277"/>
                  </a:cubicBezTo>
                  <a:cubicBezTo>
                    <a:pt x="985" y="262"/>
                    <a:pt x="985" y="262"/>
                    <a:pt x="985" y="262"/>
                  </a:cubicBezTo>
                  <a:cubicBezTo>
                    <a:pt x="991" y="248"/>
                    <a:pt x="991" y="248"/>
                    <a:pt x="991" y="248"/>
                  </a:cubicBezTo>
                  <a:cubicBezTo>
                    <a:pt x="994" y="203"/>
                    <a:pt x="994" y="203"/>
                    <a:pt x="994" y="203"/>
                  </a:cubicBezTo>
                  <a:cubicBezTo>
                    <a:pt x="997" y="143"/>
                    <a:pt x="997" y="143"/>
                    <a:pt x="997" y="143"/>
                  </a:cubicBezTo>
                  <a:cubicBezTo>
                    <a:pt x="997" y="99"/>
                    <a:pt x="997" y="99"/>
                    <a:pt x="997" y="99"/>
                  </a:cubicBezTo>
                  <a:cubicBezTo>
                    <a:pt x="1003" y="118"/>
                    <a:pt x="1003" y="118"/>
                    <a:pt x="1003" y="118"/>
                  </a:cubicBezTo>
                  <a:cubicBezTo>
                    <a:pt x="1008" y="90"/>
                    <a:pt x="1008" y="90"/>
                    <a:pt x="1008" y="90"/>
                  </a:cubicBezTo>
                  <a:cubicBezTo>
                    <a:pt x="1010" y="63"/>
                    <a:pt x="1010" y="63"/>
                    <a:pt x="1010" y="63"/>
                  </a:cubicBezTo>
                  <a:cubicBezTo>
                    <a:pt x="1017" y="67"/>
                    <a:pt x="1017" y="67"/>
                    <a:pt x="1017" y="67"/>
                  </a:cubicBezTo>
                  <a:cubicBezTo>
                    <a:pt x="1024" y="84"/>
                    <a:pt x="1024" y="84"/>
                    <a:pt x="1024" y="84"/>
                  </a:cubicBezTo>
                  <a:cubicBezTo>
                    <a:pt x="1028" y="93"/>
                    <a:pt x="1028" y="93"/>
                    <a:pt x="1028" y="93"/>
                  </a:cubicBezTo>
                  <a:cubicBezTo>
                    <a:pt x="1030" y="70"/>
                    <a:pt x="1030" y="70"/>
                    <a:pt x="1030" y="70"/>
                  </a:cubicBezTo>
                  <a:cubicBezTo>
                    <a:pt x="1034" y="50"/>
                    <a:pt x="1034" y="50"/>
                    <a:pt x="1034" y="50"/>
                  </a:cubicBezTo>
                  <a:cubicBezTo>
                    <a:pt x="1035" y="19"/>
                    <a:pt x="1035" y="19"/>
                    <a:pt x="1035" y="19"/>
                  </a:cubicBezTo>
                  <a:cubicBezTo>
                    <a:pt x="1039" y="0"/>
                    <a:pt x="1039" y="0"/>
                    <a:pt x="1039" y="0"/>
                  </a:cubicBezTo>
                  <a:cubicBezTo>
                    <a:pt x="1039" y="51"/>
                    <a:pt x="1039" y="51"/>
                    <a:pt x="1039" y="51"/>
                  </a:cubicBezTo>
                  <a:cubicBezTo>
                    <a:pt x="1043" y="64"/>
                    <a:pt x="1043" y="64"/>
                    <a:pt x="1043" y="64"/>
                  </a:cubicBezTo>
                  <a:cubicBezTo>
                    <a:pt x="1046" y="82"/>
                    <a:pt x="1046" y="82"/>
                    <a:pt x="1046" y="82"/>
                  </a:cubicBezTo>
                  <a:cubicBezTo>
                    <a:pt x="1050" y="103"/>
                    <a:pt x="1050" y="103"/>
                    <a:pt x="1050" y="103"/>
                  </a:cubicBezTo>
                  <a:cubicBezTo>
                    <a:pt x="1052" y="120"/>
                    <a:pt x="1052" y="120"/>
                    <a:pt x="1052" y="120"/>
                  </a:cubicBezTo>
                  <a:cubicBezTo>
                    <a:pt x="1054" y="135"/>
                    <a:pt x="1054" y="135"/>
                    <a:pt x="1054" y="135"/>
                  </a:cubicBezTo>
                  <a:cubicBezTo>
                    <a:pt x="1059" y="143"/>
                    <a:pt x="1059" y="143"/>
                    <a:pt x="1059" y="143"/>
                  </a:cubicBezTo>
                  <a:cubicBezTo>
                    <a:pt x="1061" y="172"/>
                    <a:pt x="1061" y="172"/>
                    <a:pt x="1061" y="172"/>
                  </a:cubicBezTo>
                  <a:cubicBezTo>
                    <a:pt x="1066" y="187"/>
                    <a:pt x="1066" y="187"/>
                    <a:pt x="1066" y="187"/>
                  </a:cubicBezTo>
                  <a:cubicBezTo>
                    <a:pt x="1069" y="159"/>
                    <a:pt x="1069" y="159"/>
                    <a:pt x="1069" y="159"/>
                  </a:cubicBezTo>
                  <a:cubicBezTo>
                    <a:pt x="1072" y="106"/>
                    <a:pt x="1072" y="106"/>
                    <a:pt x="1072" y="106"/>
                  </a:cubicBezTo>
                  <a:cubicBezTo>
                    <a:pt x="1077" y="137"/>
                    <a:pt x="1077" y="137"/>
                    <a:pt x="1077" y="137"/>
                  </a:cubicBezTo>
                  <a:cubicBezTo>
                    <a:pt x="1079" y="155"/>
                    <a:pt x="1079" y="155"/>
                    <a:pt x="1079" y="155"/>
                  </a:cubicBezTo>
                  <a:cubicBezTo>
                    <a:pt x="1082" y="167"/>
                    <a:pt x="1082" y="167"/>
                    <a:pt x="1082" y="167"/>
                  </a:cubicBezTo>
                  <a:cubicBezTo>
                    <a:pt x="1085" y="157"/>
                    <a:pt x="1085" y="157"/>
                    <a:pt x="1085" y="157"/>
                  </a:cubicBezTo>
                  <a:cubicBezTo>
                    <a:pt x="1090" y="177"/>
                    <a:pt x="1090" y="177"/>
                    <a:pt x="1090" y="177"/>
                  </a:cubicBezTo>
                  <a:cubicBezTo>
                    <a:pt x="1093" y="189"/>
                    <a:pt x="1093" y="189"/>
                    <a:pt x="1093" y="189"/>
                  </a:cubicBezTo>
                  <a:cubicBezTo>
                    <a:pt x="1096" y="153"/>
                    <a:pt x="1096" y="153"/>
                    <a:pt x="1096" y="153"/>
                  </a:cubicBezTo>
                  <a:cubicBezTo>
                    <a:pt x="1100" y="139"/>
                    <a:pt x="1100" y="139"/>
                    <a:pt x="1100" y="139"/>
                  </a:cubicBezTo>
                  <a:cubicBezTo>
                    <a:pt x="1106" y="140"/>
                    <a:pt x="1106" y="140"/>
                    <a:pt x="1106" y="140"/>
                  </a:cubicBezTo>
                  <a:cubicBezTo>
                    <a:pt x="1108" y="108"/>
                    <a:pt x="1108" y="108"/>
                    <a:pt x="1108" y="108"/>
                  </a:cubicBezTo>
                  <a:cubicBezTo>
                    <a:pt x="1117" y="103"/>
                    <a:pt x="1117" y="103"/>
                    <a:pt x="1117" y="103"/>
                  </a:cubicBezTo>
                  <a:cubicBezTo>
                    <a:pt x="1115" y="75"/>
                    <a:pt x="1115" y="75"/>
                    <a:pt x="1115" y="75"/>
                  </a:cubicBezTo>
                  <a:cubicBezTo>
                    <a:pt x="1120" y="144"/>
                    <a:pt x="1120" y="144"/>
                    <a:pt x="1120" y="144"/>
                  </a:cubicBezTo>
                  <a:cubicBezTo>
                    <a:pt x="1124" y="155"/>
                    <a:pt x="1124" y="155"/>
                    <a:pt x="1124" y="155"/>
                  </a:cubicBezTo>
                  <a:cubicBezTo>
                    <a:pt x="1125" y="160"/>
                    <a:pt x="1125" y="160"/>
                    <a:pt x="1125" y="160"/>
                  </a:cubicBezTo>
                  <a:cubicBezTo>
                    <a:pt x="1132" y="155"/>
                    <a:pt x="1132" y="155"/>
                    <a:pt x="1132" y="155"/>
                  </a:cubicBezTo>
                  <a:cubicBezTo>
                    <a:pt x="1131" y="180"/>
                    <a:pt x="1131" y="180"/>
                    <a:pt x="1131" y="180"/>
                  </a:cubicBezTo>
                  <a:cubicBezTo>
                    <a:pt x="1133" y="197"/>
                    <a:pt x="1133" y="197"/>
                    <a:pt x="1133" y="197"/>
                  </a:cubicBezTo>
                  <a:cubicBezTo>
                    <a:pt x="1136" y="183"/>
                    <a:pt x="1136" y="183"/>
                    <a:pt x="1136" y="183"/>
                  </a:cubicBezTo>
                  <a:cubicBezTo>
                    <a:pt x="1147" y="172"/>
                    <a:pt x="1147" y="172"/>
                    <a:pt x="1147" y="172"/>
                  </a:cubicBezTo>
                  <a:cubicBezTo>
                    <a:pt x="1146" y="195"/>
                    <a:pt x="1146" y="195"/>
                    <a:pt x="1146" y="195"/>
                  </a:cubicBezTo>
                  <a:cubicBezTo>
                    <a:pt x="1151" y="190"/>
                    <a:pt x="1151" y="190"/>
                    <a:pt x="1151" y="190"/>
                  </a:cubicBezTo>
                  <a:cubicBezTo>
                    <a:pt x="1150" y="295"/>
                    <a:pt x="1150" y="295"/>
                    <a:pt x="1150" y="295"/>
                  </a:cubicBezTo>
                  <a:cubicBezTo>
                    <a:pt x="1157" y="275"/>
                    <a:pt x="1157" y="275"/>
                    <a:pt x="1157" y="275"/>
                  </a:cubicBezTo>
                  <a:cubicBezTo>
                    <a:pt x="1162" y="259"/>
                    <a:pt x="1162" y="259"/>
                    <a:pt x="1162" y="259"/>
                  </a:cubicBezTo>
                  <a:cubicBezTo>
                    <a:pt x="1167" y="265"/>
                    <a:pt x="1167" y="265"/>
                    <a:pt x="1167" y="265"/>
                  </a:cubicBezTo>
                  <a:cubicBezTo>
                    <a:pt x="1172" y="288"/>
                    <a:pt x="1172" y="288"/>
                    <a:pt x="1172" y="288"/>
                  </a:cubicBezTo>
                  <a:cubicBezTo>
                    <a:pt x="1172" y="303"/>
                    <a:pt x="1172" y="303"/>
                    <a:pt x="1172" y="303"/>
                  </a:cubicBezTo>
                  <a:cubicBezTo>
                    <a:pt x="1177" y="279"/>
                    <a:pt x="1177" y="279"/>
                    <a:pt x="1177" y="279"/>
                  </a:cubicBezTo>
                  <a:cubicBezTo>
                    <a:pt x="1187" y="270"/>
                    <a:pt x="1187" y="270"/>
                    <a:pt x="1187" y="270"/>
                  </a:cubicBezTo>
                  <a:cubicBezTo>
                    <a:pt x="1193" y="270"/>
                    <a:pt x="1193" y="270"/>
                    <a:pt x="1193" y="270"/>
                  </a:cubicBezTo>
                  <a:cubicBezTo>
                    <a:pt x="1193" y="279"/>
                    <a:pt x="1193" y="279"/>
                    <a:pt x="1193" y="279"/>
                  </a:cubicBezTo>
                  <a:cubicBezTo>
                    <a:pt x="1201" y="272"/>
                    <a:pt x="1201" y="272"/>
                    <a:pt x="1201" y="272"/>
                  </a:cubicBezTo>
                  <a:cubicBezTo>
                    <a:pt x="1205" y="289"/>
                    <a:pt x="1205" y="289"/>
                    <a:pt x="1205" y="289"/>
                  </a:cubicBezTo>
                  <a:cubicBezTo>
                    <a:pt x="1206" y="304"/>
                    <a:pt x="1206" y="304"/>
                    <a:pt x="1206" y="304"/>
                  </a:cubicBezTo>
                  <a:cubicBezTo>
                    <a:pt x="1216" y="322"/>
                    <a:pt x="1216" y="322"/>
                    <a:pt x="1216" y="322"/>
                  </a:cubicBezTo>
                  <a:cubicBezTo>
                    <a:pt x="1215" y="341"/>
                    <a:pt x="1215" y="341"/>
                    <a:pt x="1215" y="341"/>
                  </a:cubicBezTo>
                  <a:cubicBezTo>
                    <a:pt x="1220" y="361"/>
                    <a:pt x="1220" y="361"/>
                    <a:pt x="1220" y="361"/>
                  </a:cubicBezTo>
                  <a:cubicBezTo>
                    <a:pt x="1224" y="380"/>
                    <a:pt x="1224" y="380"/>
                    <a:pt x="1224" y="380"/>
                  </a:cubicBezTo>
                  <a:cubicBezTo>
                    <a:pt x="1226" y="401"/>
                    <a:pt x="1226" y="401"/>
                    <a:pt x="1226" y="401"/>
                  </a:cubicBezTo>
                  <a:cubicBezTo>
                    <a:pt x="1226" y="422"/>
                    <a:pt x="1226" y="422"/>
                    <a:pt x="1226" y="422"/>
                  </a:cubicBezTo>
                  <a:cubicBezTo>
                    <a:pt x="1236" y="382"/>
                    <a:pt x="1236" y="382"/>
                    <a:pt x="1236" y="382"/>
                  </a:cubicBezTo>
                  <a:cubicBezTo>
                    <a:pt x="1248" y="372"/>
                    <a:pt x="1248" y="372"/>
                    <a:pt x="1248" y="372"/>
                  </a:cubicBezTo>
                  <a:cubicBezTo>
                    <a:pt x="1250" y="352"/>
                    <a:pt x="1250" y="352"/>
                    <a:pt x="1250" y="352"/>
                  </a:cubicBezTo>
                  <a:cubicBezTo>
                    <a:pt x="1250" y="352"/>
                    <a:pt x="1256" y="369"/>
                    <a:pt x="1256" y="365"/>
                  </a:cubicBezTo>
                  <a:cubicBezTo>
                    <a:pt x="1256" y="361"/>
                    <a:pt x="1261" y="360"/>
                    <a:pt x="1261" y="360"/>
                  </a:cubicBezTo>
                  <a:cubicBezTo>
                    <a:pt x="1261" y="340"/>
                    <a:pt x="1261" y="340"/>
                    <a:pt x="1261" y="340"/>
                  </a:cubicBezTo>
                  <a:cubicBezTo>
                    <a:pt x="1268" y="323"/>
                    <a:pt x="1268" y="323"/>
                    <a:pt x="1268" y="323"/>
                  </a:cubicBezTo>
                  <a:cubicBezTo>
                    <a:pt x="1269" y="306"/>
                    <a:pt x="1269" y="306"/>
                    <a:pt x="1269" y="306"/>
                  </a:cubicBezTo>
                  <a:cubicBezTo>
                    <a:pt x="1276" y="309"/>
                    <a:pt x="1276" y="309"/>
                    <a:pt x="1276" y="309"/>
                  </a:cubicBezTo>
                  <a:cubicBezTo>
                    <a:pt x="1276" y="284"/>
                    <a:pt x="1276" y="284"/>
                    <a:pt x="1276" y="284"/>
                  </a:cubicBezTo>
                  <a:cubicBezTo>
                    <a:pt x="1281" y="287"/>
                    <a:pt x="1281" y="287"/>
                    <a:pt x="1281" y="287"/>
                  </a:cubicBezTo>
                  <a:cubicBezTo>
                    <a:pt x="1282" y="271"/>
                    <a:pt x="1282" y="271"/>
                    <a:pt x="1282" y="271"/>
                  </a:cubicBezTo>
                  <a:cubicBezTo>
                    <a:pt x="1283" y="260"/>
                    <a:pt x="1283" y="260"/>
                    <a:pt x="1283" y="260"/>
                  </a:cubicBezTo>
                  <a:cubicBezTo>
                    <a:pt x="1283" y="260"/>
                    <a:pt x="1286" y="246"/>
                    <a:pt x="1286" y="250"/>
                  </a:cubicBezTo>
                  <a:cubicBezTo>
                    <a:pt x="1286" y="254"/>
                    <a:pt x="1290" y="293"/>
                    <a:pt x="1290" y="293"/>
                  </a:cubicBezTo>
                  <a:cubicBezTo>
                    <a:pt x="1296" y="311"/>
                    <a:pt x="1296" y="311"/>
                    <a:pt x="1296" y="311"/>
                  </a:cubicBezTo>
                  <a:cubicBezTo>
                    <a:pt x="1305" y="316"/>
                    <a:pt x="1305" y="316"/>
                    <a:pt x="1305" y="316"/>
                  </a:cubicBezTo>
                  <a:cubicBezTo>
                    <a:pt x="1309" y="303"/>
                    <a:pt x="1309" y="303"/>
                    <a:pt x="1309" y="303"/>
                  </a:cubicBezTo>
                  <a:cubicBezTo>
                    <a:pt x="1314" y="292"/>
                    <a:pt x="1314" y="292"/>
                    <a:pt x="1314" y="292"/>
                  </a:cubicBezTo>
                  <a:cubicBezTo>
                    <a:pt x="1319" y="293"/>
                    <a:pt x="1319" y="293"/>
                    <a:pt x="1319" y="293"/>
                  </a:cubicBezTo>
                  <a:cubicBezTo>
                    <a:pt x="1323" y="285"/>
                    <a:pt x="1323" y="285"/>
                    <a:pt x="1323" y="285"/>
                  </a:cubicBezTo>
                  <a:cubicBezTo>
                    <a:pt x="1330" y="285"/>
                    <a:pt x="1330" y="285"/>
                    <a:pt x="1330" y="285"/>
                  </a:cubicBezTo>
                  <a:cubicBezTo>
                    <a:pt x="1333" y="276"/>
                    <a:pt x="1333" y="276"/>
                    <a:pt x="1333" y="276"/>
                  </a:cubicBezTo>
                  <a:cubicBezTo>
                    <a:pt x="1334" y="266"/>
                    <a:pt x="1334" y="266"/>
                    <a:pt x="1334" y="266"/>
                  </a:cubicBezTo>
                  <a:cubicBezTo>
                    <a:pt x="1341" y="284"/>
                    <a:pt x="1341" y="284"/>
                    <a:pt x="1341" y="284"/>
                  </a:cubicBezTo>
                  <a:cubicBezTo>
                    <a:pt x="1344" y="299"/>
                    <a:pt x="1344" y="299"/>
                    <a:pt x="1344" y="299"/>
                  </a:cubicBezTo>
                  <a:cubicBezTo>
                    <a:pt x="1349" y="307"/>
                    <a:pt x="1349" y="307"/>
                    <a:pt x="1349" y="307"/>
                  </a:cubicBezTo>
                  <a:cubicBezTo>
                    <a:pt x="1351" y="329"/>
                    <a:pt x="1351" y="329"/>
                    <a:pt x="1351" y="329"/>
                  </a:cubicBezTo>
                  <a:cubicBezTo>
                    <a:pt x="1359" y="345"/>
                    <a:pt x="1359" y="345"/>
                    <a:pt x="1359" y="345"/>
                  </a:cubicBezTo>
                  <a:cubicBezTo>
                    <a:pt x="1374" y="348"/>
                    <a:pt x="1374" y="348"/>
                    <a:pt x="1374" y="348"/>
                  </a:cubicBezTo>
                  <a:cubicBezTo>
                    <a:pt x="1374" y="366"/>
                    <a:pt x="1374" y="366"/>
                    <a:pt x="1374" y="366"/>
                  </a:cubicBezTo>
                  <a:cubicBezTo>
                    <a:pt x="1379" y="374"/>
                    <a:pt x="1379" y="374"/>
                    <a:pt x="1379" y="374"/>
                  </a:cubicBezTo>
                  <a:cubicBezTo>
                    <a:pt x="1386" y="363"/>
                    <a:pt x="1386" y="363"/>
                    <a:pt x="1386" y="363"/>
                  </a:cubicBezTo>
                  <a:cubicBezTo>
                    <a:pt x="1394" y="364"/>
                    <a:pt x="1394" y="364"/>
                    <a:pt x="1394" y="364"/>
                  </a:cubicBezTo>
                  <a:cubicBezTo>
                    <a:pt x="1395" y="354"/>
                    <a:pt x="1395" y="354"/>
                    <a:pt x="1395" y="354"/>
                  </a:cubicBezTo>
                  <a:cubicBezTo>
                    <a:pt x="1403" y="354"/>
                    <a:pt x="1403" y="354"/>
                    <a:pt x="1403" y="354"/>
                  </a:cubicBezTo>
                  <a:cubicBezTo>
                    <a:pt x="1406" y="359"/>
                    <a:pt x="1406" y="359"/>
                    <a:pt x="1406" y="359"/>
                  </a:cubicBezTo>
                  <a:cubicBezTo>
                    <a:pt x="1415" y="363"/>
                    <a:pt x="1415" y="363"/>
                    <a:pt x="1415" y="363"/>
                  </a:cubicBezTo>
                  <a:cubicBezTo>
                    <a:pt x="1416" y="375"/>
                    <a:pt x="1416" y="375"/>
                    <a:pt x="1416" y="375"/>
                  </a:cubicBezTo>
                  <a:cubicBezTo>
                    <a:pt x="1417" y="386"/>
                    <a:pt x="1417" y="386"/>
                    <a:pt x="1417" y="386"/>
                  </a:cubicBezTo>
                  <a:cubicBezTo>
                    <a:pt x="1428" y="383"/>
                    <a:pt x="1428" y="383"/>
                    <a:pt x="1428" y="383"/>
                  </a:cubicBezTo>
                </a:path>
              </a:pathLst>
            </a:custGeom>
            <a:noFill/>
            <a:ln w="25400" cap="rnd">
              <a:solidFill>
                <a:schemeClr val="tx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57" name="Freeform 6">
              <a:extLst>
                <a:ext uri="{FF2B5EF4-FFF2-40B4-BE49-F238E27FC236}">
                  <a16:creationId xmlns:a16="http://schemas.microsoft.com/office/drawing/2014/main" id="{634BF9C5-2976-4A19-B1CC-465DAA023A3A}"/>
                </a:ext>
              </a:extLst>
            </p:cNvPr>
            <p:cNvSpPr>
              <a:spLocks/>
            </p:cNvSpPr>
            <p:nvPr/>
          </p:nvSpPr>
          <p:spPr bwMode="auto">
            <a:xfrm>
              <a:off x="19720967" y="5886468"/>
              <a:ext cx="3313448" cy="44719"/>
            </a:xfrm>
            <a:custGeom>
              <a:avLst/>
              <a:gdLst>
                <a:gd name="T0" fmla="*/ 18 w 1422"/>
                <a:gd name="T1" fmla="*/ 10 h 13"/>
                <a:gd name="T2" fmla="*/ 42 w 1422"/>
                <a:gd name="T3" fmla="*/ 9 h 13"/>
                <a:gd name="T4" fmla="*/ 61 w 1422"/>
                <a:gd name="T5" fmla="*/ 7 h 13"/>
                <a:gd name="T6" fmla="*/ 88 w 1422"/>
                <a:gd name="T7" fmla="*/ 6 h 13"/>
                <a:gd name="T8" fmla="*/ 112 w 1422"/>
                <a:gd name="T9" fmla="*/ 8 h 13"/>
                <a:gd name="T10" fmla="*/ 131 w 1422"/>
                <a:gd name="T11" fmla="*/ 8 h 13"/>
                <a:gd name="T12" fmla="*/ 149 w 1422"/>
                <a:gd name="T13" fmla="*/ 11 h 13"/>
                <a:gd name="T14" fmla="*/ 174 w 1422"/>
                <a:gd name="T15" fmla="*/ 12 h 13"/>
                <a:gd name="T16" fmla="*/ 195 w 1422"/>
                <a:gd name="T17" fmla="*/ 9 h 13"/>
                <a:gd name="T18" fmla="*/ 217 w 1422"/>
                <a:gd name="T19" fmla="*/ 9 h 13"/>
                <a:gd name="T20" fmla="*/ 250 w 1422"/>
                <a:gd name="T21" fmla="*/ 8 h 13"/>
                <a:gd name="T22" fmla="*/ 272 w 1422"/>
                <a:gd name="T23" fmla="*/ 6 h 13"/>
                <a:gd name="T24" fmla="*/ 294 w 1422"/>
                <a:gd name="T25" fmla="*/ 8 h 13"/>
                <a:gd name="T26" fmla="*/ 320 w 1422"/>
                <a:gd name="T27" fmla="*/ 9 h 13"/>
                <a:gd name="T28" fmla="*/ 341 w 1422"/>
                <a:gd name="T29" fmla="*/ 10 h 13"/>
                <a:gd name="T30" fmla="*/ 361 w 1422"/>
                <a:gd name="T31" fmla="*/ 10 h 13"/>
                <a:gd name="T32" fmla="*/ 380 w 1422"/>
                <a:gd name="T33" fmla="*/ 12 h 13"/>
                <a:gd name="T34" fmla="*/ 402 w 1422"/>
                <a:gd name="T35" fmla="*/ 13 h 13"/>
                <a:gd name="T36" fmla="*/ 433 w 1422"/>
                <a:gd name="T37" fmla="*/ 11 h 13"/>
                <a:gd name="T38" fmla="*/ 458 w 1422"/>
                <a:gd name="T39" fmla="*/ 9 h 13"/>
                <a:gd name="T40" fmla="*/ 481 w 1422"/>
                <a:gd name="T41" fmla="*/ 8 h 13"/>
                <a:gd name="T42" fmla="*/ 512 w 1422"/>
                <a:gd name="T43" fmla="*/ 9 h 13"/>
                <a:gd name="T44" fmla="*/ 536 w 1422"/>
                <a:gd name="T45" fmla="*/ 6 h 13"/>
                <a:gd name="T46" fmla="*/ 556 w 1422"/>
                <a:gd name="T47" fmla="*/ 6 h 13"/>
                <a:gd name="T48" fmla="*/ 579 w 1422"/>
                <a:gd name="T49" fmla="*/ 6 h 13"/>
                <a:gd name="T50" fmla="*/ 596 w 1422"/>
                <a:gd name="T51" fmla="*/ 4 h 13"/>
                <a:gd name="T52" fmla="*/ 620 w 1422"/>
                <a:gd name="T53" fmla="*/ 3 h 13"/>
                <a:gd name="T54" fmla="*/ 638 w 1422"/>
                <a:gd name="T55" fmla="*/ 2 h 13"/>
                <a:gd name="T56" fmla="*/ 663 w 1422"/>
                <a:gd name="T57" fmla="*/ 3 h 13"/>
                <a:gd name="T58" fmla="*/ 684 w 1422"/>
                <a:gd name="T59" fmla="*/ 4 h 13"/>
                <a:gd name="T60" fmla="*/ 707 w 1422"/>
                <a:gd name="T61" fmla="*/ 3 h 13"/>
                <a:gd name="T62" fmla="*/ 730 w 1422"/>
                <a:gd name="T63" fmla="*/ 7 h 13"/>
                <a:gd name="T64" fmla="*/ 761 w 1422"/>
                <a:gd name="T65" fmla="*/ 6 h 13"/>
                <a:gd name="T66" fmla="*/ 792 w 1422"/>
                <a:gd name="T67" fmla="*/ 6 h 13"/>
                <a:gd name="T68" fmla="*/ 818 w 1422"/>
                <a:gd name="T69" fmla="*/ 6 h 13"/>
                <a:gd name="T70" fmla="*/ 845 w 1422"/>
                <a:gd name="T71" fmla="*/ 7 h 13"/>
                <a:gd name="T72" fmla="*/ 872 w 1422"/>
                <a:gd name="T73" fmla="*/ 6 h 13"/>
                <a:gd name="T74" fmla="*/ 893 w 1422"/>
                <a:gd name="T75" fmla="*/ 7 h 13"/>
                <a:gd name="T76" fmla="*/ 923 w 1422"/>
                <a:gd name="T77" fmla="*/ 7 h 13"/>
                <a:gd name="T78" fmla="*/ 952 w 1422"/>
                <a:gd name="T79" fmla="*/ 5 h 13"/>
                <a:gd name="T80" fmla="*/ 977 w 1422"/>
                <a:gd name="T81" fmla="*/ 7 h 13"/>
                <a:gd name="T82" fmla="*/ 1000 w 1422"/>
                <a:gd name="T83" fmla="*/ 9 h 13"/>
                <a:gd name="T84" fmla="*/ 1030 w 1422"/>
                <a:gd name="T85" fmla="*/ 9 h 13"/>
                <a:gd name="T86" fmla="*/ 1052 w 1422"/>
                <a:gd name="T87" fmla="*/ 7 h 13"/>
                <a:gd name="T88" fmla="*/ 1071 w 1422"/>
                <a:gd name="T89" fmla="*/ 6 h 13"/>
                <a:gd name="T90" fmla="*/ 1090 w 1422"/>
                <a:gd name="T91" fmla="*/ 3 h 13"/>
                <a:gd name="T92" fmla="*/ 1123 w 1422"/>
                <a:gd name="T93" fmla="*/ 4 h 13"/>
                <a:gd name="T94" fmla="*/ 1151 w 1422"/>
                <a:gd name="T95" fmla="*/ 2 h 13"/>
                <a:gd name="T96" fmla="*/ 1172 w 1422"/>
                <a:gd name="T97" fmla="*/ 1 h 13"/>
                <a:gd name="T98" fmla="*/ 1202 w 1422"/>
                <a:gd name="T99" fmla="*/ 1 h 13"/>
                <a:gd name="T100" fmla="*/ 1225 w 1422"/>
                <a:gd name="T101" fmla="*/ 1 h 13"/>
                <a:gd name="T102" fmla="*/ 1252 w 1422"/>
                <a:gd name="T103" fmla="*/ 3 h 13"/>
                <a:gd name="T104" fmla="*/ 1280 w 1422"/>
                <a:gd name="T105" fmla="*/ 1 h 13"/>
                <a:gd name="T106" fmla="*/ 1308 w 1422"/>
                <a:gd name="T107" fmla="*/ 2 h 13"/>
                <a:gd name="T108" fmla="*/ 1336 w 1422"/>
                <a:gd name="T109" fmla="*/ 3 h 13"/>
                <a:gd name="T110" fmla="*/ 1367 w 1422"/>
                <a:gd name="T111" fmla="*/ 3 h 13"/>
                <a:gd name="T112" fmla="*/ 1394 w 1422"/>
                <a:gd name="T113" fmla="*/ 4 h 13"/>
                <a:gd name="T114" fmla="*/ 1414 w 1422"/>
                <a:gd name="T11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2" h="13">
                  <a:moveTo>
                    <a:pt x="0" y="9"/>
                  </a:moveTo>
                  <a:cubicBezTo>
                    <a:pt x="1" y="9"/>
                    <a:pt x="1" y="9"/>
                    <a:pt x="1" y="9"/>
                  </a:cubicBezTo>
                  <a:cubicBezTo>
                    <a:pt x="4" y="9"/>
                    <a:pt x="4" y="9"/>
                    <a:pt x="4" y="9"/>
                  </a:cubicBezTo>
                  <a:cubicBezTo>
                    <a:pt x="7" y="9"/>
                    <a:pt x="7" y="9"/>
                    <a:pt x="7" y="9"/>
                  </a:cubicBezTo>
                  <a:cubicBezTo>
                    <a:pt x="14" y="9"/>
                    <a:pt x="14" y="9"/>
                    <a:pt x="14" y="9"/>
                  </a:cubicBezTo>
                  <a:cubicBezTo>
                    <a:pt x="12" y="10"/>
                    <a:pt x="12" y="10"/>
                    <a:pt x="12" y="10"/>
                  </a:cubicBezTo>
                  <a:cubicBezTo>
                    <a:pt x="18" y="10"/>
                    <a:pt x="18" y="10"/>
                    <a:pt x="18" y="10"/>
                  </a:cubicBezTo>
                  <a:cubicBezTo>
                    <a:pt x="22" y="9"/>
                    <a:pt x="22" y="9"/>
                    <a:pt x="22" y="9"/>
                  </a:cubicBezTo>
                  <a:cubicBezTo>
                    <a:pt x="27" y="9"/>
                    <a:pt x="27" y="9"/>
                    <a:pt x="27" y="9"/>
                  </a:cubicBezTo>
                  <a:cubicBezTo>
                    <a:pt x="27" y="9"/>
                    <a:pt x="27" y="9"/>
                    <a:pt x="27" y="9"/>
                  </a:cubicBezTo>
                  <a:cubicBezTo>
                    <a:pt x="32" y="9"/>
                    <a:pt x="32" y="9"/>
                    <a:pt x="32" y="9"/>
                  </a:cubicBezTo>
                  <a:cubicBezTo>
                    <a:pt x="33" y="9"/>
                    <a:pt x="33" y="9"/>
                    <a:pt x="33" y="9"/>
                  </a:cubicBezTo>
                  <a:cubicBezTo>
                    <a:pt x="39" y="9"/>
                    <a:pt x="39" y="9"/>
                    <a:pt x="39" y="9"/>
                  </a:cubicBezTo>
                  <a:cubicBezTo>
                    <a:pt x="42" y="9"/>
                    <a:pt x="42" y="9"/>
                    <a:pt x="42" y="9"/>
                  </a:cubicBezTo>
                  <a:cubicBezTo>
                    <a:pt x="46" y="9"/>
                    <a:pt x="46" y="9"/>
                    <a:pt x="46" y="9"/>
                  </a:cubicBezTo>
                  <a:cubicBezTo>
                    <a:pt x="47" y="9"/>
                    <a:pt x="47" y="9"/>
                    <a:pt x="47" y="9"/>
                  </a:cubicBezTo>
                  <a:cubicBezTo>
                    <a:pt x="52" y="9"/>
                    <a:pt x="52" y="9"/>
                    <a:pt x="52" y="9"/>
                  </a:cubicBezTo>
                  <a:cubicBezTo>
                    <a:pt x="52" y="9"/>
                    <a:pt x="52" y="9"/>
                    <a:pt x="52" y="9"/>
                  </a:cubicBezTo>
                  <a:cubicBezTo>
                    <a:pt x="52" y="9"/>
                    <a:pt x="58" y="9"/>
                    <a:pt x="58" y="9"/>
                  </a:cubicBezTo>
                  <a:cubicBezTo>
                    <a:pt x="58" y="9"/>
                    <a:pt x="56" y="7"/>
                    <a:pt x="56" y="7"/>
                  </a:cubicBezTo>
                  <a:cubicBezTo>
                    <a:pt x="61" y="7"/>
                    <a:pt x="61" y="7"/>
                    <a:pt x="61" y="7"/>
                  </a:cubicBezTo>
                  <a:cubicBezTo>
                    <a:pt x="62" y="6"/>
                    <a:pt x="62" y="6"/>
                    <a:pt x="62" y="6"/>
                  </a:cubicBezTo>
                  <a:cubicBezTo>
                    <a:pt x="72" y="6"/>
                    <a:pt x="72" y="6"/>
                    <a:pt x="72" y="6"/>
                  </a:cubicBezTo>
                  <a:cubicBezTo>
                    <a:pt x="72" y="6"/>
                    <a:pt x="72" y="6"/>
                    <a:pt x="72" y="6"/>
                  </a:cubicBezTo>
                  <a:cubicBezTo>
                    <a:pt x="78" y="6"/>
                    <a:pt x="78" y="6"/>
                    <a:pt x="78" y="6"/>
                  </a:cubicBezTo>
                  <a:cubicBezTo>
                    <a:pt x="84" y="6"/>
                    <a:pt x="84" y="6"/>
                    <a:pt x="84" y="6"/>
                  </a:cubicBezTo>
                  <a:cubicBezTo>
                    <a:pt x="84" y="6"/>
                    <a:pt x="84" y="6"/>
                    <a:pt x="84" y="6"/>
                  </a:cubicBezTo>
                  <a:cubicBezTo>
                    <a:pt x="88" y="6"/>
                    <a:pt x="88" y="6"/>
                    <a:pt x="88" y="6"/>
                  </a:cubicBezTo>
                  <a:cubicBezTo>
                    <a:pt x="90" y="7"/>
                    <a:pt x="90" y="7"/>
                    <a:pt x="90" y="7"/>
                  </a:cubicBezTo>
                  <a:cubicBezTo>
                    <a:pt x="95" y="6"/>
                    <a:pt x="95" y="6"/>
                    <a:pt x="95" y="6"/>
                  </a:cubicBezTo>
                  <a:cubicBezTo>
                    <a:pt x="95" y="6"/>
                    <a:pt x="102" y="7"/>
                    <a:pt x="102" y="7"/>
                  </a:cubicBezTo>
                  <a:cubicBezTo>
                    <a:pt x="102" y="7"/>
                    <a:pt x="100" y="6"/>
                    <a:pt x="100" y="6"/>
                  </a:cubicBezTo>
                  <a:cubicBezTo>
                    <a:pt x="105" y="7"/>
                    <a:pt x="105" y="7"/>
                    <a:pt x="105" y="7"/>
                  </a:cubicBezTo>
                  <a:cubicBezTo>
                    <a:pt x="110" y="7"/>
                    <a:pt x="110" y="7"/>
                    <a:pt x="110" y="7"/>
                  </a:cubicBezTo>
                  <a:cubicBezTo>
                    <a:pt x="112" y="8"/>
                    <a:pt x="112" y="8"/>
                    <a:pt x="112" y="8"/>
                  </a:cubicBezTo>
                  <a:cubicBezTo>
                    <a:pt x="116" y="8"/>
                    <a:pt x="116" y="8"/>
                    <a:pt x="116" y="8"/>
                  </a:cubicBezTo>
                  <a:cubicBezTo>
                    <a:pt x="116" y="8"/>
                    <a:pt x="116" y="8"/>
                    <a:pt x="117" y="8"/>
                  </a:cubicBezTo>
                  <a:cubicBezTo>
                    <a:pt x="118" y="8"/>
                    <a:pt x="120" y="8"/>
                    <a:pt x="120" y="8"/>
                  </a:cubicBezTo>
                  <a:cubicBezTo>
                    <a:pt x="124" y="8"/>
                    <a:pt x="124" y="8"/>
                    <a:pt x="124" y="8"/>
                  </a:cubicBezTo>
                  <a:cubicBezTo>
                    <a:pt x="125" y="8"/>
                    <a:pt x="125" y="8"/>
                    <a:pt x="125" y="8"/>
                  </a:cubicBezTo>
                  <a:cubicBezTo>
                    <a:pt x="131" y="8"/>
                    <a:pt x="131" y="8"/>
                    <a:pt x="131" y="8"/>
                  </a:cubicBezTo>
                  <a:cubicBezTo>
                    <a:pt x="131" y="8"/>
                    <a:pt x="131" y="8"/>
                    <a:pt x="131" y="8"/>
                  </a:cubicBezTo>
                  <a:cubicBezTo>
                    <a:pt x="136" y="8"/>
                    <a:pt x="136" y="8"/>
                    <a:pt x="136" y="8"/>
                  </a:cubicBezTo>
                  <a:cubicBezTo>
                    <a:pt x="135" y="9"/>
                    <a:pt x="135" y="9"/>
                    <a:pt x="135" y="9"/>
                  </a:cubicBezTo>
                  <a:cubicBezTo>
                    <a:pt x="140" y="9"/>
                    <a:pt x="140" y="9"/>
                    <a:pt x="140" y="9"/>
                  </a:cubicBezTo>
                  <a:cubicBezTo>
                    <a:pt x="143" y="10"/>
                    <a:pt x="143" y="10"/>
                    <a:pt x="143" y="10"/>
                  </a:cubicBezTo>
                  <a:cubicBezTo>
                    <a:pt x="143" y="10"/>
                    <a:pt x="146" y="10"/>
                    <a:pt x="146" y="10"/>
                  </a:cubicBezTo>
                  <a:cubicBezTo>
                    <a:pt x="146" y="10"/>
                    <a:pt x="145" y="11"/>
                    <a:pt x="145" y="11"/>
                  </a:cubicBezTo>
                  <a:cubicBezTo>
                    <a:pt x="149" y="11"/>
                    <a:pt x="149" y="11"/>
                    <a:pt x="149" y="11"/>
                  </a:cubicBezTo>
                  <a:cubicBezTo>
                    <a:pt x="152" y="11"/>
                    <a:pt x="152" y="11"/>
                    <a:pt x="152" y="11"/>
                  </a:cubicBezTo>
                  <a:cubicBezTo>
                    <a:pt x="157" y="11"/>
                    <a:pt x="157" y="11"/>
                    <a:pt x="157" y="11"/>
                  </a:cubicBezTo>
                  <a:cubicBezTo>
                    <a:pt x="160" y="12"/>
                    <a:pt x="160" y="12"/>
                    <a:pt x="160" y="12"/>
                  </a:cubicBezTo>
                  <a:cubicBezTo>
                    <a:pt x="160" y="12"/>
                    <a:pt x="165" y="11"/>
                    <a:pt x="165" y="11"/>
                  </a:cubicBezTo>
                  <a:cubicBezTo>
                    <a:pt x="165" y="12"/>
                    <a:pt x="166" y="12"/>
                    <a:pt x="166" y="12"/>
                  </a:cubicBezTo>
                  <a:cubicBezTo>
                    <a:pt x="172" y="12"/>
                    <a:pt x="172" y="12"/>
                    <a:pt x="172" y="12"/>
                  </a:cubicBezTo>
                  <a:cubicBezTo>
                    <a:pt x="174" y="12"/>
                    <a:pt x="174" y="12"/>
                    <a:pt x="174" y="12"/>
                  </a:cubicBezTo>
                  <a:cubicBezTo>
                    <a:pt x="178" y="12"/>
                    <a:pt x="178" y="12"/>
                    <a:pt x="178" y="12"/>
                  </a:cubicBezTo>
                  <a:cubicBezTo>
                    <a:pt x="183" y="11"/>
                    <a:pt x="183" y="11"/>
                    <a:pt x="183" y="11"/>
                  </a:cubicBezTo>
                  <a:cubicBezTo>
                    <a:pt x="184" y="11"/>
                    <a:pt x="184" y="11"/>
                    <a:pt x="184" y="11"/>
                  </a:cubicBezTo>
                  <a:cubicBezTo>
                    <a:pt x="189" y="11"/>
                    <a:pt x="189" y="11"/>
                    <a:pt x="189" y="11"/>
                  </a:cubicBezTo>
                  <a:cubicBezTo>
                    <a:pt x="192" y="11"/>
                    <a:pt x="192" y="11"/>
                    <a:pt x="192" y="11"/>
                  </a:cubicBezTo>
                  <a:cubicBezTo>
                    <a:pt x="194" y="10"/>
                    <a:pt x="194" y="10"/>
                    <a:pt x="194" y="10"/>
                  </a:cubicBezTo>
                  <a:cubicBezTo>
                    <a:pt x="195" y="9"/>
                    <a:pt x="195" y="9"/>
                    <a:pt x="195" y="9"/>
                  </a:cubicBezTo>
                  <a:cubicBezTo>
                    <a:pt x="199" y="8"/>
                    <a:pt x="199" y="8"/>
                    <a:pt x="199" y="8"/>
                  </a:cubicBezTo>
                  <a:cubicBezTo>
                    <a:pt x="202" y="9"/>
                    <a:pt x="202" y="9"/>
                    <a:pt x="202" y="9"/>
                  </a:cubicBezTo>
                  <a:cubicBezTo>
                    <a:pt x="206" y="10"/>
                    <a:pt x="206" y="10"/>
                    <a:pt x="206" y="10"/>
                  </a:cubicBezTo>
                  <a:cubicBezTo>
                    <a:pt x="210" y="9"/>
                    <a:pt x="210" y="9"/>
                    <a:pt x="210" y="9"/>
                  </a:cubicBezTo>
                  <a:cubicBezTo>
                    <a:pt x="212" y="9"/>
                    <a:pt x="212" y="9"/>
                    <a:pt x="212" y="9"/>
                  </a:cubicBezTo>
                  <a:cubicBezTo>
                    <a:pt x="212" y="9"/>
                    <a:pt x="216" y="8"/>
                    <a:pt x="215" y="8"/>
                  </a:cubicBezTo>
                  <a:cubicBezTo>
                    <a:pt x="214" y="8"/>
                    <a:pt x="217" y="9"/>
                    <a:pt x="217" y="9"/>
                  </a:cubicBezTo>
                  <a:cubicBezTo>
                    <a:pt x="218" y="9"/>
                    <a:pt x="218" y="9"/>
                    <a:pt x="218" y="9"/>
                  </a:cubicBezTo>
                  <a:cubicBezTo>
                    <a:pt x="224" y="9"/>
                    <a:pt x="224" y="9"/>
                    <a:pt x="224" y="9"/>
                  </a:cubicBezTo>
                  <a:cubicBezTo>
                    <a:pt x="233" y="9"/>
                    <a:pt x="233" y="9"/>
                    <a:pt x="233" y="9"/>
                  </a:cubicBezTo>
                  <a:cubicBezTo>
                    <a:pt x="234" y="9"/>
                    <a:pt x="234" y="9"/>
                    <a:pt x="234" y="9"/>
                  </a:cubicBezTo>
                  <a:cubicBezTo>
                    <a:pt x="240" y="8"/>
                    <a:pt x="240" y="8"/>
                    <a:pt x="240" y="8"/>
                  </a:cubicBezTo>
                  <a:cubicBezTo>
                    <a:pt x="244" y="8"/>
                    <a:pt x="244" y="8"/>
                    <a:pt x="244" y="8"/>
                  </a:cubicBezTo>
                  <a:cubicBezTo>
                    <a:pt x="250" y="8"/>
                    <a:pt x="250" y="8"/>
                    <a:pt x="250" y="8"/>
                  </a:cubicBezTo>
                  <a:cubicBezTo>
                    <a:pt x="254" y="8"/>
                    <a:pt x="254" y="8"/>
                    <a:pt x="254" y="8"/>
                  </a:cubicBezTo>
                  <a:cubicBezTo>
                    <a:pt x="262" y="8"/>
                    <a:pt x="262" y="8"/>
                    <a:pt x="262" y="8"/>
                  </a:cubicBezTo>
                  <a:cubicBezTo>
                    <a:pt x="262" y="8"/>
                    <a:pt x="262" y="8"/>
                    <a:pt x="262" y="8"/>
                  </a:cubicBezTo>
                  <a:cubicBezTo>
                    <a:pt x="263" y="7"/>
                    <a:pt x="263" y="7"/>
                    <a:pt x="263" y="7"/>
                  </a:cubicBezTo>
                  <a:cubicBezTo>
                    <a:pt x="265" y="7"/>
                    <a:pt x="265" y="7"/>
                    <a:pt x="265" y="7"/>
                  </a:cubicBezTo>
                  <a:cubicBezTo>
                    <a:pt x="272" y="7"/>
                    <a:pt x="272" y="7"/>
                    <a:pt x="272" y="7"/>
                  </a:cubicBezTo>
                  <a:cubicBezTo>
                    <a:pt x="272" y="7"/>
                    <a:pt x="274" y="7"/>
                    <a:pt x="272" y="6"/>
                  </a:cubicBezTo>
                  <a:cubicBezTo>
                    <a:pt x="270" y="6"/>
                    <a:pt x="272" y="6"/>
                    <a:pt x="272" y="6"/>
                  </a:cubicBezTo>
                  <a:cubicBezTo>
                    <a:pt x="274" y="5"/>
                    <a:pt x="274" y="5"/>
                    <a:pt x="274" y="5"/>
                  </a:cubicBezTo>
                  <a:cubicBezTo>
                    <a:pt x="280" y="6"/>
                    <a:pt x="280" y="6"/>
                    <a:pt x="280" y="6"/>
                  </a:cubicBezTo>
                  <a:cubicBezTo>
                    <a:pt x="283" y="6"/>
                    <a:pt x="283" y="6"/>
                    <a:pt x="283" y="6"/>
                  </a:cubicBezTo>
                  <a:cubicBezTo>
                    <a:pt x="288" y="7"/>
                    <a:pt x="288" y="7"/>
                    <a:pt x="288" y="7"/>
                  </a:cubicBezTo>
                  <a:cubicBezTo>
                    <a:pt x="291" y="7"/>
                    <a:pt x="291" y="7"/>
                    <a:pt x="291" y="7"/>
                  </a:cubicBezTo>
                  <a:cubicBezTo>
                    <a:pt x="294" y="8"/>
                    <a:pt x="294" y="8"/>
                    <a:pt x="294" y="8"/>
                  </a:cubicBezTo>
                  <a:cubicBezTo>
                    <a:pt x="296" y="8"/>
                    <a:pt x="296" y="8"/>
                    <a:pt x="296" y="8"/>
                  </a:cubicBezTo>
                  <a:cubicBezTo>
                    <a:pt x="304" y="8"/>
                    <a:pt x="304" y="8"/>
                    <a:pt x="304" y="8"/>
                  </a:cubicBezTo>
                  <a:cubicBezTo>
                    <a:pt x="308" y="8"/>
                    <a:pt x="308" y="8"/>
                    <a:pt x="308" y="8"/>
                  </a:cubicBezTo>
                  <a:cubicBezTo>
                    <a:pt x="310" y="9"/>
                    <a:pt x="310" y="9"/>
                    <a:pt x="310" y="9"/>
                  </a:cubicBezTo>
                  <a:cubicBezTo>
                    <a:pt x="312" y="9"/>
                    <a:pt x="312" y="9"/>
                    <a:pt x="312" y="9"/>
                  </a:cubicBezTo>
                  <a:cubicBezTo>
                    <a:pt x="312" y="9"/>
                    <a:pt x="312" y="9"/>
                    <a:pt x="312" y="9"/>
                  </a:cubicBezTo>
                  <a:cubicBezTo>
                    <a:pt x="320" y="9"/>
                    <a:pt x="320" y="9"/>
                    <a:pt x="320" y="9"/>
                  </a:cubicBezTo>
                  <a:cubicBezTo>
                    <a:pt x="320" y="9"/>
                    <a:pt x="320" y="9"/>
                    <a:pt x="320" y="9"/>
                  </a:cubicBezTo>
                  <a:cubicBezTo>
                    <a:pt x="325" y="9"/>
                    <a:pt x="325" y="9"/>
                    <a:pt x="325" y="9"/>
                  </a:cubicBezTo>
                  <a:cubicBezTo>
                    <a:pt x="326" y="10"/>
                    <a:pt x="326" y="10"/>
                    <a:pt x="326" y="10"/>
                  </a:cubicBezTo>
                  <a:cubicBezTo>
                    <a:pt x="330" y="10"/>
                    <a:pt x="330" y="10"/>
                    <a:pt x="330" y="10"/>
                  </a:cubicBezTo>
                  <a:cubicBezTo>
                    <a:pt x="334" y="10"/>
                    <a:pt x="334" y="10"/>
                    <a:pt x="334" y="10"/>
                  </a:cubicBezTo>
                  <a:cubicBezTo>
                    <a:pt x="336" y="10"/>
                    <a:pt x="336" y="10"/>
                    <a:pt x="336" y="10"/>
                  </a:cubicBezTo>
                  <a:cubicBezTo>
                    <a:pt x="341" y="10"/>
                    <a:pt x="341" y="10"/>
                    <a:pt x="341" y="10"/>
                  </a:cubicBezTo>
                  <a:cubicBezTo>
                    <a:pt x="341" y="9"/>
                    <a:pt x="341" y="9"/>
                    <a:pt x="341" y="9"/>
                  </a:cubicBezTo>
                  <a:cubicBezTo>
                    <a:pt x="346" y="9"/>
                    <a:pt x="346" y="9"/>
                    <a:pt x="346" y="9"/>
                  </a:cubicBezTo>
                  <a:cubicBezTo>
                    <a:pt x="348" y="9"/>
                    <a:pt x="348" y="9"/>
                    <a:pt x="348" y="9"/>
                  </a:cubicBezTo>
                  <a:cubicBezTo>
                    <a:pt x="351" y="9"/>
                    <a:pt x="351" y="9"/>
                    <a:pt x="351" y="9"/>
                  </a:cubicBezTo>
                  <a:cubicBezTo>
                    <a:pt x="354" y="10"/>
                    <a:pt x="354" y="10"/>
                    <a:pt x="354" y="10"/>
                  </a:cubicBezTo>
                  <a:cubicBezTo>
                    <a:pt x="354" y="10"/>
                    <a:pt x="354" y="10"/>
                    <a:pt x="354" y="10"/>
                  </a:cubicBezTo>
                  <a:cubicBezTo>
                    <a:pt x="361" y="10"/>
                    <a:pt x="361" y="10"/>
                    <a:pt x="361" y="10"/>
                  </a:cubicBezTo>
                  <a:cubicBezTo>
                    <a:pt x="366" y="9"/>
                    <a:pt x="366" y="9"/>
                    <a:pt x="366" y="9"/>
                  </a:cubicBezTo>
                  <a:cubicBezTo>
                    <a:pt x="369" y="10"/>
                    <a:pt x="369" y="10"/>
                    <a:pt x="369" y="10"/>
                  </a:cubicBezTo>
                  <a:cubicBezTo>
                    <a:pt x="369" y="10"/>
                    <a:pt x="372" y="10"/>
                    <a:pt x="372" y="10"/>
                  </a:cubicBezTo>
                  <a:cubicBezTo>
                    <a:pt x="372" y="10"/>
                    <a:pt x="377" y="10"/>
                    <a:pt x="377" y="10"/>
                  </a:cubicBezTo>
                  <a:cubicBezTo>
                    <a:pt x="376" y="12"/>
                    <a:pt x="376" y="12"/>
                    <a:pt x="376" y="12"/>
                  </a:cubicBezTo>
                  <a:cubicBezTo>
                    <a:pt x="381" y="12"/>
                    <a:pt x="381" y="12"/>
                    <a:pt x="381" y="12"/>
                  </a:cubicBezTo>
                  <a:cubicBezTo>
                    <a:pt x="380" y="12"/>
                    <a:pt x="380" y="12"/>
                    <a:pt x="380" y="12"/>
                  </a:cubicBezTo>
                  <a:cubicBezTo>
                    <a:pt x="388" y="12"/>
                    <a:pt x="388" y="12"/>
                    <a:pt x="388" y="12"/>
                  </a:cubicBezTo>
                  <a:cubicBezTo>
                    <a:pt x="390" y="12"/>
                    <a:pt x="390" y="12"/>
                    <a:pt x="390" y="12"/>
                  </a:cubicBezTo>
                  <a:cubicBezTo>
                    <a:pt x="392" y="11"/>
                    <a:pt x="392" y="11"/>
                    <a:pt x="392" y="11"/>
                  </a:cubicBezTo>
                  <a:cubicBezTo>
                    <a:pt x="396" y="12"/>
                    <a:pt x="396" y="12"/>
                    <a:pt x="396" y="12"/>
                  </a:cubicBezTo>
                  <a:cubicBezTo>
                    <a:pt x="398" y="12"/>
                    <a:pt x="398" y="12"/>
                    <a:pt x="398" y="12"/>
                  </a:cubicBezTo>
                  <a:cubicBezTo>
                    <a:pt x="400" y="13"/>
                    <a:pt x="400" y="13"/>
                    <a:pt x="400" y="13"/>
                  </a:cubicBezTo>
                  <a:cubicBezTo>
                    <a:pt x="402" y="13"/>
                    <a:pt x="402" y="13"/>
                    <a:pt x="402" y="13"/>
                  </a:cubicBezTo>
                  <a:cubicBezTo>
                    <a:pt x="410" y="12"/>
                    <a:pt x="410" y="12"/>
                    <a:pt x="410" y="12"/>
                  </a:cubicBezTo>
                  <a:cubicBezTo>
                    <a:pt x="415" y="12"/>
                    <a:pt x="415" y="12"/>
                    <a:pt x="415" y="12"/>
                  </a:cubicBezTo>
                  <a:cubicBezTo>
                    <a:pt x="415" y="12"/>
                    <a:pt x="419" y="12"/>
                    <a:pt x="419" y="12"/>
                  </a:cubicBezTo>
                  <a:cubicBezTo>
                    <a:pt x="419" y="12"/>
                    <a:pt x="419" y="12"/>
                    <a:pt x="419" y="12"/>
                  </a:cubicBezTo>
                  <a:cubicBezTo>
                    <a:pt x="426" y="12"/>
                    <a:pt x="426" y="12"/>
                    <a:pt x="426" y="12"/>
                  </a:cubicBezTo>
                  <a:cubicBezTo>
                    <a:pt x="427" y="12"/>
                    <a:pt x="427" y="12"/>
                    <a:pt x="427" y="12"/>
                  </a:cubicBezTo>
                  <a:cubicBezTo>
                    <a:pt x="433" y="11"/>
                    <a:pt x="433" y="11"/>
                    <a:pt x="433" y="11"/>
                  </a:cubicBezTo>
                  <a:cubicBezTo>
                    <a:pt x="437" y="10"/>
                    <a:pt x="437" y="10"/>
                    <a:pt x="437" y="10"/>
                  </a:cubicBezTo>
                  <a:cubicBezTo>
                    <a:pt x="440" y="10"/>
                    <a:pt x="440" y="10"/>
                    <a:pt x="440" y="10"/>
                  </a:cubicBezTo>
                  <a:cubicBezTo>
                    <a:pt x="445" y="10"/>
                    <a:pt x="445" y="10"/>
                    <a:pt x="445" y="10"/>
                  </a:cubicBezTo>
                  <a:cubicBezTo>
                    <a:pt x="453" y="10"/>
                    <a:pt x="453" y="10"/>
                    <a:pt x="453" y="10"/>
                  </a:cubicBezTo>
                  <a:cubicBezTo>
                    <a:pt x="452" y="9"/>
                    <a:pt x="452" y="9"/>
                    <a:pt x="452" y="9"/>
                  </a:cubicBezTo>
                  <a:cubicBezTo>
                    <a:pt x="455" y="9"/>
                    <a:pt x="455" y="9"/>
                    <a:pt x="455" y="9"/>
                  </a:cubicBezTo>
                  <a:cubicBezTo>
                    <a:pt x="458" y="9"/>
                    <a:pt x="458" y="9"/>
                    <a:pt x="458" y="9"/>
                  </a:cubicBezTo>
                  <a:cubicBezTo>
                    <a:pt x="461" y="9"/>
                    <a:pt x="461" y="9"/>
                    <a:pt x="461" y="9"/>
                  </a:cubicBezTo>
                  <a:cubicBezTo>
                    <a:pt x="466" y="9"/>
                    <a:pt x="466" y="9"/>
                    <a:pt x="466" y="9"/>
                  </a:cubicBezTo>
                  <a:cubicBezTo>
                    <a:pt x="470" y="9"/>
                    <a:pt x="470" y="9"/>
                    <a:pt x="470" y="9"/>
                  </a:cubicBezTo>
                  <a:cubicBezTo>
                    <a:pt x="475" y="9"/>
                    <a:pt x="475" y="9"/>
                    <a:pt x="475" y="9"/>
                  </a:cubicBezTo>
                  <a:cubicBezTo>
                    <a:pt x="476" y="8"/>
                    <a:pt x="476" y="8"/>
                    <a:pt x="476" y="8"/>
                  </a:cubicBezTo>
                  <a:cubicBezTo>
                    <a:pt x="480" y="8"/>
                    <a:pt x="480" y="8"/>
                    <a:pt x="480" y="8"/>
                  </a:cubicBezTo>
                  <a:cubicBezTo>
                    <a:pt x="481" y="8"/>
                    <a:pt x="481" y="8"/>
                    <a:pt x="481" y="8"/>
                  </a:cubicBezTo>
                  <a:cubicBezTo>
                    <a:pt x="484" y="8"/>
                    <a:pt x="484" y="8"/>
                    <a:pt x="484" y="8"/>
                  </a:cubicBezTo>
                  <a:cubicBezTo>
                    <a:pt x="494" y="8"/>
                    <a:pt x="494" y="8"/>
                    <a:pt x="494" y="8"/>
                  </a:cubicBezTo>
                  <a:cubicBezTo>
                    <a:pt x="500" y="8"/>
                    <a:pt x="500" y="8"/>
                    <a:pt x="500" y="8"/>
                  </a:cubicBezTo>
                  <a:cubicBezTo>
                    <a:pt x="506" y="8"/>
                    <a:pt x="506" y="8"/>
                    <a:pt x="506" y="8"/>
                  </a:cubicBezTo>
                  <a:cubicBezTo>
                    <a:pt x="509" y="8"/>
                    <a:pt x="509" y="8"/>
                    <a:pt x="509" y="8"/>
                  </a:cubicBezTo>
                  <a:cubicBezTo>
                    <a:pt x="509" y="8"/>
                    <a:pt x="510" y="8"/>
                    <a:pt x="510" y="8"/>
                  </a:cubicBezTo>
                  <a:cubicBezTo>
                    <a:pt x="510" y="8"/>
                    <a:pt x="512" y="9"/>
                    <a:pt x="512" y="9"/>
                  </a:cubicBezTo>
                  <a:cubicBezTo>
                    <a:pt x="520" y="9"/>
                    <a:pt x="520" y="9"/>
                    <a:pt x="520" y="9"/>
                  </a:cubicBezTo>
                  <a:cubicBezTo>
                    <a:pt x="524" y="8"/>
                    <a:pt x="524" y="8"/>
                    <a:pt x="524" y="8"/>
                  </a:cubicBezTo>
                  <a:cubicBezTo>
                    <a:pt x="524" y="7"/>
                    <a:pt x="524" y="7"/>
                    <a:pt x="524" y="7"/>
                  </a:cubicBezTo>
                  <a:cubicBezTo>
                    <a:pt x="529" y="7"/>
                    <a:pt x="529" y="7"/>
                    <a:pt x="529" y="7"/>
                  </a:cubicBezTo>
                  <a:cubicBezTo>
                    <a:pt x="533" y="6"/>
                    <a:pt x="533" y="6"/>
                    <a:pt x="533" y="6"/>
                  </a:cubicBezTo>
                  <a:cubicBezTo>
                    <a:pt x="538" y="6"/>
                    <a:pt x="538" y="6"/>
                    <a:pt x="538" y="6"/>
                  </a:cubicBezTo>
                  <a:cubicBezTo>
                    <a:pt x="536" y="6"/>
                    <a:pt x="536" y="6"/>
                    <a:pt x="536" y="6"/>
                  </a:cubicBezTo>
                  <a:cubicBezTo>
                    <a:pt x="541" y="6"/>
                    <a:pt x="541" y="6"/>
                    <a:pt x="541" y="6"/>
                  </a:cubicBezTo>
                  <a:cubicBezTo>
                    <a:pt x="542" y="7"/>
                    <a:pt x="542" y="7"/>
                    <a:pt x="542" y="7"/>
                  </a:cubicBezTo>
                  <a:cubicBezTo>
                    <a:pt x="546" y="7"/>
                    <a:pt x="546" y="7"/>
                    <a:pt x="546" y="7"/>
                  </a:cubicBezTo>
                  <a:cubicBezTo>
                    <a:pt x="546" y="7"/>
                    <a:pt x="546" y="7"/>
                    <a:pt x="546" y="7"/>
                  </a:cubicBezTo>
                  <a:cubicBezTo>
                    <a:pt x="550" y="7"/>
                    <a:pt x="550" y="7"/>
                    <a:pt x="550" y="7"/>
                  </a:cubicBezTo>
                  <a:cubicBezTo>
                    <a:pt x="551" y="7"/>
                    <a:pt x="551" y="7"/>
                    <a:pt x="551" y="7"/>
                  </a:cubicBezTo>
                  <a:cubicBezTo>
                    <a:pt x="556" y="6"/>
                    <a:pt x="556" y="6"/>
                    <a:pt x="556" y="6"/>
                  </a:cubicBezTo>
                  <a:cubicBezTo>
                    <a:pt x="561" y="6"/>
                    <a:pt x="561" y="6"/>
                    <a:pt x="561" y="6"/>
                  </a:cubicBezTo>
                  <a:cubicBezTo>
                    <a:pt x="561" y="6"/>
                    <a:pt x="561" y="6"/>
                    <a:pt x="561" y="6"/>
                  </a:cubicBezTo>
                  <a:cubicBezTo>
                    <a:pt x="565" y="6"/>
                    <a:pt x="565" y="6"/>
                    <a:pt x="565" y="6"/>
                  </a:cubicBezTo>
                  <a:cubicBezTo>
                    <a:pt x="565" y="6"/>
                    <a:pt x="564" y="6"/>
                    <a:pt x="566" y="6"/>
                  </a:cubicBezTo>
                  <a:cubicBezTo>
                    <a:pt x="567" y="6"/>
                    <a:pt x="572" y="5"/>
                    <a:pt x="572" y="5"/>
                  </a:cubicBezTo>
                  <a:cubicBezTo>
                    <a:pt x="576" y="6"/>
                    <a:pt x="576" y="6"/>
                    <a:pt x="576" y="6"/>
                  </a:cubicBezTo>
                  <a:cubicBezTo>
                    <a:pt x="579" y="6"/>
                    <a:pt x="579" y="6"/>
                    <a:pt x="579" y="6"/>
                  </a:cubicBezTo>
                  <a:cubicBezTo>
                    <a:pt x="582" y="5"/>
                    <a:pt x="582" y="5"/>
                    <a:pt x="582" y="5"/>
                  </a:cubicBezTo>
                  <a:cubicBezTo>
                    <a:pt x="584" y="6"/>
                    <a:pt x="584" y="6"/>
                    <a:pt x="584" y="6"/>
                  </a:cubicBezTo>
                  <a:cubicBezTo>
                    <a:pt x="584" y="6"/>
                    <a:pt x="588" y="6"/>
                    <a:pt x="588" y="6"/>
                  </a:cubicBezTo>
                  <a:cubicBezTo>
                    <a:pt x="589" y="6"/>
                    <a:pt x="590" y="6"/>
                    <a:pt x="591" y="6"/>
                  </a:cubicBezTo>
                  <a:cubicBezTo>
                    <a:pt x="592" y="6"/>
                    <a:pt x="593" y="5"/>
                    <a:pt x="593" y="5"/>
                  </a:cubicBezTo>
                  <a:cubicBezTo>
                    <a:pt x="599" y="5"/>
                    <a:pt x="599" y="5"/>
                    <a:pt x="599" y="5"/>
                  </a:cubicBezTo>
                  <a:cubicBezTo>
                    <a:pt x="596" y="4"/>
                    <a:pt x="596" y="4"/>
                    <a:pt x="596" y="4"/>
                  </a:cubicBezTo>
                  <a:cubicBezTo>
                    <a:pt x="598" y="4"/>
                    <a:pt x="598" y="4"/>
                    <a:pt x="598" y="4"/>
                  </a:cubicBezTo>
                  <a:cubicBezTo>
                    <a:pt x="603" y="4"/>
                    <a:pt x="603" y="4"/>
                    <a:pt x="603" y="4"/>
                  </a:cubicBezTo>
                  <a:cubicBezTo>
                    <a:pt x="608" y="4"/>
                    <a:pt x="608" y="4"/>
                    <a:pt x="608" y="4"/>
                  </a:cubicBezTo>
                  <a:cubicBezTo>
                    <a:pt x="608" y="3"/>
                    <a:pt x="608" y="3"/>
                    <a:pt x="608" y="3"/>
                  </a:cubicBezTo>
                  <a:cubicBezTo>
                    <a:pt x="612" y="3"/>
                    <a:pt x="612" y="3"/>
                    <a:pt x="612" y="3"/>
                  </a:cubicBezTo>
                  <a:cubicBezTo>
                    <a:pt x="612" y="3"/>
                    <a:pt x="612" y="3"/>
                    <a:pt x="612" y="3"/>
                  </a:cubicBezTo>
                  <a:cubicBezTo>
                    <a:pt x="620" y="3"/>
                    <a:pt x="620" y="3"/>
                    <a:pt x="620" y="3"/>
                  </a:cubicBezTo>
                  <a:cubicBezTo>
                    <a:pt x="622" y="2"/>
                    <a:pt x="622" y="2"/>
                    <a:pt x="622" y="2"/>
                  </a:cubicBezTo>
                  <a:cubicBezTo>
                    <a:pt x="622" y="2"/>
                    <a:pt x="622" y="2"/>
                    <a:pt x="622" y="2"/>
                  </a:cubicBezTo>
                  <a:cubicBezTo>
                    <a:pt x="628" y="2"/>
                    <a:pt x="628" y="2"/>
                    <a:pt x="628" y="2"/>
                  </a:cubicBezTo>
                  <a:cubicBezTo>
                    <a:pt x="628" y="1"/>
                    <a:pt x="628" y="1"/>
                    <a:pt x="628" y="1"/>
                  </a:cubicBezTo>
                  <a:cubicBezTo>
                    <a:pt x="632" y="2"/>
                    <a:pt x="632" y="2"/>
                    <a:pt x="632" y="2"/>
                  </a:cubicBezTo>
                  <a:cubicBezTo>
                    <a:pt x="636" y="1"/>
                    <a:pt x="636" y="1"/>
                    <a:pt x="636" y="1"/>
                  </a:cubicBezTo>
                  <a:cubicBezTo>
                    <a:pt x="638" y="2"/>
                    <a:pt x="638" y="2"/>
                    <a:pt x="638" y="2"/>
                  </a:cubicBezTo>
                  <a:cubicBezTo>
                    <a:pt x="642" y="1"/>
                    <a:pt x="642" y="1"/>
                    <a:pt x="642" y="1"/>
                  </a:cubicBezTo>
                  <a:cubicBezTo>
                    <a:pt x="650" y="1"/>
                    <a:pt x="650" y="1"/>
                    <a:pt x="650" y="1"/>
                  </a:cubicBezTo>
                  <a:cubicBezTo>
                    <a:pt x="651" y="2"/>
                    <a:pt x="651" y="2"/>
                    <a:pt x="651" y="2"/>
                  </a:cubicBezTo>
                  <a:cubicBezTo>
                    <a:pt x="653" y="2"/>
                    <a:pt x="653" y="2"/>
                    <a:pt x="653" y="2"/>
                  </a:cubicBezTo>
                  <a:cubicBezTo>
                    <a:pt x="659" y="2"/>
                    <a:pt x="659" y="2"/>
                    <a:pt x="659" y="2"/>
                  </a:cubicBezTo>
                  <a:cubicBezTo>
                    <a:pt x="662" y="2"/>
                    <a:pt x="662" y="2"/>
                    <a:pt x="662" y="2"/>
                  </a:cubicBezTo>
                  <a:cubicBezTo>
                    <a:pt x="663" y="3"/>
                    <a:pt x="663" y="3"/>
                    <a:pt x="663" y="3"/>
                  </a:cubicBezTo>
                  <a:cubicBezTo>
                    <a:pt x="670" y="3"/>
                    <a:pt x="670" y="3"/>
                    <a:pt x="670" y="3"/>
                  </a:cubicBezTo>
                  <a:cubicBezTo>
                    <a:pt x="670" y="2"/>
                    <a:pt x="670" y="2"/>
                    <a:pt x="670" y="2"/>
                  </a:cubicBezTo>
                  <a:cubicBezTo>
                    <a:pt x="673" y="3"/>
                    <a:pt x="673" y="3"/>
                    <a:pt x="673" y="3"/>
                  </a:cubicBezTo>
                  <a:cubicBezTo>
                    <a:pt x="676" y="3"/>
                    <a:pt x="676" y="3"/>
                    <a:pt x="676" y="3"/>
                  </a:cubicBezTo>
                  <a:cubicBezTo>
                    <a:pt x="676" y="3"/>
                    <a:pt x="681" y="3"/>
                    <a:pt x="680" y="3"/>
                  </a:cubicBezTo>
                  <a:cubicBezTo>
                    <a:pt x="680" y="3"/>
                    <a:pt x="680" y="4"/>
                    <a:pt x="680" y="4"/>
                  </a:cubicBezTo>
                  <a:cubicBezTo>
                    <a:pt x="684" y="4"/>
                    <a:pt x="684" y="4"/>
                    <a:pt x="684" y="4"/>
                  </a:cubicBezTo>
                  <a:cubicBezTo>
                    <a:pt x="690" y="4"/>
                    <a:pt x="690" y="4"/>
                    <a:pt x="690" y="4"/>
                  </a:cubicBezTo>
                  <a:cubicBezTo>
                    <a:pt x="692" y="5"/>
                    <a:pt x="692" y="5"/>
                    <a:pt x="692" y="5"/>
                  </a:cubicBezTo>
                  <a:cubicBezTo>
                    <a:pt x="695" y="6"/>
                    <a:pt x="695" y="6"/>
                    <a:pt x="695" y="6"/>
                  </a:cubicBezTo>
                  <a:cubicBezTo>
                    <a:pt x="700" y="5"/>
                    <a:pt x="700" y="5"/>
                    <a:pt x="700" y="5"/>
                  </a:cubicBezTo>
                  <a:cubicBezTo>
                    <a:pt x="701" y="5"/>
                    <a:pt x="701" y="5"/>
                    <a:pt x="701" y="5"/>
                  </a:cubicBezTo>
                  <a:cubicBezTo>
                    <a:pt x="704" y="4"/>
                    <a:pt x="704" y="4"/>
                    <a:pt x="704" y="4"/>
                  </a:cubicBezTo>
                  <a:cubicBezTo>
                    <a:pt x="707" y="3"/>
                    <a:pt x="707" y="3"/>
                    <a:pt x="707" y="3"/>
                  </a:cubicBezTo>
                  <a:cubicBezTo>
                    <a:pt x="710" y="5"/>
                    <a:pt x="710" y="5"/>
                    <a:pt x="710" y="5"/>
                  </a:cubicBezTo>
                  <a:cubicBezTo>
                    <a:pt x="716" y="5"/>
                    <a:pt x="716" y="5"/>
                    <a:pt x="716" y="5"/>
                  </a:cubicBezTo>
                  <a:cubicBezTo>
                    <a:pt x="716" y="6"/>
                    <a:pt x="716" y="6"/>
                    <a:pt x="716" y="6"/>
                  </a:cubicBezTo>
                  <a:cubicBezTo>
                    <a:pt x="722" y="6"/>
                    <a:pt x="722" y="6"/>
                    <a:pt x="722" y="6"/>
                  </a:cubicBezTo>
                  <a:cubicBezTo>
                    <a:pt x="721" y="6"/>
                    <a:pt x="721" y="6"/>
                    <a:pt x="721" y="6"/>
                  </a:cubicBezTo>
                  <a:cubicBezTo>
                    <a:pt x="728" y="6"/>
                    <a:pt x="728" y="6"/>
                    <a:pt x="728" y="6"/>
                  </a:cubicBezTo>
                  <a:cubicBezTo>
                    <a:pt x="730" y="7"/>
                    <a:pt x="730" y="7"/>
                    <a:pt x="730" y="7"/>
                  </a:cubicBezTo>
                  <a:cubicBezTo>
                    <a:pt x="730" y="7"/>
                    <a:pt x="734" y="6"/>
                    <a:pt x="734" y="7"/>
                  </a:cubicBezTo>
                  <a:cubicBezTo>
                    <a:pt x="733" y="7"/>
                    <a:pt x="734" y="7"/>
                    <a:pt x="734" y="7"/>
                  </a:cubicBezTo>
                  <a:cubicBezTo>
                    <a:pt x="744" y="7"/>
                    <a:pt x="744" y="7"/>
                    <a:pt x="744" y="7"/>
                  </a:cubicBezTo>
                  <a:cubicBezTo>
                    <a:pt x="744" y="7"/>
                    <a:pt x="748" y="7"/>
                    <a:pt x="748" y="7"/>
                  </a:cubicBezTo>
                  <a:cubicBezTo>
                    <a:pt x="747" y="7"/>
                    <a:pt x="750" y="8"/>
                    <a:pt x="750" y="8"/>
                  </a:cubicBezTo>
                  <a:cubicBezTo>
                    <a:pt x="757" y="7"/>
                    <a:pt x="757" y="7"/>
                    <a:pt x="757" y="7"/>
                  </a:cubicBezTo>
                  <a:cubicBezTo>
                    <a:pt x="761" y="6"/>
                    <a:pt x="761" y="6"/>
                    <a:pt x="761" y="6"/>
                  </a:cubicBezTo>
                  <a:cubicBezTo>
                    <a:pt x="766" y="6"/>
                    <a:pt x="766" y="6"/>
                    <a:pt x="766" y="6"/>
                  </a:cubicBezTo>
                  <a:cubicBezTo>
                    <a:pt x="774" y="5"/>
                    <a:pt x="774" y="5"/>
                    <a:pt x="774" y="5"/>
                  </a:cubicBezTo>
                  <a:cubicBezTo>
                    <a:pt x="779" y="5"/>
                    <a:pt x="779" y="5"/>
                    <a:pt x="779" y="5"/>
                  </a:cubicBezTo>
                  <a:cubicBezTo>
                    <a:pt x="784" y="5"/>
                    <a:pt x="784" y="5"/>
                    <a:pt x="784" y="5"/>
                  </a:cubicBezTo>
                  <a:cubicBezTo>
                    <a:pt x="784" y="4"/>
                    <a:pt x="784" y="4"/>
                    <a:pt x="784" y="4"/>
                  </a:cubicBezTo>
                  <a:cubicBezTo>
                    <a:pt x="791" y="5"/>
                    <a:pt x="791" y="5"/>
                    <a:pt x="791" y="5"/>
                  </a:cubicBezTo>
                  <a:cubicBezTo>
                    <a:pt x="792" y="6"/>
                    <a:pt x="792" y="6"/>
                    <a:pt x="792" y="6"/>
                  </a:cubicBezTo>
                  <a:cubicBezTo>
                    <a:pt x="795" y="6"/>
                    <a:pt x="795" y="6"/>
                    <a:pt x="795" y="6"/>
                  </a:cubicBezTo>
                  <a:cubicBezTo>
                    <a:pt x="801" y="7"/>
                    <a:pt x="801" y="7"/>
                    <a:pt x="801" y="7"/>
                  </a:cubicBezTo>
                  <a:cubicBezTo>
                    <a:pt x="803" y="6"/>
                    <a:pt x="803" y="6"/>
                    <a:pt x="803" y="6"/>
                  </a:cubicBezTo>
                  <a:cubicBezTo>
                    <a:pt x="805" y="6"/>
                    <a:pt x="805" y="6"/>
                    <a:pt x="805" y="6"/>
                  </a:cubicBezTo>
                  <a:cubicBezTo>
                    <a:pt x="810" y="6"/>
                    <a:pt x="810" y="6"/>
                    <a:pt x="810" y="6"/>
                  </a:cubicBezTo>
                  <a:cubicBezTo>
                    <a:pt x="811" y="7"/>
                    <a:pt x="811" y="7"/>
                    <a:pt x="811" y="7"/>
                  </a:cubicBezTo>
                  <a:cubicBezTo>
                    <a:pt x="818" y="6"/>
                    <a:pt x="818" y="6"/>
                    <a:pt x="818" y="6"/>
                  </a:cubicBezTo>
                  <a:cubicBezTo>
                    <a:pt x="819" y="7"/>
                    <a:pt x="819" y="7"/>
                    <a:pt x="819" y="7"/>
                  </a:cubicBezTo>
                  <a:cubicBezTo>
                    <a:pt x="828" y="7"/>
                    <a:pt x="828" y="7"/>
                    <a:pt x="828" y="7"/>
                  </a:cubicBezTo>
                  <a:cubicBezTo>
                    <a:pt x="828" y="7"/>
                    <a:pt x="828" y="7"/>
                    <a:pt x="828" y="7"/>
                  </a:cubicBezTo>
                  <a:cubicBezTo>
                    <a:pt x="832" y="8"/>
                    <a:pt x="832" y="8"/>
                    <a:pt x="832" y="8"/>
                  </a:cubicBezTo>
                  <a:cubicBezTo>
                    <a:pt x="834" y="8"/>
                    <a:pt x="834" y="8"/>
                    <a:pt x="834" y="8"/>
                  </a:cubicBezTo>
                  <a:cubicBezTo>
                    <a:pt x="834" y="8"/>
                    <a:pt x="836" y="7"/>
                    <a:pt x="838" y="7"/>
                  </a:cubicBezTo>
                  <a:cubicBezTo>
                    <a:pt x="840" y="7"/>
                    <a:pt x="845" y="7"/>
                    <a:pt x="845" y="7"/>
                  </a:cubicBezTo>
                  <a:cubicBezTo>
                    <a:pt x="845" y="7"/>
                    <a:pt x="843" y="7"/>
                    <a:pt x="845" y="7"/>
                  </a:cubicBezTo>
                  <a:cubicBezTo>
                    <a:pt x="847" y="7"/>
                    <a:pt x="853" y="7"/>
                    <a:pt x="853" y="7"/>
                  </a:cubicBezTo>
                  <a:cubicBezTo>
                    <a:pt x="858" y="7"/>
                    <a:pt x="858" y="7"/>
                    <a:pt x="858" y="7"/>
                  </a:cubicBezTo>
                  <a:cubicBezTo>
                    <a:pt x="863" y="7"/>
                    <a:pt x="863" y="7"/>
                    <a:pt x="863" y="7"/>
                  </a:cubicBezTo>
                  <a:cubicBezTo>
                    <a:pt x="868" y="8"/>
                    <a:pt x="868" y="8"/>
                    <a:pt x="868" y="8"/>
                  </a:cubicBezTo>
                  <a:cubicBezTo>
                    <a:pt x="871" y="7"/>
                    <a:pt x="871" y="7"/>
                    <a:pt x="871" y="7"/>
                  </a:cubicBezTo>
                  <a:cubicBezTo>
                    <a:pt x="871" y="7"/>
                    <a:pt x="872" y="6"/>
                    <a:pt x="872" y="6"/>
                  </a:cubicBezTo>
                  <a:cubicBezTo>
                    <a:pt x="871" y="6"/>
                    <a:pt x="876" y="7"/>
                    <a:pt x="876" y="7"/>
                  </a:cubicBezTo>
                  <a:cubicBezTo>
                    <a:pt x="880" y="7"/>
                    <a:pt x="880" y="7"/>
                    <a:pt x="880" y="7"/>
                  </a:cubicBezTo>
                  <a:cubicBezTo>
                    <a:pt x="881" y="6"/>
                    <a:pt x="881" y="6"/>
                    <a:pt x="881" y="6"/>
                  </a:cubicBezTo>
                  <a:cubicBezTo>
                    <a:pt x="886" y="7"/>
                    <a:pt x="886" y="7"/>
                    <a:pt x="886" y="7"/>
                  </a:cubicBezTo>
                  <a:cubicBezTo>
                    <a:pt x="886" y="7"/>
                    <a:pt x="888" y="6"/>
                    <a:pt x="886" y="6"/>
                  </a:cubicBezTo>
                  <a:cubicBezTo>
                    <a:pt x="884" y="6"/>
                    <a:pt x="889" y="7"/>
                    <a:pt x="889" y="7"/>
                  </a:cubicBezTo>
                  <a:cubicBezTo>
                    <a:pt x="893" y="7"/>
                    <a:pt x="893" y="7"/>
                    <a:pt x="893" y="7"/>
                  </a:cubicBezTo>
                  <a:cubicBezTo>
                    <a:pt x="893" y="7"/>
                    <a:pt x="897" y="7"/>
                    <a:pt x="896" y="7"/>
                  </a:cubicBezTo>
                  <a:cubicBezTo>
                    <a:pt x="896" y="7"/>
                    <a:pt x="900" y="7"/>
                    <a:pt x="902" y="7"/>
                  </a:cubicBezTo>
                  <a:cubicBezTo>
                    <a:pt x="903" y="7"/>
                    <a:pt x="907" y="7"/>
                    <a:pt x="909" y="7"/>
                  </a:cubicBezTo>
                  <a:cubicBezTo>
                    <a:pt x="911" y="7"/>
                    <a:pt x="918" y="7"/>
                    <a:pt x="918" y="7"/>
                  </a:cubicBezTo>
                  <a:cubicBezTo>
                    <a:pt x="916" y="6"/>
                    <a:pt x="916" y="6"/>
                    <a:pt x="916" y="6"/>
                  </a:cubicBezTo>
                  <a:cubicBezTo>
                    <a:pt x="916" y="5"/>
                    <a:pt x="916" y="5"/>
                    <a:pt x="916" y="5"/>
                  </a:cubicBezTo>
                  <a:cubicBezTo>
                    <a:pt x="923" y="7"/>
                    <a:pt x="923" y="7"/>
                    <a:pt x="923" y="7"/>
                  </a:cubicBezTo>
                  <a:cubicBezTo>
                    <a:pt x="923" y="7"/>
                    <a:pt x="925" y="7"/>
                    <a:pt x="926" y="7"/>
                  </a:cubicBezTo>
                  <a:cubicBezTo>
                    <a:pt x="926" y="7"/>
                    <a:pt x="932" y="7"/>
                    <a:pt x="932" y="7"/>
                  </a:cubicBezTo>
                  <a:cubicBezTo>
                    <a:pt x="936" y="6"/>
                    <a:pt x="936" y="6"/>
                    <a:pt x="936" y="6"/>
                  </a:cubicBezTo>
                  <a:cubicBezTo>
                    <a:pt x="938" y="6"/>
                    <a:pt x="938" y="6"/>
                    <a:pt x="938" y="6"/>
                  </a:cubicBezTo>
                  <a:cubicBezTo>
                    <a:pt x="944" y="6"/>
                    <a:pt x="944" y="6"/>
                    <a:pt x="944" y="6"/>
                  </a:cubicBezTo>
                  <a:cubicBezTo>
                    <a:pt x="948" y="6"/>
                    <a:pt x="948" y="6"/>
                    <a:pt x="948" y="6"/>
                  </a:cubicBezTo>
                  <a:cubicBezTo>
                    <a:pt x="952" y="5"/>
                    <a:pt x="952" y="5"/>
                    <a:pt x="952" y="5"/>
                  </a:cubicBezTo>
                  <a:cubicBezTo>
                    <a:pt x="956" y="6"/>
                    <a:pt x="956" y="6"/>
                    <a:pt x="956" y="6"/>
                  </a:cubicBezTo>
                  <a:cubicBezTo>
                    <a:pt x="960" y="6"/>
                    <a:pt x="960" y="6"/>
                    <a:pt x="960" y="6"/>
                  </a:cubicBezTo>
                  <a:cubicBezTo>
                    <a:pt x="962" y="6"/>
                    <a:pt x="962" y="6"/>
                    <a:pt x="962" y="6"/>
                  </a:cubicBezTo>
                  <a:cubicBezTo>
                    <a:pt x="964" y="7"/>
                    <a:pt x="964" y="7"/>
                    <a:pt x="964" y="7"/>
                  </a:cubicBezTo>
                  <a:cubicBezTo>
                    <a:pt x="970" y="7"/>
                    <a:pt x="970" y="7"/>
                    <a:pt x="970" y="7"/>
                  </a:cubicBezTo>
                  <a:cubicBezTo>
                    <a:pt x="973" y="7"/>
                    <a:pt x="973" y="7"/>
                    <a:pt x="973" y="7"/>
                  </a:cubicBezTo>
                  <a:cubicBezTo>
                    <a:pt x="977" y="7"/>
                    <a:pt x="977" y="7"/>
                    <a:pt x="977" y="7"/>
                  </a:cubicBezTo>
                  <a:cubicBezTo>
                    <a:pt x="977" y="7"/>
                    <a:pt x="980" y="7"/>
                    <a:pt x="980" y="7"/>
                  </a:cubicBezTo>
                  <a:cubicBezTo>
                    <a:pt x="979" y="7"/>
                    <a:pt x="982" y="8"/>
                    <a:pt x="982" y="8"/>
                  </a:cubicBezTo>
                  <a:cubicBezTo>
                    <a:pt x="982" y="8"/>
                    <a:pt x="985" y="7"/>
                    <a:pt x="984" y="8"/>
                  </a:cubicBezTo>
                  <a:cubicBezTo>
                    <a:pt x="984" y="8"/>
                    <a:pt x="988" y="8"/>
                    <a:pt x="988" y="8"/>
                  </a:cubicBezTo>
                  <a:cubicBezTo>
                    <a:pt x="988" y="8"/>
                    <a:pt x="991" y="8"/>
                    <a:pt x="991" y="8"/>
                  </a:cubicBezTo>
                  <a:cubicBezTo>
                    <a:pt x="991" y="8"/>
                    <a:pt x="994" y="10"/>
                    <a:pt x="994" y="10"/>
                  </a:cubicBezTo>
                  <a:cubicBezTo>
                    <a:pt x="994" y="10"/>
                    <a:pt x="997" y="9"/>
                    <a:pt x="1000" y="9"/>
                  </a:cubicBezTo>
                  <a:cubicBezTo>
                    <a:pt x="1002" y="10"/>
                    <a:pt x="1003" y="10"/>
                    <a:pt x="1003" y="10"/>
                  </a:cubicBezTo>
                  <a:cubicBezTo>
                    <a:pt x="1008" y="10"/>
                    <a:pt x="1008" y="10"/>
                    <a:pt x="1008" y="10"/>
                  </a:cubicBezTo>
                  <a:cubicBezTo>
                    <a:pt x="1013" y="10"/>
                    <a:pt x="1013" y="10"/>
                    <a:pt x="1013" y="10"/>
                  </a:cubicBezTo>
                  <a:cubicBezTo>
                    <a:pt x="1015" y="9"/>
                    <a:pt x="1015" y="9"/>
                    <a:pt x="1015" y="9"/>
                  </a:cubicBezTo>
                  <a:cubicBezTo>
                    <a:pt x="1016" y="9"/>
                    <a:pt x="1016" y="9"/>
                    <a:pt x="1016" y="9"/>
                  </a:cubicBezTo>
                  <a:cubicBezTo>
                    <a:pt x="1024" y="9"/>
                    <a:pt x="1024" y="9"/>
                    <a:pt x="1024" y="9"/>
                  </a:cubicBezTo>
                  <a:cubicBezTo>
                    <a:pt x="1030" y="9"/>
                    <a:pt x="1030" y="9"/>
                    <a:pt x="1030" y="9"/>
                  </a:cubicBezTo>
                  <a:cubicBezTo>
                    <a:pt x="1031" y="8"/>
                    <a:pt x="1031" y="8"/>
                    <a:pt x="1031" y="8"/>
                  </a:cubicBezTo>
                  <a:cubicBezTo>
                    <a:pt x="1034" y="8"/>
                    <a:pt x="1034" y="8"/>
                    <a:pt x="1034" y="8"/>
                  </a:cubicBezTo>
                  <a:cubicBezTo>
                    <a:pt x="1034" y="8"/>
                    <a:pt x="1036" y="8"/>
                    <a:pt x="1038" y="8"/>
                  </a:cubicBezTo>
                  <a:cubicBezTo>
                    <a:pt x="1039" y="8"/>
                    <a:pt x="1041" y="8"/>
                    <a:pt x="1041" y="8"/>
                  </a:cubicBezTo>
                  <a:cubicBezTo>
                    <a:pt x="1046" y="8"/>
                    <a:pt x="1046" y="8"/>
                    <a:pt x="1046" y="8"/>
                  </a:cubicBezTo>
                  <a:cubicBezTo>
                    <a:pt x="1046" y="8"/>
                    <a:pt x="1052" y="8"/>
                    <a:pt x="1052" y="8"/>
                  </a:cubicBezTo>
                  <a:cubicBezTo>
                    <a:pt x="1053" y="8"/>
                    <a:pt x="1052" y="7"/>
                    <a:pt x="1052" y="7"/>
                  </a:cubicBezTo>
                  <a:cubicBezTo>
                    <a:pt x="1052" y="7"/>
                    <a:pt x="1052" y="7"/>
                    <a:pt x="1052" y="7"/>
                  </a:cubicBezTo>
                  <a:cubicBezTo>
                    <a:pt x="1056" y="7"/>
                    <a:pt x="1056" y="7"/>
                    <a:pt x="1056" y="7"/>
                  </a:cubicBezTo>
                  <a:cubicBezTo>
                    <a:pt x="1058" y="7"/>
                    <a:pt x="1058" y="7"/>
                    <a:pt x="1058" y="7"/>
                  </a:cubicBezTo>
                  <a:cubicBezTo>
                    <a:pt x="1058" y="7"/>
                    <a:pt x="1058" y="7"/>
                    <a:pt x="1058" y="7"/>
                  </a:cubicBezTo>
                  <a:cubicBezTo>
                    <a:pt x="1062" y="7"/>
                    <a:pt x="1062" y="7"/>
                    <a:pt x="1062" y="7"/>
                  </a:cubicBezTo>
                  <a:cubicBezTo>
                    <a:pt x="1067" y="6"/>
                    <a:pt x="1067" y="6"/>
                    <a:pt x="1067" y="6"/>
                  </a:cubicBezTo>
                  <a:cubicBezTo>
                    <a:pt x="1071" y="6"/>
                    <a:pt x="1071" y="6"/>
                    <a:pt x="1071" y="6"/>
                  </a:cubicBezTo>
                  <a:cubicBezTo>
                    <a:pt x="1072" y="6"/>
                    <a:pt x="1072" y="6"/>
                    <a:pt x="1072" y="6"/>
                  </a:cubicBezTo>
                  <a:cubicBezTo>
                    <a:pt x="1076" y="6"/>
                    <a:pt x="1076" y="6"/>
                    <a:pt x="1076" y="6"/>
                  </a:cubicBezTo>
                  <a:cubicBezTo>
                    <a:pt x="1077" y="5"/>
                    <a:pt x="1077" y="5"/>
                    <a:pt x="1077" y="5"/>
                  </a:cubicBezTo>
                  <a:cubicBezTo>
                    <a:pt x="1080" y="5"/>
                    <a:pt x="1080" y="5"/>
                    <a:pt x="1080" y="5"/>
                  </a:cubicBezTo>
                  <a:cubicBezTo>
                    <a:pt x="1087" y="5"/>
                    <a:pt x="1087" y="5"/>
                    <a:pt x="1087" y="5"/>
                  </a:cubicBezTo>
                  <a:cubicBezTo>
                    <a:pt x="1089" y="4"/>
                    <a:pt x="1089" y="4"/>
                    <a:pt x="1089" y="4"/>
                  </a:cubicBezTo>
                  <a:cubicBezTo>
                    <a:pt x="1090" y="3"/>
                    <a:pt x="1090" y="3"/>
                    <a:pt x="1090" y="3"/>
                  </a:cubicBezTo>
                  <a:cubicBezTo>
                    <a:pt x="1100" y="4"/>
                    <a:pt x="1100" y="4"/>
                    <a:pt x="1100" y="4"/>
                  </a:cubicBezTo>
                  <a:cubicBezTo>
                    <a:pt x="1102" y="3"/>
                    <a:pt x="1102" y="3"/>
                    <a:pt x="1102" y="3"/>
                  </a:cubicBezTo>
                  <a:cubicBezTo>
                    <a:pt x="1106" y="3"/>
                    <a:pt x="1106" y="3"/>
                    <a:pt x="1106" y="3"/>
                  </a:cubicBezTo>
                  <a:cubicBezTo>
                    <a:pt x="1110" y="3"/>
                    <a:pt x="1110" y="3"/>
                    <a:pt x="1110" y="3"/>
                  </a:cubicBezTo>
                  <a:cubicBezTo>
                    <a:pt x="1116" y="3"/>
                    <a:pt x="1116" y="3"/>
                    <a:pt x="1116" y="3"/>
                  </a:cubicBezTo>
                  <a:cubicBezTo>
                    <a:pt x="1118" y="4"/>
                    <a:pt x="1118" y="4"/>
                    <a:pt x="1118" y="4"/>
                  </a:cubicBezTo>
                  <a:cubicBezTo>
                    <a:pt x="1118" y="4"/>
                    <a:pt x="1124" y="3"/>
                    <a:pt x="1123" y="4"/>
                  </a:cubicBezTo>
                  <a:cubicBezTo>
                    <a:pt x="1122" y="4"/>
                    <a:pt x="1128" y="3"/>
                    <a:pt x="1128" y="3"/>
                  </a:cubicBezTo>
                  <a:cubicBezTo>
                    <a:pt x="1132" y="3"/>
                    <a:pt x="1132" y="3"/>
                    <a:pt x="1132" y="3"/>
                  </a:cubicBezTo>
                  <a:cubicBezTo>
                    <a:pt x="1136" y="2"/>
                    <a:pt x="1136" y="2"/>
                    <a:pt x="1136" y="2"/>
                  </a:cubicBezTo>
                  <a:cubicBezTo>
                    <a:pt x="1140" y="2"/>
                    <a:pt x="1140" y="2"/>
                    <a:pt x="1140" y="2"/>
                  </a:cubicBezTo>
                  <a:cubicBezTo>
                    <a:pt x="1144" y="1"/>
                    <a:pt x="1144" y="1"/>
                    <a:pt x="1144" y="1"/>
                  </a:cubicBezTo>
                  <a:cubicBezTo>
                    <a:pt x="1150" y="1"/>
                    <a:pt x="1150" y="1"/>
                    <a:pt x="1150" y="1"/>
                  </a:cubicBezTo>
                  <a:cubicBezTo>
                    <a:pt x="1151" y="2"/>
                    <a:pt x="1151" y="2"/>
                    <a:pt x="1151" y="2"/>
                  </a:cubicBezTo>
                  <a:cubicBezTo>
                    <a:pt x="1153" y="2"/>
                    <a:pt x="1153" y="2"/>
                    <a:pt x="1153" y="2"/>
                  </a:cubicBezTo>
                  <a:cubicBezTo>
                    <a:pt x="1154" y="2"/>
                    <a:pt x="1154" y="2"/>
                    <a:pt x="1154" y="2"/>
                  </a:cubicBezTo>
                  <a:cubicBezTo>
                    <a:pt x="1159" y="3"/>
                    <a:pt x="1159" y="3"/>
                    <a:pt x="1159" y="3"/>
                  </a:cubicBezTo>
                  <a:cubicBezTo>
                    <a:pt x="1161" y="2"/>
                    <a:pt x="1161" y="2"/>
                    <a:pt x="1161" y="2"/>
                  </a:cubicBezTo>
                  <a:cubicBezTo>
                    <a:pt x="1168" y="2"/>
                    <a:pt x="1168" y="2"/>
                    <a:pt x="1168" y="2"/>
                  </a:cubicBezTo>
                  <a:cubicBezTo>
                    <a:pt x="1171" y="2"/>
                    <a:pt x="1171" y="2"/>
                    <a:pt x="1171" y="2"/>
                  </a:cubicBezTo>
                  <a:cubicBezTo>
                    <a:pt x="1172" y="1"/>
                    <a:pt x="1172" y="1"/>
                    <a:pt x="1172" y="1"/>
                  </a:cubicBezTo>
                  <a:cubicBezTo>
                    <a:pt x="1181" y="0"/>
                    <a:pt x="1181" y="0"/>
                    <a:pt x="1181" y="0"/>
                  </a:cubicBezTo>
                  <a:cubicBezTo>
                    <a:pt x="1183" y="0"/>
                    <a:pt x="1183" y="0"/>
                    <a:pt x="1183" y="0"/>
                  </a:cubicBezTo>
                  <a:cubicBezTo>
                    <a:pt x="1183" y="0"/>
                    <a:pt x="1185" y="0"/>
                    <a:pt x="1187" y="0"/>
                  </a:cubicBezTo>
                  <a:cubicBezTo>
                    <a:pt x="1189" y="0"/>
                    <a:pt x="1191" y="1"/>
                    <a:pt x="1191" y="1"/>
                  </a:cubicBezTo>
                  <a:cubicBezTo>
                    <a:pt x="1191" y="1"/>
                    <a:pt x="1196" y="1"/>
                    <a:pt x="1195" y="1"/>
                  </a:cubicBezTo>
                  <a:cubicBezTo>
                    <a:pt x="1194" y="1"/>
                    <a:pt x="1201" y="1"/>
                    <a:pt x="1201" y="1"/>
                  </a:cubicBezTo>
                  <a:cubicBezTo>
                    <a:pt x="1202" y="1"/>
                    <a:pt x="1202" y="1"/>
                    <a:pt x="1202" y="1"/>
                  </a:cubicBezTo>
                  <a:cubicBezTo>
                    <a:pt x="1210" y="1"/>
                    <a:pt x="1210" y="1"/>
                    <a:pt x="1210" y="1"/>
                  </a:cubicBezTo>
                  <a:cubicBezTo>
                    <a:pt x="1211" y="1"/>
                    <a:pt x="1211" y="1"/>
                    <a:pt x="1211" y="1"/>
                  </a:cubicBezTo>
                  <a:cubicBezTo>
                    <a:pt x="1213" y="1"/>
                    <a:pt x="1213" y="1"/>
                    <a:pt x="1213" y="1"/>
                  </a:cubicBezTo>
                  <a:cubicBezTo>
                    <a:pt x="1212" y="0"/>
                    <a:pt x="1212" y="0"/>
                    <a:pt x="1212" y="0"/>
                  </a:cubicBezTo>
                  <a:cubicBezTo>
                    <a:pt x="1212" y="0"/>
                    <a:pt x="1215" y="1"/>
                    <a:pt x="1216" y="1"/>
                  </a:cubicBezTo>
                  <a:cubicBezTo>
                    <a:pt x="1216" y="1"/>
                    <a:pt x="1220" y="2"/>
                    <a:pt x="1220" y="2"/>
                  </a:cubicBezTo>
                  <a:cubicBezTo>
                    <a:pt x="1225" y="1"/>
                    <a:pt x="1225" y="1"/>
                    <a:pt x="1225" y="1"/>
                  </a:cubicBezTo>
                  <a:cubicBezTo>
                    <a:pt x="1228" y="2"/>
                    <a:pt x="1228" y="2"/>
                    <a:pt x="1228" y="2"/>
                  </a:cubicBezTo>
                  <a:cubicBezTo>
                    <a:pt x="1228" y="2"/>
                    <a:pt x="1228" y="2"/>
                    <a:pt x="1228" y="2"/>
                  </a:cubicBezTo>
                  <a:cubicBezTo>
                    <a:pt x="1230" y="3"/>
                    <a:pt x="1230" y="3"/>
                    <a:pt x="1230" y="3"/>
                  </a:cubicBezTo>
                  <a:cubicBezTo>
                    <a:pt x="1234" y="3"/>
                    <a:pt x="1234" y="3"/>
                    <a:pt x="1234" y="3"/>
                  </a:cubicBezTo>
                  <a:cubicBezTo>
                    <a:pt x="1238" y="3"/>
                    <a:pt x="1238" y="3"/>
                    <a:pt x="1238" y="3"/>
                  </a:cubicBezTo>
                  <a:cubicBezTo>
                    <a:pt x="1248" y="3"/>
                    <a:pt x="1248" y="3"/>
                    <a:pt x="1248" y="3"/>
                  </a:cubicBezTo>
                  <a:cubicBezTo>
                    <a:pt x="1252" y="3"/>
                    <a:pt x="1252" y="3"/>
                    <a:pt x="1252" y="3"/>
                  </a:cubicBezTo>
                  <a:cubicBezTo>
                    <a:pt x="1252" y="3"/>
                    <a:pt x="1258" y="2"/>
                    <a:pt x="1258" y="2"/>
                  </a:cubicBezTo>
                  <a:cubicBezTo>
                    <a:pt x="1258" y="2"/>
                    <a:pt x="1261" y="1"/>
                    <a:pt x="1261" y="1"/>
                  </a:cubicBezTo>
                  <a:cubicBezTo>
                    <a:pt x="1262" y="0"/>
                    <a:pt x="1262" y="0"/>
                    <a:pt x="1262" y="0"/>
                  </a:cubicBezTo>
                  <a:cubicBezTo>
                    <a:pt x="1262" y="0"/>
                    <a:pt x="1266" y="0"/>
                    <a:pt x="1266" y="0"/>
                  </a:cubicBezTo>
                  <a:cubicBezTo>
                    <a:pt x="1266" y="0"/>
                    <a:pt x="1270" y="0"/>
                    <a:pt x="1270" y="0"/>
                  </a:cubicBezTo>
                  <a:cubicBezTo>
                    <a:pt x="1273" y="1"/>
                    <a:pt x="1273" y="1"/>
                    <a:pt x="1273" y="1"/>
                  </a:cubicBezTo>
                  <a:cubicBezTo>
                    <a:pt x="1280" y="1"/>
                    <a:pt x="1280" y="1"/>
                    <a:pt x="1280" y="1"/>
                  </a:cubicBezTo>
                  <a:cubicBezTo>
                    <a:pt x="1280" y="1"/>
                    <a:pt x="1279" y="1"/>
                    <a:pt x="1279" y="2"/>
                  </a:cubicBezTo>
                  <a:cubicBezTo>
                    <a:pt x="1279" y="2"/>
                    <a:pt x="1286" y="2"/>
                    <a:pt x="1286" y="2"/>
                  </a:cubicBezTo>
                  <a:cubicBezTo>
                    <a:pt x="1286" y="2"/>
                    <a:pt x="1289" y="3"/>
                    <a:pt x="1289" y="3"/>
                  </a:cubicBezTo>
                  <a:cubicBezTo>
                    <a:pt x="1289" y="3"/>
                    <a:pt x="1292" y="2"/>
                    <a:pt x="1292" y="2"/>
                  </a:cubicBezTo>
                  <a:cubicBezTo>
                    <a:pt x="1296" y="2"/>
                    <a:pt x="1296" y="2"/>
                    <a:pt x="1296" y="2"/>
                  </a:cubicBezTo>
                  <a:cubicBezTo>
                    <a:pt x="1304" y="2"/>
                    <a:pt x="1304" y="2"/>
                    <a:pt x="1304" y="2"/>
                  </a:cubicBezTo>
                  <a:cubicBezTo>
                    <a:pt x="1308" y="2"/>
                    <a:pt x="1308" y="2"/>
                    <a:pt x="1308" y="2"/>
                  </a:cubicBezTo>
                  <a:cubicBezTo>
                    <a:pt x="1308" y="3"/>
                    <a:pt x="1308" y="3"/>
                    <a:pt x="1308" y="3"/>
                  </a:cubicBezTo>
                  <a:cubicBezTo>
                    <a:pt x="1314" y="3"/>
                    <a:pt x="1314" y="3"/>
                    <a:pt x="1314" y="3"/>
                  </a:cubicBezTo>
                  <a:cubicBezTo>
                    <a:pt x="1318" y="3"/>
                    <a:pt x="1318" y="3"/>
                    <a:pt x="1318" y="3"/>
                  </a:cubicBezTo>
                  <a:cubicBezTo>
                    <a:pt x="1324" y="3"/>
                    <a:pt x="1324" y="3"/>
                    <a:pt x="1324" y="3"/>
                  </a:cubicBezTo>
                  <a:cubicBezTo>
                    <a:pt x="1326" y="3"/>
                    <a:pt x="1326" y="3"/>
                    <a:pt x="1326" y="3"/>
                  </a:cubicBezTo>
                  <a:cubicBezTo>
                    <a:pt x="1330" y="3"/>
                    <a:pt x="1330" y="3"/>
                    <a:pt x="1330" y="3"/>
                  </a:cubicBezTo>
                  <a:cubicBezTo>
                    <a:pt x="1336" y="3"/>
                    <a:pt x="1336" y="3"/>
                    <a:pt x="1336" y="3"/>
                  </a:cubicBezTo>
                  <a:cubicBezTo>
                    <a:pt x="1338" y="2"/>
                    <a:pt x="1338" y="2"/>
                    <a:pt x="1338" y="2"/>
                  </a:cubicBezTo>
                  <a:cubicBezTo>
                    <a:pt x="1338" y="2"/>
                    <a:pt x="1339" y="1"/>
                    <a:pt x="1338" y="1"/>
                  </a:cubicBezTo>
                  <a:cubicBezTo>
                    <a:pt x="1338" y="2"/>
                    <a:pt x="1342" y="2"/>
                    <a:pt x="1342" y="2"/>
                  </a:cubicBezTo>
                  <a:cubicBezTo>
                    <a:pt x="1342" y="2"/>
                    <a:pt x="1353" y="3"/>
                    <a:pt x="1353" y="3"/>
                  </a:cubicBezTo>
                  <a:cubicBezTo>
                    <a:pt x="1359" y="3"/>
                    <a:pt x="1359" y="3"/>
                    <a:pt x="1359" y="3"/>
                  </a:cubicBezTo>
                  <a:cubicBezTo>
                    <a:pt x="1364" y="3"/>
                    <a:pt x="1364" y="3"/>
                    <a:pt x="1364" y="3"/>
                  </a:cubicBezTo>
                  <a:cubicBezTo>
                    <a:pt x="1367" y="3"/>
                    <a:pt x="1367" y="3"/>
                    <a:pt x="1367" y="3"/>
                  </a:cubicBezTo>
                  <a:cubicBezTo>
                    <a:pt x="1374" y="3"/>
                    <a:pt x="1374" y="3"/>
                    <a:pt x="1374" y="3"/>
                  </a:cubicBezTo>
                  <a:cubicBezTo>
                    <a:pt x="1372" y="3"/>
                    <a:pt x="1372" y="3"/>
                    <a:pt x="1372" y="3"/>
                  </a:cubicBezTo>
                  <a:cubicBezTo>
                    <a:pt x="1372" y="3"/>
                    <a:pt x="1377" y="3"/>
                    <a:pt x="1377" y="3"/>
                  </a:cubicBezTo>
                  <a:cubicBezTo>
                    <a:pt x="1377" y="3"/>
                    <a:pt x="1378" y="4"/>
                    <a:pt x="1378" y="4"/>
                  </a:cubicBezTo>
                  <a:cubicBezTo>
                    <a:pt x="1384" y="3"/>
                    <a:pt x="1384" y="3"/>
                    <a:pt x="1384" y="3"/>
                  </a:cubicBezTo>
                  <a:cubicBezTo>
                    <a:pt x="1390" y="4"/>
                    <a:pt x="1390" y="4"/>
                    <a:pt x="1390" y="4"/>
                  </a:cubicBezTo>
                  <a:cubicBezTo>
                    <a:pt x="1390" y="4"/>
                    <a:pt x="1394" y="3"/>
                    <a:pt x="1394" y="4"/>
                  </a:cubicBezTo>
                  <a:cubicBezTo>
                    <a:pt x="1394" y="4"/>
                    <a:pt x="1397" y="4"/>
                    <a:pt x="1397" y="4"/>
                  </a:cubicBezTo>
                  <a:cubicBezTo>
                    <a:pt x="1399" y="2"/>
                    <a:pt x="1399" y="2"/>
                    <a:pt x="1399" y="2"/>
                  </a:cubicBezTo>
                  <a:cubicBezTo>
                    <a:pt x="1403" y="2"/>
                    <a:pt x="1403" y="2"/>
                    <a:pt x="1403" y="2"/>
                  </a:cubicBezTo>
                  <a:cubicBezTo>
                    <a:pt x="1407" y="1"/>
                    <a:pt x="1407" y="1"/>
                    <a:pt x="1407" y="1"/>
                  </a:cubicBezTo>
                  <a:cubicBezTo>
                    <a:pt x="1410" y="1"/>
                    <a:pt x="1410" y="1"/>
                    <a:pt x="1410" y="1"/>
                  </a:cubicBezTo>
                  <a:cubicBezTo>
                    <a:pt x="1411" y="0"/>
                    <a:pt x="1411" y="0"/>
                    <a:pt x="1411" y="0"/>
                  </a:cubicBezTo>
                  <a:cubicBezTo>
                    <a:pt x="1414" y="0"/>
                    <a:pt x="1414" y="0"/>
                    <a:pt x="1414" y="0"/>
                  </a:cubicBezTo>
                  <a:cubicBezTo>
                    <a:pt x="1418" y="0"/>
                    <a:pt x="1418" y="0"/>
                    <a:pt x="1418" y="0"/>
                  </a:cubicBezTo>
                  <a:cubicBezTo>
                    <a:pt x="1418" y="1"/>
                    <a:pt x="1418" y="1"/>
                    <a:pt x="1418" y="1"/>
                  </a:cubicBezTo>
                  <a:cubicBezTo>
                    <a:pt x="1422" y="1"/>
                    <a:pt x="1422" y="1"/>
                    <a:pt x="1422" y="1"/>
                  </a:cubicBezTo>
                </a:path>
              </a:pathLst>
            </a:custGeom>
            <a:noFill/>
            <a:ln w="25400" cap="rnd">
              <a:solidFill>
                <a:srgbClr val="7030A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264" name="TextBox 263">
              <a:extLst>
                <a:ext uri="{FF2B5EF4-FFF2-40B4-BE49-F238E27FC236}">
                  <a16:creationId xmlns:a16="http://schemas.microsoft.com/office/drawing/2014/main" id="{17921C12-B5A0-496C-83A2-C8D894B00E17}"/>
                </a:ext>
              </a:extLst>
            </p:cNvPr>
            <p:cNvSpPr txBox="1"/>
            <p:nvPr/>
          </p:nvSpPr>
          <p:spPr>
            <a:xfrm>
              <a:off x="19742833" y="6139526"/>
              <a:ext cx="235951" cy="307777"/>
            </a:xfrm>
            <a:prstGeom prst="rect">
              <a:avLst/>
            </a:prstGeom>
            <a:noFill/>
          </p:spPr>
          <p:txBody>
            <a:bodyPr wrap="square" rtlCol="0">
              <a:spAutoFit/>
            </a:bodyPr>
            <a:lstStyle/>
            <a:p>
              <a:pPr algn="ctr"/>
              <a:r>
                <a:rPr lang="en-US" sz="1400" dirty="0"/>
                <a:t>A</a:t>
              </a:r>
            </a:p>
          </p:txBody>
        </p:sp>
        <p:sp>
          <p:nvSpPr>
            <p:cNvPr id="265" name="TextBox 264">
              <a:extLst>
                <a:ext uri="{FF2B5EF4-FFF2-40B4-BE49-F238E27FC236}">
                  <a16:creationId xmlns:a16="http://schemas.microsoft.com/office/drawing/2014/main" id="{61FF0F30-5E7A-407C-BDDC-D63C4C11FD15}"/>
                </a:ext>
              </a:extLst>
            </p:cNvPr>
            <p:cNvSpPr txBox="1"/>
            <p:nvPr/>
          </p:nvSpPr>
          <p:spPr>
            <a:xfrm>
              <a:off x="20019037" y="6139526"/>
              <a:ext cx="235951" cy="307777"/>
            </a:xfrm>
            <a:prstGeom prst="rect">
              <a:avLst/>
            </a:prstGeom>
            <a:noFill/>
          </p:spPr>
          <p:txBody>
            <a:bodyPr wrap="square" rtlCol="0">
              <a:spAutoFit/>
            </a:bodyPr>
            <a:lstStyle/>
            <a:p>
              <a:pPr algn="ctr"/>
              <a:r>
                <a:rPr lang="en-US" sz="1400" dirty="0"/>
                <a:t>M</a:t>
              </a:r>
            </a:p>
          </p:txBody>
        </p:sp>
        <p:sp>
          <p:nvSpPr>
            <p:cNvPr id="266" name="TextBox 265">
              <a:extLst>
                <a:ext uri="{FF2B5EF4-FFF2-40B4-BE49-F238E27FC236}">
                  <a16:creationId xmlns:a16="http://schemas.microsoft.com/office/drawing/2014/main" id="{5F0D1A7A-ACB2-4F90-A62D-49F861A0405A}"/>
                </a:ext>
              </a:extLst>
            </p:cNvPr>
            <p:cNvSpPr txBox="1"/>
            <p:nvPr/>
          </p:nvSpPr>
          <p:spPr>
            <a:xfrm>
              <a:off x="20571447" y="6139526"/>
              <a:ext cx="235951" cy="307777"/>
            </a:xfrm>
            <a:prstGeom prst="rect">
              <a:avLst/>
            </a:prstGeom>
            <a:noFill/>
          </p:spPr>
          <p:txBody>
            <a:bodyPr wrap="square" rtlCol="0">
              <a:spAutoFit/>
            </a:bodyPr>
            <a:lstStyle/>
            <a:p>
              <a:pPr algn="ctr"/>
              <a:r>
                <a:rPr lang="en-US" sz="1400" dirty="0"/>
                <a:t>J</a:t>
              </a:r>
            </a:p>
          </p:txBody>
        </p:sp>
        <p:sp>
          <p:nvSpPr>
            <p:cNvPr id="267" name="TextBox 266">
              <a:extLst>
                <a:ext uri="{FF2B5EF4-FFF2-40B4-BE49-F238E27FC236}">
                  <a16:creationId xmlns:a16="http://schemas.microsoft.com/office/drawing/2014/main" id="{55081E46-54EC-4AA2-A64D-080ADA440F87}"/>
                </a:ext>
              </a:extLst>
            </p:cNvPr>
            <p:cNvSpPr txBox="1"/>
            <p:nvPr/>
          </p:nvSpPr>
          <p:spPr>
            <a:xfrm>
              <a:off x="20847651" y="6139526"/>
              <a:ext cx="235951" cy="307777"/>
            </a:xfrm>
            <a:prstGeom prst="rect">
              <a:avLst/>
            </a:prstGeom>
            <a:noFill/>
          </p:spPr>
          <p:txBody>
            <a:bodyPr wrap="square" rtlCol="0">
              <a:spAutoFit/>
            </a:bodyPr>
            <a:lstStyle/>
            <a:p>
              <a:pPr algn="ctr"/>
              <a:r>
                <a:rPr lang="en-US" sz="1400" dirty="0"/>
                <a:t>A</a:t>
              </a:r>
            </a:p>
          </p:txBody>
        </p:sp>
        <p:sp>
          <p:nvSpPr>
            <p:cNvPr id="268" name="TextBox 267">
              <a:extLst>
                <a:ext uri="{FF2B5EF4-FFF2-40B4-BE49-F238E27FC236}">
                  <a16:creationId xmlns:a16="http://schemas.microsoft.com/office/drawing/2014/main" id="{AB5C1A69-09AD-475E-8076-9CC64E777D82}"/>
                </a:ext>
              </a:extLst>
            </p:cNvPr>
            <p:cNvSpPr txBox="1"/>
            <p:nvPr/>
          </p:nvSpPr>
          <p:spPr>
            <a:xfrm>
              <a:off x="21123856" y="6139526"/>
              <a:ext cx="235951" cy="307777"/>
            </a:xfrm>
            <a:prstGeom prst="rect">
              <a:avLst/>
            </a:prstGeom>
            <a:noFill/>
          </p:spPr>
          <p:txBody>
            <a:bodyPr wrap="square" rtlCol="0">
              <a:spAutoFit/>
            </a:bodyPr>
            <a:lstStyle/>
            <a:p>
              <a:pPr algn="ctr"/>
              <a:r>
                <a:rPr lang="en-US" sz="1400" dirty="0"/>
                <a:t>S</a:t>
              </a:r>
            </a:p>
          </p:txBody>
        </p:sp>
        <p:sp>
          <p:nvSpPr>
            <p:cNvPr id="269" name="TextBox 268">
              <a:extLst>
                <a:ext uri="{FF2B5EF4-FFF2-40B4-BE49-F238E27FC236}">
                  <a16:creationId xmlns:a16="http://schemas.microsoft.com/office/drawing/2014/main" id="{26DB7944-FE05-440A-8751-706A297003F5}"/>
                </a:ext>
              </a:extLst>
            </p:cNvPr>
            <p:cNvSpPr txBox="1"/>
            <p:nvPr/>
          </p:nvSpPr>
          <p:spPr>
            <a:xfrm>
              <a:off x="21400061" y="6139526"/>
              <a:ext cx="235951" cy="307777"/>
            </a:xfrm>
            <a:prstGeom prst="rect">
              <a:avLst/>
            </a:prstGeom>
            <a:noFill/>
          </p:spPr>
          <p:txBody>
            <a:bodyPr wrap="square" rtlCol="0">
              <a:spAutoFit/>
            </a:bodyPr>
            <a:lstStyle/>
            <a:p>
              <a:pPr algn="ctr"/>
              <a:r>
                <a:rPr lang="en-US" sz="1400" dirty="0"/>
                <a:t>O</a:t>
              </a:r>
            </a:p>
          </p:txBody>
        </p:sp>
        <p:sp>
          <p:nvSpPr>
            <p:cNvPr id="270" name="TextBox 269">
              <a:extLst>
                <a:ext uri="{FF2B5EF4-FFF2-40B4-BE49-F238E27FC236}">
                  <a16:creationId xmlns:a16="http://schemas.microsoft.com/office/drawing/2014/main" id="{1A8B6319-89F3-4F4B-8519-7FABFB1145F5}"/>
                </a:ext>
              </a:extLst>
            </p:cNvPr>
            <p:cNvSpPr txBox="1"/>
            <p:nvPr/>
          </p:nvSpPr>
          <p:spPr>
            <a:xfrm>
              <a:off x="21676265" y="6139526"/>
              <a:ext cx="235951" cy="307777"/>
            </a:xfrm>
            <a:prstGeom prst="rect">
              <a:avLst/>
            </a:prstGeom>
            <a:noFill/>
          </p:spPr>
          <p:txBody>
            <a:bodyPr wrap="square" rtlCol="0">
              <a:spAutoFit/>
            </a:bodyPr>
            <a:lstStyle/>
            <a:p>
              <a:pPr algn="ctr"/>
              <a:r>
                <a:rPr lang="en-US" sz="1400" dirty="0"/>
                <a:t>N</a:t>
              </a:r>
            </a:p>
          </p:txBody>
        </p:sp>
        <p:sp>
          <p:nvSpPr>
            <p:cNvPr id="271" name="TextBox 270">
              <a:extLst>
                <a:ext uri="{FF2B5EF4-FFF2-40B4-BE49-F238E27FC236}">
                  <a16:creationId xmlns:a16="http://schemas.microsoft.com/office/drawing/2014/main" id="{3606E06D-A013-4C35-AD46-C3A6FCF7D5CB}"/>
                </a:ext>
              </a:extLst>
            </p:cNvPr>
            <p:cNvSpPr txBox="1"/>
            <p:nvPr/>
          </p:nvSpPr>
          <p:spPr>
            <a:xfrm>
              <a:off x="21952470" y="6139526"/>
              <a:ext cx="235951" cy="307777"/>
            </a:xfrm>
            <a:prstGeom prst="rect">
              <a:avLst/>
            </a:prstGeom>
            <a:noFill/>
          </p:spPr>
          <p:txBody>
            <a:bodyPr wrap="square" rtlCol="0">
              <a:spAutoFit/>
            </a:bodyPr>
            <a:lstStyle/>
            <a:p>
              <a:pPr algn="ctr"/>
              <a:r>
                <a:rPr lang="en-US" sz="1400" dirty="0"/>
                <a:t>D</a:t>
              </a:r>
            </a:p>
          </p:txBody>
        </p:sp>
        <p:sp>
          <p:nvSpPr>
            <p:cNvPr id="272" name="TextBox 271">
              <a:extLst>
                <a:ext uri="{FF2B5EF4-FFF2-40B4-BE49-F238E27FC236}">
                  <a16:creationId xmlns:a16="http://schemas.microsoft.com/office/drawing/2014/main" id="{0BEC7AB1-16E0-4DFB-9AB9-97699D1000E0}"/>
                </a:ext>
              </a:extLst>
            </p:cNvPr>
            <p:cNvSpPr txBox="1"/>
            <p:nvPr/>
          </p:nvSpPr>
          <p:spPr>
            <a:xfrm>
              <a:off x="22228675" y="6139526"/>
              <a:ext cx="235951" cy="307777"/>
            </a:xfrm>
            <a:prstGeom prst="rect">
              <a:avLst/>
            </a:prstGeom>
            <a:noFill/>
          </p:spPr>
          <p:txBody>
            <a:bodyPr wrap="square" rtlCol="0">
              <a:spAutoFit/>
            </a:bodyPr>
            <a:lstStyle/>
            <a:p>
              <a:pPr algn="ctr"/>
              <a:r>
                <a:rPr lang="en-US" sz="1400" dirty="0"/>
                <a:t>J</a:t>
              </a:r>
            </a:p>
          </p:txBody>
        </p:sp>
        <p:sp>
          <p:nvSpPr>
            <p:cNvPr id="273" name="TextBox 272">
              <a:extLst>
                <a:ext uri="{FF2B5EF4-FFF2-40B4-BE49-F238E27FC236}">
                  <a16:creationId xmlns:a16="http://schemas.microsoft.com/office/drawing/2014/main" id="{9D8FABAC-48DA-484E-8527-F6581D5ABCE3}"/>
                </a:ext>
              </a:extLst>
            </p:cNvPr>
            <p:cNvSpPr txBox="1"/>
            <p:nvPr/>
          </p:nvSpPr>
          <p:spPr>
            <a:xfrm>
              <a:off x="22504879" y="6139526"/>
              <a:ext cx="235951" cy="307777"/>
            </a:xfrm>
            <a:prstGeom prst="rect">
              <a:avLst/>
            </a:prstGeom>
            <a:noFill/>
          </p:spPr>
          <p:txBody>
            <a:bodyPr wrap="square" rtlCol="0">
              <a:spAutoFit/>
            </a:bodyPr>
            <a:lstStyle/>
            <a:p>
              <a:pPr algn="ctr"/>
              <a:r>
                <a:rPr lang="en-US" sz="1400" dirty="0"/>
                <a:t>F</a:t>
              </a:r>
            </a:p>
          </p:txBody>
        </p:sp>
        <p:sp>
          <p:nvSpPr>
            <p:cNvPr id="274" name="TextBox 273">
              <a:extLst>
                <a:ext uri="{FF2B5EF4-FFF2-40B4-BE49-F238E27FC236}">
                  <a16:creationId xmlns:a16="http://schemas.microsoft.com/office/drawing/2014/main" id="{68987EB4-DD97-4E83-83F9-7F222AA408AB}"/>
                </a:ext>
              </a:extLst>
            </p:cNvPr>
            <p:cNvSpPr txBox="1"/>
            <p:nvPr/>
          </p:nvSpPr>
          <p:spPr>
            <a:xfrm>
              <a:off x="22781083" y="6139526"/>
              <a:ext cx="235951" cy="307777"/>
            </a:xfrm>
            <a:prstGeom prst="rect">
              <a:avLst/>
            </a:prstGeom>
            <a:noFill/>
          </p:spPr>
          <p:txBody>
            <a:bodyPr wrap="square" rtlCol="0">
              <a:spAutoFit/>
            </a:bodyPr>
            <a:lstStyle/>
            <a:p>
              <a:pPr algn="ctr"/>
              <a:r>
                <a:rPr lang="en-US" sz="1400" dirty="0"/>
                <a:t>M</a:t>
              </a:r>
            </a:p>
          </p:txBody>
        </p:sp>
        <p:sp>
          <p:nvSpPr>
            <p:cNvPr id="275" name="TextBox 274">
              <a:extLst>
                <a:ext uri="{FF2B5EF4-FFF2-40B4-BE49-F238E27FC236}">
                  <a16:creationId xmlns:a16="http://schemas.microsoft.com/office/drawing/2014/main" id="{65E82C06-3A1C-4729-A934-C2523E71BC77}"/>
                </a:ext>
              </a:extLst>
            </p:cNvPr>
            <p:cNvSpPr txBox="1"/>
            <p:nvPr/>
          </p:nvSpPr>
          <p:spPr>
            <a:xfrm>
              <a:off x="20295242" y="6139526"/>
              <a:ext cx="235951" cy="307777"/>
            </a:xfrm>
            <a:prstGeom prst="rect">
              <a:avLst/>
            </a:prstGeom>
            <a:noFill/>
          </p:spPr>
          <p:txBody>
            <a:bodyPr wrap="square" rtlCol="0">
              <a:spAutoFit/>
            </a:bodyPr>
            <a:lstStyle/>
            <a:p>
              <a:pPr algn="ctr"/>
              <a:r>
                <a:rPr lang="en-US" sz="1400" dirty="0"/>
                <a:t>J</a:t>
              </a:r>
            </a:p>
          </p:txBody>
        </p:sp>
        <p:sp>
          <p:nvSpPr>
            <p:cNvPr id="276" name="TextBox 275">
              <a:extLst>
                <a:ext uri="{FF2B5EF4-FFF2-40B4-BE49-F238E27FC236}">
                  <a16:creationId xmlns:a16="http://schemas.microsoft.com/office/drawing/2014/main" id="{0BA6FC97-60FD-48E3-9EF6-DAC405660425}"/>
                </a:ext>
              </a:extLst>
            </p:cNvPr>
            <p:cNvSpPr txBox="1"/>
            <p:nvPr/>
          </p:nvSpPr>
          <p:spPr>
            <a:xfrm>
              <a:off x="21903036" y="6361396"/>
              <a:ext cx="599535" cy="307777"/>
            </a:xfrm>
            <a:prstGeom prst="rect">
              <a:avLst/>
            </a:prstGeom>
            <a:noFill/>
          </p:spPr>
          <p:txBody>
            <a:bodyPr wrap="square" rtlCol="0">
              <a:spAutoFit/>
            </a:bodyPr>
            <a:lstStyle/>
            <a:p>
              <a:pPr algn="ctr"/>
              <a:r>
                <a:rPr lang="en-US" sz="1400" dirty="0"/>
                <a:t>2018</a:t>
              </a:r>
            </a:p>
          </p:txBody>
        </p:sp>
      </p:grpSp>
    </p:spTree>
    <p:extLst>
      <p:ext uri="{BB962C8B-B14F-4D97-AF65-F5344CB8AC3E}">
        <p14:creationId xmlns:p14="http://schemas.microsoft.com/office/powerpoint/2010/main" val="188999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6923" y="11533490"/>
            <a:ext cx="22141990" cy="1015663"/>
          </a:xfrm>
          <a:prstGeom prst="rect">
            <a:avLst/>
          </a:prstGeom>
          <a:noFill/>
        </p:spPr>
        <p:txBody>
          <a:bodyPr wrap="square" rtlCol="0">
            <a:spAutoFit/>
          </a:bodyPr>
          <a:lstStyle/>
          <a:p>
            <a:r>
              <a:rPr lang="en-US" sz="6000" b="1" dirty="0">
                <a:solidFill>
                  <a:schemeClr val="accent2"/>
                </a:solidFill>
                <a:latin typeface="+mj-lt"/>
                <a:ea typeface="Lato" charset="0"/>
                <a:cs typeface="Lato" charset="0"/>
              </a:rPr>
              <a:t>opentext.com</a:t>
            </a:r>
          </a:p>
        </p:txBody>
      </p:sp>
      <p:sp>
        <p:nvSpPr>
          <p:cNvPr id="13" name="TextBox 12"/>
          <p:cNvSpPr txBox="1"/>
          <p:nvPr/>
        </p:nvSpPr>
        <p:spPr>
          <a:xfrm>
            <a:off x="2992070" y="6933952"/>
            <a:ext cx="8256380" cy="707886"/>
          </a:xfrm>
          <a:prstGeom prst="rect">
            <a:avLst/>
          </a:prstGeom>
          <a:noFill/>
        </p:spPr>
        <p:txBody>
          <a:bodyPr wrap="square" rtlCol="0">
            <a:spAutoFit/>
          </a:bodyPr>
          <a:lstStyle/>
          <a:p>
            <a:r>
              <a:rPr lang="en-US" sz="4000" dirty="0">
                <a:solidFill>
                  <a:schemeClr val="bg1">
                    <a:lumMod val="50000"/>
                  </a:schemeClr>
                </a:solidFill>
                <a:latin typeface="+mj-lt"/>
                <a:ea typeface="Lato Light" charset="0"/>
                <a:cs typeface="Lato Light" charset="0"/>
              </a:rPr>
              <a:t>twitter.com/opentext</a:t>
            </a:r>
          </a:p>
        </p:txBody>
      </p:sp>
      <p:sp>
        <p:nvSpPr>
          <p:cNvPr id="15" name="TextBox 14"/>
          <p:cNvSpPr txBox="1"/>
          <p:nvPr/>
        </p:nvSpPr>
        <p:spPr>
          <a:xfrm>
            <a:off x="2992070" y="8147008"/>
            <a:ext cx="9940739" cy="707886"/>
          </a:xfrm>
          <a:prstGeom prst="rect">
            <a:avLst/>
          </a:prstGeom>
          <a:noFill/>
        </p:spPr>
        <p:txBody>
          <a:bodyPr wrap="square" rtlCol="0">
            <a:spAutoFit/>
          </a:bodyPr>
          <a:lstStyle/>
          <a:p>
            <a:r>
              <a:rPr lang="en-US" sz="4000" dirty="0">
                <a:solidFill>
                  <a:schemeClr val="bg1">
                    <a:lumMod val="50000"/>
                  </a:schemeClr>
                </a:solidFill>
                <a:latin typeface="+mj-lt"/>
                <a:ea typeface="Lato Light" charset="0"/>
                <a:cs typeface="Lato Light" charset="0"/>
              </a:rPr>
              <a:t>facebook.com/opentext</a:t>
            </a:r>
          </a:p>
        </p:txBody>
      </p:sp>
      <p:sp>
        <p:nvSpPr>
          <p:cNvPr id="16" name="TextBox 15"/>
          <p:cNvSpPr txBox="1"/>
          <p:nvPr/>
        </p:nvSpPr>
        <p:spPr>
          <a:xfrm>
            <a:off x="2992070" y="9454232"/>
            <a:ext cx="12079456" cy="707886"/>
          </a:xfrm>
          <a:prstGeom prst="rect">
            <a:avLst/>
          </a:prstGeom>
          <a:noFill/>
        </p:spPr>
        <p:txBody>
          <a:bodyPr wrap="square" rtlCol="0">
            <a:spAutoFit/>
          </a:bodyPr>
          <a:lstStyle/>
          <a:p>
            <a:r>
              <a:rPr lang="en-US" sz="4000" dirty="0">
                <a:solidFill>
                  <a:schemeClr val="bg1">
                    <a:lumMod val="50000"/>
                  </a:schemeClr>
                </a:solidFill>
                <a:latin typeface="+mj-lt"/>
                <a:ea typeface="Lato Light" charset="0"/>
                <a:cs typeface="Lato Light" charset="0"/>
              </a:rPr>
              <a:t>linkedin.com/company/opentext</a:t>
            </a:r>
          </a:p>
        </p:txBody>
      </p:sp>
      <p:sp>
        <p:nvSpPr>
          <p:cNvPr id="17" name="Freeform 16"/>
          <p:cNvSpPr>
            <a:spLocks/>
          </p:cNvSpPr>
          <p:nvPr/>
        </p:nvSpPr>
        <p:spPr bwMode="auto">
          <a:xfrm>
            <a:off x="1604490" y="7005960"/>
            <a:ext cx="865636" cy="639789"/>
          </a:xfrm>
          <a:custGeom>
            <a:avLst/>
            <a:gdLst>
              <a:gd name="T0" fmla="*/ 523 w 583"/>
              <a:gd name="T1" fmla="*/ 118 h 473"/>
              <a:gd name="T2" fmla="*/ 523 w 583"/>
              <a:gd name="T3" fmla="*/ 133 h 473"/>
              <a:gd name="T4" fmla="*/ 184 w 583"/>
              <a:gd name="T5" fmla="*/ 473 h 473"/>
              <a:gd name="T6" fmla="*/ 0 w 583"/>
              <a:gd name="T7" fmla="*/ 419 h 473"/>
              <a:gd name="T8" fmla="*/ 29 w 583"/>
              <a:gd name="T9" fmla="*/ 421 h 473"/>
              <a:gd name="T10" fmla="*/ 177 w 583"/>
              <a:gd name="T11" fmla="*/ 370 h 473"/>
              <a:gd name="T12" fmla="*/ 66 w 583"/>
              <a:gd name="T13" fmla="*/ 287 h 473"/>
              <a:gd name="T14" fmla="*/ 88 w 583"/>
              <a:gd name="T15" fmla="*/ 289 h 473"/>
              <a:gd name="T16" fmla="*/ 120 w 583"/>
              <a:gd name="T17" fmla="*/ 285 h 473"/>
              <a:gd name="T18" fmla="*/ 24 w 583"/>
              <a:gd name="T19" fmla="*/ 168 h 473"/>
              <a:gd name="T20" fmla="*/ 24 w 583"/>
              <a:gd name="T21" fmla="*/ 166 h 473"/>
              <a:gd name="T22" fmla="*/ 78 w 583"/>
              <a:gd name="T23" fmla="*/ 181 h 473"/>
              <a:gd name="T24" fmla="*/ 25 w 583"/>
              <a:gd name="T25" fmla="*/ 82 h 473"/>
              <a:gd name="T26" fmla="*/ 41 w 583"/>
              <a:gd name="T27" fmla="*/ 22 h 473"/>
              <a:gd name="T28" fmla="*/ 287 w 583"/>
              <a:gd name="T29" fmla="*/ 146 h 473"/>
              <a:gd name="T30" fmla="*/ 284 w 583"/>
              <a:gd name="T31" fmla="*/ 119 h 473"/>
              <a:gd name="T32" fmla="*/ 404 w 583"/>
              <a:gd name="T33" fmla="*/ 0 h 473"/>
              <a:gd name="T34" fmla="*/ 491 w 583"/>
              <a:gd name="T35" fmla="*/ 38 h 473"/>
              <a:gd name="T36" fmla="*/ 567 w 583"/>
              <a:gd name="T37" fmla="*/ 9 h 473"/>
              <a:gd name="T38" fmla="*/ 514 w 583"/>
              <a:gd name="T39" fmla="*/ 75 h 473"/>
              <a:gd name="T40" fmla="*/ 583 w 583"/>
              <a:gd name="T41" fmla="*/ 56 h 473"/>
              <a:gd name="T42" fmla="*/ 523 w 583"/>
              <a:gd name="T43" fmla="*/ 11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3" h="473">
                <a:moveTo>
                  <a:pt x="523" y="118"/>
                </a:moveTo>
                <a:cubicBezTo>
                  <a:pt x="523" y="123"/>
                  <a:pt x="523" y="128"/>
                  <a:pt x="523" y="133"/>
                </a:cubicBezTo>
                <a:cubicBezTo>
                  <a:pt x="523" y="291"/>
                  <a:pt x="403" y="473"/>
                  <a:pt x="184" y="473"/>
                </a:cubicBezTo>
                <a:cubicBezTo>
                  <a:pt x="116" y="473"/>
                  <a:pt x="53" y="453"/>
                  <a:pt x="0" y="419"/>
                </a:cubicBezTo>
                <a:cubicBezTo>
                  <a:pt x="10" y="420"/>
                  <a:pt x="19" y="421"/>
                  <a:pt x="29" y="421"/>
                </a:cubicBezTo>
                <a:cubicBezTo>
                  <a:pt x="85" y="421"/>
                  <a:pt x="136" y="402"/>
                  <a:pt x="177" y="370"/>
                </a:cubicBezTo>
                <a:cubicBezTo>
                  <a:pt x="125" y="369"/>
                  <a:pt x="81" y="334"/>
                  <a:pt x="66" y="287"/>
                </a:cubicBezTo>
                <a:cubicBezTo>
                  <a:pt x="73" y="288"/>
                  <a:pt x="80" y="289"/>
                  <a:pt x="88" y="289"/>
                </a:cubicBezTo>
                <a:cubicBezTo>
                  <a:pt x="99" y="289"/>
                  <a:pt x="110" y="288"/>
                  <a:pt x="120" y="285"/>
                </a:cubicBezTo>
                <a:cubicBezTo>
                  <a:pt x="65" y="274"/>
                  <a:pt x="24" y="226"/>
                  <a:pt x="24" y="168"/>
                </a:cubicBezTo>
                <a:cubicBezTo>
                  <a:pt x="24" y="167"/>
                  <a:pt x="24" y="167"/>
                  <a:pt x="24" y="166"/>
                </a:cubicBezTo>
                <a:cubicBezTo>
                  <a:pt x="40" y="175"/>
                  <a:pt x="58" y="181"/>
                  <a:pt x="78" y="181"/>
                </a:cubicBezTo>
                <a:cubicBezTo>
                  <a:pt x="46" y="160"/>
                  <a:pt x="25" y="123"/>
                  <a:pt x="25" y="82"/>
                </a:cubicBezTo>
                <a:cubicBezTo>
                  <a:pt x="25" y="60"/>
                  <a:pt x="31" y="39"/>
                  <a:pt x="41" y="22"/>
                </a:cubicBezTo>
                <a:cubicBezTo>
                  <a:pt x="100" y="94"/>
                  <a:pt x="188" y="141"/>
                  <a:pt x="287" y="146"/>
                </a:cubicBezTo>
                <a:cubicBezTo>
                  <a:pt x="285" y="138"/>
                  <a:pt x="284" y="129"/>
                  <a:pt x="284" y="119"/>
                </a:cubicBezTo>
                <a:cubicBezTo>
                  <a:pt x="284" y="53"/>
                  <a:pt x="338" y="0"/>
                  <a:pt x="404" y="0"/>
                </a:cubicBezTo>
                <a:cubicBezTo>
                  <a:pt x="438" y="0"/>
                  <a:pt x="469" y="14"/>
                  <a:pt x="491" y="38"/>
                </a:cubicBezTo>
                <a:cubicBezTo>
                  <a:pt x="518" y="32"/>
                  <a:pt x="543" y="22"/>
                  <a:pt x="567" y="9"/>
                </a:cubicBezTo>
                <a:cubicBezTo>
                  <a:pt x="558" y="36"/>
                  <a:pt x="539" y="60"/>
                  <a:pt x="514" y="75"/>
                </a:cubicBezTo>
                <a:cubicBezTo>
                  <a:pt x="538" y="72"/>
                  <a:pt x="561" y="65"/>
                  <a:pt x="583" y="56"/>
                </a:cubicBezTo>
                <a:cubicBezTo>
                  <a:pt x="567" y="80"/>
                  <a:pt x="546" y="101"/>
                  <a:pt x="523" y="1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18" name="Group 17"/>
          <p:cNvGrpSpPr/>
          <p:nvPr/>
        </p:nvGrpSpPr>
        <p:grpSpPr>
          <a:xfrm>
            <a:off x="1651886" y="9382224"/>
            <a:ext cx="818240" cy="743858"/>
            <a:chOff x="5014913" y="3144838"/>
            <a:chExt cx="382587" cy="382588"/>
          </a:xfrm>
          <a:solidFill>
            <a:schemeClr val="accent2"/>
          </a:solidFill>
        </p:grpSpPr>
        <p:sp>
          <p:nvSpPr>
            <p:cNvPr id="19" name="Freeform 18"/>
            <p:cNvSpPr>
              <a:spLocks noEditPoints="1"/>
            </p:cNvSpPr>
            <p:nvPr/>
          </p:nvSpPr>
          <p:spPr bwMode="auto">
            <a:xfrm>
              <a:off x="5014913" y="3144838"/>
              <a:ext cx="84138" cy="382588"/>
            </a:xfrm>
            <a:custGeom>
              <a:avLst/>
              <a:gdLst>
                <a:gd name="T0" fmla="*/ 127 w 127"/>
                <a:gd name="T1" fmla="*/ 64 h 570"/>
                <a:gd name="T2" fmla="*/ 63 w 127"/>
                <a:gd name="T3" fmla="*/ 126 h 570"/>
                <a:gd name="T4" fmla="*/ 0 w 127"/>
                <a:gd name="T5" fmla="*/ 65 h 570"/>
                <a:gd name="T6" fmla="*/ 63 w 127"/>
                <a:gd name="T7" fmla="*/ 0 h 570"/>
                <a:gd name="T8" fmla="*/ 127 w 127"/>
                <a:gd name="T9" fmla="*/ 64 h 570"/>
                <a:gd name="T10" fmla="*/ 0 w 127"/>
                <a:gd name="T11" fmla="*/ 570 h 570"/>
                <a:gd name="T12" fmla="*/ 0 w 127"/>
                <a:gd name="T13" fmla="*/ 158 h 570"/>
                <a:gd name="T14" fmla="*/ 127 w 127"/>
                <a:gd name="T15" fmla="*/ 158 h 570"/>
                <a:gd name="T16" fmla="*/ 127 w 127"/>
                <a:gd name="T17" fmla="*/ 570 h 570"/>
                <a:gd name="T18" fmla="*/ 0 w 127"/>
                <a:gd name="T19"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70">
                  <a:moveTo>
                    <a:pt x="127" y="64"/>
                  </a:moveTo>
                  <a:cubicBezTo>
                    <a:pt x="127" y="97"/>
                    <a:pt x="104" y="126"/>
                    <a:pt x="63" y="126"/>
                  </a:cubicBezTo>
                  <a:cubicBezTo>
                    <a:pt x="25" y="126"/>
                    <a:pt x="0" y="99"/>
                    <a:pt x="0" y="65"/>
                  </a:cubicBezTo>
                  <a:cubicBezTo>
                    <a:pt x="0" y="31"/>
                    <a:pt x="24" y="0"/>
                    <a:pt x="63" y="0"/>
                  </a:cubicBezTo>
                  <a:cubicBezTo>
                    <a:pt x="103" y="0"/>
                    <a:pt x="126" y="29"/>
                    <a:pt x="127" y="64"/>
                  </a:cubicBezTo>
                  <a:close/>
                  <a:moveTo>
                    <a:pt x="0" y="570"/>
                  </a:moveTo>
                  <a:cubicBezTo>
                    <a:pt x="0" y="158"/>
                    <a:pt x="0" y="158"/>
                    <a:pt x="0" y="158"/>
                  </a:cubicBezTo>
                  <a:cubicBezTo>
                    <a:pt x="127" y="158"/>
                    <a:pt x="127" y="158"/>
                    <a:pt x="127" y="158"/>
                  </a:cubicBezTo>
                  <a:cubicBezTo>
                    <a:pt x="127" y="570"/>
                    <a:pt x="127" y="570"/>
                    <a:pt x="127" y="570"/>
                  </a:cubicBezTo>
                  <a:lnTo>
                    <a:pt x="0" y="5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7" name="Freeform 26"/>
            <p:cNvSpPr>
              <a:spLocks/>
            </p:cNvSpPr>
            <p:nvPr/>
          </p:nvSpPr>
          <p:spPr bwMode="auto">
            <a:xfrm>
              <a:off x="5140325" y="3255963"/>
              <a:ext cx="257175" cy="271463"/>
            </a:xfrm>
            <a:custGeom>
              <a:avLst/>
              <a:gdLst>
                <a:gd name="T0" fmla="*/ 3 w 383"/>
                <a:gd name="T1" fmla="*/ 134 h 405"/>
                <a:gd name="T2" fmla="*/ 0 w 383"/>
                <a:gd name="T3" fmla="*/ 9 h 405"/>
                <a:gd name="T4" fmla="*/ 113 w 383"/>
                <a:gd name="T5" fmla="*/ 9 h 405"/>
                <a:gd name="T6" fmla="*/ 119 w 383"/>
                <a:gd name="T7" fmla="*/ 64 h 405"/>
                <a:gd name="T8" fmla="*/ 121 w 383"/>
                <a:gd name="T9" fmla="*/ 64 h 405"/>
                <a:gd name="T10" fmla="*/ 242 w 383"/>
                <a:gd name="T11" fmla="*/ 0 h 405"/>
                <a:gd name="T12" fmla="*/ 383 w 383"/>
                <a:gd name="T13" fmla="*/ 169 h 405"/>
                <a:gd name="T14" fmla="*/ 383 w 383"/>
                <a:gd name="T15" fmla="*/ 405 h 405"/>
                <a:gd name="T16" fmla="*/ 256 w 383"/>
                <a:gd name="T17" fmla="*/ 405 h 405"/>
                <a:gd name="T18" fmla="*/ 256 w 383"/>
                <a:gd name="T19" fmla="*/ 188 h 405"/>
                <a:gd name="T20" fmla="*/ 193 w 383"/>
                <a:gd name="T21" fmla="*/ 99 h 405"/>
                <a:gd name="T22" fmla="*/ 133 w 383"/>
                <a:gd name="T23" fmla="*/ 148 h 405"/>
                <a:gd name="T24" fmla="*/ 129 w 383"/>
                <a:gd name="T25" fmla="*/ 179 h 405"/>
                <a:gd name="T26" fmla="*/ 129 w 383"/>
                <a:gd name="T27" fmla="*/ 405 h 405"/>
                <a:gd name="T28" fmla="*/ 3 w 383"/>
                <a:gd name="T29" fmla="*/ 405 h 405"/>
                <a:gd name="T30" fmla="*/ 3 w 383"/>
                <a:gd name="T31" fmla="*/ 13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05">
                  <a:moveTo>
                    <a:pt x="3" y="134"/>
                  </a:moveTo>
                  <a:cubicBezTo>
                    <a:pt x="3" y="85"/>
                    <a:pt x="1" y="44"/>
                    <a:pt x="0" y="9"/>
                  </a:cubicBezTo>
                  <a:cubicBezTo>
                    <a:pt x="113" y="9"/>
                    <a:pt x="113" y="9"/>
                    <a:pt x="113" y="9"/>
                  </a:cubicBezTo>
                  <a:cubicBezTo>
                    <a:pt x="119" y="64"/>
                    <a:pt x="119" y="64"/>
                    <a:pt x="119" y="64"/>
                  </a:cubicBezTo>
                  <a:cubicBezTo>
                    <a:pt x="121" y="64"/>
                    <a:pt x="121" y="64"/>
                    <a:pt x="121" y="64"/>
                  </a:cubicBezTo>
                  <a:cubicBezTo>
                    <a:pt x="137" y="38"/>
                    <a:pt x="177" y="0"/>
                    <a:pt x="242" y="0"/>
                  </a:cubicBezTo>
                  <a:cubicBezTo>
                    <a:pt x="323" y="0"/>
                    <a:pt x="383" y="54"/>
                    <a:pt x="383" y="169"/>
                  </a:cubicBezTo>
                  <a:cubicBezTo>
                    <a:pt x="383" y="405"/>
                    <a:pt x="383" y="405"/>
                    <a:pt x="383" y="405"/>
                  </a:cubicBezTo>
                  <a:cubicBezTo>
                    <a:pt x="256" y="405"/>
                    <a:pt x="256" y="405"/>
                    <a:pt x="256" y="405"/>
                  </a:cubicBezTo>
                  <a:cubicBezTo>
                    <a:pt x="256" y="188"/>
                    <a:pt x="256" y="188"/>
                    <a:pt x="256" y="188"/>
                  </a:cubicBezTo>
                  <a:cubicBezTo>
                    <a:pt x="256" y="137"/>
                    <a:pt x="237" y="99"/>
                    <a:pt x="193" y="99"/>
                  </a:cubicBezTo>
                  <a:cubicBezTo>
                    <a:pt x="159" y="99"/>
                    <a:pt x="142" y="126"/>
                    <a:pt x="133" y="148"/>
                  </a:cubicBezTo>
                  <a:cubicBezTo>
                    <a:pt x="130" y="156"/>
                    <a:pt x="129" y="168"/>
                    <a:pt x="129" y="179"/>
                  </a:cubicBezTo>
                  <a:cubicBezTo>
                    <a:pt x="129" y="405"/>
                    <a:pt x="129" y="405"/>
                    <a:pt x="129" y="405"/>
                  </a:cubicBezTo>
                  <a:cubicBezTo>
                    <a:pt x="3" y="405"/>
                    <a:pt x="3" y="405"/>
                    <a:pt x="3" y="405"/>
                  </a:cubicBezTo>
                  <a:lnTo>
                    <a:pt x="3"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0" name="Freeform 6"/>
          <p:cNvSpPr>
            <a:spLocks/>
          </p:cNvSpPr>
          <p:nvPr/>
        </p:nvSpPr>
        <p:spPr bwMode="auto">
          <a:xfrm>
            <a:off x="1763340" y="8086080"/>
            <a:ext cx="490762" cy="892290"/>
          </a:xfrm>
          <a:custGeom>
            <a:avLst/>
            <a:gdLst>
              <a:gd name="T0" fmla="*/ 320 w 481"/>
              <a:gd name="T1" fmla="*/ 227 h 963"/>
              <a:gd name="T2" fmla="*/ 391 w 481"/>
              <a:gd name="T3" fmla="*/ 161 h 963"/>
              <a:gd name="T4" fmla="*/ 480 w 481"/>
              <a:gd name="T5" fmla="*/ 161 h 963"/>
              <a:gd name="T6" fmla="*/ 480 w 481"/>
              <a:gd name="T7" fmla="*/ 0 h 963"/>
              <a:gd name="T8" fmla="*/ 337 w 481"/>
              <a:gd name="T9" fmla="*/ 0 h 963"/>
              <a:gd name="T10" fmla="*/ 106 w 481"/>
              <a:gd name="T11" fmla="*/ 216 h 963"/>
              <a:gd name="T12" fmla="*/ 106 w 481"/>
              <a:gd name="T13" fmla="*/ 320 h 963"/>
              <a:gd name="T14" fmla="*/ 0 w 481"/>
              <a:gd name="T15" fmla="*/ 320 h 963"/>
              <a:gd name="T16" fmla="*/ 0 w 481"/>
              <a:gd name="T17" fmla="*/ 481 h 963"/>
              <a:gd name="T18" fmla="*/ 106 w 481"/>
              <a:gd name="T19" fmla="*/ 481 h 963"/>
              <a:gd name="T20" fmla="*/ 106 w 481"/>
              <a:gd name="T21" fmla="*/ 963 h 963"/>
              <a:gd name="T22" fmla="*/ 319 w 481"/>
              <a:gd name="T23" fmla="*/ 963 h 963"/>
              <a:gd name="T24" fmla="*/ 319 w 481"/>
              <a:gd name="T25" fmla="*/ 481 h 963"/>
              <a:gd name="T26" fmla="*/ 462 w 481"/>
              <a:gd name="T27" fmla="*/ 481 h 963"/>
              <a:gd name="T28" fmla="*/ 481 w 481"/>
              <a:gd name="T29" fmla="*/ 320 h 963"/>
              <a:gd name="T30" fmla="*/ 319 w 481"/>
              <a:gd name="T31" fmla="*/ 320 h 963"/>
              <a:gd name="T32" fmla="*/ 320 w 481"/>
              <a:gd name="T33" fmla="*/ 22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963">
                <a:moveTo>
                  <a:pt x="320" y="227"/>
                </a:moveTo>
                <a:cubicBezTo>
                  <a:pt x="320" y="184"/>
                  <a:pt x="324" y="161"/>
                  <a:pt x="391" y="161"/>
                </a:cubicBezTo>
                <a:cubicBezTo>
                  <a:pt x="480" y="161"/>
                  <a:pt x="480" y="161"/>
                  <a:pt x="480" y="161"/>
                </a:cubicBezTo>
                <a:cubicBezTo>
                  <a:pt x="480" y="0"/>
                  <a:pt x="480" y="0"/>
                  <a:pt x="480" y="0"/>
                </a:cubicBezTo>
                <a:cubicBezTo>
                  <a:pt x="337" y="0"/>
                  <a:pt x="337" y="0"/>
                  <a:pt x="337" y="0"/>
                </a:cubicBezTo>
                <a:cubicBezTo>
                  <a:pt x="166" y="0"/>
                  <a:pt x="106" y="80"/>
                  <a:pt x="106" y="216"/>
                </a:cubicBezTo>
                <a:cubicBezTo>
                  <a:pt x="106" y="320"/>
                  <a:pt x="106" y="320"/>
                  <a:pt x="106" y="320"/>
                </a:cubicBezTo>
                <a:cubicBezTo>
                  <a:pt x="0" y="320"/>
                  <a:pt x="0" y="320"/>
                  <a:pt x="0" y="320"/>
                </a:cubicBezTo>
                <a:cubicBezTo>
                  <a:pt x="0" y="481"/>
                  <a:pt x="0" y="481"/>
                  <a:pt x="0" y="481"/>
                </a:cubicBezTo>
                <a:cubicBezTo>
                  <a:pt x="106" y="481"/>
                  <a:pt x="106" y="481"/>
                  <a:pt x="106" y="481"/>
                </a:cubicBezTo>
                <a:cubicBezTo>
                  <a:pt x="106" y="963"/>
                  <a:pt x="106" y="963"/>
                  <a:pt x="106" y="963"/>
                </a:cubicBezTo>
                <a:cubicBezTo>
                  <a:pt x="319" y="963"/>
                  <a:pt x="319" y="963"/>
                  <a:pt x="319" y="963"/>
                </a:cubicBezTo>
                <a:cubicBezTo>
                  <a:pt x="319" y="481"/>
                  <a:pt x="319" y="481"/>
                  <a:pt x="319" y="481"/>
                </a:cubicBezTo>
                <a:cubicBezTo>
                  <a:pt x="462" y="481"/>
                  <a:pt x="462" y="481"/>
                  <a:pt x="462" y="481"/>
                </a:cubicBezTo>
                <a:cubicBezTo>
                  <a:pt x="481" y="320"/>
                  <a:pt x="481" y="320"/>
                  <a:pt x="481" y="320"/>
                </a:cubicBezTo>
                <a:cubicBezTo>
                  <a:pt x="319" y="320"/>
                  <a:pt x="319" y="320"/>
                  <a:pt x="319" y="320"/>
                </a:cubicBezTo>
                <a:lnTo>
                  <a:pt x="320" y="22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 name="Title 1"/>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B879777C-D8AC-2D45-8A08-2583DCBE86AA}"/>
              </a:ext>
            </a:extLst>
          </p:cNvPr>
          <p:cNvSpPr txBox="1"/>
          <p:nvPr/>
        </p:nvSpPr>
        <p:spPr>
          <a:xfrm>
            <a:off x="2438400" y="19929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151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5B09-0D4C-4723-B0B3-F09338D9C683}"/>
              </a:ext>
            </a:extLst>
          </p:cNvPr>
          <p:cNvSpPr>
            <a:spLocks noGrp="1"/>
          </p:cNvSpPr>
          <p:nvPr>
            <p:ph type="title"/>
          </p:nvPr>
        </p:nvSpPr>
        <p:spPr/>
        <p:txBody>
          <a:bodyPr/>
          <a:lstStyle/>
          <a:p>
            <a:r>
              <a:rPr lang="en-US" dirty="0"/>
              <a:t>Safe Harbor Statement</a:t>
            </a:r>
          </a:p>
        </p:txBody>
      </p:sp>
      <p:sp>
        <p:nvSpPr>
          <p:cNvPr id="3" name="Content Placeholder 2">
            <a:extLst>
              <a:ext uri="{FF2B5EF4-FFF2-40B4-BE49-F238E27FC236}">
                <a16:creationId xmlns:a16="http://schemas.microsoft.com/office/drawing/2014/main" id="{4DBCFBF9-88D9-4C10-B7ED-5E91105C89B2}"/>
              </a:ext>
            </a:extLst>
          </p:cNvPr>
          <p:cNvSpPr>
            <a:spLocks noGrp="1"/>
          </p:cNvSpPr>
          <p:nvPr>
            <p:ph idx="1"/>
          </p:nvPr>
        </p:nvSpPr>
        <p:spPr>
          <a:xfrm>
            <a:off x="1115569" y="2557464"/>
            <a:ext cx="22047724" cy="9977436"/>
          </a:xfrm>
        </p:spPr>
        <p:txBody>
          <a:bodyPr/>
          <a:lstStyle/>
          <a:p>
            <a:pPr marL="0" indent="0">
              <a:buNone/>
            </a:pPr>
            <a:r>
              <a:rPr lang="en-US" sz="2100" dirty="0"/>
              <a:t>Certain statements in this presentation related to Open Text Corporation (“OpenText” or “the Company”) may contain words such as "anticipates", "expects", "intends", "plans", "believes", "seeks", "estimates", "may", "could", "would", "might", "will" and variations of these words or similar expressions are considered forward-looking statements or information under applicable securities laws. In addition, any information or statements that refer to expectations, beliefs, plans, projections, objectives, performance or other characterizations of future events or circumstances, including any underlying assumptions, are forward-looking, and based on our current expectations, forecasts and projections about the operating environment, economies and markets in which we operate. Forward-looking statements reflect our current estimates, beliefs and assumptions, which are based on management's perception of historic trends, current conditions and expected future developments, as well as other factors it believes are appropriate in the circumstances, such as certain assumptions about the economy, as well as market, financial and operational assumptions. Management's estimates, beliefs and assumptions are inherently subject to significant business, economic, competitive and other uncertainties and contingencies regarding future events and, as such, are subject to change. We can give no assurance that such estimates, beliefs and assumptions will prove to be correct. Such forward-looking statements involve known and unknown risks, uncertainties and other factors and assumptions that may cause the actual results, performance or achievements to differ materially. Such factors include, but are not limited to: (i) the future performance, financial and otherwise, of OpenText; (ii) the ability of OpenText to bring new products and services to market and to increase sales; (iii) the strength of the Company's product development pipeline; (iv) the Company's growth and profitability prospects; (v) the estimated size and growth prospects of the EIM market including expected growth in the Artificial Intelligence market; (vi) the Company's competitive position in the EIM market and its ability to take advantage of future opportunities in this market; (vii) the benefits of the Company's products and services to be realized by customers; (viii) the demand for the Company's products and services and the extent of deployment of the Company's products and services in the EIM marketplace; (ix) downward pressure on our share price and dilutive effect of future sales or issuances of equity securities (including in connection with future acquisitions); (x) the Company's financial condition and capital requirements; and (xi) statements about the impact of product releases. The risks and uncertainties that may affect forward-looking statements include, but are not limited to: (i) integration of acquisitions and related restructuring efforts, including the quantum of restructuring charges and the timing thereof; (ii) the potential for the incurrence of or assumption of debt in connection with acquisitions and the impact on the ratings or outlooks of rating agencies on the Company's outstanding debt securities; (iii) the possibility that the Company may be unable to meet its future reporting requirements under the U.S. Securities Exchange Act of 1934, as amended, and the rules promulgated thereunder, or applicable Canadian securities regulation; (iv) the risks associated with bringing new products and services to market; (v) failure to comply with privacy laws and regulations that are extensive, open to various interpretations and complex to implement including General Data Protection Regulation (GDPR); (vi) fluctuations in currency exchange rates; (vii) delays in the purchasing decisions of the Company's customers; (viii) the competition the Company faces in its industry and/or marketplace; (ix) the final determination of litigation, tax audits (including tax examinations in the United States and elsewhere) and other legal proceedings; (x) potential exposure to greater than anticipated tax liabilities or expenses, including with respect to changes in Canadian, U.S. or international tax regimes including the new tax reform legislation enacted through the Tax Cuts and Jobs Act in the United States; (xi) the possibility of technical, logistical or planning issues in connection with the deployment of the Company's products or services; (xii) the continuous commitment of the Company's customers; and (xiii) demand for the Company's products and services. </a:t>
            </a:r>
          </a:p>
          <a:p>
            <a:pPr marL="0" indent="0">
              <a:buNone/>
            </a:pPr>
            <a:r>
              <a:rPr lang="en-US" sz="2100" dirty="0"/>
              <a:t>For additional information with respect to risks and other factors which could occur, see the Company's Annual Report on Form 10-K, Quarterly Reports on Form 10-Q and other securities filings with the Securities and Exchange Commission (SEC) and other securities regulators. Readers are cautioned not to place undue reliance upon any such forward-looking statements, which speak only as of the date made. Unless otherwise required by applicable securities laws, the Company disclaims any intention or obligation to update or revise any forward-looking statements, whether as a result of new information, future events or otherwise.</a:t>
            </a:r>
          </a:p>
        </p:txBody>
      </p:sp>
    </p:spTree>
    <p:extLst>
      <p:ext uri="{BB962C8B-B14F-4D97-AF65-F5344CB8AC3E}">
        <p14:creationId xmlns:p14="http://schemas.microsoft.com/office/powerpoint/2010/main" val="180761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703634" y="824117"/>
            <a:ext cx="4432591" cy="538591"/>
          </a:xfrm>
          <a:prstGeom prst="rect">
            <a:avLst/>
          </a:prstGeom>
        </p:spPr>
        <p:txBody>
          <a:bodyPr wrap="square" lIns="45702" tIns="22851" rIns="45702" bIns="22851">
            <a:spAutoFit/>
          </a:bodyPr>
          <a:lstStyle/>
          <a:p>
            <a:pPr algn="r"/>
            <a:r>
              <a:rPr lang="en-US" sz="3200" b="1" dirty="0">
                <a:solidFill>
                  <a:schemeClr val="tx2"/>
                </a:solidFill>
                <a:latin typeface="+mj-lt"/>
                <a:cs typeface="Lato Regular"/>
              </a:rPr>
              <a:t>NASDAQ, TSX: </a:t>
            </a:r>
            <a:r>
              <a:rPr lang="en-US" sz="3200" b="1" dirty="0">
                <a:solidFill>
                  <a:schemeClr val="accent2"/>
                </a:solidFill>
                <a:latin typeface="+mj-lt"/>
                <a:cs typeface="Lato Regular"/>
              </a:rPr>
              <a:t>OTEX</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03338" y="779032"/>
            <a:ext cx="8015211" cy="1526018"/>
          </a:xfrm>
          <a:prstGeom prst="rect">
            <a:avLst/>
          </a:prstGeom>
        </p:spPr>
      </p:pic>
      <p:sp>
        <p:nvSpPr>
          <p:cNvPr id="114" name="Rectangle 113"/>
          <p:cNvSpPr/>
          <p:nvPr/>
        </p:nvSpPr>
        <p:spPr>
          <a:xfrm>
            <a:off x="18926060" y="1421761"/>
            <a:ext cx="4432591" cy="538591"/>
          </a:xfrm>
          <a:prstGeom prst="rect">
            <a:avLst/>
          </a:prstGeom>
        </p:spPr>
        <p:txBody>
          <a:bodyPr wrap="square" lIns="45702" tIns="22851" rIns="45702" bIns="22851">
            <a:spAutoFit/>
          </a:bodyPr>
          <a:lstStyle/>
          <a:p>
            <a:r>
              <a:rPr lang="en-US" sz="3200" b="1" dirty="0">
                <a:solidFill>
                  <a:schemeClr val="tx2"/>
                </a:solidFill>
                <a:latin typeface="+mj-lt"/>
                <a:cs typeface="Lato Regular"/>
              </a:rPr>
              <a:t>A TSX-60 Company</a:t>
            </a:r>
            <a:endParaRPr lang="en-US" sz="3200" b="1" dirty="0">
              <a:solidFill>
                <a:schemeClr val="accent3"/>
              </a:solidFill>
              <a:latin typeface="+mj-lt"/>
              <a:cs typeface="Lato Regular"/>
            </a:endParaRPr>
          </a:p>
        </p:txBody>
      </p:sp>
      <p:sp>
        <p:nvSpPr>
          <p:cNvPr id="20" name="TextBox 19">
            <a:extLst>
              <a:ext uri="{FF2B5EF4-FFF2-40B4-BE49-F238E27FC236}">
                <a16:creationId xmlns:a16="http://schemas.microsoft.com/office/drawing/2014/main" id="{E514098F-90ED-3142-A4DF-A42C64615C8F}"/>
              </a:ext>
            </a:extLst>
          </p:cNvPr>
          <p:cNvSpPr txBox="1"/>
          <p:nvPr/>
        </p:nvSpPr>
        <p:spPr>
          <a:xfrm>
            <a:off x="3869863" y="6002790"/>
            <a:ext cx="17272492" cy="4924425"/>
          </a:xfrm>
          <a:prstGeom prst="rect">
            <a:avLst/>
          </a:prstGeom>
          <a:noFill/>
        </p:spPr>
        <p:txBody>
          <a:bodyPr wrap="square" rtlCol="0">
            <a:spAutoFit/>
          </a:bodyPr>
          <a:lstStyle/>
          <a:p>
            <a:pPr>
              <a:spcAft>
                <a:spcPts val="1200"/>
              </a:spcAft>
            </a:pPr>
            <a:r>
              <a:rPr lang="en-US" sz="4400" b="1" dirty="0">
                <a:solidFill>
                  <a:schemeClr val="accent2"/>
                </a:solidFill>
              </a:rPr>
              <a:t>#1</a:t>
            </a:r>
            <a:r>
              <a:rPr lang="en-US" sz="4400" dirty="0"/>
              <a:t> market leader in Enterprise Information Management</a:t>
            </a:r>
          </a:p>
          <a:p>
            <a:pPr>
              <a:spcAft>
                <a:spcPts val="1200"/>
              </a:spcAft>
            </a:pPr>
            <a:r>
              <a:rPr lang="en-US" sz="4400" b="1" dirty="0">
                <a:solidFill>
                  <a:schemeClr val="accent2"/>
                </a:solidFill>
              </a:rPr>
              <a:t>8 trillion </a:t>
            </a:r>
            <a:r>
              <a:rPr lang="en-US" sz="4400" dirty="0">
                <a:solidFill>
                  <a:srgbClr val="212121"/>
                </a:solidFill>
              </a:rPr>
              <a:t>in annual transacted value over our business network</a:t>
            </a:r>
          </a:p>
          <a:p>
            <a:pPr>
              <a:spcAft>
                <a:spcPts val="1200"/>
              </a:spcAft>
            </a:pPr>
            <a:r>
              <a:rPr lang="en-US" sz="4400" b="1" dirty="0">
                <a:solidFill>
                  <a:schemeClr val="accent2"/>
                </a:solidFill>
              </a:rPr>
              <a:t>300 Million </a:t>
            </a:r>
            <a:r>
              <a:rPr lang="en-US" sz="4400" dirty="0"/>
              <a:t>End Users</a:t>
            </a:r>
            <a:endParaRPr lang="en-US" sz="4400" dirty="0">
              <a:solidFill>
                <a:srgbClr val="212121"/>
              </a:solidFill>
            </a:endParaRPr>
          </a:p>
          <a:p>
            <a:pPr>
              <a:spcAft>
                <a:spcPts val="1200"/>
              </a:spcAft>
            </a:pPr>
            <a:r>
              <a:rPr lang="en-US" sz="4400" b="1" dirty="0">
                <a:solidFill>
                  <a:schemeClr val="accent2"/>
                </a:solidFill>
              </a:rPr>
              <a:t>12,000</a:t>
            </a:r>
            <a:r>
              <a:rPr lang="en-US" sz="4400" dirty="0">
                <a:solidFill>
                  <a:srgbClr val="212121"/>
                </a:solidFill>
              </a:rPr>
              <a:t> employees strong in over</a:t>
            </a:r>
            <a:r>
              <a:rPr lang="en-US" sz="4400" b="1" dirty="0">
                <a:solidFill>
                  <a:schemeClr val="accent2"/>
                </a:solidFill>
              </a:rPr>
              <a:t> 40 </a:t>
            </a:r>
            <a:r>
              <a:rPr lang="en-US" sz="4400" dirty="0">
                <a:solidFill>
                  <a:srgbClr val="212121"/>
                </a:solidFill>
              </a:rPr>
              <a:t>countries</a:t>
            </a:r>
          </a:p>
          <a:p>
            <a:pPr>
              <a:spcBef>
                <a:spcPts val="600"/>
              </a:spcBef>
              <a:spcAft>
                <a:spcPts val="0"/>
              </a:spcAft>
              <a:buClr>
                <a:schemeClr val="accent2"/>
              </a:buClr>
            </a:pPr>
            <a:endParaRPr lang="en-US" sz="4400" dirty="0"/>
          </a:p>
          <a:p>
            <a:pPr>
              <a:spcBef>
                <a:spcPts val="600"/>
              </a:spcBef>
              <a:spcAft>
                <a:spcPts val="0"/>
              </a:spcAft>
              <a:buClr>
                <a:schemeClr val="accent2"/>
              </a:buClr>
            </a:pPr>
            <a:r>
              <a:rPr lang="en-US" sz="4400" dirty="0">
                <a:solidFill>
                  <a:srgbClr val="212121"/>
                </a:solidFill>
              </a:rPr>
              <a:t>Deeply passionate about customer success and innovation</a:t>
            </a:r>
          </a:p>
        </p:txBody>
      </p:sp>
      <p:sp>
        <p:nvSpPr>
          <p:cNvPr id="12" name="TextBox 11">
            <a:extLst>
              <a:ext uri="{FF2B5EF4-FFF2-40B4-BE49-F238E27FC236}">
                <a16:creationId xmlns:a16="http://schemas.microsoft.com/office/drawing/2014/main" id="{3C354542-290A-4A57-B30B-A565D9A00A1A}"/>
              </a:ext>
            </a:extLst>
          </p:cNvPr>
          <p:cNvSpPr txBox="1"/>
          <p:nvPr/>
        </p:nvSpPr>
        <p:spPr>
          <a:xfrm>
            <a:off x="1303338" y="3276757"/>
            <a:ext cx="22893656" cy="1754326"/>
          </a:xfrm>
          <a:prstGeom prst="rect">
            <a:avLst/>
          </a:prstGeom>
          <a:noFill/>
        </p:spPr>
        <p:txBody>
          <a:bodyPr wrap="square" rtlCol="0">
            <a:spAutoFit/>
          </a:bodyPr>
          <a:lstStyle/>
          <a:p>
            <a:r>
              <a:rPr lang="en-IN" sz="5400" dirty="0"/>
              <a:t>We are </a:t>
            </a:r>
            <a:r>
              <a:rPr lang="en-IN" sz="5400" b="1" dirty="0">
                <a:solidFill>
                  <a:schemeClr val="accent2"/>
                </a:solidFill>
              </a:rPr>
              <a:t>The Information Company, </a:t>
            </a:r>
            <a:r>
              <a:rPr lang="en-IN" sz="5400" dirty="0"/>
              <a:t>enabling </a:t>
            </a:r>
            <a:r>
              <a:rPr lang="en-IN" sz="5400" b="1" dirty="0">
                <a:solidFill>
                  <a:schemeClr val="accent2"/>
                </a:solidFill>
              </a:rPr>
              <a:t>intelligent</a:t>
            </a:r>
            <a:r>
              <a:rPr lang="en-IN" sz="5400" dirty="0"/>
              <a:t> &amp; </a:t>
            </a:r>
            <a:r>
              <a:rPr lang="en-IN" sz="5400" b="1" dirty="0">
                <a:solidFill>
                  <a:schemeClr val="accent2"/>
                </a:solidFill>
              </a:rPr>
              <a:t>connected </a:t>
            </a:r>
            <a:r>
              <a:rPr lang="en-IN" sz="5400" dirty="0"/>
              <a:t>enterprises</a:t>
            </a:r>
            <a:r>
              <a:rPr lang="en-IN" sz="5400" b="1" dirty="0">
                <a:solidFill>
                  <a:schemeClr val="accent2"/>
                </a:solidFill>
              </a:rPr>
              <a:t>, inspiring </a:t>
            </a:r>
            <a:r>
              <a:rPr lang="en-IN" sz="5400" dirty="0"/>
              <a:t>new ways to </a:t>
            </a:r>
            <a:r>
              <a:rPr lang="en-IN" sz="5400" b="1" dirty="0">
                <a:solidFill>
                  <a:schemeClr val="accent2"/>
                </a:solidFill>
              </a:rPr>
              <a:t>work</a:t>
            </a:r>
            <a:r>
              <a:rPr lang="en-IN" sz="5400" dirty="0"/>
              <a:t>.</a:t>
            </a:r>
          </a:p>
        </p:txBody>
      </p:sp>
    </p:spTree>
    <p:extLst>
      <p:ext uri="{BB962C8B-B14F-4D97-AF65-F5344CB8AC3E}">
        <p14:creationId xmlns:p14="http://schemas.microsoft.com/office/powerpoint/2010/main" val="111169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C2CA9B3-F753-4C89-ADA8-B5CF2222344C}"/>
              </a:ext>
            </a:extLst>
          </p:cNvPr>
          <p:cNvSpPr/>
          <p:nvPr/>
        </p:nvSpPr>
        <p:spPr>
          <a:xfrm>
            <a:off x="17030700" y="1561104"/>
            <a:ext cx="6223001" cy="11147956"/>
          </a:xfrm>
          <a:prstGeom prst="rect">
            <a:avLst/>
          </a:prstGeom>
          <a:solidFill>
            <a:srgbClr val="C9D6EF">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3E1F7A79-27C9-4BB5-9CE7-BF884B1EF229}"/>
              </a:ext>
            </a:extLst>
          </p:cNvPr>
          <p:cNvSpPr/>
          <p:nvPr/>
        </p:nvSpPr>
        <p:spPr>
          <a:xfrm>
            <a:off x="9505950" y="5252485"/>
            <a:ext cx="7524750" cy="7474504"/>
          </a:xfrm>
          <a:prstGeom prst="rect">
            <a:avLst/>
          </a:prstGeom>
          <a:solidFill>
            <a:srgbClr val="E1E8F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1F37CDF0-0577-4041-98BE-4D16C5E0EB1B}"/>
              </a:ext>
            </a:extLst>
          </p:cNvPr>
          <p:cNvSpPr/>
          <p:nvPr/>
        </p:nvSpPr>
        <p:spPr>
          <a:xfrm>
            <a:off x="5219700" y="7145080"/>
            <a:ext cx="4286250" cy="5581909"/>
          </a:xfrm>
          <a:prstGeom prst="rect">
            <a:avLst/>
          </a:prstGeom>
          <a:solidFill>
            <a:srgbClr val="C9D6EF">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3027BC7-76EA-434C-8E1D-F03379BDD3F2}"/>
              </a:ext>
            </a:extLst>
          </p:cNvPr>
          <p:cNvSpPr/>
          <p:nvPr/>
        </p:nvSpPr>
        <p:spPr>
          <a:xfrm>
            <a:off x="1169580" y="8399722"/>
            <a:ext cx="4050120" cy="4327267"/>
          </a:xfrm>
          <a:prstGeom prst="rect">
            <a:avLst/>
          </a:prstGeom>
          <a:solidFill>
            <a:srgbClr val="E1E8F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BA4EB27B-21C0-4318-ABA2-C509B632EE5C}"/>
              </a:ext>
            </a:extLst>
          </p:cNvPr>
          <p:cNvSpPr>
            <a:spLocks/>
          </p:cNvSpPr>
          <p:nvPr/>
        </p:nvSpPr>
        <p:spPr bwMode="auto">
          <a:xfrm>
            <a:off x="1178810" y="-3175"/>
            <a:ext cx="22161500" cy="9283946"/>
          </a:xfrm>
          <a:custGeom>
            <a:avLst/>
            <a:gdLst>
              <a:gd name="T0" fmla="*/ 8345 w 8345"/>
              <a:gd name="T1" fmla="*/ 839 h 3593"/>
              <a:gd name="T2" fmla="*/ 8236 w 8345"/>
              <a:gd name="T3" fmla="*/ 739 h 3593"/>
              <a:gd name="T4" fmla="*/ 8098 w 8345"/>
              <a:gd name="T5" fmla="*/ 589 h 3593"/>
              <a:gd name="T6" fmla="*/ 8032 w 8345"/>
              <a:gd name="T7" fmla="*/ 829 h 3593"/>
              <a:gd name="T8" fmla="*/ 7918 w 8345"/>
              <a:gd name="T9" fmla="*/ 1069 h 3593"/>
              <a:gd name="T10" fmla="*/ 7372 w 8345"/>
              <a:gd name="T11" fmla="*/ 1687 h 3593"/>
              <a:gd name="T12" fmla="*/ 6760 w 8345"/>
              <a:gd name="T13" fmla="*/ 2119 h 3593"/>
              <a:gd name="T14" fmla="*/ 5764 w 8345"/>
              <a:gd name="T15" fmla="*/ 2575 h 3593"/>
              <a:gd name="T16" fmla="*/ 4516 w 8345"/>
              <a:gd name="T17" fmla="*/ 2977 h 3593"/>
              <a:gd name="T18" fmla="*/ 2925 w 8345"/>
              <a:gd name="T19" fmla="*/ 3333 h 3593"/>
              <a:gd name="T20" fmla="*/ 1738 w 8345"/>
              <a:gd name="T21" fmla="*/ 3499 h 3593"/>
              <a:gd name="T22" fmla="*/ 1205 w 8345"/>
              <a:gd name="T23" fmla="*/ 3553 h 3593"/>
              <a:gd name="T24" fmla="*/ 815 w 8345"/>
              <a:gd name="T25" fmla="*/ 3577 h 3593"/>
              <a:gd name="T26" fmla="*/ 0 w 8345"/>
              <a:gd name="T27" fmla="*/ 3584 h 3593"/>
              <a:gd name="T28" fmla="*/ 0 w 8345"/>
              <a:gd name="T29" fmla="*/ 792 h 3593"/>
              <a:gd name="T30" fmla="*/ 0 w 8345"/>
              <a:gd name="T31" fmla="*/ 675 h 3593"/>
              <a:gd name="T32" fmla="*/ 0 w 8345"/>
              <a:gd name="T33" fmla="*/ 0 h 3593"/>
              <a:gd name="T34" fmla="*/ 8345 w 8345"/>
              <a:gd name="T35" fmla="*/ 0 h 3593"/>
              <a:gd name="T36" fmla="*/ 8345 w 8345"/>
              <a:gd name="T37" fmla="*/ 839 h 3593"/>
              <a:gd name="connsiteX0" fmla="*/ 10000 w 10000"/>
              <a:gd name="connsiteY0" fmla="*/ 2440 h 9987"/>
              <a:gd name="connsiteX1" fmla="*/ 9869 w 10000"/>
              <a:gd name="connsiteY1" fmla="*/ 2057 h 9987"/>
              <a:gd name="connsiteX2" fmla="*/ 9704 w 10000"/>
              <a:gd name="connsiteY2" fmla="*/ 1639 h 9987"/>
              <a:gd name="connsiteX3" fmla="*/ 9625 w 10000"/>
              <a:gd name="connsiteY3" fmla="*/ 2307 h 9987"/>
              <a:gd name="connsiteX4" fmla="*/ 9488 w 10000"/>
              <a:gd name="connsiteY4" fmla="*/ 2975 h 9987"/>
              <a:gd name="connsiteX5" fmla="*/ 8834 w 10000"/>
              <a:gd name="connsiteY5" fmla="*/ 4695 h 9987"/>
              <a:gd name="connsiteX6" fmla="*/ 8101 w 10000"/>
              <a:gd name="connsiteY6" fmla="*/ 5898 h 9987"/>
              <a:gd name="connsiteX7" fmla="*/ 6907 w 10000"/>
              <a:gd name="connsiteY7" fmla="*/ 7167 h 9987"/>
              <a:gd name="connsiteX8" fmla="*/ 5412 w 10000"/>
              <a:gd name="connsiteY8" fmla="*/ 8286 h 9987"/>
              <a:gd name="connsiteX9" fmla="*/ 3505 w 10000"/>
              <a:gd name="connsiteY9" fmla="*/ 9276 h 9987"/>
              <a:gd name="connsiteX10" fmla="*/ 2083 w 10000"/>
              <a:gd name="connsiteY10" fmla="*/ 9738 h 9987"/>
              <a:gd name="connsiteX11" fmla="*/ 1444 w 10000"/>
              <a:gd name="connsiteY11" fmla="*/ 9889 h 9987"/>
              <a:gd name="connsiteX12" fmla="*/ 977 w 10000"/>
              <a:gd name="connsiteY12" fmla="*/ 9955 h 9987"/>
              <a:gd name="connsiteX13" fmla="*/ 0 w 10000"/>
              <a:gd name="connsiteY13" fmla="*/ 9975 h 9987"/>
              <a:gd name="connsiteX14" fmla="*/ 0 w 10000"/>
              <a:gd name="connsiteY14" fmla="*/ 2204 h 9987"/>
              <a:gd name="connsiteX15" fmla="*/ 0 w 10000"/>
              <a:gd name="connsiteY15" fmla="*/ 1879 h 9987"/>
              <a:gd name="connsiteX16" fmla="*/ 0 w 10000"/>
              <a:gd name="connsiteY16" fmla="*/ 0 h 9987"/>
              <a:gd name="connsiteX17" fmla="*/ 10000 w 10000"/>
              <a:gd name="connsiteY17" fmla="*/ 0 h 9987"/>
              <a:gd name="connsiteX18" fmla="*/ 10000 w 10000"/>
              <a:gd name="connsiteY18" fmla="*/ 2440 h 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9987">
                <a:moveTo>
                  <a:pt x="10000" y="2440"/>
                </a:moveTo>
                <a:cubicBezTo>
                  <a:pt x="9957" y="2348"/>
                  <a:pt x="9913" y="2151"/>
                  <a:pt x="9869" y="2057"/>
                </a:cubicBezTo>
                <a:lnTo>
                  <a:pt x="9704" y="1639"/>
                </a:lnTo>
                <a:cubicBezTo>
                  <a:pt x="9678" y="1862"/>
                  <a:pt x="9651" y="2085"/>
                  <a:pt x="9625" y="2307"/>
                </a:cubicBezTo>
                <a:cubicBezTo>
                  <a:pt x="9597" y="2471"/>
                  <a:pt x="9554" y="2708"/>
                  <a:pt x="9488" y="2975"/>
                </a:cubicBezTo>
                <a:cubicBezTo>
                  <a:pt x="9431" y="3212"/>
                  <a:pt x="9269" y="3838"/>
                  <a:pt x="8834" y="4695"/>
                </a:cubicBezTo>
                <a:cubicBezTo>
                  <a:pt x="8658" y="5043"/>
                  <a:pt x="8425" y="5455"/>
                  <a:pt x="8101" y="5898"/>
                </a:cubicBezTo>
                <a:cubicBezTo>
                  <a:pt x="7902" y="6170"/>
                  <a:pt x="7578" y="6579"/>
                  <a:pt x="6907" y="7167"/>
                </a:cubicBezTo>
                <a:cubicBezTo>
                  <a:pt x="6731" y="7323"/>
                  <a:pt x="6194" y="7785"/>
                  <a:pt x="5412" y="8286"/>
                </a:cubicBezTo>
                <a:cubicBezTo>
                  <a:pt x="5008" y="8544"/>
                  <a:pt x="4338" y="8942"/>
                  <a:pt x="3505" y="9276"/>
                </a:cubicBezTo>
                <a:cubicBezTo>
                  <a:pt x="2991" y="9485"/>
                  <a:pt x="2591" y="9596"/>
                  <a:pt x="2083" y="9738"/>
                </a:cubicBezTo>
                <a:cubicBezTo>
                  <a:pt x="1891" y="9794"/>
                  <a:pt x="1690" y="9844"/>
                  <a:pt x="1444" y="9889"/>
                </a:cubicBezTo>
                <a:cubicBezTo>
                  <a:pt x="1244" y="9925"/>
                  <a:pt x="1080" y="9944"/>
                  <a:pt x="977" y="9955"/>
                </a:cubicBezTo>
                <a:cubicBezTo>
                  <a:pt x="720" y="9983"/>
                  <a:pt x="391" y="10000"/>
                  <a:pt x="0" y="9975"/>
                </a:cubicBezTo>
                <a:lnTo>
                  <a:pt x="0" y="2204"/>
                </a:lnTo>
                <a:lnTo>
                  <a:pt x="0" y="1879"/>
                </a:lnTo>
                <a:lnTo>
                  <a:pt x="0" y="0"/>
                </a:lnTo>
                <a:lnTo>
                  <a:pt x="10000" y="0"/>
                </a:lnTo>
                <a:lnTo>
                  <a:pt x="10000" y="24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p:nvPr/>
        </p:nvGrpSpPr>
        <p:grpSpPr>
          <a:xfrm>
            <a:off x="1191126" y="1525532"/>
            <a:ext cx="21918500" cy="7939744"/>
            <a:chOff x="1009651" y="2405414"/>
            <a:chExt cx="21918500" cy="9364762"/>
          </a:xfrm>
        </p:grpSpPr>
        <p:sp>
          <p:nvSpPr>
            <p:cNvPr id="52" name="Freeform 156"/>
            <p:cNvSpPr>
              <a:spLocks/>
            </p:cNvSpPr>
            <p:nvPr/>
          </p:nvSpPr>
          <p:spPr bwMode="auto">
            <a:xfrm>
              <a:off x="1009651" y="2405414"/>
              <a:ext cx="21498966" cy="9364762"/>
            </a:xfrm>
            <a:custGeom>
              <a:avLst/>
              <a:gdLst>
                <a:gd name="T0" fmla="*/ 0 w 1275"/>
                <a:gd name="T1" fmla="*/ 946 h 968"/>
                <a:gd name="T2" fmla="*/ 785 w 1275"/>
                <a:gd name="T3" fmla="*/ 708 h 968"/>
                <a:gd name="T4" fmla="*/ 1275 w 1275"/>
                <a:gd name="T5" fmla="*/ 0 h 968"/>
              </a:gdLst>
              <a:ahLst/>
              <a:cxnLst>
                <a:cxn ang="0">
                  <a:pos x="T0" y="T1"/>
                </a:cxn>
                <a:cxn ang="0">
                  <a:pos x="T2" y="T3"/>
                </a:cxn>
                <a:cxn ang="0">
                  <a:pos x="T4" y="T5"/>
                </a:cxn>
              </a:cxnLst>
              <a:rect l="0" t="0" r="r" b="b"/>
              <a:pathLst>
                <a:path w="1275" h="968">
                  <a:moveTo>
                    <a:pt x="0" y="946"/>
                  </a:moveTo>
                  <a:cubicBezTo>
                    <a:pt x="0" y="946"/>
                    <a:pt x="340" y="968"/>
                    <a:pt x="785" y="708"/>
                  </a:cubicBezTo>
                  <a:cubicBezTo>
                    <a:pt x="1235" y="445"/>
                    <a:pt x="1272" y="65"/>
                    <a:pt x="1275" y="0"/>
                  </a:cubicBezTo>
                </a:path>
              </a:pathLst>
            </a:custGeom>
            <a:noFill/>
            <a:ln w="76200" cap="rnd">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 name="L-Shape 5"/>
            <p:cNvSpPr/>
            <p:nvPr/>
          </p:nvSpPr>
          <p:spPr>
            <a:xfrm rot="8463823">
              <a:off x="21974146" y="2534886"/>
              <a:ext cx="954005" cy="1136161"/>
            </a:xfrm>
            <a:prstGeom prst="corner">
              <a:avLst>
                <a:gd name="adj1" fmla="val 8429"/>
                <a:gd name="adj2" fmla="val 81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5" name="TextBox 34"/>
          <p:cNvSpPr txBox="1"/>
          <p:nvPr/>
        </p:nvSpPr>
        <p:spPr>
          <a:xfrm>
            <a:off x="1899083" y="10369759"/>
            <a:ext cx="2595582" cy="646331"/>
          </a:xfrm>
          <a:prstGeom prst="rect">
            <a:avLst/>
          </a:prstGeom>
          <a:noFill/>
        </p:spPr>
        <p:txBody>
          <a:bodyPr wrap="none" rtlCol="0">
            <a:spAutoFit/>
          </a:bodyPr>
          <a:lstStyle/>
          <a:p>
            <a:r>
              <a:rPr lang="en-US" sz="3600" dirty="0"/>
              <a:t>Mainframes</a:t>
            </a:r>
          </a:p>
        </p:txBody>
      </p:sp>
      <p:sp>
        <p:nvSpPr>
          <p:cNvPr id="38" name="TextBox 37"/>
          <p:cNvSpPr txBox="1"/>
          <p:nvPr/>
        </p:nvSpPr>
        <p:spPr>
          <a:xfrm>
            <a:off x="5955549" y="10067503"/>
            <a:ext cx="2786322" cy="646331"/>
          </a:xfrm>
          <a:prstGeom prst="rect">
            <a:avLst/>
          </a:prstGeom>
          <a:noFill/>
        </p:spPr>
        <p:txBody>
          <a:bodyPr wrap="square" rtlCol="0">
            <a:spAutoFit/>
          </a:bodyPr>
          <a:lstStyle/>
          <a:p>
            <a:pPr algn="ctr"/>
            <a:r>
              <a:rPr lang="en-US" sz="3600" dirty="0"/>
              <a:t>Client server</a:t>
            </a:r>
          </a:p>
        </p:txBody>
      </p:sp>
      <p:sp>
        <p:nvSpPr>
          <p:cNvPr id="40" name="TextBox 39"/>
          <p:cNvSpPr txBox="1"/>
          <p:nvPr/>
        </p:nvSpPr>
        <p:spPr>
          <a:xfrm>
            <a:off x="10232592" y="9171692"/>
            <a:ext cx="2146648" cy="646331"/>
          </a:xfrm>
          <a:prstGeom prst="rect">
            <a:avLst/>
          </a:prstGeom>
          <a:noFill/>
        </p:spPr>
        <p:txBody>
          <a:bodyPr wrap="square" rtlCol="0">
            <a:spAutoFit/>
          </a:bodyPr>
          <a:lstStyle/>
          <a:p>
            <a:pPr algn="ctr"/>
            <a:r>
              <a:rPr lang="en-US" sz="3600" dirty="0"/>
              <a:t>Internet</a:t>
            </a:r>
          </a:p>
        </p:txBody>
      </p:sp>
      <p:sp>
        <p:nvSpPr>
          <p:cNvPr id="46" name="TextBox 45"/>
          <p:cNvSpPr txBox="1"/>
          <p:nvPr/>
        </p:nvSpPr>
        <p:spPr>
          <a:xfrm>
            <a:off x="14031225" y="8392061"/>
            <a:ext cx="2146648" cy="646331"/>
          </a:xfrm>
          <a:prstGeom prst="rect">
            <a:avLst/>
          </a:prstGeom>
          <a:noFill/>
        </p:spPr>
        <p:txBody>
          <a:bodyPr wrap="square" rtlCol="0">
            <a:spAutoFit/>
          </a:bodyPr>
          <a:lstStyle/>
          <a:p>
            <a:pPr algn="ctr"/>
            <a:r>
              <a:rPr lang="en-US" sz="3600" dirty="0"/>
              <a:t>Cloud</a:t>
            </a:r>
          </a:p>
        </p:txBody>
      </p:sp>
      <p:sp>
        <p:nvSpPr>
          <p:cNvPr id="47" name="TextBox 46"/>
          <p:cNvSpPr txBox="1"/>
          <p:nvPr/>
        </p:nvSpPr>
        <p:spPr>
          <a:xfrm>
            <a:off x="17575339" y="6967885"/>
            <a:ext cx="2146648" cy="646331"/>
          </a:xfrm>
          <a:prstGeom prst="rect">
            <a:avLst/>
          </a:prstGeom>
          <a:noFill/>
        </p:spPr>
        <p:txBody>
          <a:bodyPr wrap="square" rtlCol="0">
            <a:spAutoFit/>
          </a:bodyPr>
          <a:lstStyle/>
          <a:p>
            <a:pPr algn="ctr"/>
            <a:r>
              <a:rPr lang="en-US" sz="3600" dirty="0"/>
              <a:t>Digital</a:t>
            </a:r>
          </a:p>
        </p:txBody>
      </p:sp>
      <p:sp>
        <p:nvSpPr>
          <p:cNvPr id="48" name="TextBox 47"/>
          <p:cNvSpPr txBox="1"/>
          <p:nvPr/>
        </p:nvSpPr>
        <p:spPr>
          <a:xfrm>
            <a:off x="20552041" y="4981161"/>
            <a:ext cx="2146648" cy="646331"/>
          </a:xfrm>
          <a:prstGeom prst="rect">
            <a:avLst/>
          </a:prstGeom>
          <a:noFill/>
        </p:spPr>
        <p:txBody>
          <a:bodyPr wrap="square" rtlCol="0">
            <a:spAutoFit/>
          </a:bodyPr>
          <a:lstStyle/>
          <a:p>
            <a:pPr algn="ctr"/>
            <a:r>
              <a:rPr lang="en-US" sz="3600" dirty="0"/>
              <a:t>AI</a:t>
            </a:r>
          </a:p>
        </p:txBody>
      </p:sp>
      <p:sp>
        <p:nvSpPr>
          <p:cNvPr id="34" name="Oval 33"/>
          <p:cNvSpPr/>
          <p:nvPr/>
        </p:nvSpPr>
        <p:spPr>
          <a:xfrm>
            <a:off x="2025299" y="7980715"/>
            <a:ext cx="2343150" cy="2343150"/>
          </a:xfrm>
          <a:prstGeom prst="ellipse">
            <a:avLst/>
          </a:prstGeom>
          <a:blipFill>
            <a:blip r:embed="rId2"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Oval 36"/>
          <p:cNvSpPr/>
          <p:nvPr/>
        </p:nvSpPr>
        <p:spPr>
          <a:xfrm>
            <a:off x="6177135" y="7710208"/>
            <a:ext cx="2343150" cy="2343150"/>
          </a:xfrm>
          <a:prstGeom prst="ellipse">
            <a:avLst/>
          </a:prstGeom>
          <a:blipFill>
            <a:blip r:embed="rId3"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Oval 41"/>
          <p:cNvSpPr/>
          <p:nvPr/>
        </p:nvSpPr>
        <p:spPr>
          <a:xfrm>
            <a:off x="17477088" y="4645388"/>
            <a:ext cx="2343150" cy="2343150"/>
          </a:xfrm>
          <a:prstGeom prst="ellipse">
            <a:avLst/>
          </a:prstGeom>
          <a:blipFill>
            <a:blip r:embed="rId4"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Oval 42"/>
          <p:cNvSpPr/>
          <p:nvPr/>
        </p:nvSpPr>
        <p:spPr>
          <a:xfrm>
            <a:off x="13932974" y="6061001"/>
            <a:ext cx="2343150" cy="2343150"/>
          </a:xfrm>
          <a:prstGeom prst="ellipse">
            <a:avLst/>
          </a:prstGeom>
          <a:blipFill>
            <a:blip r:embed="rId5"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Oval 43"/>
          <p:cNvSpPr/>
          <p:nvPr/>
        </p:nvSpPr>
        <p:spPr>
          <a:xfrm>
            <a:off x="10134341" y="6848475"/>
            <a:ext cx="2343150" cy="2343150"/>
          </a:xfrm>
          <a:prstGeom prst="ellipse">
            <a:avLst/>
          </a:prstGeom>
          <a:blipFill>
            <a:blip r:embed="rId6"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Oval 50"/>
          <p:cNvSpPr/>
          <p:nvPr/>
        </p:nvSpPr>
        <p:spPr>
          <a:xfrm>
            <a:off x="20453790" y="2667000"/>
            <a:ext cx="2343150" cy="2343150"/>
          </a:xfrm>
          <a:prstGeom prst="ellipse">
            <a:avLst/>
          </a:prstGeom>
          <a:blipFill>
            <a:blip r:embed="rId7" cstate="email">
              <a:extLst>
                <a:ext uri="{28A0092B-C50C-407E-A947-70E740481C1C}">
                  <a14:useLocalDpi xmlns:a14="http://schemas.microsoft.com/office/drawing/2010/main"/>
                </a:ext>
              </a:extLst>
            </a:blip>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Freeform 156"/>
          <p:cNvSpPr>
            <a:spLocks/>
          </p:cNvSpPr>
          <p:nvPr/>
        </p:nvSpPr>
        <p:spPr bwMode="auto">
          <a:xfrm rot="7942200" flipH="1">
            <a:off x="1902089" y="6491394"/>
            <a:ext cx="3316896" cy="3631819"/>
          </a:xfrm>
          <a:custGeom>
            <a:avLst/>
            <a:gdLst>
              <a:gd name="T0" fmla="*/ 0 w 1275"/>
              <a:gd name="T1" fmla="*/ 946 h 968"/>
              <a:gd name="T2" fmla="*/ 785 w 1275"/>
              <a:gd name="T3" fmla="*/ 708 h 968"/>
              <a:gd name="T4" fmla="*/ 1275 w 1275"/>
              <a:gd name="T5" fmla="*/ 0 h 968"/>
            </a:gdLst>
            <a:ahLst/>
            <a:cxnLst>
              <a:cxn ang="0">
                <a:pos x="T0" y="T1"/>
              </a:cxn>
              <a:cxn ang="0">
                <a:pos x="T2" y="T3"/>
              </a:cxn>
              <a:cxn ang="0">
                <a:pos x="T4" y="T5"/>
              </a:cxn>
            </a:cxnLst>
            <a:rect l="0" t="0" r="r" b="b"/>
            <a:pathLst>
              <a:path w="1275" h="968">
                <a:moveTo>
                  <a:pt x="0" y="946"/>
                </a:moveTo>
                <a:cubicBezTo>
                  <a:pt x="0" y="946"/>
                  <a:pt x="340" y="968"/>
                  <a:pt x="785" y="708"/>
                </a:cubicBezTo>
                <a:cubicBezTo>
                  <a:pt x="1235" y="445"/>
                  <a:pt x="1272" y="65"/>
                  <a:pt x="1275" y="0"/>
                </a:cubicBezTo>
              </a:path>
            </a:pathLst>
          </a:custGeom>
          <a:noFill/>
          <a:ln w="76200" cap="rnd">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5" name="Freeform 156"/>
          <p:cNvSpPr>
            <a:spLocks/>
          </p:cNvSpPr>
          <p:nvPr/>
        </p:nvSpPr>
        <p:spPr bwMode="auto">
          <a:xfrm rot="7104806" flipH="1">
            <a:off x="8961802" y="4693358"/>
            <a:ext cx="4269645" cy="4729333"/>
          </a:xfrm>
          <a:custGeom>
            <a:avLst/>
            <a:gdLst>
              <a:gd name="T0" fmla="*/ 0 w 1275"/>
              <a:gd name="T1" fmla="*/ 946 h 968"/>
              <a:gd name="T2" fmla="*/ 785 w 1275"/>
              <a:gd name="T3" fmla="*/ 708 h 968"/>
              <a:gd name="T4" fmla="*/ 1275 w 1275"/>
              <a:gd name="T5" fmla="*/ 0 h 968"/>
            </a:gdLst>
            <a:ahLst/>
            <a:cxnLst>
              <a:cxn ang="0">
                <a:pos x="T0" y="T1"/>
              </a:cxn>
              <a:cxn ang="0">
                <a:pos x="T2" y="T3"/>
              </a:cxn>
              <a:cxn ang="0">
                <a:pos x="T4" y="T5"/>
              </a:cxn>
            </a:cxnLst>
            <a:rect l="0" t="0" r="r" b="b"/>
            <a:pathLst>
              <a:path w="1275" h="968">
                <a:moveTo>
                  <a:pt x="0" y="946"/>
                </a:moveTo>
                <a:cubicBezTo>
                  <a:pt x="0" y="946"/>
                  <a:pt x="340" y="968"/>
                  <a:pt x="785" y="708"/>
                </a:cubicBezTo>
                <a:cubicBezTo>
                  <a:pt x="1235" y="445"/>
                  <a:pt x="1272" y="65"/>
                  <a:pt x="1275" y="0"/>
                </a:cubicBezTo>
              </a:path>
            </a:pathLst>
          </a:custGeom>
          <a:noFill/>
          <a:ln w="76200" cap="rnd">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6" name="Freeform 156"/>
          <p:cNvSpPr>
            <a:spLocks/>
          </p:cNvSpPr>
          <p:nvPr/>
        </p:nvSpPr>
        <p:spPr bwMode="auto">
          <a:xfrm rot="6500289" flipH="1">
            <a:off x="15840880" y="2604021"/>
            <a:ext cx="4396530" cy="3878602"/>
          </a:xfrm>
          <a:custGeom>
            <a:avLst/>
            <a:gdLst>
              <a:gd name="T0" fmla="*/ 0 w 1275"/>
              <a:gd name="T1" fmla="*/ 946 h 968"/>
              <a:gd name="T2" fmla="*/ 785 w 1275"/>
              <a:gd name="T3" fmla="*/ 708 h 968"/>
              <a:gd name="T4" fmla="*/ 1275 w 1275"/>
              <a:gd name="T5" fmla="*/ 0 h 968"/>
            </a:gdLst>
            <a:ahLst/>
            <a:cxnLst>
              <a:cxn ang="0">
                <a:pos x="T0" y="T1"/>
              </a:cxn>
              <a:cxn ang="0">
                <a:pos x="T2" y="T3"/>
              </a:cxn>
              <a:cxn ang="0">
                <a:pos x="T4" y="T5"/>
              </a:cxn>
            </a:cxnLst>
            <a:rect l="0" t="0" r="r" b="b"/>
            <a:pathLst>
              <a:path w="1275" h="968">
                <a:moveTo>
                  <a:pt x="0" y="946"/>
                </a:moveTo>
                <a:cubicBezTo>
                  <a:pt x="0" y="946"/>
                  <a:pt x="340" y="968"/>
                  <a:pt x="785" y="708"/>
                </a:cubicBezTo>
                <a:cubicBezTo>
                  <a:pt x="1235" y="445"/>
                  <a:pt x="1272" y="65"/>
                  <a:pt x="1275" y="0"/>
                </a:cubicBezTo>
              </a:path>
            </a:pathLst>
          </a:custGeom>
          <a:noFill/>
          <a:ln w="76200" cap="rnd">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 name="TextBox 3"/>
          <p:cNvSpPr txBox="1"/>
          <p:nvPr/>
        </p:nvSpPr>
        <p:spPr>
          <a:xfrm>
            <a:off x="1189701" y="1965968"/>
            <a:ext cx="8889390" cy="3801041"/>
          </a:xfrm>
          <a:prstGeom prst="rect">
            <a:avLst/>
          </a:prstGeom>
          <a:noFill/>
          <a:ln>
            <a:noFill/>
          </a:ln>
        </p:spPr>
        <p:txBody>
          <a:bodyPr wrap="square" rtlCol="0">
            <a:spAutoFit/>
          </a:bodyPr>
          <a:lstStyle/>
          <a:p>
            <a:pPr marL="342900" indent="-342900">
              <a:spcAft>
                <a:spcPts val="600"/>
              </a:spcAft>
              <a:buClr>
                <a:schemeClr val="accent2"/>
              </a:buClr>
              <a:buFont typeface="Arial" charset="0"/>
              <a:buChar char="•"/>
            </a:pPr>
            <a:r>
              <a:rPr lang="en-US" sz="3600" dirty="0"/>
              <a:t>Always ON, Connected, Real Time</a:t>
            </a:r>
          </a:p>
          <a:p>
            <a:pPr marL="342900" indent="-342900">
              <a:spcAft>
                <a:spcPts val="600"/>
              </a:spcAft>
              <a:buClr>
                <a:schemeClr val="accent2"/>
              </a:buClr>
              <a:buFont typeface="Arial" charset="0"/>
              <a:buChar char="•"/>
            </a:pPr>
            <a:r>
              <a:rPr lang="en-US" sz="3600" dirty="0"/>
              <a:t>Visual and has sensors</a:t>
            </a:r>
          </a:p>
          <a:p>
            <a:pPr marL="342900" indent="-342900">
              <a:spcAft>
                <a:spcPts val="600"/>
              </a:spcAft>
              <a:buClr>
                <a:schemeClr val="accent2"/>
              </a:buClr>
              <a:buFont typeface="Arial" charset="0"/>
              <a:buChar char="•"/>
            </a:pPr>
            <a:r>
              <a:rPr lang="en-US" sz="3600" dirty="0"/>
              <a:t>Workforce is fluid and global</a:t>
            </a:r>
          </a:p>
          <a:p>
            <a:pPr marL="342900" indent="-342900">
              <a:spcAft>
                <a:spcPts val="600"/>
              </a:spcAft>
              <a:buClr>
                <a:schemeClr val="accent2"/>
              </a:buClr>
              <a:buFont typeface="Arial" charset="0"/>
              <a:buChar char="•"/>
            </a:pPr>
            <a:r>
              <a:rPr lang="en-US" sz="3600" dirty="0"/>
              <a:t>Takes ONE finger to use</a:t>
            </a:r>
          </a:p>
          <a:p>
            <a:pPr marL="342900" indent="-342900">
              <a:spcAft>
                <a:spcPts val="600"/>
              </a:spcAft>
              <a:buClr>
                <a:schemeClr val="accent2"/>
              </a:buClr>
              <a:buFont typeface="Arial" charset="0"/>
              <a:buChar char="•"/>
            </a:pPr>
            <a:r>
              <a:rPr lang="en-US" sz="3600" dirty="0"/>
              <a:t>Users are changing the way IT works</a:t>
            </a:r>
          </a:p>
          <a:p>
            <a:pPr marL="342900" indent="-342900">
              <a:spcAft>
                <a:spcPts val="600"/>
              </a:spcAft>
              <a:buClr>
                <a:schemeClr val="accent2"/>
              </a:buClr>
              <a:buFont typeface="Arial" charset="0"/>
              <a:buChar char="•"/>
            </a:pPr>
            <a:r>
              <a:rPr lang="en-US" sz="3600" dirty="0"/>
              <a:t>Wicked smart</a:t>
            </a:r>
          </a:p>
        </p:txBody>
      </p:sp>
      <p:sp>
        <p:nvSpPr>
          <p:cNvPr id="7" name="Title 6">
            <a:extLst>
              <a:ext uri="{FF2B5EF4-FFF2-40B4-BE49-F238E27FC236}">
                <a16:creationId xmlns:a16="http://schemas.microsoft.com/office/drawing/2014/main" id="{C8B17812-67FE-4BEB-A056-3A00F459D352}"/>
              </a:ext>
            </a:extLst>
          </p:cNvPr>
          <p:cNvSpPr>
            <a:spLocks noGrp="1"/>
          </p:cNvSpPr>
          <p:nvPr>
            <p:ph type="title"/>
          </p:nvPr>
        </p:nvSpPr>
        <p:spPr/>
        <p:txBody>
          <a:bodyPr/>
          <a:lstStyle/>
          <a:p>
            <a:r>
              <a:rPr lang="en-US" dirty="0"/>
              <a:t>Computing has changed</a:t>
            </a:r>
          </a:p>
        </p:txBody>
      </p:sp>
      <p:sp>
        <p:nvSpPr>
          <p:cNvPr id="15" name="Line 6">
            <a:extLst>
              <a:ext uri="{FF2B5EF4-FFF2-40B4-BE49-F238E27FC236}">
                <a16:creationId xmlns:a16="http://schemas.microsoft.com/office/drawing/2014/main" id="{B940BC01-C78C-4F5D-ACE1-116048450657}"/>
              </a:ext>
            </a:extLst>
          </p:cNvPr>
          <p:cNvSpPr>
            <a:spLocks noChangeShapeType="1"/>
          </p:cNvSpPr>
          <p:nvPr/>
        </p:nvSpPr>
        <p:spPr bwMode="auto">
          <a:xfrm>
            <a:off x="23522245" y="238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7">
            <a:extLst>
              <a:ext uri="{FF2B5EF4-FFF2-40B4-BE49-F238E27FC236}">
                <a16:creationId xmlns:a16="http://schemas.microsoft.com/office/drawing/2014/main" id="{2FD2836E-5356-466E-B050-B449F70DAF00}"/>
              </a:ext>
            </a:extLst>
          </p:cNvPr>
          <p:cNvSpPr>
            <a:spLocks noChangeShapeType="1"/>
          </p:cNvSpPr>
          <p:nvPr/>
        </p:nvSpPr>
        <p:spPr bwMode="auto">
          <a:xfrm>
            <a:off x="23522245" y="238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B7E043CC-F047-4EB4-B1FA-F9ADC91B7BFA}"/>
              </a:ext>
            </a:extLst>
          </p:cNvPr>
          <p:cNvSpPr txBox="1"/>
          <p:nvPr/>
        </p:nvSpPr>
        <p:spPr>
          <a:xfrm rot="21346186">
            <a:off x="1233485" y="7109589"/>
            <a:ext cx="4353903" cy="2213110"/>
          </a:xfrm>
          <a:prstGeom prst="rect">
            <a:avLst/>
          </a:prstGeom>
          <a:noFill/>
          <a:ln>
            <a:noFill/>
          </a:ln>
        </p:spPr>
        <p:txBody>
          <a:bodyPr wrap="square" rtlCol="0">
            <a:prstTxWarp prst="textArchUp">
              <a:avLst>
                <a:gd name="adj" fmla="val 11565285"/>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Arial" charset="0"/>
                <a:ea typeface="ＭＳ Ｐゴシック" charset="0"/>
              </a:rPr>
              <a:t>Calculation</a:t>
            </a:r>
          </a:p>
        </p:txBody>
      </p:sp>
      <p:sp>
        <p:nvSpPr>
          <p:cNvPr id="95" name="TextBox 94">
            <a:extLst>
              <a:ext uri="{FF2B5EF4-FFF2-40B4-BE49-F238E27FC236}">
                <a16:creationId xmlns:a16="http://schemas.microsoft.com/office/drawing/2014/main" id="{E9F9A02F-D45B-426B-9715-F27B64CDACCD}"/>
              </a:ext>
            </a:extLst>
          </p:cNvPr>
          <p:cNvSpPr txBox="1"/>
          <p:nvPr/>
        </p:nvSpPr>
        <p:spPr>
          <a:xfrm rot="20497583">
            <a:off x="8458934" y="5719965"/>
            <a:ext cx="4511447" cy="2286185"/>
          </a:xfrm>
          <a:prstGeom prst="rect">
            <a:avLst/>
          </a:prstGeom>
          <a:noFill/>
          <a:ln>
            <a:noFill/>
          </a:ln>
        </p:spPr>
        <p:txBody>
          <a:bodyPr wrap="square" rtlCol="0">
            <a:prstTxWarp prst="textArchUp">
              <a:avLst>
                <a:gd name="adj" fmla="val 11565285"/>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Arial" charset="0"/>
                <a:ea typeface="ＭＳ Ｐゴシック" charset="0"/>
              </a:rPr>
              <a:t>Automation</a:t>
            </a:r>
          </a:p>
        </p:txBody>
      </p:sp>
      <p:sp>
        <p:nvSpPr>
          <p:cNvPr id="96" name="TextBox 95">
            <a:extLst>
              <a:ext uri="{FF2B5EF4-FFF2-40B4-BE49-F238E27FC236}">
                <a16:creationId xmlns:a16="http://schemas.microsoft.com/office/drawing/2014/main" id="{44F2647D-14E2-412C-A2B5-132DE3A10253}"/>
              </a:ext>
            </a:extLst>
          </p:cNvPr>
          <p:cNvSpPr txBox="1"/>
          <p:nvPr/>
        </p:nvSpPr>
        <p:spPr>
          <a:xfrm rot="19654008">
            <a:off x="15527371" y="3104402"/>
            <a:ext cx="5359993" cy="3441039"/>
          </a:xfrm>
          <a:prstGeom prst="rect">
            <a:avLst/>
          </a:prstGeom>
          <a:noFill/>
          <a:ln>
            <a:noFill/>
          </a:ln>
        </p:spPr>
        <p:txBody>
          <a:bodyPr wrap="square" rtlCol="0">
            <a:prstTxWarp prst="textArchUp">
              <a:avLst>
                <a:gd name="adj" fmla="val 11565285"/>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Arial" charset="0"/>
                <a:ea typeface="ＭＳ Ｐゴシック" charset="0"/>
              </a:rPr>
              <a:t>Cognitive</a:t>
            </a:r>
          </a:p>
        </p:txBody>
      </p:sp>
      <p:sp>
        <p:nvSpPr>
          <p:cNvPr id="41" name="Rectangle 40">
            <a:extLst>
              <a:ext uri="{FF2B5EF4-FFF2-40B4-BE49-F238E27FC236}">
                <a16:creationId xmlns:a16="http://schemas.microsoft.com/office/drawing/2014/main" id="{834828F5-645D-4503-A355-C2AD3C96C4B4}"/>
              </a:ext>
            </a:extLst>
          </p:cNvPr>
          <p:cNvSpPr/>
          <p:nvPr/>
        </p:nvSpPr>
        <p:spPr>
          <a:xfrm>
            <a:off x="17052518" y="11276385"/>
            <a:ext cx="6201183" cy="843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91A3AD"/>
                </a:solidFill>
              </a:rPr>
              <a:t>Microservices</a:t>
            </a:r>
            <a:r>
              <a:rPr lang="en-US" sz="3600" dirty="0">
                <a:solidFill>
                  <a:srgbClr val="91A3AD"/>
                </a:solidFill>
              </a:rPr>
              <a:t> </a:t>
            </a:r>
          </a:p>
        </p:txBody>
      </p:sp>
      <p:sp>
        <p:nvSpPr>
          <p:cNvPr id="39" name="Rectangle 38">
            <a:extLst>
              <a:ext uri="{FF2B5EF4-FFF2-40B4-BE49-F238E27FC236}">
                <a16:creationId xmlns:a16="http://schemas.microsoft.com/office/drawing/2014/main" id="{B90138AD-F19A-42FB-9C8A-1EECCC1358DA}"/>
              </a:ext>
            </a:extLst>
          </p:cNvPr>
          <p:cNvSpPr/>
          <p:nvPr/>
        </p:nvSpPr>
        <p:spPr>
          <a:xfrm>
            <a:off x="9505949" y="11276385"/>
            <a:ext cx="7546569" cy="843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91A3AD"/>
                </a:solidFill>
              </a:rPr>
              <a:t>Webservices</a:t>
            </a:r>
            <a:endParaRPr lang="en-US" sz="3600" dirty="0">
              <a:solidFill>
                <a:srgbClr val="91A3AD"/>
              </a:solidFill>
            </a:endParaRPr>
          </a:p>
        </p:txBody>
      </p:sp>
      <p:sp>
        <p:nvSpPr>
          <p:cNvPr id="33" name="Rectangle 32">
            <a:extLst>
              <a:ext uri="{FF2B5EF4-FFF2-40B4-BE49-F238E27FC236}">
                <a16:creationId xmlns:a16="http://schemas.microsoft.com/office/drawing/2014/main" id="{BF4CD1CE-6EA5-47E8-B728-4BBB9186EC57}"/>
              </a:ext>
            </a:extLst>
          </p:cNvPr>
          <p:cNvSpPr/>
          <p:nvPr/>
        </p:nvSpPr>
        <p:spPr>
          <a:xfrm>
            <a:off x="5219701" y="11276385"/>
            <a:ext cx="4286250" cy="843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91A3AD"/>
                </a:solidFill>
              </a:rPr>
              <a:t>Client server</a:t>
            </a:r>
          </a:p>
        </p:txBody>
      </p:sp>
      <p:sp>
        <p:nvSpPr>
          <p:cNvPr id="32" name="Rectangle 31">
            <a:extLst>
              <a:ext uri="{FF2B5EF4-FFF2-40B4-BE49-F238E27FC236}">
                <a16:creationId xmlns:a16="http://schemas.microsoft.com/office/drawing/2014/main" id="{021FB0A4-15FA-4C02-8C10-06EB170C37A1}"/>
              </a:ext>
            </a:extLst>
          </p:cNvPr>
          <p:cNvSpPr/>
          <p:nvPr/>
        </p:nvSpPr>
        <p:spPr>
          <a:xfrm>
            <a:off x="1692949" y="11276385"/>
            <a:ext cx="3091840" cy="843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91A3AD"/>
                </a:solidFill>
              </a:rPr>
              <a:t>Monolithic</a:t>
            </a:r>
            <a:r>
              <a:rPr lang="en-US" sz="3600" dirty="0">
                <a:solidFill>
                  <a:srgbClr val="91A3AD"/>
                </a:solidFill>
              </a:rPr>
              <a:t> </a:t>
            </a:r>
          </a:p>
        </p:txBody>
      </p:sp>
    </p:spTree>
    <p:extLst>
      <p:ext uri="{BB962C8B-B14F-4D97-AF65-F5344CB8AC3E}">
        <p14:creationId xmlns:p14="http://schemas.microsoft.com/office/powerpoint/2010/main" val="276980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ABC27C-F477-4BD7-83DE-44A53D6CC610}"/>
              </a:ext>
            </a:extLst>
          </p:cNvPr>
          <p:cNvSpPr/>
          <p:nvPr/>
        </p:nvSpPr>
        <p:spPr>
          <a:xfrm>
            <a:off x="1245394" y="10430422"/>
            <a:ext cx="4616730"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rPr>
              <a:t>Changing Climate</a:t>
            </a:r>
          </a:p>
        </p:txBody>
      </p:sp>
      <p:sp>
        <p:nvSpPr>
          <p:cNvPr id="7" name="Rectangle 6">
            <a:extLst>
              <a:ext uri="{FF2B5EF4-FFF2-40B4-BE49-F238E27FC236}">
                <a16:creationId xmlns:a16="http://schemas.microsoft.com/office/drawing/2014/main" id="{7C77B4C5-CB41-4F8F-947F-C2D4BF09A03A}"/>
              </a:ext>
            </a:extLst>
          </p:cNvPr>
          <p:cNvSpPr/>
          <p:nvPr/>
        </p:nvSpPr>
        <p:spPr>
          <a:xfrm>
            <a:off x="1245394" y="4023262"/>
            <a:ext cx="4615936"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Security &amp; Privacy </a:t>
            </a:r>
          </a:p>
        </p:txBody>
      </p:sp>
      <p:sp>
        <p:nvSpPr>
          <p:cNvPr id="8" name="Rectangle 7">
            <a:extLst>
              <a:ext uri="{FF2B5EF4-FFF2-40B4-BE49-F238E27FC236}">
                <a16:creationId xmlns:a16="http://schemas.microsoft.com/office/drawing/2014/main" id="{61885A51-0AC7-4254-9184-888E664B43BC}"/>
              </a:ext>
            </a:extLst>
          </p:cNvPr>
          <p:cNvSpPr/>
          <p:nvPr/>
        </p:nvSpPr>
        <p:spPr>
          <a:xfrm>
            <a:off x="1245394" y="7209234"/>
            <a:ext cx="4562058"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New Commerce</a:t>
            </a:r>
          </a:p>
        </p:txBody>
      </p:sp>
      <p:sp>
        <p:nvSpPr>
          <p:cNvPr id="9" name="Rectangle 8">
            <a:extLst>
              <a:ext uri="{FF2B5EF4-FFF2-40B4-BE49-F238E27FC236}">
                <a16:creationId xmlns:a16="http://schemas.microsoft.com/office/drawing/2014/main" id="{99E158E2-34F3-4CF4-8340-82E851832BF2}"/>
              </a:ext>
            </a:extLst>
          </p:cNvPr>
          <p:cNvSpPr/>
          <p:nvPr/>
        </p:nvSpPr>
        <p:spPr>
          <a:xfrm>
            <a:off x="18518700" y="7209234"/>
            <a:ext cx="4617525"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Living to 100</a:t>
            </a:r>
          </a:p>
        </p:txBody>
      </p:sp>
      <p:sp>
        <p:nvSpPr>
          <p:cNvPr id="10" name="Rectangle 9">
            <a:extLst>
              <a:ext uri="{FF2B5EF4-FFF2-40B4-BE49-F238E27FC236}">
                <a16:creationId xmlns:a16="http://schemas.microsoft.com/office/drawing/2014/main" id="{C46C7497-0F98-4EDE-8C31-C1072D164788}"/>
              </a:ext>
            </a:extLst>
          </p:cNvPr>
          <p:cNvSpPr/>
          <p:nvPr/>
        </p:nvSpPr>
        <p:spPr>
          <a:xfrm>
            <a:off x="7039533" y="10430422"/>
            <a:ext cx="4616730"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rPr>
              <a:t>Nature of Conflict</a:t>
            </a:r>
          </a:p>
        </p:txBody>
      </p:sp>
      <p:sp>
        <p:nvSpPr>
          <p:cNvPr id="11" name="Rectangle 10">
            <a:extLst>
              <a:ext uri="{FF2B5EF4-FFF2-40B4-BE49-F238E27FC236}">
                <a16:creationId xmlns:a16="http://schemas.microsoft.com/office/drawing/2014/main" id="{3003F78C-721D-4B31-B14A-5DE08C618878}"/>
              </a:ext>
            </a:extLst>
          </p:cNvPr>
          <p:cNvSpPr/>
          <p:nvPr/>
        </p:nvSpPr>
        <p:spPr>
          <a:xfrm>
            <a:off x="12742746" y="4023262"/>
            <a:ext cx="4616730" cy="1323439"/>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Augmented Humanity </a:t>
            </a:r>
          </a:p>
        </p:txBody>
      </p:sp>
      <p:sp>
        <p:nvSpPr>
          <p:cNvPr id="12" name="Rectangle 11">
            <a:extLst>
              <a:ext uri="{FF2B5EF4-FFF2-40B4-BE49-F238E27FC236}">
                <a16:creationId xmlns:a16="http://schemas.microsoft.com/office/drawing/2014/main" id="{C354525E-BB8D-4618-9AB2-A9F0A98DAD5D}"/>
              </a:ext>
            </a:extLst>
          </p:cNvPr>
          <p:cNvSpPr/>
          <p:nvPr/>
        </p:nvSpPr>
        <p:spPr>
          <a:xfrm>
            <a:off x="7039533" y="4023262"/>
            <a:ext cx="4543990" cy="1323439"/>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Augmented Intelligence</a:t>
            </a:r>
          </a:p>
        </p:txBody>
      </p:sp>
      <p:sp>
        <p:nvSpPr>
          <p:cNvPr id="13" name="Rectangle 12">
            <a:extLst>
              <a:ext uri="{FF2B5EF4-FFF2-40B4-BE49-F238E27FC236}">
                <a16:creationId xmlns:a16="http://schemas.microsoft.com/office/drawing/2014/main" id="{B7DD4848-8D42-4A21-839F-8470EAB638D9}"/>
              </a:ext>
            </a:extLst>
          </p:cNvPr>
          <p:cNvSpPr/>
          <p:nvPr/>
        </p:nvSpPr>
        <p:spPr>
          <a:xfrm>
            <a:off x="12761726" y="7209234"/>
            <a:ext cx="4615936"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IQ of 1,000</a:t>
            </a:r>
          </a:p>
        </p:txBody>
      </p:sp>
      <p:sp>
        <p:nvSpPr>
          <p:cNvPr id="14" name="Rectangle 13">
            <a:extLst>
              <a:ext uri="{FF2B5EF4-FFF2-40B4-BE49-F238E27FC236}">
                <a16:creationId xmlns:a16="http://schemas.microsoft.com/office/drawing/2014/main" id="{AA60C2B0-3FD7-4BC3-8103-96E73E824985}"/>
              </a:ext>
            </a:extLst>
          </p:cNvPr>
          <p:cNvSpPr/>
          <p:nvPr/>
        </p:nvSpPr>
        <p:spPr>
          <a:xfrm>
            <a:off x="6966792" y="7209234"/>
            <a:ext cx="4616731"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1 Trillion Machines</a:t>
            </a:r>
          </a:p>
        </p:txBody>
      </p:sp>
      <p:sp>
        <p:nvSpPr>
          <p:cNvPr id="15" name="Rectangle 14">
            <a:extLst>
              <a:ext uri="{FF2B5EF4-FFF2-40B4-BE49-F238E27FC236}">
                <a16:creationId xmlns:a16="http://schemas.microsoft.com/office/drawing/2014/main" id="{0BA9FF6D-EC0C-41DF-A64A-1B1B57F56A67}"/>
              </a:ext>
            </a:extLst>
          </p:cNvPr>
          <p:cNvSpPr/>
          <p:nvPr/>
        </p:nvSpPr>
        <p:spPr>
          <a:xfrm>
            <a:off x="18519495" y="4023262"/>
            <a:ext cx="4615936" cy="707886"/>
          </a:xfrm>
          <a:prstGeom prst="rect">
            <a:avLst/>
          </a:prstGeom>
        </p:spPr>
        <p:txBody>
          <a:bodyPr wrap="square">
            <a:spAutoFit/>
          </a:bodyPr>
          <a:lstStyle/>
          <a:p>
            <a:pPr algn="ctr">
              <a:spcBef>
                <a:spcPts val="600"/>
              </a:spcBef>
              <a:spcAft>
                <a:spcPts val="0"/>
              </a:spcAft>
              <a:buClr>
                <a:schemeClr val="accent2"/>
              </a:buClr>
            </a:pPr>
            <a:r>
              <a:rPr lang="en-US" sz="4000" dirty="0">
                <a:solidFill>
                  <a:srgbClr val="212121"/>
                </a:solidFill>
                <a:latin typeface="+mj-lt"/>
              </a:rPr>
              <a:t>Total Workforce</a:t>
            </a:r>
          </a:p>
        </p:txBody>
      </p:sp>
      <p:sp>
        <p:nvSpPr>
          <p:cNvPr id="4" name="Rectangle 3">
            <a:extLst>
              <a:ext uri="{FF2B5EF4-FFF2-40B4-BE49-F238E27FC236}">
                <a16:creationId xmlns:a16="http://schemas.microsoft.com/office/drawing/2014/main" id="{E01B070D-8C1E-4072-B054-BDA374B9B2FE}"/>
              </a:ext>
            </a:extLst>
          </p:cNvPr>
          <p:cNvSpPr/>
          <p:nvPr/>
        </p:nvSpPr>
        <p:spPr>
          <a:xfrm>
            <a:off x="1246188" y="10053779"/>
            <a:ext cx="4616730" cy="7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FF5C817-B1BB-45F2-B032-2FF3640A3ECC}"/>
              </a:ext>
            </a:extLst>
          </p:cNvPr>
          <p:cNvSpPr/>
          <p:nvPr/>
        </p:nvSpPr>
        <p:spPr>
          <a:xfrm>
            <a:off x="7003957" y="10053779"/>
            <a:ext cx="4616730" cy="7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7213F7-139D-4A45-9F03-04AEBFEA66C6}"/>
              </a:ext>
            </a:extLst>
          </p:cNvPr>
          <p:cNvGrpSpPr/>
          <p:nvPr/>
        </p:nvGrpSpPr>
        <p:grpSpPr>
          <a:xfrm>
            <a:off x="1245394" y="3658839"/>
            <a:ext cx="21890037" cy="75289"/>
            <a:chOff x="1246188" y="2829276"/>
            <a:chExt cx="21890037" cy="131949"/>
          </a:xfrm>
          <a:solidFill>
            <a:schemeClr val="accent2"/>
          </a:solidFill>
        </p:grpSpPr>
        <p:sp>
          <p:nvSpPr>
            <p:cNvPr id="21" name="Rectangle 20">
              <a:extLst>
                <a:ext uri="{FF2B5EF4-FFF2-40B4-BE49-F238E27FC236}">
                  <a16:creationId xmlns:a16="http://schemas.microsoft.com/office/drawing/2014/main" id="{13A1CE38-552A-4A99-8E8C-3ED1486E725F}"/>
                </a:ext>
              </a:extLst>
            </p:cNvPr>
            <p:cNvSpPr/>
            <p:nvPr/>
          </p:nvSpPr>
          <p:spPr>
            <a:xfrm>
              <a:off x="1246188"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A935D65-422F-4C3F-9D6E-93F984B9A035}"/>
                </a:ext>
              </a:extLst>
            </p:cNvPr>
            <p:cNvSpPr/>
            <p:nvPr/>
          </p:nvSpPr>
          <p:spPr>
            <a:xfrm>
              <a:off x="7003957"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B0852D9-3D96-4A73-AC15-49BE5C62EA7B}"/>
                </a:ext>
              </a:extLst>
            </p:cNvPr>
            <p:cNvSpPr/>
            <p:nvPr/>
          </p:nvSpPr>
          <p:spPr>
            <a:xfrm>
              <a:off x="12761726"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63BAE19-6754-4052-A621-F28AF052636D}"/>
                </a:ext>
              </a:extLst>
            </p:cNvPr>
            <p:cNvSpPr/>
            <p:nvPr/>
          </p:nvSpPr>
          <p:spPr>
            <a:xfrm>
              <a:off x="18519495"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91E0661C-4D74-4D7D-91C1-637075AEA173}"/>
              </a:ext>
            </a:extLst>
          </p:cNvPr>
          <p:cNvGrpSpPr/>
          <p:nvPr/>
        </p:nvGrpSpPr>
        <p:grpSpPr>
          <a:xfrm>
            <a:off x="1246188" y="6856309"/>
            <a:ext cx="21890037" cy="75289"/>
            <a:chOff x="1246188" y="2829276"/>
            <a:chExt cx="21890037" cy="131949"/>
          </a:xfrm>
          <a:solidFill>
            <a:schemeClr val="accent2"/>
          </a:solidFill>
        </p:grpSpPr>
        <p:sp>
          <p:nvSpPr>
            <p:cNvPr id="26" name="Rectangle 25">
              <a:extLst>
                <a:ext uri="{FF2B5EF4-FFF2-40B4-BE49-F238E27FC236}">
                  <a16:creationId xmlns:a16="http://schemas.microsoft.com/office/drawing/2014/main" id="{CE3AAC55-DACD-43D3-8D90-D9463CC2DC7A}"/>
                </a:ext>
              </a:extLst>
            </p:cNvPr>
            <p:cNvSpPr/>
            <p:nvPr/>
          </p:nvSpPr>
          <p:spPr>
            <a:xfrm>
              <a:off x="1246188"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ADF2981-DA08-4213-9D10-8F0F3FFE5DF1}"/>
                </a:ext>
              </a:extLst>
            </p:cNvPr>
            <p:cNvSpPr/>
            <p:nvPr/>
          </p:nvSpPr>
          <p:spPr>
            <a:xfrm>
              <a:off x="7003957"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20B7409-9C0E-43EB-9F40-898CBA2BB3E1}"/>
                </a:ext>
              </a:extLst>
            </p:cNvPr>
            <p:cNvSpPr/>
            <p:nvPr/>
          </p:nvSpPr>
          <p:spPr>
            <a:xfrm>
              <a:off x="12761726"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98FAC24-DFF0-466C-B5D5-74E1548362EC}"/>
                </a:ext>
              </a:extLst>
            </p:cNvPr>
            <p:cNvSpPr/>
            <p:nvPr/>
          </p:nvSpPr>
          <p:spPr>
            <a:xfrm>
              <a:off x="18519495" y="2829276"/>
              <a:ext cx="4616730" cy="131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6">
            <a:extLst>
              <a:ext uri="{FF2B5EF4-FFF2-40B4-BE49-F238E27FC236}">
                <a16:creationId xmlns:a16="http://schemas.microsoft.com/office/drawing/2014/main" id="{A2D507C1-80C5-493C-AF85-198F3DA40D6A}"/>
              </a:ext>
            </a:extLst>
          </p:cNvPr>
          <p:cNvSpPr>
            <a:spLocks noGrp="1"/>
          </p:cNvSpPr>
          <p:nvPr>
            <p:ph type="title"/>
          </p:nvPr>
        </p:nvSpPr>
        <p:spPr/>
        <p:txBody>
          <a:bodyPr/>
          <a:lstStyle/>
          <a:p>
            <a:r>
              <a:rPr lang="en-US" dirty="0"/>
              <a:t>The Intelligent and Connected Enterprise Top Trends</a:t>
            </a:r>
          </a:p>
        </p:txBody>
      </p:sp>
    </p:spTree>
    <p:extLst>
      <p:ext uri="{BB962C8B-B14F-4D97-AF65-F5344CB8AC3E}">
        <p14:creationId xmlns:p14="http://schemas.microsoft.com/office/powerpoint/2010/main" val="417116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9B506410-2E0F-4C58-9ECB-A388E7A4E3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492" b="456"/>
          <a:stretch/>
        </p:blipFill>
        <p:spPr>
          <a:xfrm>
            <a:off x="15940385" y="3912853"/>
            <a:ext cx="7195840" cy="7602328"/>
          </a:xfrm>
          <a:prstGeom prst="rect">
            <a:avLst/>
          </a:prstGeom>
        </p:spPr>
      </p:pic>
      <p:pic>
        <p:nvPicPr>
          <p:cNvPr id="3074" name="Picture 2" descr="Related image">
            <a:extLst>
              <a:ext uri="{FF2B5EF4-FFF2-40B4-BE49-F238E27FC236}">
                <a16:creationId xmlns:a16="http://schemas.microsoft.com/office/drawing/2014/main" id="{49ECF529-CB01-4381-8134-FD6A8269F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17" r="14024" b="10144"/>
          <a:stretch/>
        </p:blipFill>
        <p:spPr bwMode="auto">
          <a:xfrm>
            <a:off x="8635618" y="3765060"/>
            <a:ext cx="7162102" cy="77501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golden state killer">
            <a:extLst>
              <a:ext uri="{FF2B5EF4-FFF2-40B4-BE49-F238E27FC236}">
                <a16:creationId xmlns:a16="http://schemas.microsoft.com/office/drawing/2014/main" id="{DADFD66C-298A-4B0C-9C95-87C1F31E82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2"/>
          <a:stretch/>
        </p:blipFill>
        <p:spPr bwMode="auto">
          <a:xfrm>
            <a:off x="10720734" y="3965853"/>
            <a:ext cx="4999166" cy="33087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115569" y="347632"/>
            <a:ext cx="22020656" cy="1945408"/>
          </a:xfrm>
        </p:spPr>
        <p:txBody>
          <a:bodyPr/>
          <a:lstStyle/>
          <a:p>
            <a:r>
              <a:rPr lang="en-US" dirty="0"/>
              <a:t>Security &amp; Privacy</a:t>
            </a:r>
          </a:p>
        </p:txBody>
      </p:sp>
      <p:grpSp>
        <p:nvGrpSpPr>
          <p:cNvPr id="5" name="Group 4">
            <a:extLst>
              <a:ext uri="{FF2B5EF4-FFF2-40B4-BE49-F238E27FC236}">
                <a16:creationId xmlns:a16="http://schemas.microsoft.com/office/drawing/2014/main" id="{7D6D9B65-E323-4FD8-AC70-86EA9A5D3B92}"/>
              </a:ext>
            </a:extLst>
          </p:cNvPr>
          <p:cNvGrpSpPr/>
          <p:nvPr/>
        </p:nvGrpSpPr>
        <p:grpSpPr>
          <a:xfrm>
            <a:off x="905343" y="4249623"/>
            <a:ext cx="7985214" cy="7677110"/>
            <a:chOff x="1246188" y="3516791"/>
            <a:chExt cx="10854534" cy="8141997"/>
          </a:xfrm>
        </p:grpSpPr>
        <p:pic>
          <p:nvPicPr>
            <p:cNvPr id="8" name="Picture 7">
              <a:extLst>
                <a:ext uri="{FF2B5EF4-FFF2-40B4-BE49-F238E27FC236}">
                  <a16:creationId xmlns:a16="http://schemas.microsoft.com/office/drawing/2014/main" id="{71BEE64A-BF84-47E2-A057-CF97DEF8AFAC}"/>
                </a:ext>
              </a:extLst>
            </p:cNvPr>
            <p:cNvPicPr>
              <a:picLocks noChangeAspect="1"/>
            </p:cNvPicPr>
            <p:nvPr/>
          </p:nvPicPr>
          <p:blipFill>
            <a:blip r:embed="rId5"/>
            <a:stretch>
              <a:fillRect/>
            </a:stretch>
          </p:blipFill>
          <p:spPr>
            <a:xfrm>
              <a:off x="2630017" y="3516791"/>
              <a:ext cx="8547204" cy="6877838"/>
            </a:xfrm>
            <a:prstGeom prst="rect">
              <a:avLst/>
            </a:prstGeom>
          </p:spPr>
        </p:pic>
        <p:sp>
          <p:nvSpPr>
            <p:cNvPr id="42" name="Rectangle 41">
              <a:extLst>
                <a:ext uri="{FF2B5EF4-FFF2-40B4-BE49-F238E27FC236}">
                  <a16:creationId xmlns:a16="http://schemas.microsoft.com/office/drawing/2014/main" id="{D09A6225-162B-46C2-8366-B8F3E8C4322F}"/>
                </a:ext>
              </a:extLst>
            </p:cNvPr>
            <p:cNvSpPr/>
            <p:nvPr/>
          </p:nvSpPr>
          <p:spPr>
            <a:xfrm>
              <a:off x="1246188" y="9846513"/>
              <a:ext cx="10854534" cy="1812275"/>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algn="ctr"/>
              <a:r>
                <a:rPr lang="en-US" sz="3200" b="1" dirty="0">
                  <a:solidFill>
                    <a:schemeClr val="accent2"/>
                  </a:solidFill>
                </a:rPr>
                <a:t>28% of attacks are </a:t>
              </a:r>
              <a:r>
                <a:rPr lang="en-US" sz="3200" b="1" dirty="0">
                  <a:solidFill>
                    <a:srgbClr val="1A78BC"/>
                  </a:solidFill>
                </a:rPr>
                <a:t>internal</a:t>
              </a:r>
            </a:p>
          </p:txBody>
        </p:sp>
        <p:sp>
          <p:nvSpPr>
            <p:cNvPr id="17" name="Oval 16">
              <a:extLst>
                <a:ext uri="{FF2B5EF4-FFF2-40B4-BE49-F238E27FC236}">
                  <a16:creationId xmlns:a16="http://schemas.microsoft.com/office/drawing/2014/main" id="{F6629E6F-5EEF-4B33-BBD1-B8E339725C79}"/>
                </a:ext>
              </a:extLst>
            </p:cNvPr>
            <p:cNvSpPr/>
            <p:nvPr/>
          </p:nvSpPr>
          <p:spPr>
            <a:xfrm>
              <a:off x="8901448" y="6312662"/>
              <a:ext cx="2454263" cy="1397133"/>
            </a:xfrm>
            <a:prstGeom prst="ellipse">
              <a:avLst/>
            </a:prstGeom>
            <a:solidFill>
              <a:schemeClr val="accent3">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1" name="Group 10">
              <a:extLst>
                <a:ext uri="{FF2B5EF4-FFF2-40B4-BE49-F238E27FC236}">
                  <a16:creationId xmlns:a16="http://schemas.microsoft.com/office/drawing/2014/main" id="{68A24C83-B697-4D5B-8CAD-E8EFF948EAA6}"/>
                </a:ext>
              </a:extLst>
            </p:cNvPr>
            <p:cNvGrpSpPr/>
            <p:nvPr/>
          </p:nvGrpSpPr>
          <p:grpSpPr>
            <a:xfrm>
              <a:off x="1690275" y="4246803"/>
              <a:ext cx="10040541" cy="5862524"/>
              <a:chOff x="12935297" y="4260770"/>
              <a:chExt cx="10040541" cy="5862524"/>
            </a:xfrm>
          </p:grpSpPr>
          <p:sp>
            <p:nvSpPr>
              <p:cNvPr id="10" name="TextBox 9">
                <a:extLst>
                  <a:ext uri="{FF2B5EF4-FFF2-40B4-BE49-F238E27FC236}">
                    <a16:creationId xmlns:a16="http://schemas.microsoft.com/office/drawing/2014/main" id="{F76E25FE-E29E-4808-BB9A-9496DED7E101}"/>
                  </a:ext>
                </a:extLst>
              </p:cNvPr>
              <p:cNvSpPr txBox="1"/>
              <p:nvPr/>
            </p:nvSpPr>
            <p:spPr>
              <a:xfrm>
                <a:off x="13059906" y="4362128"/>
                <a:ext cx="1424763" cy="543881"/>
              </a:xfrm>
              <a:prstGeom prst="rect">
                <a:avLst/>
              </a:prstGeom>
              <a:noFill/>
            </p:spPr>
            <p:txBody>
              <a:bodyPr wrap="square" rtlCol="0">
                <a:spAutoFit/>
              </a:bodyPr>
              <a:lstStyle/>
              <a:p>
                <a:pPr algn="ctr"/>
                <a:r>
                  <a:rPr lang="en-US" sz="2000" dirty="0"/>
                  <a:t>60%</a:t>
                </a:r>
              </a:p>
            </p:txBody>
          </p:sp>
          <p:sp>
            <p:nvSpPr>
              <p:cNvPr id="23" name="TextBox 22">
                <a:extLst>
                  <a:ext uri="{FF2B5EF4-FFF2-40B4-BE49-F238E27FC236}">
                    <a16:creationId xmlns:a16="http://schemas.microsoft.com/office/drawing/2014/main" id="{6779D328-7F7C-4811-AAE4-FD1C4FB05F2D}"/>
                  </a:ext>
                </a:extLst>
              </p:cNvPr>
              <p:cNvSpPr txBox="1"/>
              <p:nvPr/>
            </p:nvSpPr>
            <p:spPr>
              <a:xfrm>
                <a:off x="13059906" y="5882123"/>
                <a:ext cx="1424763" cy="543881"/>
              </a:xfrm>
              <a:prstGeom prst="rect">
                <a:avLst/>
              </a:prstGeom>
              <a:noFill/>
            </p:spPr>
            <p:txBody>
              <a:bodyPr wrap="square" rtlCol="0">
                <a:spAutoFit/>
              </a:bodyPr>
              <a:lstStyle/>
              <a:p>
                <a:pPr algn="ctr"/>
                <a:r>
                  <a:rPr lang="en-US" sz="2000" dirty="0"/>
                  <a:t>40%</a:t>
                </a:r>
              </a:p>
            </p:txBody>
          </p:sp>
          <p:sp>
            <p:nvSpPr>
              <p:cNvPr id="27" name="TextBox 26">
                <a:extLst>
                  <a:ext uri="{FF2B5EF4-FFF2-40B4-BE49-F238E27FC236}">
                    <a16:creationId xmlns:a16="http://schemas.microsoft.com/office/drawing/2014/main" id="{5F2B117E-A16A-4038-9AD2-F4086E995ACF}"/>
                  </a:ext>
                </a:extLst>
              </p:cNvPr>
              <p:cNvSpPr txBox="1"/>
              <p:nvPr/>
            </p:nvSpPr>
            <p:spPr>
              <a:xfrm>
                <a:off x="13059906" y="7402119"/>
                <a:ext cx="1424763" cy="543881"/>
              </a:xfrm>
              <a:prstGeom prst="rect">
                <a:avLst/>
              </a:prstGeom>
              <a:noFill/>
            </p:spPr>
            <p:txBody>
              <a:bodyPr wrap="square" rtlCol="0">
                <a:spAutoFit/>
              </a:bodyPr>
              <a:lstStyle/>
              <a:p>
                <a:pPr algn="ctr"/>
                <a:r>
                  <a:rPr lang="en-US" sz="2000" dirty="0"/>
                  <a:t>20%</a:t>
                </a:r>
              </a:p>
            </p:txBody>
          </p:sp>
          <p:sp>
            <p:nvSpPr>
              <p:cNvPr id="28" name="TextBox 27">
                <a:extLst>
                  <a:ext uri="{FF2B5EF4-FFF2-40B4-BE49-F238E27FC236}">
                    <a16:creationId xmlns:a16="http://schemas.microsoft.com/office/drawing/2014/main" id="{E2DF08C7-EAF1-4EA3-AD7B-0B5DF1E4188E}"/>
                  </a:ext>
                </a:extLst>
              </p:cNvPr>
              <p:cNvSpPr txBox="1"/>
              <p:nvPr/>
            </p:nvSpPr>
            <p:spPr>
              <a:xfrm>
                <a:off x="13059906" y="8922111"/>
                <a:ext cx="1424763" cy="543881"/>
              </a:xfrm>
              <a:prstGeom prst="rect">
                <a:avLst/>
              </a:prstGeom>
              <a:noFill/>
            </p:spPr>
            <p:txBody>
              <a:bodyPr wrap="square" rtlCol="0">
                <a:spAutoFit/>
              </a:bodyPr>
              <a:lstStyle/>
              <a:p>
                <a:pPr algn="ctr"/>
                <a:r>
                  <a:rPr lang="en-US" sz="2000" dirty="0"/>
                  <a:t>0%</a:t>
                </a:r>
              </a:p>
            </p:txBody>
          </p:sp>
          <p:sp>
            <p:nvSpPr>
              <p:cNvPr id="29" name="TextBox 28">
                <a:extLst>
                  <a:ext uri="{FF2B5EF4-FFF2-40B4-BE49-F238E27FC236}">
                    <a16:creationId xmlns:a16="http://schemas.microsoft.com/office/drawing/2014/main" id="{27463CB6-3620-4B36-85CD-BA0B49F941E6}"/>
                  </a:ext>
                </a:extLst>
              </p:cNvPr>
              <p:cNvSpPr txBox="1"/>
              <p:nvPr/>
            </p:nvSpPr>
            <p:spPr>
              <a:xfrm>
                <a:off x="13486846" y="9579413"/>
                <a:ext cx="1424763" cy="543881"/>
              </a:xfrm>
              <a:prstGeom prst="rect">
                <a:avLst/>
              </a:prstGeom>
              <a:noFill/>
            </p:spPr>
            <p:txBody>
              <a:bodyPr wrap="square" rtlCol="0">
                <a:spAutoFit/>
              </a:bodyPr>
              <a:lstStyle/>
              <a:p>
                <a:pPr algn="ctr"/>
                <a:r>
                  <a:rPr lang="en-US" sz="2000" dirty="0"/>
                  <a:t>2010</a:t>
                </a:r>
              </a:p>
            </p:txBody>
          </p:sp>
          <p:sp>
            <p:nvSpPr>
              <p:cNvPr id="30" name="TextBox 29">
                <a:extLst>
                  <a:ext uri="{FF2B5EF4-FFF2-40B4-BE49-F238E27FC236}">
                    <a16:creationId xmlns:a16="http://schemas.microsoft.com/office/drawing/2014/main" id="{C55BF53F-EC9D-49E1-9756-7F6BE90B9297}"/>
                  </a:ext>
                </a:extLst>
              </p:cNvPr>
              <p:cNvSpPr txBox="1"/>
              <p:nvPr/>
            </p:nvSpPr>
            <p:spPr>
              <a:xfrm>
                <a:off x="14638879" y="9579413"/>
                <a:ext cx="1424763" cy="543881"/>
              </a:xfrm>
              <a:prstGeom prst="rect">
                <a:avLst/>
              </a:prstGeom>
              <a:noFill/>
            </p:spPr>
            <p:txBody>
              <a:bodyPr wrap="square" rtlCol="0">
                <a:spAutoFit/>
              </a:bodyPr>
              <a:lstStyle/>
              <a:p>
                <a:pPr algn="ctr"/>
                <a:r>
                  <a:rPr lang="en-US" sz="2000" dirty="0"/>
                  <a:t>2011</a:t>
                </a:r>
              </a:p>
            </p:txBody>
          </p:sp>
          <p:sp>
            <p:nvSpPr>
              <p:cNvPr id="31" name="TextBox 30">
                <a:extLst>
                  <a:ext uri="{FF2B5EF4-FFF2-40B4-BE49-F238E27FC236}">
                    <a16:creationId xmlns:a16="http://schemas.microsoft.com/office/drawing/2014/main" id="{7ED02510-0DE8-4069-A768-B9BE1DB653EF}"/>
                  </a:ext>
                </a:extLst>
              </p:cNvPr>
              <p:cNvSpPr txBox="1"/>
              <p:nvPr/>
            </p:nvSpPr>
            <p:spPr>
              <a:xfrm>
                <a:off x="15790913" y="9579413"/>
                <a:ext cx="1424763" cy="543881"/>
              </a:xfrm>
              <a:prstGeom prst="rect">
                <a:avLst/>
              </a:prstGeom>
              <a:noFill/>
            </p:spPr>
            <p:txBody>
              <a:bodyPr wrap="square" rtlCol="0">
                <a:spAutoFit/>
              </a:bodyPr>
              <a:lstStyle/>
              <a:p>
                <a:pPr algn="ctr"/>
                <a:r>
                  <a:rPr lang="en-US" sz="2000" dirty="0"/>
                  <a:t>2012</a:t>
                </a:r>
              </a:p>
            </p:txBody>
          </p:sp>
          <p:sp>
            <p:nvSpPr>
              <p:cNvPr id="32" name="TextBox 31">
                <a:extLst>
                  <a:ext uri="{FF2B5EF4-FFF2-40B4-BE49-F238E27FC236}">
                    <a16:creationId xmlns:a16="http://schemas.microsoft.com/office/drawing/2014/main" id="{B65406EC-5B46-462D-AC93-871C5819EB7F}"/>
                  </a:ext>
                </a:extLst>
              </p:cNvPr>
              <p:cNvSpPr txBox="1"/>
              <p:nvPr/>
            </p:nvSpPr>
            <p:spPr>
              <a:xfrm>
                <a:off x="16942945" y="9579413"/>
                <a:ext cx="1424763" cy="543881"/>
              </a:xfrm>
              <a:prstGeom prst="rect">
                <a:avLst/>
              </a:prstGeom>
              <a:noFill/>
            </p:spPr>
            <p:txBody>
              <a:bodyPr wrap="square" rtlCol="0">
                <a:spAutoFit/>
              </a:bodyPr>
              <a:lstStyle/>
              <a:p>
                <a:pPr algn="ctr"/>
                <a:r>
                  <a:rPr lang="en-US" sz="2000" dirty="0"/>
                  <a:t>2013</a:t>
                </a:r>
              </a:p>
            </p:txBody>
          </p:sp>
          <p:sp>
            <p:nvSpPr>
              <p:cNvPr id="33" name="TextBox 32">
                <a:extLst>
                  <a:ext uri="{FF2B5EF4-FFF2-40B4-BE49-F238E27FC236}">
                    <a16:creationId xmlns:a16="http://schemas.microsoft.com/office/drawing/2014/main" id="{A56BA1F1-FC44-461E-98D4-7A8E62A0D9BD}"/>
                  </a:ext>
                </a:extLst>
              </p:cNvPr>
              <p:cNvSpPr txBox="1"/>
              <p:nvPr/>
            </p:nvSpPr>
            <p:spPr>
              <a:xfrm>
                <a:off x="18094978" y="9579413"/>
                <a:ext cx="1424763" cy="543881"/>
              </a:xfrm>
              <a:prstGeom prst="rect">
                <a:avLst/>
              </a:prstGeom>
              <a:noFill/>
            </p:spPr>
            <p:txBody>
              <a:bodyPr wrap="square" rtlCol="0">
                <a:spAutoFit/>
              </a:bodyPr>
              <a:lstStyle/>
              <a:p>
                <a:pPr algn="ctr"/>
                <a:r>
                  <a:rPr lang="en-US" sz="2000" dirty="0"/>
                  <a:t>2014</a:t>
                </a:r>
              </a:p>
            </p:txBody>
          </p:sp>
          <p:sp>
            <p:nvSpPr>
              <p:cNvPr id="34" name="TextBox 33">
                <a:extLst>
                  <a:ext uri="{FF2B5EF4-FFF2-40B4-BE49-F238E27FC236}">
                    <a16:creationId xmlns:a16="http://schemas.microsoft.com/office/drawing/2014/main" id="{B2474C7F-1731-42FC-8750-2C1B05139949}"/>
                  </a:ext>
                </a:extLst>
              </p:cNvPr>
              <p:cNvSpPr txBox="1"/>
              <p:nvPr/>
            </p:nvSpPr>
            <p:spPr>
              <a:xfrm>
                <a:off x="19247011" y="9579413"/>
                <a:ext cx="1424763" cy="543881"/>
              </a:xfrm>
              <a:prstGeom prst="rect">
                <a:avLst/>
              </a:prstGeom>
              <a:noFill/>
            </p:spPr>
            <p:txBody>
              <a:bodyPr wrap="square" rtlCol="0">
                <a:spAutoFit/>
              </a:bodyPr>
              <a:lstStyle/>
              <a:p>
                <a:pPr algn="ctr"/>
                <a:r>
                  <a:rPr lang="en-US" sz="2000" dirty="0"/>
                  <a:t>2015</a:t>
                </a:r>
              </a:p>
            </p:txBody>
          </p:sp>
          <p:sp>
            <p:nvSpPr>
              <p:cNvPr id="35" name="TextBox 34">
                <a:extLst>
                  <a:ext uri="{FF2B5EF4-FFF2-40B4-BE49-F238E27FC236}">
                    <a16:creationId xmlns:a16="http://schemas.microsoft.com/office/drawing/2014/main" id="{71C81FF4-4DE6-48D6-8913-7185827398B7}"/>
                  </a:ext>
                </a:extLst>
              </p:cNvPr>
              <p:cNvSpPr txBox="1"/>
              <p:nvPr/>
            </p:nvSpPr>
            <p:spPr>
              <a:xfrm>
                <a:off x="21551075" y="9579413"/>
                <a:ext cx="1424763" cy="543881"/>
              </a:xfrm>
              <a:prstGeom prst="rect">
                <a:avLst/>
              </a:prstGeom>
              <a:noFill/>
            </p:spPr>
            <p:txBody>
              <a:bodyPr wrap="square" rtlCol="0">
                <a:spAutoFit/>
              </a:bodyPr>
              <a:lstStyle/>
              <a:p>
                <a:pPr algn="ctr"/>
                <a:r>
                  <a:rPr lang="en-US" sz="2000" dirty="0"/>
                  <a:t>2017</a:t>
                </a:r>
              </a:p>
            </p:txBody>
          </p:sp>
          <p:sp>
            <p:nvSpPr>
              <p:cNvPr id="36" name="TextBox 35">
                <a:extLst>
                  <a:ext uri="{FF2B5EF4-FFF2-40B4-BE49-F238E27FC236}">
                    <a16:creationId xmlns:a16="http://schemas.microsoft.com/office/drawing/2014/main" id="{0A63658B-DA43-48E0-80F0-8D1E87910451}"/>
                  </a:ext>
                </a:extLst>
              </p:cNvPr>
              <p:cNvSpPr txBox="1"/>
              <p:nvPr/>
            </p:nvSpPr>
            <p:spPr>
              <a:xfrm>
                <a:off x="20399044" y="9579413"/>
                <a:ext cx="1424763" cy="543881"/>
              </a:xfrm>
              <a:prstGeom prst="rect">
                <a:avLst/>
              </a:prstGeom>
              <a:noFill/>
            </p:spPr>
            <p:txBody>
              <a:bodyPr wrap="square" rtlCol="0">
                <a:spAutoFit/>
              </a:bodyPr>
              <a:lstStyle/>
              <a:p>
                <a:pPr algn="ctr"/>
                <a:r>
                  <a:rPr lang="en-US" sz="2000" dirty="0"/>
                  <a:t>2016</a:t>
                </a:r>
              </a:p>
            </p:txBody>
          </p:sp>
          <p:sp>
            <p:nvSpPr>
              <p:cNvPr id="37" name="TextBox 36">
                <a:extLst>
                  <a:ext uri="{FF2B5EF4-FFF2-40B4-BE49-F238E27FC236}">
                    <a16:creationId xmlns:a16="http://schemas.microsoft.com/office/drawing/2014/main" id="{EA4669E0-543F-41A6-A855-C9C6F5D7AE5F}"/>
                  </a:ext>
                </a:extLst>
              </p:cNvPr>
              <p:cNvSpPr txBox="1"/>
              <p:nvPr/>
            </p:nvSpPr>
            <p:spPr>
              <a:xfrm rot="16200000">
                <a:off x="11969240" y="6712733"/>
                <a:ext cx="2475996" cy="543881"/>
              </a:xfrm>
              <a:prstGeom prst="rect">
                <a:avLst/>
              </a:prstGeom>
              <a:noFill/>
            </p:spPr>
            <p:txBody>
              <a:bodyPr wrap="square" rtlCol="0">
                <a:spAutoFit/>
              </a:bodyPr>
              <a:lstStyle/>
              <a:p>
                <a:pPr algn="ctr"/>
                <a:r>
                  <a:rPr lang="en-US" sz="2000" dirty="0"/>
                  <a:t>Breaches</a:t>
                </a:r>
              </a:p>
            </p:txBody>
          </p:sp>
          <p:sp>
            <p:nvSpPr>
              <p:cNvPr id="38" name="TextBox 37">
                <a:extLst>
                  <a:ext uri="{FF2B5EF4-FFF2-40B4-BE49-F238E27FC236}">
                    <a16:creationId xmlns:a16="http://schemas.microsoft.com/office/drawing/2014/main" id="{D01ADB37-3377-43B6-BBCC-DB3392BA49D1}"/>
                  </a:ext>
                </a:extLst>
              </p:cNvPr>
              <p:cNvSpPr txBox="1"/>
              <p:nvPr/>
            </p:nvSpPr>
            <p:spPr>
              <a:xfrm>
                <a:off x="16463508" y="8492302"/>
                <a:ext cx="1631470" cy="424339"/>
              </a:xfrm>
              <a:prstGeom prst="rect">
                <a:avLst/>
              </a:prstGeom>
              <a:noFill/>
            </p:spPr>
            <p:txBody>
              <a:bodyPr wrap="square" rtlCol="0">
                <a:spAutoFit/>
              </a:bodyPr>
              <a:lstStyle/>
              <a:p>
                <a:pPr algn="ctr"/>
                <a:r>
                  <a:rPr lang="en-US" sz="2000" dirty="0">
                    <a:solidFill>
                      <a:srgbClr val="AD7549"/>
                    </a:solidFill>
                  </a:rPr>
                  <a:t>Partner</a:t>
                </a:r>
              </a:p>
            </p:txBody>
          </p:sp>
          <p:sp>
            <p:nvSpPr>
              <p:cNvPr id="39" name="TextBox 38">
                <a:extLst>
                  <a:ext uri="{FF2B5EF4-FFF2-40B4-BE49-F238E27FC236}">
                    <a16:creationId xmlns:a16="http://schemas.microsoft.com/office/drawing/2014/main" id="{C814E025-C291-4DC2-9B78-EDFE721BDCD8}"/>
                  </a:ext>
                </a:extLst>
              </p:cNvPr>
              <p:cNvSpPr txBox="1"/>
              <p:nvPr/>
            </p:nvSpPr>
            <p:spPr>
              <a:xfrm>
                <a:off x="20531847" y="8492302"/>
                <a:ext cx="1892758" cy="543881"/>
              </a:xfrm>
              <a:prstGeom prst="rect">
                <a:avLst/>
              </a:prstGeom>
              <a:noFill/>
            </p:spPr>
            <p:txBody>
              <a:bodyPr wrap="square" rtlCol="0">
                <a:spAutoFit/>
              </a:bodyPr>
              <a:lstStyle/>
              <a:p>
                <a:pPr algn="ctr"/>
                <a:r>
                  <a:rPr lang="en-US" sz="2000" dirty="0">
                    <a:solidFill>
                      <a:srgbClr val="4859A4"/>
                    </a:solidFill>
                  </a:rPr>
                  <a:t>Multiple</a:t>
                </a:r>
              </a:p>
            </p:txBody>
          </p:sp>
          <p:sp>
            <p:nvSpPr>
              <p:cNvPr id="40" name="TextBox 39">
                <a:extLst>
                  <a:ext uri="{FF2B5EF4-FFF2-40B4-BE49-F238E27FC236}">
                    <a16:creationId xmlns:a16="http://schemas.microsoft.com/office/drawing/2014/main" id="{D438CC1B-F090-40B3-B045-18622A646467}"/>
                  </a:ext>
                </a:extLst>
              </p:cNvPr>
              <p:cNvSpPr txBox="1"/>
              <p:nvPr/>
            </p:nvSpPr>
            <p:spPr>
              <a:xfrm>
                <a:off x="20531847" y="6637562"/>
                <a:ext cx="1892758" cy="543881"/>
              </a:xfrm>
              <a:prstGeom prst="rect">
                <a:avLst/>
              </a:prstGeom>
              <a:noFill/>
            </p:spPr>
            <p:txBody>
              <a:bodyPr wrap="square" rtlCol="0">
                <a:spAutoFit/>
              </a:bodyPr>
              <a:lstStyle/>
              <a:p>
                <a:pPr algn="ctr"/>
                <a:r>
                  <a:rPr lang="en-US" sz="2000" dirty="0">
                    <a:solidFill>
                      <a:srgbClr val="1B75BC"/>
                    </a:solidFill>
                  </a:rPr>
                  <a:t>Internal</a:t>
                </a:r>
              </a:p>
            </p:txBody>
          </p:sp>
          <p:sp>
            <p:nvSpPr>
              <p:cNvPr id="41" name="TextBox 40">
                <a:extLst>
                  <a:ext uri="{FF2B5EF4-FFF2-40B4-BE49-F238E27FC236}">
                    <a16:creationId xmlns:a16="http://schemas.microsoft.com/office/drawing/2014/main" id="{E4ACA640-FE7C-4AF5-BE77-84B6A263DA54}"/>
                  </a:ext>
                </a:extLst>
              </p:cNvPr>
              <p:cNvSpPr txBox="1"/>
              <p:nvPr/>
            </p:nvSpPr>
            <p:spPr>
              <a:xfrm>
                <a:off x="20531847" y="4260770"/>
                <a:ext cx="1892758" cy="543881"/>
              </a:xfrm>
              <a:prstGeom prst="rect">
                <a:avLst/>
              </a:prstGeom>
              <a:noFill/>
            </p:spPr>
            <p:txBody>
              <a:bodyPr wrap="square" rtlCol="0">
                <a:spAutoFit/>
              </a:bodyPr>
              <a:lstStyle/>
              <a:p>
                <a:pPr algn="ctr"/>
                <a:r>
                  <a:rPr lang="en-US" sz="2000" dirty="0">
                    <a:solidFill>
                      <a:srgbClr val="7E4F8F"/>
                    </a:solidFill>
                  </a:rPr>
                  <a:t>External</a:t>
                </a:r>
              </a:p>
            </p:txBody>
          </p:sp>
        </p:grpSp>
      </p:grpSp>
      <p:sp>
        <p:nvSpPr>
          <p:cNvPr id="49" name="Rectangle 48">
            <a:extLst>
              <a:ext uri="{FF2B5EF4-FFF2-40B4-BE49-F238E27FC236}">
                <a16:creationId xmlns:a16="http://schemas.microsoft.com/office/drawing/2014/main" id="{CBE4915D-1326-4FA6-9AA0-E32E65A9722E}"/>
              </a:ext>
            </a:extLst>
          </p:cNvPr>
          <p:cNvSpPr/>
          <p:nvPr/>
        </p:nvSpPr>
        <p:spPr>
          <a:xfrm>
            <a:off x="1270156" y="2862263"/>
            <a:ext cx="7213025"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Actors involved in breaches</a:t>
            </a:r>
          </a:p>
        </p:txBody>
      </p:sp>
      <p:sp>
        <p:nvSpPr>
          <p:cNvPr id="50" name="Rectangle 49">
            <a:extLst>
              <a:ext uri="{FF2B5EF4-FFF2-40B4-BE49-F238E27FC236}">
                <a16:creationId xmlns:a16="http://schemas.microsoft.com/office/drawing/2014/main" id="{D1C2DE30-DAD2-407A-9E03-6727F09D65D7}"/>
              </a:ext>
            </a:extLst>
          </p:cNvPr>
          <p:cNvSpPr/>
          <p:nvPr/>
        </p:nvSpPr>
        <p:spPr>
          <a:xfrm>
            <a:off x="8596678" y="2862263"/>
            <a:ext cx="7213025"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The Golden State killer</a:t>
            </a:r>
          </a:p>
        </p:txBody>
      </p:sp>
      <p:sp>
        <p:nvSpPr>
          <p:cNvPr id="51" name="Rectangle 50">
            <a:extLst>
              <a:ext uri="{FF2B5EF4-FFF2-40B4-BE49-F238E27FC236}">
                <a16:creationId xmlns:a16="http://schemas.microsoft.com/office/drawing/2014/main" id="{5D3A8AA9-D47F-468D-864F-5D501BF1A8FC}"/>
              </a:ext>
            </a:extLst>
          </p:cNvPr>
          <p:cNvSpPr/>
          <p:nvPr/>
        </p:nvSpPr>
        <p:spPr>
          <a:xfrm>
            <a:off x="15952368" y="2862263"/>
            <a:ext cx="7183857"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Advancing technology for humanity</a:t>
            </a:r>
          </a:p>
        </p:txBody>
      </p:sp>
      <p:sp>
        <p:nvSpPr>
          <p:cNvPr id="46" name="Rectangle 45">
            <a:extLst>
              <a:ext uri="{FF2B5EF4-FFF2-40B4-BE49-F238E27FC236}">
                <a16:creationId xmlns:a16="http://schemas.microsoft.com/office/drawing/2014/main" id="{17BF5B56-8BAC-4697-AAF6-60C9B3912B4C}"/>
              </a:ext>
            </a:extLst>
          </p:cNvPr>
          <p:cNvSpPr/>
          <p:nvPr/>
        </p:nvSpPr>
        <p:spPr>
          <a:xfrm>
            <a:off x="1263374" y="2862263"/>
            <a:ext cx="7195840" cy="865291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7" name="Rectangle 46">
            <a:extLst>
              <a:ext uri="{FF2B5EF4-FFF2-40B4-BE49-F238E27FC236}">
                <a16:creationId xmlns:a16="http://schemas.microsoft.com/office/drawing/2014/main" id="{A9C81240-08E5-44CE-B647-37671300D70E}"/>
              </a:ext>
            </a:extLst>
          </p:cNvPr>
          <p:cNvSpPr/>
          <p:nvPr/>
        </p:nvSpPr>
        <p:spPr>
          <a:xfrm>
            <a:off x="8601880" y="2862263"/>
            <a:ext cx="7195840" cy="865291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8" name="Rectangle 47">
            <a:extLst>
              <a:ext uri="{FF2B5EF4-FFF2-40B4-BE49-F238E27FC236}">
                <a16:creationId xmlns:a16="http://schemas.microsoft.com/office/drawing/2014/main" id="{8683323B-995F-42B2-BD3C-1EC35A129E19}"/>
              </a:ext>
            </a:extLst>
          </p:cNvPr>
          <p:cNvSpPr/>
          <p:nvPr/>
        </p:nvSpPr>
        <p:spPr>
          <a:xfrm>
            <a:off x="15940385" y="2862263"/>
            <a:ext cx="7195840" cy="865291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36122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86BFC3D2-F894-4478-9F55-FF779CF668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67" t="3883" r="9767" b="21366"/>
          <a:stretch/>
        </p:blipFill>
        <p:spPr bwMode="auto">
          <a:xfrm>
            <a:off x="1263374" y="5116749"/>
            <a:ext cx="10827835" cy="625873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29" name="Picture 2" descr="Image result for iron man inside helmet">
            <a:extLst>
              <a:ext uri="{FF2B5EF4-FFF2-40B4-BE49-F238E27FC236}">
                <a16:creationId xmlns:a16="http://schemas.microsoft.com/office/drawing/2014/main" id="{133AB772-27EC-4AA6-9F73-7A22A98CC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00" t="-4" r="13649" b="358"/>
          <a:stretch/>
        </p:blipFill>
        <p:spPr bwMode="auto">
          <a:xfrm>
            <a:off x="12304633" y="5160960"/>
            <a:ext cx="10831592" cy="621452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B1C36D3E-3049-40BA-AF14-35929CE38129}"/>
              </a:ext>
            </a:extLst>
          </p:cNvPr>
          <p:cNvSpPr/>
          <p:nvPr/>
        </p:nvSpPr>
        <p:spPr>
          <a:xfrm>
            <a:off x="1259614" y="4008470"/>
            <a:ext cx="10831593" cy="1238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Man v Machine (</a:t>
            </a:r>
            <a:r>
              <a:rPr lang="en-US" sz="3600" dirty="0"/>
              <a:t>Less like this)</a:t>
            </a:r>
          </a:p>
        </p:txBody>
      </p:sp>
      <p:sp>
        <p:nvSpPr>
          <p:cNvPr id="23" name="Title 1">
            <a:extLst>
              <a:ext uri="{FF2B5EF4-FFF2-40B4-BE49-F238E27FC236}">
                <a16:creationId xmlns:a16="http://schemas.microsoft.com/office/drawing/2014/main" id="{59750310-A161-4262-AE4F-5BA2FDFB3DEA}"/>
              </a:ext>
            </a:extLst>
          </p:cNvPr>
          <p:cNvSpPr txBox="1">
            <a:spLocks/>
          </p:cNvSpPr>
          <p:nvPr/>
        </p:nvSpPr>
        <p:spPr bwMode="auto">
          <a:xfrm>
            <a:off x="6682091" y="2809749"/>
            <a:ext cx="11064240" cy="88250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ts val="8000"/>
              </a:lnSpc>
              <a:spcBef>
                <a:spcPct val="0"/>
              </a:spcBef>
              <a:spcAft>
                <a:spcPct val="0"/>
              </a:spcAft>
              <a:defRPr sz="7000" kern="1200" baseline="0">
                <a:solidFill>
                  <a:schemeClr val="accent2"/>
                </a:solidFill>
                <a:latin typeface="+mj-lt"/>
                <a:ea typeface="ＭＳ Ｐゴシック" charset="0"/>
                <a:cs typeface="AllerMod" pitchFamily="50" charset="0"/>
              </a:defRPr>
            </a:lvl1pPr>
            <a:lvl2pPr algn="l" rtl="0" eaLnBrk="1" fontAlgn="base" hangingPunct="1">
              <a:spcBef>
                <a:spcPct val="0"/>
              </a:spcBef>
              <a:spcAft>
                <a:spcPct val="0"/>
              </a:spcAft>
              <a:defRPr sz="8533">
                <a:solidFill>
                  <a:schemeClr val="accent1"/>
                </a:solidFill>
                <a:latin typeface="AllerMod Regular" charset="0"/>
                <a:ea typeface="ＭＳ Ｐゴシック" charset="0"/>
              </a:defRPr>
            </a:lvl2pPr>
            <a:lvl3pPr algn="l" rtl="0" eaLnBrk="1" fontAlgn="base" hangingPunct="1">
              <a:spcBef>
                <a:spcPct val="0"/>
              </a:spcBef>
              <a:spcAft>
                <a:spcPct val="0"/>
              </a:spcAft>
              <a:defRPr sz="8533">
                <a:solidFill>
                  <a:schemeClr val="accent1"/>
                </a:solidFill>
                <a:latin typeface="AllerMod Regular" charset="0"/>
                <a:ea typeface="ＭＳ Ｐゴシック" charset="0"/>
              </a:defRPr>
            </a:lvl3pPr>
            <a:lvl4pPr algn="l" rtl="0" eaLnBrk="1" fontAlgn="base" hangingPunct="1">
              <a:spcBef>
                <a:spcPct val="0"/>
              </a:spcBef>
              <a:spcAft>
                <a:spcPct val="0"/>
              </a:spcAft>
              <a:defRPr sz="8533">
                <a:solidFill>
                  <a:schemeClr val="accent1"/>
                </a:solidFill>
                <a:latin typeface="AllerMod Regular" charset="0"/>
                <a:ea typeface="ＭＳ Ｐゴシック" charset="0"/>
              </a:defRPr>
            </a:lvl4pPr>
            <a:lvl5pPr algn="l" rtl="0" eaLnBrk="1" fontAlgn="base" hangingPunct="1">
              <a:spcBef>
                <a:spcPct val="0"/>
              </a:spcBef>
              <a:spcAft>
                <a:spcPct val="0"/>
              </a:spcAft>
              <a:defRPr sz="8533">
                <a:solidFill>
                  <a:schemeClr val="accent1"/>
                </a:solidFill>
                <a:latin typeface="AllerMod Regular" charset="0"/>
                <a:ea typeface="ＭＳ Ｐゴシック" charset="0"/>
              </a:defRPr>
            </a:lvl5pPr>
            <a:lvl6pPr marL="1219124" algn="l" rtl="0" eaLnBrk="1" fontAlgn="base" hangingPunct="1">
              <a:spcBef>
                <a:spcPct val="0"/>
              </a:spcBef>
              <a:spcAft>
                <a:spcPct val="0"/>
              </a:spcAft>
              <a:defRPr sz="8533">
                <a:solidFill>
                  <a:schemeClr val="accent1"/>
                </a:solidFill>
                <a:latin typeface="AllerMod Regular" charset="0"/>
                <a:ea typeface="ＭＳ Ｐゴシック" charset="0"/>
              </a:defRPr>
            </a:lvl6pPr>
            <a:lvl7pPr marL="2438248" algn="l" rtl="0" eaLnBrk="1" fontAlgn="base" hangingPunct="1">
              <a:spcBef>
                <a:spcPct val="0"/>
              </a:spcBef>
              <a:spcAft>
                <a:spcPct val="0"/>
              </a:spcAft>
              <a:defRPr sz="8533">
                <a:solidFill>
                  <a:schemeClr val="accent1"/>
                </a:solidFill>
                <a:latin typeface="AllerMod Regular" charset="0"/>
                <a:ea typeface="ＭＳ Ｐゴシック" charset="0"/>
              </a:defRPr>
            </a:lvl7pPr>
            <a:lvl8pPr marL="3657371" algn="l" rtl="0" eaLnBrk="1" fontAlgn="base" hangingPunct="1">
              <a:spcBef>
                <a:spcPct val="0"/>
              </a:spcBef>
              <a:spcAft>
                <a:spcPct val="0"/>
              </a:spcAft>
              <a:defRPr sz="8533">
                <a:solidFill>
                  <a:schemeClr val="accent1"/>
                </a:solidFill>
                <a:latin typeface="AllerMod Regular" charset="0"/>
                <a:ea typeface="ＭＳ Ｐゴシック" charset="0"/>
              </a:defRPr>
            </a:lvl8pPr>
            <a:lvl9pPr marL="4876495" algn="l" rtl="0" eaLnBrk="1" fontAlgn="base" hangingPunct="1">
              <a:spcBef>
                <a:spcPct val="0"/>
              </a:spcBef>
              <a:spcAft>
                <a:spcPct val="0"/>
              </a:spcAft>
              <a:defRPr sz="8533">
                <a:solidFill>
                  <a:schemeClr val="accent1"/>
                </a:solidFill>
                <a:latin typeface="AllerMod Regular" charset="0"/>
                <a:ea typeface="ＭＳ Ｐゴシック" charset="0"/>
              </a:defRPr>
            </a:lvl9pPr>
          </a:lstStyle>
          <a:p>
            <a:pPr algn="ctr"/>
            <a:r>
              <a:rPr lang="en-US" sz="5400" dirty="0">
                <a:solidFill>
                  <a:schemeClr val="tx2"/>
                </a:solidFill>
              </a:rPr>
              <a:t>AI driven business</a:t>
            </a:r>
          </a:p>
        </p:txBody>
      </p:sp>
      <p:sp>
        <p:nvSpPr>
          <p:cNvPr id="8" name="Rectangle 7">
            <a:extLst>
              <a:ext uri="{FF2B5EF4-FFF2-40B4-BE49-F238E27FC236}">
                <a16:creationId xmlns:a16="http://schemas.microsoft.com/office/drawing/2014/main" id="{02677A86-4BB3-421C-ACCE-F4C9173D3E3B}"/>
              </a:ext>
            </a:extLst>
          </p:cNvPr>
          <p:cNvSpPr/>
          <p:nvPr/>
        </p:nvSpPr>
        <p:spPr>
          <a:xfrm>
            <a:off x="12308390" y="4008470"/>
            <a:ext cx="10827835" cy="1238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Man + Machine </a:t>
            </a:r>
            <a:r>
              <a:rPr lang="en-US" sz="3600" dirty="0"/>
              <a:t>(More like this)</a:t>
            </a:r>
            <a:endParaRPr lang="en-US" sz="3600" dirty="0">
              <a:solidFill>
                <a:schemeClr val="bg1"/>
              </a:solidFill>
            </a:endParaRPr>
          </a:p>
        </p:txBody>
      </p:sp>
      <p:sp>
        <p:nvSpPr>
          <p:cNvPr id="9" name="Rectangle 8">
            <a:extLst>
              <a:ext uri="{FF2B5EF4-FFF2-40B4-BE49-F238E27FC236}">
                <a16:creationId xmlns:a16="http://schemas.microsoft.com/office/drawing/2014/main" id="{C03299A4-E7A7-42C5-8235-6EEE48C95913}"/>
              </a:ext>
            </a:extLst>
          </p:cNvPr>
          <p:cNvSpPr/>
          <p:nvPr/>
        </p:nvSpPr>
        <p:spPr>
          <a:xfrm>
            <a:off x="1263374" y="4008470"/>
            <a:ext cx="10827834" cy="736701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Rectangle 9">
            <a:extLst>
              <a:ext uri="{FF2B5EF4-FFF2-40B4-BE49-F238E27FC236}">
                <a16:creationId xmlns:a16="http://schemas.microsoft.com/office/drawing/2014/main" id="{3922B48D-4961-46F9-B207-ECFE71025831}"/>
              </a:ext>
            </a:extLst>
          </p:cNvPr>
          <p:cNvSpPr/>
          <p:nvPr/>
        </p:nvSpPr>
        <p:spPr>
          <a:xfrm>
            <a:off x="12308391" y="4008470"/>
            <a:ext cx="10827834" cy="736701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Title 3">
            <a:extLst>
              <a:ext uri="{FF2B5EF4-FFF2-40B4-BE49-F238E27FC236}">
                <a16:creationId xmlns:a16="http://schemas.microsoft.com/office/drawing/2014/main" id="{CA4E187A-9CBC-4270-9DFC-D1BA129C0A19}"/>
              </a:ext>
            </a:extLst>
          </p:cNvPr>
          <p:cNvSpPr>
            <a:spLocks noGrp="1"/>
          </p:cNvSpPr>
          <p:nvPr>
            <p:ph type="title"/>
          </p:nvPr>
        </p:nvSpPr>
        <p:spPr/>
        <p:txBody>
          <a:bodyPr/>
          <a:lstStyle/>
          <a:p>
            <a:r>
              <a:rPr lang="en-US" dirty="0"/>
              <a:t>Augmented Intelligence</a:t>
            </a:r>
          </a:p>
        </p:txBody>
      </p:sp>
    </p:spTree>
    <p:extLst>
      <p:ext uri="{BB962C8B-B14F-4D97-AF65-F5344CB8AC3E}">
        <p14:creationId xmlns:p14="http://schemas.microsoft.com/office/powerpoint/2010/main" val="236141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Augmented Humanity </a:t>
            </a:r>
          </a:p>
        </p:txBody>
      </p:sp>
      <p:sp>
        <p:nvSpPr>
          <p:cNvPr id="20" name="Rectangle 19">
            <a:extLst>
              <a:ext uri="{FF2B5EF4-FFF2-40B4-BE49-F238E27FC236}">
                <a16:creationId xmlns:a16="http://schemas.microsoft.com/office/drawing/2014/main" id="{B51E5178-3596-4045-84CE-351E8758A95D}"/>
              </a:ext>
            </a:extLst>
          </p:cNvPr>
          <p:cNvSpPr/>
          <p:nvPr/>
        </p:nvSpPr>
        <p:spPr>
          <a:xfrm>
            <a:off x="6894322" y="5226018"/>
            <a:ext cx="4339641" cy="68281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ectangle 20">
            <a:extLst>
              <a:ext uri="{FF2B5EF4-FFF2-40B4-BE49-F238E27FC236}">
                <a16:creationId xmlns:a16="http://schemas.microsoft.com/office/drawing/2014/main" id="{7CFFB8D1-FD25-4B18-A432-2367D352E469}"/>
              </a:ext>
            </a:extLst>
          </p:cNvPr>
          <p:cNvSpPr/>
          <p:nvPr/>
        </p:nvSpPr>
        <p:spPr>
          <a:xfrm>
            <a:off x="2219821" y="5226018"/>
            <a:ext cx="4339641" cy="68281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Oval 22">
            <a:extLst>
              <a:ext uri="{FF2B5EF4-FFF2-40B4-BE49-F238E27FC236}">
                <a16:creationId xmlns:a16="http://schemas.microsoft.com/office/drawing/2014/main" id="{70E6638A-DB37-4E62-B01F-54C08C8C3E61}"/>
              </a:ext>
            </a:extLst>
          </p:cNvPr>
          <p:cNvSpPr/>
          <p:nvPr/>
        </p:nvSpPr>
        <p:spPr>
          <a:xfrm>
            <a:off x="2695050" y="3610883"/>
            <a:ext cx="3389183" cy="33891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Oval 23">
            <a:extLst>
              <a:ext uri="{FF2B5EF4-FFF2-40B4-BE49-F238E27FC236}">
                <a16:creationId xmlns:a16="http://schemas.microsoft.com/office/drawing/2014/main" id="{50DF6C6A-10CD-45C1-98AC-8A5A2E61B098}"/>
              </a:ext>
            </a:extLst>
          </p:cNvPr>
          <p:cNvSpPr/>
          <p:nvPr/>
        </p:nvSpPr>
        <p:spPr>
          <a:xfrm>
            <a:off x="2868089" y="3783922"/>
            <a:ext cx="3043105" cy="30431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TextBox 25">
            <a:extLst>
              <a:ext uri="{FF2B5EF4-FFF2-40B4-BE49-F238E27FC236}">
                <a16:creationId xmlns:a16="http://schemas.microsoft.com/office/drawing/2014/main" id="{C9D83E7E-C351-40D0-A6B1-2EAF1816E758}"/>
              </a:ext>
            </a:extLst>
          </p:cNvPr>
          <p:cNvSpPr txBox="1"/>
          <p:nvPr/>
        </p:nvSpPr>
        <p:spPr>
          <a:xfrm>
            <a:off x="2313170" y="4544683"/>
            <a:ext cx="4152943" cy="1323439"/>
          </a:xfrm>
          <a:prstGeom prst="rect">
            <a:avLst/>
          </a:prstGeom>
          <a:noFill/>
        </p:spPr>
        <p:txBody>
          <a:bodyPr wrap="square" rtlCol="0">
            <a:spAutoFit/>
          </a:bodyPr>
          <a:lstStyle/>
          <a:p>
            <a:pPr algn="ctr"/>
            <a:r>
              <a:rPr lang="en-US" sz="8000" dirty="0">
                <a:solidFill>
                  <a:schemeClr val="bg1"/>
                </a:solidFill>
              </a:rPr>
              <a:t>14%</a:t>
            </a:r>
            <a:endParaRPr lang="en-US" sz="8000" dirty="0">
              <a:solidFill>
                <a:schemeClr val="bg1"/>
              </a:solidFill>
              <a:latin typeface="Lato Light" panose="020F0302020204030203" pitchFamily="34" charset="0"/>
            </a:endParaRPr>
          </a:p>
        </p:txBody>
      </p:sp>
      <p:sp>
        <p:nvSpPr>
          <p:cNvPr id="27" name="TextBox 26">
            <a:extLst>
              <a:ext uri="{FF2B5EF4-FFF2-40B4-BE49-F238E27FC236}">
                <a16:creationId xmlns:a16="http://schemas.microsoft.com/office/drawing/2014/main" id="{63F308CD-067B-47F3-8D08-A7F17FE20F93}"/>
              </a:ext>
            </a:extLst>
          </p:cNvPr>
          <p:cNvSpPr txBox="1"/>
          <p:nvPr/>
        </p:nvSpPr>
        <p:spPr>
          <a:xfrm>
            <a:off x="2554467" y="7173105"/>
            <a:ext cx="3670349" cy="2989274"/>
          </a:xfrm>
          <a:prstGeom prst="rect">
            <a:avLst/>
          </a:prstGeom>
          <a:noFill/>
          <a:ln>
            <a:noFill/>
          </a:ln>
        </p:spPr>
        <p:txBody>
          <a:bodyPr wrap="square" lIns="34283" tIns="17142" rIns="34283" bIns="17142" rtlCol="0">
            <a:spAutoFit/>
          </a:bodyPr>
          <a:lstStyle/>
          <a:p>
            <a:pPr algn="ctr"/>
            <a:r>
              <a:rPr lang="en-US" sz="4800" dirty="0">
                <a:solidFill>
                  <a:schemeClr val="tx2"/>
                </a:solidFill>
              </a:rPr>
              <a:t>of Canadians live in poverty</a:t>
            </a:r>
          </a:p>
          <a:p>
            <a:pPr algn="ctr"/>
            <a:r>
              <a:rPr lang="en-US" sz="4800" dirty="0">
                <a:solidFill>
                  <a:schemeClr val="tx2"/>
                </a:solidFill>
              </a:rPr>
              <a:t> </a:t>
            </a:r>
            <a:r>
              <a:rPr lang="en-US" sz="3200" dirty="0">
                <a:solidFill>
                  <a:schemeClr val="tx2"/>
                </a:solidFill>
              </a:rPr>
              <a:t>(1 in 7 people)</a:t>
            </a:r>
          </a:p>
        </p:txBody>
      </p:sp>
      <p:sp>
        <p:nvSpPr>
          <p:cNvPr id="28" name="Oval 27">
            <a:extLst>
              <a:ext uri="{FF2B5EF4-FFF2-40B4-BE49-F238E27FC236}">
                <a16:creationId xmlns:a16="http://schemas.microsoft.com/office/drawing/2014/main" id="{B1ACC4DD-1037-46F6-9025-D1FC23C2C159}"/>
              </a:ext>
            </a:extLst>
          </p:cNvPr>
          <p:cNvSpPr/>
          <p:nvPr/>
        </p:nvSpPr>
        <p:spPr>
          <a:xfrm>
            <a:off x="7369551" y="3610883"/>
            <a:ext cx="3389183" cy="338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Oval 28">
            <a:extLst>
              <a:ext uri="{FF2B5EF4-FFF2-40B4-BE49-F238E27FC236}">
                <a16:creationId xmlns:a16="http://schemas.microsoft.com/office/drawing/2014/main" id="{BF398FDE-B5F7-4630-87E0-29E72294EF23}"/>
              </a:ext>
            </a:extLst>
          </p:cNvPr>
          <p:cNvSpPr/>
          <p:nvPr/>
        </p:nvSpPr>
        <p:spPr>
          <a:xfrm>
            <a:off x="7542590" y="3783922"/>
            <a:ext cx="3043105" cy="3043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4" name="TextBox 33">
            <a:extLst>
              <a:ext uri="{FF2B5EF4-FFF2-40B4-BE49-F238E27FC236}">
                <a16:creationId xmlns:a16="http://schemas.microsoft.com/office/drawing/2014/main" id="{878D6DE6-B254-442A-A201-FF414E5E51A8}"/>
              </a:ext>
            </a:extLst>
          </p:cNvPr>
          <p:cNvSpPr txBox="1"/>
          <p:nvPr/>
        </p:nvSpPr>
        <p:spPr>
          <a:xfrm>
            <a:off x="6987671" y="4544683"/>
            <a:ext cx="4152943" cy="1323439"/>
          </a:xfrm>
          <a:prstGeom prst="rect">
            <a:avLst/>
          </a:prstGeom>
          <a:noFill/>
        </p:spPr>
        <p:txBody>
          <a:bodyPr wrap="square" rtlCol="0">
            <a:spAutoFit/>
          </a:bodyPr>
          <a:lstStyle/>
          <a:p>
            <a:pPr algn="ctr"/>
            <a:r>
              <a:rPr lang="en-US" sz="8000" dirty="0">
                <a:solidFill>
                  <a:schemeClr val="bg1"/>
                </a:solidFill>
              </a:rPr>
              <a:t>11%</a:t>
            </a:r>
            <a:endParaRPr lang="en-US" sz="8000" dirty="0">
              <a:solidFill>
                <a:schemeClr val="bg1"/>
              </a:solidFill>
              <a:latin typeface="Lato Light" panose="020F0302020204030203" pitchFamily="34" charset="0"/>
            </a:endParaRPr>
          </a:p>
        </p:txBody>
      </p:sp>
      <p:sp>
        <p:nvSpPr>
          <p:cNvPr id="35" name="TextBox 34">
            <a:extLst>
              <a:ext uri="{FF2B5EF4-FFF2-40B4-BE49-F238E27FC236}">
                <a16:creationId xmlns:a16="http://schemas.microsoft.com/office/drawing/2014/main" id="{91600DF3-EB54-4B70-B2C8-D3FC1D97355B}"/>
              </a:ext>
            </a:extLst>
          </p:cNvPr>
          <p:cNvSpPr txBox="1"/>
          <p:nvPr/>
        </p:nvSpPr>
        <p:spPr>
          <a:xfrm>
            <a:off x="7144682" y="7173105"/>
            <a:ext cx="3838920" cy="4466601"/>
          </a:xfrm>
          <a:prstGeom prst="rect">
            <a:avLst/>
          </a:prstGeom>
          <a:noFill/>
          <a:ln>
            <a:noFill/>
          </a:ln>
        </p:spPr>
        <p:txBody>
          <a:bodyPr wrap="square" lIns="34283" tIns="17142" rIns="34283" bIns="17142" rtlCol="0">
            <a:spAutoFit/>
          </a:bodyPr>
          <a:lstStyle>
            <a:defPPr>
              <a:defRPr lang="en-US"/>
            </a:defPPr>
            <a:lvl1pPr algn="ctr" defTabSz="342836">
              <a:spcBef>
                <a:spcPts val="1200"/>
              </a:spcBef>
              <a:buClr>
                <a:srgbClr val="2DA3E0"/>
              </a:buClr>
              <a:defRPr sz="6000">
                <a:solidFill>
                  <a:schemeClr val="bg1"/>
                </a:solidFill>
                <a:latin typeface="Arial"/>
              </a:defRPr>
            </a:lvl1pPr>
          </a:lstStyle>
          <a:p>
            <a:r>
              <a:rPr lang="en-US" sz="4800" dirty="0">
                <a:solidFill>
                  <a:schemeClr val="accent2"/>
                </a:solidFill>
              </a:rPr>
              <a:t>of the world lives in extreme poverty </a:t>
            </a:r>
            <a:br>
              <a:rPr lang="en-US" sz="4800" dirty="0">
                <a:solidFill>
                  <a:schemeClr val="accent2"/>
                </a:solidFill>
              </a:rPr>
            </a:br>
            <a:r>
              <a:rPr lang="en-US" sz="3200" dirty="0">
                <a:solidFill>
                  <a:schemeClr val="accent2"/>
                </a:solidFill>
              </a:rPr>
              <a:t>(</a:t>
            </a:r>
            <a:r>
              <a:rPr lang="en-US" sz="3200" b="1" dirty="0">
                <a:solidFill>
                  <a:schemeClr val="accent2"/>
                </a:solidFill>
              </a:rPr>
              <a:t>767 million people</a:t>
            </a:r>
            <a:r>
              <a:rPr lang="en-US" sz="3200" dirty="0">
                <a:solidFill>
                  <a:schemeClr val="accent2"/>
                </a:solidFill>
              </a:rPr>
              <a:t> live on</a:t>
            </a:r>
            <a:r>
              <a:rPr lang="en-US" sz="3200" b="1" dirty="0">
                <a:solidFill>
                  <a:schemeClr val="accent2"/>
                </a:solidFill>
              </a:rPr>
              <a:t> </a:t>
            </a:r>
            <a:r>
              <a:rPr lang="en-US" sz="3200" dirty="0">
                <a:solidFill>
                  <a:schemeClr val="accent2"/>
                </a:solidFill>
              </a:rPr>
              <a:t>less than $2 dollars a day)</a:t>
            </a:r>
            <a:endParaRPr lang="en-US" sz="4800" dirty="0">
              <a:solidFill>
                <a:schemeClr val="accent2"/>
              </a:solidFill>
            </a:endParaRPr>
          </a:p>
        </p:txBody>
      </p:sp>
      <p:sp>
        <p:nvSpPr>
          <p:cNvPr id="36" name="Rectangle 35">
            <a:extLst>
              <a:ext uri="{FF2B5EF4-FFF2-40B4-BE49-F238E27FC236}">
                <a16:creationId xmlns:a16="http://schemas.microsoft.com/office/drawing/2014/main" id="{5280E81A-2296-43CA-B7BE-6077C2395D16}"/>
              </a:ext>
            </a:extLst>
          </p:cNvPr>
          <p:cNvSpPr/>
          <p:nvPr/>
        </p:nvSpPr>
        <p:spPr>
          <a:xfrm>
            <a:off x="1263373" y="2285999"/>
            <a:ext cx="10927039" cy="100441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7" name="Rectangle 36">
            <a:extLst>
              <a:ext uri="{FF2B5EF4-FFF2-40B4-BE49-F238E27FC236}">
                <a16:creationId xmlns:a16="http://schemas.microsoft.com/office/drawing/2014/main" id="{C038E6B3-FD09-4B17-832D-822E02730351}"/>
              </a:ext>
            </a:extLst>
          </p:cNvPr>
          <p:cNvSpPr/>
          <p:nvPr/>
        </p:nvSpPr>
        <p:spPr>
          <a:xfrm>
            <a:off x="1270156" y="2284395"/>
            <a:ext cx="10920256" cy="105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World hunger and poverty</a:t>
            </a:r>
          </a:p>
        </p:txBody>
      </p:sp>
      <p:sp>
        <p:nvSpPr>
          <p:cNvPr id="38" name="Rectangle 37">
            <a:extLst>
              <a:ext uri="{FF2B5EF4-FFF2-40B4-BE49-F238E27FC236}">
                <a16:creationId xmlns:a16="http://schemas.microsoft.com/office/drawing/2014/main" id="{58835B70-11DE-4906-B6B3-CDACA62D0AB4}"/>
              </a:ext>
            </a:extLst>
          </p:cNvPr>
          <p:cNvSpPr/>
          <p:nvPr/>
        </p:nvSpPr>
        <p:spPr>
          <a:xfrm>
            <a:off x="13567803" y="2862263"/>
            <a:ext cx="9887620" cy="8849839"/>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571500" indent="-571500">
              <a:spcBef>
                <a:spcPts val="3000"/>
              </a:spcBef>
              <a:buClr>
                <a:schemeClr val="accent2"/>
              </a:buClr>
              <a:buFont typeface="Arial" panose="020B0604020202020204" pitchFamily="34" charset="0"/>
              <a:buChar char="•"/>
            </a:pPr>
            <a:r>
              <a:rPr lang="en-US" sz="4400" dirty="0">
                <a:solidFill>
                  <a:schemeClr val="tx1"/>
                </a:solidFill>
              </a:rPr>
              <a:t>Technology gives enormous power to humans</a:t>
            </a:r>
          </a:p>
          <a:p>
            <a:pPr marL="571500" indent="-571500">
              <a:spcBef>
                <a:spcPts val="3000"/>
              </a:spcBef>
              <a:buClr>
                <a:schemeClr val="accent2"/>
              </a:buClr>
              <a:buFont typeface="Arial" panose="020B0604020202020204" pitchFamily="34" charset="0"/>
              <a:buChar char="•"/>
            </a:pPr>
            <a:r>
              <a:rPr lang="en-US" sz="4400" dirty="0">
                <a:solidFill>
                  <a:schemeClr val="tx1"/>
                </a:solidFill>
              </a:rPr>
              <a:t>How do we feed 9 billion people by 2050? </a:t>
            </a:r>
          </a:p>
          <a:p>
            <a:pPr marL="571500" indent="-571500">
              <a:spcBef>
                <a:spcPts val="3000"/>
              </a:spcBef>
              <a:buClr>
                <a:schemeClr val="accent2"/>
              </a:buClr>
              <a:buFont typeface="Arial" panose="020B0604020202020204" pitchFamily="34" charset="0"/>
              <a:buChar char="•"/>
            </a:pPr>
            <a:r>
              <a:rPr lang="en-US" sz="4400" dirty="0">
                <a:solidFill>
                  <a:schemeClr val="tx1"/>
                </a:solidFill>
              </a:rPr>
              <a:t>By 2025, 6.3% (512 million people) continue to live in extreme poverty</a:t>
            </a:r>
          </a:p>
          <a:p>
            <a:pPr marL="571500" indent="-571500">
              <a:spcBef>
                <a:spcPts val="3000"/>
              </a:spcBef>
              <a:buClr>
                <a:schemeClr val="accent2"/>
              </a:buClr>
              <a:buFont typeface="Arial" panose="020B0604020202020204" pitchFamily="34" charset="0"/>
              <a:buChar char="•"/>
            </a:pPr>
            <a:r>
              <a:rPr lang="en-US" sz="4400" dirty="0">
                <a:solidFill>
                  <a:schemeClr val="tx1"/>
                </a:solidFill>
              </a:rPr>
              <a:t>#1 UN Priority: Eliminating poverty</a:t>
            </a:r>
          </a:p>
        </p:txBody>
      </p:sp>
    </p:spTree>
    <p:extLst>
      <p:ext uri="{BB962C8B-B14F-4D97-AF65-F5344CB8AC3E}">
        <p14:creationId xmlns:p14="http://schemas.microsoft.com/office/powerpoint/2010/main" val="216335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BBB606-4974-484E-A9B8-555981125F44}"/>
              </a:ext>
            </a:extLst>
          </p:cNvPr>
          <p:cNvSpPr/>
          <p:nvPr/>
        </p:nvSpPr>
        <p:spPr>
          <a:xfrm>
            <a:off x="1263373" y="2285999"/>
            <a:ext cx="10927039" cy="100441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Rectangle 20">
            <a:extLst>
              <a:ext uri="{FF2B5EF4-FFF2-40B4-BE49-F238E27FC236}">
                <a16:creationId xmlns:a16="http://schemas.microsoft.com/office/drawing/2014/main" id="{B8434057-2277-48BC-9237-45B0FC9E8D8C}"/>
              </a:ext>
            </a:extLst>
          </p:cNvPr>
          <p:cNvSpPr/>
          <p:nvPr/>
        </p:nvSpPr>
        <p:spPr>
          <a:xfrm>
            <a:off x="1270156" y="2284394"/>
            <a:ext cx="10920256" cy="1466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Percentage of jobs, by skill level, at a high risk of being automated in 20 years.</a:t>
            </a:r>
          </a:p>
        </p:txBody>
      </p:sp>
      <p:sp>
        <p:nvSpPr>
          <p:cNvPr id="3" name="Title 2"/>
          <p:cNvSpPr>
            <a:spLocks noGrp="1"/>
          </p:cNvSpPr>
          <p:nvPr>
            <p:ph type="title"/>
          </p:nvPr>
        </p:nvSpPr>
        <p:spPr/>
        <p:txBody>
          <a:bodyPr/>
          <a:lstStyle/>
          <a:p>
            <a:r>
              <a:rPr lang="en-US" dirty="0"/>
              <a:t>Total Workforce: New Geography of Work</a:t>
            </a:r>
          </a:p>
        </p:txBody>
      </p:sp>
      <p:sp>
        <p:nvSpPr>
          <p:cNvPr id="42" name="Rectangle 41">
            <a:extLst>
              <a:ext uri="{FF2B5EF4-FFF2-40B4-BE49-F238E27FC236}">
                <a16:creationId xmlns:a16="http://schemas.microsoft.com/office/drawing/2014/main" id="{D09A6225-162B-46C2-8366-B8F3E8C4322F}"/>
              </a:ext>
            </a:extLst>
          </p:cNvPr>
          <p:cNvSpPr/>
          <p:nvPr/>
        </p:nvSpPr>
        <p:spPr>
          <a:xfrm>
            <a:off x="13106400" y="2703443"/>
            <a:ext cx="10733313" cy="9362661"/>
          </a:xfrm>
          <a:prstGeom prst="rect">
            <a:avLst/>
          </a:prstGeom>
          <a:no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marL="571500" indent="-571500">
              <a:spcBef>
                <a:spcPts val="3000"/>
              </a:spcBef>
              <a:buClr>
                <a:schemeClr val="accent2"/>
              </a:buClr>
              <a:buFont typeface="Arial" panose="020B0604020202020204" pitchFamily="34" charset="0"/>
              <a:buChar char="•"/>
            </a:pPr>
            <a:r>
              <a:rPr lang="en-US" sz="3600" dirty="0">
                <a:solidFill>
                  <a:schemeClr val="tx1"/>
                </a:solidFill>
              </a:rPr>
              <a:t>Low-skill jobs at great risk</a:t>
            </a:r>
          </a:p>
          <a:p>
            <a:pPr marL="571500" indent="-571500">
              <a:spcBef>
                <a:spcPts val="3000"/>
              </a:spcBef>
              <a:buClr>
                <a:schemeClr val="accent2"/>
              </a:buClr>
              <a:buFont typeface="Arial" panose="020B0604020202020204" pitchFamily="34" charset="0"/>
              <a:buChar char="•"/>
            </a:pPr>
            <a:r>
              <a:rPr lang="en-US" sz="3600" dirty="0">
                <a:solidFill>
                  <a:schemeClr val="tx1"/>
                </a:solidFill>
              </a:rPr>
              <a:t>Gen Y/Z booming </a:t>
            </a:r>
          </a:p>
          <a:p>
            <a:pPr marL="571500" indent="-571500">
              <a:spcBef>
                <a:spcPts val="3000"/>
              </a:spcBef>
              <a:buClr>
                <a:schemeClr val="accent2"/>
              </a:buClr>
              <a:buFont typeface="Arial" panose="020B0604020202020204" pitchFamily="34" charset="0"/>
              <a:buChar char="•"/>
            </a:pPr>
            <a:r>
              <a:rPr lang="en-US" sz="3600" dirty="0">
                <a:solidFill>
                  <a:schemeClr val="tx1"/>
                </a:solidFill>
              </a:rPr>
              <a:t>Workforce is global and contingent </a:t>
            </a:r>
          </a:p>
          <a:p>
            <a:pPr marL="571500" indent="-571500">
              <a:spcBef>
                <a:spcPts val="3000"/>
              </a:spcBef>
              <a:buClr>
                <a:schemeClr val="accent2"/>
              </a:buClr>
              <a:buFont typeface="Arial" panose="020B0604020202020204" pitchFamily="34" charset="0"/>
              <a:buChar char="•"/>
            </a:pPr>
            <a:r>
              <a:rPr lang="en-US" sz="3600" dirty="0">
                <a:solidFill>
                  <a:schemeClr val="tx1"/>
                </a:solidFill>
              </a:rPr>
              <a:t>60% of people now live in countries with stagnant or shrinking workforces</a:t>
            </a:r>
          </a:p>
          <a:p>
            <a:pPr marL="571500" indent="-571500">
              <a:spcBef>
                <a:spcPts val="3000"/>
              </a:spcBef>
              <a:buClr>
                <a:schemeClr val="accent2"/>
              </a:buClr>
              <a:buFont typeface="Arial" panose="020B0604020202020204" pitchFamily="34" charset="0"/>
              <a:buChar char="•"/>
            </a:pPr>
            <a:r>
              <a:rPr lang="en-US" sz="3600" dirty="0">
                <a:solidFill>
                  <a:schemeClr val="tx1"/>
                </a:solidFill>
              </a:rPr>
              <a:t>Tech job seekers are 50% more likely to search across borders compared to others</a:t>
            </a:r>
          </a:p>
          <a:p>
            <a:pPr marL="571500" indent="-571500">
              <a:spcBef>
                <a:spcPts val="3000"/>
              </a:spcBef>
              <a:buClr>
                <a:schemeClr val="accent2"/>
              </a:buClr>
              <a:buFont typeface="Arial" panose="020B0604020202020204" pitchFamily="34" charset="0"/>
              <a:buChar char="•"/>
            </a:pPr>
            <a:r>
              <a:rPr lang="en-US" sz="3600" dirty="0">
                <a:solidFill>
                  <a:schemeClr val="tx1"/>
                </a:solidFill>
              </a:rPr>
              <a:t>China and India will be the world's main source for skilled workers over the next two decades, adding 184 million workers to the global labour market</a:t>
            </a:r>
          </a:p>
        </p:txBody>
      </p:sp>
      <p:grpSp>
        <p:nvGrpSpPr>
          <p:cNvPr id="2" name="Group 1">
            <a:extLst>
              <a:ext uri="{FF2B5EF4-FFF2-40B4-BE49-F238E27FC236}">
                <a16:creationId xmlns:a16="http://schemas.microsoft.com/office/drawing/2014/main" id="{3AF5A7BA-030B-4C2E-8CE9-E6D6BAC74D01}"/>
              </a:ext>
            </a:extLst>
          </p:cNvPr>
          <p:cNvGrpSpPr/>
          <p:nvPr/>
        </p:nvGrpSpPr>
        <p:grpSpPr>
          <a:xfrm>
            <a:off x="1360648" y="4516653"/>
            <a:ext cx="10660335" cy="7048127"/>
            <a:chOff x="1204005" y="3367663"/>
            <a:chExt cx="10660335" cy="7048127"/>
          </a:xfrm>
        </p:grpSpPr>
        <p:graphicFrame>
          <p:nvGraphicFramePr>
            <p:cNvPr id="11" name="Chart 10">
              <a:extLst>
                <a:ext uri="{FF2B5EF4-FFF2-40B4-BE49-F238E27FC236}">
                  <a16:creationId xmlns:a16="http://schemas.microsoft.com/office/drawing/2014/main" id="{F0DA61AB-3AFB-4284-BEED-DC7D0DEC061B}"/>
                </a:ext>
              </a:extLst>
            </p:cNvPr>
            <p:cNvGraphicFramePr/>
            <p:nvPr>
              <p:extLst>
                <p:ext uri="{D42A27DB-BD31-4B8C-83A1-F6EECF244321}">
                  <p14:modId xmlns:p14="http://schemas.microsoft.com/office/powerpoint/2010/main" val="3281415238"/>
                </p:ext>
              </p:extLst>
            </p:nvPr>
          </p:nvGraphicFramePr>
          <p:xfrm>
            <a:off x="1204005" y="3546081"/>
            <a:ext cx="10660335" cy="6869709"/>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7">
              <a:extLst>
                <a:ext uri="{FF2B5EF4-FFF2-40B4-BE49-F238E27FC236}">
                  <a16:creationId xmlns:a16="http://schemas.microsoft.com/office/drawing/2014/main" id="{D61ACF9B-9895-4719-91C0-8B7C91D953C8}"/>
                </a:ext>
              </a:extLst>
            </p:cNvPr>
            <p:cNvSpPr/>
            <p:nvPr/>
          </p:nvSpPr>
          <p:spPr>
            <a:xfrm>
              <a:off x="2484122" y="3367663"/>
              <a:ext cx="1226863" cy="1055482"/>
            </a:xfrm>
            <a:custGeom>
              <a:avLst/>
              <a:gdLst/>
              <a:ahLst/>
              <a:cxnLst>
                <a:cxn ang="3cd4">
                  <a:pos x="hc" y="t"/>
                </a:cxn>
                <a:cxn ang="cd2">
                  <a:pos x="l" y="vc"/>
                </a:cxn>
                <a:cxn ang="cd4">
                  <a:pos x="hc" y="b"/>
                </a:cxn>
                <a:cxn ang="0">
                  <a:pos x="r" y="vc"/>
                </a:cxn>
              </a:cxnLst>
              <a:rect l="l" t="t" r="r" b="b"/>
              <a:pathLst>
                <a:path w="5234" h="4503">
                  <a:moveTo>
                    <a:pt x="4391" y="1989"/>
                  </a:moveTo>
                  <a:cubicBezTo>
                    <a:pt x="4375" y="1957"/>
                    <a:pt x="4327" y="1941"/>
                    <a:pt x="4295" y="1957"/>
                  </a:cubicBezTo>
                  <a:cubicBezTo>
                    <a:pt x="3038" y="2578"/>
                    <a:pt x="3038" y="2578"/>
                    <a:pt x="3038" y="2578"/>
                  </a:cubicBezTo>
                  <a:cubicBezTo>
                    <a:pt x="2545" y="1591"/>
                    <a:pt x="2545" y="1591"/>
                    <a:pt x="2545" y="1591"/>
                  </a:cubicBezTo>
                  <a:cubicBezTo>
                    <a:pt x="2529" y="1575"/>
                    <a:pt x="2529" y="1575"/>
                    <a:pt x="2529" y="1575"/>
                  </a:cubicBezTo>
                  <a:cubicBezTo>
                    <a:pt x="2497" y="1544"/>
                    <a:pt x="2465" y="1527"/>
                    <a:pt x="2434" y="1544"/>
                  </a:cubicBezTo>
                  <a:cubicBezTo>
                    <a:pt x="2020" y="1750"/>
                    <a:pt x="2020" y="1750"/>
                    <a:pt x="2020" y="1750"/>
                  </a:cubicBezTo>
                  <a:lnTo>
                    <a:pt x="2004" y="1750"/>
                  </a:lnTo>
                  <a:cubicBezTo>
                    <a:pt x="1861" y="1718"/>
                    <a:pt x="1734" y="1671"/>
                    <a:pt x="1686" y="1639"/>
                  </a:cubicBezTo>
                  <a:cubicBezTo>
                    <a:pt x="1686" y="1639"/>
                    <a:pt x="1574" y="1591"/>
                    <a:pt x="1447" y="1527"/>
                  </a:cubicBezTo>
                  <a:cubicBezTo>
                    <a:pt x="1447" y="1496"/>
                    <a:pt x="1447" y="1480"/>
                    <a:pt x="1447" y="1448"/>
                  </a:cubicBezTo>
                  <a:cubicBezTo>
                    <a:pt x="1447" y="1416"/>
                    <a:pt x="1431" y="1369"/>
                    <a:pt x="1416" y="1337"/>
                  </a:cubicBezTo>
                  <a:cubicBezTo>
                    <a:pt x="1400" y="1305"/>
                    <a:pt x="1383" y="1257"/>
                    <a:pt x="1336" y="1209"/>
                  </a:cubicBezTo>
                  <a:cubicBezTo>
                    <a:pt x="1320" y="1178"/>
                    <a:pt x="1304" y="1162"/>
                    <a:pt x="1272" y="1146"/>
                  </a:cubicBezTo>
                  <a:cubicBezTo>
                    <a:pt x="1527" y="1082"/>
                    <a:pt x="1702" y="844"/>
                    <a:pt x="1702" y="573"/>
                  </a:cubicBezTo>
                  <a:cubicBezTo>
                    <a:pt x="1702" y="255"/>
                    <a:pt x="1447" y="0"/>
                    <a:pt x="1113" y="0"/>
                  </a:cubicBezTo>
                  <a:cubicBezTo>
                    <a:pt x="795" y="0"/>
                    <a:pt x="540" y="255"/>
                    <a:pt x="540" y="573"/>
                  </a:cubicBezTo>
                  <a:cubicBezTo>
                    <a:pt x="540" y="780"/>
                    <a:pt x="636" y="955"/>
                    <a:pt x="795" y="1066"/>
                  </a:cubicBezTo>
                  <a:cubicBezTo>
                    <a:pt x="700" y="1098"/>
                    <a:pt x="620" y="1146"/>
                    <a:pt x="556" y="1226"/>
                  </a:cubicBezTo>
                  <a:cubicBezTo>
                    <a:pt x="556" y="1226"/>
                    <a:pt x="492" y="1305"/>
                    <a:pt x="461" y="1432"/>
                  </a:cubicBezTo>
                  <a:cubicBezTo>
                    <a:pt x="445" y="1527"/>
                    <a:pt x="445" y="1639"/>
                    <a:pt x="445" y="1750"/>
                  </a:cubicBezTo>
                  <a:cubicBezTo>
                    <a:pt x="429" y="1830"/>
                    <a:pt x="429" y="1909"/>
                    <a:pt x="429" y="1989"/>
                  </a:cubicBezTo>
                  <a:cubicBezTo>
                    <a:pt x="429" y="2005"/>
                    <a:pt x="429" y="2291"/>
                    <a:pt x="445" y="2466"/>
                  </a:cubicBezTo>
                  <a:cubicBezTo>
                    <a:pt x="445" y="2466"/>
                    <a:pt x="461" y="2578"/>
                    <a:pt x="509" y="2689"/>
                  </a:cubicBezTo>
                  <a:cubicBezTo>
                    <a:pt x="540" y="2880"/>
                    <a:pt x="509" y="3071"/>
                    <a:pt x="477" y="3198"/>
                  </a:cubicBezTo>
                  <a:cubicBezTo>
                    <a:pt x="413" y="3421"/>
                    <a:pt x="191" y="3803"/>
                    <a:pt x="127" y="3914"/>
                  </a:cubicBezTo>
                  <a:cubicBezTo>
                    <a:pt x="79" y="3978"/>
                    <a:pt x="79" y="3978"/>
                    <a:pt x="79" y="3978"/>
                  </a:cubicBezTo>
                  <a:cubicBezTo>
                    <a:pt x="47" y="4041"/>
                    <a:pt x="15" y="4089"/>
                    <a:pt x="0" y="4153"/>
                  </a:cubicBezTo>
                  <a:cubicBezTo>
                    <a:pt x="0" y="4169"/>
                    <a:pt x="0" y="4200"/>
                    <a:pt x="0" y="4248"/>
                  </a:cubicBezTo>
                  <a:cubicBezTo>
                    <a:pt x="0" y="4264"/>
                    <a:pt x="15" y="4296"/>
                    <a:pt x="47" y="4328"/>
                  </a:cubicBezTo>
                  <a:cubicBezTo>
                    <a:pt x="47" y="4360"/>
                    <a:pt x="79" y="4375"/>
                    <a:pt x="111" y="4408"/>
                  </a:cubicBezTo>
                  <a:cubicBezTo>
                    <a:pt x="206" y="4487"/>
                    <a:pt x="302" y="4503"/>
                    <a:pt x="318" y="4503"/>
                  </a:cubicBezTo>
                  <a:cubicBezTo>
                    <a:pt x="334" y="4503"/>
                    <a:pt x="349" y="4503"/>
                    <a:pt x="349" y="4503"/>
                  </a:cubicBezTo>
                  <a:cubicBezTo>
                    <a:pt x="382" y="4503"/>
                    <a:pt x="413" y="4503"/>
                    <a:pt x="461" y="4471"/>
                  </a:cubicBezTo>
                  <a:cubicBezTo>
                    <a:pt x="509" y="4455"/>
                    <a:pt x="556" y="4391"/>
                    <a:pt x="620" y="4312"/>
                  </a:cubicBezTo>
                  <a:cubicBezTo>
                    <a:pt x="874" y="3851"/>
                    <a:pt x="1049" y="3469"/>
                    <a:pt x="1113" y="3166"/>
                  </a:cubicBezTo>
                  <a:cubicBezTo>
                    <a:pt x="1145" y="3230"/>
                    <a:pt x="1161" y="3278"/>
                    <a:pt x="1177" y="3326"/>
                  </a:cubicBezTo>
                  <a:cubicBezTo>
                    <a:pt x="1240" y="3548"/>
                    <a:pt x="1256" y="3962"/>
                    <a:pt x="1256" y="4089"/>
                  </a:cubicBezTo>
                  <a:cubicBezTo>
                    <a:pt x="1256" y="4169"/>
                    <a:pt x="1256" y="4169"/>
                    <a:pt x="1256" y="4169"/>
                  </a:cubicBezTo>
                  <a:cubicBezTo>
                    <a:pt x="1256" y="4232"/>
                    <a:pt x="1256" y="4296"/>
                    <a:pt x="1272" y="4344"/>
                  </a:cubicBezTo>
                  <a:cubicBezTo>
                    <a:pt x="1288" y="4375"/>
                    <a:pt x="1304" y="4408"/>
                    <a:pt x="1320" y="4423"/>
                  </a:cubicBezTo>
                  <a:cubicBezTo>
                    <a:pt x="1336" y="4439"/>
                    <a:pt x="1368" y="4455"/>
                    <a:pt x="1400" y="4471"/>
                  </a:cubicBezTo>
                  <a:cubicBezTo>
                    <a:pt x="1431" y="4487"/>
                    <a:pt x="1463" y="4487"/>
                    <a:pt x="1511" y="4503"/>
                  </a:cubicBezTo>
                  <a:cubicBezTo>
                    <a:pt x="1527" y="4503"/>
                    <a:pt x="1543" y="4503"/>
                    <a:pt x="1559" y="4503"/>
                  </a:cubicBezTo>
                  <a:cubicBezTo>
                    <a:pt x="1638" y="4503"/>
                    <a:pt x="1702" y="4487"/>
                    <a:pt x="1718" y="4471"/>
                  </a:cubicBezTo>
                  <a:cubicBezTo>
                    <a:pt x="1734" y="4471"/>
                    <a:pt x="1750" y="4455"/>
                    <a:pt x="1750" y="4455"/>
                  </a:cubicBezTo>
                  <a:cubicBezTo>
                    <a:pt x="1765" y="4439"/>
                    <a:pt x="1797" y="4408"/>
                    <a:pt x="1813" y="4375"/>
                  </a:cubicBezTo>
                  <a:cubicBezTo>
                    <a:pt x="1845" y="4344"/>
                    <a:pt x="1861" y="4264"/>
                    <a:pt x="1861" y="4169"/>
                  </a:cubicBezTo>
                  <a:cubicBezTo>
                    <a:pt x="1845" y="3803"/>
                    <a:pt x="1813" y="3484"/>
                    <a:pt x="1750" y="3230"/>
                  </a:cubicBezTo>
                  <a:cubicBezTo>
                    <a:pt x="1718" y="3118"/>
                    <a:pt x="1638" y="2848"/>
                    <a:pt x="1447" y="2609"/>
                  </a:cubicBezTo>
                  <a:cubicBezTo>
                    <a:pt x="1431" y="2609"/>
                    <a:pt x="1431" y="2609"/>
                    <a:pt x="1431" y="2609"/>
                  </a:cubicBezTo>
                  <a:cubicBezTo>
                    <a:pt x="1431" y="2594"/>
                    <a:pt x="1447" y="2594"/>
                    <a:pt x="1447" y="2578"/>
                  </a:cubicBezTo>
                  <a:cubicBezTo>
                    <a:pt x="1463" y="2498"/>
                    <a:pt x="1447" y="2387"/>
                    <a:pt x="1431" y="2355"/>
                  </a:cubicBezTo>
                  <a:cubicBezTo>
                    <a:pt x="1416" y="2244"/>
                    <a:pt x="1400" y="2148"/>
                    <a:pt x="1400" y="2037"/>
                  </a:cubicBezTo>
                  <a:cubicBezTo>
                    <a:pt x="1400" y="2053"/>
                    <a:pt x="1416" y="2053"/>
                    <a:pt x="1431" y="2053"/>
                  </a:cubicBezTo>
                  <a:cubicBezTo>
                    <a:pt x="1447" y="2069"/>
                    <a:pt x="1479" y="2084"/>
                    <a:pt x="1479" y="2084"/>
                  </a:cubicBezTo>
                  <a:cubicBezTo>
                    <a:pt x="1591" y="2132"/>
                    <a:pt x="1750" y="2196"/>
                    <a:pt x="1861" y="2227"/>
                  </a:cubicBezTo>
                  <a:cubicBezTo>
                    <a:pt x="1861" y="2227"/>
                    <a:pt x="1988" y="2275"/>
                    <a:pt x="2100" y="2275"/>
                  </a:cubicBezTo>
                  <a:cubicBezTo>
                    <a:pt x="2402" y="2291"/>
                    <a:pt x="2465" y="2164"/>
                    <a:pt x="2465" y="2148"/>
                  </a:cubicBezTo>
                  <a:cubicBezTo>
                    <a:pt x="2529" y="2053"/>
                    <a:pt x="2513" y="1941"/>
                    <a:pt x="2434" y="1862"/>
                  </a:cubicBezTo>
                  <a:lnTo>
                    <a:pt x="2434" y="1846"/>
                  </a:lnTo>
                  <a:cubicBezTo>
                    <a:pt x="2418" y="1830"/>
                    <a:pt x="2386" y="1814"/>
                    <a:pt x="2354" y="1814"/>
                  </a:cubicBezTo>
                  <a:cubicBezTo>
                    <a:pt x="2338" y="1798"/>
                    <a:pt x="2338" y="1798"/>
                    <a:pt x="2291" y="1798"/>
                  </a:cubicBezTo>
                  <a:cubicBezTo>
                    <a:pt x="2322" y="1782"/>
                    <a:pt x="2322" y="1782"/>
                    <a:pt x="2322" y="1782"/>
                  </a:cubicBezTo>
                  <a:cubicBezTo>
                    <a:pt x="2338" y="1782"/>
                    <a:pt x="2354" y="1766"/>
                    <a:pt x="2354" y="1766"/>
                  </a:cubicBezTo>
                  <a:cubicBezTo>
                    <a:pt x="2434" y="1735"/>
                    <a:pt x="2434" y="1735"/>
                    <a:pt x="2434" y="1735"/>
                  </a:cubicBezTo>
                  <a:cubicBezTo>
                    <a:pt x="3722" y="4312"/>
                    <a:pt x="3722" y="4312"/>
                    <a:pt x="3722" y="4312"/>
                  </a:cubicBezTo>
                  <a:cubicBezTo>
                    <a:pt x="3643" y="4344"/>
                    <a:pt x="3643" y="4344"/>
                    <a:pt x="3643" y="4344"/>
                  </a:cubicBezTo>
                  <a:cubicBezTo>
                    <a:pt x="3611" y="4360"/>
                    <a:pt x="3595" y="4408"/>
                    <a:pt x="3611" y="4455"/>
                  </a:cubicBezTo>
                  <a:cubicBezTo>
                    <a:pt x="3627" y="4471"/>
                    <a:pt x="3659" y="4487"/>
                    <a:pt x="3674" y="4487"/>
                  </a:cubicBezTo>
                  <a:cubicBezTo>
                    <a:pt x="3690" y="4487"/>
                    <a:pt x="3707" y="4487"/>
                    <a:pt x="3722" y="4487"/>
                  </a:cubicBezTo>
                  <a:cubicBezTo>
                    <a:pt x="3786" y="4455"/>
                    <a:pt x="3786" y="4455"/>
                    <a:pt x="3786" y="4455"/>
                  </a:cubicBezTo>
                  <a:cubicBezTo>
                    <a:pt x="4200" y="4248"/>
                    <a:pt x="4200" y="4248"/>
                    <a:pt x="4200" y="4248"/>
                  </a:cubicBezTo>
                  <a:cubicBezTo>
                    <a:pt x="4216" y="4248"/>
                    <a:pt x="4216" y="4232"/>
                    <a:pt x="4216" y="4232"/>
                  </a:cubicBezTo>
                  <a:cubicBezTo>
                    <a:pt x="4295" y="4328"/>
                    <a:pt x="4407" y="4391"/>
                    <a:pt x="4534" y="4391"/>
                  </a:cubicBezTo>
                  <a:cubicBezTo>
                    <a:pt x="4598" y="4391"/>
                    <a:pt x="4661" y="4375"/>
                    <a:pt x="4725" y="4344"/>
                  </a:cubicBezTo>
                  <a:cubicBezTo>
                    <a:pt x="4820" y="4296"/>
                    <a:pt x="4900" y="4217"/>
                    <a:pt x="4932" y="4105"/>
                  </a:cubicBezTo>
                  <a:cubicBezTo>
                    <a:pt x="4947" y="4026"/>
                    <a:pt x="4947" y="3946"/>
                    <a:pt x="4932" y="3882"/>
                  </a:cubicBezTo>
                  <a:cubicBezTo>
                    <a:pt x="4947" y="3882"/>
                    <a:pt x="4947" y="3882"/>
                    <a:pt x="4947" y="3866"/>
                  </a:cubicBezTo>
                  <a:cubicBezTo>
                    <a:pt x="5186" y="3755"/>
                    <a:pt x="5186" y="3755"/>
                    <a:pt x="5186" y="3755"/>
                  </a:cubicBezTo>
                  <a:cubicBezTo>
                    <a:pt x="5202" y="3739"/>
                    <a:pt x="5218" y="3723"/>
                    <a:pt x="5234" y="3707"/>
                  </a:cubicBezTo>
                  <a:cubicBezTo>
                    <a:pt x="5234" y="3691"/>
                    <a:pt x="5234" y="3660"/>
                    <a:pt x="5218" y="3644"/>
                  </a:cubicBezTo>
                  <a:close/>
                  <a:moveTo>
                    <a:pt x="700" y="573"/>
                  </a:moveTo>
                  <a:cubicBezTo>
                    <a:pt x="700" y="350"/>
                    <a:pt x="891" y="159"/>
                    <a:pt x="1113" y="159"/>
                  </a:cubicBezTo>
                  <a:cubicBezTo>
                    <a:pt x="1352" y="159"/>
                    <a:pt x="1543" y="350"/>
                    <a:pt x="1543" y="573"/>
                  </a:cubicBezTo>
                  <a:cubicBezTo>
                    <a:pt x="1543" y="812"/>
                    <a:pt x="1352" y="1003"/>
                    <a:pt x="1113" y="1003"/>
                  </a:cubicBezTo>
                  <a:cubicBezTo>
                    <a:pt x="891" y="1003"/>
                    <a:pt x="700" y="812"/>
                    <a:pt x="700" y="573"/>
                  </a:cubicBezTo>
                  <a:close/>
                  <a:moveTo>
                    <a:pt x="2322" y="1973"/>
                  </a:moveTo>
                  <a:cubicBezTo>
                    <a:pt x="2370" y="2005"/>
                    <a:pt x="2354" y="2037"/>
                    <a:pt x="2338" y="2069"/>
                  </a:cubicBezTo>
                  <a:cubicBezTo>
                    <a:pt x="2338" y="2069"/>
                    <a:pt x="2291" y="2132"/>
                    <a:pt x="2100" y="2116"/>
                  </a:cubicBezTo>
                  <a:cubicBezTo>
                    <a:pt x="2020" y="2116"/>
                    <a:pt x="1909" y="2069"/>
                    <a:pt x="1909" y="2069"/>
                  </a:cubicBezTo>
                  <a:cubicBezTo>
                    <a:pt x="1797" y="2037"/>
                    <a:pt x="1654" y="1989"/>
                    <a:pt x="1559" y="1941"/>
                  </a:cubicBezTo>
                  <a:cubicBezTo>
                    <a:pt x="1559" y="1941"/>
                    <a:pt x="1511" y="1926"/>
                    <a:pt x="1479" y="1909"/>
                  </a:cubicBezTo>
                  <a:cubicBezTo>
                    <a:pt x="1447" y="1893"/>
                    <a:pt x="1400" y="1862"/>
                    <a:pt x="1352" y="1846"/>
                  </a:cubicBezTo>
                  <a:cubicBezTo>
                    <a:pt x="1336" y="1830"/>
                    <a:pt x="1304" y="1830"/>
                    <a:pt x="1288" y="1846"/>
                  </a:cubicBezTo>
                  <a:cubicBezTo>
                    <a:pt x="1256" y="1862"/>
                    <a:pt x="1240" y="1878"/>
                    <a:pt x="1240" y="1909"/>
                  </a:cubicBezTo>
                  <a:cubicBezTo>
                    <a:pt x="1225" y="2069"/>
                    <a:pt x="1240" y="2244"/>
                    <a:pt x="1272" y="2387"/>
                  </a:cubicBezTo>
                  <a:cubicBezTo>
                    <a:pt x="1288" y="2435"/>
                    <a:pt x="1288" y="2498"/>
                    <a:pt x="1288" y="2546"/>
                  </a:cubicBezTo>
                  <a:cubicBezTo>
                    <a:pt x="1288" y="2562"/>
                    <a:pt x="1272" y="2594"/>
                    <a:pt x="1272" y="2609"/>
                  </a:cubicBezTo>
                  <a:cubicBezTo>
                    <a:pt x="1256" y="2626"/>
                    <a:pt x="1288" y="2673"/>
                    <a:pt x="1304" y="2689"/>
                  </a:cubicBezTo>
                  <a:cubicBezTo>
                    <a:pt x="1320" y="2721"/>
                    <a:pt x="1320" y="2721"/>
                    <a:pt x="1320" y="2721"/>
                  </a:cubicBezTo>
                  <a:cubicBezTo>
                    <a:pt x="1495" y="2928"/>
                    <a:pt x="1574" y="3182"/>
                    <a:pt x="1606" y="3262"/>
                  </a:cubicBezTo>
                  <a:cubicBezTo>
                    <a:pt x="1654" y="3517"/>
                    <a:pt x="1686" y="3818"/>
                    <a:pt x="1702" y="4169"/>
                  </a:cubicBezTo>
                  <a:cubicBezTo>
                    <a:pt x="1702" y="4264"/>
                    <a:pt x="1686" y="4296"/>
                    <a:pt x="1686" y="4296"/>
                  </a:cubicBezTo>
                  <a:cubicBezTo>
                    <a:pt x="1670" y="4312"/>
                    <a:pt x="1670" y="4312"/>
                    <a:pt x="1654" y="4328"/>
                  </a:cubicBezTo>
                  <a:lnTo>
                    <a:pt x="1638" y="4328"/>
                  </a:lnTo>
                  <a:cubicBezTo>
                    <a:pt x="1638" y="4328"/>
                    <a:pt x="1591" y="4360"/>
                    <a:pt x="1527" y="4344"/>
                  </a:cubicBezTo>
                  <a:cubicBezTo>
                    <a:pt x="1495" y="4344"/>
                    <a:pt x="1479" y="4328"/>
                    <a:pt x="1463" y="4328"/>
                  </a:cubicBezTo>
                  <a:cubicBezTo>
                    <a:pt x="1447" y="4312"/>
                    <a:pt x="1447" y="4312"/>
                    <a:pt x="1447" y="4312"/>
                  </a:cubicBezTo>
                  <a:cubicBezTo>
                    <a:pt x="1431" y="4312"/>
                    <a:pt x="1431" y="4296"/>
                    <a:pt x="1431" y="4296"/>
                  </a:cubicBezTo>
                  <a:cubicBezTo>
                    <a:pt x="1416" y="4264"/>
                    <a:pt x="1416" y="4217"/>
                    <a:pt x="1416" y="4169"/>
                  </a:cubicBezTo>
                  <a:cubicBezTo>
                    <a:pt x="1416" y="4089"/>
                    <a:pt x="1416" y="4089"/>
                    <a:pt x="1416" y="4089"/>
                  </a:cubicBezTo>
                  <a:cubicBezTo>
                    <a:pt x="1416" y="3930"/>
                    <a:pt x="1400" y="3517"/>
                    <a:pt x="1336" y="3278"/>
                  </a:cubicBezTo>
                  <a:cubicBezTo>
                    <a:pt x="1288" y="3182"/>
                    <a:pt x="1225" y="3023"/>
                    <a:pt x="1113" y="2880"/>
                  </a:cubicBezTo>
                  <a:cubicBezTo>
                    <a:pt x="1097" y="2848"/>
                    <a:pt x="1065" y="2848"/>
                    <a:pt x="1034" y="2848"/>
                  </a:cubicBezTo>
                  <a:cubicBezTo>
                    <a:pt x="1002" y="2864"/>
                    <a:pt x="970" y="2896"/>
                    <a:pt x="970" y="2928"/>
                  </a:cubicBezTo>
                  <a:cubicBezTo>
                    <a:pt x="970" y="2960"/>
                    <a:pt x="970" y="2975"/>
                    <a:pt x="970" y="3007"/>
                  </a:cubicBezTo>
                  <a:cubicBezTo>
                    <a:pt x="938" y="3309"/>
                    <a:pt x="779" y="3723"/>
                    <a:pt x="477" y="4232"/>
                  </a:cubicBezTo>
                  <a:cubicBezTo>
                    <a:pt x="429" y="4296"/>
                    <a:pt x="397" y="4328"/>
                    <a:pt x="382" y="4344"/>
                  </a:cubicBezTo>
                  <a:cubicBezTo>
                    <a:pt x="365" y="4344"/>
                    <a:pt x="365" y="4344"/>
                    <a:pt x="349" y="4344"/>
                  </a:cubicBezTo>
                  <a:lnTo>
                    <a:pt x="334" y="4344"/>
                  </a:lnTo>
                  <a:cubicBezTo>
                    <a:pt x="334" y="4344"/>
                    <a:pt x="270" y="4344"/>
                    <a:pt x="222" y="4296"/>
                  </a:cubicBezTo>
                  <a:cubicBezTo>
                    <a:pt x="191" y="4264"/>
                    <a:pt x="174" y="4248"/>
                    <a:pt x="174" y="4248"/>
                  </a:cubicBezTo>
                  <a:cubicBezTo>
                    <a:pt x="159" y="4217"/>
                    <a:pt x="159" y="4217"/>
                    <a:pt x="159" y="4217"/>
                  </a:cubicBezTo>
                  <a:cubicBezTo>
                    <a:pt x="159" y="4200"/>
                    <a:pt x="159" y="4185"/>
                    <a:pt x="159" y="4185"/>
                  </a:cubicBezTo>
                  <a:cubicBezTo>
                    <a:pt x="159" y="4153"/>
                    <a:pt x="191" y="4105"/>
                    <a:pt x="206" y="4073"/>
                  </a:cubicBezTo>
                  <a:cubicBezTo>
                    <a:pt x="238" y="4041"/>
                    <a:pt x="238" y="4041"/>
                    <a:pt x="238" y="4041"/>
                  </a:cubicBezTo>
                  <a:cubicBezTo>
                    <a:pt x="238" y="4009"/>
                    <a:pt x="254" y="3994"/>
                    <a:pt x="254" y="3994"/>
                  </a:cubicBezTo>
                  <a:cubicBezTo>
                    <a:pt x="349" y="3851"/>
                    <a:pt x="572" y="3484"/>
                    <a:pt x="636" y="3230"/>
                  </a:cubicBezTo>
                  <a:cubicBezTo>
                    <a:pt x="668" y="3087"/>
                    <a:pt x="700" y="2864"/>
                    <a:pt x="652" y="2641"/>
                  </a:cubicBezTo>
                  <a:lnTo>
                    <a:pt x="652" y="2626"/>
                  </a:lnTo>
                  <a:cubicBezTo>
                    <a:pt x="620" y="2546"/>
                    <a:pt x="604" y="2450"/>
                    <a:pt x="604" y="2450"/>
                  </a:cubicBezTo>
                  <a:cubicBezTo>
                    <a:pt x="588" y="2275"/>
                    <a:pt x="588" y="2005"/>
                    <a:pt x="588" y="1989"/>
                  </a:cubicBezTo>
                  <a:cubicBezTo>
                    <a:pt x="588" y="1909"/>
                    <a:pt x="588" y="1830"/>
                    <a:pt x="604" y="1766"/>
                  </a:cubicBezTo>
                  <a:cubicBezTo>
                    <a:pt x="604" y="1639"/>
                    <a:pt x="604" y="1544"/>
                    <a:pt x="620" y="1464"/>
                  </a:cubicBezTo>
                  <a:cubicBezTo>
                    <a:pt x="652" y="1369"/>
                    <a:pt x="683" y="1321"/>
                    <a:pt x="683" y="1321"/>
                  </a:cubicBezTo>
                  <a:cubicBezTo>
                    <a:pt x="779" y="1209"/>
                    <a:pt x="906" y="1178"/>
                    <a:pt x="1065" y="1209"/>
                  </a:cubicBezTo>
                  <a:cubicBezTo>
                    <a:pt x="1145" y="1226"/>
                    <a:pt x="1193" y="1273"/>
                    <a:pt x="1209" y="1305"/>
                  </a:cubicBezTo>
                  <a:cubicBezTo>
                    <a:pt x="1240" y="1321"/>
                    <a:pt x="1256" y="1353"/>
                    <a:pt x="1272" y="1384"/>
                  </a:cubicBezTo>
                  <a:cubicBezTo>
                    <a:pt x="1272" y="1416"/>
                    <a:pt x="1288" y="1448"/>
                    <a:pt x="1288" y="1480"/>
                  </a:cubicBezTo>
                  <a:cubicBezTo>
                    <a:pt x="1288" y="1512"/>
                    <a:pt x="1288" y="1544"/>
                    <a:pt x="1288" y="1560"/>
                  </a:cubicBezTo>
                  <a:cubicBezTo>
                    <a:pt x="1288" y="1591"/>
                    <a:pt x="1304" y="1623"/>
                    <a:pt x="1336" y="1639"/>
                  </a:cubicBezTo>
                  <a:cubicBezTo>
                    <a:pt x="1416" y="1687"/>
                    <a:pt x="1511" y="1735"/>
                    <a:pt x="1622" y="1782"/>
                  </a:cubicBezTo>
                  <a:cubicBezTo>
                    <a:pt x="1702" y="1814"/>
                    <a:pt x="1845" y="1878"/>
                    <a:pt x="2004" y="1926"/>
                  </a:cubicBezTo>
                  <a:cubicBezTo>
                    <a:pt x="2004" y="1926"/>
                    <a:pt x="2052" y="1926"/>
                    <a:pt x="2147" y="1941"/>
                  </a:cubicBezTo>
                  <a:cubicBezTo>
                    <a:pt x="2259" y="1941"/>
                    <a:pt x="2291" y="1957"/>
                    <a:pt x="2291" y="1957"/>
                  </a:cubicBezTo>
                  <a:cubicBezTo>
                    <a:pt x="2322" y="1957"/>
                    <a:pt x="2322" y="1973"/>
                    <a:pt x="2322" y="1973"/>
                  </a:cubicBezTo>
                  <a:close/>
                  <a:moveTo>
                    <a:pt x="4773" y="4057"/>
                  </a:moveTo>
                  <a:cubicBezTo>
                    <a:pt x="4756" y="4121"/>
                    <a:pt x="4709" y="4169"/>
                    <a:pt x="4645" y="4200"/>
                  </a:cubicBezTo>
                  <a:cubicBezTo>
                    <a:pt x="4518" y="4264"/>
                    <a:pt x="4375" y="4217"/>
                    <a:pt x="4311" y="4089"/>
                  </a:cubicBezTo>
                  <a:cubicBezTo>
                    <a:pt x="4279" y="4026"/>
                    <a:pt x="4279" y="3962"/>
                    <a:pt x="4295" y="3898"/>
                  </a:cubicBezTo>
                  <a:cubicBezTo>
                    <a:pt x="4311" y="3835"/>
                    <a:pt x="4359" y="3787"/>
                    <a:pt x="4422" y="3755"/>
                  </a:cubicBezTo>
                  <a:cubicBezTo>
                    <a:pt x="4454" y="3739"/>
                    <a:pt x="4502" y="3723"/>
                    <a:pt x="4534" y="3723"/>
                  </a:cubicBezTo>
                  <a:cubicBezTo>
                    <a:pt x="4629" y="3723"/>
                    <a:pt x="4725" y="3771"/>
                    <a:pt x="4756" y="3866"/>
                  </a:cubicBezTo>
                  <a:cubicBezTo>
                    <a:pt x="4788" y="3930"/>
                    <a:pt x="4804" y="3994"/>
                    <a:pt x="4773" y="4057"/>
                  </a:cubicBezTo>
                  <a:close/>
                  <a:moveTo>
                    <a:pt x="4884" y="3739"/>
                  </a:moveTo>
                  <a:cubicBezTo>
                    <a:pt x="4868" y="3739"/>
                    <a:pt x="4868" y="3739"/>
                    <a:pt x="4868" y="3739"/>
                  </a:cubicBezTo>
                  <a:cubicBezTo>
                    <a:pt x="4756" y="3580"/>
                    <a:pt x="4534" y="3517"/>
                    <a:pt x="4359" y="3612"/>
                  </a:cubicBezTo>
                  <a:cubicBezTo>
                    <a:pt x="4247" y="3660"/>
                    <a:pt x="4184" y="3739"/>
                    <a:pt x="4152" y="3851"/>
                  </a:cubicBezTo>
                  <a:cubicBezTo>
                    <a:pt x="4120" y="3930"/>
                    <a:pt x="4120" y="4009"/>
                    <a:pt x="4136" y="4105"/>
                  </a:cubicBezTo>
                  <a:cubicBezTo>
                    <a:pt x="3865" y="4232"/>
                    <a:pt x="3865" y="4232"/>
                    <a:pt x="3865" y="4232"/>
                  </a:cubicBezTo>
                  <a:cubicBezTo>
                    <a:pt x="3102" y="2721"/>
                    <a:pt x="3102" y="2721"/>
                    <a:pt x="3102" y="2721"/>
                  </a:cubicBezTo>
                  <a:cubicBezTo>
                    <a:pt x="4295" y="2132"/>
                    <a:pt x="4295" y="2132"/>
                    <a:pt x="4295" y="2132"/>
                  </a:cubicBezTo>
                  <a:cubicBezTo>
                    <a:pt x="5043" y="3644"/>
                    <a:pt x="5043" y="3644"/>
                    <a:pt x="5043" y="364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CA" sz="1800" b="0" i="0" u="none" strike="noStrike" kern="1200" dirty="0">
                <a:ln>
                  <a:noFill/>
                </a:ln>
                <a:latin typeface="Arial" pitchFamily="18"/>
                <a:ea typeface="SimSun" pitchFamily="2"/>
                <a:cs typeface="Lucida Sans" pitchFamily="2"/>
              </a:endParaRPr>
            </a:p>
          </p:txBody>
        </p:sp>
        <p:sp>
          <p:nvSpPr>
            <p:cNvPr id="15" name="Freeform: Shape 10">
              <a:extLst>
                <a:ext uri="{FF2B5EF4-FFF2-40B4-BE49-F238E27FC236}">
                  <a16:creationId xmlns:a16="http://schemas.microsoft.com/office/drawing/2014/main" id="{BB98AD16-D182-4B42-A19E-5F2BB31B294C}"/>
                </a:ext>
              </a:extLst>
            </p:cNvPr>
            <p:cNvSpPr/>
            <p:nvPr/>
          </p:nvSpPr>
          <p:spPr>
            <a:xfrm>
              <a:off x="9504817" y="8327075"/>
              <a:ext cx="932725" cy="747281"/>
            </a:xfrm>
            <a:custGeom>
              <a:avLst/>
              <a:gdLst/>
              <a:ahLst/>
              <a:cxnLst>
                <a:cxn ang="3cd4">
                  <a:pos x="hc" y="t"/>
                </a:cxn>
                <a:cxn ang="cd2">
                  <a:pos x="l" y="vc"/>
                </a:cxn>
                <a:cxn ang="cd4">
                  <a:pos x="hc" y="b"/>
                </a:cxn>
                <a:cxn ang="0">
                  <a:pos x="r" y="vc"/>
                </a:cxn>
              </a:cxnLst>
              <a:rect l="l" t="t" r="r" b="b"/>
              <a:pathLst>
                <a:path w="4407" h="3531">
                  <a:moveTo>
                    <a:pt x="4327" y="0"/>
                  </a:moveTo>
                  <a:lnTo>
                    <a:pt x="1097" y="0"/>
                  </a:lnTo>
                  <a:cubicBezTo>
                    <a:pt x="1066" y="0"/>
                    <a:pt x="1018" y="47"/>
                    <a:pt x="1018" y="79"/>
                  </a:cubicBezTo>
                  <a:lnTo>
                    <a:pt x="1018" y="684"/>
                  </a:lnTo>
                  <a:cubicBezTo>
                    <a:pt x="684" y="779"/>
                    <a:pt x="414" y="1097"/>
                    <a:pt x="414" y="1479"/>
                  </a:cubicBezTo>
                  <a:cubicBezTo>
                    <a:pt x="414" y="1718"/>
                    <a:pt x="525" y="1940"/>
                    <a:pt x="700" y="2084"/>
                  </a:cubicBezTo>
                  <a:cubicBezTo>
                    <a:pt x="286" y="2291"/>
                    <a:pt x="0" y="2704"/>
                    <a:pt x="0" y="3150"/>
                  </a:cubicBezTo>
                  <a:lnTo>
                    <a:pt x="0" y="3452"/>
                  </a:lnTo>
                  <a:cubicBezTo>
                    <a:pt x="0" y="3500"/>
                    <a:pt x="32" y="3531"/>
                    <a:pt x="79" y="3531"/>
                  </a:cubicBezTo>
                  <a:lnTo>
                    <a:pt x="2275" y="3531"/>
                  </a:lnTo>
                  <a:cubicBezTo>
                    <a:pt x="2323" y="3531"/>
                    <a:pt x="2354" y="3500"/>
                    <a:pt x="2354" y="3452"/>
                  </a:cubicBezTo>
                  <a:lnTo>
                    <a:pt x="2354" y="3118"/>
                  </a:lnTo>
                  <a:lnTo>
                    <a:pt x="2354" y="3086"/>
                  </a:lnTo>
                  <a:lnTo>
                    <a:pt x="4327" y="3086"/>
                  </a:lnTo>
                  <a:cubicBezTo>
                    <a:pt x="4359" y="3086"/>
                    <a:pt x="4407" y="3054"/>
                    <a:pt x="4407" y="3006"/>
                  </a:cubicBezTo>
                  <a:lnTo>
                    <a:pt x="4407" y="79"/>
                  </a:lnTo>
                  <a:cubicBezTo>
                    <a:pt x="4407" y="47"/>
                    <a:pt x="4359" y="0"/>
                    <a:pt x="4327" y="0"/>
                  </a:cubicBezTo>
                  <a:close/>
                  <a:moveTo>
                    <a:pt x="573" y="1479"/>
                  </a:moveTo>
                  <a:cubicBezTo>
                    <a:pt x="573" y="1113"/>
                    <a:pt x="875" y="827"/>
                    <a:pt x="1225" y="827"/>
                  </a:cubicBezTo>
                  <a:cubicBezTo>
                    <a:pt x="1591" y="827"/>
                    <a:pt x="1877" y="1113"/>
                    <a:pt x="1877" y="1479"/>
                  </a:cubicBezTo>
                  <a:cubicBezTo>
                    <a:pt x="1877" y="1829"/>
                    <a:pt x="1591" y="2131"/>
                    <a:pt x="1225" y="2131"/>
                  </a:cubicBezTo>
                  <a:cubicBezTo>
                    <a:pt x="875" y="2131"/>
                    <a:pt x="573" y="1829"/>
                    <a:pt x="573" y="1479"/>
                  </a:cubicBezTo>
                  <a:close/>
                  <a:moveTo>
                    <a:pt x="2196" y="3373"/>
                  </a:moveTo>
                  <a:lnTo>
                    <a:pt x="159" y="3373"/>
                  </a:lnTo>
                  <a:lnTo>
                    <a:pt x="159" y="3150"/>
                  </a:lnTo>
                  <a:cubicBezTo>
                    <a:pt x="159" y="2736"/>
                    <a:pt x="445" y="2354"/>
                    <a:pt x="859" y="2195"/>
                  </a:cubicBezTo>
                  <a:cubicBezTo>
                    <a:pt x="970" y="2259"/>
                    <a:pt x="1097" y="2291"/>
                    <a:pt x="1225" y="2291"/>
                  </a:cubicBezTo>
                  <a:cubicBezTo>
                    <a:pt x="1352" y="2291"/>
                    <a:pt x="1479" y="2259"/>
                    <a:pt x="1591" y="2195"/>
                  </a:cubicBezTo>
                  <a:cubicBezTo>
                    <a:pt x="1957" y="2338"/>
                    <a:pt x="2196" y="2688"/>
                    <a:pt x="2196" y="3118"/>
                  </a:cubicBezTo>
                  <a:close/>
                  <a:moveTo>
                    <a:pt x="4248" y="2927"/>
                  </a:moveTo>
                  <a:lnTo>
                    <a:pt x="2339" y="2927"/>
                  </a:lnTo>
                  <a:cubicBezTo>
                    <a:pt x="2323" y="2784"/>
                    <a:pt x="2275" y="2657"/>
                    <a:pt x="2211" y="2529"/>
                  </a:cubicBezTo>
                  <a:lnTo>
                    <a:pt x="2211" y="2513"/>
                  </a:lnTo>
                  <a:lnTo>
                    <a:pt x="2736" y="2004"/>
                  </a:lnTo>
                  <a:cubicBezTo>
                    <a:pt x="2768" y="1972"/>
                    <a:pt x="2768" y="1925"/>
                    <a:pt x="2736" y="1893"/>
                  </a:cubicBezTo>
                  <a:cubicBezTo>
                    <a:pt x="2705" y="1861"/>
                    <a:pt x="2657" y="1861"/>
                    <a:pt x="2625" y="1893"/>
                  </a:cubicBezTo>
                  <a:lnTo>
                    <a:pt x="2116" y="2402"/>
                  </a:lnTo>
                  <a:cubicBezTo>
                    <a:pt x="2020" y="2275"/>
                    <a:pt x="1893" y="2179"/>
                    <a:pt x="1750" y="2100"/>
                  </a:cubicBezTo>
                  <a:cubicBezTo>
                    <a:pt x="1925" y="1957"/>
                    <a:pt x="2036" y="1718"/>
                    <a:pt x="2036" y="1479"/>
                  </a:cubicBezTo>
                  <a:cubicBezTo>
                    <a:pt x="2036" y="1034"/>
                    <a:pt x="1670" y="668"/>
                    <a:pt x="1225" y="668"/>
                  </a:cubicBezTo>
                  <a:lnTo>
                    <a:pt x="1177" y="668"/>
                  </a:lnTo>
                  <a:lnTo>
                    <a:pt x="1177" y="158"/>
                  </a:lnTo>
                  <a:lnTo>
                    <a:pt x="4248" y="158"/>
                  </a:lnTo>
                  <a:close/>
                  <a:moveTo>
                    <a:pt x="2354" y="684"/>
                  </a:moveTo>
                  <a:lnTo>
                    <a:pt x="3516" y="684"/>
                  </a:lnTo>
                  <a:cubicBezTo>
                    <a:pt x="3564" y="684"/>
                    <a:pt x="3596" y="636"/>
                    <a:pt x="3596" y="604"/>
                  </a:cubicBezTo>
                  <a:cubicBezTo>
                    <a:pt x="3596" y="557"/>
                    <a:pt x="3564" y="524"/>
                    <a:pt x="3516" y="524"/>
                  </a:cubicBezTo>
                  <a:lnTo>
                    <a:pt x="2354" y="524"/>
                  </a:lnTo>
                  <a:cubicBezTo>
                    <a:pt x="2307" y="524"/>
                    <a:pt x="2275" y="557"/>
                    <a:pt x="2275" y="604"/>
                  </a:cubicBezTo>
                  <a:cubicBezTo>
                    <a:pt x="2275" y="636"/>
                    <a:pt x="2307" y="684"/>
                    <a:pt x="2354" y="684"/>
                  </a:cubicBezTo>
                  <a:close/>
                  <a:moveTo>
                    <a:pt x="2354" y="1113"/>
                  </a:moveTo>
                  <a:lnTo>
                    <a:pt x="3802" y="1113"/>
                  </a:lnTo>
                  <a:cubicBezTo>
                    <a:pt x="3850" y="1113"/>
                    <a:pt x="3882" y="1081"/>
                    <a:pt x="3882" y="1034"/>
                  </a:cubicBezTo>
                  <a:cubicBezTo>
                    <a:pt x="3882" y="986"/>
                    <a:pt x="3850" y="954"/>
                    <a:pt x="3802" y="954"/>
                  </a:cubicBezTo>
                  <a:lnTo>
                    <a:pt x="2354" y="954"/>
                  </a:lnTo>
                  <a:cubicBezTo>
                    <a:pt x="2307" y="954"/>
                    <a:pt x="2275" y="986"/>
                    <a:pt x="2275" y="1034"/>
                  </a:cubicBezTo>
                  <a:cubicBezTo>
                    <a:pt x="2275" y="1081"/>
                    <a:pt x="2307" y="1113"/>
                    <a:pt x="2354" y="1113"/>
                  </a:cubicBezTo>
                  <a:close/>
                  <a:moveTo>
                    <a:pt x="2354" y="1559"/>
                  </a:moveTo>
                  <a:lnTo>
                    <a:pt x="3802" y="1559"/>
                  </a:lnTo>
                  <a:cubicBezTo>
                    <a:pt x="3850" y="1559"/>
                    <a:pt x="3882" y="1511"/>
                    <a:pt x="3882" y="1479"/>
                  </a:cubicBezTo>
                  <a:cubicBezTo>
                    <a:pt x="3882" y="1431"/>
                    <a:pt x="3850" y="1400"/>
                    <a:pt x="3802" y="1400"/>
                  </a:cubicBezTo>
                  <a:lnTo>
                    <a:pt x="2354" y="1400"/>
                  </a:lnTo>
                  <a:cubicBezTo>
                    <a:pt x="2307" y="1400"/>
                    <a:pt x="2275" y="1431"/>
                    <a:pt x="2275" y="1479"/>
                  </a:cubicBezTo>
                  <a:cubicBezTo>
                    <a:pt x="2275" y="1511"/>
                    <a:pt x="2307" y="1559"/>
                    <a:pt x="2354" y="1559"/>
                  </a:cubicBezTo>
                  <a:close/>
                </a:path>
              </a:pathLst>
            </a:custGeom>
            <a:solidFill>
              <a:schemeClr val="tx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CA" sz="1800" b="0" i="0" u="none" strike="noStrike" kern="1200" dirty="0">
                <a:ln>
                  <a:noFill/>
                </a:ln>
                <a:latin typeface="Arial" pitchFamily="18"/>
                <a:ea typeface="SimSun" pitchFamily="2"/>
                <a:cs typeface="Lucida Sans" pitchFamily="2"/>
              </a:endParaRPr>
            </a:p>
          </p:txBody>
        </p:sp>
        <p:grpSp>
          <p:nvGrpSpPr>
            <p:cNvPr id="16" name="Group 15">
              <a:extLst>
                <a:ext uri="{FF2B5EF4-FFF2-40B4-BE49-F238E27FC236}">
                  <a16:creationId xmlns:a16="http://schemas.microsoft.com/office/drawing/2014/main" id="{DD8BD0F4-EDDA-4560-BFCC-0CECB699BC9B}"/>
                </a:ext>
              </a:extLst>
            </p:cNvPr>
            <p:cNvGrpSpPr/>
            <p:nvPr/>
          </p:nvGrpSpPr>
          <p:grpSpPr>
            <a:xfrm>
              <a:off x="6007281" y="5038740"/>
              <a:ext cx="1082676" cy="1185863"/>
              <a:chOff x="6451600" y="4672013"/>
              <a:chExt cx="1082676" cy="1185863"/>
            </a:xfrm>
            <a:solidFill>
              <a:schemeClr val="accent1"/>
            </a:solidFill>
          </p:grpSpPr>
          <p:sp>
            <p:nvSpPr>
              <p:cNvPr id="17" name="Freeform 5">
                <a:extLst>
                  <a:ext uri="{FF2B5EF4-FFF2-40B4-BE49-F238E27FC236}">
                    <a16:creationId xmlns:a16="http://schemas.microsoft.com/office/drawing/2014/main" id="{65B40397-FE68-4DD6-8189-FDEB228FF01B}"/>
                  </a:ext>
                </a:extLst>
              </p:cNvPr>
              <p:cNvSpPr>
                <a:spLocks noEditPoints="1"/>
              </p:cNvSpPr>
              <p:nvPr/>
            </p:nvSpPr>
            <p:spPr bwMode="auto">
              <a:xfrm>
                <a:off x="6581775" y="4672013"/>
                <a:ext cx="282575" cy="29051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3 w 24"/>
                  <a:gd name="T13" fmla="*/ 13 h 25"/>
                  <a:gd name="T14" fmla="*/ 12 w 24"/>
                  <a:gd name="T15" fmla="*/ 4 h 25"/>
                  <a:gd name="T16" fmla="*/ 21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9" y="25"/>
                      <a:pt x="24" y="19"/>
                      <a:pt x="24" y="13"/>
                    </a:cubicBezTo>
                    <a:cubicBezTo>
                      <a:pt x="24" y="6"/>
                      <a:pt x="19" y="0"/>
                      <a:pt x="12" y="0"/>
                    </a:cubicBezTo>
                    <a:close/>
                    <a:moveTo>
                      <a:pt x="12" y="21"/>
                    </a:moveTo>
                    <a:cubicBezTo>
                      <a:pt x="7" y="21"/>
                      <a:pt x="3" y="17"/>
                      <a:pt x="3" y="13"/>
                    </a:cubicBezTo>
                    <a:cubicBezTo>
                      <a:pt x="3" y="8"/>
                      <a:pt x="7" y="4"/>
                      <a:pt x="12" y="4"/>
                    </a:cubicBezTo>
                    <a:cubicBezTo>
                      <a:pt x="17" y="4"/>
                      <a:pt x="21" y="8"/>
                      <a:pt x="21" y="13"/>
                    </a:cubicBezTo>
                    <a:cubicBezTo>
                      <a:pt x="21" y="17"/>
                      <a:pt x="17" y="21"/>
                      <a:pt x="1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79C3B132-A101-4695-BBAD-B84818B64F34}"/>
                  </a:ext>
                </a:extLst>
              </p:cNvPr>
              <p:cNvSpPr>
                <a:spLocks/>
              </p:cNvSpPr>
              <p:nvPr/>
            </p:nvSpPr>
            <p:spPr bwMode="auto">
              <a:xfrm>
                <a:off x="6451600" y="5160963"/>
                <a:ext cx="354013" cy="696913"/>
              </a:xfrm>
              <a:custGeom>
                <a:avLst/>
                <a:gdLst>
                  <a:gd name="T0" fmla="*/ 22 w 30"/>
                  <a:gd name="T1" fmla="*/ 32 h 60"/>
                  <a:gd name="T2" fmla="*/ 8 w 30"/>
                  <a:gd name="T3" fmla="*/ 32 h 60"/>
                  <a:gd name="T4" fmla="*/ 4 w 30"/>
                  <a:gd name="T5" fmla="*/ 28 h 60"/>
                  <a:gd name="T6" fmla="*/ 4 w 30"/>
                  <a:gd name="T7" fmla="*/ 2 h 60"/>
                  <a:gd name="T8" fmla="*/ 2 w 30"/>
                  <a:gd name="T9" fmla="*/ 0 h 60"/>
                  <a:gd name="T10" fmla="*/ 0 w 30"/>
                  <a:gd name="T11" fmla="*/ 2 h 60"/>
                  <a:gd name="T12" fmla="*/ 0 w 30"/>
                  <a:gd name="T13" fmla="*/ 28 h 60"/>
                  <a:gd name="T14" fmla="*/ 8 w 30"/>
                  <a:gd name="T15" fmla="*/ 36 h 60"/>
                  <a:gd name="T16" fmla="*/ 12 w 30"/>
                  <a:gd name="T17" fmla="*/ 36 h 60"/>
                  <a:gd name="T18" fmla="*/ 12 w 30"/>
                  <a:gd name="T19" fmla="*/ 56 h 60"/>
                  <a:gd name="T20" fmla="*/ 8 w 30"/>
                  <a:gd name="T21" fmla="*/ 56 h 60"/>
                  <a:gd name="T22" fmla="*/ 6 w 30"/>
                  <a:gd name="T23" fmla="*/ 58 h 60"/>
                  <a:gd name="T24" fmla="*/ 8 w 30"/>
                  <a:gd name="T25" fmla="*/ 60 h 60"/>
                  <a:gd name="T26" fmla="*/ 19 w 30"/>
                  <a:gd name="T27" fmla="*/ 60 h 60"/>
                  <a:gd name="T28" fmla="*/ 21 w 30"/>
                  <a:gd name="T29" fmla="*/ 58 h 60"/>
                  <a:gd name="T30" fmla="*/ 19 w 30"/>
                  <a:gd name="T31" fmla="*/ 56 h 60"/>
                  <a:gd name="T32" fmla="*/ 15 w 30"/>
                  <a:gd name="T33" fmla="*/ 56 h 60"/>
                  <a:gd name="T34" fmla="*/ 15 w 30"/>
                  <a:gd name="T35" fmla="*/ 36 h 60"/>
                  <a:gd name="T36" fmla="*/ 22 w 30"/>
                  <a:gd name="T37" fmla="*/ 36 h 60"/>
                  <a:gd name="T38" fmla="*/ 26 w 30"/>
                  <a:gd name="T39" fmla="*/ 40 h 60"/>
                  <a:gd name="T40" fmla="*/ 28 w 30"/>
                  <a:gd name="T41" fmla="*/ 42 h 60"/>
                  <a:gd name="T42" fmla="*/ 30 w 30"/>
                  <a:gd name="T43" fmla="*/ 40 h 60"/>
                  <a:gd name="T44" fmla="*/ 22 w 30"/>
                  <a:gd name="T45"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60">
                    <a:moveTo>
                      <a:pt x="22" y="32"/>
                    </a:moveTo>
                    <a:cubicBezTo>
                      <a:pt x="8" y="32"/>
                      <a:pt x="8" y="32"/>
                      <a:pt x="8" y="32"/>
                    </a:cubicBezTo>
                    <a:cubicBezTo>
                      <a:pt x="5" y="32"/>
                      <a:pt x="4" y="31"/>
                      <a:pt x="4" y="28"/>
                    </a:cubicBezTo>
                    <a:cubicBezTo>
                      <a:pt x="4" y="2"/>
                      <a:pt x="4" y="2"/>
                      <a:pt x="4" y="2"/>
                    </a:cubicBezTo>
                    <a:cubicBezTo>
                      <a:pt x="4" y="1"/>
                      <a:pt x="3" y="0"/>
                      <a:pt x="2" y="0"/>
                    </a:cubicBezTo>
                    <a:cubicBezTo>
                      <a:pt x="1" y="0"/>
                      <a:pt x="0" y="1"/>
                      <a:pt x="0" y="2"/>
                    </a:cubicBezTo>
                    <a:cubicBezTo>
                      <a:pt x="0" y="28"/>
                      <a:pt x="0" y="28"/>
                      <a:pt x="0" y="28"/>
                    </a:cubicBezTo>
                    <a:cubicBezTo>
                      <a:pt x="0" y="33"/>
                      <a:pt x="3" y="36"/>
                      <a:pt x="8" y="36"/>
                    </a:cubicBezTo>
                    <a:cubicBezTo>
                      <a:pt x="12" y="36"/>
                      <a:pt x="12" y="36"/>
                      <a:pt x="12" y="36"/>
                    </a:cubicBezTo>
                    <a:cubicBezTo>
                      <a:pt x="12" y="56"/>
                      <a:pt x="12" y="56"/>
                      <a:pt x="12" y="56"/>
                    </a:cubicBezTo>
                    <a:cubicBezTo>
                      <a:pt x="8" y="56"/>
                      <a:pt x="8" y="56"/>
                      <a:pt x="8" y="56"/>
                    </a:cubicBezTo>
                    <a:cubicBezTo>
                      <a:pt x="7" y="56"/>
                      <a:pt x="6" y="57"/>
                      <a:pt x="6" y="58"/>
                    </a:cubicBezTo>
                    <a:cubicBezTo>
                      <a:pt x="6" y="59"/>
                      <a:pt x="7" y="60"/>
                      <a:pt x="8" y="60"/>
                    </a:cubicBezTo>
                    <a:cubicBezTo>
                      <a:pt x="19" y="60"/>
                      <a:pt x="19" y="60"/>
                      <a:pt x="19" y="60"/>
                    </a:cubicBezTo>
                    <a:cubicBezTo>
                      <a:pt x="20" y="60"/>
                      <a:pt x="21" y="59"/>
                      <a:pt x="21" y="58"/>
                    </a:cubicBezTo>
                    <a:cubicBezTo>
                      <a:pt x="21" y="57"/>
                      <a:pt x="20" y="56"/>
                      <a:pt x="19" y="56"/>
                    </a:cubicBezTo>
                    <a:cubicBezTo>
                      <a:pt x="15" y="56"/>
                      <a:pt x="15" y="56"/>
                      <a:pt x="15" y="56"/>
                    </a:cubicBezTo>
                    <a:cubicBezTo>
                      <a:pt x="15" y="36"/>
                      <a:pt x="15" y="36"/>
                      <a:pt x="15" y="36"/>
                    </a:cubicBezTo>
                    <a:cubicBezTo>
                      <a:pt x="22" y="36"/>
                      <a:pt x="22" y="36"/>
                      <a:pt x="22" y="36"/>
                    </a:cubicBezTo>
                    <a:cubicBezTo>
                      <a:pt x="25" y="36"/>
                      <a:pt x="26" y="38"/>
                      <a:pt x="26" y="40"/>
                    </a:cubicBezTo>
                    <a:cubicBezTo>
                      <a:pt x="26" y="41"/>
                      <a:pt x="27" y="42"/>
                      <a:pt x="28" y="42"/>
                    </a:cubicBezTo>
                    <a:cubicBezTo>
                      <a:pt x="29" y="42"/>
                      <a:pt x="30" y="41"/>
                      <a:pt x="30" y="40"/>
                    </a:cubicBezTo>
                    <a:cubicBezTo>
                      <a:pt x="30" y="37"/>
                      <a:pt x="28" y="32"/>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a:extLst>
                  <a:ext uri="{FF2B5EF4-FFF2-40B4-BE49-F238E27FC236}">
                    <a16:creationId xmlns:a16="http://schemas.microsoft.com/office/drawing/2014/main" id="{D296ADFB-4EE9-4AFD-8C64-5E11180938D6}"/>
                  </a:ext>
                </a:extLst>
              </p:cNvPr>
              <p:cNvSpPr>
                <a:spLocks noEditPoints="1"/>
              </p:cNvSpPr>
              <p:nvPr/>
            </p:nvSpPr>
            <p:spPr bwMode="auto">
              <a:xfrm>
                <a:off x="6592888" y="4986338"/>
                <a:ext cx="941388" cy="871538"/>
              </a:xfrm>
              <a:custGeom>
                <a:avLst/>
                <a:gdLst>
                  <a:gd name="T0" fmla="*/ 10 w 80"/>
                  <a:gd name="T1" fmla="*/ 0 h 75"/>
                  <a:gd name="T2" fmla="*/ 0 w 80"/>
                  <a:gd name="T3" fmla="*/ 11 h 75"/>
                  <a:gd name="T4" fmla="*/ 0 w 80"/>
                  <a:gd name="T5" fmla="*/ 35 h 75"/>
                  <a:gd name="T6" fmla="*/ 3 w 80"/>
                  <a:gd name="T7" fmla="*/ 39 h 75"/>
                  <a:gd name="T8" fmla="*/ 23 w 80"/>
                  <a:gd name="T9" fmla="*/ 44 h 75"/>
                  <a:gd name="T10" fmla="*/ 24 w 80"/>
                  <a:gd name="T11" fmla="*/ 45 h 75"/>
                  <a:gd name="T12" fmla="*/ 29 w 80"/>
                  <a:gd name="T13" fmla="*/ 71 h 75"/>
                  <a:gd name="T14" fmla="*/ 34 w 80"/>
                  <a:gd name="T15" fmla="*/ 75 h 75"/>
                  <a:gd name="T16" fmla="*/ 74 w 80"/>
                  <a:gd name="T17" fmla="*/ 75 h 75"/>
                  <a:gd name="T18" fmla="*/ 74 w 80"/>
                  <a:gd name="T19" fmla="*/ 23 h 75"/>
                  <a:gd name="T20" fmla="*/ 75 w 80"/>
                  <a:gd name="T21" fmla="*/ 22 h 75"/>
                  <a:gd name="T22" fmla="*/ 78 w 80"/>
                  <a:gd name="T23" fmla="*/ 22 h 75"/>
                  <a:gd name="T24" fmla="*/ 80 w 80"/>
                  <a:gd name="T25" fmla="*/ 20 h 75"/>
                  <a:gd name="T26" fmla="*/ 78 w 80"/>
                  <a:gd name="T27" fmla="*/ 18 h 75"/>
                  <a:gd name="T28" fmla="*/ 28 w 80"/>
                  <a:gd name="T29" fmla="*/ 18 h 75"/>
                  <a:gd name="T30" fmla="*/ 26 w 80"/>
                  <a:gd name="T31" fmla="*/ 20 h 75"/>
                  <a:gd name="T32" fmla="*/ 28 w 80"/>
                  <a:gd name="T33" fmla="*/ 22 h 75"/>
                  <a:gd name="T34" fmla="*/ 31 w 80"/>
                  <a:gd name="T35" fmla="*/ 22 h 75"/>
                  <a:gd name="T36" fmla="*/ 32 w 80"/>
                  <a:gd name="T37" fmla="*/ 23 h 75"/>
                  <a:gd name="T38" fmla="*/ 32 w 80"/>
                  <a:gd name="T39" fmla="*/ 27 h 75"/>
                  <a:gd name="T40" fmla="*/ 32 w 80"/>
                  <a:gd name="T41" fmla="*/ 28 h 75"/>
                  <a:gd name="T42" fmla="*/ 31 w 80"/>
                  <a:gd name="T43" fmla="*/ 28 h 75"/>
                  <a:gd name="T44" fmla="*/ 22 w 80"/>
                  <a:gd name="T45" fmla="*/ 25 h 75"/>
                  <a:gd name="T46" fmla="*/ 21 w 80"/>
                  <a:gd name="T47" fmla="*/ 24 h 75"/>
                  <a:gd name="T48" fmla="*/ 21 w 80"/>
                  <a:gd name="T49" fmla="*/ 11 h 75"/>
                  <a:gd name="T50" fmla="*/ 10 w 80"/>
                  <a:gd name="T51" fmla="*/ 0 h 75"/>
                  <a:gd name="T52" fmla="*/ 36 w 80"/>
                  <a:gd name="T53" fmla="*/ 23 h 75"/>
                  <a:gd name="T54" fmla="*/ 37 w 80"/>
                  <a:gd name="T55" fmla="*/ 22 h 75"/>
                  <a:gd name="T56" fmla="*/ 69 w 80"/>
                  <a:gd name="T57" fmla="*/ 22 h 75"/>
                  <a:gd name="T58" fmla="*/ 70 w 80"/>
                  <a:gd name="T59" fmla="*/ 23 h 75"/>
                  <a:gd name="T60" fmla="*/ 70 w 80"/>
                  <a:gd name="T61" fmla="*/ 70 h 75"/>
                  <a:gd name="T62" fmla="*/ 69 w 80"/>
                  <a:gd name="T63" fmla="*/ 71 h 75"/>
                  <a:gd name="T64" fmla="*/ 37 w 80"/>
                  <a:gd name="T65" fmla="*/ 71 h 75"/>
                  <a:gd name="T66" fmla="*/ 36 w 80"/>
                  <a:gd name="T67" fmla="*/ 70 h 75"/>
                  <a:gd name="T68" fmla="*/ 36 w 80"/>
                  <a:gd name="T69" fmla="*/ 23 h 75"/>
                  <a:gd name="T70" fmla="*/ 31 w 80"/>
                  <a:gd name="T71" fmla="*/ 33 h 75"/>
                  <a:gd name="T72" fmla="*/ 32 w 80"/>
                  <a:gd name="T73" fmla="*/ 34 h 75"/>
                  <a:gd name="T74" fmla="*/ 32 w 80"/>
                  <a:gd name="T75" fmla="*/ 55 h 75"/>
                  <a:gd name="T76" fmla="*/ 31 w 80"/>
                  <a:gd name="T77" fmla="*/ 56 h 75"/>
                  <a:gd name="T78" fmla="*/ 31 w 80"/>
                  <a:gd name="T79" fmla="*/ 56 h 75"/>
                  <a:gd name="T80" fmla="*/ 30 w 80"/>
                  <a:gd name="T81" fmla="*/ 55 h 75"/>
                  <a:gd name="T82" fmla="*/ 27 w 80"/>
                  <a:gd name="T83" fmla="*/ 41 h 75"/>
                  <a:gd name="T84" fmla="*/ 4 w 80"/>
                  <a:gd name="T85" fmla="*/ 36 h 75"/>
                  <a:gd name="T86" fmla="*/ 3 w 80"/>
                  <a:gd name="T87" fmla="*/ 35 h 75"/>
                  <a:gd name="T88" fmla="*/ 3 w 80"/>
                  <a:gd name="T89" fmla="*/ 11 h 75"/>
                  <a:gd name="T90" fmla="*/ 10 w 80"/>
                  <a:gd name="T91" fmla="*/ 4 h 75"/>
                  <a:gd name="T92" fmla="*/ 17 w 80"/>
                  <a:gd name="T93" fmla="*/ 11 h 75"/>
                  <a:gd name="T94" fmla="*/ 17 w 80"/>
                  <a:gd name="T95" fmla="*/ 28 h 75"/>
                  <a:gd name="T96" fmla="*/ 31 w 80"/>
                  <a:gd name="T97"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75">
                    <a:moveTo>
                      <a:pt x="10" y="0"/>
                    </a:moveTo>
                    <a:cubicBezTo>
                      <a:pt x="4" y="0"/>
                      <a:pt x="0" y="5"/>
                      <a:pt x="0" y="11"/>
                    </a:cubicBezTo>
                    <a:cubicBezTo>
                      <a:pt x="0" y="35"/>
                      <a:pt x="0" y="35"/>
                      <a:pt x="0" y="35"/>
                    </a:cubicBezTo>
                    <a:cubicBezTo>
                      <a:pt x="0" y="37"/>
                      <a:pt x="1" y="39"/>
                      <a:pt x="3" y="39"/>
                    </a:cubicBezTo>
                    <a:cubicBezTo>
                      <a:pt x="23" y="44"/>
                      <a:pt x="23" y="44"/>
                      <a:pt x="23" y="44"/>
                    </a:cubicBezTo>
                    <a:cubicBezTo>
                      <a:pt x="24" y="44"/>
                      <a:pt x="24" y="45"/>
                      <a:pt x="24" y="45"/>
                    </a:cubicBezTo>
                    <a:cubicBezTo>
                      <a:pt x="29" y="71"/>
                      <a:pt x="29" y="71"/>
                      <a:pt x="29" y="71"/>
                    </a:cubicBezTo>
                    <a:cubicBezTo>
                      <a:pt x="30" y="73"/>
                      <a:pt x="32" y="75"/>
                      <a:pt x="34" y="75"/>
                    </a:cubicBezTo>
                    <a:cubicBezTo>
                      <a:pt x="74" y="75"/>
                      <a:pt x="74" y="75"/>
                      <a:pt x="74" y="75"/>
                    </a:cubicBezTo>
                    <a:cubicBezTo>
                      <a:pt x="74" y="23"/>
                      <a:pt x="74" y="23"/>
                      <a:pt x="74" y="23"/>
                    </a:cubicBezTo>
                    <a:cubicBezTo>
                      <a:pt x="74" y="22"/>
                      <a:pt x="74" y="22"/>
                      <a:pt x="75" y="22"/>
                    </a:cubicBezTo>
                    <a:cubicBezTo>
                      <a:pt x="78" y="22"/>
                      <a:pt x="78" y="22"/>
                      <a:pt x="78" y="22"/>
                    </a:cubicBezTo>
                    <a:cubicBezTo>
                      <a:pt x="79" y="22"/>
                      <a:pt x="80" y="21"/>
                      <a:pt x="80" y="20"/>
                    </a:cubicBezTo>
                    <a:cubicBezTo>
                      <a:pt x="80" y="19"/>
                      <a:pt x="79" y="18"/>
                      <a:pt x="78" y="18"/>
                    </a:cubicBezTo>
                    <a:cubicBezTo>
                      <a:pt x="28" y="18"/>
                      <a:pt x="28" y="18"/>
                      <a:pt x="28" y="18"/>
                    </a:cubicBezTo>
                    <a:cubicBezTo>
                      <a:pt x="27" y="18"/>
                      <a:pt x="26" y="19"/>
                      <a:pt x="26" y="20"/>
                    </a:cubicBezTo>
                    <a:cubicBezTo>
                      <a:pt x="26" y="21"/>
                      <a:pt x="27" y="22"/>
                      <a:pt x="28" y="22"/>
                    </a:cubicBezTo>
                    <a:cubicBezTo>
                      <a:pt x="31" y="22"/>
                      <a:pt x="31" y="22"/>
                      <a:pt x="31" y="22"/>
                    </a:cubicBezTo>
                    <a:cubicBezTo>
                      <a:pt x="32" y="22"/>
                      <a:pt x="32" y="22"/>
                      <a:pt x="32" y="23"/>
                    </a:cubicBezTo>
                    <a:cubicBezTo>
                      <a:pt x="32" y="27"/>
                      <a:pt x="32" y="27"/>
                      <a:pt x="32" y="27"/>
                    </a:cubicBezTo>
                    <a:cubicBezTo>
                      <a:pt x="32" y="28"/>
                      <a:pt x="32" y="28"/>
                      <a:pt x="32" y="28"/>
                    </a:cubicBezTo>
                    <a:cubicBezTo>
                      <a:pt x="31" y="28"/>
                      <a:pt x="31" y="29"/>
                      <a:pt x="31" y="28"/>
                    </a:cubicBezTo>
                    <a:cubicBezTo>
                      <a:pt x="22" y="25"/>
                      <a:pt x="22" y="25"/>
                      <a:pt x="22" y="25"/>
                    </a:cubicBezTo>
                    <a:cubicBezTo>
                      <a:pt x="21" y="25"/>
                      <a:pt x="21" y="25"/>
                      <a:pt x="21" y="24"/>
                    </a:cubicBezTo>
                    <a:cubicBezTo>
                      <a:pt x="21" y="11"/>
                      <a:pt x="21" y="11"/>
                      <a:pt x="21" y="11"/>
                    </a:cubicBezTo>
                    <a:cubicBezTo>
                      <a:pt x="21" y="5"/>
                      <a:pt x="16" y="0"/>
                      <a:pt x="10" y="0"/>
                    </a:cubicBezTo>
                    <a:close/>
                    <a:moveTo>
                      <a:pt x="36" y="23"/>
                    </a:moveTo>
                    <a:cubicBezTo>
                      <a:pt x="36" y="22"/>
                      <a:pt x="36" y="22"/>
                      <a:pt x="37" y="22"/>
                    </a:cubicBezTo>
                    <a:cubicBezTo>
                      <a:pt x="69" y="22"/>
                      <a:pt x="69" y="22"/>
                      <a:pt x="69" y="22"/>
                    </a:cubicBezTo>
                    <a:cubicBezTo>
                      <a:pt x="70" y="22"/>
                      <a:pt x="70" y="22"/>
                      <a:pt x="70" y="23"/>
                    </a:cubicBezTo>
                    <a:cubicBezTo>
                      <a:pt x="70" y="70"/>
                      <a:pt x="70" y="70"/>
                      <a:pt x="70" y="70"/>
                    </a:cubicBezTo>
                    <a:cubicBezTo>
                      <a:pt x="70" y="70"/>
                      <a:pt x="70" y="71"/>
                      <a:pt x="69" y="71"/>
                    </a:cubicBezTo>
                    <a:cubicBezTo>
                      <a:pt x="37" y="71"/>
                      <a:pt x="37" y="71"/>
                      <a:pt x="37" y="71"/>
                    </a:cubicBezTo>
                    <a:cubicBezTo>
                      <a:pt x="36" y="71"/>
                      <a:pt x="36" y="70"/>
                      <a:pt x="36" y="70"/>
                    </a:cubicBezTo>
                    <a:lnTo>
                      <a:pt x="36" y="23"/>
                    </a:lnTo>
                    <a:close/>
                    <a:moveTo>
                      <a:pt x="31" y="33"/>
                    </a:moveTo>
                    <a:cubicBezTo>
                      <a:pt x="32" y="33"/>
                      <a:pt x="32" y="33"/>
                      <a:pt x="32" y="34"/>
                    </a:cubicBezTo>
                    <a:cubicBezTo>
                      <a:pt x="32" y="55"/>
                      <a:pt x="32" y="55"/>
                      <a:pt x="32" y="55"/>
                    </a:cubicBezTo>
                    <a:cubicBezTo>
                      <a:pt x="32" y="56"/>
                      <a:pt x="32" y="56"/>
                      <a:pt x="31" y="56"/>
                    </a:cubicBezTo>
                    <a:cubicBezTo>
                      <a:pt x="31" y="56"/>
                      <a:pt x="31" y="56"/>
                      <a:pt x="31" y="56"/>
                    </a:cubicBezTo>
                    <a:cubicBezTo>
                      <a:pt x="30" y="56"/>
                      <a:pt x="30" y="56"/>
                      <a:pt x="30" y="55"/>
                    </a:cubicBezTo>
                    <a:cubicBezTo>
                      <a:pt x="27" y="41"/>
                      <a:pt x="27" y="41"/>
                      <a:pt x="27" y="41"/>
                    </a:cubicBezTo>
                    <a:cubicBezTo>
                      <a:pt x="4" y="36"/>
                      <a:pt x="4" y="36"/>
                      <a:pt x="4" y="36"/>
                    </a:cubicBezTo>
                    <a:cubicBezTo>
                      <a:pt x="4" y="36"/>
                      <a:pt x="3" y="35"/>
                      <a:pt x="3" y="35"/>
                    </a:cubicBezTo>
                    <a:cubicBezTo>
                      <a:pt x="3" y="11"/>
                      <a:pt x="3" y="11"/>
                      <a:pt x="3" y="11"/>
                    </a:cubicBezTo>
                    <a:cubicBezTo>
                      <a:pt x="3" y="7"/>
                      <a:pt x="6" y="4"/>
                      <a:pt x="10" y="4"/>
                    </a:cubicBezTo>
                    <a:cubicBezTo>
                      <a:pt x="14" y="4"/>
                      <a:pt x="17" y="7"/>
                      <a:pt x="17" y="11"/>
                    </a:cubicBezTo>
                    <a:cubicBezTo>
                      <a:pt x="17" y="28"/>
                      <a:pt x="17" y="28"/>
                      <a:pt x="17" y="28"/>
                    </a:cubicBezTo>
                    <a:lnTo>
                      <a:pt x="3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a:extLst>
                  <a:ext uri="{FF2B5EF4-FFF2-40B4-BE49-F238E27FC236}">
                    <a16:creationId xmlns:a16="http://schemas.microsoft.com/office/drawing/2014/main" id="{2B477CCD-33C6-43B5-B20D-7E538D97E85A}"/>
                  </a:ext>
                </a:extLst>
              </p:cNvPr>
              <p:cNvSpPr>
                <a:spLocks/>
              </p:cNvSpPr>
              <p:nvPr/>
            </p:nvSpPr>
            <p:spPr bwMode="auto">
              <a:xfrm>
                <a:off x="7005638" y="4787900"/>
                <a:ext cx="387350" cy="314325"/>
              </a:xfrm>
              <a:custGeom>
                <a:avLst/>
                <a:gdLst>
                  <a:gd name="T0" fmla="*/ 32 w 33"/>
                  <a:gd name="T1" fmla="*/ 0 h 27"/>
                  <a:gd name="T2" fmla="*/ 29 w 33"/>
                  <a:gd name="T3" fmla="*/ 1 h 27"/>
                  <a:gd name="T4" fmla="*/ 24 w 33"/>
                  <a:gd name="T5" fmla="*/ 23 h 27"/>
                  <a:gd name="T6" fmla="*/ 2 w 33"/>
                  <a:gd name="T7" fmla="*/ 23 h 27"/>
                  <a:gd name="T8" fmla="*/ 0 w 33"/>
                  <a:gd name="T9" fmla="*/ 25 h 27"/>
                  <a:gd name="T10" fmla="*/ 2 w 33"/>
                  <a:gd name="T11" fmla="*/ 27 h 27"/>
                  <a:gd name="T12" fmla="*/ 25 w 33"/>
                  <a:gd name="T13" fmla="*/ 27 h 27"/>
                  <a:gd name="T14" fmla="*/ 27 w 33"/>
                  <a:gd name="T15" fmla="*/ 26 h 27"/>
                  <a:gd name="T16" fmla="*/ 33 w 33"/>
                  <a:gd name="T17" fmla="*/ 2 h 27"/>
                  <a:gd name="T18" fmla="*/ 32 w 3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7">
                    <a:moveTo>
                      <a:pt x="32" y="0"/>
                    </a:moveTo>
                    <a:cubicBezTo>
                      <a:pt x="31" y="0"/>
                      <a:pt x="30" y="0"/>
                      <a:pt x="29" y="1"/>
                    </a:cubicBezTo>
                    <a:cubicBezTo>
                      <a:pt x="24" y="23"/>
                      <a:pt x="24" y="23"/>
                      <a:pt x="24" y="23"/>
                    </a:cubicBezTo>
                    <a:cubicBezTo>
                      <a:pt x="2" y="23"/>
                      <a:pt x="2" y="23"/>
                      <a:pt x="2" y="23"/>
                    </a:cubicBezTo>
                    <a:cubicBezTo>
                      <a:pt x="1" y="23"/>
                      <a:pt x="0" y="24"/>
                      <a:pt x="0" y="25"/>
                    </a:cubicBezTo>
                    <a:cubicBezTo>
                      <a:pt x="0" y="26"/>
                      <a:pt x="1" y="27"/>
                      <a:pt x="2" y="27"/>
                    </a:cubicBezTo>
                    <a:cubicBezTo>
                      <a:pt x="25" y="27"/>
                      <a:pt x="25" y="27"/>
                      <a:pt x="25" y="27"/>
                    </a:cubicBezTo>
                    <a:cubicBezTo>
                      <a:pt x="26" y="27"/>
                      <a:pt x="27" y="26"/>
                      <a:pt x="27" y="26"/>
                    </a:cubicBezTo>
                    <a:cubicBezTo>
                      <a:pt x="33" y="2"/>
                      <a:pt x="33" y="2"/>
                      <a:pt x="33" y="2"/>
                    </a:cubicBezTo>
                    <a:cubicBezTo>
                      <a:pt x="33" y="1"/>
                      <a:pt x="33"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001003704"/>
      </p:ext>
    </p:extLst>
  </p:cSld>
  <p:clrMapOvr>
    <a:masterClrMapping/>
  </p:clrMapOvr>
</p:sld>
</file>

<file path=ppt/theme/theme1.xml><?xml version="1.0" encoding="utf-8"?>
<a:theme xmlns:a="http://schemas.openxmlformats.org/drawingml/2006/main" name="OpenText template-2016-16-9">
  <a:themeElements>
    <a:clrScheme name="opentext-new-palette">
      <a:dk1>
        <a:srgbClr val="000000"/>
      </a:dk1>
      <a:lt1>
        <a:srgbClr val="FFFFFF"/>
      </a:lt1>
      <a:dk2>
        <a:srgbClr val="111B58"/>
      </a:dk2>
      <a:lt2>
        <a:srgbClr val="FFFFFF"/>
      </a:lt2>
      <a:accent1>
        <a:srgbClr val="4F3690"/>
      </a:accent1>
      <a:accent2>
        <a:srgbClr val="2E3C98"/>
      </a:accent2>
      <a:accent3>
        <a:srgbClr val="09BCEF"/>
      </a:accent3>
      <a:accent4>
        <a:srgbClr val="00B8BA"/>
      </a:accent4>
      <a:accent5>
        <a:srgbClr val="7E929F"/>
      </a:accent5>
      <a:accent6>
        <a:srgbClr val="E1E8F6"/>
      </a:accent6>
      <a:hlink>
        <a:srgbClr val="09BCEF"/>
      </a:hlink>
      <a:folHlink>
        <a:srgbClr val="09BCEF"/>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extLst>
    <a:ext uri="{05A4C25C-085E-4340-85A3-A5531E510DB2}">
      <thm15:themeFamily xmlns:thm15="http://schemas.microsoft.com/office/thememl/2012/main" name="OpenText_Corporate_Template_2017.pptx [Read-Only]" id="{0D196321-C77F-41D9-BB85-17342034DE0A}" vid="{E582E72D-F870-42DF-8E89-7AF91E4333B9}"/>
    </a:ext>
  </a:extLst>
</a:theme>
</file>

<file path=ppt/theme/theme2.xml><?xml version="1.0" encoding="utf-8"?>
<a:theme xmlns:a="http://schemas.openxmlformats.org/drawingml/2006/main" name="Office Theme">
  <a:themeElements>
    <a:clrScheme name="Open Text">
      <a:dk1>
        <a:sysClr val="windowText" lastClr="000000"/>
      </a:dk1>
      <a:lt1>
        <a:sysClr val="window" lastClr="FFFFFF"/>
      </a:lt1>
      <a:dk2>
        <a:srgbClr val="000000"/>
      </a:dk2>
      <a:lt2>
        <a:srgbClr val="9F9FA2"/>
      </a:lt2>
      <a:accent1>
        <a:srgbClr val="0072AA"/>
      </a:accent1>
      <a:accent2>
        <a:srgbClr val="FFC726"/>
      </a:accent2>
      <a:accent3>
        <a:srgbClr val="2DA3E0"/>
      </a:accent3>
      <a:accent4>
        <a:srgbClr val="81C6E6"/>
      </a:accent4>
      <a:accent5>
        <a:srgbClr val="9F9FA2"/>
      </a:accent5>
      <a:accent6>
        <a:srgbClr val="E16F25"/>
      </a:accent6>
      <a:hlink>
        <a:srgbClr val="0072AA"/>
      </a:hlink>
      <a:folHlink>
        <a:srgbClr val="81C6E6"/>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ppt/theme/theme3.xml><?xml version="1.0" encoding="utf-8"?>
<a:theme xmlns:a="http://schemas.openxmlformats.org/drawingml/2006/main" name="Office Theme">
  <a:themeElements>
    <a:clrScheme name="Open Text">
      <a:dk1>
        <a:sysClr val="windowText" lastClr="000000"/>
      </a:dk1>
      <a:lt1>
        <a:sysClr val="window" lastClr="FFFFFF"/>
      </a:lt1>
      <a:dk2>
        <a:srgbClr val="000000"/>
      </a:dk2>
      <a:lt2>
        <a:srgbClr val="9F9FA2"/>
      </a:lt2>
      <a:accent1>
        <a:srgbClr val="0072AA"/>
      </a:accent1>
      <a:accent2>
        <a:srgbClr val="FFC726"/>
      </a:accent2>
      <a:accent3>
        <a:srgbClr val="2DA3E0"/>
      </a:accent3>
      <a:accent4>
        <a:srgbClr val="81C6E6"/>
      </a:accent4>
      <a:accent5>
        <a:srgbClr val="9F9FA2"/>
      </a:accent5>
      <a:accent6>
        <a:srgbClr val="E16F25"/>
      </a:accent6>
      <a:hlink>
        <a:srgbClr val="0072AA"/>
      </a:hlink>
      <a:folHlink>
        <a:srgbClr val="81C6E6"/>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F277B2-FE18-4DBF-9862-2FC5CC4078C5}">
  <we:reference id="wa104178141" version="3.1.2.28"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OpenText_Corporate_Template_2017</Template>
  <TotalTime>17303</TotalTime>
  <Words>2305</Words>
  <Application>Microsoft Office PowerPoint</Application>
  <PresentationFormat>Custom</PresentationFormat>
  <Paragraphs>358</Paragraphs>
  <Slides>17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ＭＳ Ｐゴシック</vt:lpstr>
      <vt:lpstr>SimSun</vt:lpstr>
      <vt:lpstr>AllerMod</vt:lpstr>
      <vt:lpstr>AllerMod Regular</vt:lpstr>
      <vt:lpstr>Arial</vt:lpstr>
      <vt:lpstr>HelveticaNeueLT Std</vt:lpstr>
      <vt:lpstr>Lato</vt:lpstr>
      <vt:lpstr>Lato Light</vt:lpstr>
      <vt:lpstr>Lato Regular</vt:lpstr>
      <vt:lpstr>Lucida Sans</vt:lpstr>
      <vt:lpstr>Wingdings</vt:lpstr>
      <vt:lpstr>OpenText template-2016-16-9</vt:lpstr>
      <vt:lpstr>Financial Executives International: Canada</vt:lpstr>
      <vt:lpstr>Safe Harbor Statement</vt:lpstr>
      <vt:lpstr>PowerPoint Presentation</vt:lpstr>
      <vt:lpstr>Computing has changed</vt:lpstr>
      <vt:lpstr>The Intelligent and Connected Enterprise Top Trends</vt:lpstr>
      <vt:lpstr>Security &amp; Privacy</vt:lpstr>
      <vt:lpstr>Augmented Intelligence</vt:lpstr>
      <vt:lpstr>Augmented Humanity </vt:lpstr>
      <vt:lpstr>Total Workforce: New Geography of Work</vt:lpstr>
      <vt:lpstr>New Commerce </vt:lpstr>
      <vt:lpstr>1 Trillion Machines</vt:lpstr>
      <vt:lpstr>IQ of 1,000</vt:lpstr>
      <vt:lpstr>Living to 100</vt:lpstr>
      <vt:lpstr>Changing Climate</vt:lpstr>
      <vt:lpstr>Nature of Conflict</vt:lpstr>
      <vt:lpstr>It’s an Amazing Time</vt:lpstr>
      <vt:lpstr>Thank you</vt:lpstr>
    </vt:vector>
  </TitlesOfParts>
  <Company>OpenText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OpenText Analyst Summit (OTAS)</dc:title>
  <dc:creator>Karolina Moeser</dc:creator>
  <cp:lastModifiedBy>Scott Schultz</cp:lastModifiedBy>
  <cp:revision>1547</cp:revision>
  <cp:lastPrinted>2018-04-03T14:56:55Z</cp:lastPrinted>
  <dcterms:created xsi:type="dcterms:W3CDTF">2017-11-17T20:13:59Z</dcterms:created>
  <dcterms:modified xsi:type="dcterms:W3CDTF">2018-06-13T13:30:00Z</dcterms:modified>
</cp:coreProperties>
</file>