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87" r:id="rId3"/>
  </p:sldMasterIdLst>
  <p:notesMasterIdLst>
    <p:notesMasterId r:id="rId40"/>
  </p:notesMasterIdLst>
  <p:handoutMasterIdLst>
    <p:handoutMasterId r:id="rId41"/>
  </p:handoutMasterIdLst>
  <p:sldIdLst>
    <p:sldId id="379" r:id="rId4"/>
    <p:sldId id="382" r:id="rId5"/>
    <p:sldId id="369" r:id="rId6"/>
    <p:sldId id="341" r:id="rId7"/>
    <p:sldId id="321" r:id="rId8"/>
    <p:sldId id="383" r:id="rId9"/>
    <p:sldId id="324" r:id="rId10"/>
    <p:sldId id="330" r:id="rId11"/>
    <p:sldId id="331" r:id="rId12"/>
    <p:sldId id="325" r:id="rId13"/>
    <p:sldId id="342" r:id="rId14"/>
    <p:sldId id="327" r:id="rId15"/>
    <p:sldId id="328" r:id="rId16"/>
    <p:sldId id="329" r:id="rId17"/>
    <p:sldId id="356" r:id="rId18"/>
    <p:sldId id="333" r:id="rId19"/>
    <p:sldId id="334" r:id="rId20"/>
    <p:sldId id="332" r:id="rId21"/>
    <p:sldId id="373" r:id="rId22"/>
    <p:sldId id="376" r:id="rId23"/>
    <p:sldId id="384" r:id="rId24"/>
    <p:sldId id="386" r:id="rId25"/>
    <p:sldId id="361" r:id="rId26"/>
    <p:sldId id="362" r:id="rId27"/>
    <p:sldId id="363" r:id="rId28"/>
    <p:sldId id="347" r:id="rId29"/>
    <p:sldId id="359" r:id="rId30"/>
    <p:sldId id="365" r:id="rId31"/>
    <p:sldId id="367" r:id="rId32"/>
    <p:sldId id="368" r:id="rId33"/>
    <p:sldId id="337" r:id="rId34"/>
    <p:sldId id="338" r:id="rId35"/>
    <p:sldId id="360" r:id="rId36"/>
    <p:sldId id="385" r:id="rId37"/>
    <p:sldId id="377" r:id="rId38"/>
    <p:sldId id="38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9D44"/>
    <a:srgbClr val="001D9C"/>
    <a:srgbClr val="01139D"/>
    <a:srgbClr val="0E178A"/>
    <a:srgbClr val="4156FF"/>
    <a:srgbClr val="FFF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08" autoAdjust="0"/>
    <p:restoredTop sz="86450" autoAdjust="0"/>
  </p:normalViewPr>
  <p:slideViewPr>
    <p:cSldViewPr snapToGrid="0" snapToObjects="1">
      <p:cViewPr>
        <p:scale>
          <a:sx n="80" d="100"/>
          <a:sy n="80" d="100"/>
        </p:scale>
        <p:origin x="2200" y="14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9" d="100"/>
          <a:sy n="99" d="100"/>
        </p:scale>
        <p:origin x="558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58A0A8-0AF3-9045-948B-3B39EB9859EC}" type="datetimeFigureOut">
              <a:rPr lang="en-US" smtClean="0"/>
              <a:t>6/6/18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57C156-94E5-9945-9C62-1BDEC6DB8C36}" type="slidenum">
              <a:rPr lang="en-US" smtClean="0"/>
              <a:t>‹#›</a:t>
            </a:fld>
            <a:endParaRPr lang="en-US"/>
          </a:p>
        </p:txBody>
      </p:sp>
    </p:spTree>
    <p:extLst>
      <p:ext uri="{BB962C8B-B14F-4D97-AF65-F5344CB8AC3E}">
        <p14:creationId xmlns:p14="http://schemas.microsoft.com/office/powerpoint/2010/main" val="719601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5D3E8-43BF-E74A-A79E-681F7345B579}" type="datetimeFigureOut">
              <a:rPr lang="en-US" smtClean="0"/>
              <a:t>6/6/18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78D99-0518-234C-A9F3-B113E42C17DC}" type="slidenum">
              <a:rPr lang="en-US" smtClean="0"/>
              <a:t>‹#›</a:t>
            </a:fld>
            <a:endParaRPr lang="en-US"/>
          </a:p>
        </p:txBody>
      </p:sp>
    </p:spTree>
    <p:extLst>
      <p:ext uri="{BB962C8B-B14F-4D97-AF65-F5344CB8AC3E}">
        <p14:creationId xmlns:p14="http://schemas.microsoft.com/office/powerpoint/2010/main" val="473464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erc721.org/" TargetMode="External"/><Relationship Id="rId7" Type="http://schemas.openxmlformats.org/officeDocument/2006/relationships/hyperlink" Target="https://www.tribecafilm.com/filmguide/braid-2018"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github.com/ethereum/EIPs/blob/master/EIPS/eip-20.md" TargetMode="External"/><Relationship Id="rId5" Type="http://schemas.openxmlformats.org/officeDocument/2006/relationships/hyperlink" Target="https://medium.com/@ilovebagels/token-curated-registries-1-0-61a232f8dac7" TargetMode="External"/><Relationship Id="rId4" Type="http://schemas.openxmlformats.org/officeDocument/2006/relationships/hyperlink" Target="https://medium.com/@simondlr/introducing-curation-markets-trade-popularity-of-memes-information-with-code-70bf6fed988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68D4A20F-D614-844F-8786-B0DAFA22D829}" type="slidenum">
              <a:rPr lang="en-US" smtClean="0"/>
              <a:pPr>
                <a:defRPr/>
              </a:pPr>
              <a:t>2</a:t>
            </a:fld>
            <a:endParaRPr lang="en-US"/>
          </a:p>
        </p:txBody>
      </p:sp>
    </p:spTree>
    <p:extLst>
      <p:ext uri="{BB962C8B-B14F-4D97-AF65-F5344CB8AC3E}">
        <p14:creationId xmlns:p14="http://schemas.microsoft.com/office/powerpoint/2010/main" val="2388490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68D4A20F-D614-844F-8786-B0DAFA22D829}" type="slidenum">
              <a:rPr lang="en-US" smtClean="0"/>
              <a:pPr>
                <a:defRPr/>
              </a:pPr>
              <a:t>27</a:t>
            </a:fld>
            <a:endParaRPr lang="en-US"/>
          </a:p>
        </p:txBody>
      </p:sp>
    </p:spTree>
    <p:extLst>
      <p:ext uri="{BB962C8B-B14F-4D97-AF65-F5344CB8AC3E}">
        <p14:creationId xmlns:p14="http://schemas.microsoft.com/office/powerpoint/2010/main" val="28012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Supply chain is the second most powerful blockchain application.</a:t>
            </a:r>
          </a:p>
        </p:txBody>
      </p:sp>
      <p:sp>
        <p:nvSpPr>
          <p:cNvPr id="4" name="Slide Number Placeholder 3"/>
          <p:cNvSpPr>
            <a:spLocks noGrp="1"/>
          </p:cNvSpPr>
          <p:nvPr>
            <p:ph type="sldNum" sz="quarter" idx="10"/>
          </p:nvPr>
        </p:nvSpPr>
        <p:spPr/>
        <p:txBody>
          <a:bodyPr/>
          <a:lstStyle/>
          <a:p>
            <a:pPr>
              <a:defRPr/>
            </a:pPr>
            <a:fld id="{68D4A20F-D614-844F-8786-B0DAFA22D829}" type="slidenum">
              <a:rPr lang="en-US" smtClean="0"/>
              <a:pPr>
                <a:defRPr/>
              </a:pPr>
              <a:t>28</a:t>
            </a:fld>
            <a:endParaRPr lang="en-US"/>
          </a:p>
        </p:txBody>
      </p:sp>
    </p:spTree>
    <p:extLst>
      <p:ext uri="{BB962C8B-B14F-4D97-AF65-F5344CB8AC3E}">
        <p14:creationId xmlns:p14="http://schemas.microsoft.com/office/powerpoint/2010/main" val="3202445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68D4A20F-D614-844F-8786-B0DAFA22D829}" type="slidenum">
              <a:rPr lang="en-US" smtClean="0"/>
              <a:pPr>
                <a:defRPr/>
              </a:pPr>
              <a:t>29</a:t>
            </a:fld>
            <a:endParaRPr lang="en-US"/>
          </a:p>
        </p:txBody>
      </p:sp>
    </p:spTree>
    <p:extLst>
      <p:ext uri="{BB962C8B-B14F-4D97-AF65-F5344CB8AC3E}">
        <p14:creationId xmlns:p14="http://schemas.microsoft.com/office/powerpoint/2010/main" val="1910716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Pitbull – </a:t>
            </a:r>
            <a:r>
              <a:rPr lang="en-CA" dirty="0"/>
              <a:t>calling all blockchain hackers to build smart contract applications that disrupt the world of music.</a:t>
            </a:r>
          </a:p>
          <a:p>
            <a:r>
              <a:rPr lang="en-CA" dirty="0"/>
              <a:t>Hackers deliver a working prototype. A panel of judges including Zeppelin will evaluate the submissions, and the finalists will travel to Miami to personally pitch to Pitbull.</a:t>
            </a:r>
          </a:p>
          <a:p>
            <a:endParaRPr lang="en-CA" dirty="0"/>
          </a:p>
          <a:p>
            <a:r>
              <a:rPr lang="en-CA" dirty="0">
                <a:effectLst/>
              </a:rPr>
              <a:t>As many use cases there are for Ethereum, having Pitbull &amp; </a:t>
            </a:r>
            <a:r>
              <a:rPr lang="en-CA" dirty="0" err="1">
                <a:effectLst/>
              </a:rPr>
              <a:t>eMerge</a:t>
            </a:r>
            <a:r>
              <a:rPr lang="en-CA" dirty="0">
                <a:effectLst/>
              </a:rPr>
              <a:t> Americas as a partner, we are looking specifically for music-related projects. Projects ideas:</a:t>
            </a:r>
          </a:p>
          <a:p>
            <a:r>
              <a:rPr lang="en-CA" dirty="0">
                <a:effectLst/>
              </a:rPr>
              <a:t>• Represent a song’s copyright as a </a:t>
            </a:r>
            <a:r>
              <a:rPr lang="en-CA" dirty="0">
                <a:effectLst/>
                <a:hlinkClick r:id="rId3"/>
              </a:rPr>
              <a:t>non-fungible asset</a:t>
            </a:r>
            <a:r>
              <a:rPr lang="en-CA" dirty="0">
                <a:effectLst/>
              </a:rPr>
              <a:t>, so it can be freely traded, and royalties to the original writer can be paid without intermediaries. </a:t>
            </a:r>
          </a:p>
          <a:p>
            <a:r>
              <a:rPr lang="en-CA" dirty="0">
                <a:effectLst/>
              </a:rPr>
              <a:t>• Collectively curating music through a </a:t>
            </a:r>
            <a:r>
              <a:rPr lang="en-CA" dirty="0">
                <a:effectLst/>
                <a:hlinkClick r:id="rId4"/>
              </a:rPr>
              <a:t>token curation market</a:t>
            </a:r>
            <a:r>
              <a:rPr lang="en-CA" dirty="0">
                <a:effectLst/>
              </a:rPr>
              <a:t>, as a means to discover new artists, rewarding them directly as they gain popularity within a platform.</a:t>
            </a:r>
          </a:p>
          <a:p>
            <a:r>
              <a:rPr lang="en-CA" dirty="0">
                <a:effectLst/>
              </a:rPr>
              <a:t>• Creating playlists or arranging festivals, by having a set of curators decide which songs or artists are included in the list, leveraging the power of </a:t>
            </a:r>
            <a:r>
              <a:rPr lang="en-CA" dirty="0">
                <a:effectLst/>
                <a:hlinkClick r:id="rId5"/>
              </a:rPr>
              <a:t>token curated registries</a:t>
            </a:r>
            <a:r>
              <a:rPr lang="en-CA" dirty="0">
                <a:effectLst/>
              </a:rPr>
              <a:t>.</a:t>
            </a:r>
          </a:p>
          <a:p>
            <a:r>
              <a:rPr lang="en-CA" dirty="0">
                <a:effectLst/>
              </a:rPr>
              <a:t>• Games for music generation on the blockchain, where the participants collaborate by mix-and-matching pieces of songs, according to a set of established rules.</a:t>
            </a:r>
          </a:p>
          <a:p>
            <a:r>
              <a:rPr lang="en-CA" dirty="0">
                <a:effectLst/>
              </a:rPr>
              <a:t>• Selling concert tickets, represented by tradeable </a:t>
            </a:r>
            <a:r>
              <a:rPr lang="en-CA" dirty="0">
                <a:effectLst/>
                <a:hlinkClick r:id="rId6"/>
              </a:rPr>
              <a:t>tokens</a:t>
            </a:r>
            <a:r>
              <a:rPr lang="en-CA" dirty="0">
                <a:effectLst/>
              </a:rPr>
              <a:t>, in an initial ticket offering (equivalent to an ICO), with different </a:t>
            </a:r>
            <a:r>
              <a:rPr lang="en-CA" dirty="0" err="1">
                <a:effectLst/>
              </a:rPr>
              <a:t>crowdsale</a:t>
            </a:r>
            <a:r>
              <a:rPr lang="en-CA" dirty="0">
                <a:effectLst/>
              </a:rPr>
              <a:t> models.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CA" dirty="0"/>
              <a:t>Tribeca is premiering psychological thriller </a:t>
            </a:r>
            <a:r>
              <a:rPr lang="en-CA" dirty="0">
                <a:hlinkClick r:id="rId7"/>
              </a:rPr>
              <a:t>“BRAID,”</a:t>
            </a:r>
            <a:r>
              <a:rPr lang="en-CA" dirty="0"/>
              <a:t> the first major feature film to be funded through an equity </a:t>
            </a:r>
            <a:r>
              <a:rPr lang="en-CA" dirty="0" err="1"/>
              <a:t>crowdsale</a:t>
            </a:r>
            <a:r>
              <a:rPr lang="en-CA" dirty="0"/>
              <a:t> using cryptocurrency. The “BRAID” token sale on the Ethereum Blockchain raised $1.7 million in two weeks with Joseph </a:t>
            </a:r>
            <a:r>
              <a:rPr lang="en-CA" dirty="0" err="1"/>
              <a:t>Lubin</a:t>
            </a:r>
            <a:r>
              <a:rPr lang="en-CA" dirty="0"/>
              <a:t>, blockchain entrepreneur, and founder of </a:t>
            </a:r>
            <a:r>
              <a:rPr lang="en-CA" dirty="0" err="1"/>
              <a:t>ConsenSys</a:t>
            </a:r>
            <a:r>
              <a:rPr lang="en-CA" dirty="0"/>
              <a:t>, serving as the movie’s executive producer.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D4A20F-D614-844F-8786-B0DAFA22D829}" type="slidenum">
              <a:rPr kumimoji="0" lang="en-US" sz="1300" b="0" i="0" u="none" strike="noStrike" kern="1200" cap="none" spc="0" normalizeH="0" baseline="0" noProof="0" smtClean="0">
                <a:ln>
                  <a:noFill/>
                </a:ln>
                <a:solidFill>
                  <a:srgbClr val="000000"/>
                </a:solidFill>
                <a:effectLst/>
                <a:uLnTx/>
                <a:uFillTx/>
                <a:latin typeface="Arial" pitchFamily="-1" charset="0"/>
                <a:ea typeface="ＭＳ Ｐゴシック" pitchFamily="-1"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a:ln>
                <a:noFill/>
              </a:ln>
              <a:solidFill>
                <a:srgbClr val="000000"/>
              </a:solidFill>
              <a:effectLst/>
              <a:uLnTx/>
              <a:uFillTx/>
              <a:latin typeface="Arial" pitchFamily="-1" charset="0"/>
              <a:ea typeface="ＭＳ Ｐゴシック" pitchFamily="-1" charset="-128"/>
            </a:endParaRPr>
          </a:p>
        </p:txBody>
      </p:sp>
    </p:spTree>
    <p:extLst>
      <p:ext uri="{BB962C8B-B14F-4D97-AF65-F5344CB8AC3E}">
        <p14:creationId xmlns:p14="http://schemas.microsoft.com/office/powerpoint/2010/main" val="491249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8D4A20F-D614-844F-8786-B0DAFA22D829}" type="slidenum">
              <a:rPr lang="en-US" smtClean="0"/>
              <a:pPr>
                <a:defRPr/>
              </a:pPr>
              <a:t>32</a:t>
            </a:fld>
            <a:endParaRPr lang="en-US"/>
          </a:p>
        </p:txBody>
      </p:sp>
    </p:spTree>
    <p:extLst>
      <p:ext uri="{BB962C8B-B14F-4D97-AF65-F5344CB8AC3E}">
        <p14:creationId xmlns:p14="http://schemas.microsoft.com/office/powerpoint/2010/main" val="691834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68D4A20F-D614-844F-8786-B0DAFA22D829}" type="slidenum">
              <a:rPr lang="en-US" smtClean="0"/>
              <a:pPr>
                <a:defRPr/>
              </a:pPr>
              <a:t>33</a:t>
            </a:fld>
            <a:endParaRPr lang="en-US"/>
          </a:p>
        </p:txBody>
      </p:sp>
    </p:spTree>
    <p:extLst>
      <p:ext uri="{BB962C8B-B14F-4D97-AF65-F5344CB8AC3E}">
        <p14:creationId xmlns:p14="http://schemas.microsoft.com/office/powerpoint/2010/main" val="1925971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68D4A20F-D614-844F-8786-B0DAFA22D829}" type="slidenum">
              <a:rPr lang="en-US" smtClean="0"/>
              <a:pPr>
                <a:defRPr/>
              </a:pPr>
              <a:t>34</a:t>
            </a:fld>
            <a:endParaRPr lang="en-US"/>
          </a:p>
        </p:txBody>
      </p:sp>
    </p:spTree>
    <p:extLst>
      <p:ext uri="{BB962C8B-B14F-4D97-AF65-F5344CB8AC3E}">
        <p14:creationId xmlns:p14="http://schemas.microsoft.com/office/powerpoint/2010/main" val="3825696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68D4A20F-D614-844F-8786-B0DAFA22D829}" type="slidenum">
              <a:rPr lang="en-US" smtClean="0"/>
              <a:pPr>
                <a:defRPr/>
              </a:pPr>
              <a:t>35</a:t>
            </a:fld>
            <a:endParaRPr lang="en-US"/>
          </a:p>
        </p:txBody>
      </p:sp>
    </p:spTree>
    <p:extLst>
      <p:ext uri="{BB962C8B-B14F-4D97-AF65-F5344CB8AC3E}">
        <p14:creationId xmlns:p14="http://schemas.microsoft.com/office/powerpoint/2010/main" val="1517882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D4A20F-D614-844F-8786-B0DAFA22D829}" type="slidenum">
              <a:rPr kumimoji="0" lang="en-US" sz="1300" b="0" i="0" u="none" strike="noStrike" kern="1200" cap="none" spc="0" normalizeH="0" baseline="0" noProof="0" smtClean="0">
                <a:ln>
                  <a:noFill/>
                </a:ln>
                <a:solidFill>
                  <a:srgbClr val="000000"/>
                </a:solidFill>
                <a:effectLst/>
                <a:uLnTx/>
                <a:uFillTx/>
                <a:latin typeface="Arial" pitchFamily="-1" charset="0"/>
                <a:ea typeface="ＭＳ Ｐゴシック" pitchFamily="-1" charset="-128"/>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a:ln>
                <a:noFill/>
              </a:ln>
              <a:solidFill>
                <a:srgbClr val="000000"/>
              </a:solidFill>
              <a:effectLst/>
              <a:uLnTx/>
              <a:uFillTx/>
              <a:latin typeface="Arial" pitchFamily="-1" charset="0"/>
              <a:ea typeface="ＭＳ Ｐゴシック" pitchFamily="-1" charset="-128"/>
            </a:endParaRPr>
          </a:p>
        </p:txBody>
      </p:sp>
    </p:spTree>
    <p:extLst>
      <p:ext uri="{BB962C8B-B14F-4D97-AF65-F5344CB8AC3E}">
        <p14:creationId xmlns:p14="http://schemas.microsoft.com/office/powerpoint/2010/main" val="275613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world’s first cryptocurrency</a:t>
            </a:r>
          </a:p>
        </p:txBody>
      </p:sp>
      <p:sp>
        <p:nvSpPr>
          <p:cNvPr id="4" name="Slide Number Placeholder 3"/>
          <p:cNvSpPr>
            <a:spLocks noGrp="1"/>
          </p:cNvSpPr>
          <p:nvPr>
            <p:ph type="sldNum" sz="quarter" idx="10"/>
          </p:nvPr>
        </p:nvSpPr>
        <p:spPr/>
        <p:txBody>
          <a:bodyPr/>
          <a:lstStyle/>
          <a:p>
            <a:fld id="{C493D61F-0041-6E44-976E-1F556833A49B}" type="slidenum">
              <a:rPr lang="en-US" smtClean="0"/>
              <a:t>7</a:t>
            </a:fld>
            <a:endParaRPr lang="en-US"/>
          </a:p>
        </p:txBody>
      </p:sp>
    </p:spTree>
    <p:extLst>
      <p:ext uri="{BB962C8B-B14F-4D97-AF65-F5344CB8AC3E}">
        <p14:creationId xmlns:p14="http://schemas.microsoft.com/office/powerpoint/2010/main" val="194267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878D99-0518-234C-A9F3-B113E42C17DC}" type="slidenum">
              <a:rPr lang="en-US" smtClean="0"/>
              <a:t>9</a:t>
            </a:fld>
            <a:endParaRPr lang="en-US"/>
          </a:p>
        </p:txBody>
      </p:sp>
    </p:spTree>
    <p:extLst>
      <p:ext uri="{BB962C8B-B14F-4D97-AF65-F5344CB8AC3E}">
        <p14:creationId xmlns:p14="http://schemas.microsoft.com/office/powerpoint/2010/main" val="47196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93D61F-0041-6E44-976E-1F556833A49B}" type="slidenum">
              <a:rPr lang="en-US" smtClean="0"/>
              <a:t>13</a:t>
            </a:fld>
            <a:endParaRPr lang="en-US"/>
          </a:p>
        </p:txBody>
      </p:sp>
    </p:spTree>
    <p:extLst>
      <p:ext uri="{BB962C8B-B14F-4D97-AF65-F5344CB8AC3E}">
        <p14:creationId xmlns:p14="http://schemas.microsoft.com/office/powerpoint/2010/main" val="2080252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878D99-0518-234C-A9F3-B113E42C17DC}" type="slidenum">
              <a:rPr lang="en-US" smtClean="0"/>
              <a:t>19</a:t>
            </a:fld>
            <a:endParaRPr lang="en-US"/>
          </a:p>
        </p:txBody>
      </p:sp>
    </p:spTree>
    <p:extLst>
      <p:ext uri="{BB962C8B-B14F-4D97-AF65-F5344CB8AC3E}">
        <p14:creationId xmlns:p14="http://schemas.microsoft.com/office/powerpoint/2010/main" val="4074103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Ethereum – invented by Russian Canadian </a:t>
            </a:r>
            <a:r>
              <a:rPr lang="en-US" dirty="0" err="1"/>
              <a:t>Vitalik</a:t>
            </a:r>
            <a:r>
              <a:rPr lang="en-US" dirty="0"/>
              <a:t> </a:t>
            </a:r>
            <a:r>
              <a:rPr lang="en-US" dirty="0" err="1"/>
              <a:t>Buterin</a:t>
            </a:r>
            <a:r>
              <a:rPr lang="en-US" dirty="0"/>
              <a:t> – a Turing complete platform enabling the development of smart contracts, applications that could perform individual calculations and payments of their own – has been fundamental to the ICO fundraising via ERC20 tokens –. an interface for issuing digital assets via the Ethereum blockchain </a:t>
            </a:r>
          </a:p>
        </p:txBody>
      </p:sp>
      <p:sp>
        <p:nvSpPr>
          <p:cNvPr id="4" name="Slide Number Placeholder 3"/>
          <p:cNvSpPr>
            <a:spLocks noGrp="1"/>
          </p:cNvSpPr>
          <p:nvPr>
            <p:ph type="sldNum" sz="quarter" idx="10"/>
          </p:nvPr>
        </p:nvSpPr>
        <p:spPr/>
        <p:txBody>
          <a:bodyPr/>
          <a:lstStyle/>
          <a:p>
            <a:fld id="{63878D99-0518-234C-A9F3-B113E42C17DC}" type="slidenum">
              <a:rPr lang="en-US" smtClean="0"/>
              <a:t>20</a:t>
            </a:fld>
            <a:endParaRPr lang="en-US"/>
          </a:p>
        </p:txBody>
      </p:sp>
    </p:spTree>
    <p:extLst>
      <p:ext uri="{BB962C8B-B14F-4D97-AF65-F5344CB8AC3E}">
        <p14:creationId xmlns:p14="http://schemas.microsoft.com/office/powerpoint/2010/main" val="1354396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878D99-0518-234C-A9F3-B113E42C17DC}" type="slidenum">
              <a:rPr lang="en-US" smtClean="0"/>
              <a:t>21</a:t>
            </a:fld>
            <a:endParaRPr lang="en-US"/>
          </a:p>
        </p:txBody>
      </p:sp>
    </p:spTree>
    <p:extLst>
      <p:ext uri="{BB962C8B-B14F-4D97-AF65-F5344CB8AC3E}">
        <p14:creationId xmlns:p14="http://schemas.microsoft.com/office/powerpoint/2010/main" val="1411775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Ethereum – invited by Russian Canadian </a:t>
            </a:r>
            <a:r>
              <a:rPr lang="en-US" dirty="0" err="1"/>
              <a:t>Vitalik</a:t>
            </a:r>
            <a:r>
              <a:rPr lang="en-US" dirty="0"/>
              <a:t> </a:t>
            </a:r>
            <a:r>
              <a:rPr lang="en-US" dirty="0" err="1"/>
              <a:t>Buterin</a:t>
            </a:r>
            <a:r>
              <a:rPr lang="en-US" dirty="0"/>
              <a:t> – a Turing complete platform enabling the development of smart contracts, applications that could perform individual calculations and payments of their own – has been fundamental to the ICO fundraising via ERC20 tokens –. an interface for issuing digital assets via the Ethereum blockchain </a:t>
            </a:r>
          </a:p>
        </p:txBody>
      </p:sp>
      <p:sp>
        <p:nvSpPr>
          <p:cNvPr id="4" name="Slide Number Placeholder 3"/>
          <p:cNvSpPr>
            <a:spLocks noGrp="1"/>
          </p:cNvSpPr>
          <p:nvPr>
            <p:ph type="sldNum" sz="quarter" idx="10"/>
          </p:nvPr>
        </p:nvSpPr>
        <p:spPr/>
        <p:txBody>
          <a:bodyPr/>
          <a:lstStyle/>
          <a:p>
            <a:fld id="{63878D99-0518-234C-A9F3-B113E42C17DC}" type="slidenum">
              <a:rPr lang="en-US" smtClean="0"/>
              <a:t>22</a:t>
            </a:fld>
            <a:endParaRPr lang="en-US"/>
          </a:p>
        </p:txBody>
      </p:sp>
    </p:spTree>
    <p:extLst>
      <p:ext uri="{BB962C8B-B14F-4D97-AF65-F5344CB8AC3E}">
        <p14:creationId xmlns:p14="http://schemas.microsoft.com/office/powerpoint/2010/main" val="2526181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2415941"/>
            <a:ext cx="12189676" cy="1424539"/>
          </a:xfrm>
        </p:spPr>
        <p:txBody>
          <a:bodyPr anchor="b">
            <a:normAutofit/>
          </a:bodyPr>
          <a:lstStyle>
            <a:lvl1pPr algn="ctr">
              <a:defRPr sz="4000" cap="all" baseline="0">
                <a:solidFill>
                  <a:srgbClr val="FFF100"/>
                </a:solidFill>
                <a:latin typeface="Arial Bold" charset="0"/>
              </a:defRPr>
            </a:lvl1pPr>
          </a:lstStyle>
          <a:p>
            <a:r>
              <a:rPr lang="en-US" dirty="0"/>
              <a:t>Click to edit Master title</a:t>
            </a:r>
          </a:p>
        </p:txBody>
      </p:sp>
      <p:sp>
        <p:nvSpPr>
          <p:cNvPr id="3" name="Subtitle 2"/>
          <p:cNvSpPr>
            <a:spLocks noGrp="1"/>
          </p:cNvSpPr>
          <p:nvPr>
            <p:ph type="subTitle" idx="1"/>
          </p:nvPr>
        </p:nvSpPr>
        <p:spPr>
          <a:xfrm>
            <a:off x="1524000" y="4119612"/>
            <a:ext cx="9144000" cy="1138187"/>
          </a:xfrm>
        </p:spPr>
        <p:txBody>
          <a:bodyPr>
            <a:normAutofit/>
          </a:bodyPr>
          <a:lstStyle>
            <a:lvl1pPr marL="0" indent="0" algn="ctr">
              <a:buNone/>
              <a:defRPr sz="3000" b="1" i="0" cap="all"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6" name="Slide Number Placeholder 5"/>
          <p:cNvSpPr>
            <a:spLocks noGrp="1"/>
          </p:cNvSpPr>
          <p:nvPr>
            <p:ph type="sldNum" sz="quarter" idx="12"/>
          </p:nvPr>
        </p:nvSpPr>
        <p:spPr/>
        <p:txBody>
          <a:bodyPr/>
          <a:lstStyle/>
          <a:p>
            <a:fld id="{8E5E35EC-DB17-8547-AA33-CE2389B7803F}" type="slidenum">
              <a:rPr lang="en-US" smtClean="0"/>
              <a:t>‹#›</a:t>
            </a:fld>
            <a:endParaRPr lang="en-US"/>
          </a:p>
        </p:txBody>
      </p:sp>
    </p:spTree>
    <p:extLst>
      <p:ext uri="{BB962C8B-B14F-4D97-AF65-F5344CB8AC3E}">
        <p14:creationId xmlns:p14="http://schemas.microsoft.com/office/powerpoint/2010/main" val="200403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79200" y="193984"/>
            <a:ext cx="508000" cy="365125"/>
          </a:xfrm>
          <a:prstGeom prst="rect">
            <a:avLst/>
          </a:prstGeom>
        </p:spPr>
        <p:txBody>
          <a:bodyPr/>
          <a:lstStyle/>
          <a:p>
            <a:fld id="{32ECD629-4DA5-4EAE-B174-69948CAAE2CE}" type="slidenum">
              <a:rPr lang="en-US" smtClean="0"/>
              <a:t>‹#›</a:t>
            </a:fld>
            <a:endParaRPr lang="en-US"/>
          </a:p>
        </p:txBody>
      </p:sp>
      <p:sp>
        <p:nvSpPr>
          <p:cNvPr id="3" name="Picture Placeholder 2"/>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833896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32ECD629-4DA5-4EAE-B174-69948CAAE2CE}" type="slidenum">
              <a:rPr lang="en-US" smtClean="0"/>
              <a:t>‹#›</a:t>
            </a:fld>
            <a:endParaRPr lang="en-US"/>
          </a:p>
        </p:txBody>
      </p:sp>
    </p:spTree>
    <p:extLst>
      <p:ext uri="{BB962C8B-B14F-4D97-AF65-F5344CB8AC3E}">
        <p14:creationId xmlns:p14="http://schemas.microsoft.com/office/powerpoint/2010/main" val="421996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Ref idx="1001">
        <a:schemeClr val="bg1"/>
      </p:bgRef>
    </p:bg>
    <p:spTree>
      <p:nvGrpSpPr>
        <p:cNvPr id="1" name=""/>
        <p:cNvGrpSpPr/>
        <p:nvPr/>
      </p:nvGrpSpPr>
      <p:grpSpPr>
        <a:xfrm>
          <a:off x="0" y="0"/>
          <a:ext cx="0" cy="0"/>
          <a:chOff x="0" y="0"/>
          <a:chExt cx="0" cy="0"/>
        </a:xfrm>
      </p:grpSpPr>
      <p:pic>
        <p:nvPicPr>
          <p:cNvPr id="3" name="Picture 4" descr="Screen Shot 2012-05-02 at 3.28.43 PM.png"/>
          <p:cNvPicPr>
            <a:picLocks noChangeAspect="1"/>
          </p:cNvPicPr>
          <p:nvPr userDrawn="1"/>
        </p:nvPicPr>
        <p:blipFill>
          <a:blip r:embed="rId2"/>
          <a:srcRect/>
          <a:stretch>
            <a:fillRect/>
          </a:stretch>
        </p:blipFill>
        <p:spPr bwMode="auto">
          <a:xfrm>
            <a:off x="0" y="14818"/>
            <a:ext cx="12192000" cy="6828367"/>
          </a:xfrm>
          <a:prstGeom prst="rect">
            <a:avLst/>
          </a:prstGeom>
          <a:noFill/>
          <a:ln w="9525">
            <a:noFill/>
            <a:miter lim="800000"/>
            <a:headEnd/>
            <a:tailEnd/>
          </a:ln>
        </p:spPr>
      </p:pic>
      <p:sp>
        <p:nvSpPr>
          <p:cNvPr id="8" name="Rectangle 2"/>
          <p:cNvSpPr>
            <a:spLocks noGrp="1" noChangeArrowheads="1"/>
          </p:cNvSpPr>
          <p:nvPr>
            <p:ph type="ctrTitle"/>
          </p:nvPr>
        </p:nvSpPr>
        <p:spPr>
          <a:xfrm>
            <a:off x="4470400" y="2286000"/>
            <a:ext cx="7721600" cy="1854200"/>
          </a:xfrm>
          <a:ln>
            <a:noFill/>
          </a:ln>
        </p:spPr>
        <p:txBody>
          <a:bodyPr anchor="t"/>
          <a:lstStyle>
            <a:lvl1pPr algn="l">
              <a:defRPr sz="3733" b="0">
                <a:solidFill>
                  <a:srgbClr val="F5A738"/>
                </a:solidFill>
                <a:effectLst/>
                <a:latin typeface="Helvetica LT Std Light" pitchFamily="34" charset="0"/>
                <a:ea typeface="Helvetica LT Std Light" pitchFamily="34" charset="0"/>
                <a:cs typeface="Helvetica LT Std Light" pitchFamily="34" charset="0"/>
              </a:defRPr>
            </a:lvl1pPr>
          </a:lstStyle>
          <a:p>
            <a:r>
              <a:rPr lang="en-US" dirty="0"/>
              <a:t>Click to edit Master title style</a:t>
            </a:r>
          </a:p>
        </p:txBody>
      </p:sp>
    </p:spTree>
    <p:extLst>
      <p:ext uri="{BB962C8B-B14F-4D97-AF65-F5344CB8AC3E}">
        <p14:creationId xmlns:p14="http://schemas.microsoft.com/office/powerpoint/2010/main" val="406766646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LT Std Light"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LT Std Light" pitchFamily="34" charset="0"/>
              </a:defRPr>
            </a:lvl1pPr>
            <a:lvl2pPr>
              <a:defRPr>
                <a:latin typeface="Helvetica LT Std Light" pitchFamily="34" charset="0"/>
              </a:defRPr>
            </a:lvl2pPr>
            <a:lvl3pPr>
              <a:defRPr>
                <a:latin typeface="Helvetica LT Std Light" pitchFamily="34" charset="0"/>
              </a:defRPr>
            </a:lvl3pPr>
            <a:lvl4pPr>
              <a:defRPr>
                <a:latin typeface="Helvetica LT Std Light" pitchFamily="34" charset="0"/>
              </a:defRPr>
            </a:lvl4pPr>
            <a:lvl5pPr>
              <a:defRPr>
                <a:latin typeface="Helvetica LT Std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7623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277600" cy="838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solidFill>
            <a:srgbClr val="44B0BA"/>
          </a:solidFill>
        </p:spPr>
        <p:txBody>
          <a:bodyPr anchor="ctr"/>
          <a:lstStyle>
            <a:lvl1pPr marL="0" indent="0" algn="ctr">
              <a:buNone/>
              <a:defRPr sz="2667"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3"/>
          </a:xfrm>
          <a:solidFill>
            <a:srgbClr val="44B0BA"/>
          </a:solidFill>
        </p:spPr>
        <p:txBody>
          <a:bodyPr anchor="ctr"/>
          <a:lstStyle>
            <a:lvl1pPr marL="0" indent="0" algn="ctr">
              <a:buNone/>
              <a:defRPr sz="2667"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161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3432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38400" y="2133600"/>
            <a:ext cx="7315200" cy="2895600"/>
          </a:xfrm>
        </p:spPr>
        <p:txBody>
          <a:bodyPr/>
          <a:lstStyle>
            <a:lvl1pPr marL="609585" indent="-609585">
              <a:buFont typeface="+mj-lt"/>
              <a:buAutoNum type="arabicPeriod"/>
              <a:defRPr/>
            </a:lvl1pPr>
            <a:lvl2pPr marL="1295368" indent="-685783">
              <a:buFont typeface="+mj-lt"/>
              <a:buAutoNum type="arabicPeriod"/>
              <a:defRPr/>
            </a:lvl2pPr>
            <a:lvl3pPr marL="1676358" indent="-457189">
              <a:buFont typeface="+mj-lt"/>
              <a:buAutoNum type="arabicPeriod"/>
              <a:defRPr/>
            </a:lvl3pPr>
            <a:lvl4pPr marL="2285943" indent="-457189">
              <a:buFont typeface="+mj-lt"/>
              <a:buAutoNum type="arabicPeriod"/>
              <a:defRPr/>
            </a:lvl4pPr>
            <a:lvl5pPr marL="2895528" indent="-457189">
              <a:buFont typeface="+mj-lt"/>
              <a:buAutoNum type="arabicPeriod"/>
              <a:defRPr/>
            </a:lvl5pPr>
          </a:lstStyle>
          <a:p>
            <a:pPr lvl="0"/>
            <a:r>
              <a:rPr lang="en-US" dirty="0"/>
              <a:t>Click to edit Master text styles</a:t>
            </a:r>
          </a:p>
        </p:txBody>
      </p:sp>
    </p:spTree>
    <p:extLst>
      <p:ext uri="{BB962C8B-B14F-4D97-AF65-F5344CB8AC3E}">
        <p14:creationId xmlns:p14="http://schemas.microsoft.com/office/powerpoint/2010/main" val="3289301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58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582400" cy="838200"/>
          </a:xfrm>
        </p:spPr>
        <p:txBody>
          <a:bodyPr/>
          <a:lstStyle/>
          <a:p>
            <a:r>
              <a:rPr lang="en-US"/>
              <a:t>Click to edit Master title style</a:t>
            </a:r>
          </a:p>
        </p:txBody>
      </p:sp>
      <p:sp>
        <p:nvSpPr>
          <p:cNvPr id="3" name="Chart Placeholder 2"/>
          <p:cNvSpPr>
            <a:spLocks noGrp="1"/>
          </p:cNvSpPr>
          <p:nvPr>
            <p:ph type="chart" idx="1"/>
          </p:nvPr>
        </p:nvSpPr>
        <p:spPr>
          <a:xfrm>
            <a:off x="304800" y="1371601"/>
            <a:ext cx="11582400" cy="4754563"/>
          </a:xfrm>
        </p:spPr>
        <p:txBody>
          <a:bodyPr/>
          <a:lstStyle/>
          <a:p>
            <a:pPr lvl="0"/>
            <a:r>
              <a:rPr lang="en-US" noProof="0"/>
              <a:t>Click icon to add chart</a:t>
            </a:r>
          </a:p>
        </p:txBody>
      </p:sp>
    </p:spTree>
    <p:extLst>
      <p:ext uri="{BB962C8B-B14F-4D97-AF65-F5344CB8AC3E}">
        <p14:creationId xmlns:p14="http://schemas.microsoft.com/office/powerpoint/2010/main" val="1150779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582400" cy="838200"/>
          </a:xfrm>
        </p:spPr>
        <p:txBody>
          <a:bodyPr/>
          <a:lstStyle/>
          <a:p>
            <a:r>
              <a:rPr lang="en-US"/>
              <a:t>Click to edit Master title style</a:t>
            </a:r>
          </a:p>
        </p:txBody>
      </p:sp>
      <p:sp>
        <p:nvSpPr>
          <p:cNvPr id="3" name="Content Placeholder 2"/>
          <p:cNvSpPr>
            <a:spLocks noGrp="1"/>
          </p:cNvSpPr>
          <p:nvPr>
            <p:ph sz="half" idx="1"/>
          </p:nvPr>
        </p:nvSpPr>
        <p:spPr>
          <a:xfrm>
            <a:off x="304800" y="1371601"/>
            <a:ext cx="5689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371600"/>
            <a:ext cx="5689600"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824289"/>
            <a:ext cx="5689600" cy="230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255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32836" y="1809549"/>
            <a:ext cx="6920564" cy="606392"/>
          </a:xfrm>
        </p:spPr>
        <p:txBody>
          <a:bodyPr/>
          <a:lstStyle>
            <a:lvl1pPr marL="0" indent="0" algn="l">
              <a:buNone/>
              <a:defRPr sz="2400" cap="all" baseline="0">
                <a:solidFill>
                  <a:srgbClr val="4156FF"/>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1"/>
          <p:cNvSpPr>
            <a:spLocks noGrp="1"/>
          </p:cNvSpPr>
          <p:nvPr>
            <p:ph type="ctrTitle" hasCustomPrompt="1"/>
          </p:nvPr>
        </p:nvSpPr>
        <p:spPr>
          <a:xfrm>
            <a:off x="1232836" y="914183"/>
            <a:ext cx="4543124" cy="712269"/>
          </a:xfrm>
        </p:spPr>
        <p:txBody>
          <a:bodyPr anchor="b">
            <a:normAutofit/>
          </a:bodyPr>
          <a:lstStyle>
            <a:lvl1pPr algn="l">
              <a:defRPr sz="4300" cap="none" baseline="0">
                <a:solidFill>
                  <a:srgbClr val="01139D"/>
                </a:solidFill>
                <a:latin typeface="Arial Bold" charset="0"/>
              </a:defRPr>
            </a:lvl1pPr>
          </a:lstStyle>
          <a:p>
            <a:r>
              <a:rPr lang="en-US" dirty="0"/>
              <a:t>Title of Slide</a:t>
            </a:r>
          </a:p>
        </p:txBody>
      </p:sp>
      <p:sp>
        <p:nvSpPr>
          <p:cNvPr id="7" name="TextBox 6"/>
          <p:cNvSpPr txBox="1"/>
          <p:nvPr userDrawn="1"/>
        </p:nvSpPr>
        <p:spPr>
          <a:xfrm>
            <a:off x="1227813" y="6312902"/>
            <a:ext cx="2276585" cy="246221"/>
          </a:xfrm>
          <a:prstGeom prst="rect">
            <a:avLst/>
          </a:prstGeom>
          <a:noFill/>
        </p:spPr>
        <p:txBody>
          <a:bodyPr wrap="none" rtlCol="0">
            <a:spAutoFit/>
          </a:bodyPr>
          <a:lstStyle/>
          <a:p>
            <a:r>
              <a:rPr lang="en-US" sz="1000" b="0" i="0" kern="1200" baseline="0" dirty="0">
                <a:solidFill>
                  <a:schemeClr val="tx1"/>
                </a:solidFill>
                <a:effectLst/>
                <a:latin typeface="+mn-lt"/>
                <a:ea typeface="+mn-ea"/>
                <a:cs typeface="+mn-cs"/>
              </a:rPr>
              <a:t>©2017 </a:t>
            </a:r>
            <a:r>
              <a:rPr lang="en-US" sz="1000" b="0" i="0" kern="1200" baseline="0" dirty="0" err="1">
                <a:solidFill>
                  <a:schemeClr val="tx1"/>
                </a:solidFill>
                <a:effectLst/>
                <a:latin typeface="+mn-lt"/>
                <a:ea typeface="+mn-ea"/>
                <a:cs typeface="+mn-cs"/>
              </a:rPr>
              <a:t>Blockchain</a:t>
            </a:r>
            <a:r>
              <a:rPr lang="en-US" sz="1000" b="0" i="0" kern="1200" baseline="0" dirty="0">
                <a:solidFill>
                  <a:schemeClr val="tx1"/>
                </a:solidFill>
                <a:effectLst/>
                <a:latin typeface="+mn-lt"/>
                <a:ea typeface="+mn-ea"/>
                <a:cs typeface="+mn-cs"/>
              </a:rPr>
              <a:t> Research Institute</a:t>
            </a:r>
            <a:endParaRPr lang="en-US" sz="1000" baseline="0" dirty="0"/>
          </a:p>
        </p:txBody>
      </p:sp>
      <p:sp>
        <p:nvSpPr>
          <p:cNvPr id="4" name="Text Placeholder 3"/>
          <p:cNvSpPr>
            <a:spLocks noGrp="1"/>
          </p:cNvSpPr>
          <p:nvPr>
            <p:ph type="body" sz="quarter" idx="10" hasCustomPrompt="1"/>
          </p:nvPr>
        </p:nvSpPr>
        <p:spPr>
          <a:xfrm>
            <a:off x="1227138" y="2551113"/>
            <a:ext cx="7310470" cy="3089275"/>
          </a:xfrm>
        </p:spPr>
        <p:txBody>
          <a:bodyPr/>
          <a:lstStyle>
            <a:lvl2pPr marL="0" indent="0">
              <a:buFontTx/>
              <a:buNone/>
              <a:defRPr/>
            </a:lvl2pPr>
            <a:lvl3pPr marL="914400" indent="0">
              <a:buFontTx/>
              <a:buNone/>
              <a:defRPr/>
            </a:lvl3pPr>
            <a:lvl4pPr marL="1371600" indent="0">
              <a:buFontTx/>
              <a:buNone/>
              <a:defRPr/>
            </a:lvl4pPr>
            <a:lvl5pPr marL="1828800" indent="0">
              <a:buFontTx/>
              <a:buNone/>
              <a:defRPr/>
            </a:lvl5pPr>
          </a:lstStyle>
          <a:p>
            <a:pPr lvl="1"/>
            <a:r>
              <a:rPr lang="en-US" dirty="0"/>
              <a:t>Second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582400" cy="838200"/>
          </a:xfrm>
        </p:spPr>
        <p:txBody>
          <a:bodyPr/>
          <a:lstStyle/>
          <a:p>
            <a:r>
              <a:rPr lang="en-US"/>
              <a:t>Click to edit Master title style</a:t>
            </a:r>
          </a:p>
        </p:txBody>
      </p:sp>
      <p:sp>
        <p:nvSpPr>
          <p:cNvPr id="3" name="Text Placeholder 2"/>
          <p:cNvSpPr>
            <a:spLocks noGrp="1"/>
          </p:cNvSpPr>
          <p:nvPr>
            <p:ph type="body" sz="half" idx="1"/>
          </p:nvPr>
        </p:nvSpPr>
        <p:spPr>
          <a:xfrm>
            <a:off x="304800" y="1371600"/>
            <a:ext cx="11582400"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824289"/>
            <a:ext cx="11582400" cy="230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72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161" indent="0" algn="ctr">
              <a:buNone/>
              <a:defRPr>
                <a:solidFill>
                  <a:schemeClr val="tx1">
                    <a:tint val="75000"/>
                  </a:schemeClr>
                </a:solidFill>
              </a:defRPr>
            </a:lvl2pPr>
            <a:lvl3pPr marL="1088322" indent="0" algn="ctr">
              <a:buNone/>
              <a:defRPr>
                <a:solidFill>
                  <a:schemeClr val="tx1">
                    <a:tint val="75000"/>
                  </a:schemeClr>
                </a:solidFill>
              </a:defRPr>
            </a:lvl3pPr>
            <a:lvl4pPr marL="1632482" indent="0" algn="ctr">
              <a:buNone/>
              <a:defRPr>
                <a:solidFill>
                  <a:schemeClr val="tx1">
                    <a:tint val="75000"/>
                  </a:schemeClr>
                </a:solidFill>
              </a:defRPr>
            </a:lvl4pPr>
            <a:lvl5pPr marL="2176643" indent="0" algn="ctr">
              <a:buNone/>
              <a:defRPr>
                <a:solidFill>
                  <a:schemeClr val="tx1">
                    <a:tint val="75000"/>
                  </a:schemeClr>
                </a:solidFill>
              </a:defRPr>
            </a:lvl5pPr>
            <a:lvl6pPr marL="2720804" indent="0" algn="ctr">
              <a:buNone/>
              <a:defRPr>
                <a:solidFill>
                  <a:schemeClr val="tx1">
                    <a:tint val="75000"/>
                  </a:schemeClr>
                </a:solidFill>
              </a:defRPr>
            </a:lvl6pPr>
            <a:lvl7pPr marL="3264965" indent="0" algn="ctr">
              <a:buNone/>
              <a:defRPr>
                <a:solidFill>
                  <a:schemeClr val="tx1">
                    <a:tint val="75000"/>
                  </a:schemeClr>
                </a:solidFill>
              </a:defRPr>
            </a:lvl7pPr>
            <a:lvl8pPr marL="3809125" indent="0" algn="ctr">
              <a:buNone/>
              <a:defRPr>
                <a:solidFill>
                  <a:schemeClr val="tx1">
                    <a:tint val="75000"/>
                  </a:schemeClr>
                </a:solidFill>
              </a:defRPr>
            </a:lvl8pPr>
            <a:lvl9pPr marL="43532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lIns="34281" tIns="17140" rIns="34281" bIns="17140"/>
          <a:lstStyle/>
          <a:p>
            <a:fld id="{2131BB84-924F-5E4B-9C32-BCC58F13143F}" type="datetimeFigureOut">
              <a:rPr lang="en-US" smtClean="0"/>
              <a:pPr/>
              <a:t>6/6/18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lIns="34281" tIns="17140" rIns="34281" bIns="17140"/>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lIns="34281" tIns="17140" rIns="34281" bIns="17140"/>
          <a:lstStyle/>
          <a:p>
            <a:fld id="{6DA112B2-4736-1D40-8822-16446E86FA65}" type="slidenum">
              <a:rPr lang="en-US" smtClean="0"/>
              <a:pPr/>
              <a:t>‹#›</a:t>
            </a:fld>
            <a:endParaRPr lang="en-US"/>
          </a:p>
        </p:txBody>
      </p:sp>
    </p:spTree>
    <p:extLst>
      <p:ext uri="{BB962C8B-B14F-4D97-AF65-F5344CB8AC3E}">
        <p14:creationId xmlns:p14="http://schemas.microsoft.com/office/powerpoint/2010/main" val="3939822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232837" y="1809549"/>
            <a:ext cx="6920564" cy="606392"/>
          </a:xfrm>
          <a:prstGeom prst="rect">
            <a:avLst/>
          </a:prstGeom>
        </p:spPr>
        <p:txBody>
          <a:bodyPr/>
          <a:lstStyle>
            <a:lvl1pPr marL="0" indent="0" algn="l">
              <a:buNone/>
              <a:defRPr sz="2400" cap="all" baseline="0">
                <a:solidFill>
                  <a:srgbClr val="4156FF"/>
                </a:solidFill>
                <a:latin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Title 1"/>
          <p:cNvSpPr>
            <a:spLocks noGrp="1"/>
          </p:cNvSpPr>
          <p:nvPr>
            <p:ph type="ctrTitle" hasCustomPrompt="1"/>
          </p:nvPr>
        </p:nvSpPr>
        <p:spPr>
          <a:xfrm>
            <a:off x="1232837" y="914184"/>
            <a:ext cx="4543124" cy="712269"/>
          </a:xfrm>
          <a:prstGeom prst="rect">
            <a:avLst/>
          </a:prstGeom>
        </p:spPr>
        <p:txBody>
          <a:bodyPr anchor="b">
            <a:normAutofit/>
          </a:bodyPr>
          <a:lstStyle>
            <a:lvl1pPr algn="l">
              <a:defRPr sz="4300" cap="none" baseline="0">
                <a:solidFill>
                  <a:srgbClr val="01139D"/>
                </a:solidFill>
                <a:latin typeface="Arial Bold" charset="0"/>
              </a:defRPr>
            </a:lvl1pPr>
          </a:lstStyle>
          <a:p>
            <a:r>
              <a:rPr lang="en-US" dirty="0"/>
              <a:t>Title of Slide</a:t>
            </a:r>
          </a:p>
        </p:txBody>
      </p:sp>
      <p:sp>
        <p:nvSpPr>
          <p:cNvPr id="8" name="Text Placeholder 3"/>
          <p:cNvSpPr>
            <a:spLocks noGrp="1"/>
          </p:cNvSpPr>
          <p:nvPr>
            <p:ph type="body" sz="quarter" idx="13" hasCustomPrompt="1"/>
          </p:nvPr>
        </p:nvSpPr>
        <p:spPr>
          <a:xfrm>
            <a:off x="1227138" y="2551113"/>
            <a:ext cx="7310471" cy="3089275"/>
          </a:xfrm>
          <a:prstGeom prst="rect">
            <a:avLst/>
          </a:prstGeom>
        </p:spPr>
        <p:txBody>
          <a:bodyPr/>
          <a:lstStyle>
            <a:lvl2pPr marL="0" indent="0">
              <a:buFontTx/>
              <a:buNone/>
              <a:defRPr/>
            </a:lvl2pPr>
            <a:lvl3pPr marL="914377" indent="0">
              <a:buFontTx/>
              <a:buNone/>
              <a:defRPr/>
            </a:lvl3pPr>
            <a:lvl4pPr marL="1371566" indent="0">
              <a:buFontTx/>
              <a:buNone/>
              <a:defRPr/>
            </a:lvl4pPr>
            <a:lvl5pPr marL="1828754" indent="0">
              <a:buFontTx/>
              <a:buNone/>
              <a:defRPr/>
            </a:lvl5pPr>
          </a:lstStyle>
          <a:p>
            <a:pPr lvl="1"/>
            <a:r>
              <a:rPr lang="en-US" dirty="0"/>
              <a:t>Second level</a:t>
            </a:r>
          </a:p>
        </p:txBody>
      </p:sp>
      <p:sp>
        <p:nvSpPr>
          <p:cNvPr id="9" name="TextBox 8"/>
          <p:cNvSpPr txBox="1"/>
          <p:nvPr userDrawn="1"/>
        </p:nvSpPr>
        <p:spPr>
          <a:xfrm>
            <a:off x="1227814" y="6312903"/>
            <a:ext cx="2113079" cy="246221"/>
          </a:xfrm>
          <a:prstGeom prst="rect">
            <a:avLst/>
          </a:prstGeom>
          <a:noFill/>
        </p:spPr>
        <p:txBody>
          <a:bodyPr wrap="none" rtlCol="0">
            <a:spAutoFit/>
          </a:bodyPr>
          <a:lstStyle/>
          <a:p>
            <a:r>
              <a:rPr lang="en-US" sz="1000" b="0" i="0" kern="1200" baseline="0" dirty="0">
                <a:solidFill>
                  <a:schemeClr val="tx1"/>
                </a:solidFill>
                <a:effectLst/>
                <a:latin typeface="+mn-lt"/>
                <a:ea typeface="+mn-ea"/>
                <a:cs typeface="+mn-cs"/>
              </a:rPr>
              <a:t>©2018 Blockchain Research Institute</a:t>
            </a:r>
            <a:endParaRPr lang="en-US" sz="1000" baseline="0" dirty="0"/>
          </a:p>
        </p:txBody>
      </p:sp>
    </p:spTree>
    <p:extLst>
      <p:ext uri="{BB962C8B-B14F-4D97-AF65-F5344CB8AC3E}">
        <p14:creationId xmlns:p14="http://schemas.microsoft.com/office/powerpoint/2010/main" val="1990610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78606" y="2163627"/>
            <a:ext cx="6920564" cy="606392"/>
          </a:xfrm>
          <a:prstGeom prst="rect">
            <a:avLst/>
          </a:prstGeom>
        </p:spPr>
        <p:txBody>
          <a:bodyPr/>
          <a:lstStyle>
            <a:lvl1pPr marL="0" indent="0" algn="l">
              <a:buNone/>
              <a:defRPr sz="2400" cap="all" baseline="0">
                <a:solidFill>
                  <a:srgbClr val="4156FF"/>
                </a:solidFill>
                <a:latin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Master subtitle style</a:t>
            </a:r>
          </a:p>
        </p:txBody>
      </p:sp>
      <p:sp>
        <p:nvSpPr>
          <p:cNvPr id="8" name="Title 1"/>
          <p:cNvSpPr>
            <a:spLocks noGrp="1"/>
          </p:cNvSpPr>
          <p:nvPr>
            <p:ph type="ctrTitle" hasCustomPrompt="1"/>
          </p:nvPr>
        </p:nvSpPr>
        <p:spPr>
          <a:xfrm>
            <a:off x="6478606" y="1230414"/>
            <a:ext cx="4543124" cy="712269"/>
          </a:xfrm>
          <a:prstGeom prst="rect">
            <a:avLst/>
          </a:prstGeom>
        </p:spPr>
        <p:txBody>
          <a:bodyPr anchor="b">
            <a:normAutofit/>
          </a:bodyPr>
          <a:lstStyle>
            <a:lvl1pPr algn="l">
              <a:defRPr sz="4300" cap="none" baseline="0">
                <a:solidFill>
                  <a:srgbClr val="01139D"/>
                </a:solidFill>
                <a:latin typeface="Arial Bold" charset="0"/>
              </a:defRPr>
            </a:lvl1pPr>
          </a:lstStyle>
          <a:p>
            <a:r>
              <a:rPr lang="en-US" dirty="0"/>
              <a:t>Title of Slide</a:t>
            </a:r>
          </a:p>
        </p:txBody>
      </p:sp>
      <p:sp>
        <p:nvSpPr>
          <p:cNvPr id="7" name="Picture Placeholder 2"/>
          <p:cNvSpPr>
            <a:spLocks noGrp="1"/>
          </p:cNvSpPr>
          <p:nvPr>
            <p:ph type="pic" idx="13"/>
          </p:nvPr>
        </p:nvSpPr>
        <p:spPr>
          <a:xfrm>
            <a:off x="1232837" y="1073069"/>
            <a:ext cx="3935931" cy="4210217"/>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1" name="TextBox 10"/>
          <p:cNvSpPr txBox="1"/>
          <p:nvPr userDrawn="1"/>
        </p:nvSpPr>
        <p:spPr>
          <a:xfrm>
            <a:off x="1227814" y="6312903"/>
            <a:ext cx="2113079" cy="246221"/>
          </a:xfrm>
          <a:prstGeom prst="rect">
            <a:avLst/>
          </a:prstGeom>
          <a:noFill/>
        </p:spPr>
        <p:txBody>
          <a:bodyPr wrap="none" rtlCol="0">
            <a:spAutoFit/>
          </a:bodyPr>
          <a:lstStyle/>
          <a:p>
            <a:r>
              <a:rPr lang="en-US" sz="1000" b="0" i="0" kern="1200" baseline="0" dirty="0">
                <a:solidFill>
                  <a:schemeClr val="tx1"/>
                </a:solidFill>
                <a:effectLst/>
                <a:latin typeface="+mn-lt"/>
                <a:ea typeface="+mn-ea"/>
                <a:cs typeface="+mn-cs"/>
              </a:rPr>
              <a:t>©2018 Blockchain Research Institute</a:t>
            </a:r>
            <a:endParaRPr lang="en-US" sz="1000" baseline="0" dirty="0"/>
          </a:p>
        </p:txBody>
      </p:sp>
      <p:sp>
        <p:nvSpPr>
          <p:cNvPr id="10" name="Text Placeholder 3"/>
          <p:cNvSpPr>
            <a:spLocks noGrp="1"/>
          </p:cNvSpPr>
          <p:nvPr>
            <p:ph type="body" sz="quarter" idx="10" hasCustomPrompt="1"/>
          </p:nvPr>
        </p:nvSpPr>
        <p:spPr>
          <a:xfrm>
            <a:off x="6478606" y="2990965"/>
            <a:ext cx="7310471" cy="3089275"/>
          </a:xfrm>
          <a:prstGeom prst="rect">
            <a:avLst/>
          </a:prstGeom>
        </p:spPr>
        <p:txBody>
          <a:bodyPr/>
          <a:lstStyle>
            <a:lvl2pPr marL="0" indent="0">
              <a:buFontTx/>
              <a:buNone/>
              <a:defRPr/>
            </a:lvl2pPr>
            <a:lvl3pPr marL="914377" indent="0">
              <a:buFontTx/>
              <a:buNone/>
              <a:defRPr/>
            </a:lvl3pPr>
            <a:lvl4pPr marL="1371566" indent="0">
              <a:buFontTx/>
              <a:buNone/>
              <a:defRPr/>
            </a:lvl4pPr>
            <a:lvl5pPr marL="1828754" indent="0">
              <a:buFontTx/>
              <a:buNone/>
              <a:defRPr/>
            </a:lvl5pPr>
          </a:lstStyle>
          <a:p>
            <a:pPr lvl="1"/>
            <a:r>
              <a:rPr lang="en-US" dirty="0"/>
              <a:t>Second level</a:t>
            </a:r>
          </a:p>
        </p:txBody>
      </p:sp>
    </p:spTree>
    <p:extLst>
      <p:ext uri="{BB962C8B-B14F-4D97-AF65-F5344CB8AC3E}">
        <p14:creationId xmlns:p14="http://schemas.microsoft.com/office/powerpoint/2010/main" val="1274688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32838" y="1809549"/>
            <a:ext cx="6920564" cy="606392"/>
          </a:xfrm>
        </p:spPr>
        <p:txBody>
          <a:bodyPr/>
          <a:lstStyle>
            <a:lvl1pPr marL="0" indent="0" algn="l">
              <a:buNone/>
              <a:defRPr sz="2400" cap="all" baseline="0">
                <a:solidFill>
                  <a:srgbClr val="4156FF"/>
                </a:solidFill>
                <a:latin typeface="arial"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8" name="Title 1"/>
          <p:cNvSpPr>
            <a:spLocks noGrp="1"/>
          </p:cNvSpPr>
          <p:nvPr>
            <p:ph type="ctrTitle" hasCustomPrompt="1"/>
          </p:nvPr>
        </p:nvSpPr>
        <p:spPr>
          <a:xfrm>
            <a:off x="1232838" y="914184"/>
            <a:ext cx="4543124" cy="712269"/>
          </a:xfrm>
        </p:spPr>
        <p:txBody>
          <a:bodyPr anchor="b">
            <a:normAutofit/>
          </a:bodyPr>
          <a:lstStyle>
            <a:lvl1pPr algn="l">
              <a:defRPr sz="4300" cap="none" baseline="0">
                <a:solidFill>
                  <a:srgbClr val="01139D"/>
                </a:solidFill>
                <a:latin typeface="Arial Bold" charset="0"/>
              </a:defRPr>
            </a:lvl1pPr>
          </a:lstStyle>
          <a:p>
            <a:r>
              <a:rPr lang="en-US" dirty="0"/>
              <a:t>Title of Slide</a:t>
            </a:r>
          </a:p>
        </p:txBody>
      </p:sp>
      <p:sp>
        <p:nvSpPr>
          <p:cNvPr id="9" name="Subtitle 2"/>
          <p:cNvSpPr txBox="1">
            <a:spLocks/>
          </p:cNvSpPr>
          <p:nvPr userDrawn="1"/>
        </p:nvSpPr>
        <p:spPr>
          <a:xfrm>
            <a:off x="1232838" y="2638944"/>
            <a:ext cx="6920564" cy="32420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cap="all" baseline="0">
                <a:solidFill>
                  <a:srgbClr val="4156FF"/>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200" cap="none" baseline="0" dirty="0">
                <a:solidFill>
                  <a:srgbClr val="4156FF"/>
                </a:solidFill>
              </a:rPr>
              <a:t>• </a:t>
            </a:r>
            <a:r>
              <a:rPr lang="en-US" sz="2200" cap="none" baseline="0" dirty="0">
                <a:solidFill>
                  <a:schemeClr val="tx1"/>
                </a:solidFill>
              </a:rPr>
              <a:t>Bullet Point</a:t>
            </a:r>
          </a:p>
          <a:p>
            <a:pPr marL="0" marR="0" indent="0" algn="l" defTabSz="914354" rtl="0" eaLnBrk="1" fontAlgn="auto" latinLnBrk="0" hangingPunct="1">
              <a:lnSpc>
                <a:spcPct val="90000"/>
              </a:lnSpc>
              <a:spcBef>
                <a:spcPts val="1000"/>
              </a:spcBef>
              <a:spcAft>
                <a:spcPts val="0"/>
              </a:spcAft>
              <a:buClrTx/>
              <a:buSzTx/>
              <a:buFont typeface="Arial"/>
              <a:buNone/>
              <a:tabLst/>
              <a:defRPr/>
            </a:pPr>
            <a:r>
              <a:rPr lang="en-US" sz="2200" cap="none" baseline="0" dirty="0">
                <a:solidFill>
                  <a:srgbClr val="4156FF"/>
                </a:solidFill>
              </a:rPr>
              <a:t>• </a:t>
            </a:r>
            <a:r>
              <a:rPr lang="en-US" sz="2200" cap="none" baseline="0" dirty="0">
                <a:solidFill>
                  <a:schemeClr val="tx1"/>
                </a:solidFill>
              </a:rPr>
              <a:t>Bullet Point</a:t>
            </a:r>
          </a:p>
          <a:p>
            <a:pPr marL="0" marR="0" indent="0" algn="l" defTabSz="914354" rtl="0" eaLnBrk="1" fontAlgn="auto" latinLnBrk="0" hangingPunct="1">
              <a:lnSpc>
                <a:spcPct val="90000"/>
              </a:lnSpc>
              <a:spcBef>
                <a:spcPts val="1000"/>
              </a:spcBef>
              <a:spcAft>
                <a:spcPts val="0"/>
              </a:spcAft>
              <a:buClrTx/>
              <a:buSzTx/>
              <a:buFont typeface="Arial"/>
              <a:buNone/>
              <a:tabLst/>
              <a:defRPr/>
            </a:pPr>
            <a:r>
              <a:rPr lang="en-US" sz="2200" cap="none" baseline="0" dirty="0">
                <a:solidFill>
                  <a:srgbClr val="4156FF"/>
                </a:solidFill>
              </a:rPr>
              <a:t>• </a:t>
            </a:r>
            <a:r>
              <a:rPr lang="en-US" sz="2200" cap="none" baseline="0" dirty="0">
                <a:solidFill>
                  <a:schemeClr val="tx1"/>
                </a:solidFill>
              </a:rPr>
              <a:t>Bullet Point</a:t>
            </a:r>
          </a:p>
          <a:p>
            <a:pPr marL="0" marR="0" indent="0" algn="l" defTabSz="914354" rtl="0" eaLnBrk="1" fontAlgn="auto" latinLnBrk="0" hangingPunct="1">
              <a:lnSpc>
                <a:spcPct val="90000"/>
              </a:lnSpc>
              <a:spcBef>
                <a:spcPts val="1000"/>
              </a:spcBef>
              <a:spcAft>
                <a:spcPts val="0"/>
              </a:spcAft>
              <a:buClrTx/>
              <a:buSzTx/>
              <a:buFont typeface="Arial"/>
              <a:buNone/>
              <a:tabLst/>
              <a:defRPr/>
            </a:pPr>
            <a:r>
              <a:rPr lang="en-US" sz="2200" cap="none" baseline="0" dirty="0">
                <a:solidFill>
                  <a:srgbClr val="4156FF"/>
                </a:solidFill>
              </a:rPr>
              <a:t>• </a:t>
            </a:r>
            <a:r>
              <a:rPr lang="en-US" sz="2200" cap="none" baseline="0" dirty="0">
                <a:solidFill>
                  <a:schemeClr val="tx1"/>
                </a:solidFill>
              </a:rPr>
              <a:t>Bullet Point</a:t>
            </a:r>
          </a:p>
          <a:p>
            <a:pPr marL="0" marR="0" indent="0" algn="l" defTabSz="914354" rtl="0" eaLnBrk="1" fontAlgn="auto" latinLnBrk="0" hangingPunct="1">
              <a:lnSpc>
                <a:spcPct val="90000"/>
              </a:lnSpc>
              <a:spcBef>
                <a:spcPts val="1000"/>
              </a:spcBef>
              <a:spcAft>
                <a:spcPts val="0"/>
              </a:spcAft>
              <a:buClrTx/>
              <a:buSzTx/>
              <a:buFont typeface="Arial"/>
              <a:buNone/>
              <a:tabLst/>
              <a:defRPr/>
            </a:pPr>
            <a:r>
              <a:rPr lang="en-US" sz="2200" cap="none" baseline="0" dirty="0">
                <a:solidFill>
                  <a:srgbClr val="4156FF"/>
                </a:solidFill>
              </a:rPr>
              <a:t>• </a:t>
            </a:r>
            <a:r>
              <a:rPr lang="en-US" sz="2200" cap="none" baseline="0" dirty="0">
                <a:solidFill>
                  <a:schemeClr val="tx1"/>
                </a:solidFill>
              </a:rPr>
              <a:t>Bullet Point</a:t>
            </a:r>
          </a:p>
          <a:p>
            <a:endParaRPr lang="en-US" sz="2200" cap="none" baseline="0" dirty="0">
              <a:solidFill>
                <a:schemeClr val="tx1"/>
              </a:solidFill>
            </a:endParaRPr>
          </a:p>
        </p:txBody>
      </p:sp>
      <p:sp>
        <p:nvSpPr>
          <p:cNvPr id="12" name="TextBox 11"/>
          <p:cNvSpPr txBox="1"/>
          <p:nvPr userDrawn="1"/>
        </p:nvSpPr>
        <p:spPr>
          <a:xfrm>
            <a:off x="1227815" y="6312905"/>
            <a:ext cx="2113079" cy="246221"/>
          </a:xfrm>
          <a:prstGeom prst="rect">
            <a:avLst/>
          </a:prstGeom>
          <a:noFill/>
        </p:spPr>
        <p:txBody>
          <a:bodyPr wrap="none" rtlCol="0">
            <a:spAutoFit/>
          </a:bodyPr>
          <a:lstStyle/>
          <a:p>
            <a:r>
              <a:rPr lang="en-US" sz="1000" b="0" i="0" kern="1200" baseline="0" dirty="0">
                <a:solidFill>
                  <a:schemeClr val="tx1"/>
                </a:solidFill>
                <a:effectLst/>
                <a:latin typeface="+mn-lt"/>
                <a:ea typeface="+mn-ea"/>
                <a:cs typeface="+mn-cs"/>
              </a:rPr>
              <a:t>©2017 </a:t>
            </a:r>
            <a:r>
              <a:rPr lang="en-US" sz="1000" b="0" i="0" kern="1200" baseline="0" dirty="0" err="1">
                <a:solidFill>
                  <a:schemeClr val="tx1"/>
                </a:solidFill>
                <a:effectLst/>
                <a:latin typeface="+mn-lt"/>
                <a:ea typeface="+mn-ea"/>
                <a:cs typeface="+mn-cs"/>
              </a:rPr>
              <a:t>Blockchain</a:t>
            </a:r>
            <a:r>
              <a:rPr lang="en-US" sz="1000" b="0" i="0" kern="1200" baseline="0" dirty="0">
                <a:solidFill>
                  <a:schemeClr val="tx1"/>
                </a:solidFill>
                <a:effectLst/>
                <a:latin typeface="+mn-lt"/>
                <a:ea typeface="+mn-ea"/>
                <a:cs typeface="+mn-cs"/>
              </a:rPr>
              <a:t> Research Institute</a:t>
            </a:r>
            <a:endParaRPr lang="en-US" sz="1000" baseline="0" dirty="0"/>
          </a:p>
        </p:txBody>
      </p:sp>
    </p:spTree>
    <p:extLst>
      <p:ext uri="{BB962C8B-B14F-4D97-AF65-F5344CB8AC3E}">
        <p14:creationId xmlns:p14="http://schemas.microsoft.com/office/powerpoint/2010/main" val="345634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Ref idx="1001">
        <a:schemeClr val="bg1"/>
      </p:bgRef>
    </p:bg>
    <p:spTree>
      <p:nvGrpSpPr>
        <p:cNvPr id="1" name=""/>
        <p:cNvGrpSpPr/>
        <p:nvPr/>
      </p:nvGrpSpPr>
      <p:grpSpPr>
        <a:xfrm>
          <a:off x="0" y="0"/>
          <a:ext cx="0" cy="0"/>
          <a:chOff x="0" y="0"/>
          <a:chExt cx="0" cy="0"/>
        </a:xfrm>
      </p:grpSpPr>
      <p:pic>
        <p:nvPicPr>
          <p:cNvPr id="3" name="Picture 4" descr="Screen Shot 2012-05-02 at 3.28.43 PM.png"/>
          <p:cNvPicPr>
            <a:picLocks noChangeAspect="1"/>
          </p:cNvPicPr>
          <p:nvPr userDrawn="1"/>
        </p:nvPicPr>
        <p:blipFill>
          <a:blip r:embed="rId2"/>
          <a:srcRect/>
          <a:stretch>
            <a:fillRect/>
          </a:stretch>
        </p:blipFill>
        <p:spPr bwMode="auto">
          <a:xfrm>
            <a:off x="0" y="14818"/>
            <a:ext cx="12192000" cy="6828367"/>
          </a:xfrm>
          <a:prstGeom prst="rect">
            <a:avLst/>
          </a:prstGeom>
          <a:noFill/>
          <a:ln w="9525">
            <a:noFill/>
            <a:miter lim="800000"/>
            <a:headEnd/>
            <a:tailEnd/>
          </a:ln>
        </p:spPr>
      </p:pic>
      <p:sp>
        <p:nvSpPr>
          <p:cNvPr id="8" name="Rectangle 2"/>
          <p:cNvSpPr>
            <a:spLocks noGrp="1" noChangeArrowheads="1"/>
          </p:cNvSpPr>
          <p:nvPr>
            <p:ph type="ctrTitle"/>
          </p:nvPr>
        </p:nvSpPr>
        <p:spPr>
          <a:xfrm>
            <a:off x="4470400" y="2286000"/>
            <a:ext cx="7721600" cy="1854200"/>
          </a:xfrm>
          <a:ln>
            <a:noFill/>
          </a:ln>
        </p:spPr>
        <p:txBody>
          <a:bodyPr anchor="t"/>
          <a:lstStyle>
            <a:lvl1pPr algn="l">
              <a:defRPr sz="3733" b="0">
                <a:solidFill>
                  <a:srgbClr val="F5A738"/>
                </a:solidFill>
                <a:effectLst/>
                <a:latin typeface="Helvetica LT Std Light" pitchFamily="34" charset="0"/>
                <a:ea typeface="Helvetica LT Std Light" pitchFamily="34" charset="0"/>
                <a:cs typeface="Helvetica LT Std Light" pitchFamily="34" charset="0"/>
              </a:defRPr>
            </a:lvl1pPr>
          </a:lstStyle>
          <a:p>
            <a:r>
              <a:rPr lang="en-US" dirty="0"/>
              <a:t>Click to edit Master title style</a:t>
            </a:r>
          </a:p>
        </p:txBody>
      </p:sp>
    </p:spTree>
    <p:extLst>
      <p:ext uri="{BB962C8B-B14F-4D97-AF65-F5344CB8AC3E}">
        <p14:creationId xmlns:p14="http://schemas.microsoft.com/office/powerpoint/2010/main" val="421802310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LT Std Light"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LT Std Light" pitchFamily="34" charset="0"/>
              </a:defRPr>
            </a:lvl1pPr>
            <a:lvl2pPr>
              <a:defRPr>
                <a:latin typeface="Helvetica LT Std Light" pitchFamily="34" charset="0"/>
              </a:defRPr>
            </a:lvl2pPr>
            <a:lvl3pPr>
              <a:defRPr>
                <a:latin typeface="Helvetica LT Std Light" pitchFamily="34" charset="0"/>
              </a:defRPr>
            </a:lvl3pPr>
            <a:lvl4pPr>
              <a:defRPr>
                <a:latin typeface="Helvetica LT Std Light" pitchFamily="34" charset="0"/>
              </a:defRPr>
            </a:lvl4pPr>
            <a:lvl5pPr>
              <a:defRPr>
                <a:latin typeface="Helvetica LT Std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9589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277600" cy="838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solidFill>
            <a:srgbClr val="44B0BA"/>
          </a:solidFill>
        </p:spPr>
        <p:txBody>
          <a:bodyPr anchor="ctr"/>
          <a:lstStyle>
            <a:lvl1pPr marL="0" indent="0" algn="ctr">
              <a:buNone/>
              <a:defRPr sz="2667"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3"/>
          </a:xfrm>
          <a:solidFill>
            <a:srgbClr val="44B0BA"/>
          </a:solidFill>
        </p:spPr>
        <p:txBody>
          <a:bodyPr anchor="ctr"/>
          <a:lstStyle>
            <a:lvl1pPr marL="0" indent="0" algn="ctr">
              <a:buNone/>
              <a:defRPr sz="2667"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004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6059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38400" y="2133600"/>
            <a:ext cx="7315200" cy="2895600"/>
          </a:xfrm>
        </p:spPr>
        <p:txBody>
          <a:bodyPr/>
          <a:lstStyle>
            <a:lvl1pPr marL="609585" indent="-609585">
              <a:buFont typeface="+mj-lt"/>
              <a:buAutoNum type="arabicPeriod"/>
              <a:defRPr/>
            </a:lvl1pPr>
            <a:lvl2pPr marL="1295368" indent="-685783">
              <a:buFont typeface="+mj-lt"/>
              <a:buAutoNum type="arabicPeriod"/>
              <a:defRPr/>
            </a:lvl2pPr>
            <a:lvl3pPr marL="1676358" indent="-457189">
              <a:buFont typeface="+mj-lt"/>
              <a:buAutoNum type="arabicPeriod"/>
              <a:defRPr/>
            </a:lvl3pPr>
            <a:lvl4pPr marL="2285943" indent="-457189">
              <a:buFont typeface="+mj-lt"/>
              <a:buAutoNum type="arabicPeriod"/>
              <a:defRPr/>
            </a:lvl4pPr>
            <a:lvl5pPr marL="2895528" indent="-457189">
              <a:buFont typeface="+mj-lt"/>
              <a:buAutoNum type="arabicPeriod"/>
              <a:defRPr/>
            </a:lvl5pPr>
          </a:lstStyle>
          <a:p>
            <a:pPr lvl="0"/>
            <a:r>
              <a:rPr lang="en-US" dirty="0"/>
              <a:t>Click to edit Master text styles</a:t>
            </a:r>
          </a:p>
        </p:txBody>
      </p:sp>
    </p:spTree>
    <p:extLst>
      <p:ext uri="{BB962C8B-B14F-4D97-AF65-F5344CB8AC3E}">
        <p14:creationId xmlns:p14="http://schemas.microsoft.com/office/powerpoint/2010/main" val="296086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32836" y="1809549"/>
            <a:ext cx="6920564" cy="606392"/>
          </a:xfrm>
        </p:spPr>
        <p:txBody>
          <a:bodyPr/>
          <a:lstStyle>
            <a:lvl1pPr marL="0" indent="0" algn="l">
              <a:buNone/>
              <a:defRPr sz="2400" cap="all" baseline="0">
                <a:solidFill>
                  <a:srgbClr val="4156FF"/>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1"/>
          <p:cNvSpPr>
            <a:spLocks noGrp="1"/>
          </p:cNvSpPr>
          <p:nvPr>
            <p:ph type="ctrTitle" hasCustomPrompt="1"/>
          </p:nvPr>
        </p:nvSpPr>
        <p:spPr>
          <a:xfrm>
            <a:off x="1232836" y="914183"/>
            <a:ext cx="4543124" cy="712269"/>
          </a:xfrm>
        </p:spPr>
        <p:txBody>
          <a:bodyPr anchor="b">
            <a:normAutofit/>
          </a:bodyPr>
          <a:lstStyle>
            <a:lvl1pPr algn="l">
              <a:defRPr sz="4300" cap="none" baseline="0">
                <a:solidFill>
                  <a:srgbClr val="01139D"/>
                </a:solidFill>
                <a:latin typeface="Arial Bold" charset="0"/>
              </a:defRPr>
            </a:lvl1pPr>
          </a:lstStyle>
          <a:p>
            <a:r>
              <a:rPr lang="en-US" dirty="0"/>
              <a:t>Title of Slide</a:t>
            </a:r>
          </a:p>
        </p:txBody>
      </p:sp>
      <p:sp>
        <p:nvSpPr>
          <p:cNvPr id="12" name="TextBox 11"/>
          <p:cNvSpPr txBox="1"/>
          <p:nvPr userDrawn="1"/>
        </p:nvSpPr>
        <p:spPr>
          <a:xfrm>
            <a:off x="1227813" y="6312902"/>
            <a:ext cx="2276585" cy="246221"/>
          </a:xfrm>
          <a:prstGeom prst="rect">
            <a:avLst/>
          </a:prstGeom>
          <a:noFill/>
        </p:spPr>
        <p:txBody>
          <a:bodyPr wrap="none" rtlCol="0">
            <a:spAutoFit/>
          </a:bodyPr>
          <a:lstStyle/>
          <a:p>
            <a:r>
              <a:rPr lang="en-US" sz="1000" b="0" i="0" kern="1200" baseline="0" dirty="0">
                <a:solidFill>
                  <a:schemeClr val="tx1"/>
                </a:solidFill>
                <a:effectLst/>
                <a:latin typeface="+mn-lt"/>
                <a:ea typeface="+mn-ea"/>
                <a:cs typeface="+mn-cs"/>
              </a:rPr>
              <a:t>©2017 </a:t>
            </a:r>
            <a:r>
              <a:rPr lang="en-US" sz="1000" b="0" i="0" kern="1200" baseline="0" dirty="0" err="1">
                <a:solidFill>
                  <a:schemeClr val="tx1"/>
                </a:solidFill>
                <a:effectLst/>
                <a:latin typeface="+mn-lt"/>
                <a:ea typeface="+mn-ea"/>
                <a:cs typeface="+mn-cs"/>
              </a:rPr>
              <a:t>Blockchain</a:t>
            </a:r>
            <a:r>
              <a:rPr lang="en-US" sz="1000" b="0" i="0" kern="1200" baseline="0" dirty="0">
                <a:solidFill>
                  <a:schemeClr val="tx1"/>
                </a:solidFill>
                <a:effectLst/>
                <a:latin typeface="+mn-lt"/>
                <a:ea typeface="+mn-ea"/>
                <a:cs typeface="+mn-cs"/>
              </a:rPr>
              <a:t> Research Institute</a:t>
            </a:r>
            <a:endParaRPr lang="en-US" sz="1000" baseline="0" dirty="0"/>
          </a:p>
        </p:txBody>
      </p:sp>
      <p:sp>
        <p:nvSpPr>
          <p:cNvPr id="10" name="Text Placeholder 3"/>
          <p:cNvSpPr>
            <a:spLocks noGrp="1"/>
          </p:cNvSpPr>
          <p:nvPr>
            <p:ph type="body" sz="quarter" idx="10" hasCustomPrompt="1"/>
          </p:nvPr>
        </p:nvSpPr>
        <p:spPr>
          <a:xfrm>
            <a:off x="1227138" y="2551113"/>
            <a:ext cx="7310470" cy="3089275"/>
          </a:xfrm>
        </p:spPr>
        <p:txBody>
          <a:bodyPr/>
          <a:lstStyle>
            <a:lvl2pPr marL="0" indent="0">
              <a:buFontTx/>
              <a:buNone/>
              <a:defRPr/>
            </a:lvl2pPr>
            <a:lvl3pPr marL="914400" indent="0">
              <a:buFontTx/>
              <a:buNone/>
              <a:defRPr/>
            </a:lvl3pPr>
            <a:lvl4pPr marL="1371600" indent="0">
              <a:buFontTx/>
              <a:buNone/>
              <a:defRPr/>
            </a:lvl4pPr>
            <a:lvl5pPr marL="1828800" indent="0">
              <a:buFontTx/>
              <a:buNone/>
              <a:defRPr/>
            </a:lvl5pPr>
          </a:lstStyle>
          <a:p>
            <a:pPr lvl="1"/>
            <a:r>
              <a:rPr lang="en-US" dirty="0"/>
              <a:t>Second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809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582400" cy="838200"/>
          </a:xfrm>
        </p:spPr>
        <p:txBody>
          <a:bodyPr/>
          <a:lstStyle/>
          <a:p>
            <a:r>
              <a:rPr lang="en-US"/>
              <a:t>Click to edit Master title style</a:t>
            </a:r>
          </a:p>
        </p:txBody>
      </p:sp>
      <p:sp>
        <p:nvSpPr>
          <p:cNvPr id="3" name="Chart Placeholder 2"/>
          <p:cNvSpPr>
            <a:spLocks noGrp="1"/>
          </p:cNvSpPr>
          <p:nvPr>
            <p:ph type="chart" idx="1"/>
          </p:nvPr>
        </p:nvSpPr>
        <p:spPr>
          <a:xfrm>
            <a:off x="304800" y="1371601"/>
            <a:ext cx="11582400" cy="4754563"/>
          </a:xfrm>
        </p:spPr>
        <p:txBody>
          <a:bodyPr/>
          <a:lstStyle/>
          <a:p>
            <a:pPr lvl="0"/>
            <a:r>
              <a:rPr lang="en-US" noProof="0"/>
              <a:t>Click icon to add chart</a:t>
            </a:r>
          </a:p>
        </p:txBody>
      </p:sp>
    </p:spTree>
    <p:extLst>
      <p:ext uri="{BB962C8B-B14F-4D97-AF65-F5344CB8AC3E}">
        <p14:creationId xmlns:p14="http://schemas.microsoft.com/office/powerpoint/2010/main" val="4098622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582400" cy="838200"/>
          </a:xfrm>
        </p:spPr>
        <p:txBody>
          <a:bodyPr/>
          <a:lstStyle/>
          <a:p>
            <a:r>
              <a:rPr lang="en-US"/>
              <a:t>Click to edit Master title style</a:t>
            </a:r>
          </a:p>
        </p:txBody>
      </p:sp>
      <p:sp>
        <p:nvSpPr>
          <p:cNvPr id="3" name="Content Placeholder 2"/>
          <p:cNvSpPr>
            <a:spLocks noGrp="1"/>
          </p:cNvSpPr>
          <p:nvPr>
            <p:ph sz="half" idx="1"/>
          </p:nvPr>
        </p:nvSpPr>
        <p:spPr>
          <a:xfrm>
            <a:off x="304800" y="1371601"/>
            <a:ext cx="5689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371600"/>
            <a:ext cx="5689600"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824289"/>
            <a:ext cx="5689600" cy="230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600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582400" cy="838200"/>
          </a:xfrm>
        </p:spPr>
        <p:txBody>
          <a:bodyPr/>
          <a:lstStyle/>
          <a:p>
            <a:r>
              <a:rPr lang="en-US"/>
              <a:t>Click to edit Master title style</a:t>
            </a:r>
          </a:p>
        </p:txBody>
      </p:sp>
      <p:sp>
        <p:nvSpPr>
          <p:cNvPr id="3" name="Text Placeholder 2"/>
          <p:cNvSpPr>
            <a:spLocks noGrp="1"/>
          </p:cNvSpPr>
          <p:nvPr>
            <p:ph type="body" sz="half" idx="1"/>
          </p:nvPr>
        </p:nvSpPr>
        <p:spPr>
          <a:xfrm>
            <a:off x="304800" y="1371600"/>
            <a:ext cx="11582400"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824289"/>
            <a:ext cx="11582400" cy="230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808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161" indent="0" algn="ctr">
              <a:buNone/>
              <a:defRPr>
                <a:solidFill>
                  <a:schemeClr val="tx1">
                    <a:tint val="75000"/>
                  </a:schemeClr>
                </a:solidFill>
              </a:defRPr>
            </a:lvl2pPr>
            <a:lvl3pPr marL="1088322" indent="0" algn="ctr">
              <a:buNone/>
              <a:defRPr>
                <a:solidFill>
                  <a:schemeClr val="tx1">
                    <a:tint val="75000"/>
                  </a:schemeClr>
                </a:solidFill>
              </a:defRPr>
            </a:lvl3pPr>
            <a:lvl4pPr marL="1632482" indent="0" algn="ctr">
              <a:buNone/>
              <a:defRPr>
                <a:solidFill>
                  <a:schemeClr val="tx1">
                    <a:tint val="75000"/>
                  </a:schemeClr>
                </a:solidFill>
              </a:defRPr>
            </a:lvl4pPr>
            <a:lvl5pPr marL="2176643" indent="0" algn="ctr">
              <a:buNone/>
              <a:defRPr>
                <a:solidFill>
                  <a:schemeClr val="tx1">
                    <a:tint val="75000"/>
                  </a:schemeClr>
                </a:solidFill>
              </a:defRPr>
            </a:lvl5pPr>
            <a:lvl6pPr marL="2720804" indent="0" algn="ctr">
              <a:buNone/>
              <a:defRPr>
                <a:solidFill>
                  <a:schemeClr val="tx1">
                    <a:tint val="75000"/>
                  </a:schemeClr>
                </a:solidFill>
              </a:defRPr>
            </a:lvl6pPr>
            <a:lvl7pPr marL="3264965" indent="0" algn="ctr">
              <a:buNone/>
              <a:defRPr>
                <a:solidFill>
                  <a:schemeClr val="tx1">
                    <a:tint val="75000"/>
                  </a:schemeClr>
                </a:solidFill>
              </a:defRPr>
            </a:lvl7pPr>
            <a:lvl8pPr marL="3809125" indent="0" algn="ctr">
              <a:buNone/>
              <a:defRPr>
                <a:solidFill>
                  <a:schemeClr val="tx1">
                    <a:tint val="75000"/>
                  </a:schemeClr>
                </a:solidFill>
              </a:defRPr>
            </a:lvl8pPr>
            <a:lvl9pPr marL="43532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lIns="34281" tIns="17140" rIns="34281" bIns="17140"/>
          <a:lstStyle/>
          <a:p>
            <a:fld id="{2131BB84-924F-5E4B-9C32-BCC58F13143F}" type="datetimeFigureOut">
              <a:rPr lang="en-US" smtClean="0"/>
              <a:pPr/>
              <a:t>6/6/18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lIns="34281" tIns="17140" rIns="34281" bIns="17140"/>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lIns="34281" tIns="17140" rIns="34281" bIns="17140"/>
          <a:lstStyle/>
          <a:p>
            <a:fld id="{6DA112B2-4736-1D40-8822-16446E86FA65}" type="slidenum">
              <a:rPr lang="en-US" smtClean="0"/>
              <a:pPr/>
              <a:t>‹#›</a:t>
            </a:fld>
            <a:endParaRPr lang="en-US"/>
          </a:p>
        </p:txBody>
      </p:sp>
    </p:spTree>
    <p:extLst>
      <p:ext uri="{BB962C8B-B14F-4D97-AF65-F5344CB8AC3E}">
        <p14:creationId xmlns:p14="http://schemas.microsoft.com/office/powerpoint/2010/main" val="2799641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232837" y="1809549"/>
            <a:ext cx="6920564" cy="606392"/>
          </a:xfrm>
          <a:prstGeom prst="rect">
            <a:avLst/>
          </a:prstGeom>
        </p:spPr>
        <p:txBody>
          <a:bodyPr/>
          <a:lstStyle>
            <a:lvl1pPr marL="0" indent="0" algn="l">
              <a:buNone/>
              <a:defRPr sz="2400" cap="all" baseline="0">
                <a:solidFill>
                  <a:srgbClr val="4156FF"/>
                </a:solidFill>
                <a:latin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Title 1"/>
          <p:cNvSpPr>
            <a:spLocks noGrp="1"/>
          </p:cNvSpPr>
          <p:nvPr>
            <p:ph type="ctrTitle" hasCustomPrompt="1"/>
          </p:nvPr>
        </p:nvSpPr>
        <p:spPr>
          <a:xfrm>
            <a:off x="1232837" y="914184"/>
            <a:ext cx="4543124" cy="712269"/>
          </a:xfrm>
          <a:prstGeom prst="rect">
            <a:avLst/>
          </a:prstGeom>
        </p:spPr>
        <p:txBody>
          <a:bodyPr anchor="b">
            <a:normAutofit/>
          </a:bodyPr>
          <a:lstStyle>
            <a:lvl1pPr algn="l">
              <a:defRPr sz="4300" cap="none" baseline="0">
                <a:solidFill>
                  <a:srgbClr val="01139D"/>
                </a:solidFill>
                <a:latin typeface="Arial Bold" charset="0"/>
              </a:defRPr>
            </a:lvl1pPr>
          </a:lstStyle>
          <a:p>
            <a:r>
              <a:rPr lang="en-US" dirty="0"/>
              <a:t>Title of Slide</a:t>
            </a:r>
          </a:p>
        </p:txBody>
      </p:sp>
      <p:sp>
        <p:nvSpPr>
          <p:cNvPr id="8" name="Text Placeholder 3"/>
          <p:cNvSpPr>
            <a:spLocks noGrp="1"/>
          </p:cNvSpPr>
          <p:nvPr>
            <p:ph type="body" sz="quarter" idx="13" hasCustomPrompt="1"/>
          </p:nvPr>
        </p:nvSpPr>
        <p:spPr>
          <a:xfrm>
            <a:off x="1227138" y="2551113"/>
            <a:ext cx="7310471" cy="3089275"/>
          </a:xfrm>
          <a:prstGeom prst="rect">
            <a:avLst/>
          </a:prstGeom>
        </p:spPr>
        <p:txBody>
          <a:bodyPr/>
          <a:lstStyle>
            <a:lvl2pPr marL="0" indent="0">
              <a:buFontTx/>
              <a:buNone/>
              <a:defRPr/>
            </a:lvl2pPr>
            <a:lvl3pPr marL="914377" indent="0">
              <a:buFontTx/>
              <a:buNone/>
              <a:defRPr/>
            </a:lvl3pPr>
            <a:lvl4pPr marL="1371566" indent="0">
              <a:buFontTx/>
              <a:buNone/>
              <a:defRPr/>
            </a:lvl4pPr>
            <a:lvl5pPr marL="1828754" indent="0">
              <a:buFontTx/>
              <a:buNone/>
              <a:defRPr/>
            </a:lvl5pPr>
          </a:lstStyle>
          <a:p>
            <a:pPr lvl="1"/>
            <a:r>
              <a:rPr lang="en-US" dirty="0"/>
              <a:t>Second level</a:t>
            </a:r>
          </a:p>
        </p:txBody>
      </p:sp>
      <p:sp>
        <p:nvSpPr>
          <p:cNvPr id="9" name="TextBox 8"/>
          <p:cNvSpPr txBox="1"/>
          <p:nvPr userDrawn="1"/>
        </p:nvSpPr>
        <p:spPr>
          <a:xfrm>
            <a:off x="1227814" y="6312903"/>
            <a:ext cx="2113079" cy="246221"/>
          </a:xfrm>
          <a:prstGeom prst="rect">
            <a:avLst/>
          </a:prstGeom>
          <a:noFill/>
        </p:spPr>
        <p:txBody>
          <a:bodyPr wrap="none" rtlCol="0">
            <a:spAutoFit/>
          </a:bodyPr>
          <a:lstStyle/>
          <a:p>
            <a:r>
              <a:rPr lang="en-US" sz="1000" b="0" i="0" kern="1200" baseline="0" dirty="0">
                <a:solidFill>
                  <a:schemeClr val="tx1"/>
                </a:solidFill>
                <a:effectLst/>
                <a:latin typeface="+mn-lt"/>
                <a:ea typeface="+mn-ea"/>
                <a:cs typeface="+mn-cs"/>
              </a:rPr>
              <a:t>©2018 Blockchain Research Institute</a:t>
            </a:r>
            <a:endParaRPr lang="en-US" sz="1000" baseline="0" dirty="0"/>
          </a:p>
        </p:txBody>
      </p:sp>
    </p:spTree>
    <p:extLst>
      <p:ext uri="{BB962C8B-B14F-4D97-AF65-F5344CB8AC3E}">
        <p14:creationId xmlns:p14="http://schemas.microsoft.com/office/powerpoint/2010/main" val="3530611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78606" y="2163627"/>
            <a:ext cx="6920564" cy="606392"/>
          </a:xfrm>
          <a:prstGeom prst="rect">
            <a:avLst/>
          </a:prstGeom>
        </p:spPr>
        <p:txBody>
          <a:bodyPr/>
          <a:lstStyle>
            <a:lvl1pPr marL="0" indent="0" algn="l">
              <a:buNone/>
              <a:defRPr sz="2400" cap="all" baseline="0">
                <a:solidFill>
                  <a:srgbClr val="4156FF"/>
                </a:solidFill>
                <a:latin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Master subtitle style</a:t>
            </a:r>
          </a:p>
        </p:txBody>
      </p:sp>
      <p:sp>
        <p:nvSpPr>
          <p:cNvPr id="8" name="Title 1"/>
          <p:cNvSpPr>
            <a:spLocks noGrp="1"/>
          </p:cNvSpPr>
          <p:nvPr>
            <p:ph type="ctrTitle" hasCustomPrompt="1"/>
          </p:nvPr>
        </p:nvSpPr>
        <p:spPr>
          <a:xfrm>
            <a:off x="6478606" y="1230414"/>
            <a:ext cx="4543124" cy="712269"/>
          </a:xfrm>
          <a:prstGeom prst="rect">
            <a:avLst/>
          </a:prstGeom>
        </p:spPr>
        <p:txBody>
          <a:bodyPr anchor="b">
            <a:normAutofit/>
          </a:bodyPr>
          <a:lstStyle>
            <a:lvl1pPr algn="l">
              <a:defRPr sz="4300" cap="none" baseline="0">
                <a:solidFill>
                  <a:srgbClr val="01139D"/>
                </a:solidFill>
                <a:latin typeface="Arial Bold" charset="0"/>
              </a:defRPr>
            </a:lvl1pPr>
          </a:lstStyle>
          <a:p>
            <a:r>
              <a:rPr lang="en-US" dirty="0"/>
              <a:t>Title of Slide</a:t>
            </a:r>
          </a:p>
        </p:txBody>
      </p:sp>
      <p:sp>
        <p:nvSpPr>
          <p:cNvPr id="7" name="Picture Placeholder 2"/>
          <p:cNvSpPr>
            <a:spLocks noGrp="1"/>
          </p:cNvSpPr>
          <p:nvPr>
            <p:ph type="pic" idx="13"/>
          </p:nvPr>
        </p:nvSpPr>
        <p:spPr>
          <a:xfrm>
            <a:off x="1232837" y="1073069"/>
            <a:ext cx="3935931" cy="4210217"/>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1" name="TextBox 10"/>
          <p:cNvSpPr txBox="1"/>
          <p:nvPr userDrawn="1"/>
        </p:nvSpPr>
        <p:spPr>
          <a:xfrm>
            <a:off x="1227814" y="6312903"/>
            <a:ext cx="2113079" cy="246221"/>
          </a:xfrm>
          <a:prstGeom prst="rect">
            <a:avLst/>
          </a:prstGeom>
          <a:noFill/>
        </p:spPr>
        <p:txBody>
          <a:bodyPr wrap="none" rtlCol="0">
            <a:spAutoFit/>
          </a:bodyPr>
          <a:lstStyle/>
          <a:p>
            <a:r>
              <a:rPr lang="en-US" sz="1000" b="0" i="0" kern="1200" baseline="0" dirty="0">
                <a:solidFill>
                  <a:schemeClr val="tx1"/>
                </a:solidFill>
                <a:effectLst/>
                <a:latin typeface="+mn-lt"/>
                <a:ea typeface="+mn-ea"/>
                <a:cs typeface="+mn-cs"/>
              </a:rPr>
              <a:t>©2018 Blockchain Research Institute</a:t>
            </a:r>
            <a:endParaRPr lang="en-US" sz="1000" baseline="0" dirty="0"/>
          </a:p>
        </p:txBody>
      </p:sp>
      <p:sp>
        <p:nvSpPr>
          <p:cNvPr id="10" name="Text Placeholder 3"/>
          <p:cNvSpPr>
            <a:spLocks noGrp="1"/>
          </p:cNvSpPr>
          <p:nvPr>
            <p:ph type="body" sz="quarter" idx="10" hasCustomPrompt="1"/>
          </p:nvPr>
        </p:nvSpPr>
        <p:spPr>
          <a:xfrm>
            <a:off x="6478606" y="2990965"/>
            <a:ext cx="7310471" cy="3089275"/>
          </a:xfrm>
          <a:prstGeom prst="rect">
            <a:avLst/>
          </a:prstGeom>
        </p:spPr>
        <p:txBody>
          <a:bodyPr/>
          <a:lstStyle>
            <a:lvl2pPr marL="0" indent="0">
              <a:buFontTx/>
              <a:buNone/>
              <a:defRPr/>
            </a:lvl2pPr>
            <a:lvl3pPr marL="914377" indent="0">
              <a:buFontTx/>
              <a:buNone/>
              <a:defRPr/>
            </a:lvl3pPr>
            <a:lvl4pPr marL="1371566" indent="0">
              <a:buFontTx/>
              <a:buNone/>
              <a:defRPr/>
            </a:lvl4pPr>
            <a:lvl5pPr marL="1828754" indent="0">
              <a:buFontTx/>
              <a:buNone/>
              <a:defRPr/>
            </a:lvl5pPr>
          </a:lstStyle>
          <a:p>
            <a:pPr lvl="1"/>
            <a:r>
              <a:rPr lang="en-US" dirty="0"/>
              <a:t>Second level</a:t>
            </a:r>
          </a:p>
        </p:txBody>
      </p:sp>
    </p:spTree>
    <p:extLst>
      <p:ext uri="{BB962C8B-B14F-4D97-AF65-F5344CB8AC3E}">
        <p14:creationId xmlns:p14="http://schemas.microsoft.com/office/powerpoint/2010/main" val="1353680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78605" y="2163627"/>
            <a:ext cx="6920564" cy="606392"/>
          </a:xfrm>
        </p:spPr>
        <p:txBody>
          <a:bodyPr/>
          <a:lstStyle>
            <a:lvl1pPr marL="0" indent="0" algn="l">
              <a:buNone/>
              <a:defRPr sz="2400" cap="all" baseline="0">
                <a:solidFill>
                  <a:srgbClr val="4156FF"/>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a:t>
            </a:r>
          </a:p>
        </p:txBody>
      </p:sp>
      <p:sp>
        <p:nvSpPr>
          <p:cNvPr id="8" name="Title 1"/>
          <p:cNvSpPr>
            <a:spLocks noGrp="1"/>
          </p:cNvSpPr>
          <p:nvPr>
            <p:ph type="ctrTitle" hasCustomPrompt="1"/>
          </p:nvPr>
        </p:nvSpPr>
        <p:spPr>
          <a:xfrm>
            <a:off x="6478605" y="1230413"/>
            <a:ext cx="4543124" cy="712269"/>
          </a:xfrm>
        </p:spPr>
        <p:txBody>
          <a:bodyPr anchor="b">
            <a:normAutofit/>
          </a:bodyPr>
          <a:lstStyle>
            <a:lvl1pPr algn="l">
              <a:defRPr sz="4300" cap="none" baseline="0">
                <a:solidFill>
                  <a:srgbClr val="01139D"/>
                </a:solidFill>
                <a:latin typeface="Arial Bold" charset="0"/>
              </a:defRPr>
            </a:lvl1pPr>
          </a:lstStyle>
          <a:p>
            <a:r>
              <a:rPr lang="en-US" dirty="0"/>
              <a:t>Title of Slide</a:t>
            </a:r>
          </a:p>
        </p:txBody>
      </p:sp>
      <p:sp>
        <p:nvSpPr>
          <p:cNvPr id="7" name="Picture Placeholder 2"/>
          <p:cNvSpPr>
            <a:spLocks noGrp="1"/>
          </p:cNvSpPr>
          <p:nvPr>
            <p:ph type="pic" idx="13"/>
          </p:nvPr>
        </p:nvSpPr>
        <p:spPr>
          <a:xfrm>
            <a:off x="1232837" y="1073067"/>
            <a:ext cx="3935930" cy="42102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Box 10"/>
          <p:cNvSpPr txBox="1"/>
          <p:nvPr userDrawn="1"/>
        </p:nvSpPr>
        <p:spPr>
          <a:xfrm>
            <a:off x="1227813" y="6312902"/>
            <a:ext cx="2276585" cy="246221"/>
          </a:xfrm>
          <a:prstGeom prst="rect">
            <a:avLst/>
          </a:prstGeom>
          <a:noFill/>
        </p:spPr>
        <p:txBody>
          <a:bodyPr wrap="none" rtlCol="0">
            <a:spAutoFit/>
          </a:bodyPr>
          <a:lstStyle/>
          <a:p>
            <a:r>
              <a:rPr lang="en-US" sz="1000" b="0" i="0" kern="1200" baseline="0" dirty="0">
                <a:solidFill>
                  <a:schemeClr val="tx1"/>
                </a:solidFill>
                <a:effectLst/>
                <a:latin typeface="+mn-lt"/>
                <a:ea typeface="+mn-ea"/>
                <a:cs typeface="+mn-cs"/>
              </a:rPr>
              <a:t>©2017 </a:t>
            </a:r>
            <a:r>
              <a:rPr lang="en-US" sz="1000" b="0" i="0" kern="1200" baseline="0" dirty="0" err="1">
                <a:solidFill>
                  <a:schemeClr val="tx1"/>
                </a:solidFill>
                <a:effectLst/>
                <a:latin typeface="+mn-lt"/>
                <a:ea typeface="+mn-ea"/>
                <a:cs typeface="+mn-cs"/>
              </a:rPr>
              <a:t>Blockchain</a:t>
            </a:r>
            <a:r>
              <a:rPr lang="en-US" sz="1000" b="0" i="0" kern="1200" baseline="0" dirty="0">
                <a:solidFill>
                  <a:schemeClr val="tx1"/>
                </a:solidFill>
                <a:effectLst/>
                <a:latin typeface="+mn-lt"/>
                <a:ea typeface="+mn-ea"/>
                <a:cs typeface="+mn-cs"/>
              </a:rPr>
              <a:t> Research Institute</a:t>
            </a:r>
            <a:endParaRPr lang="en-US" sz="1000" baseline="0" dirty="0"/>
          </a:p>
        </p:txBody>
      </p:sp>
      <p:sp>
        <p:nvSpPr>
          <p:cNvPr id="10" name="Text Placeholder 3"/>
          <p:cNvSpPr>
            <a:spLocks noGrp="1"/>
          </p:cNvSpPr>
          <p:nvPr>
            <p:ph type="body" sz="quarter" idx="10" hasCustomPrompt="1"/>
          </p:nvPr>
        </p:nvSpPr>
        <p:spPr>
          <a:xfrm>
            <a:off x="6478605" y="2990964"/>
            <a:ext cx="7310470" cy="3089275"/>
          </a:xfrm>
        </p:spPr>
        <p:txBody>
          <a:bodyPr/>
          <a:lstStyle>
            <a:lvl2pPr marL="0" indent="0">
              <a:buFontTx/>
              <a:buNone/>
              <a:defRPr/>
            </a:lvl2pPr>
            <a:lvl3pPr marL="914400" indent="0">
              <a:buFontTx/>
              <a:buNone/>
              <a:defRPr/>
            </a:lvl3pPr>
            <a:lvl4pPr marL="1371600" indent="0">
              <a:buFontTx/>
              <a:buNone/>
              <a:defRPr/>
            </a:lvl4pPr>
            <a:lvl5pPr marL="1828800" indent="0">
              <a:buFontTx/>
              <a:buNone/>
              <a:defRPr/>
            </a:lvl5pPr>
          </a:lstStyle>
          <a:p>
            <a:pPr lvl="1"/>
            <a:r>
              <a:rPr lang="en-US" dirty="0"/>
              <a:t>Second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32836" y="2163627"/>
            <a:ext cx="6920564" cy="606392"/>
          </a:xfrm>
        </p:spPr>
        <p:txBody>
          <a:bodyPr/>
          <a:lstStyle>
            <a:lvl1pPr marL="0" indent="0" algn="l">
              <a:buNone/>
              <a:defRPr sz="2400" cap="all" baseline="0">
                <a:solidFill>
                  <a:srgbClr val="4156FF"/>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a:t>
            </a:r>
          </a:p>
        </p:txBody>
      </p:sp>
      <p:sp>
        <p:nvSpPr>
          <p:cNvPr id="8" name="Title 1"/>
          <p:cNvSpPr>
            <a:spLocks noGrp="1"/>
          </p:cNvSpPr>
          <p:nvPr>
            <p:ph type="ctrTitle" hasCustomPrompt="1"/>
          </p:nvPr>
        </p:nvSpPr>
        <p:spPr>
          <a:xfrm>
            <a:off x="1232836" y="1230413"/>
            <a:ext cx="4543124" cy="712269"/>
          </a:xfrm>
        </p:spPr>
        <p:txBody>
          <a:bodyPr anchor="b">
            <a:normAutofit/>
          </a:bodyPr>
          <a:lstStyle>
            <a:lvl1pPr algn="l">
              <a:defRPr sz="4300" cap="none" baseline="0">
                <a:solidFill>
                  <a:srgbClr val="01139D"/>
                </a:solidFill>
                <a:latin typeface="Arial Bold" charset="0"/>
              </a:defRPr>
            </a:lvl1pPr>
          </a:lstStyle>
          <a:p>
            <a:r>
              <a:rPr lang="en-US" dirty="0"/>
              <a:t>Title of Slide</a:t>
            </a:r>
          </a:p>
        </p:txBody>
      </p:sp>
      <p:sp>
        <p:nvSpPr>
          <p:cNvPr id="7" name="Picture Placeholder 2"/>
          <p:cNvSpPr>
            <a:spLocks noGrp="1"/>
          </p:cNvSpPr>
          <p:nvPr>
            <p:ph type="pic" idx="13"/>
          </p:nvPr>
        </p:nvSpPr>
        <p:spPr>
          <a:xfrm>
            <a:off x="6185435" y="1073067"/>
            <a:ext cx="3935930" cy="42102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Box 9"/>
          <p:cNvSpPr txBox="1"/>
          <p:nvPr userDrawn="1"/>
        </p:nvSpPr>
        <p:spPr>
          <a:xfrm>
            <a:off x="1227813" y="6312902"/>
            <a:ext cx="2276585" cy="246221"/>
          </a:xfrm>
          <a:prstGeom prst="rect">
            <a:avLst/>
          </a:prstGeom>
          <a:noFill/>
        </p:spPr>
        <p:txBody>
          <a:bodyPr wrap="none" rtlCol="0">
            <a:spAutoFit/>
          </a:bodyPr>
          <a:lstStyle/>
          <a:p>
            <a:r>
              <a:rPr lang="en-US" sz="1000" b="0" i="0" kern="1200" baseline="0" dirty="0">
                <a:solidFill>
                  <a:schemeClr val="tx1"/>
                </a:solidFill>
                <a:effectLst/>
                <a:latin typeface="+mn-lt"/>
                <a:ea typeface="+mn-ea"/>
                <a:cs typeface="+mn-cs"/>
              </a:rPr>
              <a:t>©2017 </a:t>
            </a:r>
            <a:r>
              <a:rPr lang="en-US" sz="1000" b="0" i="0" kern="1200" baseline="0" dirty="0" err="1">
                <a:solidFill>
                  <a:schemeClr val="tx1"/>
                </a:solidFill>
                <a:effectLst/>
                <a:latin typeface="+mn-lt"/>
                <a:ea typeface="+mn-ea"/>
                <a:cs typeface="+mn-cs"/>
              </a:rPr>
              <a:t>Blockchain</a:t>
            </a:r>
            <a:r>
              <a:rPr lang="en-US" sz="1000" b="0" i="0" kern="1200" baseline="0" dirty="0">
                <a:solidFill>
                  <a:schemeClr val="tx1"/>
                </a:solidFill>
                <a:effectLst/>
                <a:latin typeface="+mn-lt"/>
                <a:ea typeface="+mn-ea"/>
                <a:cs typeface="+mn-cs"/>
              </a:rPr>
              <a:t> Research Institute</a:t>
            </a:r>
            <a:endParaRPr lang="en-US" sz="1000" baseline="0" dirty="0"/>
          </a:p>
        </p:txBody>
      </p:sp>
      <p:sp>
        <p:nvSpPr>
          <p:cNvPr id="11" name="Text Placeholder 3"/>
          <p:cNvSpPr>
            <a:spLocks noGrp="1"/>
          </p:cNvSpPr>
          <p:nvPr>
            <p:ph type="body" sz="quarter" idx="10" hasCustomPrompt="1"/>
          </p:nvPr>
        </p:nvSpPr>
        <p:spPr>
          <a:xfrm>
            <a:off x="1227813" y="2990964"/>
            <a:ext cx="7310470" cy="3089275"/>
          </a:xfrm>
        </p:spPr>
        <p:txBody>
          <a:bodyPr/>
          <a:lstStyle>
            <a:lvl2pPr marL="0" indent="0">
              <a:buFontTx/>
              <a:buNone/>
              <a:defRPr/>
            </a:lvl2pPr>
            <a:lvl3pPr marL="914400" indent="0">
              <a:buFontTx/>
              <a:buNone/>
              <a:defRPr/>
            </a:lvl3pPr>
            <a:lvl4pPr marL="1371600" indent="0">
              <a:buFontTx/>
              <a:buNone/>
              <a:defRPr/>
            </a:lvl4pPr>
            <a:lvl5pPr marL="1828800" indent="0">
              <a:buFontTx/>
              <a:buNone/>
              <a:defRPr/>
            </a:lvl5pPr>
          </a:lstStyle>
          <a:p>
            <a:pPr lvl="1"/>
            <a:r>
              <a:rPr lang="en-US" dirty="0"/>
              <a:t>Second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232836" y="1809549"/>
            <a:ext cx="6920564" cy="606392"/>
          </a:xfrm>
        </p:spPr>
        <p:txBody>
          <a:bodyPr/>
          <a:lstStyle>
            <a:lvl1pPr marL="0" indent="0" algn="l">
              <a:buNone/>
              <a:defRPr sz="2400" cap="all" baseline="0">
                <a:solidFill>
                  <a:srgbClr val="4156FF"/>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p:cNvSpPr>
            <a:spLocks noGrp="1"/>
          </p:cNvSpPr>
          <p:nvPr>
            <p:ph type="ctrTitle" hasCustomPrompt="1"/>
          </p:nvPr>
        </p:nvSpPr>
        <p:spPr>
          <a:xfrm>
            <a:off x="1232836" y="914183"/>
            <a:ext cx="4543124" cy="712269"/>
          </a:xfrm>
        </p:spPr>
        <p:txBody>
          <a:bodyPr anchor="b">
            <a:normAutofit/>
          </a:bodyPr>
          <a:lstStyle>
            <a:lvl1pPr algn="l">
              <a:defRPr sz="4300" cap="none" baseline="0">
                <a:solidFill>
                  <a:srgbClr val="01139D"/>
                </a:solidFill>
                <a:latin typeface="Arial Bold" charset="0"/>
              </a:defRPr>
            </a:lvl1pPr>
          </a:lstStyle>
          <a:p>
            <a:r>
              <a:rPr lang="en-US" dirty="0"/>
              <a:t>Title of Slide</a:t>
            </a:r>
          </a:p>
        </p:txBody>
      </p:sp>
      <p:sp>
        <p:nvSpPr>
          <p:cNvPr id="8" name="Text Placeholder 3"/>
          <p:cNvSpPr>
            <a:spLocks noGrp="1"/>
          </p:cNvSpPr>
          <p:nvPr>
            <p:ph type="body" sz="quarter" idx="13" hasCustomPrompt="1"/>
          </p:nvPr>
        </p:nvSpPr>
        <p:spPr>
          <a:xfrm>
            <a:off x="1227138" y="2551113"/>
            <a:ext cx="7310470" cy="3089275"/>
          </a:xfrm>
        </p:spPr>
        <p:txBody>
          <a:bodyPr/>
          <a:lstStyle>
            <a:lvl2pPr marL="0" indent="0">
              <a:buFontTx/>
              <a:buNone/>
              <a:defRPr/>
            </a:lvl2pPr>
            <a:lvl3pPr marL="914400" indent="0">
              <a:buFontTx/>
              <a:buNone/>
              <a:defRPr/>
            </a:lvl3pPr>
            <a:lvl4pPr marL="1371600" indent="0">
              <a:buFontTx/>
              <a:buNone/>
              <a:defRPr/>
            </a:lvl4pPr>
            <a:lvl5pPr marL="1828800" indent="0">
              <a:buFontTx/>
              <a:buNone/>
              <a:defRPr/>
            </a:lvl5pPr>
          </a:lstStyle>
          <a:p>
            <a:pPr lvl="1"/>
            <a:r>
              <a:rPr lang="en-US" dirty="0"/>
              <a:t>Second level</a:t>
            </a:r>
          </a:p>
        </p:txBody>
      </p:sp>
      <p:sp>
        <p:nvSpPr>
          <p:cNvPr id="9" name="TextBox 8"/>
          <p:cNvSpPr txBox="1"/>
          <p:nvPr userDrawn="1"/>
        </p:nvSpPr>
        <p:spPr>
          <a:xfrm>
            <a:off x="1227813" y="6312902"/>
            <a:ext cx="2276585" cy="246221"/>
          </a:xfrm>
          <a:prstGeom prst="rect">
            <a:avLst/>
          </a:prstGeom>
          <a:noFill/>
        </p:spPr>
        <p:txBody>
          <a:bodyPr wrap="none" rtlCol="0">
            <a:spAutoFit/>
          </a:bodyPr>
          <a:lstStyle/>
          <a:p>
            <a:r>
              <a:rPr lang="en-US" sz="1000" b="0" i="0" kern="1200" baseline="0" dirty="0">
                <a:solidFill>
                  <a:schemeClr val="tx1"/>
                </a:solidFill>
                <a:effectLst/>
                <a:latin typeface="+mn-lt"/>
                <a:ea typeface="+mn-ea"/>
                <a:cs typeface="+mn-cs"/>
              </a:rPr>
              <a:t>©2017 </a:t>
            </a:r>
            <a:r>
              <a:rPr lang="en-US" sz="1000" b="0" i="0" kern="1200" baseline="0" dirty="0" err="1">
                <a:solidFill>
                  <a:schemeClr val="tx1"/>
                </a:solidFill>
                <a:effectLst/>
                <a:latin typeface="+mn-lt"/>
                <a:ea typeface="+mn-ea"/>
                <a:cs typeface="+mn-cs"/>
              </a:rPr>
              <a:t>Blockchain</a:t>
            </a:r>
            <a:r>
              <a:rPr lang="en-US" sz="1000" b="0" i="0" kern="1200" baseline="0" dirty="0">
                <a:solidFill>
                  <a:schemeClr val="tx1"/>
                </a:solidFill>
                <a:effectLst/>
                <a:latin typeface="+mn-lt"/>
                <a:ea typeface="+mn-ea"/>
                <a:cs typeface="+mn-cs"/>
              </a:rPr>
              <a:t> Research Institute</a:t>
            </a:r>
            <a:endParaRPr lang="en-US" sz="1000" baseline="0" dirty="0"/>
          </a:p>
        </p:txBody>
      </p:sp>
    </p:spTree>
    <p:extLst>
      <p:ext uri="{BB962C8B-B14F-4D97-AF65-F5344CB8AC3E}">
        <p14:creationId xmlns:p14="http://schemas.microsoft.com/office/powerpoint/2010/main" val="1161621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BE56C1-E4A9-F741-B308-34B302905D21}"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60FA7-E193-7E4B-8C3C-750B2C9D10AC}" type="slidenum">
              <a:rPr lang="en-US" smtClean="0"/>
              <a:t>‹#›</a:t>
            </a:fld>
            <a:endParaRPr lang="en-US"/>
          </a:p>
        </p:txBody>
      </p:sp>
    </p:spTree>
    <p:extLst>
      <p:ext uri="{BB962C8B-B14F-4D97-AF65-F5344CB8AC3E}">
        <p14:creationId xmlns:p14="http://schemas.microsoft.com/office/powerpoint/2010/main" val="1039158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E56C1-E4A9-F741-B308-34B302905D21}" type="datetimeFigureOut">
              <a:rPr lang="en-US" smtClean="0"/>
              <a:t>6/6/18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860FA7-E193-7E4B-8C3C-750B2C9D10AC}" type="slidenum">
              <a:rPr lang="en-US" smtClean="0"/>
              <a:t>‹#›</a:t>
            </a:fld>
            <a:endParaRPr lang="en-US"/>
          </a:p>
        </p:txBody>
      </p:sp>
    </p:spTree>
    <p:extLst>
      <p:ext uri="{BB962C8B-B14F-4D97-AF65-F5344CB8AC3E}">
        <p14:creationId xmlns:p14="http://schemas.microsoft.com/office/powerpoint/2010/main" val="1037601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BE56C1-E4A9-F741-B308-34B302905D21}"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60FA7-E193-7E4B-8C3C-750B2C9D10AC}" type="slidenum">
              <a:rPr lang="en-US" smtClean="0"/>
              <a:t>‹#›</a:t>
            </a:fld>
            <a:endParaRPr lang="en-US"/>
          </a:p>
        </p:txBody>
      </p:sp>
    </p:spTree>
    <p:extLst>
      <p:ext uri="{BB962C8B-B14F-4D97-AF65-F5344CB8AC3E}">
        <p14:creationId xmlns:p14="http://schemas.microsoft.com/office/powerpoint/2010/main" val="1068910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DF992-A26D-EC4B-8631-D16D379489DA}" type="datetimeFigureOut">
              <a:rPr lang="en-US" smtClean="0"/>
              <a:t>6/6/18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E35EC-DB17-8547-AA33-CE2389B7803F}" type="slidenum">
              <a:rPr lang="en-US" smtClean="0"/>
              <a:t>‹#›</a:t>
            </a:fld>
            <a:endParaRPr lang="en-US"/>
          </a:p>
        </p:txBody>
      </p:sp>
    </p:spTree>
    <p:extLst>
      <p:ext uri="{BB962C8B-B14F-4D97-AF65-F5344CB8AC3E}">
        <p14:creationId xmlns:p14="http://schemas.microsoft.com/office/powerpoint/2010/main" val="50369375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6" r:id="rId7"/>
    <p:sldLayoutId id="2147483668" r:id="rId8"/>
    <p:sldLayoutId id="2147483669"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0"/>
            <a:ext cx="1158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371601"/>
            <a:ext cx="11582400" cy="47540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2977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ctr" rtl="0" eaLnBrk="0" fontAlgn="base" hangingPunct="0">
        <a:lnSpc>
          <a:spcPct val="90000"/>
        </a:lnSpc>
        <a:spcBef>
          <a:spcPct val="0"/>
        </a:spcBef>
        <a:spcAft>
          <a:spcPct val="0"/>
        </a:spcAft>
        <a:defRPr sz="3733">
          <a:solidFill>
            <a:srgbClr val="F5A738"/>
          </a:solidFill>
          <a:latin typeface="Helvetica LT Std Light"/>
          <a:ea typeface="ＭＳ Ｐゴシック" pitchFamily="-123" charset="-128"/>
          <a:cs typeface="ＭＳ Ｐゴシック" pitchFamily="-1" charset="-128"/>
        </a:defRPr>
      </a:lvl1pPr>
      <a:lvl2pPr algn="ctr" rtl="0" eaLnBrk="0" fontAlgn="base" hangingPunct="0">
        <a:lnSpc>
          <a:spcPct val="90000"/>
        </a:lnSpc>
        <a:spcBef>
          <a:spcPct val="0"/>
        </a:spcBef>
        <a:spcAft>
          <a:spcPct val="0"/>
        </a:spcAft>
        <a:defRPr sz="3733">
          <a:solidFill>
            <a:srgbClr val="F5A738"/>
          </a:solidFill>
          <a:latin typeface="Helvetica LT Std Light" pitchFamily="-1" charset="0"/>
          <a:ea typeface="ＭＳ Ｐゴシック" pitchFamily="-123" charset="-128"/>
          <a:cs typeface="ＭＳ Ｐゴシック" pitchFamily="-123" charset="-128"/>
        </a:defRPr>
      </a:lvl2pPr>
      <a:lvl3pPr algn="ctr" rtl="0" eaLnBrk="0" fontAlgn="base" hangingPunct="0">
        <a:lnSpc>
          <a:spcPct val="90000"/>
        </a:lnSpc>
        <a:spcBef>
          <a:spcPct val="0"/>
        </a:spcBef>
        <a:spcAft>
          <a:spcPct val="0"/>
        </a:spcAft>
        <a:defRPr sz="3733">
          <a:solidFill>
            <a:srgbClr val="F5A738"/>
          </a:solidFill>
          <a:latin typeface="Helvetica LT Std Light" pitchFamily="-1" charset="0"/>
          <a:ea typeface="ＭＳ Ｐゴシック" pitchFamily="-123" charset="-128"/>
          <a:cs typeface="ＭＳ Ｐゴシック" pitchFamily="-123" charset="-128"/>
        </a:defRPr>
      </a:lvl3pPr>
      <a:lvl4pPr algn="ctr" rtl="0" eaLnBrk="0" fontAlgn="base" hangingPunct="0">
        <a:lnSpc>
          <a:spcPct val="90000"/>
        </a:lnSpc>
        <a:spcBef>
          <a:spcPct val="0"/>
        </a:spcBef>
        <a:spcAft>
          <a:spcPct val="0"/>
        </a:spcAft>
        <a:defRPr sz="3733">
          <a:solidFill>
            <a:srgbClr val="F5A738"/>
          </a:solidFill>
          <a:latin typeface="Helvetica LT Std Light" pitchFamily="-1" charset="0"/>
          <a:ea typeface="ＭＳ Ｐゴシック" pitchFamily="-123" charset="-128"/>
          <a:cs typeface="ＭＳ Ｐゴシック" pitchFamily="-123" charset="-128"/>
        </a:defRPr>
      </a:lvl4pPr>
      <a:lvl5pPr algn="ctr" rtl="0" eaLnBrk="0" fontAlgn="base" hangingPunct="0">
        <a:lnSpc>
          <a:spcPct val="90000"/>
        </a:lnSpc>
        <a:spcBef>
          <a:spcPct val="0"/>
        </a:spcBef>
        <a:spcAft>
          <a:spcPct val="0"/>
        </a:spcAft>
        <a:defRPr sz="3733">
          <a:solidFill>
            <a:srgbClr val="F5A738"/>
          </a:solidFill>
          <a:latin typeface="Helvetica LT Std Light" pitchFamily="-1" charset="0"/>
          <a:ea typeface="ＭＳ Ｐゴシック" pitchFamily="-123" charset="-128"/>
          <a:cs typeface="ＭＳ Ｐゴシック" pitchFamily="-123" charset="-128"/>
        </a:defRPr>
      </a:lvl5pPr>
      <a:lvl6pPr marL="609585" algn="l" rtl="0" eaLnBrk="1" fontAlgn="base" hangingPunct="1">
        <a:lnSpc>
          <a:spcPct val="90000"/>
        </a:lnSpc>
        <a:spcBef>
          <a:spcPct val="0"/>
        </a:spcBef>
        <a:spcAft>
          <a:spcPct val="0"/>
        </a:spcAft>
        <a:defRPr sz="3200" b="1">
          <a:solidFill>
            <a:schemeClr val="bg1"/>
          </a:solidFill>
          <a:latin typeface="Calibri" pitchFamily="34" charset="0"/>
        </a:defRPr>
      </a:lvl6pPr>
      <a:lvl7pPr marL="1219170" algn="l" rtl="0" eaLnBrk="1" fontAlgn="base" hangingPunct="1">
        <a:lnSpc>
          <a:spcPct val="90000"/>
        </a:lnSpc>
        <a:spcBef>
          <a:spcPct val="0"/>
        </a:spcBef>
        <a:spcAft>
          <a:spcPct val="0"/>
        </a:spcAft>
        <a:defRPr sz="3200" b="1">
          <a:solidFill>
            <a:schemeClr val="bg1"/>
          </a:solidFill>
          <a:latin typeface="Calibri" pitchFamily="34" charset="0"/>
        </a:defRPr>
      </a:lvl7pPr>
      <a:lvl8pPr marL="1828754" algn="l" rtl="0" eaLnBrk="1" fontAlgn="base" hangingPunct="1">
        <a:lnSpc>
          <a:spcPct val="90000"/>
        </a:lnSpc>
        <a:spcBef>
          <a:spcPct val="0"/>
        </a:spcBef>
        <a:spcAft>
          <a:spcPct val="0"/>
        </a:spcAft>
        <a:defRPr sz="3200" b="1">
          <a:solidFill>
            <a:schemeClr val="bg1"/>
          </a:solidFill>
          <a:latin typeface="Calibri" pitchFamily="34" charset="0"/>
        </a:defRPr>
      </a:lvl8pPr>
      <a:lvl9pPr marL="2438339" algn="l" rtl="0" eaLnBrk="1" fontAlgn="base" hangingPunct="1">
        <a:lnSpc>
          <a:spcPct val="90000"/>
        </a:lnSpc>
        <a:spcBef>
          <a:spcPct val="0"/>
        </a:spcBef>
        <a:spcAft>
          <a:spcPct val="0"/>
        </a:spcAft>
        <a:defRPr sz="3200" b="1">
          <a:solidFill>
            <a:schemeClr val="bg1"/>
          </a:solidFill>
          <a:latin typeface="Calibri" pitchFamily="34" charset="0"/>
        </a:defRPr>
      </a:lvl9pPr>
    </p:titleStyle>
    <p:bodyStyle>
      <a:lvl1pPr marL="378875" indent="-378875" algn="l" rtl="0" eaLnBrk="0" fontAlgn="base" hangingPunct="0">
        <a:spcBef>
          <a:spcPts val="800"/>
        </a:spcBef>
        <a:spcAft>
          <a:spcPct val="0"/>
        </a:spcAft>
        <a:buClr>
          <a:srgbClr val="44B0BA"/>
        </a:buClr>
        <a:buSzPct val="100000"/>
        <a:buFont typeface="Arial" pitchFamily="-1" charset="0"/>
        <a:buChar char="•"/>
        <a:defRPr sz="3200">
          <a:solidFill>
            <a:srgbClr val="404040"/>
          </a:solidFill>
          <a:latin typeface="Helvetica LT Std Light"/>
          <a:ea typeface="ＭＳ Ｐゴシック" pitchFamily="-123" charset="-128"/>
          <a:cs typeface="ＭＳ Ｐゴシック" pitchFamily="-1" charset="-128"/>
        </a:defRPr>
      </a:lvl1pPr>
      <a:lvl2pPr marL="840296" indent="-230712" algn="l" rtl="0" eaLnBrk="0" fontAlgn="base" hangingPunct="0">
        <a:spcBef>
          <a:spcPts val="800"/>
        </a:spcBef>
        <a:spcAft>
          <a:spcPct val="0"/>
        </a:spcAft>
        <a:buClr>
          <a:srgbClr val="F5A738"/>
        </a:buClr>
        <a:buSzPct val="80000"/>
        <a:buFont typeface="Wingdings" pitchFamily="-1" charset="2"/>
        <a:buChar char="§"/>
        <a:defRPr sz="2667">
          <a:solidFill>
            <a:srgbClr val="404040"/>
          </a:solidFill>
          <a:latin typeface="Helvetica LT Std Light"/>
          <a:ea typeface="ＭＳ Ｐゴシック" pitchFamily="-123" charset="-128"/>
          <a:cs typeface="ＭＳ Ｐゴシック" pitchFamily="-1" charset="-128"/>
        </a:defRPr>
      </a:lvl2pPr>
      <a:lvl3pPr marL="1523962" indent="-304792" algn="l" rtl="0" eaLnBrk="0" fontAlgn="base" hangingPunct="0">
        <a:spcBef>
          <a:spcPts val="800"/>
        </a:spcBef>
        <a:spcAft>
          <a:spcPct val="0"/>
        </a:spcAft>
        <a:buClr>
          <a:srgbClr val="44B0BA"/>
        </a:buClr>
        <a:buChar char="•"/>
        <a:defRPr sz="2133">
          <a:solidFill>
            <a:srgbClr val="404040"/>
          </a:solidFill>
          <a:latin typeface="Helvetica LT Std Light"/>
          <a:ea typeface="ＭＳ Ｐゴシック" pitchFamily="-123" charset="-128"/>
          <a:cs typeface="ＭＳ Ｐゴシック" pitchFamily="-1" charset="-128"/>
        </a:defRPr>
      </a:lvl3pPr>
      <a:lvl4pPr marL="2133547" indent="-304792" algn="l" rtl="0" eaLnBrk="0" fontAlgn="base" hangingPunct="0">
        <a:spcBef>
          <a:spcPts val="800"/>
        </a:spcBef>
        <a:spcAft>
          <a:spcPct val="0"/>
        </a:spcAft>
        <a:buClr>
          <a:srgbClr val="F5A738"/>
        </a:buClr>
        <a:buChar char="–"/>
        <a:defRPr sz="1867">
          <a:solidFill>
            <a:srgbClr val="404040"/>
          </a:solidFill>
          <a:latin typeface="Helvetica LT Std Light"/>
          <a:ea typeface="ＭＳ Ｐゴシック" pitchFamily="-123" charset="-128"/>
          <a:cs typeface="ＭＳ Ｐゴシック" pitchFamily="-1" charset="-128"/>
        </a:defRPr>
      </a:lvl4pPr>
      <a:lvl5pPr marL="2743131" indent="-304792" algn="l" rtl="0" eaLnBrk="0" fontAlgn="base" hangingPunct="0">
        <a:spcBef>
          <a:spcPts val="800"/>
        </a:spcBef>
        <a:spcAft>
          <a:spcPct val="0"/>
        </a:spcAft>
        <a:buClr>
          <a:srgbClr val="F5A738"/>
        </a:buClr>
        <a:buChar char="»"/>
        <a:defRPr sz="1867">
          <a:solidFill>
            <a:srgbClr val="404040"/>
          </a:solidFill>
          <a:latin typeface="Helvetica LT Std Light"/>
          <a:ea typeface="ＭＳ Ｐゴシック" pitchFamily="-123" charset="-128"/>
          <a:cs typeface="ＭＳ Ｐゴシック" pitchFamily="-1" charset="-128"/>
        </a:defRPr>
      </a:lvl5pPr>
      <a:lvl6pPr marL="3352716" indent="-304792" algn="l" rtl="0" eaLnBrk="1" fontAlgn="base" hangingPunct="1">
        <a:spcBef>
          <a:spcPct val="20000"/>
        </a:spcBef>
        <a:spcAft>
          <a:spcPct val="0"/>
        </a:spcAft>
        <a:buClr>
          <a:srgbClr val="000033"/>
        </a:buClr>
        <a:buChar char="»"/>
        <a:defRPr sz="2133">
          <a:solidFill>
            <a:srgbClr val="4D4D4D"/>
          </a:solidFill>
          <a:latin typeface="+mn-lt"/>
        </a:defRPr>
      </a:lvl6pPr>
      <a:lvl7pPr marL="3962301" indent="-304792" algn="l" rtl="0" eaLnBrk="1" fontAlgn="base" hangingPunct="1">
        <a:spcBef>
          <a:spcPct val="20000"/>
        </a:spcBef>
        <a:spcAft>
          <a:spcPct val="0"/>
        </a:spcAft>
        <a:buClr>
          <a:srgbClr val="000033"/>
        </a:buClr>
        <a:buChar char="»"/>
        <a:defRPr sz="2133">
          <a:solidFill>
            <a:srgbClr val="4D4D4D"/>
          </a:solidFill>
          <a:latin typeface="+mn-lt"/>
        </a:defRPr>
      </a:lvl7pPr>
      <a:lvl8pPr marL="4571886" indent="-304792" algn="l" rtl="0" eaLnBrk="1" fontAlgn="base" hangingPunct="1">
        <a:spcBef>
          <a:spcPct val="20000"/>
        </a:spcBef>
        <a:spcAft>
          <a:spcPct val="0"/>
        </a:spcAft>
        <a:buClr>
          <a:srgbClr val="000033"/>
        </a:buClr>
        <a:buChar char="»"/>
        <a:defRPr sz="2133">
          <a:solidFill>
            <a:srgbClr val="4D4D4D"/>
          </a:solidFill>
          <a:latin typeface="+mn-lt"/>
        </a:defRPr>
      </a:lvl8pPr>
      <a:lvl9pPr marL="5181470" indent="-304792" algn="l" rtl="0" eaLnBrk="1" fontAlgn="base" hangingPunct="1">
        <a:spcBef>
          <a:spcPct val="20000"/>
        </a:spcBef>
        <a:spcAft>
          <a:spcPct val="0"/>
        </a:spcAft>
        <a:buClr>
          <a:srgbClr val="000033"/>
        </a:buClr>
        <a:buChar char="»"/>
        <a:defRPr sz="2133">
          <a:solidFill>
            <a:srgbClr val="4D4D4D"/>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0"/>
            <a:ext cx="1158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371601"/>
            <a:ext cx="11582400" cy="47540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txBox="1">
            <a:spLocks noGrp="1"/>
          </p:cNvSpPr>
          <p:nvPr userDrawn="1"/>
        </p:nvSpPr>
        <p:spPr bwMode="auto">
          <a:xfrm>
            <a:off x="4165600" y="6377518"/>
            <a:ext cx="3860800" cy="478367"/>
          </a:xfrm>
          <a:prstGeom prst="rect">
            <a:avLst/>
          </a:prstGeom>
          <a:noFill/>
          <a:ln w="9525">
            <a:noFill/>
            <a:miter lim="800000"/>
            <a:headEnd/>
            <a:tailEnd/>
          </a:ln>
        </p:spPr>
        <p:txBody>
          <a:bodyPr anchor="b">
            <a:prstTxWarp prst="textNoShape">
              <a:avLst/>
            </a:prstTxWarp>
          </a:bodyPr>
          <a:lstStyle/>
          <a:p>
            <a:pPr algn="ctr" eaLnBrk="0" hangingPunct="0">
              <a:defRPr/>
            </a:pPr>
            <a:fld id="{0E92C0E5-E74A-B146-8D4E-591416B813CD}" type="slidenum">
              <a:rPr lang="en-US" sz="800">
                <a:solidFill>
                  <a:srgbClr val="4D4D4D"/>
                </a:solidFill>
                <a:latin typeface="Helvetica" pitchFamily="-1" charset="0"/>
                <a:ea typeface="Arial" pitchFamily="-1" charset="0"/>
                <a:cs typeface="Arial" pitchFamily="-1" charset="0"/>
              </a:rPr>
              <a:pPr algn="ctr" eaLnBrk="0" hangingPunct="0">
                <a:defRPr/>
              </a:pPr>
              <a:t>‹#›</a:t>
            </a:fld>
            <a:r>
              <a:rPr lang="en-US" sz="800" dirty="0">
                <a:solidFill>
                  <a:srgbClr val="4D4D4D"/>
                </a:solidFill>
                <a:latin typeface="Helvetica" pitchFamily="-1" charset="0"/>
                <a:ea typeface="Arial" pitchFamily="-1" charset="0"/>
                <a:cs typeface="Arial" pitchFamily="-1" charset="0"/>
              </a:rPr>
              <a:t> | © 2016 The </a:t>
            </a:r>
            <a:r>
              <a:rPr lang="en-US" sz="800" dirty="0" err="1">
                <a:solidFill>
                  <a:srgbClr val="4D4D4D"/>
                </a:solidFill>
                <a:latin typeface="Helvetica" pitchFamily="-1" charset="0"/>
                <a:ea typeface="Arial" pitchFamily="-1" charset="0"/>
                <a:cs typeface="Arial" pitchFamily="-1" charset="0"/>
              </a:rPr>
              <a:t>Tapscott</a:t>
            </a:r>
            <a:r>
              <a:rPr lang="en-US" sz="800" dirty="0">
                <a:solidFill>
                  <a:srgbClr val="4D4D4D"/>
                </a:solidFill>
                <a:latin typeface="Helvetica" pitchFamily="-1" charset="0"/>
                <a:ea typeface="Arial" pitchFamily="-1" charset="0"/>
                <a:cs typeface="Arial" pitchFamily="-1" charset="0"/>
              </a:rPr>
              <a:t> Group. All Rights Reserved. </a:t>
            </a:r>
          </a:p>
        </p:txBody>
      </p:sp>
    </p:spTree>
    <p:extLst>
      <p:ext uri="{BB962C8B-B14F-4D97-AF65-F5344CB8AC3E}">
        <p14:creationId xmlns:p14="http://schemas.microsoft.com/office/powerpoint/2010/main" val="20780737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ctr" rtl="0" eaLnBrk="0" fontAlgn="base" hangingPunct="0">
        <a:lnSpc>
          <a:spcPct val="90000"/>
        </a:lnSpc>
        <a:spcBef>
          <a:spcPct val="0"/>
        </a:spcBef>
        <a:spcAft>
          <a:spcPct val="0"/>
        </a:spcAft>
        <a:defRPr sz="3733">
          <a:solidFill>
            <a:srgbClr val="F5A738"/>
          </a:solidFill>
          <a:latin typeface="Helvetica LT Std Light"/>
          <a:ea typeface="ＭＳ Ｐゴシック" pitchFamily="-123" charset="-128"/>
          <a:cs typeface="ＭＳ Ｐゴシック" pitchFamily="-1" charset="-128"/>
        </a:defRPr>
      </a:lvl1pPr>
      <a:lvl2pPr algn="ctr" rtl="0" eaLnBrk="0" fontAlgn="base" hangingPunct="0">
        <a:lnSpc>
          <a:spcPct val="90000"/>
        </a:lnSpc>
        <a:spcBef>
          <a:spcPct val="0"/>
        </a:spcBef>
        <a:spcAft>
          <a:spcPct val="0"/>
        </a:spcAft>
        <a:defRPr sz="3733">
          <a:solidFill>
            <a:srgbClr val="F5A738"/>
          </a:solidFill>
          <a:latin typeface="Helvetica LT Std Light" pitchFamily="-1" charset="0"/>
          <a:ea typeface="ＭＳ Ｐゴシック" pitchFamily="-123" charset="-128"/>
          <a:cs typeface="ＭＳ Ｐゴシック" pitchFamily="-123" charset="-128"/>
        </a:defRPr>
      </a:lvl2pPr>
      <a:lvl3pPr algn="ctr" rtl="0" eaLnBrk="0" fontAlgn="base" hangingPunct="0">
        <a:lnSpc>
          <a:spcPct val="90000"/>
        </a:lnSpc>
        <a:spcBef>
          <a:spcPct val="0"/>
        </a:spcBef>
        <a:spcAft>
          <a:spcPct val="0"/>
        </a:spcAft>
        <a:defRPr sz="3733">
          <a:solidFill>
            <a:srgbClr val="F5A738"/>
          </a:solidFill>
          <a:latin typeface="Helvetica LT Std Light" pitchFamily="-1" charset="0"/>
          <a:ea typeface="ＭＳ Ｐゴシック" pitchFamily="-123" charset="-128"/>
          <a:cs typeface="ＭＳ Ｐゴシック" pitchFamily="-123" charset="-128"/>
        </a:defRPr>
      </a:lvl3pPr>
      <a:lvl4pPr algn="ctr" rtl="0" eaLnBrk="0" fontAlgn="base" hangingPunct="0">
        <a:lnSpc>
          <a:spcPct val="90000"/>
        </a:lnSpc>
        <a:spcBef>
          <a:spcPct val="0"/>
        </a:spcBef>
        <a:spcAft>
          <a:spcPct val="0"/>
        </a:spcAft>
        <a:defRPr sz="3733">
          <a:solidFill>
            <a:srgbClr val="F5A738"/>
          </a:solidFill>
          <a:latin typeface="Helvetica LT Std Light" pitchFamily="-1" charset="0"/>
          <a:ea typeface="ＭＳ Ｐゴシック" pitchFamily="-123" charset="-128"/>
          <a:cs typeface="ＭＳ Ｐゴシック" pitchFamily="-123" charset="-128"/>
        </a:defRPr>
      </a:lvl4pPr>
      <a:lvl5pPr algn="ctr" rtl="0" eaLnBrk="0" fontAlgn="base" hangingPunct="0">
        <a:lnSpc>
          <a:spcPct val="90000"/>
        </a:lnSpc>
        <a:spcBef>
          <a:spcPct val="0"/>
        </a:spcBef>
        <a:spcAft>
          <a:spcPct val="0"/>
        </a:spcAft>
        <a:defRPr sz="3733">
          <a:solidFill>
            <a:srgbClr val="F5A738"/>
          </a:solidFill>
          <a:latin typeface="Helvetica LT Std Light" pitchFamily="-1" charset="0"/>
          <a:ea typeface="ＭＳ Ｐゴシック" pitchFamily="-123" charset="-128"/>
          <a:cs typeface="ＭＳ Ｐゴシック" pitchFamily="-123" charset="-128"/>
        </a:defRPr>
      </a:lvl5pPr>
      <a:lvl6pPr marL="609585" algn="l" rtl="0" eaLnBrk="1" fontAlgn="base" hangingPunct="1">
        <a:lnSpc>
          <a:spcPct val="90000"/>
        </a:lnSpc>
        <a:spcBef>
          <a:spcPct val="0"/>
        </a:spcBef>
        <a:spcAft>
          <a:spcPct val="0"/>
        </a:spcAft>
        <a:defRPr sz="3200" b="1">
          <a:solidFill>
            <a:schemeClr val="bg1"/>
          </a:solidFill>
          <a:latin typeface="Calibri" pitchFamily="34" charset="0"/>
        </a:defRPr>
      </a:lvl6pPr>
      <a:lvl7pPr marL="1219170" algn="l" rtl="0" eaLnBrk="1" fontAlgn="base" hangingPunct="1">
        <a:lnSpc>
          <a:spcPct val="90000"/>
        </a:lnSpc>
        <a:spcBef>
          <a:spcPct val="0"/>
        </a:spcBef>
        <a:spcAft>
          <a:spcPct val="0"/>
        </a:spcAft>
        <a:defRPr sz="3200" b="1">
          <a:solidFill>
            <a:schemeClr val="bg1"/>
          </a:solidFill>
          <a:latin typeface="Calibri" pitchFamily="34" charset="0"/>
        </a:defRPr>
      </a:lvl7pPr>
      <a:lvl8pPr marL="1828754" algn="l" rtl="0" eaLnBrk="1" fontAlgn="base" hangingPunct="1">
        <a:lnSpc>
          <a:spcPct val="90000"/>
        </a:lnSpc>
        <a:spcBef>
          <a:spcPct val="0"/>
        </a:spcBef>
        <a:spcAft>
          <a:spcPct val="0"/>
        </a:spcAft>
        <a:defRPr sz="3200" b="1">
          <a:solidFill>
            <a:schemeClr val="bg1"/>
          </a:solidFill>
          <a:latin typeface="Calibri" pitchFamily="34" charset="0"/>
        </a:defRPr>
      </a:lvl8pPr>
      <a:lvl9pPr marL="2438339" algn="l" rtl="0" eaLnBrk="1" fontAlgn="base" hangingPunct="1">
        <a:lnSpc>
          <a:spcPct val="90000"/>
        </a:lnSpc>
        <a:spcBef>
          <a:spcPct val="0"/>
        </a:spcBef>
        <a:spcAft>
          <a:spcPct val="0"/>
        </a:spcAft>
        <a:defRPr sz="3200" b="1">
          <a:solidFill>
            <a:schemeClr val="bg1"/>
          </a:solidFill>
          <a:latin typeface="Calibri" pitchFamily="34" charset="0"/>
        </a:defRPr>
      </a:lvl9pPr>
    </p:titleStyle>
    <p:bodyStyle>
      <a:lvl1pPr marL="378875" indent="-378875" algn="l" rtl="0" eaLnBrk="0" fontAlgn="base" hangingPunct="0">
        <a:spcBef>
          <a:spcPts val="800"/>
        </a:spcBef>
        <a:spcAft>
          <a:spcPct val="0"/>
        </a:spcAft>
        <a:buClr>
          <a:srgbClr val="44B0BA"/>
        </a:buClr>
        <a:buSzPct val="100000"/>
        <a:buFont typeface="Arial" pitchFamily="-1" charset="0"/>
        <a:buChar char="•"/>
        <a:defRPr sz="3200">
          <a:solidFill>
            <a:srgbClr val="404040"/>
          </a:solidFill>
          <a:latin typeface="Helvetica LT Std Light"/>
          <a:ea typeface="ＭＳ Ｐゴシック" pitchFamily="-123" charset="-128"/>
          <a:cs typeface="ＭＳ Ｐゴシック" pitchFamily="-1" charset="-128"/>
        </a:defRPr>
      </a:lvl1pPr>
      <a:lvl2pPr marL="840296" indent="-230712" algn="l" rtl="0" eaLnBrk="0" fontAlgn="base" hangingPunct="0">
        <a:spcBef>
          <a:spcPts val="800"/>
        </a:spcBef>
        <a:spcAft>
          <a:spcPct val="0"/>
        </a:spcAft>
        <a:buClr>
          <a:srgbClr val="F5A738"/>
        </a:buClr>
        <a:buSzPct val="80000"/>
        <a:buFont typeface="Wingdings" pitchFamily="-1" charset="2"/>
        <a:buChar char="§"/>
        <a:defRPr sz="2667">
          <a:solidFill>
            <a:srgbClr val="404040"/>
          </a:solidFill>
          <a:latin typeface="Helvetica LT Std Light"/>
          <a:ea typeface="ＭＳ Ｐゴシック" pitchFamily="-123" charset="-128"/>
          <a:cs typeface="ＭＳ Ｐゴシック" pitchFamily="-1" charset="-128"/>
        </a:defRPr>
      </a:lvl2pPr>
      <a:lvl3pPr marL="1523962" indent="-304792" algn="l" rtl="0" eaLnBrk="0" fontAlgn="base" hangingPunct="0">
        <a:spcBef>
          <a:spcPts val="800"/>
        </a:spcBef>
        <a:spcAft>
          <a:spcPct val="0"/>
        </a:spcAft>
        <a:buClr>
          <a:srgbClr val="44B0BA"/>
        </a:buClr>
        <a:buChar char="•"/>
        <a:defRPr sz="2133">
          <a:solidFill>
            <a:srgbClr val="404040"/>
          </a:solidFill>
          <a:latin typeface="Helvetica LT Std Light"/>
          <a:ea typeface="ＭＳ Ｐゴシック" pitchFamily="-123" charset="-128"/>
          <a:cs typeface="ＭＳ Ｐゴシック" pitchFamily="-1" charset="-128"/>
        </a:defRPr>
      </a:lvl3pPr>
      <a:lvl4pPr marL="2133547" indent="-304792" algn="l" rtl="0" eaLnBrk="0" fontAlgn="base" hangingPunct="0">
        <a:spcBef>
          <a:spcPts val="800"/>
        </a:spcBef>
        <a:spcAft>
          <a:spcPct val="0"/>
        </a:spcAft>
        <a:buClr>
          <a:srgbClr val="F5A738"/>
        </a:buClr>
        <a:buChar char="–"/>
        <a:defRPr sz="1867">
          <a:solidFill>
            <a:srgbClr val="404040"/>
          </a:solidFill>
          <a:latin typeface="Helvetica LT Std Light"/>
          <a:ea typeface="ＭＳ Ｐゴシック" pitchFamily="-123" charset="-128"/>
          <a:cs typeface="ＭＳ Ｐゴシック" pitchFamily="-1" charset="-128"/>
        </a:defRPr>
      </a:lvl4pPr>
      <a:lvl5pPr marL="2743131" indent="-304792" algn="l" rtl="0" eaLnBrk="0" fontAlgn="base" hangingPunct="0">
        <a:spcBef>
          <a:spcPts val="800"/>
        </a:spcBef>
        <a:spcAft>
          <a:spcPct val="0"/>
        </a:spcAft>
        <a:buClr>
          <a:srgbClr val="F5A738"/>
        </a:buClr>
        <a:buChar char="»"/>
        <a:defRPr sz="1867">
          <a:solidFill>
            <a:srgbClr val="404040"/>
          </a:solidFill>
          <a:latin typeface="Helvetica LT Std Light"/>
          <a:ea typeface="ＭＳ Ｐゴシック" pitchFamily="-123" charset="-128"/>
          <a:cs typeface="ＭＳ Ｐゴシック" pitchFamily="-1" charset="-128"/>
        </a:defRPr>
      </a:lvl5pPr>
      <a:lvl6pPr marL="3352716" indent="-304792" algn="l" rtl="0" eaLnBrk="1" fontAlgn="base" hangingPunct="1">
        <a:spcBef>
          <a:spcPct val="20000"/>
        </a:spcBef>
        <a:spcAft>
          <a:spcPct val="0"/>
        </a:spcAft>
        <a:buClr>
          <a:srgbClr val="000033"/>
        </a:buClr>
        <a:buChar char="»"/>
        <a:defRPr sz="2133">
          <a:solidFill>
            <a:srgbClr val="4D4D4D"/>
          </a:solidFill>
          <a:latin typeface="+mn-lt"/>
        </a:defRPr>
      </a:lvl6pPr>
      <a:lvl7pPr marL="3962301" indent="-304792" algn="l" rtl="0" eaLnBrk="1" fontAlgn="base" hangingPunct="1">
        <a:spcBef>
          <a:spcPct val="20000"/>
        </a:spcBef>
        <a:spcAft>
          <a:spcPct val="0"/>
        </a:spcAft>
        <a:buClr>
          <a:srgbClr val="000033"/>
        </a:buClr>
        <a:buChar char="»"/>
        <a:defRPr sz="2133">
          <a:solidFill>
            <a:srgbClr val="4D4D4D"/>
          </a:solidFill>
          <a:latin typeface="+mn-lt"/>
        </a:defRPr>
      </a:lvl7pPr>
      <a:lvl8pPr marL="4571886" indent="-304792" algn="l" rtl="0" eaLnBrk="1" fontAlgn="base" hangingPunct="1">
        <a:spcBef>
          <a:spcPct val="20000"/>
        </a:spcBef>
        <a:spcAft>
          <a:spcPct val="0"/>
        </a:spcAft>
        <a:buClr>
          <a:srgbClr val="000033"/>
        </a:buClr>
        <a:buChar char="»"/>
        <a:defRPr sz="2133">
          <a:solidFill>
            <a:srgbClr val="4D4D4D"/>
          </a:solidFill>
          <a:latin typeface="+mn-lt"/>
        </a:defRPr>
      </a:lvl8pPr>
      <a:lvl9pPr marL="5181470" indent="-304792" algn="l" rtl="0" eaLnBrk="1" fontAlgn="base" hangingPunct="1">
        <a:spcBef>
          <a:spcPct val="20000"/>
        </a:spcBef>
        <a:spcAft>
          <a:spcPct val="0"/>
        </a:spcAft>
        <a:buClr>
          <a:srgbClr val="000033"/>
        </a:buClr>
        <a:buChar char="»"/>
        <a:defRPr sz="2133">
          <a:solidFill>
            <a:srgbClr val="4D4D4D"/>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radeblock.com/bitcoin/"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01133" y="3724058"/>
            <a:ext cx="10989733" cy="2700867"/>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algn="ctr" rtl="0" eaLnBrk="0" fontAlgn="base" hangingPunct="0">
              <a:lnSpc>
                <a:spcPct val="90000"/>
              </a:lnSpc>
              <a:spcBef>
                <a:spcPct val="0"/>
              </a:spcBef>
              <a:spcAft>
                <a:spcPct val="0"/>
              </a:spcAft>
              <a:defRPr sz="2800">
                <a:solidFill>
                  <a:srgbClr val="F5A738"/>
                </a:solidFill>
                <a:latin typeface="Helvetica LT Std Light"/>
                <a:ea typeface="ＭＳ Ｐゴシック" pitchFamily="-123" charset="-128"/>
                <a:cs typeface="ＭＳ Ｐゴシック" pitchFamily="-1" charset="-128"/>
              </a:defRPr>
            </a:lvl1pPr>
            <a:lvl2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2pPr>
            <a:lvl3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3pPr>
            <a:lvl4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4pPr>
            <a:lvl5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5pPr>
            <a:lvl6pPr marL="457200" algn="l" rtl="0" eaLnBrk="1" fontAlgn="base" hangingPunct="1">
              <a:lnSpc>
                <a:spcPct val="90000"/>
              </a:lnSpc>
              <a:spcBef>
                <a:spcPct val="0"/>
              </a:spcBef>
              <a:spcAft>
                <a:spcPct val="0"/>
              </a:spcAft>
              <a:defRPr sz="2400" b="1">
                <a:solidFill>
                  <a:schemeClr val="bg1"/>
                </a:solidFill>
                <a:latin typeface="Calibri" pitchFamily="34" charset="0"/>
              </a:defRPr>
            </a:lvl6pPr>
            <a:lvl7pPr marL="914400" algn="l" rtl="0" eaLnBrk="1" fontAlgn="base" hangingPunct="1">
              <a:lnSpc>
                <a:spcPct val="90000"/>
              </a:lnSpc>
              <a:spcBef>
                <a:spcPct val="0"/>
              </a:spcBef>
              <a:spcAft>
                <a:spcPct val="0"/>
              </a:spcAft>
              <a:defRPr sz="2400" b="1">
                <a:solidFill>
                  <a:schemeClr val="bg1"/>
                </a:solidFill>
                <a:latin typeface="Calibri" pitchFamily="34" charset="0"/>
              </a:defRPr>
            </a:lvl7pPr>
            <a:lvl8pPr marL="1371600" algn="l" rtl="0" eaLnBrk="1" fontAlgn="base" hangingPunct="1">
              <a:lnSpc>
                <a:spcPct val="90000"/>
              </a:lnSpc>
              <a:spcBef>
                <a:spcPct val="0"/>
              </a:spcBef>
              <a:spcAft>
                <a:spcPct val="0"/>
              </a:spcAft>
              <a:defRPr sz="2400" b="1">
                <a:solidFill>
                  <a:schemeClr val="bg1"/>
                </a:solidFill>
                <a:latin typeface="Calibri" pitchFamily="34" charset="0"/>
              </a:defRPr>
            </a:lvl8pPr>
            <a:lvl9pPr marL="1828800" algn="l" rtl="0" eaLnBrk="1" fontAlgn="base" hangingPunct="1">
              <a:lnSpc>
                <a:spcPct val="90000"/>
              </a:lnSpc>
              <a:spcBef>
                <a:spcPct val="0"/>
              </a:spcBef>
              <a:spcAft>
                <a:spcPct val="0"/>
              </a:spcAft>
              <a:defRPr sz="2400" b="1">
                <a:solidFill>
                  <a:schemeClr val="bg1"/>
                </a:solidFill>
                <a:latin typeface="Calibri" pitchFamily="34" charset="0"/>
              </a:defRPr>
            </a:lvl9pPr>
          </a:lstStyle>
          <a:p>
            <a:pPr defTabSz="1219170"/>
            <a:r>
              <a:rPr lang="en-US" sz="2667" b="1" kern="0" dirty="0">
                <a:solidFill>
                  <a:srgbClr val="1E8ACC"/>
                </a:solidFill>
                <a:latin typeface="Helvetica LT Std Light" pitchFamily="-84" charset="0"/>
                <a:ea typeface="ヒラギノ角ゴ Pro W3" pitchFamily="-84" charset="-128"/>
                <a:cs typeface="ヒラギノ角ゴ Pro W3" pitchFamily="-84" charset="-128"/>
              </a:rPr>
              <a:t>Financial Executives International, Canada</a:t>
            </a:r>
          </a:p>
          <a:p>
            <a:pPr defTabSz="1219170"/>
            <a:r>
              <a:rPr lang="en-US" sz="2667" b="1" kern="0" dirty="0">
                <a:solidFill>
                  <a:srgbClr val="1E8ACC"/>
                </a:solidFill>
                <a:latin typeface="Helvetica LT Std Light" pitchFamily="-84" charset="0"/>
                <a:ea typeface="ヒラギノ角ゴ Pro W3" pitchFamily="-84" charset="-128"/>
                <a:cs typeface="ヒラギノ角ゴ Pro W3" pitchFamily="-84" charset="-128"/>
              </a:rPr>
              <a:t>Blockchain and Cryptocurrencies</a:t>
            </a:r>
          </a:p>
          <a:p>
            <a:pPr defTabSz="1219170"/>
            <a:endParaRPr lang="en-US" sz="2667" b="1" kern="0" dirty="0">
              <a:solidFill>
                <a:srgbClr val="1E8ACC"/>
              </a:solidFill>
              <a:latin typeface="Helvetica LT Std Light" pitchFamily="-84" charset="0"/>
              <a:ea typeface="ヒラギノ角ゴ Pro W3" pitchFamily="-84" charset="-128"/>
              <a:cs typeface="ヒラギノ角ゴ Pro W3" pitchFamily="-84" charset="-128"/>
            </a:endParaRPr>
          </a:p>
          <a:p>
            <a:pPr defTabSz="1219170"/>
            <a:r>
              <a:rPr lang="en-US" sz="2667" b="1" kern="0" dirty="0">
                <a:solidFill>
                  <a:srgbClr val="1E8ACC"/>
                </a:solidFill>
                <a:latin typeface="Helvetica LT Std Light" pitchFamily="-84" charset="0"/>
                <a:ea typeface="ヒラギノ角ゴ Pro W3" pitchFamily="-84" charset="-128"/>
                <a:cs typeface="ヒラギノ角ゴ Pro W3" pitchFamily="-84" charset="-128"/>
              </a:rPr>
              <a:t>Halifax</a:t>
            </a:r>
          </a:p>
          <a:p>
            <a:pPr defTabSz="1219170"/>
            <a:r>
              <a:rPr lang="en-US" sz="2667" b="1" kern="0" dirty="0">
                <a:solidFill>
                  <a:srgbClr val="1E8ACC"/>
                </a:solidFill>
                <a:latin typeface="Helvetica LT Std Light" pitchFamily="-84" charset="0"/>
                <a:ea typeface="ヒラギノ角ゴ Pro W3" pitchFamily="-84" charset="-128"/>
                <a:cs typeface="ヒラギノ角ゴ Pro W3" pitchFamily="-84" charset="-128"/>
              </a:rPr>
              <a:t> June 15</a:t>
            </a:r>
            <a:r>
              <a:rPr lang="en-US" sz="2667" b="1" kern="0" dirty="0">
                <a:solidFill>
                  <a:srgbClr val="1E8ACC"/>
                </a:solidFill>
                <a:latin typeface="Helvetica LT Std Light" pitchFamily="-84" charset="0"/>
                <a:ea typeface="ヒラギノ角ゴ Pro W3" pitchFamily="-84" charset="-128"/>
              </a:rPr>
              <a:t>, 2018</a:t>
            </a:r>
            <a:br>
              <a:rPr lang="en-US" sz="2667" b="1" kern="0" dirty="0">
                <a:solidFill>
                  <a:srgbClr val="1E8ACC"/>
                </a:solidFill>
                <a:latin typeface="Helvetica LT Std Light" pitchFamily="-84" charset="0"/>
                <a:ea typeface="ヒラギノ角ゴ Pro W3" pitchFamily="-84" charset="-128"/>
                <a:cs typeface="ヒラギノ角ゴ Pro W3" pitchFamily="-84" charset="-128"/>
              </a:rPr>
            </a:br>
            <a:endParaRPr lang="en-US" sz="2667" b="1" kern="0" dirty="0">
              <a:solidFill>
                <a:srgbClr val="1E8ACC"/>
              </a:solidFill>
              <a:latin typeface="Helvetica LT Std Light" pitchFamily="-84" charset="0"/>
              <a:ea typeface="ヒラギノ角ゴ Pro W3" pitchFamily="-84" charset="-128"/>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560" t="15997" r="21883" b="13643"/>
          <a:stretch/>
        </p:blipFill>
        <p:spPr>
          <a:xfrm>
            <a:off x="4803539" y="524932"/>
            <a:ext cx="2584924" cy="3053816"/>
          </a:xfrm>
          <a:prstGeom prst="rect">
            <a:avLst/>
          </a:prstGeom>
        </p:spPr>
      </p:pic>
      <p:sp>
        <p:nvSpPr>
          <p:cNvPr id="8" name="TextBox 7"/>
          <p:cNvSpPr txBox="1"/>
          <p:nvPr/>
        </p:nvSpPr>
        <p:spPr>
          <a:xfrm>
            <a:off x="0" y="6213259"/>
            <a:ext cx="12192000" cy="423333"/>
          </a:xfrm>
          <a:prstGeom prst="rect">
            <a:avLst/>
          </a:prstGeom>
          <a:noFill/>
        </p:spPr>
        <p:txBody>
          <a:bodyPr wrap="square" rtlCol="0">
            <a:noAutofit/>
          </a:bodyPr>
          <a:lstStyle/>
          <a:p>
            <a:pPr algn="ctr" defTabSz="1219170" fontAlgn="base">
              <a:spcBef>
                <a:spcPct val="0"/>
              </a:spcBef>
              <a:spcAft>
                <a:spcPct val="0"/>
              </a:spcAft>
            </a:pPr>
            <a:r>
              <a:rPr lang="en-US" sz="1600" dirty="0">
                <a:solidFill>
                  <a:srgbClr val="1E8ACC"/>
                </a:solidFill>
                <a:latin typeface="Helvetica LT Std Light" charset="0"/>
                <a:ea typeface="ＭＳ Ｐゴシック" pitchFamily="-1" charset="-128"/>
              </a:rPr>
              <a:t>Hilary Carter |  </a:t>
            </a:r>
            <a:r>
              <a:rPr lang="en-US" sz="1600" dirty="0" err="1">
                <a:solidFill>
                  <a:srgbClr val="1E8ACC"/>
                </a:solidFill>
                <a:latin typeface="Helvetica LT Std Light" charset="0"/>
                <a:ea typeface="ＭＳ Ｐゴシック" pitchFamily="-1" charset="-128"/>
              </a:rPr>
              <a:t>www.blockchainresearchinstitute.org</a:t>
            </a:r>
            <a:r>
              <a:rPr lang="en-US" sz="1600" dirty="0">
                <a:solidFill>
                  <a:srgbClr val="1E8ACC"/>
                </a:solidFill>
                <a:latin typeface="Helvetica LT Std Light" charset="0"/>
                <a:ea typeface="ＭＳ Ｐゴシック" pitchFamily="-1" charset="-128"/>
              </a:rPr>
              <a:t>  |  </a:t>
            </a:r>
            <a:r>
              <a:rPr lang="en-US" sz="1600" dirty="0" err="1">
                <a:solidFill>
                  <a:srgbClr val="1E8ACC"/>
                </a:solidFill>
                <a:latin typeface="Helvetica LT Std Light" charset="0"/>
                <a:ea typeface="ＭＳ Ｐゴシック" pitchFamily="-1" charset="-128"/>
              </a:rPr>
              <a:t>hilary@blockchainresearchinstitute.org</a:t>
            </a:r>
            <a:r>
              <a:rPr lang="en-US" sz="1600" dirty="0">
                <a:solidFill>
                  <a:srgbClr val="1E8ACC"/>
                </a:solidFill>
                <a:latin typeface="Helvetica LT Std Light" charset="0"/>
                <a:ea typeface="ＭＳ Ｐゴシック" pitchFamily="-1" charset="-128"/>
              </a:rPr>
              <a:t>|  Twitter: @</a:t>
            </a:r>
            <a:r>
              <a:rPr lang="en-US" sz="1600" dirty="0" err="1">
                <a:solidFill>
                  <a:srgbClr val="1E8ACC"/>
                </a:solidFill>
                <a:latin typeface="Helvetica LT Std Light" charset="0"/>
                <a:ea typeface="ＭＳ Ｐゴシック" pitchFamily="-1" charset="-128"/>
              </a:rPr>
              <a:t>tweetfromhilary</a:t>
            </a:r>
            <a:endParaRPr lang="en-US" sz="1600" dirty="0">
              <a:solidFill>
                <a:prstClr val="black">
                  <a:lumMod val="75000"/>
                  <a:lumOff val="25000"/>
                </a:prstClr>
              </a:solidFill>
              <a:latin typeface="Calibri" pitchFamily="-1" charset="0"/>
              <a:ea typeface="ＭＳ Ｐゴシック" pitchFamily="-1" charset="-128"/>
            </a:endParaRPr>
          </a:p>
        </p:txBody>
      </p:sp>
    </p:spTree>
    <p:extLst>
      <p:ext uri="{BB962C8B-B14F-4D97-AF65-F5344CB8AC3E}">
        <p14:creationId xmlns:p14="http://schemas.microsoft.com/office/powerpoint/2010/main" val="48945742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0" y="0"/>
            <a:ext cx="11518231" cy="1325563"/>
          </a:xfrm>
        </p:spPr>
        <p:txBody>
          <a:bodyPr/>
          <a:lstStyle/>
          <a:p>
            <a:pPr algn="ctr"/>
            <a:r>
              <a:rPr lang="en-US" dirty="0">
                <a:solidFill>
                  <a:srgbClr val="EE9D44"/>
                </a:solidFill>
              </a:rPr>
              <a:t>Who created bitcoin?</a:t>
            </a:r>
          </a:p>
        </p:txBody>
      </p:sp>
      <p:pic>
        <p:nvPicPr>
          <p:cNvPr id="5" name="Picture 4"/>
          <p:cNvPicPr>
            <a:picLocks noChangeAspect="1"/>
          </p:cNvPicPr>
          <p:nvPr/>
        </p:nvPicPr>
        <p:blipFill rotWithShape="1">
          <a:blip r:embed="rId2"/>
          <a:srcRect l="2179" r="6825" b="31697"/>
          <a:stretch/>
        </p:blipFill>
        <p:spPr>
          <a:xfrm>
            <a:off x="-1" y="1332989"/>
            <a:ext cx="12192001" cy="5005136"/>
          </a:xfrm>
          <a:prstGeom prst="rect">
            <a:avLst/>
          </a:prstGeom>
        </p:spPr>
      </p:pic>
      <p:sp>
        <p:nvSpPr>
          <p:cNvPr id="3" name="TextBox 2"/>
          <p:cNvSpPr txBox="1"/>
          <p:nvPr/>
        </p:nvSpPr>
        <p:spPr>
          <a:xfrm>
            <a:off x="838201" y="5968793"/>
            <a:ext cx="3040380" cy="369332"/>
          </a:xfrm>
          <a:prstGeom prst="rect">
            <a:avLst/>
          </a:prstGeom>
          <a:noFill/>
        </p:spPr>
        <p:txBody>
          <a:bodyPr wrap="square" rtlCol="0">
            <a:spAutoFit/>
          </a:bodyPr>
          <a:lstStyle/>
          <a:p>
            <a:r>
              <a:rPr lang="en-US" dirty="0"/>
              <a:t>Josh </a:t>
            </a:r>
            <a:r>
              <a:rPr lang="en-US" dirty="0" err="1"/>
              <a:t>Wardini</a:t>
            </a:r>
            <a:r>
              <a:rPr lang="en-US" dirty="0"/>
              <a:t>, </a:t>
            </a:r>
            <a:r>
              <a:rPr lang="en-US" dirty="0" err="1"/>
              <a:t>LeanMediaCo</a:t>
            </a:r>
            <a:endParaRPr lang="en-US" dirty="0"/>
          </a:p>
        </p:txBody>
      </p:sp>
    </p:spTree>
    <p:extLst>
      <p:ext uri="{BB962C8B-B14F-4D97-AF65-F5344CB8AC3E}">
        <p14:creationId xmlns:p14="http://schemas.microsoft.com/office/powerpoint/2010/main" val="876510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EE9D44"/>
                </a:solidFill>
              </a:rPr>
              <a:t>Why was it created?</a:t>
            </a:r>
          </a:p>
        </p:txBody>
      </p:sp>
      <p:pic>
        <p:nvPicPr>
          <p:cNvPr id="1026" name="Picture 2" descr="ttps://upload.wikimedia.org/wikipedia/commons/4/4a/Plato-raphae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001078"/>
            <a:ext cx="4081024" cy="4346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34610" y="3020144"/>
            <a:ext cx="6453808" cy="2308324"/>
          </a:xfrm>
          <a:prstGeom prst="rect">
            <a:avLst/>
          </a:prstGeom>
          <a:noFill/>
        </p:spPr>
        <p:txBody>
          <a:bodyPr wrap="square" rtlCol="0">
            <a:spAutoFit/>
          </a:bodyPr>
          <a:lstStyle/>
          <a:p>
            <a:r>
              <a:rPr lang="en-US" sz="3600" dirty="0"/>
              <a:t>“Necessity, who is the mother of invention.”</a:t>
            </a:r>
          </a:p>
          <a:p>
            <a:endParaRPr lang="en-US" sz="3600" dirty="0"/>
          </a:p>
          <a:p>
            <a:r>
              <a:rPr lang="en-US" sz="3600" dirty="0"/>
              <a:t>Plato</a:t>
            </a:r>
          </a:p>
        </p:txBody>
      </p:sp>
    </p:spTree>
    <p:extLst>
      <p:ext uri="{BB962C8B-B14F-4D97-AF65-F5344CB8AC3E}">
        <p14:creationId xmlns:p14="http://schemas.microsoft.com/office/powerpoint/2010/main" val="1319763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151" y="12700"/>
            <a:ext cx="10729696" cy="1325563"/>
          </a:xfrm>
        </p:spPr>
        <p:txBody>
          <a:bodyPr anchor="ctr"/>
          <a:lstStyle/>
          <a:p>
            <a:pPr algn="ctr"/>
            <a:r>
              <a:rPr lang="en-US" dirty="0">
                <a:solidFill>
                  <a:srgbClr val="EE9D44"/>
                </a:solidFill>
              </a:rPr>
              <a:t>Necessity: 2.5 Billion Unbanked Adults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9" t="18438" r="8154" b="16560"/>
          <a:stretch/>
        </p:blipFill>
        <p:spPr>
          <a:xfrm>
            <a:off x="0" y="1080235"/>
            <a:ext cx="12191999" cy="5753510"/>
          </a:xfrm>
          <a:prstGeom prst="rect">
            <a:avLst/>
          </a:prstGeom>
        </p:spPr>
      </p:pic>
      <p:sp>
        <p:nvSpPr>
          <p:cNvPr id="3" name="AutoShape 2" descr="ttp://s.newsweek.com/sites/www.newsweek.com/files/styles/lg/public/2013/01/28/1359337278335.cached.jpg"/>
          <p:cNvSpPr>
            <a:spLocks noChangeAspect="1" noChangeArrowheads="1"/>
          </p:cNvSpPr>
          <p:nvPr/>
        </p:nvSpPr>
        <p:spPr bwMode="auto">
          <a:xfrm>
            <a:off x="-4389120" y="20116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ttp://s.newsweek.com/sites/www.newsweek.com/files/styles/lg/public/2013/01/28/1359337278335.cached.jpg"/>
          <p:cNvSpPr>
            <a:spLocks noChangeAspect="1" noChangeArrowheads="1"/>
          </p:cNvSpPr>
          <p:nvPr/>
        </p:nvSpPr>
        <p:spPr bwMode="auto">
          <a:xfrm>
            <a:off x="-2468880" y="29489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7208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0"/>
            <a:ext cx="10515600" cy="1325563"/>
          </a:xfrm>
        </p:spPr>
        <p:txBody>
          <a:bodyPr/>
          <a:lstStyle/>
          <a:p>
            <a:pPr algn="ctr"/>
            <a:r>
              <a:rPr lang="en-US" dirty="0">
                <a:solidFill>
                  <a:srgbClr val="EE9D44"/>
                </a:solidFill>
              </a:rPr>
              <a:t>Necessity: An inefficient system</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33131"/>
          <a:stretch/>
        </p:blipFill>
        <p:spPr>
          <a:xfrm>
            <a:off x="0" y="1343258"/>
            <a:ext cx="12192000" cy="4588860"/>
          </a:xfrm>
          <a:prstGeom prst="rect">
            <a:avLst/>
          </a:prstGeom>
        </p:spPr>
      </p:pic>
    </p:spTree>
    <p:extLst>
      <p:ext uri="{BB962C8B-B14F-4D97-AF65-F5344CB8AC3E}">
        <p14:creationId xmlns:p14="http://schemas.microsoft.com/office/powerpoint/2010/main" val="2065065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8" y="12700"/>
            <a:ext cx="11353801" cy="1325563"/>
          </a:xfrm>
        </p:spPr>
        <p:txBody>
          <a:bodyPr/>
          <a:lstStyle/>
          <a:p>
            <a:pPr algn="ctr"/>
            <a:r>
              <a:rPr lang="en-US" dirty="0">
                <a:solidFill>
                  <a:srgbClr val="EE9D44"/>
                </a:solidFill>
              </a:rPr>
              <a:t>Necessity: Government Bailout of Banks?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059362" y="1825625"/>
            <a:ext cx="8073275" cy="4351338"/>
          </a:xfrm>
          <a:prstGeom prst="rect">
            <a:avLst/>
          </a:prstGeom>
        </p:spPr>
      </p:pic>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b="15635"/>
          <a:stretch/>
        </p:blipFill>
        <p:spPr>
          <a:xfrm>
            <a:off x="0" y="1314185"/>
            <a:ext cx="12192000" cy="5543815"/>
          </a:xfrm>
          <a:prstGeom prst="rect">
            <a:avLst/>
          </a:prstGeom>
        </p:spPr>
      </p:pic>
    </p:spTree>
    <p:extLst>
      <p:ext uri="{BB962C8B-B14F-4D97-AF65-F5344CB8AC3E}">
        <p14:creationId xmlns:p14="http://schemas.microsoft.com/office/powerpoint/2010/main" val="1776784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AAC0F90-1463-C948-87AF-A703E0270D6B}"/>
              </a:ext>
            </a:extLst>
          </p:cNvPr>
          <p:cNvGrpSpPr/>
          <p:nvPr/>
        </p:nvGrpSpPr>
        <p:grpSpPr>
          <a:xfrm>
            <a:off x="300785" y="518724"/>
            <a:ext cx="3748313" cy="3043962"/>
            <a:chOff x="300785" y="518724"/>
            <a:chExt cx="3748313" cy="3043962"/>
          </a:xfrm>
        </p:grpSpPr>
        <p:pic>
          <p:nvPicPr>
            <p:cNvPr id="14" name="Picture 13" descr="Screen Shot 2018-05-28 at 10.15.37 PM.png"/>
            <p:cNvPicPr>
              <a:picLocks noChangeAspect="1"/>
            </p:cNvPicPr>
            <p:nvPr/>
          </p:nvPicPr>
          <p:blipFill rotWithShape="1">
            <a:blip r:embed="rId2">
              <a:extLst>
                <a:ext uri="{28A0092B-C50C-407E-A947-70E740481C1C}">
                  <a14:useLocalDpi xmlns:a14="http://schemas.microsoft.com/office/drawing/2010/main" val="0"/>
                </a:ext>
              </a:extLst>
            </a:blip>
            <a:srcRect t="29333"/>
            <a:stretch/>
          </p:blipFill>
          <p:spPr>
            <a:xfrm>
              <a:off x="300785" y="1157831"/>
              <a:ext cx="3748313" cy="2404855"/>
            </a:xfrm>
            <a:prstGeom prst="rect">
              <a:avLst/>
            </a:prstGeom>
          </p:spPr>
        </p:pic>
        <p:sp>
          <p:nvSpPr>
            <p:cNvPr id="9" name="TextBox 8">
              <a:extLst>
                <a:ext uri="{FF2B5EF4-FFF2-40B4-BE49-F238E27FC236}">
                  <a16:creationId xmlns:a16="http://schemas.microsoft.com/office/drawing/2014/main" id="{8A275064-8242-C740-B38A-A40947CA1480}"/>
                </a:ext>
              </a:extLst>
            </p:cNvPr>
            <p:cNvSpPr txBox="1"/>
            <p:nvPr/>
          </p:nvSpPr>
          <p:spPr>
            <a:xfrm>
              <a:off x="346556" y="518724"/>
              <a:ext cx="3656770" cy="584775"/>
            </a:xfrm>
            <a:prstGeom prst="rect">
              <a:avLst/>
            </a:prstGeom>
            <a:noFill/>
          </p:spPr>
          <p:txBody>
            <a:bodyPr wrap="none" rtlCol="0">
              <a:spAutoFit/>
            </a:bodyPr>
            <a:lstStyle/>
            <a:p>
              <a:pPr algn="ctr"/>
              <a:r>
                <a:rPr lang="en-US" sz="3200" b="1" dirty="0">
                  <a:solidFill>
                    <a:srgbClr val="FF0000"/>
                  </a:solidFill>
                </a:rPr>
                <a:t>1</a:t>
              </a:r>
              <a:r>
                <a:rPr lang="en-US" dirty="0"/>
                <a:t>. Mary sends John some bitcoin</a:t>
              </a:r>
            </a:p>
          </p:txBody>
        </p:sp>
      </p:grpSp>
      <p:grpSp>
        <p:nvGrpSpPr>
          <p:cNvPr id="21" name="Group 20">
            <a:extLst>
              <a:ext uri="{FF2B5EF4-FFF2-40B4-BE49-F238E27FC236}">
                <a16:creationId xmlns:a16="http://schemas.microsoft.com/office/drawing/2014/main" id="{AAF69580-EFD1-EA48-B2E0-6F0E0748DB15}"/>
              </a:ext>
            </a:extLst>
          </p:cNvPr>
          <p:cNvGrpSpPr/>
          <p:nvPr/>
        </p:nvGrpSpPr>
        <p:grpSpPr>
          <a:xfrm>
            <a:off x="4003326" y="469244"/>
            <a:ext cx="4030006" cy="2839764"/>
            <a:chOff x="4003326" y="469244"/>
            <a:chExt cx="4030006" cy="2839764"/>
          </a:xfrm>
        </p:grpSpPr>
        <p:pic>
          <p:nvPicPr>
            <p:cNvPr id="8" name="Picture 7" descr="Screen Shot 2018-05-28 at 10.15.53 PM.png"/>
            <p:cNvPicPr>
              <a:picLocks noChangeAspect="1"/>
            </p:cNvPicPr>
            <p:nvPr/>
          </p:nvPicPr>
          <p:blipFill rotWithShape="1">
            <a:blip r:embed="rId3">
              <a:extLst>
                <a:ext uri="{28A0092B-C50C-407E-A947-70E740481C1C}">
                  <a14:useLocalDpi xmlns:a14="http://schemas.microsoft.com/office/drawing/2010/main" val="0"/>
                </a:ext>
              </a:extLst>
            </a:blip>
            <a:srcRect l="30812" t="31906" r="8287" b="4553"/>
            <a:stretch/>
          </p:blipFill>
          <p:spPr>
            <a:xfrm>
              <a:off x="4944861" y="1622427"/>
              <a:ext cx="2057400" cy="1686581"/>
            </a:xfrm>
            <a:prstGeom prst="rect">
              <a:avLst/>
            </a:prstGeom>
          </p:spPr>
        </p:pic>
        <p:sp>
          <p:nvSpPr>
            <p:cNvPr id="11" name="TextBox 10">
              <a:extLst>
                <a:ext uri="{FF2B5EF4-FFF2-40B4-BE49-F238E27FC236}">
                  <a16:creationId xmlns:a16="http://schemas.microsoft.com/office/drawing/2014/main" id="{53D2CF11-9CB4-8245-8F72-5B44FDC677C0}"/>
                </a:ext>
              </a:extLst>
            </p:cNvPr>
            <p:cNvSpPr txBox="1"/>
            <p:nvPr/>
          </p:nvSpPr>
          <p:spPr>
            <a:xfrm>
              <a:off x="4003326" y="469244"/>
              <a:ext cx="4030006" cy="861774"/>
            </a:xfrm>
            <a:prstGeom prst="rect">
              <a:avLst/>
            </a:prstGeom>
            <a:noFill/>
          </p:spPr>
          <p:txBody>
            <a:bodyPr wrap="square" rtlCol="0">
              <a:spAutoFit/>
            </a:bodyPr>
            <a:lstStyle/>
            <a:p>
              <a:pPr algn="ctr"/>
              <a:r>
                <a:rPr lang="en-US" sz="3200" b="1" dirty="0">
                  <a:solidFill>
                    <a:srgbClr val="FF0000"/>
                  </a:solidFill>
                </a:rPr>
                <a:t>2. </a:t>
              </a:r>
              <a:r>
                <a:rPr lang="en-US" dirty="0"/>
                <a:t>The transaction is given an identification number called a hash</a:t>
              </a:r>
            </a:p>
          </p:txBody>
        </p:sp>
      </p:grpSp>
      <p:grpSp>
        <p:nvGrpSpPr>
          <p:cNvPr id="22" name="Group 21">
            <a:extLst>
              <a:ext uri="{FF2B5EF4-FFF2-40B4-BE49-F238E27FC236}">
                <a16:creationId xmlns:a16="http://schemas.microsoft.com/office/drawing/2014/main" id="{2A8902D4-E61D-F241-8C54-2716C476C5AE}"/>
              </a:ext>
            </a:extLst>
          </p:cNvPr>
          <p:cNvGrpSpPr/>
          <p:nvPr/>
        </p:nvGrpSpPr>
        <p:grpSpPr>
          <a:xfrm>
            <a:off x="7965221" y="469244"/>
            <a:ext cx="4000499" cy="2990362"/>
            <a:chOff x="7965221" y="469244"/>
            <a:chExt cx="4000499" cy="2990362"/>
          </a:xfrm>
        </p:grpSpPr>
        <p:pic>
          <p:nvPicPr>
            <p:cNvPr id="15" name="Picture 14" descr="Screen Shot 2018-05-28 at 10.16.02 PM.png"/>
            <p:cNvPicPr>
              <a:picLocks noChangeAspect="1"/>
            </p:cNvPicPr>
            <p:nvPr/>
          </p:nvPicPr>
          <p:blipFill rotWithShape="1">
            <a:blip r:embed="rId4">
              <a:extLst>
                <a:ext uri="{28A0092B-C50C-407E-A947-70E740481C1C}">
                  <a14:useLocalDpi xmlns:a14="http://schemas.microsoft.com/office/drawing/2010/main" val="0"/>
                </a:ext>
              </a:extLst>
            </a:blip>
            <a:srcRect l="14792" t="28405" r="8966" b="-471"/>
            <a:stretch/>
          </p:blipFill>
          <p:spPr>
            <a:xfrm>
              <a:off x="8706707" y="1519286"/>
              <a:ext cx="2517528" cy="1940320"/>
            </a:xfrm>
            <a:prstGeom prst="rect">
              <a:avLst/>
            </a:prstGeom>
          </p:spPr>
        </p:pic>
        <p:sp>
          <p:nvSpPr>
            <p:cNvPr id="16" name="TextBox 15">
              <a:extLst>
                <a:ext uri="{FF2B5EF4-FFF2-40B4-BE49-F238E27FC236}">
                  <a16:creationId xmlns:a16="http://schemas.microsoft.com/office/drawing/2014/main" id="{518984B3-ADEB-6947-BFF6-5295C85A295A}"/>
                </a:ext>
              </a:extLst>
            </p:cNvPr>
            <p:cNvSpPr txBox="1"/>
            <p:nvPr/>
          </p:nvSpPr>
          <p:spPr>
            <a:xfrm>
              <a:off x="7965221" y="469244"/>
              <a:ext cx="4000499" cy="861774"/>
            </a:xfrm>
            <a:prstGeom prst="rect">
              <a:avLst/>
            </a:prstGeom>
            <a:noFill/>
          </p:spPr>
          <p:txBody>
            <a:bodyPr wrap="square" rtlCol="0">
              <a:spAutoFit/>
            </a:bodyPr>
            <a:lstStyle/>
            <a:p>
              <a:pPr algn="ctr"/>
              <a:r>
                <a:rPr lang="en-US" sz="3200" b="1" dirty="0">
                  <a:solidFill>
                    <a:srgbClr val="FF0000"/>
                  </a:solidFill>
                </a:rPr>
                <a:t>3. </a:t>
              </a:r>
              <a:r>
                <a:rPr lang="en-US" dirty="0"/>
                <a:t>The transaction is broadcast to all the nodes in the network</a:t>
              </a:r>
            </a:p>
          </p:txBody>
        </p:sp>
      </p:grpSp>
      <p:grpSp>
        <p:nvGrpSpPr>
          <p:cNvPr id="23" name="Group 22">
            <a:extLst>
              <a:ext uri="{FF2B5EF4-FFF2-40B4-BE49-F238E27FC236}">
                <a16:creationId xmlns:a16="http://schemas.microsoft.com/office/drawing/2014/main" id="{A61F37BA-E5A1-C049-B3BD-D79F30C7250D}"/>
              </a:ext>
            </a:extLst>
          </p:cNvPr>
          <p:cNvGrpSpPr/>
          <p:nvPr/>
        </p:nvGrpSpPr>
        <p:grpSpPr>
          <a:xfrm>
            <a:off x="581140" y="3706312"/>
            <a:ext cx="3264446" cy="3002370"/>
            <a:chOff x="581140" y="3706312"/>
            <a:chExt cx="3264446" cy="3002370"/>
          </a:xfrm>
        </p:grpSpPr>
        <p:pic>
          <p:nvPicPr>
            <p:cNvPr id="10" name="Picture 9" descr="Screen Shot 2018-05-28 at 10.16.13 PM.png"/>
            <p:cNvPicPr>
              <a:picLocks noChangeAspect="1"/>
            </p:cNvPicPr>
            <p:nvPr/>
          </p:nvPicPr>
          <p:blipFill rotWithShape="1">
            <a:blip r:embed="rId5">
              <a:extLst>
                <a:ext uri="{28A0092B-C50C-407E-A947-70E740481C1C}">
                  <a14:useLocalDpi xmlns:a14="http://schemas.microsoft.com/office/drawing/2010/main" val="0"/>
                </a:ext>
              </a:extLst>
            </a:blip>
            <a:srcRect t="28351" r="6083" b="9765"/>
            <a:stretch/>
          </p:blipFill>
          <p:spPr>
            <a:xfrm>
              <a:off x="637109" y="4956082"/>
              <a:ext cx="3208477" cy="1752600"/>
            </a:xfrm>
            <a:prstGeom prst="rect">
              <a:avLst/>
            </a:prstGeom>
          </p:spPr>
        </p:pic>
        <p:sp>
          <p:nvSpPr>
            <p:cNvPr id="17" name="TextBox 16">
              <a:extLst>
                <a:ext uri="{FF2B5EF4-FFF2-40B4-BE49-F238E27FC236}">
                  <a16:creationId xmlns:a16="http://schemas.microsoft.com/office/drawing/2014/main" id="{232C778A-24A7-1D40-8E20-00C725A501E0}"/>
                </a:ext>
              </a:extLst>
            </p:cNvPr>
            <p:cNvSpPr txBox="1"/>
            <p:nvPr/>
          </p:nvSpPr>
          <p:spPr>
            <a:xfrm>
              <a:off x="581140" y="3706312"/>
              <a:ext cx="3144044" cy="1138773"/>
            </a:xfrm>
            <a:prstGeom prst="rect">
              <a:avLst/>
            </a:prstGeom>
            <a:noFill/>
          </p:spPr>
          <p:txBody>
            <a:bodyPr wrap="square" rtlCol="0">
              <a:spAutoFit/>
            </a:bodyPr>
            <a:lstStyle/>
            <a:p>
              <a:pPr algn="ctr"/>
              <a:r>
                <a:rPr lang="en-US" sz="3200" b="1" dirty="0">
                  <a:solidFill>
                    <a:srgbClr val="FF0000"/>
                  </a:solidFill>
                </a:rPr>
                <a:t>4. </a:t>
              </a:r>
              <a:r>
                <a:rPr lang="en-US" dirty="0"/>
                <a:t>The successful node validates the transaction &amp; forms a new block</a:t>
              </a:r>
            </a:p>
          </p:txBody>
        </p:sp>
      </p:grpSp>
      <p:grpSp>
        <p:nvGrpSpPr>
          <p:cNvPr id="24" name="Group 23">
            <a:extLst>
              <a:ext uri="{FF2B5EF4-FFF2-40B4-BE49-F238E27FC236}">
                <a16:creationId xmlns:a16="http://schemas.microsoft.com/office/drawing/2014/main" id="{C267D189-0DF1-A545-AEB1-41F4777931B4}"/>
              </a:ext>
            </a:extLst>
          </p:cNvPr>
          <p:cNvGrpSpPr/>
          <p:nvPr/>
        </p:nvGrpSpPr>
        <p:grpSpPr>
          <a:xfrm>
            <a:off x="3959849" y="3706312"/>
            <a:ext cx="4239395" cy="2804096"/>
            <a:chOff x="3959849" y="3706312"/>
            <a:chExt cx="4239395" cy="2804096"/>
          </a:xfrm>
        </p:grpSpPr>
        <p:pic>
          <p:nvPicPr>
            <p:cNvPr id="12" name="Picture 11" descr="Screen Shot 2018-05-28 at 10.16.25 PM.png"/>
            <p:cNvPicPr>
              <a:picLocks noChangeAspect="1"/>
            </p:cNvPicPr>
            <p:nvPr/>
          </p:nvPicPr>
          <p:blipFill rotWithShape="1">
            <a:blip r:embed="rId6">
              <a:extLst>
                <a:ext uri="{28A0092B-C50C-407E-A947-70E740481C1C}">
                  <a14:useLocalDpi xmlns:a14="http://schemas.microsoft.com/office/drawing/2010/main" val="0"/>
                </a:ext>
              </a:extLst>
            </a:blip>
            <a:srcRect t="18764" b="21070"/>
            <a:stretch/>
          </p:blipFill>
          <p:spPr>
            <a:xfrm>
              <a:off x="4500679" y="4668908"/>
              <a:ext cx="3035300" cy="1841500"/>
            </a:xfrm>
            <a:prstGeom prst="rect">
              <a:avLst/>
            </a:prstGeom>
          </p:spPr>
        </p:pic>
        <p:sp>
          <p:nvSpPr>
            <p:cNvPr id="18" name="TextBox 17">
              <a:extLst>
                <a:ext uri="{FF2B5EF4-FFF2-40B4-BE49-F238E27FC236}">
                  <a16:creationId xmlns:a16="http://schemas.microsoft.com/office/drawing/2014/main" id="{160542C6-EB75-5943-80B7-9A44AC0E7D9E}"/>
                </a:ext>
              </a:extLst>
            </p:cNvPr>
            <p:cNvSpPr txBox="1"/>
            <p:nvPr/>
          </p:nvSpPr>
          <p:spPr>
            <a:xfrm>
              <a:off x="3959849" y="3706312"/>
              <a:ext cx="4239395" cy="861774"/>
            </a:xfrm>
            <a:prstGeom prst="rect">
              <a:avLst/>
            </a:prstGeom>
            <a:noFill/>
          </p:spPr>
          <p:txBody>
            <a:bodyPr wrap="square" rtlCol="0">
              <a:spAutoFit/>
            </a:bodyPr>
            <a:lstStyle/>
            <a:p>
              <a:pPr algn="ctr"/>
              <a:r>
                <a:rPr lang="en-US" sz="3200" b="1" dirty="0">
                  <a:solidFill>
                    <a:srgbClr val="FF0000"/>
                  </a:solidFill>
                </a:rPr>
                <a:t>5. </a:t>
              </a:r>
              <a:r>
                <a:rPr lang="en-US" dirty="0"/>
                <a:t>The block is added to all previous blocks &amp; the node receives 12.5 BTC</a:t>
              </a:r>
            </a:p>
          </p:txBody>
        </p:sp>
      </p:grpSp>
      <p:grpSp>
        <p:nvGrpSpPr>
          <p:cNvPr id="25" name="Group 24">
            <a:extLst>
              <a:ext uri="{FF2B5EF4-FFF2-40B4-BE49-F238E27FC236}">
                <a16:creationId xmlns:a16="http://schemas.microsoft.com/office/drawing/2014/main" id="{015D7F61-C6D1-9A48-B5DD-93AF84B9DA52}"/>
              </a:ext>
            </a:extLst>
          </p:cNvPr>
          <p:cNvGrpSpPr/>
          <p:nvPr/>
        </p:nvGrpSpPr>
        <p:grpSpPr>
          <a:xfrm>
            <a:off x="8199244" y="3706312"/>
            <a:ext cx="3322171" cy="3151688"/>
            <a:chOff x="8199244" y="3706312"/>
            <a:chExt cx="3322171" cy="3151688"/>
          </a:xfrm>
        </p:grpSpPr>
        <p:pic>
          <p:nvPicPr>
            <p:cNvPr id="13" name="Picture 12" descr="Screen Shot 2018-05-28 at 10.16.33 PM.png"/>
            <p:cNvPicPr>
              <a:picLocks noChangeAspect="1"/>
            </p:cNvPicPr>
            <p:nvPr/>
          </p:nvPicPr>
          <p:blipFill rotWithShape="1">
            <a:blip r:embed="rId7">
              <a:extLst>
                <a:ext uri="{28A0092B-C50C-407E-A947-70E740481C1C}">
                  <a14:useLocalDpi xmlns:a14="http://schemas.microsoft.com/office/drawing/2010/main" val="0"/>
                </a:ext>
              </a:extLst>
            </a:blip>
            <a:srcRect l="9843" t="20922"/>
            <a:stretch/>
          </p:blipFill>
          <p:spPr>
            <a:xfrm>
              <a:off x="8540620" y="4586673"/>
              <a:ext cx="2849705" cy="2271327"/>
            </a:xfrm>
            <a:prstGeom prst="rect">
              <a:avLst/>
            </a:prstGeom>
          </p:spPr>
        </p:pic>
        <p:sp>
          <p:nvSpPr>
            <p:cNvPr id="19" name="TextBox 18">
              <a:extLst>
                <a:ext uri="{FF2B5EF4-FFF2-40B4-BE49-F238E27FC236}">
                  <a16:creationId xmlns:a16="http://schemas.microsoft.com/office/drawing/2014/main" id="{0872A32F-B779-4C40-8798-CDC351A80400}"/>
                </a:ext>
              </a:extLst>
            </p:cNvPr>
            <p:cNvSpPr txBox="1"/>
            <p:nvPr/>
          </p:nvSpPr>
          <p:spPr>
            <a:xfrm>
              <a:off x="8199244" y="3706312"/>
              <a:ext cx="3322171" cy="861774"/>
            </a:xfrm>
            <a:prstGeom prst="rect">
              <a:avLst/>
            </a:prstGeom>
            <a:noFill/>
          </p:spPr>
          <p:txBody>
            <a:bodyPr wrap="square" rtlCol="0">
              <a:spAutoFit/>
            </a:bodyPr>
            <a:lstStyle/>
            <a:p>
              <a:pPr algn="ctr"/>
              <a:r>
                <a:rPr lang="en-US" sz="3200" b="1" dirty="0">
                  <a:solidFill>
                    <a:srgbClr val="FF0000"/>
                  </a:solidFill>
                </a:rPr>
                <a:t>6. </a:t>
              </a:r>
              <a:r>
                <a:rPr lang="en-US" dirty="0"/>
                <a:t>The bitcoin moves from Mary to John</a:t>
              </a:r>
            </a:p>
          </p:txBody>
        </p:sp>
      </p:grpSp>
    </p:spTree>
    <p:extLst>
      <p:ext uri="{BB962C8B-B14F-4D97-AF65-F5344CB8AC3E}">
        <p14:creationId xmlns:p14="http://schemas.microsoft.com/office/powerpoint/2010/main" val="319248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905" b="29045"/>
          <a:stretch/>
        </p:blipFill>
        <p:spPr>
          <a:xfrm>
            <a:off x="0" y="0"/>
            <a:ext cx="12192000" cy="6858000"/>
          </a:xfrm>
          <a:prstGeom prst="rect">
            <a:avLst/>
          </a:prstGeom>
        </p:spPr>
      </p:pic>
      <p:sp>
        <p:nvSpPr>
          <p:cNvPr id="3" name="TextBox 2"/>
          <p:cNvSpPr txBox="1"/>
          <p:nvPr/>
        </p:nvSpPr>
        <p:spPr>
          <a:xfrm>
            <a:off x="7421217" y="674400"/>
            <a:ext cx="4598503" cy="5509200"/>
          </a:xfrm>
          <a:prstGeom prst="rect">
            <a:avLst/>
          </a:prstGeom>
          <a:noFill/>
        </p:spPr>
        <p:txBody>
          <a:bodyPr wrap="square" rtlCol="0">
            <a:spAutoFit/>
          </a:bodyPr>
          <a:lstStyle/>
          <a:p>
            <a:r>
              <a:rPr lang="en-CA" sz="4400" dirty="0">
                <a:solidFill>
                  <a:schemeClr val="bg1"/>
                </a:solidFill>
              </a:rPr>
              <a:t>“Self-interested actors (miners) pursue </a:t>
            </a:r>
            <a:r>
              <a:rPr lang="en-CA" sz="4400" i="1" dirty="0">
                <a:solidFill>
                  <a:schemeClr val="bg1"/>
                </a:solidFill>
              </a:rPr>
              <a:t>private</a:t>
            </a:r>
            <a:r>
              <a:rPr lang="en-CA" sz="4400" dirty="0">
                <a:solidFill>
                  <a:schemeClr val="bg1"/>
                </a:solidFill>
              </a:rPr>
              <a:t> gain, but in doing so protect a </a:t>
            </a:r>
            <a:r>
              <a:rPr lang="en-CA" sz="4400" i="1" dirty="0">
                <a:solidFill>
                  <a:schemeClr val="bg1"/>
                </a:solidFill>
              </a:rPr>
              <a:t>public</a:t>
            </a:r>
            <a:r>
              <a:rPr lang="en-CA" sz="4400" dirty="0">
                <a:solidFill>
                  <a:schemeClr val="bg1"/>
                </a:solidFill>
              </a:rPr>
              <a:t> good.” </a:t>
            </a:r>
          </a:p>
          <a:p>
            <a:endParaRPr lang="en-CA" sz="4400" dirty="0">
              <a:solidFill>
                <a:schemeClr val="bg1"/>
              </a:solidFill>
            </a:endParaRPr>
          </a:p>
          <a:p>
            <a:r>
              <a:rPr lang="en-CA" sz="4400" dirty="0">
                <a:solidFill>
                  <a:schemeClr val="bg1"/>
                </a:solidFill>
              </a:rPr>
              <a:t>Michael Casey</a:t>
            </a:r>
            <a:endParaRPr lang="en-US" sz="4400" b="1" dirty="0">
              <a:solidFill>
                <a:schemeClr val="bg1"/>
              </a:solidFill>
            </a:endParaRPr>
          </a:p>
        </p:txBody>
      </p:sp>
    </p:spTree>
    <p:extLst>
      <p:ext uri="{BB962C8B-B14F-4D97-AF65-F5344CB8AC3E}">
        <p14:creationId xmlns:p14="http://schemas.microsoft.com/office/powerpoint/2010/main" val="1680883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594"/>
            <a:ext cx="12230100" cy="1325563"/>
          </a:xfrm>
        </p:spPr>
        <p:txBody>
          <a:bodyPr/>
          <a:lstStyle/>
          <a:p>
            <a:pPr algn="ctr"/>
            <a:r>
              <a:rPr lang="en-US" dirty="0" err="1">
                <a:solidFill>
                  <a:srgbClr val="EE9D44"/>
                </a:solidFill>
                <a:latin typeface="+mn-lt"/>
              </a:rPr>
              <a:t>Bitnode.com</a:t>
            </a:r>
            <a:r>
              <a:rPr lang="en-US" dirty="0">
                <a:solidFill>
                  <a:srgbClr val="EE9D44"/>
                </a:solidFill>
                <a:latin typeface="+mn-lt"/>
              </a:rPr>
              <a:t>: Globally Distributed Settlements</a:t>
            </a:r>
          </a:p>
        </p:txBody>
      </p:sp>
      <p:pic>
        <p:nvPicPr>
          <p:cNvPr id="7" name="Content Placeholder 6">
            <a:extLst>
              <a:ext uri="{FF2B5EF4-FFF2-40B4-BE49-F238E27FC236}">
                <a16:creationId xmlns:a16="http://schemas.microsoft.com/office/drawing/2014/main" id="{0DC1961D-FFAB-DF4D-AAED-85C64A2D8ABF}"/>
              </a:ext>
            </a:extLst>
          </p:cNvPr>
          <p:cNvPicPr>
            <a:picLocks noGrp="1" noChangeAspect="1"/>
          </p:cNvPicPr>
          <p:nvPr>
            <p:ph idx="1"/>
          </p:nvPr>
        </p:nvPicPr>
        <p:blipFill rotWithShape="1">
          <a:blip r:embed="rId2"/>
          <a:srcRect t="1" b="9133"/>
          <a:stretch/>
        </p:blipFill>
        <p:spPr>
          <a:xfrm>
            <a:off x="531949" y="1378226"/>
            <a:ext cx="11166201" cy="5313501"/>
          </a:xfrm>
        </p:spPr>
      </p:pic>
    </p:spTree>
    <p:extLst>
      <p:ext uri="{BB962C8B-B14F-4D97-AF65-F5344CB8AC3E}">
        <p14:creationId xmlns:p14="http://schemas.microsoft.com/office/powerpoint/2010/main" val="464902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307" y="0"/>
            <a:ext cx="11536564" cy="1325563"/>
          </a:xfrm>
        </p:spPr>
        <p:txBody>
          <a:bodyPr anchor="ctr"/>
          <a:lstStyle/>
          <a:p>
            <a:pPr algn="ctr"/>
            <a:r>
              <a:rPr lang="en-US" dirty="0" err="1">
                <a:solidFill>
                  <a:srgbClr val="EE9D44"/>
                </a:solidFill>
              </a:rPr>
              <a:t>TradeBlock.com</a:t>
            </a:r>
            <a:r>
              <a:rPr lang="en-US" dirty="0">
                <a:solidFill>
                  <a:srgbClr val="EE9D44"/>
                </a:solidFill>
              </a:rPr>
              <a:t>: The Bitcoin Blockchain</a:t>
            </a:r>
          </a:p>
        </p:txBody>
      </p:sp>
      <p:sp>
        <p:nvSpPr>
          <p:cNvPr id="3" name="AutoShape 2" descr="ttp://s.newsweek.com/sites/www.newsweek.com/files/styles/lg/public/2013/01/28/1359337278335.cached.jpg"/>
          <p:cNvSpPr>
            <a:spLocks noChangeAspect="1" noChangeArrowheads="1"/>
          </p:cNvSpPr>
          <p:nvPr/>
        </p:nvSpPr>
        <p:spPr bwMode="auto">
          <a:xfrm>
            <a:off x="-4389120" y="20116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ttp://s.newsweek.com/sites/www.newsweek.com/files/styles/lg/public/2013/01/28/1359337278335.cached.jpg"/>
          <p:cNvSpPr>
            <a:spLocks noChangeAspect="1" noChangeArrowheads="1"/>
          </p:cNvSpPr>
          <p:nvPr/>
        </p:nvSpPr>
        <p:spPr bwMode="auto">
          <a:xfrm>
            <a:off x="-2468880" y="29489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8270" b="7761"/>
          <a:stretch/>
        </p:blipFill>
        <p:spPr>
          <a:xfrm>
            <a:off x="330307" y="1032324"/>
            <a:ext cx="11536564" cy="5444675"/>
          </a:xfrm>
          <a:prstGeom prst="rect">
            <a:avLst/>
          </a:prstGeom>
        </p:spPr>
      </p:pic>
    </p:spTree>
    <p:extLst>
      <p:ext uri="{BB962C8B-B14F-4D97-AF65-F5344CB8AC3E}">
        <p14:creationId xmlns:p14="http://schemas.microsoft.com/office/powerpoint/2010/main" val="1833389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687" y="-10421"/>
            <a:ext cx="11032958" cy="1325563"/>
          </a:xfrm>
        </p:spPr>
        <p:txBody>
          <a:bodyPr>
            <a:normAutofit/>
          </a:bodyPr>
          <a:lstStyle/>
          <a:p>
            <a:pPr algn="ctr"/>
            <a:r>
              <a:rPr lang="en-US" sz="4000" dirty="0">
                <a:solidFill>
                  <a:srgbClr val="EE9D44"/>
                </a:solidFill>
                <a:latin typeface="Arial" panose="020B0604020202020204" pitchFamily="34" charset="0"/>
                <a:cs typeface="Arial" panose="020B0604020202020204" pitchFamily="34" charset="0"/>
              </a:rPr>
              <a:t>&lt;10 Years of Crypto: coinmarketcap.com</a:t>
            </a:r>
          </a:p>
        </p:txBody>
      </p:sp>
      <p:sp>
        <p:nvSpPr>
          <p:cNvPr id="6" name="TextBox 5"/>
          <p:cNvSpPr txBox="1"/>
          <p:nvPr/>
        </p:nvSpPr>
        <p:spPr>
          <a:xfrm>
            <a:off x="863600" y="2492125"/>
            <a:ext cx="10458116" cy="4365875"/>
          </a:xfrm>
          <a:prstGeom prst="rect">
            <a:avLst/>
          </a:prstGeom>
          <a:noFill/>
        </p:spPr>
        <p:txBody>
          <a:bodyPr wrap="square" rtlCol="0">
            <a:noAutofit/>
          </a:bodyPr>
          <a:lstStyle/>
          <a:p>
            <a:pPr>
              <a:spcAft>
                <a:spcPts val="2400"/>
              </a:spcAft>
            </a:pPr>
            <a:endParaRPr lang="en-US" b="1" dirty="0">
              <a:latin typeface="Arial" panose="020B0604020202020204" pitchFamily="34" charset="0"/>
              <a:ea typeface="Helvetica LT Std Light" charset="0"/>
              <a:cs typeface="Arial" panose="020B0604020202020204" pitchFamily="34" charset="0"/>
            </a:endParaRPr>
          </a:p>
          <a:p>
            <a:pPr>
              <a:spcAft>
                <a:spcPts val="2400"/>
              </a:spcAft>
            </a:pPr>
            <a:r>
              <a:rPr lang="en-US" b="1" dirty="0">
                <a:solidFill>
                  <a:srgbClr val="0070C0"/>
                </a:solidFill>
                <a:latin typeface="Arial" panose="020B0604020202020204" pitchFamily="34" charset="0"/>
                <a:ea typeface="Helvetica LT Std Light" charset="0"/>
                <a:cs typeface="Arial" panose="020B0604020202020204" pitchFamily="34" charset="0"/>
              </a:rPr>
              <a:t> </a:t>
            </a:r>
            <a:endParaRPr lang="en-US" dirty="0">
              <a:solidFill>
                <a:srgbClr val="0070C0"/>
              </a:solidFill>
              <a:latin typeface="Arial" panose="020B0604020202020204" pitchFamily="34" charset="0"/>
              <a:ea typeface="Helvetica LT Std Light" charset="0"/>
              <a:cs typeface="Arial" panose="020B0604020202020204" pitchFamily="34" charset="0"/>
            </a:endParaRPr>
          </a:p>
        </p:txBody>
      </p:sp>
      <p:sp>
        <p:nvSpPr>
          <p:cNvPr id="3" name="TextBox 2">
            <a:extLst>
              <a:ext uri="{FF2B5EF4-FFF2-40B4-BE49-F238E27FC236}">
                <a16:creationId xmlns:a16="http://schemas.microsoft.com/office/drawing/2014/main" id="{205E96DE-54D3-4DA0-B2F0-79A058B54FC3}"/>
              </a:ext>
            </a:extLst>
          </p:cNvPr>
          <p:cNvSpPr txBox="1"/>
          <p:nvPr/>
        </p:nvSpPr>
        <p:spPr>
          <a:xfrm>
            <a:off x="4194486" y="1122912"/>
            <a:ext cx="3675359" cy="923330"/>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1640 Cryptocurrencies</a:t>
            </a:r>
          </a:p>
          <a:p>
            <a:pPr marL="285750" indent="-285750">
              <a:buFont typeface="Arial" panose="020B0604020202020204" pitchFamily="34" charset="0"/>
              <a:buChar char="•"/>
            </a:pPr>
            <a:r>
              <a:rPr lang="en-CA" b="1" dirty="0">
                <a:solidFill>
                  <a:srgbClr val="0070C0"/>
                </a:solidFill>
                <a:latin typeface="Arial" panose="020B0604020202020204" pitchFamily="34" charset="0"/>
                <a:cs typeface="Arial" panose="020B0604020202020204" pitchFamily="34" charset="0"/>
              </a:rPr>
              <a:t>Market Cap</a:t>
            </a:r>
            <a:r>
              <a:rPr lang="en-CA" dirty="0">
                <a:latin typeface="Arial" panose="020B0604020202020204" pitchFamily="34" charset="0"/>
                <a:cs typeface="Arial" panose="020B0604020202020204" pitchFamily="34" charset="0"/>
              </a:rPr>
              <a:t>: </a:t>
            </a:r>
            <a:r>
              <a:rPr lang="en-CA" b="1" dirty="0">
                <a:solidFill>
                  <a:srgbClr val="0070C0"/>
                </a:solidFill>
                <a:latin typeface="Arial" panose="020B0604020202020204" pitchFamily="34" charset="0"/>
                <a:cs typeface="Arial" panose="020B0604020202020204" pitchFamily="34" charset="0"/>
              </a:rPr>
              <a:t>$337,624,972,153</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BTC Dominance: 37.9%</a:t>
            </a:r>
          </a:p>
        </p:txBody>
      </p:sp>
      <p:graphicFrame>
        <p:nvGraphicFramePr>
          <p:cNvPr id="5" name="Table 4">
            <a:extLst>
              <a:ext uri="{FF2B5EF4-FFF2-40B4-BE49-F238E27FC236}">
                <a16:creationId xmlns:a16="http://schemas.microsoft.com/office/drawing/2014/main" id="{7AA1E7AA-D3A2-4DC3-95D6-29AF820D955D}"/>
              </a:ext>
            </a:extLst>
          </p:cNvPr>
          <p:cNvGraphicFramePr>
            <a:graphicFrameLocks noGrp="1"/>
          </p:cNvGraphicFramePr>
          <p:nvPr>
            <p:extLst/>
          </p:nvPr>
        </p:nvGraphicFramePr>
        <p:xfrm>
          <a:off x="1968166" y="2245595"/>
          <a:ext cx="8128000" cy="4079240"/>
        </p:xfrm>
        <a:graphic>
          <a:graphicData uri="http://schemas.openxmlformats.org/drawingml/2006/table">
            <a:tbl>
              <a:tblPr firstRow="1" bandRow="1">
                <a:tableStyleId>{5FD0F851-EC5A-4D38-B0AD-8093EC10F338}</a:tableStyleId>
              </a:tblPr>
              <a:tblGrid>
                <a:gridCol w="527899">
                  <a:extLst>
                    <a:ext uri="{9D8B030D-6E8A-4147-A177-3AD203B41FA5}">
                      <a16:colId xmlns:a16="http://schemas.microsoft.com/office/drawing/2014/main" val="311714970"/>
                    </a:ext>
                  </a:extLst>
                </a:gridCol>
                <a:gridCol w="1865870">
                  <a:extLst>
                    <a:ext uri="{9D8B030D-6E8A-4147-A177-3AD203B41FA5}">
                      <a16:colId xmlns:a16="http://schemas.microsoft.com/office/drawing/2014/main" val="2460729667"/>
                    </a:ext>
                  </a:extLst>
                </a:gridCol>
                <a:gridCol w="2718487">
                  <a:extLst>
                    <a:ext uri="{9D8B030D-6E8A-4147-A177-3AD203B41FA5}">
                      <a16:colId xmlns:a16="http://schemas.microsoft.com/office/drawing/2014/main" val="3502999491"/>
                    </a:ext>
                  </a:extLst>
                </a:gridCol>
                <a:gridCol w="3015744">
                  <a:extLst>
                    <a:ext uri="{9D8B030D-6E8A-4147-A177-3AD203B41FA5}">
                      <a16:colId xmlns:a16="http://schemas.microsoft.com/office/drawing/2014/main" val="3451448521"/>
                    </a:ext>
                  </a:extLst>
                </a:gridCol>
              </a:tblGrid>
              <a:tr h="370840">
                <a:tc>
                  <a:txBody>
                    <a:bodyPr/>
                    <a:lstStyle/>
                    <a:p>
                      <a:r>
                        <a:rPr lang="en-CA" dirty="0"/>
                        <a:t>#</a:t>
                      </a:r>
                      <a:endParaRPr lang="en-CA" dirty="0">
                        <a:latin typeface="Arial" panose="020B0604020202020204" pitchFamily="34" charset="0"/>
                        <a:cs typeface="Arial" panose="020B0604020202020204" pitchFamily="34" charset="0"/>
                      </a:endParaRPr>
                    </a:p>
                  </a:txBody>
                  <a:tcPr/>
                </a:tc>
                <a:tc>
                  <a:txBody>
                    <a:bodyPr/>
                    <a:lstStyle/>
                    <a:p>
                      <a:r>
                        <a:rPr lang="en-CA" dirty="0"/>
                        <a:t>Name</a:t>
                      </a:r>
                      <a:endParaRPr lang="en-CA" dirty="0">
                        <a:latin typeface="Arial" panose="020B0604020202020204" pitchFamily="34" charset="0"/>
                        <a:cs typeface="Arial" panose="020B0604020202020204" pitchFamily="34" charset="0"/>
                      </a:endParaRPr>
                    </a:p>
                  </a:txBody>
                  <a:tcPr/>
                </a:tc>
                <a:tc>
                  <a:txBody>
                    <a:bodyPr/>
                    <a:lstStyle/>
                    <a:p>
                      <a:pPr algn="r"/>
                      <a:r>
                        <a:rPr lang="en-CA" dirty="0"/>
                        <a:t>Market Cap</a:t>
                      </a:r>
                      <a:endParaRPr lang="en-CA" dirty="0">
                        <a:latin typeface="Arial" panose="020B0604020202020204" pitchFamily="34" charset="0"/>
                        <a:cs typeface="Arial" panose="020B0604020202020204" pitchFamily="34" charset="0"/>
                      </a:endParaRPr>
                    </a:p>
                  </a:txBody>
                  <a:tcPr/>
                </a:tc>
                <a:tc>
                  <a:txBody>
                    <a:bodyPr/>
                    <a:lstStyle/>
                    <a:p>
                      <a:pPr algn="r"/>
                      <a:r>
                        <a:rPr lang="en-CA" dirty="0"/>
                        <a:t>Price</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61917214"/>
                  </a:ext>
                </a:extLst>
              </a:tr>
              <a:tr h="370840">
                <a:tc>
                  <a:txBody>
                    <a:bodyPr/>
                    <a:lstStyle/>
                    <a:p>
                      <a:r>
                        <a:rPr lang="en-CA" dirty="0"/>
                        <a:t>1</a:t>
                      </a:r>
                      <a:endParaRPr lang="en-CA" dirty="0">
                        <a:latin typeface="Arial" panose="020B0604020202020204" pitchFamily="34" charset="0"/>
                        <a:cs typeface="Arial" panose="020B0604020202020204" pitchFamily="34" charset="0"/>
                      </a:endParaRPr>
                    </a:p>
                  </a:txBody>
                  <a:tcPr/>
                </a:tc>
                <a:tc>
                  <a:txBody>
                    <a:bodyPr/>
                    <a:lstStyle/>
                    <a:p>
                      <a:r>
                        <a:rPr lang="en-CA" dirty="0"/>
                        <a:t>Bitcoin</a:t>
                      </a:r>
                      <a:endParaRPr lang="en-CA" dirty="0">
                        <a:latin typeface="Arial" panose="020B0604020202020204" pitchFamily="34" charset="0"/>
                        <a:cs typeface="Arial" panose="020B0604020202020204" pitchFamily="34" charset="0"/>
                      </a:endParaRPr>
                    </a:p>
                  </a:txBody>
                  <a:tcPr/>
                </a:tc>
                <a:tc>
                  <a:txBody>
                    <a:bodyPr/>
                    <a:lstStyle/>
                    <a:p>
                      <a:pPr algn="r"/>
                      <a:r>
                        <a:rPr lang="en-CA" dirty="0"/>
                        <a:t>$128,177,943,919</a:t>
                      </a:r>
                      <a:endParaRPr lang="en-CA" dirty="0">
                        <a:latin typeface="Arial" panose="020B0604020202020204" pitchFamily="34" charset="0"/>
                        <a:cs typeface="Arial" panose="020B0604020202020204" pitchFamily="34" charset="0"/>
                      </a:endParaRPr>
                    </a:p>
                  </a:txBody>
                  <a:tcPr/>
                </a:tc>
                <a:tc>
                  <a:txBody>
                    <a:bodyPr/>
                    <a:lstStyle/>
                    <a:p>
                      <a:pPr algn="r"/>
                      <a:r>
                        <a:rPr lang="en-CA" dirty="0"/>
                        <a:t>$7,506.75</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46496602"/>
                  </a:ext>
                </a:extLst>
              </a:tr>
              <a:tr h="370840">
                <a:tc>
                  <a:txBody>
                    <a:bodyPr/>
                    <a:lstStyle/>
                    <a:p>
                      <a:r>
                        <a:rPr lang="en-CA" dirty="0"/>
                        <a:t>2</a:t>
                      </a:r>
                      <a:endParaRPr lang="en-CA" dirty="0">
                        <a:latin typeface="Arial" panose="020B0604020202020204" pitchFamily="34" charset="0"/>
                        <a:cs typeface="Arial" panose="020B0604020202020204" pitchFamily="34" charset="0"/>
                      </a:endParaRPr>
                    </a:p>
                  </a:txBody>
                  <a:tcPr/>
                </a:tc>
                <a:tc>
                  <a:txBody>
                    <a:bodyPr/>
                    <a:lstStyle/>
                    <a:p>
                      <a:r>
                        <a:rPr lang="en-CA" dirty="0"/>
                        <a:t>Ethereum</a:t>
                      </a:r>
                      <a:endParaRPr lang="en-CA" dirty="0">
                        <a:latin typeface="Arial" panose="020B0604020202020204" pitchFamily="34" charset="0"/>
                        <a:cs typeface="Arial" panose="020B0604020202020204" pitchFamily="34" charset="0"/>
                      </a:endParaRPr>
                    </a:p>
                  </a:txBody>
                  <a:tcPr/>
                </a:tc>
                <a:tc>
                  <a:txBody>
                    <a:bodyPr/>
                    <a:lstStyle/>
                    <a:p>
                      <a:pPr algn="r"/>
                      <a:r>
                        <a:rPr lang="en-CA" dirty="0"/>
                        <a:t>$59,186,589,511</a:t>
                      </a:r>
                      <a:endParaRPr lang="en-CA" dirty="0">
                        <a:latin typeface="Arial" panose="020B0604020202020204" pitchFamily="34" charset="0"/>
                        <a:cs typeface="Arial" panose="020B0604020202020204" pitchFamily="34" charset="0"/>
                      </a:endParaRPr>
                    </a:p>
                  </a:txBody>
                  <a:tcPr/>
                </a:tc>
                <a:tc>
                  <a:txBody>
                    <a:bodyPr/>
                    <a:lstStyle/>
                    <a:p>
                      <a:pPr algn="r"/>
                      <a:r>
                        <a:rPr lang="en-CA" dirty="0"/>
                        <a:t>$592.64</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69338233"/>
                  </a:ext>
                </a:extLst>
              </a:tr>
              <a:tr h="370840">
                <a:tc>
                  <a:txBody>
                    <a:bodyPr/>
                    <a:lstStyle/>
                    <a:p>
                      <a:r>
                        <a:rPr lang="en-CA" dirty="0"/>
                        <a:t>3</a:t>
                      </a:r>
                      <a:endParaRPr lang="en-CA" dirty="0">
                        <a:latin typeface="Arial" panose="020B0604020202020204" pitchFamily="34" charset="0"/>
                        <a:cs typeface="Arial" panose="020B0604020202020204" pitchFamily="34" charset="0"/>
                      </a:endParaRPr>
                    </a:p>
                  </a:txBody>
                  <a:tcPr/>
                </a:tc>
                <a:tc>
                  <a:txBody>
                    <a:bodyPr/>
                    <a:lstStyle/>
                    <a:p>
                      <a:r>
                        <a:rPr lang="en-CA" dirty="0"/>
                        <a:t>Ripple</a:t>
                      </a:r>
                      <a:endParaRPr lang="en-CA" dirty="0">
                        <a:latin typeface="Arial" panose="020B0604020202020204" pitchFamily="34" charset="0"/>
                        <a:cs typeface="Arial" panose="020B0604020202020204" pitchFamily="34" charset="0"/>
                      </a:endParaRPr>
                    </a:p>
                  </a:txBody>
                  <a:tcPr/>
                </a:tc>
                <a:tc>
                  <a:txBody>
                    <a:bodyPr/>
                    <a:lstStyle/>
                    <a:p>
                      <a:pPr algn="r"/>
                      <a:r>
                        <a:rPr lang="en-CA" dirty="0"/>
                        <a:t>$25,676,358,227</a:t>
                      </a:r>
                      <a:endParaRPr lang="en-CA" dirty="0">
                        <a:latin typeface="Arial" panose="020B0604020202020204" pitchFamily="34" charset="0"/>
                        <a:cs typeface="Arial" panose="020B0604020202020204" pitchFamily="34" charset="0"/>
                      </a:endParaRPr>
                    </a:p>
                  </a:txBody>
                  <a:tcPr/>
                </a:tc>
                <a:tc>
                  <a:txBody>
                    <a:bodyPr/>
                    <a:lstStyle/>
                    <a:p>
                      <a:pPr algn="r"/>
                      <a:r>
                        <a:rPr lang="en-CA" dirty="0"/>
                        <a:t>$0.65</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48004255"/>
                  </a:ext>
                </a:extLst>
              </a:tr>
              <a:tr h="370840">
                <a:tc>
                  <a:txBody>
                    <a:bodyPr/>
                    <a:lstStyle/>
                    <a:p>
                      <a:r>
                        <a:rPr lang="en-CA" dirty="0"/>
                        <a:t>4</a:t>
                      </a:r>
                      <a:endParaRPr lang="en-CA" dirty="0">
                        <a:latin typeface="Arial" panose="020B0604020202020204" pitchFamily="34" charset="0"/>
                        <a:cs typeface="Arial" panose="020B0604020202020204" pitchFamily="34" charset="0"/>
                      </a:endParaRPr>
                    </a:p>
                  </a:txBody>
                  <a:tcPr/>
                </a:tc>
                <a:tc>
                  <a:txBody>
                    <a:bodyPr/>
                    <a:lstStyle/>
                    <a:p>
                      <a:r>
                        <a:rPr lang="en-CA" dirty="0"/>
                        <a:t>Bitcoin Cash</a:t>
                      </a:r>
                      <a:endParaRPr lang="en-CA" dirty="0">
                        <a:latin typeface="Arial" panose="020B0604020202020204" pitchFamily="34" charset="0"/>
                        <a:cs typeface="Arial" panose="020B0604020202020204" pitchFamily="34" charset="0"/>
                      </a:endParaRPr>
                    </a:p>
                  </a:txBody>
                  <a:tcPr/>
                </a:tc>
                <a:tc>
                  <a:txBody>
                    <a:bodyPr/>
                    <a:lstStyle/>
                    <a:p>
                      <a:pPr algn="r"/>
                      <a:r>
                        <a:rPr lang="en-CA" dirty="0"/>
                        <a:t>$18,923,720,824</a:t>
                      </a:r>
                      <a:endParaRPr lang="en-CA" dirty="0">
                        <a:latin typeface="Arial" panose="020B0604020202020204" pitchFamily="34" charset="0"/>
                        <a:cs typeface="Arial" panose="020B0604020202020204" pitchFamily="34" charset="0"/>
                      </a:endParaRPr>
                    </a:p>
                  </a:txBody>
                  <a:tcPr/>
                </a:tc>
                <a:tc>
                  <a:txBody>
                    <a:bodyPr/>
                    <a:lstStyle/>
                    <a:p>
                      <a:pPr algn="r"/>
                      <a:r>
                        <a:rPr lang="en-CA" dirty="0"/>
                        <a:t>$1,102.43</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80813716"/>
                  </a:ext>
                </a:extLst>
              </a:tr>
              <a:tr h="370840">
                <a:tc>
                  <a:txBody>
                    <a:bodyPr/>
                    <a:lstStyle/>
                    <a:p>
                      <a:r>
                        <a:rPr lang="en-CA" dirty="0"/>
                        <a:t>5</a:t>
                      </a:r>
                      <a:endParaRPr lang="en-CA" dirty="0">
                        <a:latin typeface="Arial" panose="020B0604020202020204" pitchFamily="34" charset="0"/>
                        <a:cs typeface="Arial" panose="020B0604020202020204" pitchFamily="34" charset="0"/>
                      </a:endParaRPr>
                    </a:p>
                  </a:txBody>
                  <a:tcPr/>
                </a:tc>
                <a:tc>
                  <a:txBody>
                    <a:bodyPr/>
                    <a:lstStyle/>
                    <a:p>
                      <a:r>
                        <a:rPr lang="en-CA" dirty="0"/>
                        <a:t>EOS</a:t>
                      </a:r>
                      <a:endParaRPr lang="en-CA" dirty="0">
                        <a:latin typeface="Arial" panose="020B0604020202020204" pitchFamily="34" charset="0"/>
                        <a:cs typeface="Arial" panose="020B0604020202020204" pitchFamily="34" charset="0"/>
                      </a:endParaRPr>
                    </a:p>
                  </a:txBody>
                  <a:tcPr/>
                </a:tc>
                <a:tc>
                  <a:txBody>
                    <a:bodyPr/>
                    <a:lstStyle/>
                    <a:p>
                      <a:pPr algn="r"/>
                      <a:r>
                        <a:rPr lang="en-CA" dirty="0"/>
                        <a:t>$12,217,295,642</a:t>
                      </a:r>
                      <a:endParaRPr lang="en-CA" dirty="0">
                        <a:latin typeface="Arial" panose="020B0604020202020204" pitchFamily="34" charset="0"/>
                        <a:cs typeface="Arial" panose="020B0604020202020204" pitchFamily="34" charset="0"/>
                      </a:endParaRPr>
                    </a:p>
                  </a:txBody>
                  <a:tcPr/>
                </a:tc>
                <a:tc>
                  <a:txBody>
                    <a:bodyPr/>
                    <a:lstStyle/>
                    <a:p>
                      <a:pPr algn="r"/>
                      <a:r>
                        <a:rPr lang="en-CA" dirty="0"/>
                        <a:t>$13.63</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58584993"/>
                  </a:ext>
                </a:extLst>
              </a:tr>
              <a:tr h="370840">
                <a:tc>
                  <a:txBody>
                    <a:bodyPr/>
                    <a:lstStyle/>
                    <a:p>
                      <a:r>
                        <a:rPr lang="en-CA" dirty="0"/>
                        <a:t>6</a:t>
                      </a:r>
                      <a:endParaRPr lang="en-CA" dirty="0">
                        <a:latin typeface="Arial" panose="020B0604020202020204" pitchFamily="34" charset="0"/>
                        <a:cs typeface="Arial" panose="020B0604020202020204" pitchFamily="34" charset="0"/>
                      </a:endParaRPr>
                    </a:p>
                  </a:txBody>
                  <a:tcPr/>
                </a:tc>
                <a:tc>
                  <a:txBody>
                    <a:bodyPr/>
                    <a:lstStyle/>
                    <a:p>
                      <a:r>
                        <a:rPr lang="en-CA" dirty="0"/>
                        <a:t>Litecoin</a:t>
                      </a:r>
                      <a:endParaRPr lang="en-CA" dirty="0">
                        <a:latin typeface="Arial" panose="020B0604020202020204" pitchFamily="34" charset="0"/>
                        <a:cs typeface="Arial" panose="020B0604020202020204" pitchFamily="34" charset="0"/>
                      </a:endParaRPr>
                    </a:p>
                  </a:txBody>
                  <a:tcPr/>
                </a:tc>
                <a:tc>
                  <a:txBody>
                    <a:bodyPr/>
                    <a:lstStyle/>
                    <a:p>
                      <a:pPr algn="r"/>
                      <a:r>
                        <a:rPr lang="en-CA" dirty="0"/>
                        <a:t>$6,770,781,358</a:t>
                      </a:r>
                      <a:endParaRPr lang="en-CA" dirty="0">
                        <a:latin typeface="Arial" panose="020B0604020202020204" pitchFamily="34" charset="0"/>
                        <a:cs typeface="Arial" panose="020B0604020202020204" pitchFamily="34" charset="0"/>
                      </a:endParaRPr>
                    </a:p>
                  </a:txBody>
                  <a:tcPr/>
                </a:tc>
                <a:tc>
                  <a:txBody>
                    <a:bodyPr/>
                    <a:lstStyle/>
                    <a:p>
                      <a:pPr algn="r"/>
                      <a:r>
                        <a:rPr lang="en-CA" dirty="0"/>
                        <a:t>$119.14</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2720993"/>
                  </a:ext>
                </a:extLst>
              </a:tr>
              <a:tr h="370840">
                <a:tc>
                  <a:txBody>
                    <a:bodyPr/>
                    <a:lstStyle/>
                    <a:p>
                      <a:r>
                        <a:rPr lang="en-CA" dirty="0"/>
                        <a:t>7</a:t>
                      </a:r>
                      <a:endParaRPr lang="en-CA" dirty="0">
                        <a:latin typeface="Arial" panose="020B0604020202020204" pitchFamily="34" charset="0"/>
                        <a:cs typeface="Arial" panose="020B0604020202020204" pitchFamily="34" charset="0"/>
                      </a:endParaRPr>
                    </a:p>
                  </a:txBody>
                  <a:tcPr/>
                </a:tc>
                <a:tc>
                  <a:txBody>
                    <a:bodyPr/>
                    <a:lstStyle/>
                    <a:p>
                      <a:r>
                        <a:rPr lang="en-CA" dirty="0" err="1"/>
                        <a:t>Cardano</a:t>
                      </a:r>
                      <a:endParaRPr lang="en-CA" dirty="0">
                        <a:latin typeface="Arial" panose="020B0604020202020204" pitchFamily="34" charset="0"/>
                        <a:cs typeface="Arial" panose="020B0604020202020204" pitchFamily="34" charset="0"/>
                      </a:endParaRPr>
                    </a:p>
                  </a:txBody>
                  <a:tcPr/>
                </a:tc>
                <a:tc>
                  <a:txBody>
                    <a:bodyPr/>
                    <a:lstStyle/>
                    <a:p>
                      <a:pPr algn="r"/>
                      <a:r>
                        <a:rPr lang="en-CA" dirty="0"/>
                        <a:t>$5,589,720,846</a:t>
                      </a:r>
                      <a:endParaRPr lang="en-CA" dirty="0">
                        <a:latin typeface="Arial" panose="020B0604020202020204" pitchFamily="34" charset="0"/>
                        <a:cs typeface="Arial" panose="020B0604020202020204" pitchFamily="34" charset="0"/>
                      </a:endParaRPr>
                    </a:p>
                  </a:txBody>
                  <a:tcPr/>
                </a:tc>
                <a:tc>
                  <a:txBody>
                    <a:bodyPr/>
                    <a:lstStyle/>
                    <a:p>
                      <a:pPr algn="r"/>
                      <a:r>
                        <a:rPr lang="en-CA" dirty="0"/>
                        <a:t>$0.22</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2203273"/>
                  </a:ext>
                </a:extLst>
              </a:tr>
              <a:tr h="370840">
                <a:tc>
                  <a:txBody>
                    <a:bodyPr/>
                    <a:lstStyle/>
                    <a:p>
                      <a:r>
                        <a:rPr lang="en-CA" dirty="0"/>
                        <a:t>8</a:t>
                      </a:r>
                      <a:endParaRPr lang="en-CA" dirty="0">
                        <a:latin typeface="Arial" panose="020B0604020202020204" pitchFamily="34" charset="0"/>
                        <a:cs typeface="Arial" panose="020B0604020202020204" pitchFamily="34" charset="0"/>
                      </a:endParaRPr>
                    </a:p>
                  </a:txBody>
                  <a:tcPr/>
                </a:tc>
                <a:tc>
                  <a:txBody>
                    <a:bodyPr/>
                    <a:lstStyle/>
                    <a:p>
                      <a:r>
                        <a:rPr lang="en-CA" dirty="0"/>
                        <a:t>Stellar</a:t>
                      </a:r>
                      <a:endParaRPr lang="en-CA" dirty="0">
                        <a:latin typeface="Arial" panose="020B0604020202020204" pitchFamily="34" charset="0"/>
                        <a:cs typeface="Arial" panose="020B0604020202020204" pitchFamily="34" charset="0"/>
                      </a:endParaRPr>
                    </a:p>
                  </a:txBody>
                  <a:tcPr/>
                </a:tc>
                <a:tc>
                  <a:txBody>
                    <a:bodyPr/>
                    <a:lstStyle/>
                    <a:p>
                      <a:pPr algn="r"/>
                      <a:r>
                        <a:rPr lang="en-CA" dirty="0"/>
                        <a:t>$5,398,280,610</a:t>
                      </a:r>
                      <a:endParaRPr lang="en-CA" dirty="0">
                        <a:latin typeface="Arial" panose="020B0604020202020204" pitchFamily="34" charset="0"/>
                        <a:cs typeface="Arial" panose="020B0604020202020204" pitchFamily="34" charset="0"/>
                      </a:endParaRPr>
                    </a:p>
                  </a:txBody>
                  <a:tcPr/>
                </a:tc>
                <a:tc>
                  <a:txBody>
                    <a:bodyPr/>
                    <a:lstStyle/>
                    <a:p>
                      <a:pPr algn="r"/>
                      <a:r>
                        <a:rPr lang="en-CA" dirty="0"/>
                        <a:t>$0.29</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0613452"/>
                  </a:ext>
                </a:extLst>
              </a:tr>
              <a:tr h="370840">
                <a:tc>
                  <a:txBody>
                    <a:bodyPr/>
                    <a:lstStyle/>
                    <a:p>
                      <a:r>
                        <a:rPr lang="en-CA" dirty="0"/>
                        <a:t>9</a:t>
                      </a:r>
                      <a:endParaRPr lang="en-CA" dirty="0">
                        <a:latin typeface="Arial" panose="020B0604020202020204" pitchFamily="34" charset="0"/>
                        <a:cs typeface="Arial" panose="020B0604020202020204" pitchFamily="34" charset="0"/>
                      </a:endParaRPr>
                    </a:p>
                  </a:txBody>
                  <a:tcPr/>
                </a:tc>
                <a:tc>
                  <a:txBody>
                    <a:bodyPr/>
                    <a:lstStyle/>
                    <a:p>
                      <a:r>
                        <a:rPr lang="en-CA" dirty="0"/>
                        <a:t>IOTA</a:t>
                      </a:r>
                      <a:endParaRPr lang="en-CA" dirty="0">
                        <a:latin typeface="Arial" panose="020B0604020202020204" pitchFamily="34" charset="0"/>
                        <a:cs typeface="Arial" panose="020B0604020202020204" pitchFamily="34" charset="0"/>
                      </a:endParaRPr>
                    </a:p>
                  </a:txBody>
                  <a:tcPr/>
                </a:tc>
                <a:tc>
                  <a:txBody>
                    <a:bodyPr/>
                    <a:lstStyle/>
                    <a:p>
                      <a:pPr algn="r"/>
                      <a:r>
                        <a:rPr lang="en-CA" dirty="0"/>
                        <a:t>$4,788,491,386</a:t>
                      </a:r>
                      <a:endParaRPr lang="en-CA" dirty="0">
                        <a:latin typeface="Arial" panose="020B0604020202020204" pitchFamily="34" charset="0"/>
                        <a:cs typeface="Arial" panose="020B0604020202020204" pitchFamily="34" charset="0"/>
                      </a:endParaRPr>
                    </a:p>
                  </a:txBody>
                  <a:tcPr/>
                </a:tc>
                <a:tc>
                  <a:txBody>
                    <a:bodyPr/>
                    <a:lstStyle/>
                    <a:p>
                      <a:pPr algn="r"/>
                      <a:r>
                        <a:rPr lang="en-CA" dirty="0"/>
                        <a:t>$1.72</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53733822"/>
                  </a:ext>
                </a:extLst>
              </a:tr>
              <a:tr h="370840">
                <a:tc>
                  <a:txBody>
                    <a:bodyPr/>
                    <a:lstStyle/>
                    <a:p>
                      <a:r>
                        <a:rPr lang="en-CA" dirty="0"/>
                        <a:t>10</a:t>
                      </a:r>
                      <a:endParaRPr lang="en-CA" dirty="0">
                        <a:latin typeface="Arial" panose="020B0604020202020204" pitchFamily="34" charset="0"/>
                        <a:cs typeface="Arial" panose="020B0604020202020204" pitchFamily="34" charset="0"/>
                      </a:endParaRPr>
                    </a:p>
                  </a:txBody>
                  <a:tcPr/>
                </a:tc>
                <a:tc>
                  <a:txBody>
                    <a:bodyPr/>
                    <a:lstStyle/>
                    <a:p>
                      <a:r>
                        <a:rPr lang="en-CA" dirty="0"/>
                        <a:t>TRON</a:t>
                      </a:r>
                      <a:endParaRPr lang="en-CA" dirty="0">
                        <a:latin typeface="Arial" panose="020B0604020202020204" pitchFamily="34" charset="0"/>
                        <a:cs typeface="Arial" panose="020B0604020202020204" pitchFamily="34" charset="0"/>
                      </a:endParaRPr>
                    </a:p>
                  </a:txBody>
                  <a:tcPr/>
                </a:tc>
                <a:tc>
                  <a:txBody>
                    <a:bodyPr/>
                    <a:lstStyle/>
                    <a:p>
                      <a:pPr algn="r"/>
                      <a:r>
                        <a:rPr lang="en-CA" dirty="0"/>
                        <a:t>$3,871,794,523</a:t>
                      </a:r>
                      <a:endParaRPr lang="en-CA" dirty="0">
                        <a:latin typeface="Arial" panose="020B0604020202020204" pitchFamily="34" charset="0"/>
                        <a:cs typeface="Arial" panose="020B0604020202020204" pitchFamily="34" charset="0"/>
                      </a:endParaRPr>
                    </a:p>
                  </a:txBody>
                  <a:tcPr/>
                </a:tc>
                <a:tc>
                  <a:txBody>
                    <a:bodyPr/>
                    <a:lstStyle/>
                    <a:p>
                      <a:pPr algn="r"/>
                      <a:r>
                        <a:rPr lang="en-CA" dirty="0"/>
                        <a:t>$0.06</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52565339"/>
                  </a:ext>
                </a:extLst>
              </a:tr>
            </a:tbl>
          </a:graphicData>
        </a:graphic>
      </p:graphicFrame>
      <p:sp>
        <p:nvSpPr>
          <p:cNvPr id="7" name="TextBox 6">
            <a:extLst>
              <a:ext uri="{FF2B5EF4-FFF2-40B4-BE49-F238E27FC236}">
                <a16:creationId xmlns:a16="http://schemas.microsoft.com/office/drawing/2014/main" id="{612B9FA6-3278-4F3D-BA2D-91C005697DF0}"/>
              </a:ext>
            </a:extLst>
          </p:cNvPr>
          <p:cNvSpPr txBox="1"/>
          <p:nvPr/>
        </p:nvSpPr>
        <p:spPr>
          <a:xfrm>
            <a:off x="4903646" y="6386699"/>
            <a:ext cx="237802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*As of June 4</a:t>
            </a:r>
            <a:r>
              <a:rPr lang="en-CA" baseline="30000" dirty="0">
                <a:latin typeface="Arial" panose="020B0604020202020204" pitchFamily="34" charset="0"/>
                <a:cs typeface="Arial" panose="020B0604020202020204" pitchFamily="34" charset="0"/>
              </a:rPr>
              <a:t>th</a:t>
            </a:r>
            <a:r>
              <a:rPr lang="en-CA" dirty="0">
                <a:latin typeface="Arial" panose="020B0604020202020204" pitchFamily="34" charset="0"/>
                <a:cs typeface="Arial" panose="020B0604020202020204" pitchFamily="34" charset="0"/>
              </a:rPr>
              <a:t>, 2018</a:t>
            </a:r>
          </a:p>
        </p:txBody>
      </p:sp>
    </p:spTree>
    <p:extLst>
      <p:ext uri="{BB962C8B-B14F-4D97-AF65-F5344CB8AC3E}">
        <p14:creationId xmlns:p14="http://schemas.microsoft.com/office/powerpoint/2010/main" val="289648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7423" y="729963"/>
            <a:ext cx="1219200" cy="1219200"/>
          </a:xfrm>
          <a:prstGeom prst="rect">
            <a:avLst/>
          </a:prstGeom>
          <a:noFill/>
        </p:spPr>
        <p:txBody>
          <a:bodyPr wrap="none" rtlCol="0">
            <a:noAutofit/>
          </a:bodyPr>
          <a:lstStyle/>
          <a:p>
            <a:endParaRPr lang="en-US" sz="2400" dirty="0" err="1">
              <a:solidFill>
                <a:schemeClr val="tx1">
                  <a:lumMod val="75000"/>
                  <a:lumOff val="25000"/>
                </a:schemeClr>
              </a:solidFill>
            </a:endParaRPr>
          </a:p>
        </p:txBody>
      </p:sp>
      <p:sp>
        <p:nvSpPr>
          <p:cNvPr id="5" name="Title 4"/>
          <p:cNvSpPr>
            <a:spLocks noGrp="1"/>
          </p:cNvSpPr>
          <p:nvPr>
            <p:ph type="title"/>
          </p:nvPr>
        </p:nvSpPr>
        <p:spPr>
          <a:xfrm>
            <a:off x="203200" y="133063"/>
            <a:ext cx="11988800" cy="1193800"/>
          </a:xfrm>
        </p:spPr>
        <p:txBody>
          <a:bodyPr>
            <a:normAutofit/>
          </a:bodyPr>
          <a:lstStyle/>
          <a:p>
            <a:pPr algn="ctr"/>
            <a:r>
              <a:rPr lang="en-US" dirty="0">
                <a:solidFill>
                  <a:srgbClr val="EE9D44"/>
                </a:solidFill>
              </a:rPr>
              <a:t> Hilary Carter, MSc CBP</a:t>
            </a:r>
            <a:endParaRPr lang="en-US" dirty="0">
              <a:solidFill>
                <a:srgbClr val="EE9D44"/>
              </a:solidFill>
              <a:latin typeface="+mn-lt"/>
            </a:endParaRPr>
          </a:p>
        </p:txBody>
      </p:sp>
      <p:sp>
        <p:nvSpPr>
          <p:cNvPr id="7" name="Rectangle 6">
            <a:extLst>
              <a:ext uri="{FF2B5EF4-FFF2-40B4-BE49-F238E27FC236}">
                <a16:creationId xmlns:a16="http://schemas.microsoft.com/office/drawing/2014/main" id="{6EC1CD4C-3A66-6C49-80C4-EDC1054EC3C1}"/>
              </a:ext>
            </a:extLst>
          </p:cNvPr>
          <p:cNvSpPr/>
          <p:nvPr/>
        </p:nvSpPr>
        <p:spPr>
          <a:xfrm>
            <a:off x="5231701" y="1565342"/>
            <a:ext cx="6123063" cy="4401205"/>
          </a:xfrm>
          <a:prstGeom prst="rect">
            <a:avLst/>
          </a:prstGeom>
        </p:spPr>
        <p:txBody>
          <a:bodyPr wrap="square">
            <a:spAutoFit/>
          </a:bodyPr>
          <a:lstStyle/>
          <a:p>
            <a:pPr marL="457178" indent="-457178">
              <a:spcAft>
                <a:spcPts val="2400"/>
              </a:spcAft>
              <a:buFont typeface="Arial" charset="0"/>
              <a:buChar char="•"/>
            </a:pPr>
            <a:r>
              <a:rPr lang="en-US" sz="2000" b="1" dirty="0">
                <a:solidFill>
                  <a:srgbClr val="0070C0"/>
                </a:solidFill>
                <a:ea typeface="Helvetica LT Std Light" charset="0"/>
                <a:cs typeface="Helvetica LT Std Light" charset="0"/>
              </a:rPr>
              <a:t>Blockchain Research Institute </a:t>
            </a:r>
            <a:r>
              <a:rPr lang="en-US" sz="2000" dirty="0">
                <a:ea typeface="Helvetica LT Std Light" charset="0"/>
                <a:cs typeface="Helvetica LT Std Light" charset="0"/>
              </a:rPr>
              <a:t>– a multi-million dollar think tank founded by Don Tapscott &amp; Alex Tapscott, co-authors of </a:t>
            </a:r>
            <a:r>
              <a:rPr lang="en-US" sz="2000" i="1" dirty="0">
                <a:ea typeface="Helvetica LT Std Light" charset="0"/>
                <a:cs typeface="Helvetica LT Std Light" charset="0"/>
              </a:rPr>
              <a:t>Blockchain Revolution</a:t>
            </a:r>
          </a:p>
          <a:p>
            <a:pPr marL="457178" indent="-457178">
              <a:spcAft>
                <a:spcPts val="2400"/>
              </a:spcAft>
              <a:buFont typeface="Arial" charset="0"/>
              <a:buChar char="•"/>
            </a:pPr>
            <a:r>
              <a:rPr lang="en-US" sz="2000" b="1" dirty="0">
                <a:solidFill>
                  <a:srgbClr val="0070C0"/>
                </a:solidFill>
                <a:ea typeface="Helvetica LT Std Light" charset="0"/>
                <a:cs typeface="Helvetica LT Std Light" charset="0"/>
              </a:rPr>
              <a:t>Director of Research </a:t>
            </a:r>
            <a:r>
              <a:rPr lang="en-US" sz="2000" b="1" dirty="0">
                <a:ea typeface="Helvetica LT Std Light" charset="0"/>
                <a:cs typeface="Helvetica LT Std Light" charset="0"/>
              </a:rPr>
              <a:t>– </a:t>
            </a:r>
            <a:r>
              <a:rPr lang="en-US" sz="2000" dirty="0">
                <a:ea typeface="Helvetica LT Std Light" charset="0"/>
                <a:cs typeface="Helvetica LT Std Light" charset="0"/>
              </a:rPr>
              <a:t>working with 40+ leading subject matter experts in blockchain from all over the world</a:t>
            </a:r>
          </a:p>
          <a:p>
            <a:pPr marL="457178" indent="-457178">
              <a:spcAft>
                <a:spcPts val="2400"/>
              </a:spcAft>
              <a:buFont typeface="Arial" charset="0"/>
              <a:buChar char="•"/>
            </a:pPr>
            <a:r>
              <a:rPr lang="en-US" sz="2000" b="1" dirty="0">
                <a:solidFill>
                  <a:srgbClr val="0070C0"/>
                </a:solidFill>
                <a:ea typeface="Helvetica LT Std Light" charset="0"/>
                <a:cs typeface="Helvetica LT Std Light" charset="0"/>
              </a:rPr>
              <a:t>75+ Research Projects </a:t>
            </a:r>
            <a:r>
              <a:rPr lang="en-US" sz="2000" dirty="0">
                <a:ea typeface="Helvetica LT Std Light" charset="0"/>
                <a:cs typeface="Helvetica LT Std Light" charset="0"/>
              </a:rPr>
              <a:t>– exploring blockchain transformations in government, enterprise, and society</a:t>
            </a:r>
          </a:p>
          <a:p>
            <a:pPr marL="457178" indent="-457178">
              <a:spcAft>
                <a:spcPts val="2400"/>
              </a:spcAft>
              <a:buFont typeface="Arial" charset="0"/>
              <a:buChar char="•"/>
            </a:pPr>
            <a:r>
              <a:rPr lang="en-US" sz="2000" b="1" dirty="0">
                <a:solidFill>
                  <a:srgbClr val="0070C0"/>
                </a:solidFill>
                <a:ea typeface="Helvetica LT Std Light" charset="0"/>
                <a:cs typeface="Helvetica LT Std Light" charset="0"/>
              </a:rPr>
              <a:t>Today’s discussion:</a:t>
            </a:r>
            <a:r>
              <a:rPr lang="en-US" sz="2000" dirty="0">
                <a:ea typeface="Helvetica LT Std Light" charset="0"/>
                <a:cs typeface="Helvetica LT Std Light" charset="0"/>
              </a:rPr>
              <a:t> benefits &amp; use cases of blockchain; implementation challenges</a:t>
            </a:r>
            <a:endParaRPr lang="en-US" altLang="en-US" sz="2000" dirty="0"/>
          </a:p>
        </p:txBody>
      </p:sp>
      <p:pic>
        <p:nvPicPr>
          <p:cNvPr id="6" name="Picture Placeholder 5">
            <a:extLst>
              <a:ext uri="{FF2B5EF4-FFF2-40B4-BE49-F238E27FC236}">
                <a16:creationId xmlns:a16="http://schemas.microsoft.com/office/drawing/2014/main" id="{10552A9F-EADC-A94F-8BF7-999F18299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533" y="1339563"/>
            <a:ext cx="3457780" cy="4852765"/>
          </a:xfrm>
          <a:prstGeom prst="rect">
            <a:avLst/>
          </a:prstGeom>
        </p:spPr>
      </p:pic>
    </p:spTree>
    <p:extLst>
      <p:ext uri="{BB962C8B-B14F-4D97-AF65-F5344CB8AC3E}">
        <p14:creationId xmlns:p14="http://schemas.microsoft.com/office/powerpoint/2010/main" val="2152099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188662"/>
            <a:ext cx="11032958" cy="1325563"/>
          </a:xfrm>
        </p:spPr>
        <p:txBody>
          <a:bodyPr>
            <a:normAutofit/>
          </a:bodyPr>
          <a:lstStyle/>
          <a:p>
            <a:pPr algn="ctr"/>
            <a:r>
              <a:rPr lang="en-US" sz="4000" dirty="0">
                <a:solidFill>
                  <a:srgbClr val="EE9D44"/>
                </a:solidFill>
              </a:rPr>
              <a:t>Protocols &amp; Applications: Ethereum &amp; beyond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77" y="2173325"/>
            <a:ext cx="4932215" cy="3286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805237" y="1428086"/>
            <a:ext cx="6038420" cy="5429914"/>
          </a:xfrm>
          <a:prstGeom prst="rect">
            <a:avLst/>
          </a:prstGeom>
          <a:noFill/>
        </p:spPr>
        <p:txBody>
          <a:bodyPr wrap="square" rtlCol="0">
            <a:noAutofit/>
          </a:bodyPr>
          <a:lstStyle/>
          <a:p>
            <a:pPr marL="457178" indent="-457178">
              <a:spcAft>
                <a:spcPts val="2400"/>
              </a:spcAft>
              <a:buFont typeface="Arial" charset="0"/>
              <a:buChar char="•"/>
            </a:pPr>
            <a:r>
              <a:rPr lang="en-US" b="1" dirty="0">
                <a:solidFill>
                  <a:srgbClr val="0070C0"/>
                </a:solidFill>
                <a:ea typeface="Helvetica LT Std Light" charset="0"/>
                <a:cs typeface="Helvetica LT Std Light" charset="0"/>
              </a:rPr>
              <a:t>Ethereum </a:t>
            </a:r>
            <a:r>
              <a:rPr lang="en-US" dirty="0">
                <a:ea typeface="Helvetica LT Std Light" charset="0"/>
                <a:cs typeface="Helvetica LT Std Light" charset="0"/>
              </a:rPr>
              <a:t>–</a:t>
            </a:r>
            <a:r>
              <a:rPr lang="en-US" b="1" dirty="0">
                <a:solidFill>
                  <a:srgbClr val="0070C0"/>
                </a:solidFill>
                <a:ea typeface="Helvetica LT Std Light" charset="0"/>
                <a:cs typeface="Helvetica LT Std Light" charset="0"/>
              </a:rPr>
              <a:t> </a:t>
            </a:r>
            <a:r>
              <a:rPr lang="en-US" dirty="0">
                <a:ea typeface="Helvetica LT Std Light" charset="0"/>
                <a:cs typeface="Helvetica LT Std Light" charset="0"/>
              </a:rPr>
              <a:t>created by </a:t>
            </a:r>
            <a:r>
              <a:rPr lang="en-US" dirty="0" err="1">
                <a:ea typeface="Helvetica LT Std Light" charset="0"/>
                <a:cs typeface="Helvetica LT Std Light" charset="0"/>
              </a:rPr>
              <a:t>Vitalik</a:t>
            </a:r>
            <a:r>
              <a:rPr lang="en-US" dirty="0">
                <a:ea typeface="Helvetica LT Std Light" charset="0"/>
                <a:cs typeface="Helvetica LT Std Light" charset="0"/>
              </a:rPr>
              <a:t> </a:t>
            </a:r>
            <a:r>
              <a:rPr lang="en-US" dirty="0" err="1">
                <a:ea typeface="Helvetica LT Std Light" charset="0"/>
                <a:cs typeface="Helvetica LT Std Light" charset="0"/>
              </a:rPr>
              <a:t>Buterin</a:t>
            </a:r>
            <a:r>
              <a:rPr lang="en-US" dirty="0">
                <a:ea typeface="Helvetica LT Std Light" charset="0"/>
                <a:cs typeface="Helvetica LT Std Light" charset="0"/>
              </a:rPr>
              <a:t> – built upon  the architecture of the Bitcoin blockchain and designed a new platform for a new purpose</a:t>
            </a:r>
          </a:p>
          <a:p>
            <a:pPr marL="457178" indent="-457178">
              <a:spcAft>
                <a:spcPts val="2400"/>
              </a:spcAft>
              <a:buFont typeface="Arial" charset="0"/>
              <a:buChar char="•"/>
            </a:pPr>
            <a:r>
              <a:rPr lang="en-US" b="1" dirty="0">
                <a:solidFill>
                  <a:srgbClr val="0070C0"/>
                </a:solidFill>
                <a:ea typeface="Helvetica LT Std Light" charset="0"/>
                <a:cs typeface="Helvetica LT Std Light" charset="0"/>
              </a:rPr>
              <a:t>Open source blockchain protocol </a:t>
            </a:r>
            <a:r>
              <a:rPr lang="en-US" dirty="0">
                <a:ea typeface="Helvetica LT Std Light" charset="0"/>
                <a:cs typeface="Helvetica LT Std Light" charset="0"/>
              </a:rPr>
              <a:t>– enables the creation of applications &amp; smart contracts (coded business logic) that can run on top of it</a:t>
            </a:r>
          </a:p>
          <a:p>
            <a:pPr marL="457178" indent="-457178">
              <a:spcAft>
                <a:spcPts val="2400"/>
              </a:spcAft>
              <a:buFont typeface="Arial" charset="0"/>
              <a:buChar char="•"/>
            </a:pPr>
            <a:r>
              <a:rPr lang="en-US" b="1" dirty="0">
                <a:solidFill>
                  <a:srgbClr val="0070C0"/>
                </a:solidFill>
                <a:ea typeface="Helvetica LT Std Light" charset="0"/>
                <a:cs typeface="Helvetica LT Std Light" charset="0"/>
              </a:rPr>
              <a:t>Facilitates venture fundraising through Initial Coin Offerings (ICOs) </a:t>
            </a:r>
            <a:r>
              <a:rPr lang="en-US" dirty="0">
                <a:ea typeface="Helvetica LT Std Light" charset="0"/>
                <a:cs typeface="Helvetica LT Std Light" charset="0"/>
              </a:rPr>
              <a:t>– individuals accept full risk investing cryptocurrency into a startup. Investors then receive ERC-20 tokens instead of shares, each token having pre-programmed economic rights built into the software. Tokens trade in secondary markets</a:t>
            </a:r>
          </a:p>
          <a:p>
            <a:pPr marL="457178" indent="-457178">
              <a:spcAft>
                <a:spcPts val="2400"/>
              </a:spcAft>
              <a:buFont typeface="Arial" charset="0"/>
              <a:buChar char="•"/>
            </a:pPr>
            <a:r>
              <a:rPr lang="en-US" b="1" dirty="0">
                <a:solidFill>
                  <a:srgbClr val="0070C0"/>
                </a:solidFill>
                <a:ea typeface="Helvetica LT Std Light" charset="0"/>
                <a:cs typeface="Helvetica LT Std Light" charset="0"/>
              </a:rPr>
              <a:t>Enables small amounts of money to be invested </a:t>
            </a:r>
            <a:r>
              <a:rPr lang="en-US" b="1" dirty="0">
                <a:ea typeface="Helvetica LT Std Light" charset="0"/>
                <a:cs typeface="Helvetica LT Std Light" charset="0"/>
              </a:rPr>
              <a:t>–</a:t>
            </a:r>
            <a:r>
              <a:rPr lang="en-US" b="1" dirty="0">
                <a:solidFill>
                  <a:srgbClr val="0070C0"/>
                </a:solidFill>
                <a:ea typeface="Helvetica LT Std Light" charset="0"/>
                <a:cs typeface="Helvetica LT Std Light" charset="0"/>
              </a:rPr>
              <a:t> </a:t>
            </a:r>
            <a:r>
              <a:rPr lang="en-US" dirty="0">
                <a:ea typeface="Helvetica LT Std Light" charset="0"/>
                <a:cs typeface="Helvetica LT Std Light" charset="0"/>
              </a:rPr>
              <a:t>as low as $100. $8.3 billion has been raised via ICOs in the last 12 months</a:t>
            </a:r>
          </a:p>
        </p:txBody>
      </p:sp>
    </p:spTree>
    <p:extLst>
      <p:ext uri="{BB962C8B-B14F-4D97-AF65-F5344CB8AC3E}">
        <p14:creationId xmlns:p14="http://schemas.microsoft.com/office/powerpoint/2010/main" val="50959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188662"/>
            <a:ext cx="11032958" cy="1325563"/>
          </a:xfrm>
        </p:spPr>
        <p:txBody>
          <a:bodyPr>
            <a:normAutofit/>
          </a:bodyPr>
          <a:lstStyle/>
          <a:p>
            <a:pPr algn="ctr"/>
            <a:r>
              <a:rPr lang="en-US" sz="4000" dirty="0">
                <a:solidFill>
                  <a:srgbClr val="EE9D44"/>
                </a:solidFill>
              </a:rPr>
              <a:t>CIVIC: a self-sovereign identity &amp; privacy token</a:t>
            </a:r>
          </a:p>
        </p:txBody>
      </p:sp>
      <p:sp>
        <p:nvSpPr>
          <p:cNvPr id="10" name="TextBox 9">
            <a:extLst>
              <a:ext uri="{FF2B5EF4-FFF2-40B4-BE49-F238E27FC236}">
                <a16:creationId xmlns:a16="http://schemas.microsoft.com/office/drawing/2014/main" id="{45D31724-273D-EF47-847C-885AD781768B}"/>
              </a:ext>
            </a:extLst>
          </p:cNvPr>
          <p:cNvSpPr txBox="1"/>
          <p:nvPr/>
        </p:nvSpPr>
        <p:spPr>
          <a:xfrm>
            <a:off x="6079405" y="1514225"/>
            <a:ext cx="5741534" cy="4820314"/>
          </a:xfrm>
          <a:prstGeom prst="rect">
            <a:avLst/>
          </a:prstGeom>
          <a:noFill/>
        </p:spPr>
        <p:txBody>
          <a:bodyPr wrap="square" rtlCol="0">
            <a:noAutofit/>
          </a:bodyPr>
          <a:lstStyle/>
          <a:p>
            <a:pPr marL="457178" indent="-457178">
              <a:spcAft>
                <a:spcPts val="2400"/>
              </a:spcAft>
              <a:buFont typeface="Arial" charset="0"/>
              <a:buChar char="•"/>
            </a:pPr>
            <a:r>
              <a:rPr lang="en-US" sz="2400" b="1" dirty="0">
                <a:solidFill>
                  <a:srgbClr val="0070C0"/>
                </a:solidFill>
                <a:ea typeface="Helvetica LT Std Light" charset="0"/>
                <a:cs typeface="Helvetica LT Std Light" charset="0"/>
              </a:rPr>
              <a:t>Problem to be solved: </a:t>
            </a:r>
            <a:r>
              <a:rPr lang="en-US" sz="2400" dirty="0">
                <a:ea typeface="Helvetica LT Std Light" charset="0"/>
                <a:cs typeface="Helvetica LT Std Light" charset="0"/>
              </a:rPr>
              <a:t>authenticate identity &amp; maintain privacy</a:t>
            </a:r>
          </a:p>
          <a:p>
            <a:pPr marL="457178" indent="-457178">
              <a:spcAft>
                <a:spcPts val="2400"/>
              </a:spcAft>
              <a:buFont typeface="Arial" charset="0"/>
              <a:buChar char="•"/>
            </a:pPr>
            <a:r>
              <a:rPr lang="en-US" sz="2400" b="1" dirty="0">
                <a:solidFill>
                  <a:srgbClr val="0070C0"/>
                </a:solidFill>
                <a:ea typeface="Helvetica LT Std Light" charset="0"/>
                <a:cs typeface="Helvetica LT Std Light" charset="0"/>
              </a:rPr>
              <a:t>CIVIC: </a:t>
            </a:r>
            <a:r>
              <a:rPr lang="en-US" sz="2400" dirty="0">
                <a:ea typeface="Helvetica LT Std Light" charset="0"/>
                <a:cs typeface="Helvetica LT Std Light" charset="0"/>
              </a:rPr>
              <a:t>raised $33 million in July 2017. Investors received 1000 Civic tokens for every $100 invested. Trades on 36 exchanges today</a:t>
            </a:r>
          </a:p>
          <a:p>
            <a:pPr marL="457178" indent="-457178">
              <a:spcAft>
                <a:spcPts val="2400"/>
              </a:spcAft>
              <a:buFont typeface="Arial" charset="0"/>
              <a:buChar char="•"/>
            </a:pPr>
            <a:r>
              <a:rPr lang="en-US" sz="2400" b="1" dirty="0">
                <a:solidFill>
                  <a:srgbClr val="0070C0"/>
                </a:solidFill>
                <a:ea typeface="Helvetica LT Std Light" charset="0"/>
                <a:cs typeface="Helvetica LT Std Light" charset="0"/>
              </a:rPr>
              <a:t>CIVIC app: </a:t>
            </a:r>
            <a:r>
              <a:rPr lang="en-US" sz="2400" dirty="0">
                <a:ea typeface="Helvetica LT Std Light" charset="0"/>
                <a:cs typeface="Helvetica LT Std Light" charset="0"/>
              </a:rPr>
              <a:t>available on Apple Store &amp; Google Play</a:t>
            </a:r>
          </a:p>
          <a:p>
            <a:pPr marL="457178" indent="-457178">
              <a:spcAft>
                <a:spcPts val="2400"/>
              </a:spcAft>
              <a:buFont typeface="Arial" charset="0"/>
              <a:buChar char="•"/>
            </a:pPr>
            <a:r>
              <a:rPr lang="en-US" sz="2400" b="1" dirty="0">
                <a:solidFill>
                  <a:srgbClr val="0070C0"/>
                </a:solidFill>
                <a:ea typeface="Helvetica LT Std Light" charset="0"/>
                <a:cs typeface="Helvetica LT Std Light" charset="0"/>
              </a:rPr>
              <a:t>Consensus2018 proof of concept: </a:t>
            </a:r>
            <a:r>
              <a:rPr lang="en-US" sz="2400" dirty="0">
                <a:ea typeface="Helvetica LT Std Light" charset="0"/>
                <a:cs typeface="Helvetica LT Std Light" charset="0"/>
              </a:rPr>
              <a:t>a crypto-beer vending machine.</a:t>
            </a:r>
          </a:p>
        </p:txBody>
      </p:sp>
      <p:pic>
        <p:nvPicPr>
          <p:cNvPr id="11" name="Picture 10">
            <a:extLst>
              <a:ext uri="{FF2B5EF4-FFF2-40B4-BE49-F238E27FC236}">
                <a16:creationId xmlns:a16="http://schemas.microsoft.com/office/drawing/2014/main" id="{D09C8193-FA7C-5B43-B859-D04F148BB7F5}"/>
              </a:ext>
            </a:extLst>
          </p:cNvPr>
          <p:cNvPicPr>
            <a:picLocks noChangeAspect="1"/>
          </p:cNvPicPr>
          <p:nvPr/>
        </p:nvPicPr>
        <p:blipFill rotWithShape="1">
          <a:blip r:embed="rId3"/>
          <a:srcRect l="19809"/>
          <a:stretch/>
        </p:blipFill>
        <p:spPr>
          <a:xfrm>
            <a:off x="390075" y="1956579"/>
            <a:ext cx="5689330" cy="3930568"/>
          </a:xfrm>
          <a:prstGeom prst="rect">
            <a:avLst/>
          </a:prstGeom>
        </p:spPr>
      </p:pic>
    </p:spTree>
    <p:extLst>
      <p:ext uri="{BB962C8B-B14F-4D97-AF65-F5344CB8AC3E}">
        <p14:creationId xmlns:p14="http://schemas.microsoft.com/office/powerpoint/2010/main" val="72365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62" y="188662"/>
            <a:ext cx="11032958" cy="1325563"/>
          </a:xfrm>
        </p:spPr>
        <p:txBody>
          <a:bodyPr>
            <a:normAutofit/>
          </a:bodyPr>
          <a:lstStyle/>
          <a:p>
            <a:pPr algn="ctr"/>
            <a:r>
              <a:rPr lang="en-US" sz="4000" dirty="0" err="1">
                <a:solidFill>
                  <a:srgbClr val="EE9D44"/>
                </a:solidFill>
              </a:rPr>
              <a:t>CryptoKitties.co</a:t>
            </a:r>
            <a:r>
              <a:rPr lang="en-US" sz="4000" dirty="0">
                <a:solidFill>
                  <a:srgbClr val="EE9D44"/>
                </a:solidFill>
              </a:rPr>
              <a:t>:</a:t>
            </a:r>
            <a:br>
              <a:rPr lang="en-US" sz="4000" dirty="0">
                <a:solidFill>
                  <a:srgbClr val="EE9D44"/>
                </a:solidFill>
              </a:rPr>
            </a:br>
            <a:r>
              <a:rPr lang="en-US" sz="4000" dirty="0">
                <a:solidFill>
                  <a:srgbClr val="EE9D44"/>
                </a:solidFill>
              </a:rPr>
              <a:t>Digital Collectibles on Ethereum</a:t>
            </a:r>
          </a:p>
        </p:txBody>
      </p:sp>
      <p:pic>
        <p:nvPicPr>
          <p:cNvPr id="3" name="Picture 2"/>
          <p:cNvPicPr>
            <a:picLocks noChangeAspect="1"/>
          </p:cNvPicPr>
          <p:nvPr/>
        </p:nvPicPr>
        <p:blipFill>
          <a:blip r:embed="rId3"/>
          <a:stretch>
            <a:fillRect/>
          </a:stretch>
        </p:blipFill>
        <p:spPr>
          <a:xfrm>
            <a:off x="876300" y="1943264"/>
            <a:ext cx="4565821" cy="3978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006513" y="1514225"/>
            <a:ext cx="5621107" cy="3492499"/>
          </a:xfrm>
          <a:prstGeom prst="rect">
            <a:avLst/>
          </a:prstGeom>
          <a:noFill/>
        </p:spPr>
        <p:txBody>
          <a:bodyPr wrap="square" rtlCol="0">
            <a:noAutofit/>
          </a:bodyPr>
          <a:lstStyle/>
          <a:p>
            <a:pPr marL="457178" indent="-457178">
              <a:spcAft>
                <a:spcPts val="2400"/>
              </a:spcAft>
              <a:buFont typeface="Arial" charset="0"/>
              <a:buChar char="•"/>
            </a:pPr>
            <a:r>
              <a:rPr lang="en-US" sz="2400" b="1" dirty="0">
                <a:solidFill>
                  <a:srgbClr val="0070C0"/>
                </a:solidFill>
                <a:ea typeface="Helvetica LT Std Light" charset="0"/>
                <a:cs typeface="Helvetica LT Std Light" charset="0"/>
              </a:rPr>
              <a:t>Like baseball cards:</a:t>
            </a:r>
            <a:r>
              <a:rPr lang="en-US" sz="2400" dirty="0">
                <a:ea typeface="Helvetica LT Std Light" charset="0"/>
                <a:cs typeface="Helvetica LT Std Light" charset="0"/>
              </a:rPr>
              <a:t> </a:t>
            </a:r>
            <a:r>
              <a:rPr lang="en-US" sz="2400" dirty="0" err="1">
                <a:ea typeface="Helvetica LT Std Light" charset="0"/>
                <a:cs typeface="Helvetica LT Std Light" charset="0"/>
              </a:rPr>
              <a:t>CryptoKitties</a:t>
            </a:r>
            <a:r>
              <a:rPr lang="en-US" sz="2400" dirty="0">
                <a:ea typeface="Helvetica LT Std Light" charset="0"/>
                <a:cs typeface="Helvetica LT Std Light" charset="0"/>
              </a:rPr>
              <a:t> are digital, collectible cats that you can buy, breed, or sell, each with unique features</a:t>
            </a:r>
          </a:p>
          <a:p>
            <a:pPr marL="457178" indent="-457178">
              <a:spcAft>
                <a:spcPts val="2400"/>
              </a:spcAft>
              <a:buFont typeface="Arial" charset="0"/>
              <a:buChar char="•"/>
            </a:pPr>
            <a:r>
              <a:rPr lang="en-US" sz="2400" b="1" dirty="0">
                <a:solidFill>
                  <a:srgbClr val="0070C0"/>
                </a:solidFill>
                <a:ea typeface="Helvetica LT Std Light" charset="0"/>
                <a:cs typeface="Helvetica LT Std Light" charset="0"/>
              </a:rPr>
              <a:t>Most expensive: </a:t>
            </a:r>
            <a:r>
              <a:rPr lang="en-US" sz="2400" dirty="0">
                <a:ea typeface="Helvetica LT Std Light" charset="0"/>
                <a:cs typeface="Helvetica LT Std Light" charset="0"/>
              </a:rPr>
              <a:t>$115,000</a:t>
            </a:r>
          </a:p>
          <a:p>
            <a:pPr marL="457178" indent="-457178">
              <a:spcAft>
                <a:spcPts val="2400"/>
              </a:spcAft>
              <a:buFont typeface="Arial" charset="0"/>
              <a:buChar char="•"/>
            </a:pPr>
            <a:r>
              <a:rPr lang="en-US" sz="2400" b="1" dirty="0">
                <a:solidFill>
                  <a:srgbClr val="0070C0"/>
                </a:solidFill>
                <a:ea typeface="Helvetica LT Std Light" charset="0"/>
                <a:cs typeface="Helvetica LT Std Light" charset="0"/>
              </a:rPr>
              <a:t>Project finance: </a:t>
            </a:r>
            <a:r>
              <a:rPr lang="en-US" sz="2400" dirty="0">
                <a:ea typeface="Helvetica LT Std Light" charset="0"/>
                <a:cs typeface="Helvetica LT Std Light" charset="0"/>
              </a:rPr>
              <a:t>Following successful launch, VC firm Andreesen Horowitz invested 12-million in April</a:t>
            </a:r>
          </a:p>
          <a:p>
            <a:pPr marL="457178" indent="-457178">
              <a:spcAft>
                <a:spcPts val="2400"/>
              </a:spcAft>
              <a:buFont typeface="Arial" charset="0"/>
              <a:buChar char="•"/>
            </a:pPr>
            <a:r>
              <a:rPr lang="en-US" sz="2400" b="1" dirty="0" err="1">
                <a:solidFill>
                  <a:srgbClr val="0070C0"/>
                </a:solidFill>
                <a:ea typeface="Helvetica LT Std Light" charset="0"/>
                <a:cs typeface="Helvetica LT Std Light" charset="0"/>
              </a:rPr>
              <a:t>Gregor</a:t>
            </a:r>
            <a:r>
              <a:rPr lang="en-US" sz="2400" b="1" dirty="0">
                <a:solidFill>
                  <a:srgbClr val="0070C0"/>
                </a:solidFill>
                <a:ea typeface="Helvetica LT Std Light" charset="0"/>
                <a:cs typeface="Helvetica LT Std Light" charset="0"/>
              </a:rPr>
              <a:t>: </a:t>
            </a:r>
            <a:r>
              <a:rPr lang="en-US" sz="2400" dirty="0">
                <a:ea typeface="Helvetica LT Std Light" charset="0"/>
                <a:cs typeface="Helvetica LT Std Light" charset="0"/>
              </a:rPr>
              <a:t>named after </a:t>
            </a:r>
            <a:r>
              <a:rPr lang="en-US" sz="2400" dirty="0" err="1">
                <a:ea typeface="Helvetica LT Std Light" charset="0"/>
                <a:cs typeface="Helvetica LT Std Light" charset="0"/>
              </a:rPr>
              <a:t>Gregor</a:t>
            </a:r>
            <a:r>
              <a:rPr lang="en-US" sz="2400" dirty="0">
                <a:ea typeface="Helvetica LT Std Light" charset="0"/>
                <a:cs typeface="Helvetica LT Std Light" charset="0"/>
              </a:rPr>
              <a:t> Mendel</a:t>
            </a:r>
          </a:p>
        </p:txBody>
      </p:sp>
    </p:spTree>
    <p:extLst>
      <p:ext uri="{BB962C8B-B14F-4D97-AF65-F5344CB8AC3E}">
        <p14:creationId xmlns:p14="http://schemas.microsoft.com/office/powerpoint/2010/main" val="199182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B5F40A-628E-DF45-A369-2AE3E4E33EDB}"/>
              </a:ext>
            </a:extLst>
          </p:cNvPr>
          <p:cNvPicPr>
            <a:picLocks noChangeAspect="1"/>
          </p:cNvPicPr>
          <p:nvPr/>
        </p:nvPicPr>
        <p:blipFill rotWithShape="1">
          <a:blip r:embed="rId2"/>
          <a:srcRect t="-1" r="2223" b="45490"/>
          <a:stretch/>
        </p:blipFill>
        <p:spPr>
          <a:xfrm>
            <a:off x="0" y="1930400"/>
            <a:ext cx="12011376" cy="3683000"/>
          </a:xfrm>
          <a:prstGeom prst="rect">
            <a:avLst/>
          </a:prstGeom>
        </p:spPr>
      </p:pic>
      <p:sp>
        <p:nvSpPr>
          <p:cNvPr id="14" name="Title 1">
            <a:extLst>
              <a:ext uri="{FF2B5EF4-FFF2-40B4-BE49-F238E27FC236}">
                <a16:creationId xmlns:a16="http://schemas.microsoft.com/office/drawing/2014/main" id="{269403E6-0450-2949-BD8E-95877F90385D}"/>
              </a:ext>
            </a:extLst>
          </p:cNvPr>
          <p:cNvSpPr>
            <a:spLocks noGrp="1"/>
          </p:cNvSpPr>
          <p:nvPr>
            <p:ph type="title"/>
          </p:nvPr>
        </p:nvSpPr>
        <p:spPr>
          <a:xfrm>
            <a:off x="838200" y="365125"/>
            <a:ext cx="10515600" cy="1325563"/>
          </a:xfrm>
        </p:spPr>
        <p:txBody>
          <a:bodyPr/>
          <a:lstStyle/>
          <a:p>
            <a:pPr algn="ctr"/>
            <a:r>
              <a:rPr lang="en-US" dirty="0">
                <a:solidFill>
                  <a:srgbClr val="EE9D44"/>
                </a:solidFill>
              </a:rPr>
              <a:t>The Ethereum Ledger in Action</a:t>
            </a:r>
          </a:p>
        </p:txBody>
      </p:sp>
    </p:spTree>
    <p:extLst>
      <p:ext uri="{BB962C8B-B14F-4D97-AF65-F5344CB8AC3E}">
        <p14:creationId xmlns:p14="http://schemas.microsoft.com/office/powerpoint/2010/main" val="1157678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B6F1888-4A3F-0E4A-96F8-D9749619BF4E}"/>
              </a:ext>
            </a:extLst>
          </p:cNvPr>
          <p:cNvGrpSpPr/>
          <p:nvPr/>
        </p:nvGrpSpPr>
        <p:grpSpPr>
          <a:xfrm>
            <a:off x="114300" y="101599"/>
            <a:ext cx="11569700" cy="6616701"/>
            <a:chOff x="-5174" y="-143029"/>
            <a:chExt cx="11747500" cy="7001029"/>
          </a:xfrm>
        </p:grpSpPr>
        <p:pic>
          <p:nvPicPr>
            <p:cNvPr id="5" name="Picture 4">
              <a:extLst>
                <a:ext uri="{FF2B5EF4-FFF2-40B4-BE49-F238E27FC236}">
                  <a16:creationId xmlns:a16="http://schemas.microsoft.com/office/drawing/2014/main" id="{8AC22F6B-20C1-BC4C-B434-9826EE8C2294}"/>
                </a:ext>
              </a:extLst>
            </p:cNvPr>
            <p:cNvPicPr>
              <a:picLocks noChangeAspect="1"/>
            </p:cNvPicPr>
            <p:nvPr/>
          </p:nvPicPr>
          <p:blipFill rotWithShape="1">
            <a:blip r:embed="rId2"/>
            <a:srcRect r="3646"/>
            <a:stretch/>
          </p:blipFill>
          <p:spPr>
            <a:xfrm>
              <a:off x="-5174" y="4931886"/>
              <a:ext cx="11747500" cy="1926114"/>
            </a:xfrm>
            <a:prstGeom prst="rect">
              <a:avLst/>
            </a:prstGeom>
          </p:spPr>
        </p:pic>
        <p:pic>
          <p:nvPicPr>
            <p:cNvPr id="7" name="Picture 6">
              <a:extLst>
                <a:ext uri="{FF2B5EF4-FFF2-40B4-BE49-F238E27FC236}">
                  <a16:creationId xmlns:a16="http://schemas.microsoft.com/office/drawing/2014/main" id="{75C08DAF-E383-0F4E-8DAE-9CD55D44CC91}"/>
                </a:ext>
              </a:extLst>
            </p:cNvPr>
            <p:cNvPicPr>
              <a:picLocks noChangeAspect="1"/>
            </p:cNvPicPr>
            <p:nvPr/>
          </p:nvPicPr>
          <p:blipFill rotWithShape="1">
            <a:blip r:embed="rId3"/>
            <a:srcRect t="53194" r="2223" b="2"/>
            <a:stretch/>
          </p:blipFill>
          <p:spPr>
            <a:xfrm>
              <a:off x="48291" y="-143029"/>
              <a:ext cx="11694035" cy="3078752"/>
            </a:xfrm>
            <a:prstGeom prst="rect">
              <a:avLst/>
            </a:prstGeom>
          </p:spPr>
        </p:pic>
        <p:pic>
          <p:nvPicPr>
            <p:cNvPr id="10" name="Picture 9">
              <a:extLst>
                <a:ext uri="{FF2B5EF4-FFF2-40B4-BE49-F238E27FC236}">
                  <a16:creationId xmlns:a16="http://schemas.microsoft.com/office/drawing/2014/main" id="{4CB5C50E-87F4-2D43-AF4D-D5CAAA82488D}"/>
                </a:ext>
              </a:extLst>
            </p:cNvPr>
            <p:cNvPicPr>
              <a:picLocks noChangeAspect="1"/>
            </p:cNvPicPr>
            <p:nvPr/>
          </p:nvPicPr>
          <p:blipFill>
            <a:blip r:embed="rId4"/>
            <a:stretch>
              <a:fillRect/>
            </a:stretch>
          </p:blipFill>
          <p:spPr>
            <a:xfrm>
              <a:off x="190500" y="2935723"/>
              <a:ext cx="11551826" cy="2056347"/>
            </a:xfrm>
            <a:prstGeom prst="rect">
              <a:avLst/>
            </a:prstGeom>
          </p:spPr>
        </p:pic>
      </p:grpSp>
    </p:spTree>
    <p:extLst>
      <p:ext uri="{BB962C8B-B14F-4D97-AF65-F5344CB8AC3E}">
        <p14:creationId xmlns:p14="http://schemas.microsoft.com/office/powerpoint/2010/main" val="2088026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89909-C1CE-3E4D-B1A7-07F035D35148}"/>
              </a:ext>
            </a:extLst>
          </p:cNvPr>
          <p:cNvSpPr>
            <a:spLocks noGrp="1"/>
          </p:cNvSpPr>
          <p:nvPr>
            <p:ph type="title"/>
          </p:nvPr>
        </p:nvSpPr>
        <p:spPr>
          <a:xfrm>
            <a:off x="838200" y="365125"/>
            <a:ext cx="10709108" cy="1325563"/>
          </a:xfrm>
        </p:spPr>
        <p:txBody>
          <a:bodyPr/>
          <a:lstStyle/>
          <a:p>
            <a:r>
              <a:rPr lang="en-US" dirty="0">
                <a:solidFill>
                  <a:srgbClr val="EE9D44"/>
                </a:solidFill>
              </a:rPr>
              <a:t>7 Failed Transactions = scaling challenges</a:t>
            </a:r>
          </a:p>
        </p:txBody>
      </p:sp>
      <p:grpSp>
        <p:nvGrpSpPr>
          <p:cNvPr id="5" name="Group 4">
            <a:extLst>
              <a:ext uri="{FF2B5EF4-FFF2-40B4-BE49-F238E27FC236}">
                <a16:creationId xmlns:a16="http://schemas.microsoft.com/office/drawing/2014/main" id="{83C72E48-C1BE-5F41-9B77-A31111F49437}"/>
              </a:ext>
            </a:extLst>
          </p:cNvPr>
          <p:cNvGrpSpPr/>
          <p:nvPr/>
        </p:nvGrpSpPr>
        <p:grpSpPr>
          <a:xfrm>
            <a:off x="647700" y="2311400"/>
            <a:ext cx="10934700" cy="3517900"/>
            <a:chOff x="1149350" y="3213100"/>
            <a:chExt cx="9893300" cy="2463800"/>
          </a:xfrm>
        </p:grpSpPr>
        <p:pic>
          <p:nvPicPr>
            <p:cNvPr id="3" name="Picture 2">
              <a:extLst>
                <a:ext uri="{FF2B5EF4-FFF2-40B4-BE49-F238E27FC236}">
                  <a16:creationId xmlns:a16="http://schemas.microsoft.com/office/drawing/2014/main" id="{592D6615-DB4F-7846-80F0-EA402CCC0E94}"/>
                </a:ext>
              </a:extLst>
            </p:cNvPr>
            <p:cNvPicPr>
              <a:picLocks noChangeAspect="1"/>
            </p:cNvPicPr>
            <p:nvPr/>
          </p:nvPicPr>
          <p:blipFill rotWithShape="1">
            <a:blip r:embed="rId2"/>
            <a:srcRect b="3550"/>
            <a:stretch/>
          </p:blipFill>
          <p:spPr>
            <a:xfrm>
              <a:off x="1149350" y="3606800"/>
              <a:ext cx="9893300" cy="2070100"/>
            </a:xfrm>
            <a:prstGeom prst="rect">
              <a:avLst/>
            </a:prstGeom>
          </p:spPr>
        </p:pic>
        <p:pic>
          <p:nvPicPr>
            <p:cNvPr id="4" name="Picture 3">
              <a:extLst>
                <a:ext uri="{FF2B5EF4-FFF2-40B4-BE49-F238E27FC236}">
                  <a16:creationId xmlns:a16="http://schemas.microsoft.com/office/drawing/2014/main" id="{908AE654-EC74-1044-B532-10ACB08212F8}"/>
                </a:ext>
              </a:extLst>
            </p:cNvPr>
            <p:cNvPicPr>
              <a:picLocks noChangeAspect="1"/>
            </p:cNvPicPr>
            <p:nvPr/>
          </p:nvPicPr>
          <p:blipFill rotWithShape="1">
            <a:blip r:embed="rId3"/>
            <a:srcRect t="5264"/>
            <a:stretch/>
          </p:blipFill>
          <p:spPr>
            <a:xfrm>
              <a:off x="1181100" y="3213100"/>
              <a:ext cx="9829800" cy="457200"/>
            </a:xfrm>
            <a:prstGeom prst="rect">
              <a:avLst/>
            </a:prstGeom>
          </p:spPr>
        </p:pic>
      </p:grpSp>
    </p:spTree>
    <p:extLst>
      <p:ext uri="{BB962C8B-B14F-4D97-AF65-F5344CB8AC3E}">
        <p14:creationId xmlns:p14="http://schemas.microsoft.com/office/powerpoint/2010/main" val="2017861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188662"/>
            <a:ext cx="11032958" cy="1325563"/>
          </a:xfrm>
        </p:spPr>
        <p:txBody>
          <a:bodyPr>
            <a:normAutofit/>
          </a:bodyPr>
          <a:lstStyle/>
          <a:p>
            <a:pPr algn="ctr"/>
            <a:r>
              <a:rPr lang="en-US" sz="4000" dirty="0" err="1">
                <a:solidFill>
                  <a:srgbClr val="EE9D44"/>
                </a:solidFill>
              </a:rPr>
              <a:t>Hyperledger</a:t>
            </a:r>
            <a:endParaRPr lang="en-US" sz="4000" dirty="0">
              <a:solidFill>
                <a:srgbClr val="EE9D44"/>
              </a:solidFill>
            </a:endParaRPr>
          </a:p>
        </p:txBody>
      </p:sp>
      <p:sp>
        <p:nvSpPr>
          <p:cNvPr id="6" name="TextBox 5"/>
          <p:cNvSpPr txBox="1"/>
          <p:nvPr/>
        </p:nvSpPr>
        <p:spPr>
          <a:xfrm>
            <a:off x="5277853" y="1514225"/>
            <a:ext cx="6503330" cy="3492499"/>
          </a:xfrm>
          <a:prstGeom prst="rect">
            <a:avLst/>
          </a:prstGeom>
          <a:noFill/>
        </p:spPr>
        <p:txBody>
          <a:bodyPr wrap="square" rtlCol="0">
            <a:noAutofit/>
          </a:bodyPr>
          <a:lstStyle/>
          <a:p>
            <a:pPr marL="457178" indent="-457178">
              <a:spcAft>
                <a:spcPts val="2400"/>
              </a:spcAft>
              <a:buFont typeface="Arial" charset="0"/>
              <a:buChar char="•"/>
            </a:pPr>
            <a:r>
              <a:rPr lang="en-US" sz="2000" dirty="0">
                <a:ea typeface="Helvetica LT Std Light" charset="0"/>
                <a:cs typeface="Helvetica LT Std Light" charset="0"/>
              </a:rPr>
              <a:t>The Linux Foundation’s </a:t>
            </a:r>
            <a:r>
              <a:rPr lang="en-US" sz="2000" dirty="0" err="1">
                <a:ea typeface="Helvetica LT Std Light" charset="0"/>
                <a:cs typeface="Helvetica LT Std Light" charset="0"/>
              </a:rPr>
              <a:t>Hyperledger</a:t>
            </a:r>
            <a:r>
              <a:rPr lang="en-US" sz="2000" dirty="0">
                <a:ea typeface="Helvetica LT Std Light" charset="0"/>
                <a:cs typeface="Helvetica LT Std Light" charset="0"/>
              </a:rPr>
              <a:t> Fabric is an example of a private (permissioned) blockchain framework </a:t>
            </a:r>
          </a:p>
          <a:p>
            <a:pPr marL="457178" indent="-457178">
              <a:spcAft>
                <a:spcPts val="2400"/>
              </a:spcAft>
              <a:buFont typeface="Arial" charset="0"/>
              <a:buChar char="•"/>
            </a:pPr>
            <a:r>
              <a:rPr lang="en-US" sz="2000" dirty="0">
                <a:solidFill>
                  <a:srgbClr val="0070C0"/>
                </a:solidFill>
                <a:ea typeface="Helvetica LT Std Light" charset="0"/>
                <a:cs typeface="Helvetica LT Std Light" charset="0"/>
              </a:rPr>
              <a:t>Designed to meet the needs of enterprise clients with restrictions on who can participate in a chain</a:t>
            </a:r>
          </a:p>
          <a:p>
            <a:pPr marL="457178" indent="-457178">
              <a:spcAft>
                <a:spcPts val="2400"/>
              </a:spcAft>
              <a:buFont typeface="Arial" charset="0"/>
              <a:buChar char="•"/>
            </a:pPr>
            <a:r>
              <a:rPr lang="en-US" sz="2000" dirty="0">
                <a:ea typeface="Helvetica LT Std Light" charset="0"/>
                <a:cs typeface="Helvetica LT Std Light" charset="0"/>
              </a:rPr>
              <a:t>Only known participants are given permission to maintain a replica of the shared, append-only ledger of digitally signed transactions (only a few nodes) </a:t>
            </a:r>
          </a:p>
          <a:p>
            <a:pPr marL="457178" indent="-457178">
              <a:spcAft>
                <a:spcPts val="2400"/>
              </a:spcAft>
              <a:buFont typeface="Arial" charset="0"/>
              <a:buChar char="•"/>
            </a:pPr>
            <a:r>
              <a:rPr lang="en-US" sz="2000" dirty="0">
                <a:solidFill>
                  <a:srgbClr val="0070C0"/>
                </a:solidFill>
                <a:ea typeface="Helvetica LT Std Light" charset="0"/>
                <a:cs typeface="Helvetica LT Std Light" charset="0"/>
              </a:rPr>
              <a:t>Features frequently in supply chain applications, tracking provenance &amp; authenticity of goods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802" y="1899492"/>
            <a:ext cx="4286249" cy="4286249"/>
          </a:xfrm>
          <a:prstGeom prst="rect">
            <a:avLst/>
          </a:prstGeom>
        </p:spPr>
      </p:pic>
      <p:sp>
        <p:nvSpPr>
          <p:cNvPr id="3" name="TextBox 2">
            <a:extLst>
              <a:ext uri="{FF2B5EF4-FFF2-40B4-BE49-F238E27FC236}">
                <a16:creationId xmlns:a16="http://schemas.microsoft.com/office/drawing/2014/main" id="{25F02926-001A-5B4D-817F-0EAA1D03DF91}"/>
              </a:ext>
            </a:extLst>
          </p:cNvPr>
          <p:cNvSpPr txBox="1"/>
          <p:nvPr/>
        </p:nvSpPr>
        <p:spPr>
          <a:xfrm>
            <a:off x="7289800" y="800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2226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7423" y="729963"/>
            <a:ext cx="1219200" cy="1219200"/>
          </a:xfrm>
          <a:prstGeom prst="rect">
            <a:avLst/>
          </a:prstGeom>
          <a:noFill/>
        </p:spPr>
        <p:txBody>
          <a:bodyPr wrap="none" rtlCol="0">
            <a:noAutofit/>
          </a:bodyPr>
          <a:lstStyle/>
          <a:p>
            <a:endParaRPr lang="en-US" sz="2400" dirty="0" err="1">
              <a:solidFill>
                <a:schemeClr val="tx1">
                  <a:lumMod val="75000"/>
                  <a:lumOff val="25000"/>
                </a:schemeClr>
              </a:solidFill>
            </a:endParaRPr>
          </a:p>
        </p:txBody>
      </p:sp>
      <p:sp>
        <p:nvSpPr>
          <p:cNvPr id="5" name="Title 4"/>
          <p:cNvSpPr>
            <a:spLocks noGrp="1"/>
          </p:cNvSpPr>
          <p:nvPr>
            <p:ph type="title"/>
          </p:nvPr>
        </p:nvSpPr>
        <p:spPr>
          <a:xfrm>
            <a:off x="203200" y="-120937"/>
            <a:ext cx="11988800" cy="1193800"/>
          </a:xfrm>
        </p:spPr>
        <p:txBody>
          <a:bodyPr>
            <a:normAutofit fontScale="90000"/>
          </a:bodyPr>
          <a:lstStyle/>
          <a:p>
            <a:pPr algn="ctr"/>
            <a:r>
              <a:rPr lang="en-US" dirty="0">
                <a:solidFill>
                  <a:srgbClr val="EE9D44"/>
                </a:solidFill>
              </a:rPr>
              <a:t> </a:t>
            </a:r>
            <a:br>
              <a:rPr lang="en-US" dirty="0">
                <a:solidFill>
                  <a:srgbClr val="EE9D44"/>
                </a:solidFill>
              </a:rPr>
            </a:br>
            <a:r>
              <a:rPr lang="en-US" dirty="0">
                <a:solidFill>
                  <a:srgbClr val="EE9D44"/>
                </a:solidFill>
                <a:latin typeface="+mn-lt"/>
              </a:rPr>
              <a:t>Product Life Cycles using Hyperledger</a:t>
            </a:r>
          </a:p>
        </p:txBody>
      </p:sp>
      <p:pic>
        <p:nvPicPr>
          <p:cNvPr id="1026" name="Picture 2" descr="Image result for smelt wikimedia">
            <a:extLst>
              <a:ext uri="{FF2B5EF4-FFF2-40B4-BE49-F238E27FC236}">
                <a16:creationId xmlns:a16="http://schemas.microsoft.com/office/drawing/2014/main" id="{A68B29CA-4CF1-0748-93EE-BB71A9590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2" y="1923763"/>
            <a:ext cx="5305530" cy="3980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EC1CD4C-3A66-6C49-80C4-EDC1054EC3C1}"/>
              </a:ext>
            </a:extLst>
          </p:cNvPr>
          <p:cNvSpPr/>
          <p:nvPr/>
        </p:nvSpPr>
        <p:spPr>
          <a:xfrm>
            <a:off x="6122953" y="1339563"/>
            <a:ext cx="5588000" cy="5324535"/>
          </a:xfrm>
          <a:prstGeom prst="rect">
            <a:avLst/>
          </a:prstGeom>
        </p:spPr>
        <p:txBody>
          <a:bodyPr wrap="square">
            <a:spAutoFit/>
          </a:bodyPr>
          <a:lstStyle/>
          <a:p>
            <a:pPr marL="380990" indent="-380990">
              <a:buFont typeface="Arial" panose="020B0604020202020204" pitchFamily="34" charset="0"/>
              <a:buChar char="•"/>
            </a:pPr>
            <a:r>
              <a:rPr lang="en-US" altLang="en-US" sz="2000" dirty="0"/>
              <a:t>Fish is caught and immediately tagged with IoT-enabled sensors</a:t>
            </a:r>
          </a:p>
          <a:p>
            <a:endParaRPr lang="en-US" altLang="en-US" sz="2000" dirty="0"/>
          </a:p>
          <a:p>
            <a:pPr marL="380990" indent="-380990">
              <a:buFont typeface="Arial" panose="020B0604020202020204" pitchFamily="34" charset="0"/>
              <a:buChar char="•"/>
            </a:pPr>
            <a:r>
              <a:rPr lang="en-US" altLang="en-US" sz="2000" dirty="0">
                <a:solidFill>
                  <a:srgbClr val="0070C0"/>
                </a:solidFill>
              </a:rPr>
              <a:t>Sensors continually transmit data about the time and location of the catch to the blockchain</a:t>
            </a:r>
          </a:p>
          <a:p>
            <a:endParaRPr lang="en-US" altLang="en-US" sz="2000" dirty="0"/>
          </a:p>
          <a:p>
            <a:pPr marL="380990" indent="-380990">
              <a:buFont typeface="Arial" panose="020B0604020202020204" pitchFamily="34" charset="0"/>
              <a:buChar char="•"/>
            </a:pPr>
            <a:r>
              <a:rPr lang="en-US" altLang="en-US" sz="2000" dirty="0"/>
              <a:t>Distribution points, transport conditions, &amp; inspections by regulators are tracked and recorded</a:t>
            </a:r>
          </a:p>
          <a:p>
            <a:endParaRPr lang="en-US" altLang="en-US" sz="2000" dirty="0"/>
          </a:p>
          <a:p>
            <a:pPr marL="380990" indent="-380990">
              <a:buFont typeface="Arial" panose="020B0604020202020204" pitchFamily="34" charset="0"/>
              <a:buChar char="•"/>
            </a:pPr>
            <a:r>
              <a:rPr lang="en-US" altLang="en-US" sz="2000" dirty="0">
                <a:solidFill>
                  <a:srgbClr val="0070C0"/>
                </a:solidFill>
              </a:rPr>
              <a:t>Consumers (and stakeholders) can access a record of the fish’s provenance within seconds by scanning a barcode</a:t>
            </a:r>
          </a:p>
          <a:p>
            <a:pPr marL="380990" indent="-380990">
              <a:buFont typeface="Arial" panose="020B0604020202020204" pitchFamily="34" charset="0"/>
              <a:buChar char="•"/>
            </a:pPr>
            <a:endParaRPr lang="en-US" altLang="en-US" sz="2000" dirty="0">
              <a:solidFill>
                <a:srgbClr val="0070C0"/>
              </a:solidFill>
            </a:endParaRPr>
          </a:p>
          <a:p>
            <a:pPr marL="380990" indent="-380990">
              <a:buFont typeface="Arial" panose="020B0604020202020204" pitchFamily="34" charset="0"/>
              <a:buChar char="•"/>
            </a:pPr>
            <a:r>
              <a:rPr lang="en-US" altLang="en-US" sz="2000" dirty="0"/>
              <a:t>Only approved participants on the supply chain may update the network</a:t>
            </a:r>
          </a:p>
        </p:txBody>
      </p:sp>
    </p:spTree>
    <p:extLst>
      <p:ext uri="{BB962C8B-B14F-4D97-AF65-F5344CB8AC3E}">
        <p14:creationId xmlns:p14="http://schemas.microsoft.com/office/powerpoint/2010/main" val="16757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01600"/>
            <a:ext cx="12369800" cy="1193800"/>
          </a:xfrm>
        </p:spPr>
        <p:txBody>
          <a:bodyPr>
            <a:normAutofit fontScale="90000"/>
          </a:bodyPr>
          <a:lstStyle/>
          <a:p>
            <a:pPr algn="ctr"/>
            <a:r>
              <a:rPr lang="en-US" dirty="0">
                <a:solidFill>
                  <a:srgbClr val="EE9D44"/>
                </a:solidFill>
              </a:rPr>
              <a:t> </a:t>
            </a:r>
            <a:br>
              <a:rPr lang="en-US" dirty="0">
                <a:solidFill>
                  <a:srgbClr val="EE9D44"/>
                </a:solidFill>
              </a:rPr>
            </a:br>
            <a:r>
              <a:rPr lang="en-US" dirty="0">
                <a:solidFill>
                  <a:srgbClr val="EE9D44"/>
                </a:solidFill>
                <a:latin typeface="+mn-lt"/>
              </a:rPr>
              <a:t>Enterprise Applications: </a:t>
            </a:r>
            <a:br>
              <a:rPr lang="en-US" dirty="0">
                <a:solidFill>
                  <a:srgbClr val="EE9D44"/>
                </a:solidFill>
                <a:latin typeface="+mn-lt"/>
              </a:rPr>
            </a:br>
            <a:r>
              <a:rPr lang="en-US" dirty="0">
                <a:solidFill>
                  <a:srgbClr val="EE9D44"/>
                </a:solidFill>
                <a:latin typeface="+mn-lt"/>
              </a:rPr>
              <a:t>Walmart’s Pork &amp; Mango Pilots with IBM</a:t>
            </a:r>
          </a:p>
        </p:txBody>
      </p:sp>
      <p:pic>
        <p:nvPicPr>
          <p:cNvPr id="6" name="Content Placeholder 4">
            <a:extLst>
              <a:ext uri="{FF2B5EF4-FFF2-40B4-BE49-F238E27FC236}">
                <a16:creationId xmlns:a16="http://schemas.microsoft.com/office/drawing/2014/main" id="{099A47BD-8E61-DE46-9FBD-8DDC1C1D2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751" y="1305730"/>
            <a:ext cx="8776298" cy="5552270"/>
          </a:xfrm>
          <a:prstGeom prst="rect">
            <a:avLst/>
          </a:prstGeom>
        </p:spPr>
      </p:pic>
    </p:spTree>
    <p:extLst>
      <p:ext uri="{BB962C8B-B14F-4D97-AF65-F5344CB8AC3E}">
        <p14:creationId xmlns:p14="http://schemas.microsoft.com/office/powerpoint/2010/main" val="1802586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369800" cy="1193800"/>
          </a:xfrm>
        </p:spPr>
        <p:txBody>
          <a:bodyPr>
            <a:normAutofit/>
          </a:bodyPr>
          <a:lstStyle/>
          <a:p>
            <a:pPr algn="ctr"/>
            <a:r>
              <a:rPr lang="en-US" dirty="0">
                <a:solidFill>
                  <a:srgbClr val="EE9D44"/>
                </a:solidFill>
              </a:rPr>
              <a:t> </a:t>
            </a:r>
            <a:r>
              <a:rPr lang="en-US" sz="4000" dirty="0">
                <a:solidFill>
                  <a:srgbClr val="EE9D44"/>
                </a:solidFill>
                <a:latin typeface="+mn-lt"/>
              </a:rPr>
              <a:t>Retail Payments: Overstock </a:t>
            </a:r>
          </a:p>
        </p:txBody>
      </p:sp>
      <p:pic>
        <p:nvPicPr>
          <p:cNvPr id="4" name="Picture 3">
            <a:extLst>
              <a:ext uri="{FF2B5EF4-FFF2-40B4-BE49-F238E27FC236}">
                <a16:creationId xmlns:a16="http://schemas.microsoft.com/office/drawing/2014/main" id="{9DAFFED7-1BBF-5641-A74E-BCBC8D632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451" y="1031397"/>
            <a:ext cx="8452898" cy="5826603"/>
          </a:xfrm>
          <a:prstGeom prst="rect">
            <a:avLst/>
          </a:prstGeom>
        </p:spPr>
      </p:pic>
    </p:spTree>
    <p:extLst>
      <p:ext uri="{BB962C8B-B14F-4D97-AF65-F5344CB8AC3E}">
        <p14:creationId xmlns:p14="http://schemas.microsoft.com/office/powerpoint/2010/main" val="3233716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11BD24-88D8-0F4C-BBA9-F8E04592AB54}"/>
              </a:ext>
            </a:extLst>
          </p:cNvPr>
          <p:cNvPicPr>
            <a:picLocks noChangeAspect="1"/>
          </p:cNvPicPr>
          <p:nvPr/>
        </p:nvPicPr>
        <p:blipFill>
          <a:blip r:embed="rId2"/>
          <a:stretch>
            <a:fillRect/>
          </a:stretch>
        </p:blipFill>
        <p:spPr>
          <a:xfrm>
            <a:off x="273204" y="1674394"/>
            <a:ext cx="11220296" cy="3497825"/>
          </a:xfrm>
          <a:prstGeom prst="rect">
            <a:avLst/>
          </a:prstGeom>
        </p:spPr>
      </p:pic>
      <p:sp>
        <p:nvSpPr>
          <p:cNvPr id="4" name="Rectangle 3">
            <a:extLst>
              <a:ext uri="{FF2B5EF4-FFF2-40B4-BE49-F238E27FC236}">
                <a16:creationId xmlns:a16="http://schemas.microsoft.com/office/drawing/2014/main" id="{AF3FCED7-6AA7-8044-9F75-1F211CDF142B}"/>
              </a:ext>
            </a:extLst>
          </p:cNvPr>
          <p:cNvSpPr/>
          <p:nvPr/>
        </p:nvSpPr>
        <p:spPr>
          <a:xfrm>
            <a:off x="1084304" y="597626"/>
            <a:ext cx="9931052" cy="646331"/>
          </a:xfrm>
          <a:prstGeom prst="rect">
            <a:avLst/>
          </a:prstGeom>
        </p:spPr>
        <p:txBody>
          <a:bodyPr wrap="none">
            <a:spAutoFit/>
          </a:bodyPr>
          <a:lstStyle/>
          <a:p>
            <a:r>
              <a:rPr lang="en-US" sz="3600" dirty="0">
                <a:solidFill>
                  <a:srgbClr val="EE9D44"/>
                </a:solidFill>
                <a:latin typeface="+mj-lt"/>
              </a:rPr>
              <a:t>Technologies of the Fourth Industrial Revolution</a:t>
            </a:r>
          </a:p>
        </p:txBody>
      </p:sp>
    </p:spTree>
    <p:extLst>
      <p:ext uri="{BB962C8B-B14F-4D97-AF65-F5344CB8AC3E}">
        <p14:creationId xmlns:p14="http://schemas.microsoft.com/office/powerpoint/2010/main" val="2153776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7423" y="729963"/>
            <a:ext cx="1219200" cy="1219200"/>
          </a:xfrm>
          <a:prstGeom prst="rect">
            <a:avLst/>
          </a:prstGeom>
          <a:noFill/>
        </p:spPr>
        <p:txBody>
          <a:bodyPr wrap="none" rtlCol="0">
            <a:noAutofit/>
          </a:bodyPr>
          <a:lstStyle/>
          <a:p>
            <a:pPr defTabSz="1219170" fontAlgn="base">
              <a:spcBef>
                <a:spcPct val="0"/>
              </a:spcBef>
              <a:spcAft>
                <a:spcPct val="0"/>
              </a:spcAft>
            </a:pPr>
            <a:endParaRPr lang="en-US" sz="2400" dirty="0" err="1">
              <a:solidFill>
                <a:prstClr val="black">
                  <a:lumMod val="75000"/>
                  <a:lumOff val="25000"/>
                </a:prstClr>
              </a:solidFill>
              <a:latin typeface="Calibri" pitchFamily="-1" charset="0"/>
              <a:ea typeface="ＭＳ Ｐゴシック" pitchFamily="-1" charset="-128"/>
            </a:endParaRPr>
          </a:p>
        </p:txBody>
      </p:sp>
      <p:sp>
        <p:nvSpPr>
          <p:cNvPr id="5" name="Title 4"/>
          <p:cNvSpPr>
            <a:spLocks noGrp="1"/>
          </p:cNvSpPr>
          <p:nvPr>
            <p:ph type="title"/>
          </p:nvPr>
        </p:nvSpPr>
        <p:spPr>
          <a:xfrm>
            <a:off x="304797" y="142908"/>
            <a:ext cx="11796889" cy="841656"/>
          </a:xfrm>
        </p:spPr>
        <p:txBody>
          <a:bodyPr/>
          <a:lstStyle/>
          <a:p>
            <a:br>
              <a:rPr lang="en-US" dirty="0">
                <a:solidFill>
                  <a:srgbClr val="EE9D44"/>
                </a:solidFill>
              </a:rPr>
            </a:br>
            <a:r>
              <a:rPr lang="en-US" dirty="0">
                <a:solidFill>
                  <a:srgbClr val="EE9D44"/>
                </a:solidFill>
                <a:latin typeface="Arial" panose="020B0604020202020204" pitchFamily="34" charset="0"/>
                <a:cs typeface="Arial" panose="020B0604020202020204" pitchFamily="34" charset="0"/>
              </a:rPr>
              <a:t>Financing Entertainment Ecosystems:</a:t>
            </a:r>
            <a:br>
              <a:rPr lang="en-US" dirty="0">
                <a:solidFill>
                  <a:srgbClr val="EE9D44"/>
                </a:solidFill>
                <a:latin typeface="Arial" panose="020B0604020202020204" pitchFamily="34" charset="0"/>
                <a:cs typeface="Arial" panose="020B0604020202020204" pitchFamily="34" charset="0"/>
              </a:rPr>
            </a:br>
            <a:r>
              <a:rPr lang="en-US" dirty="0">
                <a:solidFill>
                  <a:srgbClr val="EE9D44"/>
                </a:solidFill>
                <a:latin typeface="Arial" panose="020B0604020202020204" pitchFamily="34" charset="0"/>
                <a:cs typeface="Arial" panose="020B0604020202020204" pitchFamily="34" charset="0"/>
              </a:rPr>
              <a:t>Music &amp; Film </a:t>
            </a:r>
            <a:br>
              <a:rPr lang="en-US" sz="2400" dirty="0">
                <a:solidFill>
                  <a:srgbClr val="EE9D44"/>
                </a:solidFill>
              </a:rPr>
            </a:br>
            <a:endParaRPr lang="en-US" sz="2400" dirty="0">
              <a:solidFill>
                <a:srgbClr val="EE9D44"/>
              </a:solidFill>
            </a:endParaRPr>
          </a:p>
        </p:txBody>
      </p:sp>
      <p:pic>
        <p:nvPicPr>
          <p:cNvPr id="6" name="Picture 5">
            <a:extLst>
              <a:ext uri="{FF2B5EF4-FFF2-40B4-BE49-F238E27FC236}">
                <a16:creationId xmlns:a16="http://schemas.microsoft.com/office/drawing/2014/main" id="{77BF8D32-64A4-6042-96F8-AAE84A354591}"/>
              </a:ext>
            </a:extLst>
          </p:cNvPr>
          <p:cNvPicPr>
            <a:picLocks noChangeAspect="1"/>
          </p:cNvPicPr>
          <p:nvPr/>
        </p:nvPicPr>
        <p:blipFill rotWithShape="1">
          <a:blip r:embed="rId3">
            <a:extLst>
              <a:ext uri="{28A0092B-C50C-407E-A947-70E740481C1C}">
                <a14:useLocalDpi xmlns:a14="http://schemas.microsoft.com/office/drawing/2010/main" val="0"/>
              </a:ext>
            </a:extLst>
          </a:blip>
          <a:srcRect b="5815"/>
          <a:stretch/>
        </p:blipFill>
        <p:spPr>
          <a:xfrm>
            <a:off x="22529" y="1217459"/>
            <a:ext cx="6454471" cy="5611554"/>
          </a:xfrm>
          <a:prstGeom prst="rect">
            <a:avLst/>
          </a:prstGeom>
        </p:spPr>
      </p:pic>
      <p:pic>
        <p:nvPicPr>
          <p:cNvPr id="9" name="Picture 8">
            <a:extLst>
              <a:ext uri="{FF2B5EF4-FFF2-40B4-BE49-F238E27FC236}">
                <a16:creationId xmlns:a16="http://schemas.microsoft.com/office/drawing/2014/main" id="{F9B5C295-3000-3A45-843F-9BA5437F0BEC}"/>
              </a:ext>
            </a:extLst>
          </p:cNvPr>
          <p:cNvPicPr>
            <a:picLocks noChangeAspect="1"/>
          </p:cNvPicPr>
          <p:nvPr/>
        </p:nvPicPr>
        <p:blipFill rotWithShape="1">
          <a:blip r:embed="rId4">
            <a:extLst>
              <a:ext uri="{28A0092B-C50C-407E-A947-70E740481C1C}">
                <a14:useLocalDpi xmlns:a14="http://schemas.microsoft.com/office/drawing/2010/main" val="0"/>
              </a:ext>
            </a:extLst>
          </a:blip>
          <a:srcRect t="2695"/>
          <a:stretch/>
        </p:blipFill>
        <p:spPr>
          <a:xfrm>
            <a:off x="6644583" y="1217459"/>
            <a:ext cx="5197732" cy="5611554"/>
          </a:xfrm>
          <a:prstGeom prst="rect">
            <a:avLst/>
          </a:prstGeom>
        </p:spPr>
      </p:pic>
    </p:spTree>
    <p:extLst>
      <p:ext uri="{BB962C8B-B14F-4D97-AF65-F5344CB8AC3E}">
        <p14:creationId xmlns:p14="http://schemas.microsoft.com/office/powerpoint/2010/main" val="1853540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67134" y="2488505"/>
            <a:ext cx="7217007" cy="1880995"/>
            <a:chOff x="148994" y="2243936"/>
            <a:chExt cx="7217006" cy="1880994"/>
          </a:xfrm>
        </p:grpSpPr>
        <p:sp>
          <p:nvSpPr>
            <p:cNvPr id="13" name="Rectangle 12"/>
            <p:cNvSpPr/>
            <p:nvPr/>
          </p:nvSpPr>
          <p:spPr>
            <a:xfrm>
              <a:off x="2313390" y="2555271"/>
              <a:ext cx="5052610" cy="1569659"/>
            </a:xfrm>
            <a:prstGeom prst="rect">
              <a:avLst/>
            </a:prstGeom>
            <a:noFill/>
          </p:spPr>
          <p:txBody>
            <a:bodyPr wrap="square">
              <a:spAutoFit/>
            </a:bodyPr>
            <a:lstStyle/>
            <a:p>
              <a:r>
                <a:rPr lang="en-US" sz="9600" dirty="0">
                  <a:solidFill>
                    <a:schemeClr val="bg1"/>
                  </a:solidFill>
                  <a:latin typeface="Raleway Light" panose="020B0403030101060003" pitchFamily="34" charset="0"/>
                  <a:ea typeface="Roboto Light" panose="02000000000000000000" pitchFamily="2" charset="0"/>
                  <a:cs typeface="Open Sans" panose="020B0606030504020204" pitchFamily="34" charset="0"/>
                </a:rPr>
                <a:t>POWR</a:t>
              </a:r>
              <a:endParaRPr lang="id-ID" sz="9600" dirty="0">
                <a:solidFill>
                  <a:schemeClr val="bg1"/>
                </a:solidFill>
                <a:latin typeface="Raleway Light" panose="020B0403030101060003" pitchFamily="34" charset="0"/>
                <a:ea typeface="Roboto Light" panose="02000000000000000000" pitchFamily="2" charset="0"/>
                <a:cs typeface="Open Sans" panose="020B0606030504020204" pitchFamily="34" charset="0"/>
              </a:endParaRPr>
            </a:p>
          </p:txBody>
        </p:sp>
        <p:sp>
          <p:nvSpPr>
            <p:cNvPr id="15" name="TextBox 14"/>
            <p:cNvSpPr txBox="1"/>
            <p:nvPr/>
          </p:nvSpPr>
          <p:spPr>
            <a:xfrm>
              <a:off x="473231" y="2245107"/>
              <a:ext cx="1463540" cy="830997"/>
            </a:xfrm>
            <a:prstGeom prst="rect">
              <a:avLst/>
            </a:prstGeom>
            <a:noFill/>
          </p:spPr>
          <p:txBody>
            <a:bodyPr wrap="square" rtlCol="0">
              <a:spAutoFit/>
            </a:bodyPr>
            <a:lstStyle/>
            <a:p>
              <a:pPr algn="r"/>
              <a:r>
                <a:rPr lang="en-US" sz="1600" dirty="0">
                  <a:solidFill>
                    <a:schemeClr val="bg1"/>
                  </a:solidFill>
                  <a:latin typeface="+mj-lt"/>
                  <a:ea typeface="Roboto Light" panose="02000000000000000000" pitchFamily="2" charset="0"/>
                  <a:cs typeface="Open Sans" panose="020B0606030504020204" pitchFamily="34" charset="0"/>
                </a:rPr>
                <a:t>BEAUTIFUL POWERPOINT TEMPLATE</a:t>
              </a:r>
            </a:p>
          </p:txBody>
        </p:sp>
        <p:sp>
          <p:nvSpPr>
            <p:cNvPr id="16" name="Rectangle 15"/>
            <p:cNvSpPr/>
            <p:nvPr/>
          </p:nvSpPr>
          <p:spPr>
            <a:xfrm>
              <a:off x="148994" y="3027734"/>
              <a:ext cx="1787777" cy="900888"/>
            </a:xfrm>
            <a:prstGeom prst="rect">
              <a:avLst/>
            </a:prstGeom>
          </p:spPr>
          <p:txBody>
            <a:bodyPr wrap="square">
              <a:spAutoFit/>
            </a:bodyPr>
            <a:lstStyle/>
            <a:p>
              <a:pPr algn="r">
                <a:buClr>
                  <a:srgbClr val="E24848"/>
                </a:buClr>
                <a:defRPr/>
              </a:pPr>
              <a:r>
                <a:rPr lang="en-US" sz="1051" noProof="1">
                  <a:solidFill>
                    <a:schemeClr val="bg1">
                      <a:lumMod val="9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voltpat dui at fermentum. Aliquam erat volutpat. Aenean lacinia lacus</a:t>
              </a:r>
            </a:p>
          </p:txBody>
        </p:sp>
        <p:sp>
          <p:nvSpPr>
            <p:cNvPr id="20" name="Rectangle 19"/>
            <p:cNvSpPr/>
            <p:nvPr/>
          </p:nvSpPr>
          <p:spPr>
            <a:xfrm>
              <a:off x="2410902" y="2324437"/>
              <a:ext cx="3017426" cy="461665"/>
            </a:xfrm>
            <a:prstGeom prst="rect">
              <a:avLst/>
            </a:prstGeom>
            <a:noFill/>
          </p:spPr>
          <p:txBody>
            <a:bodyPr wrap="square">
              <a:spAutoFit/>
            </a:bodyPr>
            <a:lstStyle/>
            <a:p>
              <a:endParaRPr lang="id-ID" sz="2400" b="1" spc="600" dirty="0">
                <a:solidFill>
                  <a:schemeClr val="bg1"/>
                </a:solidFill>
                <a:latin typeface="Raleway" panose="020B0503030101060003" pitchFamily="34" charset="0"/>
                <a:ea typeface="Roboto Light" panose="02000000000000000000" pitchFamily="2" charset="0"/>
                <a:cs typeface="Open Sans" panose="020B0606030504020204" pitchFamily="34" charset="0"/>
              </a:endParaRPr>
            </a:p>
          </p:txBody>
        </p:sp>
        <p:cxnSp>
          <p:nvCxnSpPr>
            <p:cNvPr id="3" name="Straight Connector 2"/>
            <p:cNvCxnSpPr/>
            <p:nvPr/>
          </p:nvCxnSpPr>
          <p:spPr>
            <a:xfrm>
              <a:off x="2057400" y="2243936"/>
              <a:ext cx="0" cy="1701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2"/>
          <a:stretch>
            <a:fillRect/>
          </a:stretch>
        </p:blipFill>
        <p:spPr>
          <a:xfrm>
            <a:off x="21070" y="2200367"/>
            <a:ext cx="2628900" cy="2768600"/>
          </a:xfrm>
          <a:prstGeom prst="rect">
            <a:avLst/>
          </a:prstGeom>
        </p:spPr>
      </p:pic>
      <p:sp>
        <p:nvSpPr>
          <p:cNvPr id="19" name="Rectangle 18"/>
          <p:cNvSpPr/>
          <p:nvPr/>
        </p:nvSpPr>
        <p:spPr>
          <a:xfrm>
            <a:off x="1978960" y="432653"/>
            <a:ext cx="7684091" cy="707886"/>
          </a:xfrm>
          <a:prstGeom prst="rect">
            <a:avLst/>
          </a:prstGeom>
        </p:spPr>
        <p:txBody>
          <a:bodyPr wrap="none">
            <a:spAutoFit/>
          </a:bodyPr>
          <a:lstStyle/>
          <a:p>
            <a:r>
              <a:rPr lang="en-US" sz="4000" dirty="0">
                <a:solidFill>
                  <a:srgbClr val="EE9D44"/>
                </a:solidFill>
                <a:latin typeface="+mj-lt"/>
              </a:rPr>
              <a:t>Blockchain Vertical Opportunities</a:t>
            </a:r>
          </a:p>
        </p:txBody>
      </p:sp>
      <p:sp>
        <p:nvSpPr>
          <p:cNvPr id="22" name="Rectangle 21"/>
          <p:cNvSpPr/>
          <p:nvPr/>
        </p:nvSpPr>
        <p:spPr>
          <a:xfrm>
            <a:off x="1220579" y="4717667"/>
            <a:ext cx="1516762" cy="830997"/>
          </a:xfrm>
          <a:prstGeom prst="rect">
            <a:avLst/>
          </a:prstGeom>
        </p:spPr>
        <p:txBody>
          <a:bodyPr wrap="none">
            <a:spAutoFit/>
          </a:bodyPr>
          <a:lstStyle/>
          <a:p>
            <a:r>
              <a:rPr lang="en-US" sz="2400" b="1" dirty="0">
                <a:solidFill>
                  <a:srgbClr val="0070C0"/>
                </a:solidFill>
              </a:rPr>
              <a:t>Financial</a:t>
            </a:r>
            <a:br>
              <a:rPr lang="en-US" sz="2400" b="1" dirty="0">
                <a:solidFill>
                  <a:schemeClr val="bg1">
                    <a:lumMod val="50000"/>
                  </a:schemeClr>
                </a:solidFill>
              </a:rPr>
            </a:br>
            <a:r>
              <a:rPr lang="en-US" sz="2400" b="1" dirty="0">
                <a:solidFill>
                  <a:srgbClr val="0070C0"/>
                </a:solidFill>
              </a:rPr>
              <a:t>Services</a:t>
            </a:r>
          </a:p>
        </p:txBody>
      </p:sp>
      <p:sp>
        <p:nvSpPr>
          <p:cNvPr id="23" name="Rectangle 22"/>
          <p:cNvSpPr/>
          <p:nvPr/>
        </p:nvSpPr>
        <p:spPr>
          <a:xfrm>
            <a:off x="4658951" y="2040046"/>
            <a:ext cx="1886670" cy="461665"/>
          </a:xfrm>
          <a:prstGeom prst="rect">
            <a:avLst/>
          </a:prstGeom>
        </p:spPr>
        <p:txBody>
          <a:bodyPr wrap="none">
            <a:spAutoFit/>
          </a:bodyPr>
          <a:lstStyle/>
          <a:p>
            <a:r>
              <a:rPr lang="en-US" sz="2400" b="1" dirty="0">
                <a:solidFill>
                  <a:srgbClr val="0070C0"/>
                </a:solidFill>
              </a:rPr>
              <a:t>Technology</a:t>
            </a:r>
          </a:p>
        </p:txBody>
      </p:sp>
      <p:sp>
        <p:nvSpPr>
          <p:cNvPr id="24" name="Rectangle 23"/>
          <p:cNvSpPr/>
          <p:nvPr/>
        </p:nvSpPr>
        <p:spPr>
          <a:xfrm>
            <a:off x="9340935" y="1688563"/>
            <a:ext cx="2068195" cy="830997"/>
          </a:xfrm>
          <a:prstGeom prst="rect">
            <a:avLst/>
          </a:prstGeom>
        </p:spPr>
        <p:txBody>
          <a:bodyPr wrap="none">
            <a:spAutoFit/>
          </a:bodyPr>
          <a:lstStyle/>
          <a:p>
            <a:pPr algn="ctr"/>
            <a:r>
              <a:rPr lang="en-US" sz="2400" b="1" dirty="0">
                <a:solidFill>
                  <a:srgbClr val="0070C0"/>
                </a:solidFill>
              </a:rPr>
              <a:t>Energy</a:t>
            </a:r>
            <a:r>
              <a:rPr lang="en-US" sz="2400" b="1" dirty="0">
                <a:solidFill>
                  <a:schemeClr val="bg1">
                    <a:lumMod val="50000"/>
                  </a:schemeClr>
                </a:solidFill>
              </a:rPr>
              <a:t> </a:t>
            </a:r>
            <a:br>
              <a:rPr lang="en-US" sz="2400" b="1" dirty="0">
                <a:solidFill>
                  <a:schemeClr val="bg1">
                    <a:lumMod val="50000"/>
                  </a:schemeClr>
                </a:solidFill>
              </a:rPr>
            </a:br>
            <a:r>
              <a:rPr lang="en-US" sz="2400" b="1" dirty="0">
                <a:solidFill>
                  <a:srgbClr val="0070C0"/>
                </a:solidFill>
              </a:rPr>
              <a:t>&amp; Resources</a:t>
            </a:r>
          </a:p>
        </p:txBody>
      </p:sp>
      <p:sp>
        <p:nvSpPr>
          <p:cNvPr id="25" name="Rectangle 24"/>
          <p:cNvSpPr/>
          <p:nvPr/>
        </p:nvSpPr>
        <p:spPr>
          <a:xfrm>
            <a:off x="7219576" y="1742579"/>
            <a:ext cx="1718356" cy="830997"/>
          </a:xfrm>
          <a:prstGeom prst="rect">
            <a:avLst/>
          </a:prstGeom>
        </p:spPr>
        <p:txBody>
          <a:bodyPr wrap="none">
            <a:spAutoFit/>
          </a:bodyPr>
          <a:lstStyle/>
          <a:p>
            <a:pPr algn="ctr"/>
            <a:r>
              <a:rPr lang="en-US" sz="2400" b="1" dirty="0">
                <a:solidFill>
                  <a:srgbClr val="0070C0"/>
                </a:solidFill>
              </a:rPr>
              <a:t>Media</a:t>
            </a:r>
            <a:r>
              <a:rPr lang="en-US" sz="2400" b="1" dirty="0">
                <a:solidFill>
                  <a:schemeClr val="bg1">
                    <a:lumMod val="50000"/>
                  </a:schemeClr>
                </a:solidFill>
              </a:rPr>
              <a:t> </a:t>
            </a:r>
            <a:br>
              <a:rPr lang="en-US" sz="2400" b="1" dirty="0">
                <a:solidFill>
                  <a:schemeClr val="bg1">
                    <a:lumMod val="50000"/>
                  </a:schemeClr>
                </a:solidFill>
              </a:rPr>
            </a:br>
            <a:r>
              <a:rPr lang="en-US" sz="2400" b="1" dirty="0">
                <a:solidFill>
                  <a:srgbClr val="0070C0"/>
                </a:solidFill>
              </a:rPr>
              <a:t>&amp; Telecom</a:t>
            </a:r>
          </a:p>
        </p:txBody>
      </p:sp>
      <p:sp>
        <p:nvSpPr>
          <p:cNvPr id="26" name="Rectangle 25"/>
          <p:cNvSpPr/>
          <p:nvPr/>
        </p:nvSpPr>
        <p:spPr>
          <a:xfrm>
            <a:off x="2707232" y="2064988"/>
            <a:ext cx="1023037" cy="461665"/>
          </a:xfrm>
          <a:prstGeom prst="rect">
            <a:avLst/>
          </a:prstGeom>
        </p:spPr>
        <p:txBody>
          <a:bodyPr wrap="none">
            <a:spAutoFit/>
          </a:bodyPr>
          <a:lstStyle/>
          <a:p>
            <a:r>
              <a:rPr lang="en-US" sz="2400" b="1" dirty="0">
                <a:solidFill>
                  <a:srgbClr val="0070C0"/>
                </a:solidFill>
              </a:rPr>
              <a:t>Retail</a:t>
            </a:r>
          </a:p>
        </p:txBody>
      </p:sp>
      <p:sp>
        <p:nvSpPr>
          <p:cNvPr id="27" name="Rectangle 26"/>
          <p:cNvSpPr/>
          <p:nvPr/>
        </p:nvSpPr>
        <p:spPr>
          <a:xfrm>
            <a:off x="3385083" y="4717668"/>
            <a:ext cx="2329654" cy="830997"/>
          </a:xfrm>
          <a:prstGeom prst="rect">
            <a:avLst/>
          </a:prstGeom>
        </p:spPr>
        <p:txBody>
          <a:bodyPr wrap="square">
            <a:spAutoFit/>
          </a:bodyPr>
          <a:lstStyle/>
          <a:p>
            <a:r>
              <a:rPr lang="en-US" sz="2400" b="1" dirty="0">
                <a:solidFill>
                  <a:srgbClr val="0070C0"/>
                </a:solidFill>
              </a:rPr>
              <a:t>Manufacturing</a:t>
            </a:r>
            <a:r>
              <a:rPr lang="en-US" sz="2400" b="1" dirty="0">
                <a:solidFill>
                  <a:schemeClr val="bg1">
                    <a:lumMod val="50000"/>
                  </a:schemeClr>
                </a:solidFill>
              </a:rPr>
              <a:t>	</a:t>
            </a:r>
            <a:endParaRPr lang="en-US" sz="2400" b="1" dirty="0"/>
          </a:p>
        </p:txBody>
      </p:sp>
      <p:sp>
        <p:nvSpPr>
          <p:cNvPr id="28" name="Rectangle 27"/>
          <p:cNvSpPr/>
          <p:nvPr/>
        </p:nvSpPr>
        <p:spPr>
          <a:xfrm>
            <a:off x="5985525" y="4730871"/>
            <a:ext cx="1760418" cy="461665"/>
          </a:xfrm>
          <a:prstGeom prst="rect">
            <a:avLst/>
          </a:prstGeom>
        </p:spPr>
        <p:txBody>
          <a:bodyPr wrap="none">
            <a:spAutoFit/>
          </a:bodyPr>
          <a:lstStyle/>
          <a:p>
            <a:r>
              <a:rPr lang="en-US" sz="2400" b="1" dirty="0">
                <a:solidFill>
                  <a:srgbClr val="0070C0"/>
                </a:solidFill>
              </a:rPr>
              <a:t>Healthcare</a:t>
            </a:r>
          </a:p>
        </p:txBody>
      </p:sp>
      <p:sp>
        <p:nvSpPr>
          <p:cNvPr id="29" name="Rectangle 28"/>
          <p:cNvSpPr/>
          <p:nvPr/>
        </p:nvSpPr>
        <p:spPr>
          <a:xfrm>
            <a:off x="8135971" y="4783050"/>
            <a:ext cx="1997663" cy="461665"/>
          </a:xfrm>
          <a:prstGeom prst="rect">
            <a:avLst/>
          </a:prstGeom>
        </p:spPr>
        <p:txBody>
          <a:bodyPr wrap="none">
            <a:spAutoFit/>
          </a:bodyPr>
          <a:lstStyle/>
          <a:p>
            <a:r>
              <a:rPr lang="en-US" sz="2400" b="1" dirty="0">
                <a:solidFill>
                  <a:srgbClr val="0070C0"/>
                </a:solidFill>
              </a:rPr>
              <a:t>Government</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497" y="2479368"/>
            <a:ext cx="9911899" cy="2308251"/>
          </a:xfrm>
          <a:prstGeom prst="rect">
            <a:avLst/>
          </a:prstGeom>
        </p:spPr>
      </p:pic>
    </p:spTree>
    <p:extLst>
      <p:ext uri="{BB962C8B-B14F-4D97-AF65-F5344CB8AC3E}">
        <p14:creationId xmlns:p14="http://schemas.microsoft.com/office/powerpoint/2010/main" val="814985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070" y="2200367"/>
            <a:ext cx="2628900" cy="2768600"/>
          </a:xfrm>
          <a:prstGeom prst="rect">
            <a:avLst/>
          </a:prstGeom>
        </p:spPr>
      </p:pic>
      <p:sp>
        <p:nvSpPr>
          <p:cNvPr id="19" name="Rectangle 18"/>
          <p:cNvSpPr/>
          <p:nvPr/>
        </p:nvSpPr>
        <p:spPr>
          <a:xfrm>
            <a:off x="1931868" y="424938"/>
            <a:ext cx="8311891" cy="707886"/>
          </a:xfrm>
          <a:prstGeom prst="rect">
            <a:avLst/>
          </a:prstGeom>
        </p:spPr>
        <p:txBody>
          <a:bodyPr wrap="none">
            <a:spAutoFit/>
          </a:bodyPr>
          <a:lstStyle/>
          <a:p>
            <a:r>
              <a:rPr lang="en-US" sz="4000" dirty="0">
                <a:solidFill>
                  <a:srgbClr val="EE9D44"/>
                </a:solidFill>
                <a:latin typeface="+mj-lt"/>
              </a:rPr>
              <a:t>Blockchain Horizontal Opportunities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81" y="2535120"/>
            <a:ext cx="4102255" cy="4322881"/>
          </a:xfrm>
          <a:prstGeom prst="rect">
            <a:avLst/>
          </a:prstGeom>
        </p:spPr>
      </p:pic>
      <p:sp>
        <p:nvSpPr>
          <p:cNvPr id="4" name="Rectangle 3"/>
          <p:cNvSpPr/>
          <p:nvPr/>
        </p:nvSpPr>
        <p:spPr>
          <a:xfrm>
            <a:off x="505207" y="1641293"/>
            <a:ext cx="7514844" cy="5017527"/>
          </a:xfrm>
          <a:prstGeom prst="rect">
            <a:avLst/>
          </a:prstGeom>
        </p:spPr>
        <p:txBody>
          <a:bodyPr wrap="square">
            <a:spAutoFit/>
          </a:bodyPr>
          <a:lstStyle/>
          <a:p>
            <a:pPr marL="342882" indent="-342882">
              <a:buFont typeface="+mj-lt"/>
              <a:buAutoNum type="arabicPeriod"/>
            </a:pPr>
            <a:r>
              <a:rPr lang="en-US" sz="2667" dirty="0">
                <a:solidFill>
                  <a:srgbClr val="0070C0"/>
                </a:solidFill>
                <a:latin typeface="Calibri" charset="0"/>
                <a:ea typeface="Calibri" charset="0"/>
                <a:cs typeface="Calibri" charset="0"/>
              </a:rPr>
              <a:t>CEO: Making the Case for Disruption, Leading the Transformation</a:t>
            </a:r>
          </a:p>
          <a:p>
            <a:pPr marL="342882" indent="-342882">
              <a:buFont typeface="+mj-lt"/>
              <a:buAutoNum type="arabicPeriod"/>
            </a:pPr>
            <a:r>
              <a:rPr lang="en-US" sz="2667" dirty="0">
                <a:latin typeface="Calibri" charset="0"/>
                <a:ea typeface="Calibri" charset="0"/>
                <a:cs typeface="Calibri" charset="0"/>
              </a:rPr>
              <a:t>COO: Asset Chains – the Future of Supply Chain Management</a:t>
            </a:r>
          </a:p>
          <a:p>
            <a:pPr marL="342882" indent="-342882">
              <a:buFont typeface="+mj-lt"/>
              <a:buAutoNum type="arabicPeriod"/>
            </a:pPr>
            <a:r>
              <a:rPr lang="en-US" sz="2667" dirty="0">
                <a:solidFill>
                  <a:srgbClr val="0070C0"/>
                </a:solidFill>
                <a:latin typeface="Calibri" charset="0"/>
                <a:ea typeface="Calibri" charset="0"/>
                <a:cs typeface="Calibri" charset="0"/>
              </a:rPr>
              <a:t>CLO: Smart Contracts and the Legal System</a:t>
            </a:r>
          </a:p>
          <a:p>
            <a:pPr marL="342882" indent="-342882">
              <a:buFont typeface="+mj-lt"/>
              <a:buAutoNum type="arabicPeriod"/>
            </a:pPr>
            <a:r>
              <a:rPr lang="en-US" sz="2667" dirty="0">
                <a:latin typeface="Calibri" charset="0"/>
                <a:ea typeface="Calibri" charset="0"/>
                <a:cs typeface="Calibri" charset="0"/>
              </a:rPr>
              <a:t>CFO: Triple Entry Accounting and Corporate Finances</a:t>
            </a:r>
          </a:p>
          <a:p>
            <a:pPr marL="342882" indent="-342882">
              <a:buFont typeface="+mj-lt"/>
              <a:buAutoNum type="arabicPeriod"/>
            </a:pPr>
            <a:r>
              <a:rPr lang="en-US" sz="2667" dirty="0">
                <a:solidFill>
                  <a:srgbClr val="0070C0"/>
                </a:solidFill>
                <a:latin typeface="Calibri" charset="0"/>
                <a:ea typeface="Calibri" charset="0"/>
                <a:cs typeface="Calibri" charset="0"/>
              </a:rPr>
              <a:t>CMO: The Next Era of Sales and Marketing</a:t>
            </a:r>
          </a:p>
          <a:p>
            <a:pPr marL="342882" indent="-342882">
              <a:buFont typeface="+mj-lt"/>
              <a:buAutoNum type="arabicPeriod"/>
            </a:pPr>
            <a:r>
              <a:rPr lang="en-US" sz="2667" dirty="0">
                <a:latin typeface="Calibri" charset="0"/>
                <a:ea typeface="Calibri" charset="0"/>
                <a:cs typeface="Calibri" charset="0"/>
              </a:rPr>
              <a:t>CIO: Enterprise Technology Architecture</a:t>
            </a:r>
          </a:p>
          <a:p>
            <a:pPr marL="342882" indent="-342882">
              <a:buFont typeface="+mj-lt"/>
              <a:buAutoNum type="arabicPeriod"/>
            </a:pPr>
            <a:r>
              <a:rPr lang="en-US" sz="2667" dirty="0">
                <a:solidFill>
                  <a:srgbClr val="0070C0"/>
                </a:solidFill>
                <a:latin typeface="Calibri" charset="0"/>
                <a:ea typeface="Calibri" charset="0"/>
                <a:cs typeface="Calibri" charset="0"/>
              </a:rPr>
              <a:t>CHRO: Managing Talent in a Distributed Economy</a:t>
            </a:r>
          </a:p>
          <a:p>
            <a:pPr marL="342891" indent="-342891">
              <a:buFont typeface="+mj-lt"/>
              <a:buAutoNum type="arabicPeriod"/>
            </a:pPr>
            <a:endParaRPr lang="en-US" sz="2667" dirty="0">
              <a:solidFill>
                <a:schemeClr val="bg1">
                  <a:lumMod val="50000"/>
                </a:schemeClr>
              </a:solidFill>
            </a:endParaRPr>
          </a:p>
          <a:p>
            <a:pPr marL="342891" indent="-342891">
              <a:buFont typeface="+mj-lt"/>
              <a:buAutoNum type="arabicPeriod"/>
            </a:pPr>
            <a:endParaRPr lang="en-US" sz="2667" dirty="0">
              <a:solidFill>
                <a:schemeClr val="bg1">
                  <a:lumMod val="50000"/>
                </a:schemeClr>
              </a:solidFill>
            </a:endParaRPr>
          </a:p>
        </p:txBody>
      </p:sp>
    </p:spTree>
    <p:extLst>
      <p:ext uri="{BB962C8B-B14F-4D97-AF65-F5344CB8AC3E}">
        <p14:creationId xmlns:p14="http://schemas.microsoft.com/office/powerpoint/2010/main" val="802328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300" y="0"/>
            <a:ext cx="11988800" cy="1193800"/>
          </a:xfrm>
        </p:spPr>
        <p:txBody>
          <a:bodyPr>
            <a:normAutofit fontScale="90000"/>
          </a:bodyPr>
          <a:lstStyle/>
          <a:p>
            <a:pPr algn="ctr"/>
            <a:r>
              <a:rPr lang="en-US" dirty="0">
                <a:solidFill>
                  <a:srgbClr val="EE9D44"/>
                </a:solidFill>
              </a:rPr>
              <a:t> </a:t>
            </a:r>
            <a:br>
              <a:rPr lang="en-US" dirty="0">
                <a:solidFill>
                  <a:srgbClr val="EE9D44"/>
                </a:solidFill>
              </a:rPr>
            </a:br>
            <a:r>
              <a:rPr lang="en-US" dirty="0">
                <a:solidFill>
                  <a:srgbClr val="EE9D44"/>
                </a:solidFill>
                <a:latin typeface="+mn-lt"/>
              </a:rPr>
              <a:t>Blockchain &amp; the CFO by Iliana </a:t>
            </a:r>
            <a:r>
              <a:rPr lang="en-US" dirty="0" err="1">
                <a:solidFill>
                  <a:srgbClr val="EE9D44"/>
                </a:solidFill>
                <a:latin typeface="+mn-lt"/>
              </a:rPr>
              <a:t>Oris</a:t>
            </a:r>
            <a:r>
              <a:rPr lang="en-US" dirty="0">
                <a:solidFill>
                  <a:srgbClr val="EE9D44"/>
                </a:solidFill>
                <a:latin typeface="+mn-lt"/>
              </a:rPr>
              <a:t> </a:t>
            </a:r>
            <a:r>
              <a:rPr lang="en-US" dirty="0" err="1">
                <a:solidFill>
                  <a:srgbClr val="EE9D44"/>
                </a:solidFill>
                <a:latin typeface="+mn-lt"/>
              </a:rPr>
              <a:t>Valiente</a:t>
            </a:r>
            <a:endParaRPr lang="en-US" dirty="0">
              <a:solidFill>
                <a:srgbClr val="EE9D44"/>
              </a:solidFill>
              <a:latin typeface="+mn-lt"/>
            </a:endParaRPr>
          </a:p>
        </p:txBody>
      </p:sp>
      <p:sp>
        <p:nvSpPr>
          <p:cNvPr id="7" name="Rectangle 6">
            <a:extLst>
              <a:ext uri="{FF2B5EF4-FFF2-40B4-BE49-F238E27FC236}">
                <a16:creationId xmlns:a16="http://schemas.microsoft.com/office/drawing/2014/main" id="{6EC1CD4C-3A66-6C49-80C4-EDC1054EC3C1}"/>
              </a:ext>
            </a:extLst>
          </p:cNvPr>
          <p:cNvSpPr/>
          <p:nvPr/>
        </p:nvSpPr>
        <p:spPr>
          <a:xfrm>
            <a:off x="4051300" y="1272061"/>
            <a:ext cx="7581900" cy="5993949"/>
          </a:xfrm>
          <a:prstGeom prst="rect">
            <a:avLst/>
          </a:prstGeom>
        </p:spPr>
        <p:txBody>
          <a:bodyPr wrap="square">
            <a:spAutoFit/>
          </a:bodyPr>
          <a:lstStyle/>
          <a:p>
            <a:endParaRPr lang="en-US" alt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en-US" sz="2400" dirty="0">
                <a:solidFill>
                  <a:srgbClr val="0070C0"/>
                </a:solidFill>
                <a:latin typeface="Calibri" panose="020F0502020204030204" pitchFamily="34" charset="0"/>
                <a:cs typeface="Calibri" panose="020F0502020204030204" pitchFamily="34" charset="0"/>
              </a:rPr>
              <a:t>Explores the downstream impact of blockchains, distributed ledger technology, and cryptocurrencies on the CFO role &amp; CFO readiness:</a:t>
            </a:r>
          </a:p>
          <a:p>
            <a:endParaRPr lang="en-US" altLang="en-US" sz="2400" dirty="0">
              <a:latin typeface="Calibri" panose="020F0502020204030204" pitchFamily="34" charset="0"/>
              <a:cs typeface="Calibri" panose="020F0502020204030204" pitchFamily="34" charset="0"/>
            </a:endParaRPr>
          </a:p>
          <a:p>
            <a:pPr marL="800100" lvl="1" indent="-342900">
              <a:spcBef>
                <a:spcPts val="100"/>
              </a:spcBef>
              <a:buFont typeface="Courier New" panose="02070309020205020404" pitchFamily="49" charset="0"/>
              <a:buChar char="o"/>
            </a:pPr>
            <a:r>
              <a:rPr lang="en-US" altLang="en-US" sz="2400" dirty="0">
                <a:latin typeface="Calibri" panose="020F0502020204030204" pitchFamily="34" charset="0"/>
                <a:cs typeface="Calibri" panose="020F0502020204030204" pitchFamily="34" charset="0"/>
              </a:rPr>
              <a:t>Triple entry accounting</a:t>
            </a:r>
          </a:p>
          <a:p>
            <a:pPr marL="800100" lvl="1" indent="-342900">
              <a:spcBef>
                <a:spcPts val="100"/>
              </a:spcBef>
              <a:buFont typeface="Courier New" panose="02070309020205020404" pitchFamily="49" charset="0"/>
              <a:buChar char="o"/>
            </a:pPr>
            <a:endParaRPr lang="en-US" altLang="en-US" sz="2400" dirty="0">
              <a:latin typeface="Calibri" panose="020F0502020204030204" pitchFamily="34" charset="0"/>
              <a:cs typeface="Calibri" panose="020F0502020204030204" pitchFamily="34" charset="0"/>
            </a:endParaRPr>
          </a:p>
          <a:p>
            <a:pPr marL="800100" lvl="1" indent="-342900">
              <a:spcBef>
                <a:spcPts val="100"/>
              </a:spcBef>
              <a:buFont typeface="Courier New" panose="02070309020205020404" pitchFamily="49" charset="0"/>
              <a:buChar char="o"/>
            </a:pPr>
            <a:r>
              <a:rPr lang="en-US" altLang="en-US" sz="2400" dirty="0">
                <a:latin typeface="Calibri" panose="020F0502020204030204" pitchFamily="34" charset="0"/>
                <a:cs typeface="Calibri" panose="020F0502020204030204" pitchFamily="34" charset="0"/>
              </a:rPr>
              <a:t>Wages &amp; services paid in crypto</a:t>
            </a:r>
          </a:p>
          <a:p>
            <a:pPr marL="800100" lvl="1" indent="-342900">
              <a:spcBef>
                <a:spcPts val="100"/>
              </a:spcBef>
              <a:buFont typeface="Courier New" panose="02070309020205020404" pitchFamily="49" charset="0"/>
              <a:buChar char="o"/>
            </a:pPr>
            <a:endParaRPr lang="en-US" altLang="en-US" sz="2400" dirty="0">
              <a:latin typeface="Calibri" panose="020F0502020204030204" pitchFamily="34" charset="0"/>
              <a:cs typeface="Calibri" panose="020F0502020204030204" pitchFamily="34" charset="0"/>
            </a:endParaRPr>
          </a:p>
          <a:p>
            <a:pPr marL="800100" lvl="1" indent="-342900">
              <a:spcBef>
                <a:spcPts val="100"/>
              </a:spcBef>
              <a:buFont typeface="Courier New" panose="02070309020205020404" pitchFamily="49" charset="0"/>
              <a:buChar char="o"/>
            </a:pPr>
            <a:r>
              <a:rPr lang="en-US" altLang="en-US" sz="2400" dirty="0">
                <a:latin typeface="Calibri" panose="020F0502020204030204" pitchFamily="34" charset="0"/>
                <a:cs typeface="Calibri" panose="020F0502020204030204" pitchFamily="34" charset="0"/>
              </a:rPr>
              <a:t>Corporate Finance through Initial Coin Offerings</a:t>
            </a:r>
          </a:p>
          <a:p>
            <a:pPr marL="800100" lvl="1" indent="-342900">
              <a:spcBef>
                <a:spcPts val="100"/>
              </a:spcBef>
              <a:buFont typeface="Courier New" panose="02070309020205020404" pitchFamily="49" charset="0"/>
              <a:buChar char="o"/>
            </a:pPr>
            <a:endParaRPr lang="en-US" altLang="en-US" sz="2400" dirty="0">
              <a:latin typeface="Calibri" panose="020F0502020204030204" pitchFamily="34" charset="0"/>
              <a:cs typeface="Calibri" panose="020F0502020204030204" pitchFamily="34" charset="0"/>
            </a:endParaRPr>
          </a:p>
          <a:p>
            <a:pPr marL="800100" lvl="1" indent="-342900">
              <a:spcBef>
                <a:spcPts val="100"/>
              </a:spcBef>
              <a:buFont typeface="Courier New" panose="02070309020205020404" pitchFamily="49" charset="0"/>
              <a:buChar char="o"/>
            </a:pPr>
            <a:r>
              <a:rPr lang="en-US" altLang="en-US" sz="2400" dirty="0">
                <a:latin typeface="Calibri" panose="020F0502020204030204" pitchFamily="34" charset="0"/>
                <a:cs typeface="Calibri" panose="020F0502020204030204" pitchFamily="34" charset="0"/>
              </a:rPr>
              <a:t>Blockchain pilots &amp; budget approvals</a:t>
            </a:r>
          </a:p>
          <a:p>
            <a:pPr marL="800100" lvl="1" indent="-342900">
              <a:spcBef>
                <a:spcPts val="100"/>
              </a:spcBef>
              <a:buFont typeface="Courier New" panose="02070309020205020404" pitchFamily="49" charset="0"/>
              <a:buChar char="o"/>
            </a:pPr>
            <a:endParaRPr lang="en-US" altLang="en-US" sz="2400" dirty="0">
              <a:latin typeface="Calibri" panose="020F0502020204030204" pitchFamily="34" charset="0"/>
              <a:cs typeface="Calibri" panose="020F0502020204030204" pitchFamily="34" charset="0"/>
            </a:endParaRPr>
          </a:p>
          <a:p>
            <a:pPr marL="800100" lvl="1" indent="-342900">
              <a:spcBef>
                <a:spcPts val="100"/>
              </a:spcBef>
              <a:buFont typeface="Courier New" panose="02070309020205020404" pitchFamily="49" charset="0"/>
              <a:buChar char="o"/>
            </a:pPr>
            <a:r>
              <a:rPr lang="en-US" altLang="en-US" sz="2400" dirty="0">
                <a:latin typeface="Calibri" panose="020F0502020204030204" pitchFamily="34" charset="0"/>
                <a:cs typeface="Calibri" panose="020F0502020204030204" pitchFamily="34" charset="0"/>
              </a:rPr>
              <a:t>Skillsets of the future </a:t>
            </a:r>
          </a:p>
          <a:p>
            <a:pPr marL="342900" indent="-342900">
              <a:buFont typeface="Arial" panose="020B0604020202020204" pitchFamily="34" charset="0"/>
              <a:buChar char="•"/>
            </a:pPr>
            <a:endParaRPr lang="en-US" altLang="en-US" sz="2000" dirty="0"/>
          </a:p>
          <a:p>
            <a:pPr marL="342900" indent="-342900">
              <a:buFont typeface="Arial" panose="020B0604020202020204" pitchFamily="34" charset="0"/>
              <a:buChar char="•"/>
            </a:pPr>
            <a:endParaRPr lang="en-US" altLang="en-US" sz="2000" dirty="0"/>
          </a:p>
        </p:txBody>
      </p:sp>
      <p:pic>
        <p:nvPicPr>
          <p:cNvPr id="8" name="Picture 7">
            <a:extLst>
              <a:ext uri="{FF2B5EF4-FFF2-40B4-BE49-F238E27FC236}">
                <a16:creationId xmlns:a16="http://schemas.microsoft.com/office/drawing/2014/main" id="{617BC4DB-5BCE-DD46-B5CB-538EDDFD4F9C}"/>
              </a:ext>
            </a:extLst>
          </p:cNvPr>
          <p:cNvPicPr>
            <a:picLocks noChangeAspect="1"/>
          </p:cNvPicPr>
          <p:nvPr/>
        </p:nvPicPr>
        <p:blipFill rotWithShape="1">
          <a:blip r:embed="rId3">
            <a:extLst>
              <a:ext uri="{28A0092B-C50C-407E-A947-70E740481C1C}">
                <a14:useLocalDpi xmlns:a14="http://schemas.microsoft.com/office/drawing/2010/main" val="0"/>
              </a:ext>
            </a:extLst>
          </a:blip>
          <a:srcRect t="21809" r="66694"/>
          <a:stretch/>
        </p:blipFill>
        <p:spPr>
          <a:xfrm>
            <a:off x="0" y="1270504"/>
            <a:ext cx="4229098" cy="5587496"/>
          </a:xfrm>
          <a:prstGeom prst="rect">
            <a:avLst/>
          </a:prstGeom>
        </p:spPr>
      </p:pic>
    </p:spTree>
    <p:extLst>
      <p:ext uri="{BB962C8B-B14F-4D97-AF65-F5344CB8AC3E}">
        <p14:creationId xmlns:p14="http://schemas.microsoft.com/office/powerpoint/2010/main" val="78950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298" y="-92766"/>
            <a:ext cx="11988800" cy="1193800"/>
          </a:xfrm>
        </p:spPr>
        <p:txBody>
          <a:bodyPr>
            <a:normAutofit fontScale="90000"/>
          </a:bodyPr>
          <a:lstStyle/>
          <a:p>
            <a:pPr algn="ctr"/>
            <a:r>
              <a:rPr lang="en-US" dirty="0">
                <a:solidFill>
                  <a:srgbClr val="EE9D44"/>
                </a:solidFill>
              </a:rPr>
              <a:t> </a:t>
            </a:r>
            <a:br>
              <a:rPr lang="en-US" dirty="0">
                <a:solidFill>
                  <a:srgbClr val="EE9D44"/>
                </a:solidFill>
              </a:rPr>
            </a:br>
            <a:r>
              <a:rPr lang="en-US" dirty="0">
                <a:solidFill>
                  <a:srgbClr val="EE9D44"/>
                </a:solidFill>
              </a:rPr>
              <a:t>What’s the big deal about ledgers? Michael Casey</a:t>
            </a:r>
          </a:p>
        </p:txBody>
      </p:sp>
      <p:sp>
        <p:nvSpPr>
          <p:cNvPr id="7" name="Rectangle 6">
            <a:extLst>
              <a:ext uri="{FF2B5EF4-FFF2-40B4-BE49-F238E27FC236}">
                <a16:creationId xmlns:a16="http://schemas.microsoft.com/office/drawing/2014/main" id="{6EC1CD4C-3A66-6C49-80C4-EDC1054EC3C1}"/>
              </a:ext>
            </a:extLst>
          </p:cNvPr>
          <p:cNvSpPr/>
          <p:nvPr/>
        </p:nvSpPr>
        <p:spPr>
          <a:xfrm>
            <a:off x="476524" y="1101034"/>
            <a:ext cx="11264347" cy="5355312"/>
          </a:xfrm>
          <a:prstGeom prst="rect">
            <a:avLst/>
          </a:prstGeom>
        </p:spPr>
        <p:txBody>
          <a:bodyPr wrap="square">
            <a:spAutoFit/>
          </a:bodyPr>
          <a:lstStyle/>
          <a:p>
            <a:endParaRPr lang="en-US" altLang="en-US" sz="2000" b="1" dirty="0"/>
          </a:p>
          <a:p>
            <a:r>
              <a:rPr lang="en-CA" sz="2300" i="1" dirty="0"/>
              <a:t>“Blockchain technology can upend a millennia-old, centralized model installed with the first ledger, the Code of Hammurabi, which was founded around 1754 BC in Babylon.</a:t>
            </a:r>
          </a:p>
          <a:p>
            <a:endParaRPr lang="en-CA" sz="2300" i="1" dirty="0"/>
          </a:p>
          <a:p>
            <a:r>
              <a:rPr lang="en-CA" sz="2300" i="1" dirty="0"/>
              <a:t>Until now, we've had to rely on centralized ledger keepers. We've assigned regulators and auditors to randomly check their work, but for the most part we are blind to the accuracy of the data, beholden to what the bookkeeper tells us.</a:t>
            </a:r>
          </a:p>
          <a:p>
            <a:endParaRPr lang="en-CA" sz="2300" i="1" dirty="0"/>
          </a:p>
          <a:p>
            <a:r>
              <a:rPr lang="en-CA" sz="2300" i="1" dirty="0">
                <a:solidFill>
                  <a:srgbClr val="0070C0"/>
                </a:solidFill>
              </a:rPr>
              <a:t>Blockchains promise to supplant this centralized approach with a distributed, shared ledger whose updates follow a robust, ongoing consensus in real-time.  At any given time, everyone can know the current state of agreed-to transactions and balances. </a:t>
            </a:r>
          </a:p>
          <a:p>
            <a:endParaRPr lang="en-CA" sz="2300" i="1" dirty="0"/>
          </a:p>
          <a:p>
            <a:r>
              <a:rPr lang="en-CA" sz="2300" i="1" dirty="0"/>
              <a:t>No more need for weekly, monthly, quarterly, or annual reconciliations and audits. The entire rhythm of our financial system could change.”</a:t>
            </a:r>
          </a:p>
        </p:txBody>
      </p:sp>
    </p:spTree>
    <p:extLst>
      <p:ext uri="{BB962C8B-B14F-4D97-AF65-F5344CB8AC3E}">
        <p14:creationId xmlns:p14="http://schemas.microsoft.com/office/powerpoint/2010/main" val="1623867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12035"/>
            <a:ext cx="11988800" cy="1193800"/>
          </a:xfrm>
        </p:spPr>
        <p:txBody>
          <a:bodyPr>
            <a:normAutofit fontScale="90000"/>
          </a:bodyPr>
          <a:lstStyle/>
          <a:p>
            <a:pPr algn="ctr"/>
            <a:r>
              <a:rPr lang="en-US" dirty="0">
                <a:solidFill>
                  <a:srgbClr val="EE9D44"/>
                </a:solidFill>
              </a:rPr>
              <a:t> </a:t>
            </a:r>
            <a:br>
              <a:rPr lang="en-US" dirty="0">
                <a:solidFill>
                  <a:srgbClr val="EE9D44"/>
                </a:solidFill>
              </a:rPr>
            </a:br>
            <a:r>
              <a:rPr lang="en-US" dirty="0">
                <a:solidFill>
                  <a:srgbClr val="EE9D44"/>
                </a:solidFill>
              </a:rPr>
              <a:t>Where to go from here?</a:t>
            </a:r>
          </a:p>
        </p:txBody>
      </p:sp>
      <p:sp>
        <p:nvSpPr>
          <p:cNvPr id="4" name="Text Placeholder 4">
            <a:extLst>
              <a:ext uri="{FF2B5EF4-FFF2-40B4-BE49-F238E27FC236}">
                <a16:creationId xmlns:a16="http://schemas.microsoft.com/office/drawing/2014/main" id="{9AB5AD8B-F02F-4C48-BF97-C0118F0959EA}"/>
              </a:ext>
            </a:extLst>
          </p:cNvPr>
          <p:cNvSpPr txBox="1">
            <a:spLocks/>
          </p:cNvSpPr>
          <p:nvPr/>
        </p:nvSpPr>
        <p:spPr>
          <a:xfrm>
            <a:off x="4800352" y="1620806"/>
            <a:ext cx="6765034" cy="466559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178" indent="-457178">
              <a:spcAft>
                <a:spcPts val="2400"/>
              </a:spcAft>
              <a:buFont typeface="Arial" charset="0"/>
              <a:buChar char="•"/>
            </a:pPr>
            <a:r>
              <a:rPr lang="en-US" sz="2600" b="1" dirty="0">
                <a:solidFill>
                  <a:srgbClr val="0070C0"/>
                </a:solidFill>
                <a:ea typeface="Helvetica LT Std Light" charset="0"/>
                <a:cs typeface="Helvetica LT Std Light" charset="0"/>
              </a:rPr>
              <a:t>Global bestseller </a:t>
            </a:r>
            <a:r>
              <a:rPr lang="en-US" sz="2600" dirty="0">
                <a:ea typeface="Helvetica LT Std Light" charset="0"/>
                <a:cs typeface="Helvetica LT Std Light" charset="0"/>
              </a:rPr>
              <a:t>– First edition published May, 2016, translated into 18 different languages</a:t>
            </a:r>
          </a:p>
          <a:p>
            <a:pPr marL="457178" indent="-457178">
              <a:spcAft>
                <a:spcPts val="2400"/>
              </a:spcAft>
              <a:buFont typeface="Arial" charset="0"/>
              <a:buChar char="•"/>
            </a:pPr>
            <a:r>
              <a:rPr lang="en-US" sz="2600" b="1" dirty="0">
                <a:solidFill>
                  <a:srgbClr val="0070C0"/>
                </a:solidFill>
                <a:ea typeface="Helvetica LT Std Light" charset="0"/>
                <a:cs typeface="Helvetica LT Std Light" charset="0"/>
              </a:rPr>
              <a:t>Updated edition released June 11 in NYC</a:t>
            </a:r>
            <a:r>
              <a:rPr lang="en-US" sz="2600" b="1" dirty="0">
                <a:solidFill>
                  <a:srgbClr val="01139D"/>
                </a:solidFill>
                <a:latin typeface="Helvetica LT Std Light" charset="0"/>
                <a:ea typeface="Helvetica LT Std Light" charset="0"/>
                <a:cs typeface="Helvetica LT Std Light" charset="0"/>
              </a:rPr>
              <a:t> </a:t>
            </a:r>
            <a:r>
              <a:rPr lang="en-US" sz="2600" dirty="0">
                <a:ea typeface="Helvetica LT Std Light" charset="0"/>
                <a:cs typeface="Helvetica LT Std Light" charset="0"/>
              </a:rPr>
              <a:t>-</a:t>
            </a:r>
            <a:r>
              <a:rPr lang="en-US" sz="2600" b="1" dirty="0">
                <a:solidFill>
                  <a:srgbClr val="01139D"/>
                </a:solidFill>
                <a:latin typeface="Helvetica LT Std Light" charset="0"/>
                <a:ea typeface="Helvetica LT Std Light" charset="0"/>
                <a:cs typeface="Helvetica LT Std Light" charset="0"/>
              </a:rPr>
              <a:t> </a:t>
            </a:r>
            <a:r>
              <a:rPr lang="en-US" sz="2600" dirty="0">
                <a:solidFill>
                  <a:srgbClr val="01139D"/>
                </a:solidFill>
                <a:latin typeface="Helvetica LT Std Light" charset="0"/>
                <a:ea typeface="Helvetica LT Std Light" charset="0"/>
                <a:cs typeface="Helvetica LT Std Light" charset="0"/>
              </a:rPr>
              <a:t> </a:t>
            </a:r>
            <a:r>
              <a:rPr lang="en-US" sz="2600" dirty="0">
                <a:ea typeface="Helvetica LT Std Light" charset="0"/>
                <a:cs typeface="Helvetica LT Std Light" charset="0"/>
              </a:rPr>
              <a:t>25,000 additional words, including a new taxonomy for understanding crypto assets and Initial Coin Offerings</a:t>
            </a:r>
          </a:p>
          <a:p>
            <a:pPr marL="457178" indent="-457178">
              <a:spcAft>
                <a:spcPts val="2400"/>
              </a:spcAft>
              <a:buFont typeface="Arial" charset="0"/>
              <a:buChar char="•"/>
            </a:pPr>
            <a:r>
              <a:rPr lang="en-US" sz="2600" b="1" dirty="0">
                <a:solidFill>
                  <a:srgbClr val="0070C0"/>
                </a:solidFill>
                <a:ea typeface="Helvetica LT Std Light" charset="0"/>
                <a:cs typeface="Helvetica LT Std Light" charset="0"/>
              </a:rPr>
              <a:t>“This book has had an enormous impact on the evolution of blockchain in the world.” </a:t>
            </a:r>
            <a:r>
              <a:rPr lang="mr-IN" sz="2600" dirty="0">
                <a:ea typeface="Helvetica LT Std Light" charset="0"/>
                <a:cs typeface="Helvetica LT Std Light" charset="0"/>
              </a:rPr>
              <a:t>–</a:t>
            </a:r>
            <a:r>
              <a:rPr lang="en-US" sz="2600" dirty="0">
                <a:ea typeface="Helvetica LT Std Light" charset="0"/>
                <a:cs typeface="Helvetica LT Std Light" charset="0"/>
              </a:rPr>
              <a:t> Satya Nadella, Microsoft CEO</a:t>
            </a:r>
          </a:p>
          <a:p>
            <a:pPr marL="457178" indent="-457178">
              <a:spcAft>
                <a:spcPts val="2400"/>
              </a:spcAft>
              <a:buFont typeface="Arial" charset="0"/>
              <a:buChar char="•"/>
            </a:pPr>
            <a:endParaRPr lang="en-US" dirty="0">
              <a:solidFill>
                <a:srgbClr val="01139D"/>
              </a:solidFill>
              <a:latin typeface="Helvetica LT Std Light" charset="0"/>
              <a:ea typeface="Helvetica LT Std Light" charset="0"/>
              <a:cs typeface="Helvetica LT Std Light" charset="0"/>
            </a:endParaRPr>
          </a:p>
        </p:txBody>
      </p:sp>
      <p:pic>
        <p:nvPicPr>
          <p:cNvPr id="6" name="Picture 5">
            <a:extLst>
              <a:ext uri="{FF2B5EF4-FFF2-40B4-BE49-F238E27FC236}">
                <a16:creationId xmlns:a16="http://schemas.microsoft.com/office/drawing/2014/main" id="{3E4D2AE4-371E-C44A-8DF7-E18B2AABE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347" y="1292725"/>
            <a:ext cx="3472057" cy="532175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85367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01133" y="3545570"/>
            <a:ext cx="10989733" cy="2700867"/>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algn="ctr" rtl="0" eaLnBrk="0" fontAlgn="base" hangingPunct="0">
              <a:lnSpc>
                <a:spcPct val="90000"/>
              </a:lnSpc>
              <a:spcBef>
                <a:spcPct val="0"/>
              </a:spcBef>
              <a:spcAft>
                <a:spcPct val="0"/>
              </a:spcAft>
              <a:defRPr sz="2800">
                <a:solidFill>
                  <a:srgbClr val="F5A738"/>
                </a:solidFill>
                <a:latin typeface="Helvetica LT Std Light"/>
                <a:ea typeface="ＭＳ Ｐゴシック" pitchFamily="-123" charset="-128"/>
                <a:cs typeface="ＭＳ Ｐゴシック" pitchFamily="-1" charset="-128"/>
              </a:defRPr>
            </a:lvl1pPr>
            <a:lvl2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2pPr>
            <a:lvl3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3pPr>
            <a:lvl4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4pPr>
            <a:lvl5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5pPr>
            <a:lvl6pPr marL="457200" algn="l" rtl="0" eaLnBrk="1" fontAlgn="base" hangingPunct="1">
              <a:lnSpc>
                <a:spcPct val="90000"/>
              </a:lnSpc>
              <a:spcBef>
                <a:spcPct val="0"/>
              </a:spcBef>
              <a:spcAft>
                <a:spcPct val="0"/>
              </a:spcAft>
              <a:defRPr sz="2400" b="1">
                <a:solidFill>
                  <a:schemeClr val="bg1"/>
                </a:solidFill>
                <a:latin typeface="Calibri" pitchFamily="34" charset="0"/>
              </a:defRPr>
            </a:lvl6pPr>
            <a:lvl7pPr marL="914400" algn="l" rtl="0" eaLnBrk="1" fontAlgn="base" hangingPunct="1">
              <a:lnSpc>
                <a:spcPct val="90000"/>
              </a:lnSpc>
              <a:spcBef>
                <a:spcPct val="0"/>
              </a:spcBef>
              <a:spcAft>
                <a:spcPct val="0"/>
              </a:spcAft>
              <a:defRPr sz="2400" b="1">
                <a:solidFill>
                  <a:schemeClr val="bg1"/>
                </a:solidFill>
                <a:latin typeface="Calibri" pitchFamily="34" charset="0"/>
              </a:defRPr>
            </a:lvl7pPr>
            <a:lvl8pPr marL="1371600" algn="l" rtl="0" eaLnBrk="1" fontAlgn="base" hangingPunct="1">
              <a:lnSpc>
                <a:spcPct val="90000"/>
              </a:lnSpc>
              <a:spcBef>
                <a:spcPct val="0"/>
              </a:spcBef>
              <a:spcAft>
                <a:spcPct val="0"/>
              </a:spcAft>
              <a:defRPr sz="2400" b="1">
                <a:solidFill>
                  <a:schemeClr val="bg1"/>
                </a:solidFill>
                <a:latin typeface="Calibri" pitchFamily="34" charset="0"/>
              </a:defRPr>
            </a:lvl8pPr>
            <a:lvl9pPr marL="1828800" algn="l" rtl="0" eaLnBrk="1" fontAlgn="base" hangingPunct="1">
              <a:lnSpc>
                <a:spcPct val="90000"/>
              </a:lnSpc>
              <a:spcBef>
                <a:spcPct val="0"/>
              </a:spcBef>
              <a:spcAft>
                <a:spcPct val="0"/>
              </a:spcAft>
              <a:defRPr sz="2400" b="1">
                <a:solidFill>
                  <a:schemeClr val="bg1"/>
                </a:solidFill>
                <a:latin typeface="Calibri" pitchFamily="34" charset="0"/>
              </a:defRPr>
            </a:lvl9pPr>
          </a:lstStyle>
          <a:p>
            <a:pPr marL="0" marR="0" lvl="0" indent="0" algn="ctr" defTabSz="1219170" rtl="0" eaLnBrk="0" fontAlgn="base" latinLnBrk="0" hangingPunct="0">
              <a:lnSpc>
                <a:spcPct val="90000"/>
              </a:lnSpc>
              <a:spcBef>
                <a:spcPct val="0"/>
              </a:spcBef>
              <a:spcAft>
                <a:spcPct val="0"/>
              </a:spcAft>
              <a:buClrTx/>
              <a:buSzTx/>
              <a:buFontTx/>
              <a:buNone/>
              <a:tabLst/>
              <a:defRPr/>
            </a:pPr>
            <a:r>
              <a:rPr kumimoji="0" lang="en-US" sz="2667" b="1" i="0" u="none" strike="noStrike" kern="0" cap="none" spc="0" normalizeH="0" baseline="0" noProof="0" dirty="0">
                <a:ln>
                  <a:noFill/>
                </a:ln>
                <a:solidFill>
                  <a:srgbClr val="1E8ACC"/>
                </a:solidFill>
                <a:effectLst/>
                <a:uLnTx/>
                <a:uFillTx/>
                <a:latin typeface="Helvetica LT Std Light" pitchFamily="-84" charset="0"/>
                <a:ea typeface="ヒラギノ角ゴ Pro W3" pitchFamily="-84" charset="-128"/>
                <a:cs typeface="ヒラギノ角ゴ Pro W3" pitchFamily="-84" charset="-128"/>
              </a:rPr>
              <a:t>Thank you!</a:t>
            </a:r>
          </a:p>
          <a:p>
            <a:pPr marL="0" marR="0" lvl="0" indent="0" algn="ctr" defTabSz="1219170" rtl="0" eaLnBrk="0" fontAlgn="base" latinLnBrk="0" hangingPunct="0">
              <a:lnSpc>
                <a:spcPct val="90000"/>
              </a:lnSpc>
              <a:spcBef>
                <a:spcPct val="0"/>
              </a:spcBef>
              <a:spcAft>
                <a:spcPct val="0"/>
              </a:spcAft>
              <a:buClrTx/>
              <a:buSzTx/>
              <a:buFontTx/>
              <a:buNone/>
              <a:tabLst/>
              <a:defRPr/>
            </a:pPr>
            <a:endParaRPr kumimoji="0" lang="en-US" sz="2667" b="1" i="0" u="none" strike="noStrike" kern="0" cap="none" spc="0" normalizeH="0" baseline="0" noProof="0" dirty="0">
              <a:ln>
                <a:noFill/>
              </a:ln>
              <a:solidFill>
                <a:srgbClr val="1E8ACC"/>
              </a:solidFill>
              <a:effectLst/>
              <a:uLnTx/>
              <a:uFillTx/>
              <a:latin typeface="Helvetica LT Std Light" pitchFamily="-84" charset="0"/>
              <a:ea typeface="ヒラギノ角ゴ Pro W3" pitchFamily="-84" charset="-128"/>
            </a:endParaRPr>
          </a:p>
          <a:p>
            <a:pPr marL="0" marR="0" lvl="0" indent="0" algn="ctr" defTabSz="1219170" rtl="0" eaLnBrk="0" fontAlgn="base" latinLnBrk="0" hangingPunct="0">
              <a:lnSpc>
                <a:spcPct val="90000"/>
              </a:lnSpc>
              <a:spcBef>
                <a:spcPct val="0"/>
              </a:spcBef>
              <a:spcAft>
                <a:spcPct val="0"/>
              </a:spcAft>
              <a:buClrTx/>
              <a:buSzTx/>
              <a:buFontTx/>
              <a:buNone/>
              <a:tabLst/>
              <a:defRPr/>
            </a:pPr>
            <a:r>
              <a:rPr kumimoji="0" lang="en-US" sz="2667" b="1" i="0" u="none" strike="noStrike" kern="0" cap="none" spc="0" normalizeH="0" baseline="0" noProof="0" dirty="0">
                <a:ln>
                  <a:noFill/>
                </a:ln>
                <a:solidFill>
                  <a:srgbClr val="1E8ACC"/>
                </a:solidFill>
                <a:effectLst/>
                <a:uLnTx/>
                <a:uFillTx/>
                <a:latin typeface="Helvetica LT Std Light" pitchFamily="-84" charset="0"/>
                <a:ea typeface="ヒラギノ角ゴ Pro W3" pitchFamily="-84" charset="-128"/>
              </a:rPr>
              <a:t>Follow us on Twitter @</a:t>
            </a:r>
            <a:r>
              <a:rPr kumimoji="0" lang="en-US" sz="2667" b="1" i="0" u="none" strike="noStrike" kern="0" cap="none" spc="0" normalizeH="0" baseline="0" noProof="0" dirty="0" err="1">
                <a:ln>
                  <a:noFill/>
                </a:ln>
                <a:solidFill>
                  <a:srgbClr val="1E8ACC"/>
                </a:solidFill>
                <a:effectLst/>
                <a:uLnTx/>
                <a:uFillTx/>
                <a:latin typeface="Helvetica LT Std Light" pitchFamily="-84" charset="0"/>
                <a:ea typeface="ヒラギノ角ゴ Pro W3" pitchFamily="-84" charset="-128"/>
              </a:rPr>
              <a:t>BlockchainRI</a:t>
            </a:r>
            <a:endParaRPr kumimoji="0" lang="en-US" sz="2667" b="1" i="0" u="none" strike="noStrike" kern="0" cap="none" spc="0" normalizeH="0" baseline="0" noProof="0" dirty="0">
              <a:ln>
                <a:noFill/>
              </a:ln>
              <a:solidFill>
                <a:srgbClr val="1E8ACC"/>
              </a:solidFill>
              <a:effectLst/>
              <a:uLnTx/>
              <a:uFillTx/>
              <a:latin typeface="Helvetica LT Std Light" pitchFamily="-84" charset="0"/>
              <a:ea typeface="ヒラギノ角ゴ Pro W3" pitchFamily="-84" charset="-128"/>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560" t="15997" r="21883" b="13643"/>
          <a:stretch/>
        </p:blipFill>
        <p:spPr>
          <a:xfrm>
            <a:off x="4803539" y="524932"/>
            <a:ext cx="2584924" cy="3053816"/>
          </a:xfrm>
          <a:prstGeom prst="rect">
            <a:avLst/>
          </a:prstGeom>
        </p:spPr>
      </p:pic>
      <p:sp>
        <p:nvSpPr>
          <p:cNvPr id="8" name="TextBox 7"/>
          <p:cNvSpPr txBox="1"/>
          <p:nvPr/>
        </p:nvSpPr>
        <p:spPr>
          <a:xfrm>
            <a:off x="0" y="6213259"/>
            <a:ext cx="12192000" cy="423333"/>
          </a:xfrm>
          <a:prstGeom prst="rect">
            <a:avLst/>
          </a:prstGeom>
          <a:noFill/>
        </p:spPr>
        <p:txBody>
          <a:bodyPr wrap="square" rtlCol="0">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E8ACC"/>
                </a:solidFill>
                <a:effectLst/>
                <a:uLnTx/>
                <a:uFillTx/>
                <a:latin typeface="Helvetica LT Std Light" charset="0"/>
                <a:ea typeface="ＭＳ Ｐゴシック" pitchFamily="-1" charset="-128"/>
                <a:cs typeface="+mn-cs"/>
              </a:rPr>
              <a:t>Hilary Carter |  </a:t>
            </a:r>
            <a:r>
              <a:rPr kumimoji="0" lang="en-US" sz="1600" b="0" i="0" u="none" strike="noStrike" kern="1200" cap="none" spc="0" normalizeH="0" baseline="0" noProof="0" dirty="0" err="1">
                <a:ln>
                  <a:noFill/>
                </a:ln>
                <a:solidFill>
                  <a:srgbClr val="1E8ACC"/>
                </a:solidFill>
                <a:effectLst/>
                <a:uLnTx/>
                <a:uFillTx/>
                <a:latin typeface="Helvetica LT Std Light" charset="0"/>
                <a:ea typeface="ＭＳ Ｐゴシック" pitchFamily="-1" charset="-128"/>
                <a:cs typeface="+mn-cs"/>
              </a:rPr>
              <a:t>www.blockchainresearchinstitute.org</a:t>
            </a:r>
            <a:r>
              <a:rPr kumimoji="0" lang="en-US" sz="1600" b="0" i="0" u="none" strike="noStrike" kern="1200" cap="none" spc="0" normalizeH="0" baseline="0" noProof="0" dirty="0">
                <a:ln>
                  <a:noFill/>
                </a:ln>
                <a:solidFill>
                  <a:srgbClr val="1E8ACC"/>
                </a:solidFill>
                <a:effectLst/>
                <a:uLnTx/>
                <a:uFillTx/>
                <a:latin typeface="Helvetica LT Std Light" charset="0"/>
                <a:ea typeface="ＭＳ Ｐゴシック" pitchFamily="-1" charset="-128"/>
                <a:cs typeface="+mn-cs"/>
              </a:rPr>
              <a:t>  |  </a:t>
            </a:r>
            <a:r>
              <a:rPr kumimoji="0" lang="en-US" sz="1600" b="0" i="0" u="none" strike="noStrike" kern="1200" cap="none" spc="0" normalizeH="0" baseline="0" noProof="0" dirty="0" err="1">
                <a:ln>
                  <a:noFill/>
                </a:ln>
                <a:solidFill>
                  <a:srgbClr val="1E8ACC"/>
                </a:solidFill>
                <a:effectLst/>
                <a:uLnTx/>
                <a:uFillTx/>
                <a:latin typeface="Helvetica LT Std Light" charset="0"/>
                <a:ea typeface="ＭＳ Ｐゴシック" pitchFamily="-1" charset="-128"/>
                <a:cs typeface="+mn-cs"/>
              </a:rPr>
              <a:t>hilary@blockchainresearchinstitute.org</a:t>
            </a:r>
            <a:r>
              <a:rPr kumimoji="0" lang="en-US" sz="1600" b="0" i="0" u="none" strike="noStrike" kern="1200" cap="none" spc="0" normalizeH="0" baseline="0" noProof="0" dirty="0">
                <a:ln>
                  <a:noFill/>
                </a:ln>
                <a:solidFill>
                  <a:srgbClr val="1E8ACC"/>
                </a:solidFill>
                <a:effectLst/>
                <a:uLnTx/>
                <a:uFillTx/>
                <a:latin typeface="Helvetica LT Std Light" charset="0"/>
                <a:ea typeface="ＭＳ Ｐゴシック" pitchFamily="-1" charset="-128"/>
                <a:cs typeface="+mn-cs"/>
              </a:rPr>
              <a:t>|  Twitter: @</a:t>
            </a:r>
            <a:r>
              <a:rPr kumimoji="0" lang="en-US" sz="1600" b="0" i="0" u="none" strike="noStrike" kern="1200" cap="none" spc="0" normalizeH="0" baseline="0" noProof="0" dirty="0" err="1">
                <a:ln>
                  <a:noFill/>
                </a:ln>
                <a:solidFill>
                  <a:srgbClr val="1E8ACC"/>
                </a:solidFill>
                <a:effectLst/>
                <a:uLnTx/>
                <a:uFillTx/>
                <a:latin typeface="Helvetica LT Std Light" charset="0"/>
                <a:ea typeface="ＭＳ Ｐゴシック" pitchFamily="-1" charset="-128"/>
                <a:cs typeface="+mn-cs"/>
              </a:rPr>
              <a:t>tweetfromhilary</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itchFamily="-1" charset="0"/>
              <a:ea typeface="ＭＳ Ｐゴシック" pitchFamily="-1" charset="-128"/>
              <a:cs typeface="+mn-cs"/>
            </a:endParaRPr>
          </a:p>
        </p:txBody>
      </p:sp>
    </p:spTree>
    <p:extLst>
      <p:ext uri="{BB962C8B-B14F-4D97-AF65-F5344CB8AC3E}">
        <p14:creationId xmlns:p14="http://schemas.microsoft.com/office/powerpoint/2010/main" val="16315117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EE9D44"/>
                </a:solidFill>
              </a:rPr>
              <a:t>From the Internet of information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6572" y="1825625"/>
            <a:ext cx="8058855" cy="4351338"/>
          </a:xfrm>
        </p:spPr>
      </p:pic>
    </p:spTree>
    <p:extLst>
      <p:ext uri="{BB962C8B-B14F-4D97-AF65-F5344CB8AC3E}">
        <p14:creationId xmlns:p14="http://schemas.microsoft.com/office/powerpoint/2010/main" val="463978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98100" cy="977123"/>
          </a:xfrm>
        </p:spPr>
        <p:txBody>
          <a:bodyPr/>
          <a:lstStyle/>
          <a:p>
            <a:pPr algn="ctr"/>
            <a:r>
              <a:rPr lang="en-US" dirty="0">
                <a:solidFill>
                  <a:srgbClr val="EE9D44"/>
                </a:solidFill>
              </a:rPr>
              <a:t>To the Internet of value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920" y="1316848"/>
            <a:ext cx="8732520" cy="5217921"/>
          </a:xfrm>
        </p:spPr>
      </p:pic>
    </p:spTree>
    <p:extLst>
      <p:ext uri="{BB962C8B-B14F-4D97-AF65-F5344CB8AC3E}">
        <p14:creationId xmlns:p14="http://schemas.microsoft.com/office/powerpoint/2010/main" val="1294859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736"/>
            <a:ext cx="10515600" cy="1325563"/>
          </a:xfrm>
        </p:spPr>
        <p:txBody>
          <a:bodyPr>
            <a:normAutofit/>
          </a:bodyPr>
          <a:lstStyle/>
          <a:p>
            <a:pPr algn="ctr"/>
            <a:r>
              <a:rPr lang="en-US" sz="4400" dirty="0">
                <a:latin typeface="Arial" panose="020B0604020202020204" pitchFamily="34" charset="0"/>
                <a:cs typeface="Arial" panose="020B0604020202020204" pitchFamily="34" charset="0"/>
              </a:rPr>
              <a:t>Network Security</a:t>
            </a:r>
          </a:p>
        </p:txBody>
      </p:sp>
      <p:sp>
        <p:nvSpPr>
          <p:cNvPr id="8" name="TextBox 7">
            <a:extLst>
              <a:ext uri="{FF2B5EF4-FFF2-40B4-BE49-F238E27FC236}">
                <a16:creationId xmlns:a16="http://schemas.microsoft.com/office/drawing/2014/main" id="{0C8D8A9C-C4B0-FC42-8343-18C91939DD81}"/>
              </a:ext>
            </a:extLst>
          </p:cNvPr>
          <p:cNvSpPr txBox="1"/>
          <p:nvPr/>
        </p:nvSpPr>
        <p:spPr>
          <a:xfrm>
            <a:off x="977900" y="1753586"/>
            <a:ext cx="6096000" cy="457200"/>
          </a:xfrm>
          <a:prstGeom prst="rect">
            <a:avLst/>
          </a:prstGeom>
          <a:noFill/>
        </p:spPr>
        <p:txBody>
          <a:bodyPr wrap="square" rtlCol="0">
            <a:noAutofit/>
          </a:bodyPr>
          <a:lstStyle/>
          <a:p>
            <a:r>
              <a:rPr lang="en-US" sz="2400" b="1" dirty="0">
                <a:solidFill>
                  <a:srgbClr val="0070C0"/>
                </a:solidFill>
              </a:rPr>
              <a:t>Both databases &amp; blockchains:</a:t>
            </a:r>
            <a:r>
              <a:rPr lang="en-US" sz="2400" dirty="0"/>
              <a:t> Store data &amp; record transactions</a:t>
            </a:r>
          </a:p>
          <a:p>
            <a:endParaRPr lang="en-US" sz="2400" dirty="0"/>
          </a:p>
          <a:p>
            <a:endParaRPr lang="en-US" sz="2400" dirty="0"/>
          </a:p>
          <a:p>
            <a:endParaRPr lang="en-US" sz="2400" dirty="0"/>
          </a:p>
          <a:p>
            <a:endParaRPr lang="en-US" sz="2400" dirty="0"/>
          </a:p>
        </p:txBody>
      </p:sp>
      <p:grpSp>
        <p:nvGrpSpPr>
          <p:cNvPr id="12" name="Group 11">
            <a:extLst>
              <a:ext uri="{FF2B5EF4-FFF2-40B4-BE49-F238E27FC236}">
                <a16:creationId xmlns:a16="http://schemas.microsoft.com/office/drawing/2014/main" id="{B0038835-DC7D-0C42-9982-5BC48122EBEF}"/>
              </a:ext>
            </a:extLst>
          </p:cNvPr>
          <p:cNvGrpSpPr/>
          <p:nvPr/>
        </p:nvGrpSpPr>
        <p:grpSpPr>
          <a:xfrm>
            <a:off x="977900" y="1309536"/>
            <a:ext cx="9902586" cy="2779864"/>
            <a:chOff x="977900" y="1286352"/>
            <a:chExt cx="9902586" cy="2779864"/>
          </a:xfrm>
        </p:grpSpPr>
        <p:pic>
          <p:nvPicPr>
            <p:cNvPr id="4" name="Picture 3">
              <a:extLst>
                <a:ext uri="{FF2B5EF4-FFF2-40B4-BE49-F238E27FC236}">
                  <a16:creationId xmlns:a16="http://schemas.microsoft.com/office/drawing/2014/main" id="{28EABD96-681A-8140-8DB2-BEC0EB6BD54F}"/>
                </a:ext>
              </a:extLst>
            </p:cNvPr>
            <p:cNvPicPr>
              <a:picLocks noChangeAspect="1"/>
            </p:cNvPicPr>
            <p:nvPr/>
          </p:nvPicPr>
          <p:blipFill rotWithShape="1">
            <a:blip r:embed="rId3"/>
            <a:srcRect r="74860"/>
            <a:stretch/>
          </p:blipFill>
          <p:spPr>
            <a:xfrm>
              <a:off x="8476727" y="1286352"/>
              <a:ext cx="2403759" cy="2779864"/>
            </a:xfrm>
            <a:prstGeom prst="rect">
              <a:avLst/>
            </a:prstGeom>
          </p:spPr>
        </p:pic>
        <p:sp>
          <p:nvSpPr>
            <p:cNvPr id="9" name="TextBox 8">
              <a:extLst>
                <a:ext uri="{FF2B5EF4-FFF2-40B4-BE49-F238E27FC236}">
                  <a16:creationId xmlns:a16="http://schemas.microsoft.com/office/drawing/2014/main" id="{1A6D1BBE-2367-BD44-936C-D473583E39EC}"/>
                </a:ext>
              </a:extLst>
            </p:cNvPr>
            <p:cNvSpPr txBox="1"/>
            <p:nvPr/>
          </p:nvSpPr>
          <p:spPr>
            <a:xfrm>
              <a:off x="977900" y="2695602"/>
              <a:ext cx="5461000" cy="874414"/>
            </a:xfrm>
            <a:prstGeom prst="rect">
              <a:avLst/>
            </a:prstGeom>
            <a:noFill/>
          </p:spPr>
          <p:txBody>
            <a:bodyPr wrap="square" rtlCol="0">
              <a:noAutofit/>
            </a:bodyPr>
            <a:lstStyle/>
            <a:p>
              <a:r>
                <a:rPr lang="en-US" sz="2400" b="1" dirty="0">
                  <a:solidFill>
                    <a:srgbClr val="0070C0"/>
                  </a:solidFill>
                </a:rPr>
                <a:t>Databases: </a:t>
              </a:r>
              <a:r>
                <a:rPr lang="en-US" sz="2400" dirty="0"/>
                <a:t>Are centralized on a single server; subject to a single point of failure. Breaches (Equifax, Home Depot) result in loss of trust</a:t>
              </a:r>
            </a:p>
            <a:p>
              <a:endParaRPr lang="en-US" dirty="0"/>
            </a:p>
          </p:txBody>
        </p:sp>
      </p:grpSp>
      <p:sp>
        <p:nvSpPr>
          <p:cNvPr id="10" name="TextBox 9">
            <a:extLst>
              <a:ext uri="{FF2B5EF4-FFF2-40B4-BE49-F238E27FC236}">
                <a16:creationId xmlns:a16="http://schemas.microsoft.com/office/drawing/2014/main" id="{CF8D94A0-BBC9-A347-B213-B65A2B5D3CF1}"/>
              </a:ext>
            </a:extLst>
          </p:cNvPr>
          <p:cNvSpPr txBox="1"/>
          <p:nvPr/>
        </p:nvSpPr>
        <p:spPr>
          <a:xfrm>
            <a:off x="2799081" y="4851400"/>
            <a:ext cx="45719" cy="1206500"/>
          </a:xfrm>
          <a:prstGeom prst="rect">
            <a:avLst/>
          </a:prstGeom>
          <a:noFill/>
        </p:spPr>
        <p:txBody>
          <a:bodyPr wrap="square" rtlCol="0">
            <a:noAutofit/>
          </a:bodyPr>
          <a:lstStyle/>
          <a:p>
            <a:endParaRPr lang="en-US" sz="1800" dirty="0" err="1">
              <a:solidFill>
                <a:schemeClr val="tx1">
                  <a:lumMod val="75000"/>
                  <a:lumOff val="25000"/>
                </a:schemeClr>
              </a:solidFill>
            </a:endParaRPr>
          </a:p>
        </p:txBody>
      </p:sp>
      <p:grpSp>
        <p:nvGrpSpPr>
          <p:cNvPr id="13" name="Group 12">
            <a:extLst>
              <a:ext uri="{FF2B5EF4-FFF2-40B4-BE49-F238E27FC236}">
                <a16:creationId xmlns:a16="http://schemas.microsoft.com/office/drawing/2014/main" id="{BDBB1392-E2B5-CE46-9E0E-3D9B104E605B}"/>
              </a:ext>
            </a:extLst>
          </p:cNvPr>
          <p:cNvGrpSpPr/>
          <p:nvPr/>
        </p:nvGrpSpPr>
        <p:grpSpPr>
          <a:xfrm>
            <a:off x="977900" y="3769816"/>
            <a:ext cx="10375900" cy="2981381"/>
            <a:chOff x="977900" y="3769816"/>
            <a:chExt cx="10375900" cy="2981381"/>
          </a:xfrm>
        </p:grpSpPr>
        <p:pic>
          <p:nvPicPr>
            <p:cNvPr id="7" name="Picture 6">
              <a:extLst>
                <a:ext uri="{FF2B5EF4-FFF2-40B4-BE49-F238E27FC236}">
                  <a16:creationId xmlns:a16="http://schemas.microsoft.com/office/drawing/2014/main" id="{0EE85D8B-9E11-7E4B-BBB7-96B2E1F7C85E}"/>
                </a:ext>
              </a:extLst>
            </p:cNvPr>
            <p:cNvPicPr>
              <a:picLocks noChangeAspect="1"/>
            </p:cNvPicPr>
            <p:nvPr/>
          </p:nvPicPr>
          <p:blipFill rotWithShape="1">
            <a:blip r:embed="rId3"/>
            <a:srcRect l="60017"/>
            <a:stretch/>
          </p:blipFill>
          <p:spPr>
            <a:xfrm>
              <a:off x="7253723" y="3769816"/>
              <a:ext cx="4100077" cy="2981381"/>
            </a:xfrm>
            <a:prstGeom prst="rect">
              <a:avLst/>
            </a:prstGeom>
          </p:spPr>
        </p:pic>
        <p:sp>
          <p:nvSpPr>
            <p:cNvPr id="11" name="TextBox 10">
              <a:extLst>
                <a:ext uri="{FF2B5EF4-FFF2-40B4-BE49-F238E27FC236}">
                  <a16:creationId xmlns:a16="http://schemas.microsoft.com/office/drawing/2014/main" id="{FF420BDD-4940-0443-A3E2-64C169F016B6}"/>
                </a:ext>
              </a:extLst>
            </p:cNvPr>
            <p:cNvSpPr txBox="1"/>
            <p:nvPr/>
          </p:nvSpPr>
          <p:spPr>
            <a:xfrm>
              <a:off x="977900" y="4343400"/>
              <a:ext cx="5461000" cy="508000"/>
            </a:xfrm>
            <a:prstGeom prst="rect">
              <a:avLst/>
            </a:prstGeom>
            <a:noFill/>
          </p:spPr>
          <p:txBody>
            <a:bodyPr wrap="square" rtlCol="0">
              <a:noAutofit/>
            </a:bodyPr>
            <a:lstStyle/>
            <a:p>
              <a:r>
                <a:rPr lang="en-US" sz="2400" b="1" dirty="0">
                  <a:solidFill>
                    <a:srgbClr val="0070C0"/>
                  </a:solidFill>
                </a:rPr>
                <a:t>Blockchains: </a:t>
              </a:r>
              <a:r>
                <a:rPr lang="en-US" sz="2400" dirty="0"/>
                <a:t>Are decentralized. Multiple stakeholders verify information, maintain network consensus, and govern transactions, achieving unprecedented security</a:t>
              </a:r>
            </a:p>
          </p:txBody>
        </p:sp>
      </p:grpSp>
    </p:spTree>
    <p:extLst>
      <p:ext uri="{BB962C8B-B14F-4D97-AF65-F5344CB8AC3E}">
        <p14:creationId xmlns:p14="http://schemas.microsoft.com/office/powerpoint/2010/main" val="6890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3">
            <a:extLst>
              <a:ext uri="{BEBA8EAE-BF5A-486C-A8C5-ECC9F3942E4B}">
                <a14:imgProps xmlns:a14="http://schemas.microsoft.com/office/drawing/2010/main">
                  <a14:imgLayer r:embed="rId4">
                    <a14:imgEffect>
                      <a14:artisticGlowEdges trans="24000" smoothness="5"/>
                    </a14:imgEffect>
                  </a14:imgLayer>
                </a14:imgProps>
              </a:ext>
            </a:extLst>
          </a:blip>
          <a:srcRect t="8892" b="8480"/>
          <a:stretch/>
        </p:blipFill>
        <p:spPr>
          <a:xfrm>
            <a:off x="-160020" y="0"/>
            <a:ext cx="12352020" cy="7268407"/>
          </a:xfrm>
          <a:prstGeom prst="rect">
            <a:avLst/>
          </a:prstGeom>
          <a:effectLst>
            <a:outerShdw blurRad="1092200" dist="50800" dir="15840000" sx="176000" sy="176000" algn="ctr" rotWithShape="0">
              <a:srgbClr val="000000">
                <a:alpha val="0"/>
              </a:srgbClr>
            </a:outerShdw>
          </a:effectLst>
        </p:spPr>
      </p:pic>
      <p:sp>
        <p:nvSpPr>
          <p:cNvPr id="4" name="TextBox 3"/>
          <p:cNvSpPr txBox="1"/>
          <p:nvPr/>
        </p:nvSpPr>
        <p:spPr>
          <a:xfrm>
            <a:off x="343768" y="5103674"/>
            <a:ext cx="2559050" cy="1754326"/>
          </a:xfrm>
          <a:prstGeom prst="rect">
            <a:avLst/>
          </a:prstGeom>
          <a:noFill/>
        </p:spPr>
        <p:txBody>
          <a:bodyPr wrap="square" rtlCol="0">
            <a:spAutoFit/>
          </a:bodyPr>
          <a:lstStyle/>
          <a:p>
            <a:r>
              <a:rPr lang="en-US" sz="3600" b="1" dirty="0">
                <a:solidFill>
                  <a:schemeClr val="bg1"/>
                </a:solidFill>
              </a:rPr>
              <a:t>Why was it created?</a:t>
            </a:r>
          </a:p>
          <a:p>
            <a:endParaRPr lang="en-US" dirty="0"/>
          </a:p>
          <a:p>
            <a:endParaRPr lang="en-US" dirty="0"/>
          </a:p>
        </p:txBody>
      </p:sp>
      <p:sp>
        <p:nvSpPr>
          <p:cNvPr id="7" name="TextBox 6"/>
          <p:cNvSpPr txBox="1"/>
          <p:nvPr/>
        </p:nvSpPr>
        <p:spPr>
          <a:xfrm>
            <a:off x="8481391" y="685969"/>
            <a:ext cx="3432479" cy="1754326"/>
          </a:xfrm>
          <a:prstGeom prst="rect">
            <a:avLst/>
          </a:prstGeom>
          <a:noFill/>
        </p:spPr>
        <p:txBody>
          <a:bodyPr wrap="square" rtlCol="0">
            <a:spAutoFit/>
          </a:bodyPr>
          <a:lstStyle/>
          <a:p>
            <a:pPr algn="r"/>
            <a:r>
              <a:rPr lang="en-US" sz="3600" b="1" dirty="0">
                <a:solidFill>
                  <a:schemeClr val="bg1"/>
                </a:solidFill>
              </a:rPr>
              <a:t>What are the applications &amp; implications?</a:t>
            </a:r>
          </a:p>
        </p:txBody>
      </p:sp>
      <p:sp>
        <p:nvSpPr>
          <p:cNvPr id="8" name="TextBox 7"/>
          <p:cNvSpPr txBox="1"/>
          <p:nvPr/>
        </p:nvSpPr>
        <p:spPr>
          <a:xfrm>
            <a:off x="8876030" y="5085183"/>
            <a:ext cx="3037840" cy="1200329"/>
          </a:xfrm>
          <a:prstGeom prst="rect">
            <a:avLst/>
          </a:prstGeom>
          <a:noFill/>
        </p:spPr>
        <p:txBody>
          <a:bodyPr wrap="square" rtlCol="0">
            <a:spAutoFit/>
          </a:bodyPr>
          <a:lstStyle/>
          <a:p>
            <a:pPr algn="r"/>
            <a:r>
              <a:rPr lang="en-CA" sz="3600" b="1" dirty="0">
                <a:solidFill>
                  <a:schemeClr val="bg1"/>
                </a:solidFill>
              </a:rPr>
              <a:t>How does it work? </a:t>
            </a:r>
            <a:endParaRPr lang="en-US" sz="3600" b="1" dirty="0">
              <a:solidFill>
                <a:schemeClr val="bg1"/>
              </a:solidFill>
            </a:endParaRPr>
          </a:p>
        </p:txBody>
      </p:sp>
      <p:sp>
        <p:nvSpPr>
          <p:cNvPr id="3" name="TextBox 2"/>
          <p:cNvSpPr txBox="1"/>
          <p:nvPr/>
        </p:nvSpPr>
        <p:spPr>
          <a:xfrm>
            <a:off x="343768" y="685969"/>
            <a:ext cx="4292399" cy="1200329"/>
          </a:xfrm>
          <a:prstGeom prst="rect">
            <a:avLst/>
          </a:prstGeom>
          <a:noFill/>
        </p:spPr>
        <p:txBody>
          <a:bodyPr wrap="square" rtlCol="0">
            <a:spAutoFit/>
          </a:bodyPr>
          <a:lstStyle/>
          <a:p>
            <a:r>
              <a:rPr lang="en-US" sz="3600" b="1" dirty="0">
                <a:solidFill>
                  <a:schemeClr val="bg1"/>
                </a:solidFill>
              </a:rPr>
              <a:t>What </a:t>
            </a:r>
            <a:r>
              <a:rPr lang="en-US" sz="3600" b="1">
                <a:solidFill>
                  <a:schemeClr val="bg1"/>
                </a:solidFill>
              </a:rPr>
              <a:t>is bitcoin &amp; what is blockchain?</a:t>
            </a:r>
            <a:endParaRPr lang="en-US" sz="3600" b="1" dirty="0">
              <a:solidFill>
                <a:schemeClr val="bg1"/>
              </a:solidFill>
            </a:endParaRPr>
          </a:p>
        </p:txBody>
      </p:sp>
      <p:sp>
        <p:nvSpPr>
          <p:cNvPr id="9" name="TextBox 8"/>
          <p:cNvSpPr txBox="1"/>
          <p:nvPr/>
        </p:nvSpPr>
        <p:spPr>
          <a:xfrm>
            <a:off x="3962400" y="3423332"/>
            <a:ext cx="3687177" cy="646331"/>
          </a:xfrm>
          <a:prstGeom prst="rect">
            <a:avLst/>
          </a:prstGeom>
          <a:noFill/>
        </p:spPr>
        <p:txBody>
          <a:bodyPr wrap="square" rtlCol="0">
            <a:spAutoFit/>
          </a:bodyPr>
          <a:lstStyle/>
          <a:p>
            <a:pPr algn="r"/>
            <a:r>
              <a:rPr lang="en-CA" sz="3600" b="1" dirty="0">
                <a:solidFill>
                  <a:schemeClr val="bg1"/>
                </a:solidFill>
              </a:rPr>
              <a:t>Who </a:t>
            </a:r>
            <a:r>
              <a:rPr lang="en-CA" sz="3600" b="1">
                <a:solidFill>
                  <a:schemeClr val="bg1"/>
                </a:solidFill>
              </a:rPr>
              <a:t>created it? </a:t>
            </a:r>
            <a:endParaRPr lang="en-US" sz="3600" b="1" dirty="0">
              <a:solidFill>
                <a:schemeClr val="bg1"/>
              </a:solidFill>
            </a:endParaRPr>
          </a:p>
        </p:txBody>
      </p:sp>
    </p:spTree>
    <p:extLst>
      <p:ext uri="{BB962C8B-B14F-4D97-AF65-F5344CB8AC3E}">
        <p14:creationId xmlns:p14="http://schemas.microsoft.com/office/powerpoint/2010/main" val="139427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453"/>
            <a:ext cx="10515600" cy="1325563"/>
          </a:xfrm>
        </p:spPr>
        <p:txBody>
          <a:bodyPr/>
          <a:lstStyle/>
          <a:p>
            <a:pPr algn="ctr"/>
            <a:r>
              <a:rPr lang="en-US" dirty="0">
                <a:solidFill>
                  <a:srgbClr val="EE9D44"/>
                </a:solidFill>
              </a:rPr>
              <a:t>What is bitcoin?</a:t>
            </a:r>
          </a:p>
        </p:txBody>
      </p:sp>
      <p:sp>
        <p:nvSpPr>
          <p:cNvPr id="3" name="Content Placeholder 2"/>
          <p:cNvSpPr>
            <a:spLocks noGrp="1"/>
          </p:cNvSpPr>
          <p:nvPr>
            <p:ph idx="1"/>
          </p:nvPr>
        </p:nvSpPr>
        <p:spPr>
          <a:xfrm>
            <a:off x="598004" y="1431118"/>
            <a:ext cx="10995991" cy="4797342"/>
          </a:xfrm>
        </p:spPr>
        <p:txBody>
          <a:bodyPr>
            <a:noAutofit/>
          </a:bodyPr>
          <a:lstStyle/>
          <a:p>
            <a:pPr marL="15875" indent="301625">
              <a:lnSpc>
                <a:spcPct val="100000"/>
              </a:lnSpc>
              <a:spcBef>
                <a:spcPts val="0"/>
              </a:spcBef>
              <a:spcAft>
                <a:spcPts val="1000"/>
              </a:spcAft>
            </a:pPr>
            <a:r>
              <a:rPr lang="en-US" sz="2600" b="1" i="1" dirty="0"/>
              <a:t>World’s first cryptocurrency:</a:t>
            </a:r>
            <a:r>
              <a:rPr lang="en-US" sz="2600" dirty="0"/>
              <a:t>  the mother of all blockchains</a:t>
            </a:r>
          </a:p>
          <a:p>
            <a:pPr marL="15875" indent="301625">
              <a:lnSpc>
                <a:spcPct val="100000"/>
              </a:lnSpc>
              <a:spcBef>
                <a:spcPts val="0"/>
              </a:spcBef>
              <a:spcAft>
                <a:spcPts val="1000"/>
              </a:spcAft>
            </a:pPr>
            <a:r>
              <a:rPr lang="en-US" sz="2600" b="1" i="1" dirty="0">
                <a:solidFill>
                  <a:srgbClr val="0070C0"/>
                </a:solidFill>
              </a:rPr>
              <a:t>A social construct:  </a:t>
            </a:r>
            <a:r>
              <a:rPr lang="en-CA" sz="2600" dirty="0">
                <a:solidFill>
                  <a:srgbClr val="0070C0"/>
                </a:solidFill>
              </a:rPr>
              <a:t>entirely human designed, created, &amp; sustained</a:t>
            </a:r>
          </a:p>
          <a:p>
            <a:pPr marL="15875" indent="301625">
              <a:lnSpc>
                <a:spcPct val="100000"/>
              </a:lnSpc>
              <a:spcBef>
                <a:spcPts val="0"/>
              </a:spcBef>
              <a:spcAft>
                <a:spcPts val="1000"/>
              </a:spcAft>
            </a:pPr>
            <a:r>
              <a:rPr lang="en-US" sz="2600" b="1" i="1" dirty="0"/>
              <a:t>A fungible </a:t>
            </a:r>
            <a:r>
              <a:rPr lang="en-CA" sz="2600" b="1" i="1" dirty="0"/>
              <a:t>unit of value exchange with a fixed supply:</a:t>
            </a:r>
            <a:r>
              <a:rPr lang="en-CA" sz="2600" dirty="0"/>
              <a:t>  21 million</a:t>
            </a:r>
          </a:p>
          <a:p>
            <a:pPr marL="15875" indent="301625">
              <a:lnSpc>
                <a:spcPct val="100000"/>
              </a:lnSpc>
              <a:spcBef>
                <a:spcPts val="0"/>
              </a:spcBef>
              <a:spcAft>
                <a:spcPts val="1000"/>
              </a:spcAft>
            </a:pPr>
            <a:r>
              <a:rPr lang="en-US" sz="2600" b="1" i="1" dirty="0">
                <a:solidFill>
                  <a:srgbClr val="0070C0"/>
                </a:solidFill>
              </a:rPr>
              <a:t>A form of payment</a:t>
            </a:r>
            <a:r>
              <a:rPr lang="en-US" sz="2600" i="1" dirty="0">
                <a:solidFill>
                  <a:srgbClr val="0070C0"/>
                </a:solidFill>
              </a:rPr>
              <a:t>:  </a:t>
            </a:r>
            <a:r>
              <a:rPr lang="en-US" sz="2600" dirty="0" err="1">
                <a:solidFill>
                  <a:srgbClr val="0070C0"/>
                </a:solidFill>
              </a:rPr>
              <a:t>Overstock.com</a:t>
            </a:r>
            <a:r>
              <a:rPr lang="en-US" sz="2600" dirty="0">
                <a:solidFill>
                  <a:srgbClr val="0070C0"/>
                </a:solidFill>
              </a:rPr>
              <a:t>, Virgin, Expedia, Microsoft (Xbox)</a:t>
            </a:r>
          </a:p>
          <a:p>
            <a:pPr marL="15875" indent="301625">
              <a:lnSpc>
                <a:spcPct val="100000"/>
              </a:lnSpc>
              <a:spcBef>
                <a:spcPts val="0"/>
              </a:spcBef>
              <a:spcAft>
                <a:spcPts val="1000"/>
              </a:spcAft>
            </a:pPr>
            <a:r>
              <a:rPr lang="en-US" sz="2600" b="1" i="1" dirty="0"/>
              <a:t>A store of value - </a:t>
            </a:r>
            <a:r>
              <a:rPr lang="en-US" sz="2600" dirty="0"/>
              <a:t>with plenty of volatility in the mix!</a:t>
            </a:r>
          </a:p>
          <a:p>
            <a:pPr marL="15875" indent="301625">
              <a:lnSpc>
                <a:spcPct val="100000"/>
              </a:lnSpc>
              <a:spcBef>
                <a:spcPts val="0"/>
              </a:spcBef>
              <a:spcAft>
                <a:spcPts val="1000"/>
              </a:spcAft>
            </a:pPr>
            <a:r>
              <a:rPr lang="en-US" sz="2600" b="1" i="1" dirty="0">
                <a:solidFill>
                  <a:srgbClr val="0070C0"/>
                </a:solidFill>
              </a:rPr>
              <a:t>A decentralized, public utility</a:t>
            </a:r>
            <a:r>
              <a:rPr lang="en-US" sz="2600" i="1" dirty="0">
                <a:solidFill>
                  <a:srgbClr val="0070C0"/>
                </a:solidFill>
              </a:rPr>
              <a:t>:  </a:t>
            </a:r>
            <a:r>
              <a:rPr lang="en-US" sz="2600" dirty="0">
                <a:solidFill>
                  <a:srgbClr val="0070C0"/>
                </a:solidFill>
              </a:rPr>
              <a:t>not backed by any government or central bank, no board of directors, no shareholders </a:t>
            </a:r>
          </a:p>
          <a:p>
            <a:pPr marL="15875" indent="301625">
              <a:lnSpc>
                <a:spcPct val="100000"/>
              </a:lnSpc>
              <a:spcBef>
                <a:spcPts val="0"/>
              </a:spcBef>
              <a:spcAft>
                <a:spcPts val="1000"/>
              </a:spcAft>
            </a:pPr>
            <a:r>
              <a:rPr lang="en-CA" sz="2600" b="1" i="1" dirty="0"/>
              <a:t>A </a:t>
            </a:r>
            <a:r>
              <a:rPr lang="en-US" sz="2600" b="1" i="1" dirty="0"/>
              <a:t>community of stakeholders</a:t>
            </a:r>
            <a:r>
              <a:rPr lang="en-US" sz="2600" i="1" dirty="0"/>
              <a:t>:</a:t>
            </a:r>
            <a:r>
              <a:rPr lang="en-US" sz="2600" dirty="0"/>
              <a:t>  owners, miners (parties who sustain the network), entrepreneurs, developers, and innovators who write applications and tools (such as hardware wallets, exchanges, etc.)</a:t>
            </a:r>
          </a:p>
        </p:txBody>
      </p:sp>
    </p:spTree>
    <p:extLst>
      <p:ext uri="{BB962C8B-B14F-4D97-AF65-F5344CB8AC3E}">
        <p14:creationId xmlns:p14="http://schemas.microsoft.com/office/powerpoint/2010/main" val="16547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BCBCB"/>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BCBCB"/>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BCBCB"/>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CBCBCB"/>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CBCBCB"/>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CBCBCB"/>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CBCBCB"/>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735"/>
            <a:ext cx="10515600" cy="1325563"/>
          </a:xfrm>
        </p:spPr>
        <p:txBody>
          <a:bodyPr>
            <a:normAutofit/>
          </a:bodyPr>
          <a:lstStyle/>
          <a:p>
            <a:pPr algn="ctr"/>
            <a:r>
              <a:rPr lang="en-US" dirty="0">
                <a:solidFill>
                  <a:srgbClr val="EE9D44"/>
                </a:solidFill>
                <a:latin typeface="+mn-lt"/>
              </a:rPr>
              <a:t>What is blockchain?</a:t>
            </a:r>
          </a:p>
        </p:txBody>
      </p:sp>
      <p:sp>
        <p:nvSpPr>
          <p:cNvPr id="6" name="Content Placeholder 2"/>
          <p:cNvSpPr txBox="1">
            <a:spLocks/>
          </p:cNvSpPr>
          <p:nvPr/>
        </p:nvSpPr>
        <p:spPr>
          <a:xfrm>
            <a:off x="291548" y="1342318"/>
            <a:ext cx="11608904" cy="4797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5875" indent="301625">
              <a:lnSpc>
                <a:spcPct val="100000"/>
              </a:lnSpc>
              <a:spcBef>
                <a:spcPts val="0"/>
              </a:spcBef>
              <a:spcAft>
                <a:spcPts val="1000"/>
              </a:spcAft>
            </a:pPr>
            <a:r>
              <a:rPr lang="en-US" sz="2600" b="1" i="1" dirty="0"/>
              <a:t>A software protocol </a:t>
            </a:r>
            <a:r>
              <a:rPr lang="en-US" sz="2600" dirty="0"/>
              <a:t>that</a:t>
            </a:r>
            <a:r>
              <a:rPr lang="en-US" sz="2600" b="1" i="1" dirty="0"/>
              <a:t> </a:t>
            </a:r>
            <a:r>
              <a:rPr lang="en-US" sz="2600" dirty="0"/>
              <a:t>enables digital value exchange – the technology underpinning bitcoin &amp; cryptocurrencies</a:t>
            </a:r>
          </a:p>
          <a:p>
            <a:pPr marL="15875" indent="301625">
              <a:lnSpc>
                <a:spcPct val="100000"/>
              </a:lnSpc>
              <a:spcBef>
                <a:spcPts val="0"/>
              </a:spcBef>
              <a:spcAft>
                <a:spcPts val="1000"/>
              </a:spcAft>
            </a:pPr>
            <a:r>
              <a:rPr lang="en-US" sz="2600" b="1" i="1" dirty="0">
                <a:solidFill>
                  <a:srgbClr val="0070C0"/>
                </a:solidFill>
              </a:rPr>
              <a:t>Also known as </a:t>
            </a:r>
            <a:r>
              <a:rPr lang="en-US" sz="2600" dirty="0">
                <a:solidFill>
                  <a:srgbClr val="0070C0"/>
                </a:solidFill>
              </a:rPr>
              <a:t>distributed ledger technology (DLT) – resembling Excel</a:t>
            </a:r>
          </a:p>
          <a:p>
            <a:pPr marL="15875" indent="301625">
              <a:lnSpc>
                <a:spcPct val="100000"/>
              </a:lnSpc>
              <a:spcBef>
                <a:spcPts val="0"/>
              </a:spcBef>
              <a:spcAft>
                <a:spcPts val="1000"/>
              </a:spcAft>
            </a:pPr>
            <a:r>
              <a:rPr lang="en-US" sz="2600" b="1" i="1" dirty="0"/>
              <a:t>Decentralized because </a:t>
            </a:r>
            <a:r>
              <a:rPr lang="en-US" sz="2600" dirty="0"/>
              <a:t>of the global distribution of network participants (called nodes) </a:t>
            </a:r>
          </a:p>
          <a:p>
            <a:pPr marL="15875" indent="301625">
              <a:lnSpc>
                <a:spcPct val="100000"/>
              </a:lnSpc>
              <a:spcBef>
                <a:spcPts val="0"/>
              </a:spcBef>
              <a:spcAft>
                <a:spcPts val="1000"/>
              </a:spcAft>
            </a:pPr>
            <a:r>
              <a:rPr lang="en-US" sz="2600" b="1" i="1" dirty="0">
                <a:solidFill>
                  <a:srgbClr val="0070C0"/>
                </a:solidFill>
              </a:rPr>
              <a:t>Secured by </a:t>
            </a:r>
            <a:r>
              <a:rPr lang="en-US" sz="2600" dirty="0">
                <a:solidFill>
                  <a:srgbClr val="0070C0"/>
                </a:solidFill>
              </a:rPr>
              <a:t>high</a:t>
            </a:r>
            <a:r>
              <a:rPr lang="en-US" sz="2600" b="1" i="1" dirty="0">
                <a:solidFill>
                  <a:srgbClr val="0070C0"/>
                </a:solidFill>
              </a:rPr>
              <a:t> </a:t>
            </a:r>
            <a:r>
              <a:rPr lang="en-US" sz="2600" dirty="0">
                <a:solidFill>
                  <a:srgbClr val="0070C0"/>
                </a:solidFill>
              </a:rPr>
              <a:t>levels of computing power &amp; private key cryptography </a:t>
            </a:r>
          </a:p>
          <a:p>
            <a:pPr marL="15875" indent="301625">
              <a:lnSpc>
                <a:spcPct val="100000"/>
              </a:lnSpc>
              <a:spcBef>
                <a:spcPts val="0"/>
              </a:spcBef>
              <a:spcAft>
                <a:spcPts val="1000"/>
              </a:spcAft>
            </a:pPr>
            <a:r>
              <a:rPr lang="en-US" sz="2600" b="1" i="1" dirty="0"/>
              <a:t>Sustained by </a:t>
            </a:r>
            <a:r>
              <a:rPr lang="en-US" sz="2600" dirty="0"/>
              <a:t>mass network collaboration &amp; competition for rewards </a:t>
            </a:r>
          </a:p>
          <a:p>
            <a:pPr marL="15875" indent="301625">
              <a:lnSpc>
                <a:spcPct val="100000"/>
              </a:lnSpc>
              <a:spcBef>
                <a:spcPts val="0"/>
              </a:spcBef>
              <a:spcAft>
                <a:spcPts val="1000"/>
              </a:spcAft>
            </a:pPr>
            <a:r>
              <a:rPr lang="en-US" sz="2600" b="1" i="1" dirty="0">
                <a:solidFill>
                  <a:srgbClr val="0070C0"/>
                </a:solidFill>
              </a:rPr>
              <a:t>Solves</a:t>
            </a:r>
            <a:r>
              <a:rPr lang="en-US" sz="2600" dirty="0">
                <a:solidFill>
                  <a:srgbClr val="0070C0"/>
                </a:solidFill>
              </a:rPr>
              <a:t> the double-spend problem: you can’t send bitcoin you don’t have</a:t>
            </a:r>
          </a:p>
          <a:p>
            <a:pPr marL="15875" indent="301625">
              <a:lnSpc>
                <a:spcPct val="100000"/>
              </a:lnSpc>
              <a:spcBef>
                <a:spcPts val="0"/>
              </a:spcBef>
              <a:spcAft>
                <a:spcPts val="1000"/>
              </a:spcAft>
            </a:pPr>
            <a:r>
              <a:rPr lang="en-US" sz="2600" b="1" i="1" dirty="0"/>
              <a:t>Enables</a:t>
            </a:r>
            <a:r>
              <a:rPr lang="en-US" sz="2600" dirty="0"/>
              <a:t> peer to peer exchange of units of value: currencies, votes, land titles, health data, etc.</a:t>
            </a:r>
          </a:p>
          <a:p>
            <a:pPr marL="15875" indent="301625">
              <a:lnSpc>
                <a:spcPct val="100000"/>
              </a:lnSpc>
              <a:spcBef>
                <a:spcPts val="0"/>
              </a:spcBef>
              <a:spcAft>
                <a:spcPts val="1000"/>
              </a:spcAft>
            </a:pPr>
            <a:r>
              <a:rPr lang="en-US" sz="2600" b="1" i="1" dirty="0">
                <a:solidFill>
                  <a:srgbClr val="0070C0"/>
                </a:solidFill>
              </a:rPr>
              <a:t>Characterized by </a:t>
            </a:r>
            <a:r>
              <a:rPr lang="en-US" sz="2600" dirty="0">
                <a:solidFill>
                  <a:srgbClr val="0070C0"/>
                </a:solidFill>
              </a:rPr>
              <a:t>design features such as transparency &amp; immutability</a:t>
            </a:r>
          </a:p>
        </p:txBody>
      </p:sp>
    </p:spTree>
    <p:extLst>
      <p:ext uri="{BB962C8B-B14F-4D97-AF65-F5344CB8AC3E}">
        <p14:creationId xmlns:p14="http://schemas.microsoft.com/office/powerpoint/2010/main" val="166231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rgbClr val="CBCBCB"/>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subTnLst>
                                    <p:animClr clrSpc="rgb" dir="cw">
                                      <p:cBhvr override="childStyle">
                                        <p:cTn dur="1" fill="hold" display="0" masterRel="nextClick" afterEffect="1"/>
                                        <p:tgtEl>
                                          <p:spTgt spid="6">
                                            <p:txEl>
                                              <p:pRg st="1" end="1"/>
                                            </p:txEl>
                                          </p:spTgt>
                                        </p:tgtEl>
                                        <p:attrNameLst>
                                          <p:attrName>ppt_c</p:attrName>
                                        </p:attrNameLst>
                                      </p:cBhvr>
                                      <p:to>
                                        <a:srgbClr val="CBCBCB"/>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rgbClr val="CBCBCB"/>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subTnLst>
                                    <p:animClr clrSpc="rgb" dir="cw">
                                      <p:cBhvr override="childStyle">
                                        <p:cTn dur="1" fill="hold" display="0" masterRel="nextClick" afterEffect="1"/>
                                        <p:tgtEl>
                                          <p:spTgt spid="6">
                                            <p:txEl>
                                              <p:pRg st="3" end="3"/>
                                            </p:txEl>
                                          </p:spTgt>
                                        </p:tgtEl>
                                        <p:attrNameLst>
                                          <p:attrName>ppt_c</p:attrName>
                                        </p:attrNameLst>
                                      </p:cBhvr>
                                      <p:to>
                                        <a:srgbClr val="CBCBCB"/>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subTnLst>
                                    <p:animClr clrSpc="rgb" dir="cw">
                                      <p:cBhvr override="childStyle">
                                        <p:cTn dur="1" fill="hold" display="0" masterRel="nextClick" afterEffect="1"/>
                                        <p:tgtEl>
                                          <p:spTgt spid="6">
                                            <p:txEl>
                                              <p:pRg st="4" end="4"/>
                                            </p:txEl>
                                          </p:spTgt>
                                        </p:tgtEl>
                                        <p:attrNameLst>
                                          <p:attrName>ppt_c</p:attrName>
                                        </p:attrNameLst>
                                      </p:cBhvr>
                                      <p:to>
                                        <a:srgbClr val="CBCBCB"/>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subTnLst>
                                    <p:animClr clrSpc="rgb" dir="cw">
                                      <p:cBhvr override="childStyle">
                                        <p:cTn dur="1" fill="hold" display="0" masterRel="nextClick" afterEffect="1"/>
                                        <p:tgtEl>
                                          <p:spTgt spid="6">
                                            <p:txEl>
                                              <p:pRg st="5" end="5"/>
                                            </p:txEl>
                                          </p:spTgt>
                                        </p:tgtEl>
                                        <p:attrNameLst>
                                          <p:attrName>ppt_c</p:attrName>
                                        </p:attrNameLst>
                                      </p:cBhvr>
                                      <p:to>
                                        <a:srgbClr val="CBCBCB"/>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subTnLst>
                                    <p:animClr clrSpc="rgb" dir="cw">
                                      <p:cBhvr override="childStyle">
                                        <p:cTn dur="1" fill="hold" display="0" masterRel="nextClick" afterEffect="1"/>
                                        <p:tgtEl>
                                          <p:spTgt spid="6">
                                            <p:txEl>
                                              <p:pRg st="6" end="6"/>
                                            </p:txEl>
                                          </p:spTgt>
                                        </p:tgtEl>
                                        <p:attrNameLst>
                                          <p:attrName>ppt_c</p:attrName>
                                        </p:attrNameLst>
                                      </p:cBhvr>
                                      <p:to>
                                        <a:srgbClr val="CBCBCB"/>
                                      </p:to>
                                    </p:animClr>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pscott Group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9525" algn="ctr">
          <a:noFill/>
          <a:miter lim="800000"/>
          <a:headEnd/>
          <a:tailEnd/>
        </a:ln>
      </a:spPr>
      <a:bodyPr wrap="square" anchor="ctr">
        <a:noAutofit/>
      </a:bodyPr>
      <a:lstStyle>
        <a:defPPr>
          <a:defRPr sz="1800">
            <a:latin typeface="Calibri" pitchFamily="34" charset="0"/>
            <a:ea typeface="+mn-ea"/>
            <a:cs typeface="+mn-cs"/>
          </a:defRPr>
        </a:defPPr>
      </a:lstStyle>
    </a:spDef>
    <a:lnDef>
      <a:spPr bwMode="auto">
        <a:noFill/>
        <a:ln w="9525" cap="flat" cmpd="sng" algn="ctr">
          <a:solidFill>
            <a:schemeClr val="tx1">
              <a:lumMod val="65000"/>
              <a:lumOff val="35000"/>
            </a:schemeClr>
          </a:solidFill>
          <a:prstDash val="solid"/>
          <a:round/>
          <a:headEnd type="none" w="med" len="med"/>
          <a:tailEnd type="none" w="med" len="med"/>
        </a:ln>
        <a:effectLst/>
      </a:spPr>
      <a:bodyPr/>
      <a:lstStyle/>
    </a:lnDef>
    <a:txDef>
      <a:spPr>
        <a:noFill/>
      </a:spPr>
      <a:bodyPr wrap="square" rtlCol="0">
        <a:noAutofit/>
      </a:bodyPr>
      <a:lstStyle>
        <a:defPPr>
          <a:defRPr sz="1800" dirty="0" err="1" smtClean="0">
            <a:solidFill>
              <a:schemeClr val="tx1">
                <a:lumMod val="75000"/>
                <a:lumOff val="25000"/>
              </a:schemeClr>
            </a:solidFill>
          </a:defRPr>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173B"/>
        </a:dk1>
        <a:lt1>
          <a:srgbClr val="FFFFFF"/>
        </a:lt1>
        <a:dk2>
          <a:srgbClr val="000000"/>
        </a:dk2>
        <a:lt2>
          <a:srgbClr val="808080"/>
        </a:lt2>
        <a:accent1>
          <a:srgbClr val="80A1B6"/>
        </a:accent1>
        <a:accent2>
          <a:srgbClr val="333399"/>
        </a:accent2>
        <a:accent3>
          <a:srgbClr val="FFFFFF"/>
        </a:accent3>
        <a:accent4>
          <a:srgbClr val="001231"/>
        </a:accent4>
        <a:accent5>
          <a:srgbClr val="C0CDD7"/>
        </a:accent5>
        <a:accent6>
          <a:srgbClr val="2D2D8A"/>
        </a:accent6>
        <a:hlink>
          <a:srgbClr val="00B6DD"/>
        </a:hlink>
        <a:folHlink>
          <a:srgbClr val="99CC00"/>
        </a:folHlink>
      </a:clrScheme>
      <a:clrMap bg1="lt1" tx1="dk1" bg2="lt2" tx2="dk2" accent1="accent1" accent2="accent2" accent3="accent3" accent4="accent4" accent5="accent5" accent6="accent6" hlink="hlink" folHlink="folHlink"/>
    </a:extraClrScheme>
    <a:extraClrScheme>
      <a:clrScheme name="Custom Design 14">
        <a:dk1>
          <a:srgbClr val="00173B"/>
        </a:dk1>
        <a:lt1>
          <a:srgbClr val="FFFFFF"/>
        </a:lt1>
        <a:dk2>
          <a:srgbClr val="000000"/>
        </a:dk2>
        <a:lt2>
          <a:srgbClr val="808080"/>
        </a:lt2>
        <a:accent1>
          <a:srgbClr val="80A1B6"/>
        </a:accent1>
        <a:accent2>
          <a:srgbClr val="333399"/>
        </a:accent2>
        <a:accent3>
          <a:srgbClr val="FFFFFF"/>
        </a:accent3>
        <a:accent4>
          <a:srgbClr val="001231"/>
        </a:accent4>
        <a:accent5>
          <a:srgbClr val="C0CDD7"/>
        </a:accent5>
        <a:accent6>
          <a:srgbClr val="2D2D8A"/>
        </a:accent6>
        <a:hlink>
          <a:srgbClr val="00B6DD"/>
        </a:hlink>
        <a:folHlink>
          <a:srgbClr val="6A2C9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apscott Group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9525" algn="ctr">
          <a:noFill/>
          <a:miter lim="800000"/>
          <a:headEnd/>
          <a:tailEnd/>
        </a:ln>
      </a:spPr>
      <a:bodyPr wrap="square" anchor="ctr">
        <a:noAutofit/>
      </a:bodyPr>
      <a:lstStyle>
        <a:defPPr>
          <a:defRPr sz="1800">
            <a:latin typeface="Calibri" pitchFamily="34" charset="0"/>
            <a:ea typeface="+mn-ea"/>
            <a:cs typeface="+mn-cs"/>
          </a:defRPr>
        </a:defPPr>
      </a:lstStyle>
    </a:spDef>
    <a:lnDef>
      <a:spPr bwMode="auto">
        <a:noFill/>
        <a:ln w="9525" cap="flat" cmpd="sng" algn="ctr">
          <a:solidFill>
            <a:schemeClr val="tx1">
              <a:lumMod val="65000"/>
              <a:lumOff val="35000"/>
            </a:schemeClr>
          </a:solidFill>
          <a:prstDash val="solid"/>
          <a:round/>
          <a:headEnd type="none" w="med" len="med"/>
          <a:tailEnd type="none" w="med" len="med"/>
        </a:ln>
        <a:effectLst/>
      </a:spPr>
      <a:bodyPr/>
      <a:lstStyle/>
    </a:lnDef>
    <a:txDef>
      <a:spPr>
        <a:noFill/>
      </a:spPr>
      <a:bodyPr wrap="square" rtlCol="0">
        <a:noAutofit/>
      </a:bodyPr>
      <a:lstStyle>
        <a:defPPr>
          <a:defRPr sz="1800" dirty="0" err="1" smtClean="0">
            <a:solidFill>
              <a:schemeClr val="tx1">
                <a:lumMod val="75000"/>
                <a:lumOff val="25000"/>
              </a:schemeClr>
            </a:solidFill>
          </a:defRPr>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173B"/>
        </a:dk1>
        <a:lt1>
          <a:srgbClr val="FFFFFF"/>
        </a:lt1>
        <a:dk2>
          <a:srgbClr val="000000"/>
        </a:dk2>
        <a:lt2>
          <a:srgbClr val="808080"/>
        </a:lt2>
        <a:accent1>
          <a:srgbClr val="80A1B6"/>
        </a:accent1>
        <a:accent2>
          <a:srgbClr val="333399"/>
        </a:accent2>
        <a:accent3>
          <a:srgbClr val="FFFFFF"/>
        </a:accent3>
        <a:accent4>
          <a:srgbClr val="001231"/>
        </a:accent4>
        <a:accent5>
          <a:srgbClr val="C0CDD7"/>
        </a:accent5>
        <a:accent6>
          <a:srgbClr val="2D2D8A"/>
        </a:accent6>
        <a:hlink>
          <a:srgbClr val="00B6DD"/>
        </a:hlink>
        <a:folHlink>
          <a:srgbClr val="99CC00"/>
        </a:folHlink>
      </a:clrScheme>
      <a:clrMap bg1="lt1" tx1="dk1" bg2="lt2" tx2="dk2" accent1="accent1" accent2="accent2" accent3="accent3" accent4="accent4" accent5="accent5" accent6="accent6" hlink="hlink" folHlink="folHlink"/>
    </a:extraClrScheme>
    <a:extraClrScheme>
      <a:clrScheme name="Custom Design 14">
        <a:dk1>
          <a:srgbClr val="00173B"/>
        </a:dk1>
        <a:lt1>
          <a:srgbClr val="FFFFFF"/>
        </a:lt1>
        <a:dk2>
          <a:srgbClr val="000000"/>
        </a:dk2>
        <a:lt2>
          <a:srgbClr val="808080"/>
        </a:lt2>
        <a:accent1>
          <a:srgbClr val="80A1B6"/>
        </a:accent1>
        <a:accent2>
          <a:srgbClr val="333399"/>
        </a:accent2>
        <a:accent3>
          <a:srgbClr val="FFFFFF"/>
        </a:accent3>
        <a:accent4>
          <a:srgbClr val="001231"/>
        </a:accent4>
        <a:accent5>
          <a:srgbClr val="C0CDD7"/>
        </a:accent5>
        <a:accent6>
          <a:srgbClr val="2D2D8A"/>
        </a:accent6>
        <a:hlink>
          <a:srgbClr val="00B6DD"/>
        </a:hlink>
        <a:folHlink>
          <a:srgbClr val="6A2C9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14065</TotalTime>
  <Words>1851</Words>
  <Application>Microsoft Macintosh PowerPoint</Application>
  <PresentationFormat>Widescreen</PresentationFormat>
  <Paragraphs>230</Paragraphs>
  <Slides>36</Slides>
  <Notes>17</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36</vt:i4>
      </vt:variant>
    </vt:vector>
  </HeadingPairs>
  <TitlesOfParts>
    <vt:vector size="54" baseType="lpstr">
      <vt:lpstr>ＭＳ Ｐゴシック</vt:lpstr>
      <vt:lpstr>ヒラギノ角ゴ Pro W3</vt:lpstr>
      <vt:lpstr>Arial</vt:lpstr>
      <vt:lpstr>Arial</vt:lpstr>
      <vt:lpstr>Arial Bold</vt:lpstr>
      <vt:lpstr>Calibri</vt:lpstr>
      <vt:lpstr>Courier New</vt:lpstr>
      <vt:lpstr>Helvetica</vt:lpstr>
      <vt:lpstr>Helvetica LT Std Light</vt:lpstr>
      <vt:lpstr>Open Sans</vt:lpstr>
      <vt:lpstr>Open Sans Light</vt:lpstr>
      <vt:lpstr>Raleway</vt:lpstr>
      <vt:lpstr>Raleway Light</vt:lpstr>
      <vt:lpstr>Roboto Light</vt:lpstr>
      <vt:lpstr>Wingdings</vt:lpstr>
      <vt:lpstr>Office Theme</vt:lpstr>
      <vt:lpstr>Tapscott Group Master</vt:lpstr>
      <vt:lpstr>1_Tapscott Group Master</vt:lpstr>
      <vt:lpstr>PowerPoint Presentation</vt:lpstr>
      <vt:lpstr> Hilary Carter, MSc CBP</vt:lpstr>
      <vt:lpstr>PowerPoint Presentation</vt:lpstr>
      <vt:lpstr>From the Internet of information</vt:lpstr>
      <vt:lpstr>To the Internet of value</vt:lpstr>
      <vt:lpstr>Network Security</vt:lpstr>
      <vt:lpstr>PowerPoint Presentation</vt:lpstr>
      <vt:lpstr>What is bitcoin?</vt:lpstr>
      <vt:lpstr>What is blockchain?</vt:lpstr>
      <vt:lpstr>Who created bitcoin?</vt:lpstr>
      <vt:lpstr>Why was it created?</vt:lpstr>
      <vt:lpstr>Necessity: 2.5 Billion Unbanked Adults</vt:lpstr>
      <vt:lpstr>Necessity: An inefficient system</vt:lpstr>
      <vt:lpstr>Necessity: Government Bailout of Banks?</vt:lpstr>
      <vt:lpstr>PowerPoint Presentation</vt:lpstr>
      <vt:lpstr>PowerPoint Presentation</vt:lpstr>
      <vt:lpstr>Bitnode.com: Globally Distributed Settlements</vt:lpstr>
      <vt:lpstr>TradeBlock.com: The Bitcoin Blockchain</vt:lpstr>
      <vt:lpstr>&lt;10 Years of Crypto: coinmarketcap.com</vt:lpstr>
      <vt:lpstr>Protocols &amp; Applications: Ethereum &amp; beyond</vt:lpstr>
      <vt:lpstr>CIVIC: a self-sovereign identity &amp; privacy token</vt:lpstr>
      <vt:lpstr>CryptoKitties.co: Digital Collectibles on Ethereum</vt:lpstr>
      <vt:lpstr>The Ethereum Ledger in Action</vt:lpstr>
      <vt:lpstr>PowerPoint Presentation</vt:lpstr>
      <vt:lpstr>7 Failed Transactions = scaling challenges</vt:lpstr>
      <vt:lpstr>Hyperledger</vt:lpstr>
      <vt:lpstr>  Product Life Cycles using Hyperledger</vt:lpstr>
      <vt:lpstr>  Enterprise Applications:  Walmart’s Pork &amp; Mango Pilots with IBM</vt:lpstr>
      <vt:lpstr> Retail Payments: Overstock </vt:lpstr>
      <vt:lpstr> Financing Entertainment Ecosystems: Music &amp; Film  </vt:lpstr>
      <vt:lpstr>PowerPoint Presentation</vt:lpstr>
      <vt:lpstr>PowerPoint Presentation</vt:lpstr>
      <vt:lpstr>  Blockchain &amp; the CFO by Iliana Oris Valiente</vt:lpstr>
      <vt:lpstr>  What’s the big deal about ledgers? Michael Casey</vt:lpstr>
      <vt:lpstr>  Where to go from here?</vt:lpstr>
      <vt:lpstr>PowerPoint Presentation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Webers</dc:creator>
  <cp:lastModifiedBy>Hilary Carter</cp:lastModifiedBy>
  <cp:revision>177</cp:revision>
  <cp:lastPrinted>2017-10-05T17:55:54Z</cp:lastPrinted>
  <dcterms:created xsi:type="dcterms:W3CDTF">2017-10-05T15:50:02Z</dcterms:created>
  <dcterms:modified xsi:type="dcterms:W3CDTF">2018-06-07T13:27:12Z</dcterms:modified>
</cp:coreProperties>
</file>