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6"/>
  </p:notesMasterIdLst>
  <p:handoutMasterIdLst>
    <p:handoutMasterId r:id="rId27"/>
  </p:handoutMasterIdLst>
  <p:sldIdLst>
    <p:sldId id="268" r:id="rId6"/>
    <p:sldId id="286" r:id="rId7"/>
    <p:sldId id="270" r:id="rId8"/>
    <p:sldId id="271" r:id="rId9"/>
    <p:sldId id="276" r:id="rId10"/>
    <p:sldId id="274" r:id="rId11"/>
    <p:sldId id="272" r:id="rId12"/>
    <p:sldId id="302" r:id="rId13"/>
    <p:sldId id="287" r:id="rId14"/>
    <p:sldId id="277" r:id="rId15"/>
    <p:sldId id="289" r:id="rId16"/>
    <p:sldId id="290" r:id="rId17"/>
    <p:sldId id="291" r:id="rId18"/>
    <p:sldId id="292" r:id="rId19"/>
    <p:sldId id="298" r:id="rId20"/>
    <p:sldId id="303" r:id="rId21"/>
    <p:sldId id="293" r:id="rId22"/>
    <p:sldId id="294" r:id="rId23"/>
    <p:sldId id="301" r:id="rId24"/>
    <p:sldId id="300" r:id="rId25"/>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05"/>
    <a:srgbClr val="125E80"/>
    <a:srgbClr val="134969"/>
    <a:srgbClr val="003946"/>
    <a:srgbClr val="DB6623"/>
    <a:srgbClr val="0E6633"/>
    <a:srgbClr val="A14B18"/>
    <a:srgbClr val="FFAD08"/>
    <a:srgbClr val="FFCB05"/>
    <a:srgbClr val="EAA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96" autoAdjust="0"/>
    <p:restoredTop sz="94753"/>
  </p:normalViewPr>
  <p:slideViewPr>
    <p:cSldViewPr snapToGrid="0" snapToObjects="1">
      <p:cViewPr varScale="1">
        <p:scale>
          <a:sx n="141" d="100"/>
          <a:sy n="141" d="100"/>
        </p:scale>
        <p:origin x="1044" y="12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21" d="100"/>
          <a:sy n="121" d="100"/>
        </p:scale>
        <p:origin x="3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a.sunlife\dfs\DBS\Annuity%20Market\Data%20for%20Naomi\2018\Q4%202018\ST\Superbond%20analysis%20-%202018.12.31%20(Updated%20April%202019)_v2.xlsm"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FFB605"/>
              </a:solidFill>
              <a:ln w="19050">
                <a:solidFill>
                  <a:schemeClr val="lt1"/>
                </a:solidFill>
              </a:ln>
              <a:effectLst/>
            </c:spPr>
            <c:extLst>
              <c:ext xmlns:c16="http://schemas.microsoft.com/office/drawing/2014/chart" uri="{C3380CC4-5D6E-409C-BE32-E72D297353CC}">
                <c16:uniqueId val="{00000001-C36B-4CD0-A2BA-89132C8989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36B-4CD0-A2BA-89132C898956}"/>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C36B-4CD0-A2BA-89132C898956}"/>
              </c:ext>
            </c:extLst>
          </c:dPt>
          <c:dPt>
            <c:idx val="3"/>
            <c:bubble3D val="0"/>
            <c:spPr>
              <a:solidFill>
                <a:srgbClr val="00A8E5"/>
              </a:solidFill>
              <a:ln w="19050">
                <a:solidFill>
                  <a:schemeClr val="lt1"/>
                </a:solidFill>
              </a:ln>
              <a:effectLst/>
            </c:spPr>
            <c:extLst>
              <c:ext xmlns:c16="http://schemas.microsoft.com/office/drawing/2014/chart" uri="{C3380CC4-5D6E-409C-BE32-E72D297353CC}">
                <c16:uniqueId val="{00000007-C36B-4CD0-A2BA-89132C89895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6B-4CD0-A2BA-89132C89895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36B-4CD0-A2BA-89132C898956}"/>
              </c:ext>
            </c:extLst>
          </c:dPt>
          <c:dPt>
            <c:idx val="6"/>
            <c:bubble3D val="0"/>
            <c:spPr>
              <a:solidFill>
                <a:srgbClr val="003946"/>
              </a:solidFill>
              <a:ln w="19050">
                <a:solidFill>
                  <a:schemeClr val="lt1"/>
                </a:solidFill>
              </a:ln>
              <a:effectLst/>
            </c:spPr>
            <c:extLst>
              <c:ext xmlns:c16="http://schemas.microsoft.com/office/drawing/2014/chart" uri="{C3380CC4-5D6E-409C-BE32-E72D297353CC}">
                <c16:uniqueId val="{0000000D-C36B-4CD0-A2BA-89132C898956}"/>
              </c:ext>
            </c:extLst>
          </c:dPt>
          <c:dPt>
            <c:idx val="7"/>
            <c:bubble3D val="0"/>
            <c:spPr>
              <a:solidFill>
                <a:srgbClr val="FFCB05"/>
              </a:solidFill>
              <a:ln w="19050">
                <a:solidFill>
                  <a:schemeClr val="lt1"/>
                </a:solidFill>
              </a:ln>
              <a:effectLst/>
            </c:spPr>
            <c:extLst>
              <c:ext xmlns:c16="http://schemas.microsoft.com/office/drawing/2014/chart" uri="{C3380CC4-5D6E-409C-BE32-E72D297353CC}">
                <c16:uniqueId val="{0000000F-C36B-4CD0-A2BA-89132C898956}"/>
              </c:ext>
            </c:extLst>
          </c:dPt>
          <c:cat>
            <c:strRef>
              <c:f>Sheet1!$A$2:$A$9</c:f>
              <c:strCache>
                <c:ptCount val="8"/>
                <c:pt idx="0">
                  <c:v>Human resources</c:v>
                </c:pt>
                <c:pt idx="1">
                  <c:v>Finance</c:v>
                </c:pt>
                <c:pt idx="2">
                  <c:v>Operations</c:v>
                </c:pt>
                <c:pt idx="3">
                  <c:v>Marketing</c:v>
                </c:pt>
                <c:pt idx="4">
                  <c:v>Technology</c:v>
                </c:pt>
                <c:pt idx="5">
                  <c:v>Business strategy</c:v>
                </c:pt>
                <c:pt idx="6">
                  <c:v>Innovation</c:v>
                </c:pt>
                <c:pt idx="7">
                  <c:v>Pension plan</c:v>
                </c:pt>
              </c:strCache>
            </c:strRef>
          </c:cat>
          <c:val>
            <c:numRef>
              <c:f>Sheet1!$B$2:$B$9</c:f>
              <c:numCache>
                <c:formatCode>General</c:formatCode>
                <c:ptCount val="8"/>
                <c:pt idx="0">
                  <c:v>7.1428571428599916</c:v>
                </c:pt>
                <c:pt idx="1">
                  <c:v>7.1428571428599916</c:v>
                </c:pt>
                <c:pt idx="2">
                  <c:v>7.1428571428599916</c:v>
                </c:pt>
                <c:pt idx="3">
                  <c:v>7.1428571428599916</c:v>
                </c:pt>
                <c:pt idx="4">
                  <c:v>7.1428571428599916</c:v>
                </c:pt>
                <c:pt idx="5">
                  <c:v>7.1428571428599916</c:v>
                </c:pt>
                <c:pt idx="6">
                  <c:v>7.1428571428599916</c:v>
                </c:pt>
                <c:pt idx="7">
                  <c:v>50</c:v>
                </c:pt>
              </c:numCache>
            </c:numRef>
          </c:val>
          <c:extLst>
            <c:ext xmlns:c16="http://schemas.microsoft.com/office/drawing/2014/chart" uri="{C3380CC4-5D6E-409C-BE32-E72D297353CC}">
              <c16:uniqueId val="{00000010-C36B-4CD0-A2BA-89132C898956}"/>
            </c:ext>
          </c:extLst>
        </c:ser>
        <c:dLbls>
          <c:showLegendKey val="0"/>
          <c:showVal val="0"/>
          <c:showCatName val="0"/>
          <c:showSerName val="0"/>
          <c:showPercent val="0"/>
          <c:showBubbleSize val="0"/>
          <c:showLeaderLines val="1"/>
        </c:dLbls>
        <c:firstSliceAng val="0"/>
        <c:holeSize val="32"/>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FFB605"/>
              </a:solidFill>
              <a:ln w="19050">
                <a:solidFill>
                  <a:schemeClr val="lt1"/>
                </a:solidFill>
              </a:ln>
              <a:effectLst/>
            </c:spPr>
            <c:extLst>
              <c:ext xmlns:c16="http://schemas.microsoft.com/office/drawing/2014/chart" uri="{C3380CC4-5D6E-409C-BE32-E72D297353CC}">
                <c16:uniqueId val="{00000001-C36B-4CD0-A2BA-89132C8989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36B-4CD0-A2BA-89132C898956}"/>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C36B-4CD0-A2BA-89132C898956}"/>
              </c:ext>
            </c:extLst>
          </c:dPt>
          <c:dPt>
            <c:idx val="3"/>
            <c:bubble3D val="0"/>
            <c:spPr>
              <a:solidFill>
                <a:srgbClr val="00A8E5"/>
              </a:solidFill>
              <a:ln w="19050">
                <a:solidFill>
                  <a:schemeClr val="lt1"/>
                </a:solidFill>
              </a:ln>
              <a:effectLst/>
            </c:spPr>
            <c:extLst>
              <c:ext xmlns:c16="http://schemas.microsoft.com/office/drawing/2014/chart" uri="{C3380CC4-5D6E-409C-BE32-E72D297353CC}">
                <c16:uniqueId val="{00000007-C36B-4CD0-A2BA-89132C89895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6B-4CD0-A2BA-89132C89895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36B-4CD0-A2BA-89132C898956}"/>
              </c:ext>
            </c:extLst>
          </c:dPt>
          <c:dPt>
            <c:idx val="6"/>
            <c:bubble3D val="0"/>
            <c:spPr>
              <a:solidFill>
                <a:srgbClr val="003946"/>
              </a:solidFill>
              <a:ln w="19050">
                <a:solidFill>
                  <a:schemeClr val="lt1"/>
                </a:solidFill>
              </a:ln>
              <a:effectLst/>
            </c:spPr>
            <c:extLst>
              <c:ext xmlns:c16="http://schemas.microsoft.com/office/drawing/2014/chart" uri="{C3380CC4-5D6E-409C-BE32-E72D297353CC}">
                <c16:uniqueId val="{0000000D-C36B-4CD0-A2BA-89132C898956}"/>
              </c:ext>
            </c:extLst>
          </c:dPt>
          <c:dPt>
            <c:idx val="7"/>
            <c:bubble3D val="0"/>
            <c:spPr>
              <a:solidFill>
                <a:srgbClr val="FFCB05"/>
              </a:solidFill>
              <a:ln w="19050">
                <a:solidFill>
                  <a:schemeClr val="lt1"/>
                </a:solidFill>
              </a:ln>
              <a:effectLst/>
            </c:spPr>
            <c:extLst>
              <c:ext xmlns:c16="http://schemas.microsoft.com/office/drawing/2014/chart" uri="{C3380CC4-5D6E-409C-BE32-E72D297353CC}">
                <c16:uniqueId val="{0000000F-C36B-4CD0-A2BA-89132C898956}"/>
              </c:ext>
            </c:extLst>
          </c:dPt>
          <c:cat>
            <c:strRef>
              <c:f>Sheet1!$A$2:$A$9</c:f>
              <c:strCache>
                <c:ptCount val="8"/>
                <c:pt idx="0">
                  <c:v>Human resources</c:v>
                </c:pt>
                <c:pt idx="1">
                  <c:v>Finance</c:v>
                </c:pt>
                <c:pt idx="2">
                  <c:v>Operations</c:v>
                </c:pt>
                <c:pt idx="3">
                  <c:v>Marketing</c:v>
                </c:pt>
                <c:pt idx="4">
                  <c:v>Technology</c:v>
                </c:pt>
                <c:pt idx="5">
                  <c:v>Business strategy</c:v>
                </c:pt>
                <c:pt idx="6">
                  <c:v>Innovation</c:v>
                </c:pt>
                <c:pt idx="7">
                  <c:v>Pension plan</c:v>
                </c:pt>
              </c:strCache>
            </c:strRef>
          </c:cat>
          <c:val>
            <c:numRef>
              <c:f>Sheet1!$B$2:$B$9</c:f>
              <c:numCache>
                <c:formatCode>General</c:formatCode>
                <c:ptCount val="8"/>
                <c:pt idx="0">
                  <c:v>12.5</c:v>
                </c:pt>
                <c:pt idx="1">
                  <c:v>12.5</c:v>
                </c:pt>
                <c:pt idx="2">
                  <c:v>12.5</c:v>
                </c:pt>
                <c:pt idx="3">
                  <c:v>12.5</c:v>
                </c:pt>
                <c:pt idx="4">
                  <c:v>12.5</c:v>
                </c:pt>
                <c:pt idx="5">
                  <c:v>12.5</c:v>
                </c:pt>
                <c:pt idx="6">
                  <c:v>12.5</c:v>
                </c:pt>
                <c:pt idx="7">
                  <c:v>12.5</c:v>
                </c:pt>
              </c:numCache>
            </c:numRef>
          </c:val>
          <c:extLst>
            <c:ext xmlns:c16="http://schemas.microsoft.com/office/drawing/2014/chart" uri="{C3380CC4-5D6E-409C-BE32-E72D297353CC}">
              <c16:uniqueId val="{00000010-C36B-4CD0-A2BA-89132C898956}"/>
            </c:ext>
          </c:extLst>
        </c:ser>
        <c:dLbls>
          <c:showLegendKey val="0"/>
          <c:showVal val="0"/>
          <c:showCatName val="0"/>
          <c:showSerName val="0"/>
          <c:showPercent val="0"/>
          <c:showBubbleSize val="0"/>
          <c:showLeaderLines val="1"/>
        </c:dLbls>
        <c:firstSliceAng val="0"/>
        <c:holeSize val="32"/>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26273603713207E-2"/>
          <c:y val="6.4049320239811497E-2"/>
          <c:w val="0.58991136147546896"/>
          <c:h val="0.72427408884372502"/>
        </c:manualLayout>
      </c:layout>
      <c:lineChart>
        <c:grouping val="stacked"/>
        <c:varyColors val="0"/>
        <c:ser>
          <c:idx val="0"/>
          <c:order val="0"/>
          <c:tx>
            <c:strRef>
              <c:f>Sheet1!$B$1</c:f>
              <c:strCache>
                <c:ptCount val="1"/>
                <c:pt idx="0">
                  <c:v>Assets</c:v>
                </c:pt>
              </c:strCache>
            </c:strRef>
          </c:tx>
          <c:spPr>
            <a:ln w="28575" cap="rnd">
              <a:solidFill>
                <a:schemeClr val="accent1"/>
              </a:solidFill>
              <a:round/>
            </a:ln>
            <a:effectLst/>
          </c:spPr>
          <c:marker>
            <c:symbol val="circle"/>
            <c:size val="5"/>
            <c:spPr>
              <a:solidFill>
                <a:schemeClr val="accent1"/>
              </a:solidFill>
              <a:ln w="9525">
                <a:noFill/>
              </a:ln>
              <a:effectLst/>
            </c:spPr>
          </c:marker>
          <c:cat>
            <c:numRef>
              <c:f>Sheet1!$A$2:$A$5</c:f>
              <c:numCache>
                <c:formatCode>General</c:formatCode>
                <c:ptCount val="4"/>
                <c:pt idx="0">
                  <c:v>2015</c:v>
                </c:pt>
                <c:pt idx="1">
                  <c:v>2016</c:v>
                </c:pt>
                <c:pt idx="2">
                  <c:v>2017</c:v>
                </c:pt>
                <c:pt idx="3">
                  <c:v>2018</c:v>
                </c:pt>
              </c:numCache>
            </c:numRef>
          </c:cat>
          <c:val>
            <c:numRef>
              <c:f>Sheet1!$B$2:$B$5</c:f>
              <c:numCache>
                <c:formatCode>General</c:formatCode>
                <c:ptCount val="4"/>
                <c:pt idx="0">
                  <c:v>3.5</c:v>
                </c:pt>
                <c:pt idx="1">
                  <c:v>2.5</c:v>
                </c:pt>
                <c:pt idx="2">
                  <c:v>3.5</c:v>
                </c:pt>
                <c:pt idx="3">
                  <c:v>4.5</c:v>
                </c:pt>
              </c:numCache>
            </c:numRef>
          </c:val>
          <c:smooth val="0"/>
          <c:extLst>
            <c:ext xmlns:c16="http://schemas.microsoft.com/office/drawing/2014/chart" uri="{C3380CC4-5D6E-409C-BE32-E72D297353CC}">
              <c16:uniqueId val="{00000000-E5E7-450C-888D-7C056E45F219}"/>
            </c:ext>
          </c:extLst>
        </c:ser>
        <c:ser>
          <c:idx val="1"/>
          <c:order val="1"/>
          <c:tx>
            <c:strRef>
              <c:f>Sheet1!$C$1</c:f>
              <c:strCache>
                <c:ptCount val="1"/>
                <c:pt idx="0">
                  <c:v>Liabilities</c:v>
                </c:pt>
              </c:strCache>
            </c:strRef>
          </c:tx>
          <c:spPr>
            <a:ln w="28575" cap="rnd">
              <a:solidFill>
                <a:srgbClr val="125E80"/>
              </a:solidFill>
              <a:round/>
            </a:ln>
            <a:effectLst/>
          </c:spPr>
          <c:marker>
            <c:symbol val="circle"/>
            <c:size val="5"/>
            <c:spPr>
              <a:solidFill>
                <a:srgbClr val="125E80"/>
              </a:solidFill>
              <a:ln w="9525">
                <a:noFill/>
              </a:ln>
              <a:effectLst/>
            </c:spPr>
          </c:marker>
          <c:cat>
            <c:numRef>
              <c:f>Sheet1!$A$2:$A$5</c:f>
              <c:numCache>
                <c:formatCode>General</c:formatCode>
                <c:ptCount val="4"/>
                <c:pt idx="0">
                  <c:v>2015</c:v>
                </c:pt>
                <c:pt idx="1">
                  <c:v>2016</c:v>
                </c:pt>
                <c:pt idx="2">
                  <c:v>2017</c:v>
                </c:pt>
                <c:pt idx="3">
                  <c:v>2018</c:v>
                </c:pt>
              </c:numCache>
            </c:numRef>
          </c:cat>
          <c:val>
            <c:numRef>
              <c:f>Sheet1!$C$2:$C$5</c:f>
              <c:numCache>
                <c:formatCode>General</c:formatCode>
                <c:ptCount val="4"/>
                <c:pt idx="0">
                  <c:v>0.8</c:v>
                </c:pt>
                <c:pt idx="1">
                  <c:v>1.2</c:v>
                </c:pt>
                <c:pt idx="2">
                  <c:v>0.6</c:v>
                </c:pt>
                <c:pt idx="3">
                  <c:v>0.7</c:v>
                </c:pt>
              </c:numCache>
            </c:numRef>
          </c:val>
          <c:smooth val="0"/>
          <c:extLst>
            <c:ext xmlns:c16="http://schemas.microsoft.com/office/drawing/2014/chart" uri="{C3380CC4-5D6E-409C-BE32-E72D297353CC}">
              <c16:uniqueId val="{00000001-E5E7-450C-888D-7C056E45F219}"/>
            </c:ext>
          </c:extLst>
        </c:ser>
        <c:dLbls>
          <c:showLegendKey val="0"/>
          <c:showVal val="0"/>
          <c:showCatName val="0"/>
          <c:showSerName val="0"/>
          <c:showPercent val="0"/>
          <c:showBubbleSize val="0"/>
        </c:dLbls>
        <c:marker val="1"/>
        <c:smooth val="0"/>
        <c:axId val="-1994664640"/>
        <c:axId val="-1994661824"/>
      </c:lineChart>
      <c:catAx>
        <c:axId val="-1994664640"/>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baseline="0">
                <a:solidFill>
                  <a:srgbClr val="003946"/>
                </a:solidFill>
                <a:latin typeface="Avenir Next" charset="0"/>
                <a:ea typeface="Avenir Next" charset="0"/>
                <a:cs typeface="Avenir Next" charset="0"/>
              </a:defRPr>
            </a:pPr>
            <a:endParaRPr lang="en-US"/>
          </a:p>
        </c:txPr>
        <c:crossAx val="-1994661824"/>
        <c:crosses val="autoZero"/>
        <c:auto val="1"/>
        <c:lblAlgn val="ctr"/>
        <c:lblOffset val="100"/>
        <c:noMultiLvlLbl val="0"/>
      </c:catAx>
      <c:valAx>
        <c:axId val="-1994661824"/>
        <c:scaling>
          <c:orientation val="minMax"/>
          <c:max val="6"/>
        </c:scaling>
        <c:delete val="0"/>
        <c:axPos val="l"/>
        <c:majorGridlines>
          <c:spPr>
            <a:ln w="9525" cap="flat" cmpd="sng" algn="ctr">
              <a:no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out"/>
        <c:tickLblPos val="nextTo"/>
        <c:spPr>
          <a:noFill/>
          <a:ln>
            <a:solidFill>
              <a:schemeClr val="bg1">
                <a:lumMod val="50000"/>
              </a:schemeClr>
            </a:solidFill>
          </a:ln>
          <a:effectLst/>
        </c:spPr>
        <c:txPr>
          <a:bodyPr rot="-60000000" spcFirstLastPara="1" vertOverflow="ellipsis" vert="horz" wrap="square" anchor="ctr" anchorCtr="1"/>
          <a:lstStyle/>
          <a:p>
            <a:pPr>
              <a:defRPr sz="1197" b="0" i="0" u="none" strike="noStrike" kern="1200" baseline="0">
                <a:noFill/>
                <a:latin typeface="Avenir Next" charset="0"/>
                <a:ea typeface="Avenir Next" charset="0"/>
                <a:cs typeface="Avenir Next" charset="0"/>
              </a:defRPr>
            </a:pPr>
            <a:endParaRPr lang="en-US"/>
          </a:p>
        </c:txPr>
        <c:crossAx val="-1994664640"/>
        <c:crosses val="autoZero"/>
        <c:crossBetween val="between"/>
        <c:majorUnit val="2"/>
        <c:minorUnit val="2"/>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rgbClr val="003946"/>
              </a:solidFill>
              <a:latin typeface="Avenir Next" charset="0"/>
              <a:ea typeface="Avenir Next" charset="0"/>
              <a:cs typeface="Avenir Next"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24518367794799"/>
          <c:y val="8.1487537071886496E-2"/>
          <c:w val="0.90489571200784003"/>
          <c:h val="0.87081180060668695"/>
        </c:manualLayout>
      </c:layout>
      <c:lineChart>
        <c:grouping val="standard"/>
        <c:varyColors val="0"/>
        <c:ser>
          <c:idx val="0"/>
          <c:order val="0"/>
          <c:tx>
            <c:v>Yield Difference</c:v>
          </c:tx>
          <c:spPr>
            <a:ln w="38100" cap="rnd">
              <a:solidFill>
                <a:srgbClr val="FFB605"/>
              </a:solidFill>
              <a:round/>
            </a:ln>
            <a:effectLst/>
          </c:spPr>
          <c:marker>
            <c:symbol val="none"/>
          </c:marker>
          <c:cat>
            <c:numRef>
              <c:f>Projections_superbond!$B$72:$B$120</c:f>
              <c:numCache>
                <c:formatCode>m/d/yyyy</c:formatCode>
                <c:ptCount val="49"/>
                <c:pt idx="0">
                  <c:v>42004</c:v>
                </c:pt>
                <c:pt idx="1">
                  <c:v>42035</c:v>
                </c:pt>
                <c:pt idx="2">
                  <c:v>42063</c:v>
                </c:pt>
                <c:pt idx="3">
                  <c:v>42094</c:v>
                </c:pt>
                <c:pt idx="4">
                  <c:v>42124</c:v>
                </c:pt>
                <c:pt idx="5">
                  <c:v>42155</c:v>
                </c:pt>
                <c:pt idx="6">
                  <c:v>42185</c:v>
                </c:pt>
                <c:pt idx="7">
                  <c:v>42216</c:v>
                </c:pt>
                <c:pt idx="8">
                  <c:v>42247</c:v>
                </c:pt>
                <c:pt idx="9">
                  <c:v>42277</c:v>
                </c:pt>
                <c:pt idx="10">
                  <c:v>42307</c:v>
                </c:pt>
                <c:pt idx="11">
                  <c:v>42338</c:v>
                </c:pt>
                <c:pt idx="12">
                  <c:v>42369</c:v>
                </c:pt>
                <c:pt idx="13">
                  <c:v>42400</c:v>
                </c:pt>
                <c:pt idx="14">
                  <c:v>42429</c:v>
                </c:pt>
                <c:pt idx="15">
                  <c:v>42460</c:v>
                </c:pt>
                <c:pt idx="16">
                  <c:v>42489</c:v>
                </c:pt>
                <c:pt idx="17">
                  <c:v>42521</c:v>
                </c:pt>
                <c:pt idx="18">
                  <c:v>42551</c:v>
                </c:pt>
                <c:pt idx="19">
                  <c:v>42582</c:v>
                </c:pt>
                <c:pt idx="20">
                  <c:v>42613</c:v>
                </c:pt>
                <c:pt idx="21">
                  <c:v>42643</c:v>
                </c:pt>
                <c:pt idx="22">
                  <c:v>42673</c:v>
                </c:pt>
                <c:pt idx="23">
                  <c:v>42704</c:v>
                </c:pt>
                <c:pt idx="24">
                  <c:v>42735</c:v>
                </c:pt>
                <c:pt idx="25">
                  <c:v>42766</c:v>
                </c:pt>
                <c:pt idx="26">
                  <c:v>42794</c:v>
                </c:pt>
                <c:pt idx="27">
                  <c:v>42825</c:v>
                </c:pt>
                <c:pt idx="28">
                  <c:v>42853</c:v>
                </c:pt>
                <c:pt idx="29">
                  <c:v>42886</c:v>
                </c:pt>
                <c:pt idx="30">
                  <c:v>42916</c:v>
                </c:pt>
                <c:pt idx="31">
                  <c:v>42947</c:v>
                </c:pt>
                <c:pt idx="32">
                  <c:v>42978</c:v>
                </c:pt>
                <c:pt idx="33">
                  <c:v>43007</c:v>
                </c:pt>
                <c:pt idx="34">
                  <c:v>43039</c:v>
                </c:pt>
                <c:pt idx="35">
                  <c:v>43069</c:v>
                </c:pt>
                <c:pt idx="36">
                  <c:v>43098</c:v>
                </c:pt>
                <c:pt idx="37">
                  <c:v>43131</c:v>
                </c:pt>
                <c:pt idx="38">
                  <c:v>43159</c:v>
                </c:pt>
                <c:pt idx="39">
                  <c:v>43188</c:v>
                </c:pt>
                <c:pt idx="40">
                  <c:v>43220</c:v>
                </c:pt>
                <c:pt idx="41">
                  <c:v>43251</c:v>
                </c:pt>
                <c:pt idx="42">
                  <c:v>43280</c:v>
                </c:pt>
                <c:pt idx="43">
                  <c:v>43312</c:v>
                </c:pt>
                <c:pt idx="44">
                  <c:v>43343</c:v>
                </c:pt>
                <c:pt idx="45">
                  <c:v>43371</c:v>
                </c:pt>
                <c:pt idx="46">
                  <c:v>43404</c:v>
                </c:pt>
                <c:pt idx="47">
                  <c:v>43434</c:v>
                </c:pt>
                <c:pt idx="48">
                  <c:v>43465</c:v>
                </c:pt>
              </c:numCache>
            </c:numRef>
          </c:cat>
          <c:val>
            <c:numRef>
              <c:f>Projections_superbond!$N$72:$N$120</c:f>
              <c:numCache>
                <c:formatCode>0.00%</c:formatCode>
                <c:ptCount val="49"/>
                <c:pt idx="0">
                  <c:v>1.62031290391507E-3</c:v>
                </c:pt>
                <c:pt idx="1">
                  <c:v>1.6541035904695401E-3</c:v>
                </c:pt>
                <c:pt idx="2">
                  <c:v>2.0143333581907402E-3</c:v>
                </c:pt>
                <c:pt idx="3">
                  <c:v>1.7345553918985299E-3</c:v>
                </c:pt>
                <c:pt idx="4">
                  <c:v>1.64897362099542E-3</c:v>
                </c:pt>
                <c:pt idx="5">
                  <c:v>1.7670569072592299E-3</c:v>
                </c:pt>
                <c:pt idx="6">
                  <c:v>2.16781734871528E-3</c:v>
                </c:pt>
                <c:pt idx="7">
                  <c:v>1.87227544773457E-3</c:v>
                </c:pt>
                <c:pt idx="8">
                  <c:v>9.9734647944187105E-4</c:v>
                </c:pt>
                <c:pt idx="9">
                  <c:v>2.1154743958233398E-3</c:v>
                </c:pt>
                <c:pt idx="10">
                  <c:v>2.2940321408138802E-3</c:v>
                </c:pt>
                <c:pt idx="11">
                  <c:v>2.21959952093142E-3</c:v>
                </c:pt>
                <c:pt idx="12">
                  <c:v>1.0013951556910501E-3</c:v>
                </c:pt>
                <c:pt idx="13">
                  <c:v>-4.3632689567805701E-4</c:v>
                </c:pt>
                <c:pt idx="14">
                  <c:v>-6.0079645550263302E-4</c:v>
                </c:pt>
                <c:pt idx="15">
                  <c:v>2.4803340280239602E-3</c:v>
                </c:pt>
                <c:pt idx="16">
                  <c:v>3.3023211567184902E-3</c:v>
                </c:pt>
                <c:pt idx="17">
                  <c:v>2.7828061717838199E-3</c:v>
                </c:pt>
                <c:pt idx="18">
                  <c:v>3.0547274727844901E-3</c:v>
                </c:pt>
                <c:pt idx="19">
                  <c:v>3.3002143388022099E-3</c:v>
                </c:pt>
                <c:pt idx="20">
                  <c:v>3.1074883522791701E-3</c:v>
                </c:pt>
                <c:pt idx="21">
                  <c:v>2.1696706783618999E-3</c:v>
                </c:pt>
                <c:pt idx="22">
                  <c:v>2.07784332695954E-3</c:v>
                </c:pt>
                <c:pt idx="23">
                  <c:v>2.4511816501344001E-3</c:v>
                </c:pt>
                <c:pt idx="24">
                  <c:v>1.15084277351625E-3</c:v>
                </c:pt>
                <c:pt idx="25">
                  <c:v>1.1569649273089201E-3</c:v>
                </c:pt>
                <c:pt idx="26">
                  <c:v>1.3950105276262601E-3</c:v>
                </c:pt>
                <c:pt idx="27">
                  <c:v>2.4832136997211701E-3</c:v>
                </c:pt>
                <c:pt idx="28">
                  <c:v>2.5089253495176301E-3</c:v>
                </c:pt>
                <c:pt idx="29">
                  <c:v>2.3315612186956399E-3</c:v>
                </c:pt>
                <c:pt idx="30">
                  <c:v>1.15054092584582E-3</c:v>
                </c:pt>
                <c:pt idx="31">
                  <c:v>1.29263331713713E-3</c:v>
                </c:pt>
                <c:pt idx="32">
                  <c:v>9.7948225675664009E-4</c:v>
                </c:pt>
                <c:pt idx="33">
                  <c:v>4.1686426570361499E-5</c:v>
                </c:pt>
                <c:pt idx="34">
                  <c:v>4.3553762450459398E-4</c:v>
                </c:pt>
                <c:pt idx="35">
                  <c:v>6.2694262921513997E-4</c:v>
                </c:pt>
                <c:pt idx="36">
                  <c:v>1.8926986981000901E-3</c:v>
                </c:pt>
                <c:pt idx="37">
                  <c:v>1.9569039044719E-3</c:v>
                </c:pt>
                <c:pt idx="38">
                  <c:v>1.69769086937632E-3</c:v>
                </c:pt>
                <c:pt idx="39">
                  <c:v>1.0325352726917099E-3</c:v>
                </c:pt>
                <c:pt idx="40">
                  <c:v>1.1704661882263501E-3</c:v>
                </c:pt>
                <c:pt idx="41">
                  <c:v>1.12655630211097E-3</c:v>
                </c:pt>
                <c:pt idx="42">
                  <c:v>1.93949693811634E-3</c:v>
                </c:pt>
                <c:pt idx="43">
                  <c:v>2.11053502562419E-3</c:v>
                </c:pt>
                <c:pt idx="44">
                  <c:v>1.8159268321052799E-3</c:v>
                </c:pt>
                <c:pt idx="45">
                  <c:v>2.0049937559516299E-3</c:v>
                </c:pt>
                <c:pt idx="46">
                  <c:v>1.6629280446567899E-3</c:v>
                </c:pt>
                <c:pt idx="47">
                  <c:v>1.07869761671936E-3</c:v>
                </c:pt>
                <c:pt idx="48">
                  <c:v>1.8819620411154E-3</c:v>
                </c:pt>
              </c:numCache>
            </c:numRef>
          </c:val>
          <c:smooth val="0"/>
          <c:extLst>
            <c:ext xmlns:c16="http://schemas.microsoft.com/office/drawing/2014/chart" uri="{C3380CC4-5D6E-409C-BE32-E72D297353CC}">
              <c16:uniqueId val="{00000000-5ABB-4085-AEF2-61F82649EF10}"/>
            </c:ext>
          </c:extLst>
        </c:ser>
        <c:dLbls>
          <c:showLegendKey val="0"/>
          <c:showVal val="0"/>
          <c:showCatName val="0"/>
          <c:showSerName val="0"/>
          <c:showPercent val="0"/>
          <c:showBubbleSize val="0"/>
        </c:dLbls>
        <c:smooth val="0"/>
        <c:axId val="-1993150272"/>
        <c:axId val="-1993145664"/>
      </c:lineChart>
      <c:catAx>
        <c:axId val="-1993150272"/>
        <c:scaling>
          <c:orientation val="minMax"/>
        </c:scaling>
        <c:delete val="0"/>
        <c:axPos val="b"/>
        <c:numFmt formatCode="d/m/yy;@" sourceLinked="0"/>
        <c:majorTickMark val="out"/>
        <c:minorTickMark val="none"/>
        <c:tickLblPos val="nextTo"/>
        <c:spPr>
          <a:noFill/>
          <a:ln w="9525" cap="flat" cmpd="sng" algn="ctr">
            <a:solidFill>
              <a:srgbClr val="003946"/>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Avenir Next" charset="0"/>
                <a:ea typeface="Avenir Next" charset="0"/>
                <a:cs typeface="Avenir Next" charset="0"/>
              </a:defRPr>
            </a:pPr>
            <a:endParaRPr lang="en-US"/>
          </a:p>
        </c:txPr>
        <c:crossAx val="-1993145664"/>
        <c:crosses val="autoZero"/>
        <c:auto val="0"/>
        <c:lblAlgn val="ctr"/>
        <c:lblOffset val="100"/>
        <c:tickLblSkip val="12"/>
        <c:tickMarkSkip val="12"/>
        <c:noMultiLvlLbl val="1"/>
      </c:catAx>
      <c:valAx>
        <c:axId val="-1993145664"/>
        <c:scaling>
          <c:orientation val="minMax"/>
          <c:max val="4.0000000000000001E-3"/>
        </c:scaling>
        <c:delete val="0"/>
        <c:axPos val="l"/>
        <c:majorGridlines>
          <c:spPr>
            <a:ln w="9525" cap="flat" cmpd="sng" algn="ctr">
              <a:solidFill>
                <a:srgbClr val="003946"/>
              </a:solidFill>
              <a:round/>
            </a:ln>
            <a:effectLst/>
          </c:spPr>
        </c:majorGridlines>
        <c:numFmt formatCode="0.00%" sourceLinked="1"/>
        <c:majorTickMark val="none"/>
        <c:minorTickMark val="none"/>
        <c:tickLblPos val="low"/>
        <c:spPr>
          <a:noFill/>
          <a:ln>
            <a:noFill/>
          </a:ln>
          <a:effectLst/>
        </c:spPr>
        <c:txPr>
          <a:bodyPr rot="-60000000" spcFirstLastPara="1" vertOverflow="ellipsis" vert="horz" wrap="square" anchor="ctr" anchorCtr="1"/>
          <a:lstStyle/>
          <a:p>
            <a:pPr>
              <a:defRPr sz="600" b="1" i="0" u="none" strike="noStrike" kern="1200" baseline="0">
                <a:solidFill>
                  <a:srgbClr val="003946"/>
                </a:solidFill>
                <a:latin typeface="Avenir Next" charset="0"/>
                <a:ea typeface="Avenir Next" charset="0"/>
                <a:cs typeface="Avenir Next" charset="0"/>
              </a:defRPr>
            </a:pPr>
            <a:endParaRPr lang="en-US"/>
          </a:p>
        </c:txPr>
        <c:crossAx val="-1993150272"/>
        <c:crossesAt val="31999"/>
        <c:crossBetween val="between"/>
        <c:majorUnit val="2E-3"/>
        <c:minorUnit val="2E-3"/>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8B053E2-D9D0-467F-B29F-CFDF0442EC8E}" type="datetimeFigureOut">
              <a:rPr lang="en-CA" smtClean="0"/>
              <a:t>2019-06-06</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068AA3D-27F7-4365-8BD4-0F5B282DADFA}" type="slidenum">
              <a:rPr lang="en-CA" smtClean="0"/>
              <a:t>‹#›</a:t>
            </a:fld>
            <a:endParaRPr lang="en-CA"/>
          </a:p>
        </p:txBody>
      </p:sp>
    </p:spTree>
    <p:extLst>
      <p:ext uri="{BB962C8B-B14F-4D97-AF65-F5344CB8AC3E}">
        <p14:creationId xmlns:p14="http://schemas.microsoft.com/office/powerpoint/2010/main" val="2604679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E496E9-74D4-FE4E-BA85-D89C17268E9F}" type="datetimeFigureOut">
              <a:t>6/6/2019</a:t>
            </a:fld>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7985182-26E9-3A41-9AD1-60867BE29576}" type="slidenum">
              <a:t>‹#›</a:t>
            </a:fld>
            <a:endParaRPr lang="en-US"/>
          </a:p>
        </p:txBody>
      </p:sp>
    </p:spTree>
    <p:extLst>
      <p:ext uri="{BB962C8B-B14F-4D97-AF65-F5344CB8AC3E}">
        <p14:creationId xmlns:p14="http://schemas.microsoft.com/office/powerpoint/2010/main" val="4847658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US" b="1" dirty="0">
                <a:latin typeface="Arial" panose="020B0604020202020204" pitchFamily="34" charset="0"/>
              </a:rPr>
              <a:t>Once upon a time </a:t>
            </a:r>
            <a:r>
              <a:rPr lang="en-GB" dirty="0">
                <a:latin typeface="Arial" panose="020B0604020202020204" pitchFamily="34" charset="0"/>
              </a:rPr>
              <a:t> </a:t>
            </a:r>
            <a:r>
              <a:rPr lang="en-US" b="1" dirty="0">
                <a:latin typeface="Arial" panose="020B0604020202020204" pitchFamily="34" charset="0"/>
              </a:rPr>
              <a:t>there was a company </a:t>
            </a:r>
            <a:r>
              <a:rPr lang="en-GB" dirty="0">
                <a:latin typeface="Arial" panose="020B0604020202020204" pitchFamily="34" charset="0"/>
              </a:rPr>
              <a:t> </a:t>
            </a:r>
            <a:r>
              <a:rPr lang="en-US" b="1" dirty="0">
                <a:latin typeface="Arial" panose="020B0604020202020204" pitchFamily="34" charset="0"/>
              </a:rPr>
              <a:t>with a subsidiary</a:t>
            </a:r>
            <a:endParaRPr lang="en-US" dirty="0">
              <a:latin typeface="Arial" panose="020B0604020202020204" pitchFamily="34" charset="0"/>
            </a:endParaRPr>
          </a:p>
          <a:p>
            <a:pPr lvl="0"/>
            <a:r>
              <a:rPr lang="en-US" dirty="0">
                <a:latin typeface="Arial" panose="020B0604020202020204" pitchFamily="34" charset="0"/>
              </a:rPr>
              <a:t>Public company with a subsidiary that started back in the 1970s</a:t>
            </a:r>
          </a:p>
          <a:p>
            <a:pPr lvl="0"/>
            <a:r>
              <a:rPr lang="en-US" dirty="0">
                <a:latin typeface="Arial" panose="020B0604020202020204" pitchFamily="34" charset="0"/>
              </a:rPr>
              <a:t>Back then it was generating lots of cash </a:t>
            </a:r>
            <a:r>
              <a:rPr lang="en-GB" dirty="0">
                <a:latin typeface="Arial" panose="020B0604020202020204" pitchFamily="34" charset="0"/>
              </a:rPr>
              <a:t> </a:t>
            </a:r>
            <a:r>
              <a:rPr lang="en-US" dirty="0">
                <a:latin typeface="Arial" panose="020B0604020202020204" pitchFamily="34" charset="0"/>
              </a:rPr>
              <a:t>and didn’t really cause the company much concern</a:t>
            </a:r>
          </a:p>
          <a:p>
            <a:pPr defTabSz="949478"/>
            <a:endParaRPr lang="en-US" dirty="0"/>
          </a:p>
          <a:p>
            <a:endParaRPr lang="en-US" dirty="0"/>
          </a:p>
        </p:txBody>
      </p:sp>
      <p:sp>
        <p:nvSpPr>
          <p:cNvPr id="4" name="Slide Number Placeholder 3"/>
          <p:cNvSpPr>
            <a:spLocks noGrp="1"/>
          </p:cNvSpPr>
          <p:nvPr>
            <p:ph type="sldNum" sz="quarter" idx="10"/>
          </p:nvPr>
        </p:nvSpPr>
        <p:spPr/>
        <p:txBody>
          <a:bodyPr/>
          <a:lstStyle/>
          <a:p>
            <a:fld id="{0A18E7E4-A8B1-4F31-8511-C539CF2A6626}" type="slidenum">
              <a:rPr lang="en-US" smtClean="0"/>
              <a:t>2</a:t>
            </a:fld>
            <a:endParaRPr lang="en-US"/>
          </a:p>
        </p:txBody>
      </p:sp>
    </p:spTree>
    <p:extLst>
      <p:ext uri="{BB962C8B-B14F-4D97-AF65-F5344CB8AC3E}">
        <p14:creationId xmlns:p14="http://schemas.microsoft.com/office/powerpoint/2010/main" val="1091429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CA" sz="800" i="1" dirty="0"/>
              <a:t>Click – everything on the slide except the $124 Billion</a:t>
            </a:r>
            <a:endParaRPr lang="en-CA" sz="800" dirty="0"/>
          </a:p>
          <a:p>
            <a:r>
              <a:rPr lang="en-CA" sz="800" dirty="0"/>
              <a:t> </a:t>
            </a:r>
          </a:p>
          <a:p>
            <a:pPr lvl="0"/>
            <a:r>
              <a:rPr lang="en-CA" sz="800" dirty="0"/>
              <a:t>The average DB plan is close to fully funded now but when you think about it… it was close to fully funded 20 years ago</a:t>
            </a:r>
          </a:p>
          <a:p>
            <a:r>
              <a:rPr lang="en-CA" sz="800" dirty="0"/>
              <a:t> </a:t>
            </a:r>
          </a:p>
          <a:p>
            <a:r>
              <a:rPr lang="en-CA" sz="800" i="1" dirty="0"/>
              <a:t>Click – $124 Billion appear</a:t>
            </a:r>
            <a:endParaRPr lang="en-CA" sz="800" dirty="0"/>
          </a:p>
          <a:p>
            <a:r>
              <a:rPr lang="en-CA" sz="800" dirty="0"/>
              <a:t> </a:t>
            </a:r>
          </a:p>
          <a:p>
            <a:pPr lvl="0"/>
            <a:r>
              <a:rPr lang="en-CA" sz="800" dirty="0"/>
              <a:t>Over a period of 20 years (between 1996 and 2016), companies in Canada have had to contribute more than</a:t>
            </a:r>
            <a:r>
              <a:rPr lang="en-CA" sz="800" b="1" dirty="0"/>
              <a:t> $124 billion </a:t>
            </a:r>
            <a:r>
              <a:rPr lang="en-CA" sz="800" dirty="0"/>
              <a:t>to shore up the funding levels in their DB pension plans</a:t>
            </a:r>
          </a:p>
          <a:p>
            <a:r>
              <a:rPr lang="en-CA" sz="800" dirty="0"/>
              <a:t> </a:t>
            </a:r>
          </a:p>
          <a:p>
            <a:pPr lvl="0"/>
            <a:r>
              <a:rPr lang="en-CA" sz="800" dirty="0"/>
              <a:t>If the traditional DB business model had been successful, plans would be well over 100% funded and these additional contributions wouldn’t have been required.</a:t>
            </a:r>
          </a:p>
          <a:p>
            <a:r>
              <a:rPr lang="en-CA" sz="800" dirty="0"/>
              <a:t> </a:t>
            </a:r>
          </a:p>
          <a:p>
            <a:pPr lvl="0"/>
            <a:r>
              <a:rPr lang="en-CA" sz="800" dirty="0"/>
              <a:t>In other words, the pension plan has destroyed value for the company’s shareholders and put the plan participants’ retirement at risk.</a:t>
            </a:r>
          </a:p>
          <a:p>
            <a:r>
              <a:rPr lang="en-CA" sz="800" dirty="0"/>
              <a:t> </a:t>
            </a:r>
          </a:p>
          <a:p>
            <a:r>
              <a:rPr lang="en-CA" sz="800" b="1" dirty="0"/>
              <a:t>TRANSITION: Market has accelerated because so many companies liked the deal on the table… pay a one time amount of money, get benefit security for your plan members, and get rid of the pension related risks, so that risk budget can be re deployed in the core business</a:t>
            </a:r>
            <a:endParaRPr lang="en-CA" sz="800" dirty="0"/>
          </a:p>
          <a:p>
            <a:r>
              <a:rPr lang="en-CA" sz="800" dirty="0"/>
              <a:t> </a:t>
            </a:r>
          </a:p>
          <a:p>
            <a:r>
              <a:rPr lang="en-CA" sz="800" i="1" dirty="0"/>
              <a:t>Click – everything except the suitcases</a:t>
            </a:r>
            <a:endParaRPr lang="en-CA" sz="800" dirty="0"/>
          </a:p>
          <a:p>
            <a:endParaRPr lang="en-US" sz="800" dirty="0"/>
          </a:p>
        </p:txBody>
      </p:sp>
      <p:sp>
        <p:nvSpPr>
          <p:cNvPr id="4" name="Slide Number Placeholder 3"/>
          <p:cNvSpPr>
            <a:spLocks noGrp="1"/>
          </p:cNvSpPr>
          <p:nvPr>
            <p:ph type="sldNum" sz="quarter" idx="10"/>
          </p:nvPr>
        </p:nvSpPr>
        <p:spPr/>
        <p:txBody>
          <a:bodyPr/>
          <a:lstStyle/>
          <a:p>
            <a:fld id="{583F6B54-7CCF-8E43-A0C7-157036259FAC}" type="slidenum">
              <a:rPr lang="en-US" smtClean="0"/>
              <a:t>11</a:t>
            </a:fld>
            <a:endParaRPr lang="en-US"/>
          </a:p>
        </p:txBody>
      </p:sp>
    </p:spTree>
    <p:extLst>
      <p:ext uri="{BB962C8B-B14F-4D97-AF65-F5344CB8AC3E}">
        <p14:creationId xmlns:p14="http://schemas.microsoft.com/office/powerpoint/2010/main" val="719845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30250">
              <a:defRPr/>
            </a:pPr>
            <a:fld id="{0A18E7E4-A8B1-4F31-8511-C539CF2A6626}" type="slidenum">
              <a:rPr lang="en-US">
                <a:solidFill>
                  <a:prstClr val="black"/>
                </a:solidFill>
                <a:latin typeface="Arial" panose="020B0604020202020204" pitchFamily="34" charset="0"/>
              </a:rPr>
              <a:pPr defTabSz="1030250">
                <a:defRPr/>
              </a:pPr>
              <a:t>12</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785304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CA" sz="800" i="1" dirty="0"/>
              <a:t>Click – title + call out box appear </a:t>
            </a:r>
            <a:endParaRPr lang="en-CA" sz="800" dirty="0"/>
          </a:p>
          <a:p>
            <a:r>
              <a:rPr lang="en-CA" sz="800" i="1" dirty="0"/>
              <a:t> </a:t>
            </a:r>
            <a:endParaRPr lang="en-CA" sz="800" dirty="0"/>
          </a:p>
          <a:p>
            <a:pPr lvl="0"/>
            <a:r>
              <a:rPr lang="en-CA" sz="800" dirty="0"/>
              <a:t>Prudential recently published a study in the U.S., to look at that impact.</a:t>
            </a:r>
          </a:p>
          <a:p>
            <a:pPr lvl="0"/>
            <a:r>
              <a:rPr lang="en-CA" sz="800" dirty="0"/>
              <a:t>In the article, they talk about the fact that these transactions are more than “annuity purchases”, they are a divestiture of a non-core operation</a:t>
            </a:r>
          </a:p>
          <a:p>
            <a:pPr lvl="0"/>
            <a:r>
              <a:rPr lang="en-CA" sz="800" dirty="0"/>
              <a:t>No different than any other M&amp;A work done proactively to strategically shrink unprofitable segments, to focus on core businesses</a:t>
            </a:r>
          </a:p>
          <a:p>
            <a:r>
              <a:rPr lang="en-CA" sz="800" i="1" dirty="0"/>
              <a:t> </a:t>
            </a:r>
            <a:endParaRPr lang="en-CA" sz="800" dirty="0"/>
          </a:p>
          <a:p>
            <a:r>
              <a:rPr lang="en-CA" sz="800" i="1" dirty="0"/>
              <a:t>Click – all the blue boxes appear </a:t>
            </a:r>
            <a:endParaRPr lang="en-CA" sz="800" dirty="0"/>
          </a:p>
          <a:p>
            <a:r>
              <a:rPr lang="en-CA" sz="800" i="1" dirty="0"/>
              <a:t> </a:t>
            </a:r>
            <a:endParaRPr lang="en-CA" sz="800" dirty="0"/>
          </a:p>
          <a:p>
            <a:r>
              <a:rPr lang="en-CA" sz="800" dirty="0"/>
              <a:t>The study looked at companies  that reduced pension liabilities. And for each case, looked at the stock price outperformance on the date the transaction was announced to the public – we show some examples on the page here.</a:t>
            </a:r>
          </a:p>
          <a:p>
            <a:r>
              <a:rPr lang="en-CA" sz="800" i="1" dirty="0"/>
              <a:t> </a:t>
            </a:r>
            <a:endParaRPr lang="en-CA" sz="800" dirty="0"/>
          </a:p>
          <a:p>
            <a:r>
              <a:rPr lang="en-CA" sz="800" b="1" dirty="0"/>
              <a:t>TRANSITION: Really the only way to make the pension plan a profitable business segment, is to get the crystal ball out and make accurate predictions for all the different drivers that have an impact on the funded status – how long will people live, the level of interest rates, equity markets, inflation.</a:t>
            </a:r>
            <a:endParaRPr lang="en-CA" sz="800" dirty="0"/>
          </a:p>
          <a:p>
            <a:r>
              <a:rPr lang="en-CA" sz="800" dirty="0"/>
              <a:t>Note to Math – some examples on the slide were impacted negatively (2 out of 10). I understand we don’t want to pick and choose and should we only show the most recent ones (2017) to avoid that?</a:t>
            </a:r>
          </a:p>
          <a:p>
            <a:endParaRPr lang="en-US" dirty="0"/>
          </a:p>
        </p:txBody>
      </p:sp>
      <p:sp>
        <p:nvSpPr>
          <p:cNvPr id="4" name="Slide Number Placeholder 3"/>
          <p:cNvSpPr>
            <a:spLocks noGrp="1"/>
          </p:cNvSpPr>
          <p:nvPr>
            <p:ph type="sldNum" sz="quarter" idx="10"/>
          </p:nvPr>
        </p:nvSpPr>
        <p:spPr/>
        <p:txBody>
          <a:bodyPr/>
          <a:lstStyle/>
          <a:p>
            <a:fld id="{583F6B54-7CCF-8E43-A0C7-157036259FAC}" type="slidenum">
              <a:rPr lang="en-US" smtClean="0"/>
              <a:t>13</a:t>
            </a:fld>
            <a:endParaRPr lang="en-US"/>
          </a:p>
        </p:txBody>
      </p:sp>
    </p:spTree>
    <p:extLst>
      <p:ext uri="{BB962C8B-B14F-4D97-AF65-F5344CB8AC3E}">
        <p14:creationId xmlns:p14="http://schemas.microsoft.com/office/powerpoint/2010/main" val="2441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CA" dirty="0">
                <a:latin typeface="Arial" panose="020B0604020202020204" pitchFamily="34" charset="0"/>
              </a:rPr>
              <a:t>Two simple ways </a:t>
            </a:r>
            <a:endParaRPr lang="en-US" dirty="0">
              <a:latin typeface="Arial" panose="020B0604020202020204" pitchFamily="34" charset="0"/>
            </a:endParaRPr>
          </a:p>
          <a:p>
            <a:r>
              <a:rPr lang="en-CA" dirty="0">
                <a:latin typeface="Arial" panose="020B0604020202020204" pitchFamily="34" charset="0"/>
              </a:rPr>
              <a:t> </a:t>
            </a:r>
            <a:endParaRPr lang="en-US" dirty="0">
              <a:latin typeface="Arial" panose="020B0604020202020204" pitchFamily="34" charset="0"/>
            </a:endParaRPr>
          </a:p>
          <a:p>
            <a:r>
              <a:rPr lang="en-CA" dirty="0">
                <a:latin typeface="Arial" panose="020B0604020202020204" pitchFamily="34" charset="0"/>
              </a:rPr>
              <a:t>1) Maintain the flatline with LDI</a:t>
            </a:r>
            <a:endParaRPr lang="en-US" dirty="0">
              <a:latin typeface="Arial" panose="020B0604020202020204" pitchFamily="34" charset="0"/>
            </a:endParaRPr>
          </a:p>
          <a:p>
            <a:r>
              <a:rPr lang="en-CA" dirty="0">
                <a:latin typeface="Arial" panose="020B0604020202020204" pitchFamily="34" charset="0"/>
              </a:rPr>
              <a:t> </a:t>
            </a:r>
            <a:endParaRPr lang="en-US" dirty="0">
              <a:latin typeface="Arial" panose="020B0604020202020204" pitchFamily="34" charset="0"/>
            </a:endParaRPr>
          </a:p>
          <a:p>
            <a:r>
              <a:rPr lang="en-CA" dirty="0">
                <a:latin typeface="Arial" panose="020B0604020202020204" pitchFamily="34" charset="0"/>
              </a:rPr>
              <a:t>2) Trade away the unhealthy (volatile) habits completely - annuities</a:t>
            </a: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defTabSz="1030250">
              <a:defRPr/>
            </a:pPr>
            <a:fld id="{0A18E7E4-A8B1-4F31-8511-C539CF2A6626}" type="slidenum">
              <a:rPr lang="en-US">
                <a:solidFill>
                  <a:prstClr val="black"/>
                </a:solidFill>
                <a:latin typeface="Arial" panose="020B0604020202020204" pitchFamily="34" charset="0"/>
              </a:rPr>
              <a:pPr defTabSz="1030250">
                <a:defRPr/>
              </a:pPr>
              <a:t>14</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155513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US" sz="800" dirty="0"/>
              <a:t>A curious feature of the Canadian annuity market is the reluctance of plan sponsors to announce their deals. Even with the steady growth of the annuity market over the past decade, there have been only a few companies that have shared this information publicly, with some examples on this page:</a:t>
            </a:r>
            <a:endParaRPr lang="en-CA" sz="800" dirty="0"/>
          </a:p>
          <a:p>
            <a:r>
              <a:rPr lang="en-CA" sz="800" i="1" dirty="0"/>
              <a:t>Two clicks</a:t>
            </a:r>
            <a:r>
              <a:rPr lang="en-CA" sz="800" dirty="0"/>
              <a:t> </a:t>
            </a:r>
            <a:r>
              <a:rPr lang="en-CA" sz="800" i="1" dirty="0"/>
              <a:t> – suitcases appear and we see the names of the companies</a:t>
            </a:r>
            <a:endParaRPr lang="en-CA" sz="800" dirty="0"/>
          </a:p>
          <a:p>
            <a:r>
              <a:rPr lang="en-CA" sz="800" dirty="0"/>
              <a:t> </a:t>
            </a:r>
          </a:p>
          <a:p>
            <a:pPr lvl="0"/>
            <a:r>
              <a:rPr lang="en-CA" sz="800" dirty="0"/>
              <a:t>This is quite a contrast from the U.K. and the U.S. markets where news releases are common.</a:t>
            </a:r>
          </a:p>
          <a:p>
            <a:pPr lvl="0"/>
            <a:r>
              <a:rPr lang="en-CA" sz="800" dirty="0"/>
              <a:t>This trend is starting to change slowly in Canada, because companies realized that not only they got a deal, but the parties affected by the transaction did as well:</a:t>
            </a:r>
          </a:p>
          <a:p>
            <a:pPr lvl="0"/>
            <a:r>
              <a:rPr lang="en-US" sz="800" dirty="0"/>
              <a:t>For plan members, knowing that their pensions are backed by the strict governance policies and financial strength of an insurer is usually welcomed news, especially after some of the recent bankruptcies</a:t>
            </a:r>
            <a:endParaRPr lang="en-CA" sz="800" dirty="0"/>
          </a:p>
          <a:p>
            <a:pPr lvl="0"/>
            <a:r>
              <a:rPr lang="en-US" sz="800" dirty="0"/>
              <a:t>For shareholders, having a corporation redeploy pension risk to their core businesses where they can gain competitive advantages would be seen as good news as well.</a:t>
            </a:r>
            <a:endParaRPr lang="en-CA" sz="800" dirty="0"/>
          </a:p>
          <a:p>
            <a:r>
              <a:rPr lang="en-US" sz="800" dirty="0"/>
              <a:t> </a:t>
            </a:r>
            <a:endParaRPr lang="en-CA" sz="800" dirty="0"/>
          </a:p>
          <a:p>
            <a:r>
              <a:rPr lang="en-CA" sz="800" b="1" dirty="0"/>
              <a:t>TRANSITION: In fact, we don’t talk a lot about the positive impact a transaction like this can have on a company balance sheet</a:t>
            </a:r>
            <a:endParaRPr lang="en-CA" sz="800" dirty="0"/>
          </a:p>
          <a:p>
            <a:endParaRPr lang="en-US" sz="800" dirty="0"/>
          </a:p>
        </p:txBody>
      </p:sp>
      <p:sp>
        <p:nvSpPr>
          <p:cNvPr id="4" name="Slide Number Placeholder 3"/>
          <p:cNvSpPr>
            <a:spLocks noGrp="1"/>
          </p:cNvSpPr>
          <p:nvPr>
            <p:ph type="sldNum" sz="quarter" idx="10"/>
          </p:nvPr>
        </p:nvSpPr>
        <p:spPr/>
        <p:txBody>
          <a:bodyPr/>
          <a:lstStyle/>
          <a:p>
            <a:fld id="{583F6B54-7CCF-8E43-A0C7-157036259FAC}" type="slidenum">
              <a:rPr lang="en-US" smtClean="0"/>
              <a:t>17</a:t>
            </a:fld>
            <a:endParaRPr lang="en-US"/>
          </a:p>
        </p:txBody>
      </p:sp>
    </p:spTree>
    <p:extLst>
      <p:ext uri="{BB962C8B-B14F-4D97-AF65-F5344CB8AC3E}">
        <p14:creationId xmlns:p14="http://schemas.microsoft.com/office/powerpoint/2010/main" val="2113615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CA" sz="800" i="1" dirty="0"/>
              <a:t>Click – everything on the slide except the $124 Billion</a:t>
            </a:r>
            <a:endParaRPr lang="en-CA" sz="800" dirty="0"/>
          </a:p>
          <a:p>
            <a:r>
              <a:rPr lang="en-CA" sz="800" dirty="0"/>
              <a:t> </a:t>
            </a:r>
          </a:p>
          <a:p>
            <a:pPr lvl="0"/>
            <a:r>
              <a:rPr lang="en-CA" sz="800" dirty="0"/>
              <a:t>The average DB plan is close to fully funded now but when you think about it… it was close to fully funded 20 years ago</a:t>
            </a:r>
          </a:p>
          <a:p>
            <a:r>
              <a:rPr lang="en-CA" sz="800" dirty="0"/>
              <a:t> </a:t>
            </a:r>
          </a:p>
          <a:p>
            <a:r>
              <a:rPr lang="en-CA" sz="800" i="1" dirty="0"/>
              <a:t>Click – $124 Billion appear</a:t>
            </a:r>
            <a:endParaRPr lang="en-CA" sz="800" dirty="0"/>
          </a:p>
          <a:p>
            <a:r>
              <a:rPr lang="en-CA" sz="800" dirty="0"/>
              <a:t> </a:t>
            </a:r>
          </a:p>
          <a:p>
            <a:pPr lvl="0"/>
            <a:r>
              <a:rPr lang="en-CA" sz="800" dirty="0"/>
              <a:t>Over a period of 20 years (between 1996 and 2016), companies in Canada have had to contribute more than</a:t>
            </a:r>
            <a:r>
              <a:rPr lang="en-CA" sz="800" b="1" dirty="0"/>
              <a:t> $124 billion </a:t>
            </a:r>
            <a:r>
              <a:rPr lang="en-CA" sz="800" dirty="0"/>
              <a:t>to shore up the funding levels in their DB pension plans</a:t>
            </a:r>
          </a:p>
          <a:p>
            <a:r>
              <a:rPr lang="en-CA" sz="800" dirty="0"/>
              <a:t> </a:t>
            </a:r>
          </a:p>
          <a:p>
            <a:pPr lvl="0"/>
            <a:r>
              <a:rPr lang="en-CA" sz="800" dirty="0"/>
              <a:t>If the traditional DB business model had been successful, plans would be well over 100% funded and these additional contributions wouldn’t have been required.</a:t>
            </a:r>
          </a:p>
          <a:p>
            <a:r>
              <a:rPr lang="en-CA" sz="800" dirty="0"/>
              <a:t> </a:t>
            </a:r>
          </a:p>
          <a:p>
            <a:pPr lvl="0"/>
            <a:r>
              <a:rPr lang="en-CA" sz="800" dirty="0"/>
              <a:t>In other words, the pension plan has destroyed value for the company’s shareholders and put the plan participants’ retirement at risk.</a:t>
            </a:r>
          </a:p>
          <a:p>
            <a:r>
              <a:rPr lang="en-CA" sz="800" dirty="0"/>
              <a:t> </a:t>
            </a:r>
          </a:p>
          <a:p>
            <a:r>
              <a:rPr lang="en-CA" sz="800" b="1" dirty="0"/>
              <a:t>TRANSITION: Market has accelerated because so many companies liked the deal on the table… pay a one time amount of money, get benefit security for your plan members, and get rid of the pension related risks, so that risk budget can be re deployed in the core business</a:t>
            </a:r>
            <a:endParaRPr lang="en-CA" sz="800" dirty="0"/>
          </a:p>
          <a:p>
            <a:r>
              <a:rPr lang="en-CA" sz="800" dirty="0"/>
              <a:t> </a:t>
            </a:r>
          </a:p>
          <a:p>
            <a:r>
              <a:rPr lang="en-CA" sz="800" i="1" dirty="0"/>
              <a:t>Click – everything except the suitcases</a:t>
            </a:r>
            <a:endParaRPr lang="en-CA" sz="800" dirty="0"/>
          </a:p>
          <a:p>
            <a:endParaRPr lang="en-US" sz="800" dirty="0"/>
          </a:p>
        </p:txBody>
      </p:sp>
      <p:sp>
        <p:nvSpPr>
          <p:cNvPr id="4" name="Slide Number Placeholder 3"/>
          <p:cNvSpPr>
            <a:spLocks noGrp="1"/>
          </p:cNvSpPr>
          <p:nvPr>
            <p:ph type="sldNum" sz="quarter" idx="10"/>
          </p:nvPr>
        </p:nvSpPr>
        <p:spPr/>
        <p:txBody>
          <a:bodyPr/>
          <a:lstStyle/>
          <a:p>
            <a:fld id="{583F6B54-7CCF-8E43-A0C7-157036259FAC}" type="slidenum">
              <a:rPr lang="en-US" smtClean="0"/>
              <a:t>18</a:t>
            </a:fld>
            <a:endParaRPr lang="en-US"/>
          </a:p>
        </p:txBody>
      </p:sp>
    </p:spTree>
    <p:extLst>
      <p:ext uri="{BB962C8B-B14F-4D97-AF65-F5344CB8AC3E}">
        <p14:creationId xmlns:p14="http://schemas.microsoft.com/office/powerpoint/2010/main" val="989207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CA" sz="800" i="1" dirty="0"/>
              <a:t>Click – everything on the slide except the $124 Billion</a:t>
            </a:r>
            <a:endParaRPr lang="en-CA" sz="800" dirty="0"/>
          </a:p>
          <a:p>
            <a:r>
              <a:rPr lang="en-CA" sz="800" dirty="0"/>
              <a:t> </a:t>
            </a:r>
          </a:p>
          <a:p>
            <a:pPr lvl="0"/>
            <a:r>
              <a:rPr lang="en-CA" sz="800" dirty="0"/>
              <a:t>The average DB plan is close to fully funded now but when you think about it… it was close to fully funded 20 years ago</a:t>
            </a:r>
          </a:p>
          <a:p>
            <a:r>
              <a:rPr lang="en-CA" sz="800" dirty="0"/>
              <a:t> </a:t>
            </a:r>
          </a:p>
          <a:p>
            <a:r>
              <a:rPr lang="en-CA" sz="800" i="1" dirty="0"/>
              <a:t>Click – $124 Billion appear</a:t>
            </a:r>
            <a:endParaRPr lang="en-CA" sz="800" dirty="0"/>
          </a:p>
          <a:p>
            <a:r>
              <a:rPr lang="en-CA" sz="800" dirty="0"/>
              <a:t> </a:t>
            </a:r>
          </a:p>
          <a:p>
            <a:pPr lvl="0"/>
            <a:r>
              <a:rPr lang="en-CA" sz="800" dirty="0"/>
              <a:t>Over a period of 20 years (between 1996 and 2016), companies in Canada have had to contribute more than</a:t>
            </a:r>
            <a:r>
              <a:rPr lang="en-CA" sz="800" b="1" dirty="0"/>
              <a:t> $124 billion </a:t>
            </a:r>
            <a:r>
              <a:rPr lang="en-CA" sz="800" dirty="0"/>
              <a:t>to shore up the funding levels in their DB pension plans</a:t>
            </a:r>
          </a:p>
          <a:p>
            <a:r>
              <a:rPr lang="en-CA" sz="800" dirty="0"/>
              <a:t> </a:t>
            </a:r>
          </a:p>
          <a:p>
            <a:pPr lvl="0"/>
            <a:r>
              <a:rPr lang="en-CA" sz="800" dirty="0"/>
              <a:t>If the traditional DB business model had been successful, plans would be well over 100% funded and these additional contributions wouldn’t have been required.</a:t>
            </a:r>
          </a:p>
          <a:p>
            <a:r>
              <a:rPr lang="en-CA" sz="800" dirty="0"/>
              <a:t> </a:t>
            </a:r>
          </a:p>
          <a:p>
            <a:pPr lvl="0"/>
            <a:r>
              <a:rPr lang="en-CA" sz="800" dirty="0"/>
              <a:t>In other words, the pension plan has destroyed value for the company’s shareholders and put the plan participants’ retirement at risk.</a:t>
            </a:r>
          </a:p>
          <a:p>
            <a:r>
              <a:rPr lang="en-CA" sz="800" dirty="0"/>
              <a:t> </a:t>
            </a:r>
          </a:p>
          <a:p>
            <a:r>
              <a:rPr lang="en-CA" sz="800" b="1" dirty="0"/>
              <a:t>TRANSITION: Market has accelerated because so many companies liked the deal on the table… pay a one time amount of money, get benefit security for your plan members, and get rid of the pension related risks, so that risk budget can be re deployed in the core business</a:t>
            </a:r>
            <a:endParaRPr lang="en-CA" sz="800" dirty="0"/>
          </a:p>
          <a:p>
            <a:r>
              <a:rPr lang="en-CA" sz="800" dirty="0"/>
              <a:t> </a:t>
            </a:r>
          </a:p>
          <a:p>
            <a:r>
              <a:rPr lang="en-CA" sz="800" i="1" dirty="0"/>
              <a:t>Click – everything except the suitcases</a:t>
            </a:r>
            <a:endParaRPr lang="en-CA" sz="800" dirty="0"/>
          </a:p>
          <a:p>
            <a:endParaRPr lang="en-US" sz="800" dirty="0"/>
          </a:p>
        </p:txBody>
      </p:sp>
      <p:sp>
        <p:nvSpPr>
          <p:cNvPr id="4" name="Slide Number Placeholder 3"/>
          <p:cNvSpPr>
            <a:spLocks noGrp="1"/>
          </p:cNvSpPr>
          <p:nvPr>
            <p:ph type="sldNum" sz="quarter" idx="10"/>
          </p:nvPr>
        </p:nvSpPr>
        <p:spPr/>
        <p:txBody>
          <a:bodyPr/>
          <a:lstStyle/>
          <a:p>
            <a:fld id="{583F6B54-7CCF-8E43-A0C7-157036259FAC}" type="slidenum">
              <a:rPr lang="en-US" smtClean="0"/>
              <a:t>19</a:t>
            </a:fld>
            <a:endParaRPr lang="en-US"/>
          </a:p>
        </p:txBody>
      </p:sp>
    </p:spTree>
    <p:extLst>
      <p:ext uri="{BB962C8B-B14F-4D97-AF65-F5344CB8AC3E}">
        <p14:creationId xmlns:p14="http://schemas.microsoft.com/office/powerpoint/2010/main" val="1019519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30250">
              <a:defRPr/>
            </a:pPr>
            <a:fld id="{0A18E7E4-A8B1-4F31-8511-C539CF2A6626}" type="slidenum">
              <a:rPr lang="en-US">
                <a:solidFill>
                  <a:prstClr val="black"/>
                </a:solidFill>
                <a:latin typeface="Arial" panose="020B0604020202020204" pitchFamily="34" charset="0"/>
              </a:rPr>
              <a:pPr defTabSz="1030250">
                <a:defRPr/>
              </a:pPr>
              <a:t>3</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5104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30250">
              <a:defRPr/>
            </a:pPr>
            <a:fld id="{0A18E7E4-A8B1-4F31-8511-C539CF2A6626}" type="slidenum">
              <a:rPr lang="en-US">
                <a:solidFill>
                  <a:prstClr val="black"/>
                </a:solidFill>
                <a:latin typeface="Arial" panose="020B0604020202020204" pitchFamily="34" charset="0"/>
              </a:rPr>
              <a:pPr defTabSz="1030250">
                <a:defRPr/>
              </a:pPr>
              <a:t>4</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57983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30250">
              <a:defRPr/>
            </a:pPr>
            <a:fld id="{0A18E7E4-A8B1-4F31-8511-C539CF2A6626}" type="slidenum">
              <a:rPr lang="en-US">
                <a:solidFill>
                  <a:prstClr val="black"/>
                </a:solidFill>
                <a:latin typeface="Arial" panose="020B0604020202020204" pitchFamily="34" charset="0"/>
              </a:rPr>
              <a:pPr defTabSz="1030250">
                <a:defRPr/>
              </a:pPr>
              <a:t>5</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21020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pPr marL="174708" indent="-174708" defTabSz="465887">
              <a:buFont typeface="Arial" panose="020B0604020202020204" pitchFamily="34" charset="0"/>
              <a:buChar char="•"/>
              <a:defRPr/>
            </a:pPr>
            <a:r>
              <a:rPr lang="en-US" sz="1000" dirty="0">
                <a:latin typeface="Arial"/>
              </a:rPr>
              <a:t>Many divisions of a company operate by borrowing money and investing it in the hopes of achieving a superior return. For example, if you borrow money to build a new manufacturing facility or make an acquisition, you do so with the expectation of achieving a return that exceeds the cost of servicing the underlying debt. This concept is often referred to as financial leverage.</a:t>
            </a:r>
          </a:p>
          <a:p>
            <a:pPr marL="174708" indent="-174708" defTabSz="465887">
              <a:buFont typeface="Arial" panose="020B0604020202020204" pitchFamily="34" charset="0"/>
              <a:buChar char="•"/>
              <a:defRPr/>
            </a:pPr>
            <a:r>
              <a:rPr lang="en-US" sz="1000" dirty="0">
                <a:latin typeface="Arial"/>
              </a:rPr>
              <a:t>Thinking of the DB pension plan as a division within your company helps illustrate how asset allocation decisions in the pension plan affect financial leverage, even if this financial leverage doesn’t show up in traditional accounting presentations. </a:t>
            </a:r>
          </a:p>
          <a:p>
            <a:pPr marL="174708" indent="-174708" defTabSz="465887">
              <a:buFont typeface="Arial" panose="020B0604020202020204" pitchFamily="34" charset="0"/>
              <a:buChar char="•"/>
              <a:defRPr/>
            </a:pPr>
            <a:r>
              <a:rPr lang="en-US" sz="1000" dirty="0">
                <a:latin typeface="Arial"/>
              </a:rPr>
              <a:t>In essence, your DB pension plan is an insurance subsidiary – the “DB Pension Division” – that provides a single product (an annuity) to a single group of customers (your pension plan members).</a:t>
            </a:r>
          </a:p>
          <a:p>
            <a:pPr marL="174708" indent="-174708" defTabSz="465887">
              <a:buFont typeface="Arial" panose="020B0604020202020204" pitchFamily="34" charset="0"/>
              <a:buChar char="•"/>
              <a:defRPr/>
            </a:pPr>
            <a:r>
              <a:rPr lang="en-US" sz="1000" dirty="0">
                <a:latin typeface="Arial"/>
              </a:rPr>
              <a:t>Just like other divisions, the DB Pension Division has creditors (in this case it’ the plan members) and invests the borrowed money with the hopes of achieving a superior return. </a:t>
            </a:r>
          </a:p>
          <a:p>
            <a:pPr marL="640594" lvl="1" indent="-174708" defTabSz="465887">
              <a:buFont typeface="Arial" panose="020B0604020202020204" pitchFamily="34" charset="0"/>
              <a:buChar char="•"/>
              <a:defRPr/>
            </a:pPr>
            <a:r>
              <a:rPr lang="en-US" sz="1000" dirty="0">
                <a:latin typeface="Arial"/>
              </a:rPr>
              <a:t>The DB Pension Division is profitable if its investments perform well and outpace its payments to creditors.</a:t>
            </a:r>
            <a:r>
              <a:rPr lang="en-CA" sz="1000" dirty="0">
                <a:latin typeface="Arial"/>
              </a:rPr>
              <a:t> </a:t>
            </a:r>
          </a:p>
          <a:p>
            <a:pPr marL="640594" lvl="1" indent="-174708" defTabSz="465887">
              <a:buFont typeface="Arial" panose="020B0604020202020204" pitchFamily="34" charset="0"/>
              <a:buChar char="•"/>
              <a:defRPr/>
            </a:pPr>
            <a:r>
              <a:rPr lang="en-US" sz="1000" dirty="0">
                <a:latin typeface="Arial"/>
              </a:rPr>
              <a:t>However, if its investments perform poorly, the DB Pension Division may require cash infusions from other areas of the company. This is financial leverage.</a:t>
            </a:r>
          </a:p>
          <a:p>
            <a:endParaRPr lang="en-US" sz="1000" dirty="0"/>
          </a:p>
          <a:p>
            <a:pPr marL="174708" indent="-174708">
              <a:buFont typeface="Arial" panose="020B0604020202020204" pitchFamily="34" charset="0"/>
              <a:buChar char="•"/>
            </a:pPr>
            <a:r>
              <a:rPr lang="en-US" sz="1000" dirty="0">
                <a:latin typeface="Arial"/>
              </a:rPr>
              <a:t>Perhaps surprisingly, even if a company expects equity returns in the DB Pension Division to outpace the underlying cost of servicing the liabilities, it may not be a good use of financial leverage. </a:t>
            </a:r>
          </a:p>
          <a:p>
            <a:pPr marL="174708" indent="-174708">
              <a:buFont typeface="Arial" panose="020B0604020202020204" pitchFamily="34" charset="0"/>
              <a:buChar char="•"/>
            </a:pPr>
            <a:r>
              <a:rPr lang="en-US" sz="1000" dirty="0">
                <a:latin typeface="Arial"/>
              </a:rPr>
              <a:t>For example, if pension plan assets are invested in equities, the business model of the DB Pension Division can be boiled down to issuing debt (by making long term debt-like promises to its pensioners) to invest in return-seeking assets like equities. It’s unlikely that a company would employ this business model in any other division because it doesn’t create a competitive advantage for its shareholders. </a:t>
            </a:r>
          </a:p>
          <a:p>
            <a:endParaRPr lang="en-US" sz="1000" dirty="0"/>
          </a:p>
        </p:txBody>
      </p:sp>
    </p:spTree>
    <p:extLst>
      <p:ext uri="{BB962C8B-B14F-4D97-AF65-F5344CB8AC3E}">
        <p14:creationId xmlns:p14="http://schemas.microsoft.com/office/powerpoint/2010/main" val="402058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30250">
              <a:defRPr/>
            </a:pPr>
            <a:fld id="{0A18E7E4-A8B1-4F31-8511-C539CF2A6626}" type="slidenum">
              <a:rPr lang="en-US">
                <a:solidFill>
                  <a:prstClr val="black"/>
                </a:solidFill>
                <a:latin typeface="Arial" panose="020B0604020202020204" pitchFamily="34" charset="0"/>
              </a:rPr>
              <a:pPr defTabSz="1030250">
                <a:defRPr/>
              </a:pPr>
              <a:t>7</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789174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CA" sz="800" i="1" dirty="0"/>
              <a:t>Click – everything on the slide except the $124 Billion</a:t>
            </a:r>
            <a:endParaRPr lang="en-CA" sz="800" dirty="0"/>
          </a:p>
          <a:p>
            <a:r>
              <a:rPr lang="en-CA" sz="800" dirty="0"/>
              <a:t> </a:t>
            </a:r>
          </a:p>
          <a:p>
            <a:pPr lvl="0"/>
            <a:r>
              <a:rPr lang="en-CA" sz="800" dirty="0"/>
              <a:t>The average DB plan is close to fully funded now but when you think about it… it was close to fully funded 20 years ago</a:t>
            </a:r>
          </a:p>
          <a:p>
            <a:r>
              <a:rPr lang="en-CA" sz="800" dirty="0"/>
              <a:t> </a:t>
            </a:r>
          </a:p>
          <a:p>
            <a:r>
              <a:rPr lang="en-CA" sz="800" i="1" dirty="0"/>
              <a:t>Click – $124 Billion appear</a:t>
            </a:r>
            <a:endParaRPr lang="en-CA" sz="800" dirty="0"/>
          </a:p>
          <a:p>
            <a:r>
              <a:rPr lang="en-CA" sz="800" dirty="0"/>
              <a:t> </a:t>
            </a:r>
          </a:p>
          <a:p>
            <a:pPr lvl="0"/>
            <a:r>
              <a:rPr lang="en-CA" sz="800" dirty="0"/>
              <a:t>Over a period of 20 years (between 1996 and 2016), companies in Canada have had to contribute more than</a:t>
            </a:r>
            <a:r>
              <a:rPr lang="en-CA" sz="800" b="1" dirty="0"/>
              <a:t> $124 billion </a:t>
            </a:r>
            <a:r>
              <a:rPr lang="en-CA" sz="800" dirty="0"/>
              <a:t>to shore up the funding levels in their DB pension plans</a:t>
            </a:r>
          </a:p>
          <a:p>
            <a:r>
              <a:rPr lang="en-CA" sz="800" dirty="0"/>
              <a:t> </a:t>
            </a:r>
          </a:p>
          <a:p>
            <a:pPr lvl="0"/>
            <a:r>
              <a:rPr lang="en-CA" sz="800" dirty="0"/>
              <a:t>If the traditional DB business model had been successful, plans would be well over 100% funded and these additional contributions wouldn’t have been required.</a:t>
            </a:r>
          </a:p>
          <a:p>
            <a:r>
              <a:rPr lang="en-CA" sz="800" dirty="0"/>
              <a:t> </a:t>
            </a:r>
          </a:p>
          <a:p>
            <a:pPr lvl="0"/>
            <a:r>
              <a:rPr lang="en-CA" sz="800" dirty="0"/>
              <a:t>In other words, the pension plan has destroyed value for the company’s shareholders and put the plan participants’ retirement at risk.</a:t>
            </a:r>
          </a:p>
          <a:p>
            <a:r>
              <a:rPr lang="en-CA" sz="800" dirty="0"/>
              <a:t> </a:t>
            </a:r>
          </a:p>
          <a:p>
            <a:r>
              <a:rPr lang="en-CA" sz="800" b="1" dirty="0"/>
              <a:t>TRANSITION: Market has accelerated because so many companies liked the deal on the table… pay a one time amount of money, get benefit security for your plan members, and get rid of the pension related risks, so that risk budget can be re deployed in the core business</a:t>
            </a:r>
            <a:endParaRPr lang="en-CA" sz="800" dirty="0"/>
          </a:p>
          <a:p>
            <a:r>
              <a:rPr lang="en-CA" sz="800" dirty="0"/>
              <a:t> </a:t>
            </a:r>
          </a:p>
          <a:p>
            <a:r>
              <a:rPr lang="en-CA" sz="800" i="1" dirty="0"/>
              <a:t>Click – everything except the suitcases</a:t>
            </a:r>
            <a:endParaRPr lang="en-CA" sz="800" dirty="0"/>
          </a:p>
          <a:p>
            <a:endParaRPr lang="en-US" sz="800" dirty="0"/>
          </a:p>
        </p:txBody>
      </p:sp>
      <p:sp>
        <p:nvSpPr>
          <p:cNvPr id="4" name="Slide Number Placeholder 3"/>
          <p:cNvSpPr>
            <a:spLocks noGrp="1"/>
          </p:cNvSpPr>
          <p:nvPr>
            <p:ph type="sldNum" sz="quarter" idx="10"/>
          </p:nvPr>
        </p:nvSpPr>
        <p:spPr/>
        <p:txBody>
          <a:bodyPr/>
          <a:lstStyle/>
          <a:p>
            <a:fld id="{583F6B54-7CCF-8E43-A0C7-157036259FAC}" type="slidenum">
              <a:rPr lang="en-US" smtClean="0"/>
              <a:t>8</a:t>
            </a:fld>
            <a:endParaRPr lang="en-US"/>
          </a:p>
        </p:txBody>
      </p:sp>
    </p:spTree>
    <p:extLst>
      <p:ext uri="{BB962C8B-B14F-4D97-AF65-F5344CB8AC3E}">
        <p14:creationId xmlns:p14="http://schemas.microsoft.com/office/powerpoint/2010/main" val="1845785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CA" sz="800" i="1" dirty="0"/>
              <a:t>Click – everything on the slide except the $124 Billion</a:t>
            </a:r>
            <a:endParaRPr lang="en-CA" sz="800" dirty="0"/>
          </a:p>
          <a:p>
            <a:r>
              <a:rPr lang="en-CA" sz="800" dirty="0"/>
              <a:t> </a:t>
            </a:r>
          </a:p>
          <a:p>
            <a:pPr lvl="0"/>
            <a:r>
              <a:rPr lang="en-CA" sz="800" dirty="0"/>
              <a:t>The average DB plan is close to fully funded now but when you think about it… it was close to fully funded 20 years ago</a:t>
            </a:r>
          </a:p>
          <a:p>
            <a:r>
              <a:rPr lang="en-CA" sz="800" dirty="0"/>
              <a:t> </a:t>
            </a:r>
          </a:p>
          <a:p>
            <a:r>
              <a:rPr lang="en-CA" sz="800" i="1" dirty="0"/>
              <a:t>Click – $124 Billion appear</a:t>
            </a:r>
            <a:endParaRPr lang="en-CA" sz="800" dirty="0"/>
          </a:p>
          <a:p>
            <a:r>
              <a:rPr lang="en-CA" sz="800" dirty="0"/>
              <a:t> </a:t>
            </a:r>
          </a:p>
          <a:p>
            <a:pPr lvl="0"/>
            <a:r>
              <a:rPr lang="en-CA" sz="800" dirty="0"/>
              <a:t>Over a period of 20 years (between 1996 and 2016), companies in Canada have had to contribute more than</a:t>
            </a:r>
            <a:r>
              <a:rPr lang="en-CA" sz="800" b="1" dirty="0"/>
              <a:t> $124 billion </a:t>
            </a:r>
            <a:r>
              <a:rPr lang="en-CA" sz="800" dirty="0"/>
              <a:t>to shore up the funding levels in their DB pension plans</a:t>
            </a:r>
          </a:p>
          <a:p>
            <a:r>
              <a:rPr lang="en-CA" sz="800" dirty="0"/>
              <a:t> </a:t>
            </a:r>
          </a:p>
          <a:p>
            <a:pPr lvl="0"/>
            <a:r>
              <a:rPr lang="en-CA" sz="800" dirty="0"/>
              <a:t>If the traditional DB business model had been successful, plans would be well over 100% funded and these additional contributions wouldn’t have been required.</a:t>
            </a:r>
          </a:p>
          <a:p>
            <a:r>
              <a:rPr lang="en-CA" sz="800" dirty="0"/>
              <a:t> </a:t>
            </a:r>
          </a:p>
          <a:p>
            <a:pPr lvl="0"/>
            <a:r>
              <a:rPr lang="en-CA" sz="800" dirty="0"/>
              <a:t>In other words, the pension plan has destroyed value for the company’s shareholders and put the plan participants’ retirement at risk.</a:t>
            </a:r>
          </a:p>
          <a:p>
            <a:r>
              <a:rPr lang="en-CA" sz="800" dirty="0"/>
              <a:t> </a:t>
            </a:r>
          </a:p>
          <a:p>
            <a:r>
              <a:rPr lang="en-CA" sz="800" b="1" dirty="0"/>
              <a:t>TRANSITION: Market has accelerated because so many companies liked the deal on the table… pay a one time amount of money, get benefit security for your plan members, and get rid of the pension related risks, so that risk budget can be re deployed in the core business</a:t>
            </a:r>
            <a:endParaRPr lang="en-CA" sz="800" dirty="0"/>
          </a:p>
          <a:p>
            <a:r>
              <a:rPr lang="en-CA" sz="800" dirty="0"/>
              <a:t> </a:t>
            </a:r>
          </a:p>
          <a:p>
            <a:r>
              <a:rPr lang="en-CA" sz="800" i="1" dirty="0"/>
              <a:t>Click – everything except the suitcases</a:t>
            </a:r>
            <a:endParaRPr lang="en-CA" sz="800" dirty="0"/>
          </a:p>
          <a:p>
            <a:endParaRPr lang="en-US" sz="800" dirty="0"/>
          </a:p>
        </p:txBody>
      </p:sp>
      <p:sp>
        <p:nvSpPr>
          <p:cNvPr id="4" name="Slide Number Placeholder 3"/>
          <p:cNvSpPr>
            <a:spLocks noGrp="1"/>
          </p:cNvSpPr>
          <p:nvPr>
            <p:ph type="sldNum" sz="quarter" idx="10"/>
          </p:nvPr>
        </p:nvSpPr>
        <p:spPr/>
        <p:txBody>
          <a:bodyPr/>
          <a:lstStyle/>
          <a:p>
            <a:fld id="{583F6B54-7CCF-8E43-A0C7-157036259FAC}" type="slidenum">
              <a:rPr lang="en-US" smtClean="0"/>
              <a:t>9</a:t>
            </a:fld>
            <a:endParaRPr lang="en-US"/>
          </a:p>
        </p:txBody>
      </p:sp>
    </p:spTree>
    <p:extLst>
      <p:ext uri="{BB962C8B-B14F-4D97-AF65-F5344CB8AC3E}">
        <p14:creationId xmlns:p14="http://schemas.microsoft.com/office/powerpoint/2010/main" val="89834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1030250">
              <a:defRPr/>
            </a:pPr>
            <a:fld id="{0A18E7E4-A8B1-4F31-8511-C539CF2A6626}" type="slidenum">
              <a:rPr lang="en-US">
                <a:solidFill>
                  <a:prstClr val="black"/>
                </a:solidFill>
                <a:latin typeface="Arial" panose="020B0604020202020204" pitchFamily="34" charset="0"/>
              </a:rPr>
              <a:pPr defTabSz="1030250">
                <a:defRPr/>
              </a:pPr>
              <a:t>10</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618123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4BB43B-36EB-5945-B6E6-858AC5C751D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5" name="Title 1">
            <a:extLst>
              <a:ext uri="{FF2B5EF4-FFF2-40B4-BE49-F238E27FC236}">
                <a16:creationId xmlns:a16="http://schemas.microsoft.com/office/drawing/2014/main" id="{C74A2940-F17D-B048-A264-91AF98C309BB}"/>
              </a:ext>
            </a:extLst>
          </p:cNvPr>
          <p:cNvSpPr>
            <a:spLocks noGrp="1"/>
          </p:cNvSpPr>
          <p:nvPr>
            <p:ph type="ctrTitle" hasCustomPrompt="1"/>
          </p:nvPr>
        </p:nvSpPr>
        <p:spPr>
          <a:xfrm>
            <a:off x="392098" y="2163663"/>
            <a:ext cx="4810417" cy="980063"/>
          </a:xfrm>
          <a:prstGeom prst="rect">
            <a:avLst/>
          </a:prstGeom>
        </p:spPr>
        <p:txBody>
          <a:bodyPr/>
          <a:lstStyle>
            <a:lvl1pPr>
              <a:lnSpc>
                <a:spcPts val="3800"/>
              </a:lnSpc>
              <a:spcBef>
                <a:spcPts val="0"/>
              </a:spcBef>
              <a:defRPr sz="3600">
                <a:solidFill>
                  <a:srgbClr val="003946"/>
                </a:solidFill>
                <a:latin typeface="Sun Life Sans" panose="02000503000000020004" pitchFamily="2" charset="77"/>
                <a:cs typeface="Calibri"/>
              </a:defRPr>
            </a:lvl1pPr>
          </a:lstStyle>
          <a:p>
            <a:r>
              <a:rPr lang="en-CA" dirty="0"/>
              <a:t>Presentation title </a:t>
            </a:r>
            <a:br>
              <a:rPr lang="en-CA" dirty="0"/>
            </a:br>
            <a:r>
              <a:rPr lang="en-CA" dirty="0"/>
              <a:t>is written here</a:t>
            </a:r>
            <a:endParaRPr lang="en-US" dirty="0"/>
          </a:p>
        </p:txBody>
      </p:sp>
      <p:sp>
        <p:nvSpPr>
          <p:cNvPr id="16" name="Content Placeholder 24">
            <a:extLst>
              <a:ext uri="{FF2B5EF4-FFF2-40B4-BE49-F238E27FC236}">
                <a16:creationId xmlns:a16="http://schemas.microsoft.com/office/drawing/2014/main" id="{18E6E88D-1939-8742-85E3-7CD785BC2463}"/>
              </a:ext>
            </a:extLst>
          </p:cNvPr>
          <p:cNvSpPr>
            <a:spLocks noGrp="1"/>
          </p:cNvSpPr>
          <p:nvPr>
            <p:ph sz="quarter" idx="10" hasCustomPrompt="1"/>
          </p:nvPr>
        </p:nvSpPr>
        <p:spPr>
          <a:xfrm>
            <a:off x="404141" y="567371"/>
            <a:ext cx="1755775" cy="278340"/>
          </a:xfrm>
          <a:prstGeom prst="rect">
            <a:avLst/>
          </a:prstGeom>
        </p:spPr>
        <p:txBody>
          <a:bodyPr>
            <a:noAutofit/>
          </a:bodyPr>
          <a:lstStyle>
            <a:lvl1pPr>
              <a:defRPr sz="1200">
                <a:latin typeface="Sun Life Sans" panose="02000503000000020004" pitchFamily="2" charset="77"/>
              </a:defRPr>
            </a:lvl1pPr>
            <a:lvl2pPr>
              <a:defRPr sz="1100"/>
            </a:lvl2pPr>
            <a:lvl3pPr>
              <a:defRPr sz="1100"/>
            </a:lvl3pPr>
            <a:lvl4pPr>
              <a:defRPr sz="1100"/>
            </a:lvl4pPr>
            <a:lvl5pPr>
              <a:defRPr sz="1100"/>
            </a:lvl5pPr>
          </a:lstStyle>
          <a:p>
            <a:pPr lvl="0"/>
            <a:r>
              <a:rPr lang="en-CA" dirty="0"/>
              <a:t>Month, 20XX</a:t>
            </a:r>
          </a:p>
        </p:txBody>
      </p:sp>
      <p:sp>
        <p:nvSpPr>
          <p:cNvPr id="17" name="Content Placeholder 26">
            <a:extLst>
              <a:ext uri="{FF2B5EF4-FFF2-40B4-BE49-F238E27FC236}">
                <a16:creationId xmlns:a16="http://schemas.microsoft.com/office/drawing/2014/main" id="{40C28F1C-C319-504E-A6B3-EBAD83E077EC}"/>
              </a:ext>
            </a:extLst>
          </p:cNvPr>
          <p:cNvSpPr>
            <a:spLocks noGrp="1"/>
          </p:cNvSpPr>
          <p:nvPr>
            <p:ph sz="quarter" idx="11" hasCustomPrompt="1"/>
          </p:nvPr>
        </p:nvSpPr>
        <p:spPr>
          <a:xfrm>
            <a:off x="404141" y="791488"/>
            <a:ext cx="1755775" cy="261610"/>
          </a:xfrm>
          <a:prstGeom prst="rect">
            <a:avLst/>
          </a:prstGeom>
        </p:spPr>
        <p:txBody>
          <a:bodyPr>
            <a:noAutofit/>
          </a:bodyPr>
          <a:lstStyle>
            <a:lvl1pPr>
              <a:defRPr sz="1200" b="1">
                <a:solidFill>
                  <a:srgbClr val="003946"/>
                </a:solidFill>
                <a:latin typeface="Sun Life Sans" panose="02000503000000020004" pitchFamily="2" charset="77"/>
              </a:defRPr>
            </a:lvl1pPr>
          </a:lstStyle>
          <a:p>
            <a:pPr lvl="0"/>
            <a:r>
              <a:rPr lang="en-CA" dirty="0"/>
              <a:t>Draft 2.0</a:t>
            </a:r>
          </a:p>
        </p:txBody>
      </p:sp>
      <p:sp>
        <p:nvSpPr>
          <p:cNvPr id="18" name="Text Placeholder 23">
            <a:extLst>
              <a:ext uri="{FF2B5EF4-FFF2-40B4-BE49-F238E27FC236}">
                <a16:creationId xmlns:a16="http://schemas.microsoft.com/office/drawing/2014/main" id="{0E6C2976-1CA1-BE4B-A33B-AF379C130097}"/>
              </a:ext>
            </a:extLst>
          </p:cNvPr>
          <p:cNvSpPr>
            <a:spLocks noGrp="1"/>
          </p:cNvSpPr>
          <p:nvPr>
            <p:ph type="body" sz="quarter" idx="14" hasCustomPrompt="1"/>
          </p:nvPr>
        </p:nvSpPr>
        <p:spPr>
          <a:xfrm>
            <a:off x="404141" y="3278311"/>
            <a:ext cx="4810416" cy="592138"/>
          </a:xfrm>
          <a:prstGeom prst="rect">
            <a:avLst/>
          </a:prstGeom>
        </p:spPr>
        <p:txBody>
          <a:bodyPr/>
          <a:lstStyle>
            <a:lvl1pPr>
              <a:spcBef>
                <a:spcPts val="0"/>
              </a:spcBef>
              <a:defRPr sz="1600" baseline="0">
                <a:solidFill>
                  <a:srgbClr val="003946"/>
                </a:solidFill>
                <a:latin typeface="Sun Life Sans" panose="02000503000000020004" pitchFamily="2" charset="77"/>
              </a:defRPr>
            </a:lvl1pPr>
            <a:lvl2pPr>
              <a:spcBef>
                <a:spcPts val="0"/>
              </a:spcBef>
              <a:defRPr>
                <a:solidFill>
                  <a:schemeClr val="accent1"/>
                </a:solidFill>
              </a:defRPr>
            </a:lvl2pPr>
            <a:lvl3pPr>
              <a:spcBef>
                <a:spcPts val="0"/>
              </a:spcBef>
              <a:defRPr>
                <a:solidFill>
                  <a:schemeClr val="accent1"/>
                </a:solidFill>
              </a:defRPr>
            </a:lvl3pPr>
            <a:lvl4pPr>
              <a:spcBef>
                <a:spcPts val="0"/>
              </a:spcBef>
              <a:defRPr>
                <a:solidFill>
                  <a:schemeClr val="accent1"/>
                </a:solidFill>
              </a:defRPr>
            </a:lvl4pPr>
            <a:lvl5pPr>
              <a:spcBef>
                <a:spcPts val="0"/>
              </a:spcBef>
              <a:defRPr>
                <a:solidFill>
                  <a:schemeClr val="accent1"/>
                </a:solidFill>
              </a:defRPr>
            </a:lvl5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consectetuer</a:t>
            </a:r>
            <a:endParaRPr lang="en-CA" dirty="0"/>
          </a:p>
          <a:p>
            <a:pPr lvl="0"/>
            <a:r>
              <a:rPr lang="en-CA" dirty="0" err="1"/>
              <a:t>adipiscing</a:t>
            </a:r>
            <a:r>
              <a:rPr lang="en-CA" dirty="0"/>
              <a:t> </a:t>
            </a:r>
            <a:r>
              <a:rPr lang="en-CA" dirty="0" err="1"/>
              <a:t>elit</a:t>
            </a:r>
            <a:r>
              <a:rPr lang="en-CA" dirty="0"/>
              <a:t> </a:t>
            </a:r>
            <a:r>
              <a:rPr lang="en-CA" dirty="0" err="1"/>
              <a:t>sed</a:t>
            </a:r>
            <a:r>
              <a:rPr lang="en-CA" dirty="0"/>
              <a:t> </a:t>
            </a:r>
            <a:r>
              <a:rPr lang="en-CA" dirty="0" err="1"/>
              <a:t>diam</a:t>
            </a:r>
            <a:r>
              <a:rPr lang="en-CA" dirty="0"/>
              <a:t> </a:t>
            </a:r>
            <a:r>
              <a:rPr lang="en-CA" dirty="0" err="1"/>
              <a:t>nonummy</a:t>
            </a:r>
            <a:endParaRPr lang="en-CA" dirty="0"/>
          </a:p>
        </p:txBody>
      </p:sp>
      <p:sp>
        <p:nvSpPr>
          <p:cNvPr id="9" name="TextBox 8">
            <a:extLst>
              <a:ext uri="{FF2B5EF4-FFF2-40B4-BE49-F238E27FC236}">
                <a16:creationId xmlns:a16="http://schemas.microsoft.com/office/drawing/2014/main" id="{2CECA4C3-A2CC-A943-94C0-EBC36402AD22}"/>
              </a:ext>
            </a:extLst>
          </p:cNvPr>
          <p:cNvSpPr txBox="1"/>
          <p:nvPr userDrawn="1"/>
        </p:nvSpPr>
        <p:spPr>
          <a:xfrm>
            <a:off x="5791201" y="4645511"/>
            <a:ext cx="3098800" cy="276999"/>
          </a:xfrm>
          <a:prstGeom prst="rect">
            <a:avLst/>
          </a:prstGeom>
          <a:noFill/>
        </p:spPr>
        <p:txBody>
          <a:bodyPr wrap="square" rtlCol="0">
            <a:spAutoFit/>
          </a:bodyPr>
          <a:lstStyle/>
          <a:p>
            <a:pPr algn="r"/>
            <a:r>
              <a:rPr lang="en-US" sz="1200" dirty="0">
                <a:solidFill>
                  <a:schemeClr val="bg1"/>
                </a:solidFill>
                <a:latin typeface="Sun Life Sans" panose="02000503000000020004" pitchFamily="2" charset="77"/>
              </a:rPr>
              <a:t>Life’s brighter under the sun</a:t>
            </a:r>
          </a:p>
        </p:txBody>
      </p:sp>
      <p:pic>
        <p:nvPicPr>
          <p:cNvPr id="10" name="Content Placeholder 6">
            <a:extLst>
              <a:ext uri="{FF2B5EF4-FFF2-40B4-BE49-F238E27FC236}">
                <a16:creationId xmlns:a16="http://schemas.microsoft.com/office/drawing/2014/main" id="{9143B6F1-61BF-3F41-A64B-8DD52D975C7C}"/>
              </a:ext>
            </a:extLst>
          </p:cNvPr>
          <p:cNvPicPr>
            <a:picLocks noChangeAspect="1"/>
          </p:cNvPicPr>
          <p:nvPr userDrawn="1"/>
        </p:nvPicPr>
        <p:blipFill>
          <a:blip r:embed="rId3"/>
          <a:stretch>
            <a:fillRect/>
          </a:stretch>
        </p:blipFill>
        <p:spPr>
          <a:xfrm>
            <a:off x="404141" y="4459944"/>
            <a:ext cx="1583599" cy="385200"/>
          </a:xfrm>
          <a:prstGeom prst="rect">
            <a:avLst/>
          </a:prstGeom>
        </p:spPr>
      </p:pic>
    </p:spTree>
    <p:extLst>
      <p:ext uri="{BB962C8B-B14F-4D97-AF65-F5344CB8AC3E}">
        <p14:creationId xmlns:p14="http://schemas.microsoft.com/office/powerpoint/2010/main" val="252211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0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FDADE-6577-7A4A-9888-D4D056BBD174}"/>
              </a:ext>
            </a:extLst>
          </p:cNvPr>
          <p:cNvPicPr>
            <a:picLocks noChangeAspect="1"/>
          </p:cNvPicPr>
          <p:nvPr userDrawn="1"/>
        </p:nvPicPr>
        <p:blipFill>
          <a:blip r:embed="rId2">
            <a:alphaModFix amt="35000"/>
          </a:blip>
          <a:stretch>
            <a:fillRect/>
          </a:stretch>
        </p:blipFill>
        <p:spPr>
          <a:xfrm>
            <a:off x="0" y="0"/>
            <a:ext cx="9144000" cy="5143500"/>
          </a:xfrm>
          <a:prstGeom prst="rect">
            <a:avLst/>
          </a:prstGeom>
          <a:solidFill>
            <a:schemeClr val="bg1"/>
          </a:solidFill>
        </p:spPr>
      </p:pic>
      <p:pic>
        <p:nvPicPr>
          <p:cNvPr id="9" name="Picture 8">
            <a:extLst>
              <a:ext uri="{FF2B5EF4-FFF2-40B4-BE49-F238E27FC236}">
                <a16:creationId xmlns:a16="http://schemas.microsoft.com/office/drawing/2014/main" id="{BAB8925B-63E7-3840-8E5E-8000B76ADB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6200" y="0"/>
            <a:ext cx="3987800" cy="3403600"/>
          </a:xfrm>
          <a:prstGeom prst="rect">
            <a:avLst/>
          </a:prstGeom>
        </p:spPr>
      </p:pic>
      <p:sp>
        <p:nvSpPr>
          <p:cNvPr id="16" name="Text Placeholder 7">
            <a:extLst>
              <a:ext uri="{FF2B5EF4-FFF2-40B4-BE49-F238E27FC236}">
                <a16:creationId xmlns:a16="http://schemas.microsoft.com/office/drawing/2014/main" id="{51659038-8119-2D45-AD64-63DE33ED0337}"/>
              </a:ext>
            </a:extLst>
          </p:cNvPr>
          <p:cNvSpPr>
            <a:spLocks noGrp="1"/>
          </p:cNvSpPr>
          <p:nvPr>
            <p:ph type="body" sz="quarter" idx="14" hasCustomPrompt="1"/>
          </p:nvPr>
        </p:nvSpPr>
        <p:spPr>
          <a:xfrm>
            <a:off x="453934" y="811281"/>
            <a:ext cx="4530539" cy="1076383"/>
          </a:xfrm>
          <a:prstGeom prst="rect">
            <a:avLst/>
          </a:prstGeom>
        </p:spPr>
        <p:txBody>
          <a:bodyPr lIns="0"/>
          <a:lstStyle>
            <a:lvl1pPr>
              <a:lnSpc>
                <a:spcPct val="95000"/>
              </a:lnSpc>
              <a:spcBef>
                <a:spcPts val="0"/>
              </a:spcBef>
              <a:defRPr sz="4000" b="0" i="0" baseline="0">
                <a:solidFill>
                  <a:srgbClr val="003946"/>
                </a:solidFill>
                <a:latin typeface="Avenir Next" charset="0"/>
                <a:ea typeface="Avenir Next" charset="0"/>
                <a:cs typeface="Avenir Next" charset="0"/>
              </a:defRPr>
            </a:lvl1pPr>
          </a:lstStyle>
          <a:p>
            <a:pPr lvl="0"/>
            <a:r>
              <a:rPr lang="en-CA" dirty="0"/>
              <a:t>Short Intro</a:t>
            </a:r>
            <a:br>
              <a:rPr lang="en-CA" dirty="0"/>
            </a:br>
            <a:r>
              <a:rPr lang="en-CA" dirty="0"/>
              <a:t>headline</a:t>
            </a:r>
          </a:p>
        </p:txBody>
      </p:sp>
      <p:sp>
        <p:nvSpPr>
          <p:cNvPr id="17" name="Text Placeholder 25">
            <a:extLst>
              <a:ext uri="{FF2B5EF4-FFF2-40B4-BE49-F238E27FC236}">
                <a16:creationId xmlns:a16="http://schemas.microsoft.com/office/drawing/2014/main" id="{DCA29F15-1AA4-284B-AA19-2F8507002517}"/>
              </a:ext>
            </a:extLst>
          </p:cNvPr>
          <p:cNvSpPr>
            <a:spLocks noGrp="1"/>
          </p:cNvSpPr>
          <p:nvPr>
            <p:ph type="body" sz="quarter" idx="15" hasCustomPrompt="1"/>
          </p:nvPr>
        </p:nvSpPr>
        <p:spPr>
          <a:xfrm>
            <a:off x="453936" y="2109369"/>
            <a:ext cx="4530538" cy="1375603"/>
          </a:xfrm>
          <a:prstGeom prst="rect">
            <a:avLst/>
          </a:prstGeom>
        </p:spPr>
        <p:txBody>
          <a:bodyPr lIns="0"/>
          <a:lstStyle>
            <a:lvl1pPr>
              <a:lnSpc>
                <a:spcPct val="100000"/>
              </a:lnSpc>
              <a:spcBef>
                <a:spcPts val="0"/>
              </a:spcBef>
              <a:defRPr sz="1800" b="0" i="0">
                <a:solidFill>
                  <a:srgbClr val="003946"/>
                </a:solidFill>
                <a:latin typeface="Avenir Next" charset="0"/>
                <a:ea typeface="Avenir Next" charset="0"/>
                <a:cs typeface="Avenir Next" charset="0"/>
              </a:defRPr>
            </a:lvl1pPr>
          </a:lstStyle>
          <a:p>
            <a:pPr lvl="0"/>
            <a:r>
              <a:rPr lang="en-CA" dirty="0"/>
              <a:t>Lorem ipsum dolor sit </a:t>
            </a:r>
            <a:r>
              <a:rPr lang="en-CA" dirty="0" err="1"/>
              <a:t>amet</a:t>
            </a:r>
            <a:r>
              <a:rPr lang="en-CA" dirty="0"/>
              <a:t>, </a:t>
            </a:r>
            <a:r>
              <a:rPr lang="en-CA" dirty="0" err="1"/>
              <a:t>consectetur</a:t>
            </a:r>
            <a:endParaRPr lang="en-CA" dirty="0"/>
          </a:p>
          <a:p>
            <a:pPr lvl="0"/>
            <a:r>
              <a:rPr lang="en-CA" dirty="0" err="1"/>
              <a:t>adipiscing</a:t>
            </a:r>
            <a:r>
              <a:rPr lang="en-CA" dirty="0"/>
              <a:t> </a:t>
            </a:r>
            <a:r>
              <a:rPr lang="en-CA" dirty="0" err="1"/>
              <a:t>elit</a:t>
            </a:r>
            <a:r>
              <a:rPr lang="en-CA" dirty="0"/>
              <a:t>. </a:t>
            </a:r>
            <a:r>
              <a:rPr lang="en-CA" dirty="0" err="1"/>
              <a:t>Aenean</a:t>
            </a:r>
            <a:r>
              <a:rPr lang="en-CA" dirty="0"/>
              <a:t> lacinia </a:t>
            </a:r>
            <a:r>
              <a:rPr lang="en-CA" dirty="0" err="1"/>
              <a:t>aliquet</a:t>
            </a:r>
            <a:r>
              <a:rPr lang="en-CA" dirty="0"/>
              <a:t> </a:t>
            </a:r>
            <a:r>
              <a:rPr lang="en-CA" dirty="0" err="1"/>
              <a:t>arcu</a:t>
            </a:r>
            <a:r>
              <a:rPr lang="en-CA" dirty="0"/>
              <a:t> </a:t>
            </a:r>
            <a:r>
              <a:rPr lang="en-CA" dirty="0" err="1"/>
              <a:t>eu</a:t>
            </a:r>
            <a:r>
              <a:rPr lang="en-CA" dirty="0"/>
              <a:t> </a:t>
            </a:r>
            <a:r>
              <a:rPr lang="en-CA" dirty="0" err="1"/>
              <a:t>aliquet</a:t>
            </a:r>
            <a:r>
              <a:rPr lang="en-CA" dirty="0"/>
              <a:t>. Morbi  </a:t>
            </a:r>
            <a:r>
              <a:rPr lang="en-CA" dirty="0" err="1"/>
              <a:t>leo</a:t>
            </a:r>
            <a:r>
              <a:rPr lang="en-CA" dirty="0"/>
              <a:t> </a:t>
            </a:r>
            <a:r>
              <a:rPr lang="en-CA" dirty="0" err="1"/>
              <a:t>sagittis</a:t>
            </a:r>
            <a:r>
              <a:rPr lang="en-CA" dirty="0"/>
              <a:t> fermentum </a:t>
            </a:r>
            <a:r>
              <a:rPr lang="en-CA" dirty="0" err="1"/>
              <a:t>laoreet</a:t>
            </a:r>
            <a:r>
              <a:rPr lang="en-CA" dirty="0"/>
              <a:t> in ipsum nisi </a:t>
            </a:r>
            <a:r>
              <a:rPr lang="en-CA" dirty="0" err="1"/>
              <a:t>ultricies</a:t>
            </a:r>
            <a:r>
              <a:rPr lang="en-CA" dirty="0"/>
              <a:t> id </a:t>
            </a:r>
            <a:r>
              <a:rPr lang="en-CA" dirty="0" err="1"/>
              <a:t>lectus</a:t>
            </a:r>
            <a:r>
              <a:rPr lang="en-CA" dirty="0"/>
              <a:t> in.</a:t>
            </a:r>
          </a:p>
        </p:txBody>
      </p:sp>
      <p:sp>
        <p:nvSpPr>
          <p:cNvPr id="11" name="Text Placeholder 22">
            <a:extLst>
              <a:ext uri="{FF2B5EF4-FFF2-40B4-BE49-F238E27FC236}">
                <a16:creationId xmlns:a16="http://schemas.microsoft.com/office/drawing/2014/main" id="{E5E1E3BD-ECD1-2C49-BB7D-F9DF5928676A}"/>
              </a:ext>
            </a:extLst>
          </p:cNvPr>
          <p:cNvSpPr>
            <a:spLocks noGrp="1"/>
          </p:cNvSpPr>
          <p:nvPr>
            <p:ph type="body" sz="quarter" idx="17" hasCustomPrompt="1"/>
          </p:nvPr>
        </p:nvSpPr>
        <p:spPr>
          <a:xfrm>
            <a:off x="5886492" y="810289"/>
            <a:ext cx="3106514" cy="239058"/>
          </a:xfrm>
          <a:prstGeom prst="rect">
            <a:avLst/>
          </a:prstGeom>
        </p:spPr>
        <p:txBody>
          <a:bodyPr bIns="0" anchor="ctr"/>
          <a:lstStyle>
            <a:lvl1pPr algn="ctr">
              <a:defRPr sz="1400" b="0" i="0" spc="200" baseline="0">
                <a:solidFill>
                  <a:srgbClr val="003946"/>
                </a:solidFill>
                <a:latin typeface="Avenir Next" charset="0"/>
                <a:ea typeface="Avenir Next" charset="0"/>
                <a:cs typeface="Avenir Next" charset="0"/>
              </a:defRPr>
            </a:lvl1pPr>
          </a:lstStyle>
          <a:p>
            <a:pPr lvl="0"/>
            <a:r>
              <a:rPr lang="en-CA" dirty="0"/>
              <a:t>SECTION NAME/NUMBER</a:t>
            </a:r>
          </a:p>
        </p:txBody>
      </p:sp>
    </p:spTree>
    <p:extLst>
      <p:ext uri="{BB962C8B-B14F-4D97-AF65-F5344CB8AC3E}">
        <p14:creationId xmlns:p14="http://schemas.microsoft.com/office/powerpoint/2010/main" val="314103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C4344-0C39-434D-AF1A-23F25A9474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63"/>
          <a:stretch/>
        </p:blipFill>
        <p:spPr>
          <a:xfrm>
            <a:off x="2714700" y="0"/>
            <a:ext cx="6429300" cy="5143500"/>
          </a:xfrm>
          <a:prstGeom prst="rect">
            <a:avLst/>
          </a:prstGeom>
        </p:spPr>
      </p:pic>
      <p:pic>
        <p:nvPicPr>
          <p:cNvPr id="6" name="Picture 5">
            <a:extLst>
              <a:ext uri="{FF2B5EF4-FFF2-40B4-BE49-F238E27FC236}">
                <a16:creationId xmlns:a16="http://schemas.microsoft.com/office/drawing/2014/main" id="{ABA2D5CC-6422-1047-9154-20AE579788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23" t="1623" b="1312"/>
          <a:stretch/>
        </p:blipFill>
        <p:spPr>
          <a:xfrm>
            <a:off x="1" y="-1"/>
            <a:ext cx="5816500" cy="5143501"/>
          </a:xfrm>
          <a:prstGeom prst="rect">
            <a:avLst/>
          </a:prstGeom>
        </p:spPr>
      </p:pic>
      <p:pic>
        <p:nvPicPr>
          <p:cNvPr id="3" name="Picture 2">
            <a:extLst>
              <a:ext uri="{FF2B5EF4-FFF2-40B4-BE49-F238E27FC236}">
                <a16:creationId xmlns:a16="http://schemas.microsoft.com/office/drawing/2014/main" id="{DC1415E6-D4F1-4047-A372-D2995613B3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73206" y="0"/>
            <a:ext cx="4864788" cy="5143500"/>
          </a:xfrm>
          <a:prstGeom prst="rect">
            <a:avLst/>
          </a:prstGeom>
        </p:spPr>
      </p:pic>
      <p:pic>
        <p:nvPicPr>
          <p:cNvPr id="8" name="Picture 7">
            <a:extLst>
              <a:ext uri="{FF2B5EF4-FFF2-40B4-BE49-F238E27FC236}">
                <a16:creationId xmlns:a16="http://schemas.microsoft.com/office/drawing/2014/main" id="{DA34AEF2-5F0A-6449-A5AA-F63D5881379C}"/>
              </a:ext>
            </a:extLst>
          </p:cNvPr>
          <p:cNvPicPr>
            <a:picLocks noChangeAspect="1"/>
          </p:cNvPicPr>
          <p:nvPr userDrawn="1"/>
        </p:nvPicPr>
        <p:blipFill>
          <a:blip r:embed="rId5"/>
          <a:stretch>
            <a:fillRect/>
          </a:stretch>
        </p:blipFill>
        <p:spPr>
          <a:xfrm>
            <a:off x="562380" y="1815286"/>
            <a:ext cx="1589941" cy="676800"/>
          </a:xfrm>
          <a:prstGeom prst="rect">
            <a:avLst/>
          </a:prstGeom>
        </p:spPr>
      </p:pic>
    </p:spTree>
    <p:extLst>
      <p:ext uri="{BB962C8B-B14F-4D97-AF65-F5344CB8AC3E}">
        <p14:creationId xmlns:p14="http://schemas.microsoft.com/office/powerpoint/2010/main" val="3053106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 0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EE3E6-5202-F645-8BDD-5D77C43E7E65}"/>
              </a:ext>
            </a:extLst>
          </p:cNvPr>
          <p:cNvSpPr/>
          <p:nvPr userDrawn="1"/>
        </p:nvSpPr>
        <p:spPr>
          <a:xfrm>
            <a:off x="0" y="0"/>
            <a:ext cx="9144000" cy="5143500"/>
          </a:xfrm>
          <a:prstGeom prst="rect">
            <a:avLst/>
          </a:prstGeom>
          <a:gradFill>
            <a:gsLst>
              <a:gs pos="100000">
                <a:srgbClr val="EAAB00"/>
              </a:gs>
              <a:gs pos="0">
                <a:srgbClr val="FFDD00"/>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25E7B4A-2B05-CE49-A3E6-7F58A4896A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6200" y="0"/>
            <a:ext cx="3987800" cy="3403600"/>
          </a:xfrm>
          <a:prstGeom prst="rect">
            <a:avLst/>
          </a:prstGeom>
        </p:spPr>
      </p:pic>
      <p:pic>
        <p:nvPicPr>
          <p:cNvPr id="5" name="Picture 4">
            <a:extLst>
              <a:ext uri="{FF2B5EF4-FFF2-40B4-BE49-F238E27FC236}">
                <a16:creationId xmlns:a16="http://schemas.microsoft.com/office/drawing/2014/main" id="{F1F49F65-4612-024C-91D5-481268EBE7ED}"/>
              </a:ext>
            </a:extLst>
          </p:cNvPr>
          <p:cNvPicPr>
            <a:picLocks noChangeAspect="1"/>
          </p:cNvPicPr>
          <p:nvPr userDrawn="1"/>
        </p:nvPicPr>
        <p:blipFill>
          <a:blip r:embed="rId3"/>
          <a:stretch>
            <a:fillRect/>
          </a:stretch>
        </p:blipFill>
        <p:spPr>
          <a:xfrm>
            <a:off x="6918777" y="468144"/>
            <a:ext cx="1581486" cy="673200"/>
          </a:xfrm>
          <a:prstGeom prst="rect">
            <a:avLst/>
          </a:prstGeom>
        </p:spPr>
      </p:pic>
    </p:spTree>
    <p:extLst>
      <p:ext uri="{BB962C8B-B14F-4D97-AF65-F5344CB8AC3E}">
        <p14:creationId xmlns:p14="http://schemas.microsoft.com/office/powerpoint/2010/main" val="34592838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192029C-B143-4415-88B2-8A91F3795F7C}" type="datetimeFigureOut">
              <a:rPr lang="en-CA" smtClean="0"/>
              <a:t>2019-06-06</a:t>
            </a:fld>
            <a:endParaRPr lang="en-CA"/>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DB15F821-CA24-4201-8374-1F33E1AAA4F3}" type="slidenum">
              <a:rPr lang="en-CA" smtClean="0"/>
              <a:t>‹#›</a:t>
            </a:fld>
            <a:endParaRPr lang="en-CA"/>
          </a:p>
        </p:txBody>
      </p:sp>
    </p:spTree>
    <p:extLst>
      <p:ext uri="{BB962C8B-B14F-4D97-AF65-F5344CB8AC3E}">
        <p14:creationId xmlns:p14="http://schemas.microsoft.com/office/powerpoint/2010/main" val="819007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B192029C-B143-4415-88B2-8A91F3795F7C}" type="datetimeFigureOut">
              <a:rPr lang="en-CA" smtClean="0"/>
              <a:t>2019-06-06</a:t>
            </a:fld>
            <a:endParaRPr lang="en-CA"/>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DB15F821-CA24-4201-8374-1F33E1AAA4F3}" type="slidenum">
              <a:rPr lang="en-CA" smtClean="0"/>
              <a:t>‹#›</a:t>
            </a:fld>
            <a:endParaRPr lang="en-CA"/>
          </a:p>
        </p:txBody>
      </p:sp>
    </p:spTree>
    <p:extLst>
      <p:ext uri="{BB962C8B-B14F-4D97-AF65-F5344CB8AC3E}">
        <p14:creationId xmlns:p14="http://schemas.microsoft.com/office/powerpoint/2010/main" val="1318499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192029C-B143-4415-88B2-8A91F3795F7C}" type="datetimeFigureOut">
              <a:rPr lang="en-CA" smtClean="0"/>
              <a:t>2019-06-06</a:t>
            </a:fld>
            <a:endParaRPr lang="en-CA"/>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DB15F821-CA24-4201-8374-1F33E1AAA4F3}" type="slidenum">
              <a:rPr lang="en-CA" smtClean="0"/>
              <a:t>‹#›</a:t>
            </a:fld>
            <a:endParaRPr lang="en-CA"/>
          </a:p>
        </p:txBody>
      </p:sp>
    </p:spTree>
    <p:extLst>
      <p:ext uri="{BB962C8B-B14F-4D97-AF65-F5344CB8AC3E}">
        <p14:creationId xmlns:p14="http://schemas.microsoft.com/office/powerpoint/2010/main" val="158265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0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D3E7B4-C284-F644-AA10-BA8DDE596CF9}"/>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21" name="Picture 20">
            <a:extLst>
              <a:ext uri="{FF2B5EF4-FFF2-40B4-BE49-F238E27FC236}">
                <a16:creationId xmlns:a16="http://schemas.microsoft.com/office/drawing/2014/main" id="{833BFDB1-1586-5F4D-A9F6-661CB840A999}"/>
              </a:ext>
            </a:extLst>
          </p:cNvPr>
          <p:cNvPicPr>
            <a:picLocks noChangeAspect="1"/>
          </p:cNvPicPr>
          <p:nvPr userDrawn="1"/>
        </p:nvPicPr>
        <p:blipFill>
          <a:blip r:embed="rId3"/>
          <a:stretch>
            <a:fillRect/>
          </a:stretch>
        </p:blipFill>
        <p:spPr>
          <a:xfrm>
            <a:off x="404881" y="4170873"/>
            <a:ext cx="1581486" cy="673200"/>
          </a:xfrm>
          <a:prstGeom prst="rect">
            <a:avLst/>
          </a:prstGeom>
        </p:spPr>
      </p:pic>
      <p:sp>
        <p:nvSpPr>
          <p:cNvPr id="15" name="Title 1">
            <a:extLst>
              <a:ext uri="{FF2B5EF4-FFF2-40B4-BE49-F238E27FC236}">
                <a16:creationId xmlns:a16="http://schemas.microsoft.com/office/drawing/2014/main" id="{4C66C89B-D951-B645-9872-31EDC0C8FA8F}"/>
              </a:ext>
            </a:extLst>
          </p:cNvPr>
          <p:cNvSpPr>
            <a:spLocks noGrp="1"/>
          </p:cNvSpPr>
          <p:nvPr>
            <p:ph type="ctrTitle" hasCustomPrompt="1"/>
          </p:nvPr>
        </p:nvSpPr>
        <p:spPr>
          <a:xfrm>
            <a:off x="5335570" y="1897543"/>
            <a:ext cx="3421930" cy="980063"/>
          </a:xfrm>
          <a:prstGeom prst="rect">
            <a:avLst/>
          </a:prstGeom>
        </p:spPr>
        <p:txBody>
          <a:bodyPr/>
          <a:lstStyle>
            <a:lvl1pPr>
              <a:lnSpc>
                <a:spcPct val="100000"/>
              </a:lnSpc>
              <a:spcBef>
                <a:spcPts val="0"/>
              </a:spcBef>
              <a:defRPr sz="3200" b="0" i="0">
                <a:solidFill>
                  <a:srgbClr val="003946"/>
                </a:solidFill>
                <a:latin typeface="Sun Life Sans" panose="02000503000000020004" pitchFamily="2" charset="77"/>
                <a:cs typeface="Calibri"/>
              </a:defRPr>
            </a:lvl1pPr>
          </a:lstStyle>
          <a:p>
            <a:r>
              <a:rPr lang="en-CA" dirty="0"/>
              <a:t>Presentation title </a:t>
            </a:r>
            <a:br>
              <a:rPr lang="en-CA" dirty="0"/>
            </a:br>
            <a:r>
              <a:rPr lang="en-CA" dirty="0"/>
              <a:t>is written here</a:t>
            </a:r>
            <a:endParaRPr lang="en-US" dirty="0"/>
          </a:p>
        </p:txBody>
      </p:sp>
      <p:sp>
        <p:nvSpPr>
          <p:cNvPr id="16" name="Content Placeholder 24">
            <a:extLst>
              <a:ext uri="{FF2B5EF4-FFF2-40B4-BE49-F238E27FC236}">
                <a16:creationId xmlns:a16="http://schemas.microsoft.com/office/drawing/2014/main" id="{26543CF6-9B92-2647-8F8D-5251346B0A3B}"/>
              </a:ext>
            </a:extLst>
          </p:cNvPr>
          <p:cNvSpPr>
            <a:spLocks noGrp="1"/>
          </p:cNvSpPr>
          <p:nvPr>
            <p:ph sz="quarter" idx="10" hasCustomPrompt="1"/>
          </p:nvPr>
        </p:nvSpPr>
        <p:spPr>
          <a:xfrm>
            <a:off x="5335570" y="3071433"/>
            <a:ext cx="1421543" cy="278340"/>
          </a:xfrm>
          <a:prstGeom prst="rect">
            <a:avLst/>
          </a:prstGeom>
        </p:spPr>
        <p:txBody>
          <a:bodyPr>
            <a:noAutofit/>
          </a:bodyPr>
          <a:lstStyle>
            <a:lvl1pPr>
              <a:defRPr sz="1200" b="0">
                <a:solidFill>
                  <a:srgbClr val="EAAB00"/>
                </a:solidFill>
                <a:latin typeface="Sun Life Sans" panose="02000503000000020004" pitchFamily="2" charset="77"/>
              </a:defRPr>
            </a:lvl1pPr>
            <a:lvl2pPr>
              <a:defRPr sz="1100"/>
            </a:lvl2pPr>
            <a:lvl3pPr>
              <a:defRPr sz="1100"/>
            </a:lvl3pPr>
            <a:lvl4pPr>
              <a:defRPr sz="1100"/>
            </a:lvl4pPr>
            <a:lvl5pPr>
              <a:defRPr sz="1100"/>
            </a:lvl5pPr>
          </a:lstStyle>
          <a:p>
            <a:pPr lvl="0"/>
            <a:r>
              <a:rPr lang="en-CA" dirty="0"/>
              <a:t>Month, 20XX</a:t>
            </a:r>
          </a:p>
        </p:txBody>
      </p:sp>
    </p:spTree>
    <p:extLst>
      <p:ext uri="{BB962C8B-B14F-4D97-AF65-F5344CB8AC3E}">
        <p14:creationId xmlns:p14="http://schemas.microsoft.com/office/powerpoint/2010/main" val="81399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04">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5026371-1E3F-A64C-9DF3-D1EFEEBED767}"/>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21" name="Picture 20">
            <a:extLst>
              <a:ext uri="{FF2B5EF4-FFF2-40B4-BE49-F238E27FC236}">
                <a16:creationId xmlns:a16="http://schemas.microsoft.com/office/drawing/2014/main" id="{F660FEB7-1DD0-F74A-B9E6-5996DA1F1858}"/>
              </a:ext>
            </a:extLst>
          </p:cNvPr>
          <p:cNvPicPr>
            <a:picLocks noChangeAspect="1"/>
          </p:cNvPicPr>
          <p:nvPr userDrawn="1"/>
        </p:nvPicPr>
        <p:blipFill>
          <a:blip r:embed="rId3"/>
          <a:stretch>
            <a:fillRect/>
          </a:stretch>
        </p:blipFill>
        <p:spPr>
          <a:xfrm>
            <a:off x="404881" y="377788"/>
            <a:ext cx="1584000" cy="674271"/>
          </a:xfrm>
          <a:prstGeom prst="rect">
            <a:avLst/>
          </a:prstGeom>
        </p:spPr>
      </p:pic>
      <p:sp>
        <p:nvSpPr>
          <p:cNvPr id="15" name="Title 1">
            <a:extLst>
              <a:ext uri="{FF2B5EF4-FFF2-40B4-BE49-F238E27FC236}">
                <a16:creationId xmlns:a16="http://schemas.microsoft.com/office/drawing/2014/main" id="{4C66C89B-D951-B645-9872-31EDC0C8FA8F}"/>
              </a:ext>
            </a:extLst>
          </p:cNvPr>
          <p:cNvSpPr>
            <a:spLocks noGrp="1"/>
          </p:cNvSpPr>
          <p:nvPr>
            <p:ph type="ctrTitle" hasCustomPrompt="1"/>
          </p:nvPr>
        </p:nvSpPr>
        <p:spPr>
          <a:xfrm>
            <a:off x="404881" y="1806263"/>
            <a:ext cx="3629791" cy="1113671"/>
          </a:xfrm>
          <a:prstGeom prst="rect">
            <a:avLst/>
          </a:prstGeom>
        </p:spPr>
        <p:txBody>
          <a:bodyPr/>
          <a:lstStyle>
            <a:lvl1pPr>
              <a:lnSpc>
                <a:spcPct val="100000"/>
              </a:lnSpc>
              <a:spcBef>
                <a:spcPts val="0"/>
              </a:spcBef>
              <a:defRPr sz="3200" b="0" i="0">
                <a:solidFill>
                  <a:srgbClr val="DF7227"/>
                </a:solidFill>
                <a:latin typeface="Sun Life Sans" panose="02000503000000020004" pitchFamily="2" charset="77"/>
                <a:cs typeface="Calibri"/>
              </a:defRPr>
            </a:lvl1pPr>
          </a:lstStyle>
          <a:p>
            <a:r>
              <a:rPr lang="en-CA" dirty="0"/>
              <a:t>Presentation title</a:t>
            </a:r>
            <a:br>
              <a:rPr lang="en-CA" dirty="0"/>
            </a:br>
            <a:r>
              <a:rPr lang="en-CA" dirty="0"/>
              <a:t>is written here</a:t>
            </a:r>
            <a:endParaRPr lang="en-US" dirty="0"/>
          </a:p>
        </p:txBody>
      </p:sp>
      <p:sp>
        <p:nvSpPr>
          <p:cNvPr id="22" name="Content Placeholder 24">
            <a:extLst>
              <a:ext uri="{FF2B5EF4-FFF2-40B4-BE49-F238E27FC236}">
                <a16:creationId xmlns:a16="http://schemas.microsoft.com/office/drawing/2014/main" id="{99BC6A7D-00B2-4248-9A6A-F8B7AB294163}"/>
              </a:ext>
            </a:extLst>
          </p:cNvPr>
          <p:cNvSpPr>
            <a:spLocks noGrp="1"/>
          </p:cNvSpPr>
          <p:nvPr>
            <p:ph sz="quarter" idx="10" hasCustomPrompt="1"/>
          </p:nvPr>
        </p:nvSpPr>
        <p:spPr>
          <a:xfrm>
            <a:off x="404881" y="2997283"/>
            <a:ext cx="1421543" cy="278340"/>
          </a:xfrm>
          <a:prstGeom prst="rect">
            <a:avLst/>
          </a:prstGeom>
        </p:spPr>
        <p:txBody>
          <a:bodyPr>
            <a:noAutofit/>
          </a:bodyPr>
          <a:lstStyle>
            <a:lvl1pPr>
              <a:defRPr sz="1200" b="0">
                <a:solidFill>
                  <a:srgbClr val="003946"/>
                </a:solidFill>
                <a:latin typeface="Sun Life Sans" panose="02000503000000020004" pitchFamily="2" charset="77"/>
              </a:defRPr>
            </a:lvl1pPr>
            <a:lvl2pPr>
              <a:defRPr sz="1100"/>
            </a:lvl2pPr>
            <a:lvl3pPr>
              <a:defRPr sz="1100"/>
            </a:lvl3pPr>
            <a:lvl4pPr>
              <a:defRPr sz="1100"/>
            </a:lvl4pPr>
            <a:lvl5pPr>
              <a:defRPr sz="1100"/>
            </a:lvl5pPr>
          </a:lstStyle>
          <a:p>
            <a:pPr lvl="0"/>
            <a:r>
              <a:rPr lang="en-CA" dirty="0"/>
              <a:t>Month, 20XX</a:t>
            </a:r>
          </a:p>
        </p:txBody>
      </p:sp>
    </p:spTree>
    <p:extLst>
      <p:ext uri="{BB962C8B-B14F-4D97-AF65-F5344CB8AC3E}">
        <p14:creationId xmlns:p14="http://schemas.microsoft.com/office/powerpoint/2010/main" val="106702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0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2F7047-FA35-AE4F-954C-3AB14A173E75}"/>
              </a:ext>
            </a:extLst>
          </p:cNvPr>
          <p:cNvPicPr>
            <a:picLocks noChangeAspect="1"/>
          </p:cNvPicPr>
          <p:nvPr userDrawn="1"/>
        </p:nvPicPr>
        <p:blipFill rotWithShape="1">
          <a:blip r:embed="rId2"/>
          <a:srcRect t="25667"/>
          <a:stretch/>
        </p:blipFill>
        <p:spPr>
          <a:xfrm>
            <a:off x="1" y="0"/>
            <a:ext cx="9143999" cy="5143500"/>
          </a:xfrm>
          <a:prstGeom prst="rect">
            <a:avLst/>
          </a:prstGeom>
        </p:spPr>
      </p:pic>
      <p:sp>
        <p:nvSpPr>
          <p:cNvPr id="14" name="Content Placeholder 24">
            <a:extLst>
              <a:ext uri="{FF2B5EF4-FFF2-40B4-BE49-F238E27FC236}">
                <a16:creationId xmlns:a16="http://schemas.microsoft.com/office/drawing/2014/main" id="{438219F9-1D48-7F41-88BC-622E825955F8}"/>
              </a:ext>
            </a:extLst>
          </p:cNvPr>
          <p:cNvSpPr>
            <a:spLocks noGrp="1"/>
          </p:cNvSpPr>
          <p:nvPr>
            <p:ph sz="quarter" idx="10" hasCustomPrompt="1"/>
          </p:nvPr>
        </p:nvSpPr>
        <p:spPr>
          <a:xfrm>
            <a:off x="4794646" y="1077554"/>
            <a:ext cx="1916906" cy="278340"/>
          </a:xfrm>
          <a:prstGeom prst="rect">
            <a:avLst/>
          </a:prstGeom>
        </p:spPr>
        <p:txBody>
          <a:bodyPr>
            <a:noAutofit/>
          </a:bodyPr>
          <a:lstStyle>
            <a:lvl1pPr algn="ctr">
              <a:defRPr sz="1200" b="0" i="0">
                <a:solidFill>
                  <a:srgbClr val="9E938A"/>
                </a:solidFill>
                <a:latin typeface="Sun Life Sans" panose="02000503000000020004" pitchFamily="2" charset="77"/>
              </a:defRPr>
            </a:lvl1pPr>
            <a:lvl2pPr>
              <a:defRPr sz="1100"/>
            </a:lvl2pPr>
            <a:lvl3pPr>
              <a:defRPr sz="1100"/>
            </a:lvl3pPr>
            <a:lvl4pPr>
              <a:defRPr sz="1100"/>
            </a:lvl4pPr>
            <a:lvl5pPr>
              <a:defRPr sz="1100"/>
            </a:lvl5pPr>
          </a:lstStyle>
          <a:p>
            <a:pPr lvl="0"/>
            <a:r>
              <a:rPr lang="en-CA" dirty="0"/>
              <a:t>Month, 20XX</a:t>
            </a:r>
          </a:p>
        </p:txBody>
      </p:sp>
      <p:sp>
        <p:nvSpPr>
          <p:cNvPr id="15" name="Title 1">
            <a:extLst>
              <a:ext uri="{FF2B5EF4-FFF2-40B4-BE49-F238E27FC236}">
                <a16:creationId xmlns:a16="http://schemas.microsoft.com/office/drawing/2014/main" id="{81167D04-4A8C-5C48-A8C8-74E5FED6F35D}"/>
              </a:ext>
            </a:extLst>
          </p:cNvPr>
          <p:cNvSpPr>
            <a:spLocks noGrp="1"/>
          </p:cNvSpPr>
          <p:nvPr>
            <p:ph type="ctrTitle" hasCustomPrompt="1"/>
          </p:nvPr>
        </p:nvSpPr>
        <p:spPr>
          <a:xfrm>
            <a:off x="3359148" y="1948532"/>
            <a:ext cx="4787901" cy="969832"/>
          </a:xfrm>
          <a:prstGeom prst="rect">
            <a:avLst/>
          </a:prstGeom>
        </p:spPr>
        <p:txBody>
          <a:bodyPr/>
          <a:lstStyle>
            <a:lvl1pPr algn="ctr">
              <a:lnSpc>
                <a:spcPts val="3820"/>
              </a:lnSpc>
              <a:spcBef>
                <a:spcPts val="0"/>
              </a:spcBef>
              <a:spcAft>
                <a:spcPts val="0"/>
              </a:spcAft>
              <a:defRPr sz="3600" b="0" i="0" spc="0" baseline="0">
                <a:solidFill>
                  <a:srgbClr val="EAAB00"/>
                </a:solidFill>
                <a:latin typeface="Sun Life Sans Light" panose="02000503000000020004" pitchFamily="2" charset="77"/>
                <a:cs typeface="Calibri" panose="020F0502020204030204" pitchFamily="34" charset="0"/>
              </a:defRPr>
            </a:lvl1pPr>
          </a:lstStyle>
          <a:p>
            <a:r>
              <a:rPr lang="en-CA" dirty="0"/>
              <a:t>Presentation title</a:t>
            </a:r>
            <a:br>
              <a:rPr lang="en-CA" dirty="0"/>
            </a:br>
            <a:r>
              <a:rPr lang="en-CA" dirty="0"/>
              <a:t>is written here</a:t>
            </a:r>
            <a:endParaRPr lang="en-US" dirty="0"/>
          </a:p>
        </p:txBody>
      </p:sp>
      <p:pic>
        <p:nvPicPr>
          <p:cNvPr id="6" name="Picture 5">
            <a:extLst>
              <a:ext uri="{FF2B5EF4-FFF2-40B4-BE49-F238E27FC236}">
                <a16:creationId xmlns:a16="http://schemas.microsoft.com/office/drawing/2014/main" id="{04456C1C-F51C-CD49-A478-DE0854162BFD}"/>
              </a:ext>
            </a:extLst>
          </p:cNvPr>
          <p:cNvPicPr>
            <a:picLocks noChangeAspect="1"/>
          </p:cNvPicPr>
          <p:nvPr userDrawn="1"/>
        </p:nvPicPr>
        <p:blipFill>
          <a:blip r:embed="rId3"/>
          <a:stretch>
            <a:fillRect/>
          </a:stretch>
        </p:blipFill>
        <p:spPr>
          <a:xfrm>
            <a:off x="4360424" y="3711065"/>
            <a:ext cx="2012096" cy="489428"/>
          </a:xfrm>
          <a:prstGeom prst="rect">
            <a:avLst/>
          </a:prstGeom>
        </p:spPr>
      </p:pic>
    </p:spTree>
    <p:extLst>
      <p:ext uri="{BB962C8B-B14F-4D97-AF65-F5344CB8AC3E}">
        <p14:creationId xmlns:p14="http://schemas.microsoft.com/office/powerpoint/2010/main" val="393666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 0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B569A-9F8E-054A-9CDC-E12CB5A01757}"/>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9D96F207-D5FB-2841-ABBD-AF9F4CFB349E}"/>
              </a:ext>
            </a:extLst>
          </p:cNvPr>
          <p:cNvPicPr>
            <a:picLocks noChangeAspect="1"/>
          </p:cNvPicPr>
          <p:nvPr userDrawn="1"/>
        </p:nvPicPr>
        <p:blipFill>
          <a:blip r:embed="rId3"/>
          <a:stretch>
            <a:fillRect/>
          </a:stretch>
        </p:blipFill>
        <p:spPr>
          <a:xfrm>
            <a:off x="1541809" y="484838"/>
            <a:ext cx="2012096" cy="489428"/>
          </a:xfrm>
          <a:prstGeom prst="rect">
            <a:avLst/>
          </a:prstGeom>
        </p:spPr>
      </p:pic>
      <p:sp>
        <p:nvSpPr>
          <p:cNvPr id="10" name="Content Placeholder 24">
            <a:extLst>
              <a:ext uri="{FF2B5EF4-FFF2-40B4-BE49-F238E27FC236}">
                <a16:creationId xmlns:a16="http://schemas.microsoft.com/office/drawing/2014/main" id="{13405336-3E6D-9B4D-B639-76E7E3878CF0}"/>
              </a:ext>
            </a:extLst>
          </p:cNvPr>
          <p:cNvSpPr>
            <a:spLocks noGrp="1"/>
          </p:cNvSpPr>
          <p:nvPr>
            <p:ph sz="quarter" idx="10" hasCustomPrompt="1"/>
          </p:nvPr>
        </p:nvSpPr>
        <p:spPr>
          <a:xfrm>
            <a:off x="4785216" y="3104316"/>
            <a:ext cx="1916906" cy="278340"/>
          </a:xfrm>
          <a:prstGeom prst="rect">
            <a:avLst/>
          </a:prstGeom>
        </p:spPr>
        <p:txBody>
          <a:bodyPr>
            <a:noAutofit/>
          </a:bodyPr>
          <a:lstStyle>
            <a:lvl1pPr algn="ctr">
              <a:defRPr sz="1200" b="0" i="0">
                <a:solidFill>
                  <a:srgbClr val="DF7227"/>
                </a:solidFill>
                <a:latin typeface="Sun Life Sans" panose="02000503000000020004" pitchFamily="2" charset="77"/>
              </a:defRPr>
            </a:lvl1pPr>
            <a:lvl2pPr>
              <a:defRPr sz="1100"/>
            </a:lvl2pPr>
            <a:lvl3pPr>
              <a:defRPr sz="1100"/>
            </a:lvl3pPr>
            <a:lvl4pPr>
              <a:defRPr sz="1100"/>
            </a:lvl4pPr>
            <a:lvl5pPr>
              <a:defRPr sz="1100"/>
            </a:lvl5pPr>
          </a:lstStyle>
          <a:p>
            <a:pPr lvl="0"/>
            <a:r>
              <a:rPr lang="en-CA" dirty="0"/>
              <a:t>Month, 20XX</a:t>
            </a:r>
          </a:p>
        </p:txBody>
      </p:sp>
      <p:sp>
        <p:nvSpPr>
          <p:cNvPr id="11" name="Title 1">
            <a:extLst>
              <a:ext uri="{FF2B5EF4-FFF2-40B4-BE49-F238E27FC236}">
                <a16:creationId xmlns:a16="http://schemas.microsoft.com/office/drawing/2014/main" id="{26508BF3-14A6-ED46-9EB2-C45A5397F5E3}"/>
              </a:ext>
            </a:extLst>
          </p:cNvPr>
          <p:cNvSpPr>
            <a:spLocks noGrp="1"/>
          </p:cNvSpPr>
          <p:nvPr>
            <p:ph type="ctrTitle" hasCustomPrompt="1"/>
          </p:nvPr>
        </p:nvSpPr>
        <p:spPr>
          <a:xfrm>
            <a:off x="3349719" y="2058553"/>
            <a:ext cx="4787901" cy="969832"/>
          </a:xfrm>
          <a:prstGeom prst="rect">
            <a:avLst/>
          </a:prstGeom>
        </p:spPr>
        <p:txBody>
          <a:bodyPr/>
          <a:lstStyle>
            <a:lvl1pPr algn="ctr">
              <a:lnSpc>
                <a:spcPts val="3820"/>
              </a:lnSpc>
              <a:spcBef>
                <a:spcPts val="0"/>
              </a:spcBef>
              <a:spcAft>
                <a:spcPts val="0"/>
              </a:spcAft>
              <a:defRPr sz="3600" b="0" i="0" spc="0" baseline="0">
                <a:solidFill>
                  <a:srgbClr val="003946"/>
                </a:solidFill>
                <a:latin typeface="Sun Life Sans Light" panose="02000503000000020004" pitchFamily="2" charset="77"/>
                <a:cs typeface="Calibri" panose="020F0502020204030204" pitchFamily="34" charset="0"/>
              </a:defRPr>
            </a:lvl1pPr>
          </a:lstStyle>
          <a:p>
            <a:r>
              <a:rPr lang="en-CA" dirty="0"/>
              <a:t>Presentation title</a:t>
            </a:r>
            <a:br>
              <a:rPr lang="en-CA" dirty="0"/>
            </a:br>
            <a:r>
              <a:rPr lang="en-CA" dirty="0"/>
              <a:t>is written here</a:t>
            </a:r>
            <a:endParaRPr lang="en-US" dirty="0"/>
          </a:p>
        </p:txBody>
      </p:sp>
    </p:spTree>
    <p:extLst>
      <p:ext uri="{BB962C8B-B14F-4D97-AF65-F5344CB8AC3E}">
        <p14:creationId xmlns:p14="http://schemas.microsoft.com/office/powerpoint/2010/main" val="234498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E1D547-1889-4C4A-A713-D606A26528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flipH="1">
            <a:off x="2527" y="0"/>
            <a:ext cx="9138947" cy="1302714"/>
          </a:xfrm>
          <a:prstGeom prst="rect">
            <a:avLst/>
          </a:prstGeom>
        </p:spPr>
      </p:pic>
      <p:sp>
        <p:nvSpPr>
          <p:cNvPr id="12" name="Title 1">
            <a:extLst>
              <a:ext uri="{FF2B5EF4-FFF2-40B4-BE49-F238E27FC236}">
                <a16:creationId xmlns:a16="http://schemas.microsoft.com/office/drawing/2014/main" id="{78085B22-04F0-9F45-A731-FA93376A3C81}"/>
              </a:ext>
            </a:extLst>
          </p:cNvPr>
          <p:cNvSpPr>
            <a:spLocks noGrp="1"/>
          </p:cNvSpPr>
          <p:nvPr>
            <p:ph type="title" hasCustomPrompt="1"/>
          </p:nvPr>
        </p:nvSpPr>
        <p:spPr>
          <a:xfrm>
            <a:off x="450668" y="412750"/>
            <a:ext cx="6885797" cy="581025"/>
          </a:xfrm>
          <a:prstGeom prst="rect">
            <a:avLst/>
          </a:prstGeom>
        </p:spPr>
        <p:txBody>
          <a:bodyPr lIns="0">
            <a:noAutofit/>
          </a:bodyPr>
          <a:lstStyle>
            <a:lvl1pPr>
              <a:defRPr sz="2000" b="1" spc="300">
                <a:latin typeface="Avenir Next" charset="0"/>
                <a:ea typeface="Avenir Next" charset="0"/>
                <a:cs typeface="Avenir Next" charset="0"/>
              </a:defRPr>
            </a:lvl1pPr>
          </a:lstStyle>
          <a:p>
            <a:r>
              <a:rPr lang="en-CA" dirty="0" smtClean="0"/>
              <a:t>HEADLINE GOES HERE </a:t>
            </a:r>
            <a:endParaRPr lang="en-US" dirty="0"/>
          </a:p>
        </p:txBody>
      </p:sp>
      <p:sp>
        <p:nvSpPr>
          <p:cNvPr id="13" name="Slide Number Placeholder 5">
            <a:extLst>
              <a:ext uri="{FF2B5EF4-FFF2-40B4-BE49-F238E27FC236}">
                <a16:creationId xmlns:a16="http://schemas.microsoft.com/office/drawing/2014/main" id="{EFEC3559-8DD9-D647-8C35-AD0E3F0C9EA1}"/>
              </a:ext>
            </a:extLst>
          </p:cNvPr>
          <p:cNvSpPr>
            <a:spLocks noGrp="1"/>
          </p:cNvSpPr>
          <p:nvPr>
            <p:ph type="sldNum" sz="quarter" idx="4"/>
          </p:nvPr>
        </p:nvSpPr>
        <p:spPr>
          <a:xfrm>
            <a:off x="8165804" y="4781544"/>
            <a:ext cx="742969" cy="208840"/>
          </a:xfrm>
          <a:prstGeom prst="rect">
            <a:avLst/>
          </a:prstGeom>
        </p:spPr>
        <p:txBody>
          <a:bodyPr vert="horz" lIns="91440" tIns="45720" rIns="90000" bIns="45720" rtlCol="0" anchor="ctr"/>
          <a:lstStyle>
            <a:lvl1pPr algn="r">
              <a:defRPr sz="750" b="1">
                <a:solidFill>
                  <a:srgbClr val="003946"/>
                </a:solidFill>
                <a:latin typeface="Avenir Next" charset="0"/>
                <a:ea typeface="Avenir Next" charset="0"/>
                <a:cs typeface="Avenir Next" charset="0"/>
              </a:defRPr>
            </a:lvl1pPr>
          </a:lstStyle>
          <a:p>
            <a:fld id="{CD0B62E8-4833-C84D-A86B-4CF3C4DE74F8}" type="slidenum">
              <a:rPr lang="uk-UA" smtClean="0"/>
              <a:pPr/>
              <a:t>‹#›</a:t>
            </a:fld>
            <a:endParaRPr lang="uk-UA" dirty="0"/>
          </a:p>
        </p:txBody>
      </p:sp>
      <p:sp>
        <p:nvSpPr>
          <p:cNvPr id="16" name="Content Placeholder 4">
            <a:extLst>
              <a:ext uri="{FF2B5EF4-FFF2-40B4-BE49-F238E27FC236}">
                <a16:creationId xmlns:a16="http://schemas.microsoft.com/office/drawing/2014/main" id="{0388AD51-3BB8-A948-8524-9196EBC857E4}"/>
              </a:ext>
            </a:extLst>
          </p:cNvPr>
          <p:cNvSpPr>
            <a:spLocks noGrp="1"/>
          </p:cNvSpPr>
          <p:nvPr>
            <p:ph sz="quarter" idx="13" hasCustomPrompt="1"/>
          </p:nvPr>
        </p:nvSpPr>
        <p:spPr>
          <a:xfrm>
            <a:off x="453934" y="1555964"/>
            <a:ext cx="8236129" cy="310453"/>
          </a:xfrm>
          <a:prstGeom prst="rect">
            <a:avLst/>
          </a:prstGeom>
        </p:spPr>
        <p:txBody>
          <a:bodyPr/>
          <a:lstStyle>
            <a:lvl1pPr>
              <a:spcBef>
                <a:spcPts val="0"/>
              </a:spcBef>
              <a:defRPr sz="1500" b="1">
                <a:solidFill>
                  <a:srgbClr val="EAAB00"/>
                </a:solidFill>
                <a:latin typeface="Avenir Next" charset="0"/>
                <a:ea typeface="Avenir Next" charset="0"/>
                <a:cs typeface="Avenir Next" charset="0"/>
              </a:defRPr>
            </a:lvl1pPr>
          </a:lstStyle>
          <a:p>
            <a:pPr lvl="0"/>
            <a:r>
              <a:rPr lang="en-CA" dirty="0"/>
              <a:t>SECTION TITLE GOES HERE</a:t>
            </a:r>
          </a:p>
        </p:txBody>
      </p:sp>
      <p:sp>
        <p:nvSpPr>
          <p:cNvPr id="17" name="Content Placeholder 14">
            <a:extLst>
              <a:ext uri="{FF2B5EF4-FFF2-40B4-BE49-F238E27FC236}">
                <a16:creationId xmlns:a16="http://schemas.microsoft.com/office/drawing/2014/main" id="{4EFBFF57-8967-2C4D-9A71-F672C4EF27D3}"/>
              </a:ext>
            </a:extLst>
          </p:cNvPr>
          <p:cNvSpPr>
            <a:spLocks noGrp="1"/>
          </p:cNvSpPr>
          <p:nvPr>
            <p:ph sz="quarter" idx="14" hasCustomPrompt="1"/>
          </p:nvPr>
        </p:nvSpPr>
        <p:spPr>
          <a:xfrm>
            <a:off x="453934" y="2036290"/>
            <a:ext cx="8236129" cy="2072872"/>
          </a:xfrm>
          <a:prstGeom prst="rect">
            <a:avLst/>
          </a:prstGeom>
        </p:spPr>
        <p:txBody>
          <a:bodyPr/>
          <a:lstStyle>
            <a:lvl1pPr>
              <a:defRPr sz="1200">
                <a:solidFill>
                  <a:srgbClr val="555555"/>
                </a:solidFill>
                <a:latin typeface="Avenir Next" charset="0"/>
                <a:ea typeface="Avenir Next" charset="0"/>
                <a:cs typeface="Avenir Next" charset="0"/>
              </a:defRPr>
            </a:lvl1pPr>
            <a:lvl2pPr marL="86400" indent="-122400">
              <a:buClr>
                <a:srgbClr val="EAAB00"/>
              </a:buClr>
              <a:defRPr sz="1200">
                <a:solidFill>
                  <a:srgbClr val="555555"/>
                </a:solidFill>
                <a:latin typeface="Avenir Next" charset="0"/>
                <a:ea typeface="Avenir Next" charset="0"/>
                <a:cs typeface="Avenir Next" charset="0"/>
              </a:defRPr>
            </a:lvl2pPr>
            <a:lvl3pPr marL="237600" indent="-122400">
              <a:buClr>
                <a:srgbClr val="EAAB00"/>
              </a:buClr>
              <a:defRPr sz="1200">
                <a:solidFill>
                  <a:srgbClr val="555555"/>
                </a:solidFill>
                <a:latin typeface="Avenir Next" charset="0"/>
                <a:ea typeface="Avenir Next" charset="0"/>
                <a:cs typeface="Avenir Next" charset="0"/>
              </a:defRPr>
            </a:lvl3pPr>
            <a:lvl4pPr marL="356400" indent="-122400">
              <a:buClr>
                <a:srgbClr val="EAAB00"/>
              </a:buClr>
              <a:defRPr sz="1200">
                <a:solidFill>
                  <a:srgbClr val="555555"/>
                </a:solidFill>
                <a:latin typeface="Avenir Next" charset="0"/>
                <a:ea typeface="Avenir Next" charset="0"/>
                <a:cs typeface="Avenir Next" charset="0"/>
              </a:defRPr>
            </a:lvl4pPr>
            <a:lvl5pPr marL="478800" indent="-122400">
              <a:buClr>
                <a:srgbClr val="EAAB00"/>
              </a:buClr>
              <a:defRPr sz="1200">
                <a:solidFill>
                  <a:srgbClr val="555555"/>
                </a:solidFill>
                <a:latin typeface="Avenir Next" charset="0"/>
                <a:ea typeface="Avenir Next" charset="0"/>
                <a:cs typeface="Avenir Next" charset="0"/>
              </a:defRPr>
            </a:lvl5pPr>
          </a:lstStyle>
          <a:p>
            <a:pPr lvl="0"/>
            <a:r>
              <a:rPr lang="en-CA" dirty="0"/>
              <a:t>Add text here</a:t>
            </a:r>
          </a:p>
          <a:p>
            <a:pPr lvl="1"/>
            <a:r>
              <a:rPr lang="en-CA" dirty="0"/>
              <a:t>bullet level 1</a:t>
            </a:r>
          </a:p>
          <a:p>
            <a:pPr lvl="2"/>
            <a:r>
              <a:rPr lang="en-CA" dirty="0"/>
              <a:t>bullet level 2</a:t>
            </a:r>
          </a:p>
          <a:p>
            <a:pPr lvl="3"/>
            <a:r>
              <a:rPr lang="en-CA" dirty="0"/>
              <a:t>bullet level 3</a:t>
            </a:r>
          </a:p>
          <a:p>
            <a:pPr lvl="4"/>
            <a:r>
              <a:rPr lang="en-CA" dirty="0"/>
              <a:t>bullet level 4</a:t>
            </a:r>
          </a:p>
        </p:txBody>
      </p:sp>
      <p:sp>
        <p:nvSpPr>
          <p:cNvPr id="18" name="Text Placeholder 20">
            <a:extLst>
              <a:ext uri="{FF2B5EF4-FFF2-40B4-BE49-F238E27FC236}">
                <a16:creationId xmlns:a16="http://schemas.microsoft.com/office/drawing/2014/main" id="{E19A0024-2432-0840-BC35-37171B6DB31C}"/>
              </a:ext>
            </a:extLst>
          </p:cNvPr>
          <p:cNvSpPr>
            <a:spLocks noGrp="1"/>
          </p:cNvSpPr>
          <p:nvPr>
            <p:ph type="body" sz="quarter" idx="15" hasCustomPrompt="1"/>
          </p:nvPr>
        </p:nvSpPr>
        <p:spPr>
          <a:xfrm>
            <a:off x="453934" y="1075638"/>
            <a:ext cx="8236129" cy="398463"/>
          </a:xfrm>
          <a:prstGeom prst="rect">
            <a:avLst/>
          </a:prstGeom>
        </p:spPr>
        <p:txBody>
          <a:bodyPr anchor="ctr"/>
          <a:lstStyle>
            <a:lvl1pPr>
              <a:spcBef>
                <a:spcPts val="0"/>
              </a:spcBef>
              <a:defRPr sz="1700" baseline="0">
                <a:latin typeface="Avenir Next" charset="0"/>
                <a:ea typeface="Avenir Next" charset="0"/>
                <a:cs typeface="Avenir Next" charset="0"/>
              </a:defRPr>
            </a:lvl1pPr>
          </a:lstStyle>
          <a:p>
            <a:pPr lvl="0"/>
            <a:r>
              <a:rPr lang="en-CA" dirty="0"/>
              <a:t>Subhead goes here</a:t>
            </a:r>
          </a:p>
        </p:txBody>
      </p:sp>
      <p:pic>
        <p:nvPicPr>
          <p:cNvPr id="22" name="Picture 21">
            <a:extLst>
              <a:ext uri="{FF2B5EF4-FFF2-40B4-BE49-F238E27FC236}">
                <a16:creationId xmlns:a16="http://schemas.microsoft.com/office/drawing/2014/main" id="{56FDB021-66A8-974C-AC9D-B8BA1CFAE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668" y="4665711"/>
            <a:ext cx="332790" cy="324673"/>
          </a:xfrm>
          <a:prstGeom prst="rect">
            <a:avLst/>
          </a:prstGeom>
        </p:spPr>
      </p:pic>
    </p:spTree>
    <p:extLst>
      <p:ext uri="{BB962C8B-B14F-4D97-AF65-F5344CB8AC3E}">
        <p14:creationId xmlns:p14="http://schemas.microsoft.com/office/powerpoint/2010/main" val="41752604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25CB518-F75C-B84A-A99D-11D8AEC42455}"/>
              </a:ext>
            </a:extLst>
          </p:cNvPr>
          <p:cNvSpPr>
            <a:spLocks noGrp="1"/>
          </p:cNvSpPr>
          <p:nvPr>
            <p:ph type="title" hasCustomPrompt="1"/>
          </p:nvPr>
        </p:nvSpPr>
        <p:spPr>
          <a:xfrm>
            <a:off x="450670" y="412750"/>
            <a:ext cx="8242661" cy="581025"/>
          </a:xfrm>
          <a:prstGeom prst="rect">
            <a:avLst/>
          </a:prstGeom>
        </p:spPr>
        <p:txBody>
          <a:bodyPr lIns="0">
            <a:noAutofit/>
          </a:bodyPr>
          <a:lstStyle>
            <a:lvl1pPr>
              <a:defRPr sz="2400" b="0" i="0">
                <a:latin typeface="Sun Life Sans" panose="02000503000000020004" pitchFamily="2" charset="77"/>
              </a:defRPr>
            </a:lvl1pPr>
          </a:lstStyle>
          <a:p>
            <a:r>
              <a:rPr lang="en-CA" dirty="0"/>
              <a:t>Headline goes here </a:t>
            </a:r>
            <a:endParaRPr lang="en-US" dirty="0"/>
          </a:p>
        </p:txBody>
      </p:sp>
      <p:sp>
        <p:nvSpPr>
          <p:cNvPr id="19" name="TextBox 18">
            <a:extLst>
              <a:ext uri="{FF2B5EF4-FFF2-40B4-BE49-F238E27FC236}">
                <a16:creationId xmlns:a16="http://schemas.microsoft.com/office/drawing/2014/main" id="{E746F5A9-F5CB-4740-8B8C-633BB9BF3AFF}"/>
              </a:ext>
            </a:extLst>
          </p:cNvPr>
          <p:cNvSpPr txBox="1"/>
          <p:nvPr userDrawn="1"/>
        </p:nvSpPr>
        <p:spPr>
          <a:xfrm>
            <a:off x="5881189" y="4789518"/>
            <a:ext cx="2730548" cy="208840"/>
          </a:xfrm>
          <a:prstGeom prst="rect">
            <a:avLst/>
          </a:prstGeom>
          <a:noFill/>
        </p:spPr>
        <p:txBody>
          <a:bodyPr wrap="square" lIns="0" rIns="72000" bIns="4680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CA" sz="750" b="0" i="0" spc="300" baseline="0" dirty="0">
                <a:solidFill>
                  <a:srgbClr val="003946"/>
                </a:solidFill>
                <a:latin typeface="Sun Life Sans" panose="02000503000000020004" pitchFamily="2" charset="77"/>
                <a:cs typeface="Calibri" panose="020F0502020204030204" pitchFamily="34" charset="0"/>
              </a:rPr>
              <a:t>SUN LIFE</a:t>
            </a:r>
            <a:endParaRPr lang="en-CA" sz="750" b="0" i="0" spc="300" baseline="0" dirty="0">
              <a:solidFill>
                <a:srgbClr val="FFCB05"/>
              </a:solidFill>
              <a:latin typeface="Sun Life Sans" panose="02000503000000020004" pitchFamily="2" charset="77"/>
              <a:cs typeface="Calibri" panose="020F0502020204030204" pitchFamily="34" charset="0"/>
            </a:endParaRPr>
          </a:p>
        </p:txBody>
      </p:sp>
      <p:sp>
        <p:nvSpPr>
          <p:cNvPr id="20" name="Text Placeholder 2">
            <a:extLst>
              <a:ext uri="{FF2B5EF4-FFF2-40B4-BE49-F238E27FC236}">
                <a16:creationId xmlns:a16="http://schemas.microsoft.com/office/drawing/2014/main" id="{541D5EFF-5A88-9E4A-A55A-44B3B9B844B1}"/>
              </a:ext>
            </a:extLst>
          </p:cNvPr>
          <p:cNvSpPr>
            <a:spLocks noGrp="1"/>
          </p:cNvSpPr>
          <p:nvPr>
            <p:ph type="body" sz="quarter" idx="10" hasCustomPrompt="1"/>
          </p:nvPr>
        </p:nvSpPr>
        <p:spPr>
          <a:xfrm>
            <a:off x="450668" y="4789518"/>
            <a:ext cx="3009708" cy="224789"/>
          </a:xfrm>
          <a:prstGeom prst="rect">
            <a:avLst/>
          </a:prstGeom>
        </p:spPr>
        <p:txBody>
          <a:bodyPr lIns="0" rIns="0"/>
          <a:lstStyle>
            <a:lvl1pPr>
              <a:buFontTx/>
              <a:buNone/>
              <a:defRPr sz="750" b="0" i="0" spc="300" baseline="0">
                <a:latin typeface="Sun Life Sans" panose="02000503000000020004" pitchFamily="2" charset="77"/>
              </a:defRPr>
            </a:lvl1pPr>
            <a:lvl2pPr marL="0" indent="0">
              <a:buFontTx/>
              <a:buNone/>
              <a:defRPr/>
            </a:lvl2pPr>
            <a:lvl3pPr marL="271463" indent="0">
              <a:buFontTx/>
              <a:buNone/>
              <a:defRPr/>
            </a:lvl3pPr>
            <a:lvl4pPr marL="449263" indent="0">
              <a:buFontTx/>
              <a:buNone/>
              <a:defRPr/>
            </a:lvl4pPr>
            <a:lvl5pPr marL="627063" indent="0">
              <a:buFontTx/>
              <a:buNone/>
              <a:defRPr/>
            </a:lvl5pPr>
          </a:lstStyle>
          <a:p>
            <a:pPr lvl="0"/>
            <a:r>
              <a:rPr lang="en-US" dirty="0"/>
              <a:t>PPT TOPIC</a:t>
            </a:r>
          </a:p>
        </p:txBody>
      </p:sp>
      <p:sp>
        <p:nvSpPr>
          <p:cNvPr id="22" name="Slide Number Placeholder 5">
            <a:extLst>
              <a:ext uri="{FF2B5EF4-FFF2-40B4-BE49-F238E27FC236}">
                <a16:creationId xmlns:a16="http://schemas.microsoft.com/office/drawing/2014/main" id="{49404BBC-88D5-CD4D-9509-29277CD4286A}"/>
              </a:ext>
            </a:extLst>
          </p:cNvPr>
          <p:cNvSpPr>
            <a:spLocks noGrp="1"/>
          </p:cNvSpPr>
          <p:nvPr>
            <p:ph type="sldNum" sz="quarter" idx="4"/>
          </p:nvPr>
        </p:nvSpPr>
        <p:spPr>
          <a:xfrm>
            <a:off x="8475260" y="4789518"/>
            <a:ext cx="433513" cy="208840"/>
          </a:xfrm>
          <a:prstGeom prst="rect">
            <a:avLst/>
          </a:prstGeom>
        </p:spPr>
        <p:txBody>
          <a:bodyPr vert="horz" lIns="91440" tIns="45720" rIns="90000" bIns="45720" rtlCol="0" anchor="ctr"/>
          <a:lstStyle>
            <a:lvl1pPr algn="r">
              <a:defRPr sz="750" b="0" i="0">
                <a:solidFill>
                  <a:srgbClr val="003946"/>
                </a:solidFill>
                <a:latin typeface="Sun Life Sans" panose="02000503000000020004" pitchFamily="2" charset="77"/>
                <a:cs typeface="Calibri"/>
              </a:defRPr>
            </a:lvl1pPr>
          </a:lstStyle>
          <a:p>
            <a:fld id="{CD0B62E8-4833-C84D-A86B-4CF3C4DE74F8}" type="slidenum">
              <a:rPr lang="uk-UA" smtClean="0"/>
              <a:pPr/>
              <a:t>‹#›</a:t>
            </a:fld>
            <a:endParaRPr lang="uk-UA" dirty="0"/>
          </a:p>
        </p:txBody>
      </p:sp>
      <p:sp>
        <p:nvSpPr>
          <p:cNvPr id="23" name="Content Placeholder 4">
            <a:extLst>
              <a:ext uri="{FF2B5EF4-FFF2-40B4-BE49-F238E27FC236}">
                <a16:creationId xmlns:a16="http://schemas.microsoft.com/office/drawing/2014/main" id="{75E09434-7F30-7D4A-8CA8-F34BD7388AE9}"/>
              </a:ext>
            </a:extLst>
          </p:cNvPr>
          <p:cNvSpPr>
            <a:spLocks noGrp="1"/>
          </p:cNvSpPr>
          <p:nvPr>
            <p:ph sz="quarter" idx="13" hasCustomPrompt="1"/>
          </p:nvPr>
        </p:nvSpPr>
        <p:spPr>
          <a:xfrm>
            <a:off x="453934" y="1555964"/>
            <a:ext cx="8236129" cy="310453"/>
          </a:xfrm>
          <a:prstGeom prst="rect">
            <a:avLst/>
          </a:prstGeom>
        </p:spPr>
        <p:txBody>
          <a:bodyPr lIns="0"/>
          <a:lstStyle>
            <a:lvl1pPr>
              <a:spcBef>
                <a:spcPts val="0"/>
              </a:spcBef>
              <a:defRPr sz="1500" b="0" i="0">
                <a:solidFill>
                  <a:srgbClr val="EAAB00"/>
                </a:solidFill>
                <a:latin typeface="Sun Life Sans" panose="02000503000000020004" pitchFamily="2" charset="77"/>
              </a:defRPr>
            </a:lvl1pPr>
          </a:lstStyle>
          <a:p>
            <a:pPr lvl="0"/>
            <a:r>
              <a:rPr lang="en-CA" dirty="0"/>
              <a:t>SECTION TITLE GOES HERE</a:t>
            </a:r>
          </a:p>
        </p:txBody>
      </p:sp>
      <p:sp>
        <p:nvSpPr>
          <p:cNvPr id="24" name="Content Placeholder 14">
            <a:extLst>
              <a:ext uri="{FF2B5EF4-FFF2-40B4-BE49-F238E27FC236}">
                <a16:creationId xmlns:a16="http://schemas.microsoft.com/office/drawing/2014/main" id="{5030A7B9-125C-3544-A8BC-8578C9A581A6}"/>
              </a:ext>
            </a:extLst>
          </p:cNvPr>
          <p:cNvSpPr>
            <a:spLocks noGrp="1"/>
          </p:cNvSpPr>
          <p:nvPr>
            <p:ph sz="quarter" idx="14" hasCustomPrompt="1"/>
          </p:nvPr>
        </p:nvSpPr>
        <p:spPr>
          <a:xfrm>
            <a:off x="453934" y="2036290"/>
            <a:ext cx="8236129" cy="2072872"/>
          </a:xfrm>
          <a:prstGeom prst="rect">
            <a:avLst/>
          </a:prstGeom>
        </p:spPr>
        <p:txBody>
          <a:bodyPr lIns="0"/>
          <a:lstStyle>
            <a:lvl1pPr>
              <a:defRPr sz="1200" b="0" i="0">
                <a:solidFill>
                  <a:srgbClr val="555555"/>
                </a:solidFill>
                <a:latin typeface="Sun Life Sans" panose="02000503000000020004" pitchFamily="2" charset="77"/>
              </a:defRPr>
            </a:lvl1pPr>
            <a:lvl2pPr marL="86400" indent="-122400">
              <a:buClr>
                <a:srgbClr val="EAAB00"/>
              </a:buClr>
              <a:defRPr sz="1200" b="0" i="0">
                <a:solidFill>
                  <a:srgbClr val="555555"/>
                </a:solidFill>
                <a:latin typeface="Sun Life Sans" panose="02000503000000020004" pitchFamily="2" charset="77"/>
              </a:defRPr>
            </a:lvl2pPr>
            <a:lvl3pPr marL="237600" indent="-122400">
              <a:buClr>
                <a:srgbClr val="EAAB00"/>
              </a:buClr>
              <a:defRPr sz="1200" b="0" i="0">
                <a:solidFill>
                  <a:srgbClr val="555555"/>
                </a:solidFill>
                <a:latin typeface="Sun Life Sans" panose="02000503000000020004" pitchFamily="2" charset="77"/>
              </a:defRPr>
            </a:lvl3pPr>
            <a:lvl4pPr marL="356400" indent="-122400">
              <a:buClr>
                <a:srgbClr val="EAAB00"/>
              </a:buClr>
              <a:defRPr sz="1200" b="0" i="0">
                <a:solidFill>
                  <a:srgbClr val="555555"/>
                </a:solidFill>
                <a:latin typeface="Sun Life Sans" panose="02000503000000020004" pitchFamily="2" charset="77"/>
              </a:defRPr>
            </a:lvl4pPr>
            <a:lvl5pPr marL="478800" indent="-122400">
              <a:buClr>
                <a:srgbClr val="EAAB00"/>
              </a:buClr>
              <a:defRPr sz="1200" b="0" i="0">
                <a:solidFill>
                  <a:srgbClr val="555555"/>
                </a:solidFill>
                <a:latin typeface="Sun Life Sans" panose="02000503000000020004" pitchFamily="2" charset="77"/>
              </a:defRPr>
            </a:lvl5pPr>
          </a:lstStyle>
          <a:p>
            <a:pPr lvl="0"/>
            <a:r>
              <a:rPr lang="en-CA" dirty="0"/>
              <a:t>Add text here</a:t>
            </a:r>
          </a:p>
          <a:p>
            <a:pPr lvl="1"/>
            <a:r>
              <a:rPr lang="en-CA" dirty="0"/>
              <a:t>bullet level 1</a:t>
            </a:r>
          </a:p>
          <a:p>
            <a:pPr lvl="2"/>
            <a:r>
              <a:rPr lang="en-CA" dirty="0"/>
              <a:t>bullet level 2</a:t>
            </a:r>
          </a:p>
          <a:p>
            <a:pPr lvl="3"/>
            <a:r>
              <a:rPr lang="en-CA" dirty="0"/>
              <a:t>bullet level 3</a:t>
            </a:r>
          </a:p>
          <a:p>
            <a:pPr lvl="4"/>
            <a:r>
              <a:rPr lang="en-CA" dirty="0"/>
              <a:t>bullet level 4</a:t>
            </a:r>
          </a:p>
        </p:txBody>
      </p:sp>
      <p:sp>
        <p:nvSpPr>
          <p:cNvPr id="25" name="Text Placeholder 20">
            <a:extLst>
              <a:ext uri="{FF2B5EF4-FFF2-40B4-BE49-F238E27FC236}">
                <a16:creationId xmlns:a16="http://schemas.microsoft.com/office/drawing/2014/main" id="{23A2C154-3501-8040-BF24-E3026686772F}"/>
              </a:ext>
            </a:extLst>
          </p:cNvPr>
          <p:cNvSpPr>
            <a:spLocks noGrp="1"/>
          </p:cNvSpPr>
          <p:nvPr>
            <p:ph type="body" sz="quarter" idx="15" hasCustomPrompt="1"/>
          </p:nvPr>
        </p:nvSpPr>
        <p:spPr>
          <a:xfrm>
            <a:off x="453934" y="1075638"/>
            <a:ext cx="8236129" cy="398463"/>
          </a:xfrm>
          <a:prstGeom prst="rect">
            <a:avLst/>
          </a:prstGeom>
        </p:spPr>
        <p:txBody>
          <a:bodyPr lIns="0" anchor="ctr"/>
          <a:lstStyle>
            <a:lvl1pPr>
              <a:spcBef>
                <a:spcPts val="0"/>
              </a:spcBef>
              <a:defRPr sz="1700" b="0" i="0" baseline="0">
                <a:latin typeface="Sun Life Sans" panose="02000503000000020004" pitchFamily="2" charset="77"/>
              </a:defRPr>
            </a:lvl1pPr>
          </a:lstStyle>
          <a:p>
            <a:pPr lvl="0"/>
            <a:r>
              <a:rPr lang="en-CA" dirty="0"/>
              <a:t>Subhead goes here</a:t>
            </a:r>
          </a:p>
        </p:txBody>
      </p:sp>
      <p:pic>
        <p:nvPicPr>
          <p:cNvPr id="12" name="Picture 11">
            <a:extLst>
              <a:ext uri="{FF2B5EF4-FFF2-40B4-BE49-F238E27FC236}">
                <a16:creationId xmlns:a16="http://schemas.microsoft.com/office/drawing/2014/main" id="{466FE6AC-EC75-6943-B73C-B1F2CFEF8E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7864"/>
          <a:stretch/>
        </p:blipFill>
        <p:spPr>
          <a:xfrm>
            <a:off x="3724195" y="4521336"/>
            <a:ext cx="1686005" cy="622164"/>
          </a:xfrm>
          <a:prstGeom prst="rect">
            <a:avLst/>
          </a:prstGeom>
        </p:spPr>
      </p:pic>
    </p:spTree>
    <p:extLst>
      <p:ext uri="{BB962C8B-B14F-4D97-AF65-F5344CB8AC3E}">
        <p14:creationId xmlns:p14="http://schemas.microsoft.com/office/powerpoint/2010/main" val="127058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539FEF9-886E-D549-AE17-7EEABCE2E6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382820"/>
            <a:ext cx="3515137" cy="760679"/>
          </a:xfrm>
          <a:prstGeom prst="rect">
            <a:avLst/>
          </a:prstGeom>
        </p:spPr>
      </p:pic>
      <p:sp>
        <p:nvSpPr>
          <p:cNvPr id="11" name="Slide Number Placeholder 5">
            <a:extLst>
              <a:ext uri="{FF2B5EF4-FFF2-40B4-BE49-F238E27FC236}">
                <a16:creationId xmlns:a16="http://schemas.microsoft.com/office/drawing/2014/main" id="{E109AA21-A75C-8C4B-87D6-504193D821DF}"/>
              </a:ext>
            </a:extLst>
          </p:cNvPr>
          <p:cNvSpPr>
            <a:spLocks noGrp="1"/>
          </p:cNvSpPr>
          <p:nvPr>
            <p:ph type="sldNum" sz="quarter" idx="4"/>
          </p:nvPr>
        </p:nvSpPr>
        <p:spPr>
          <a:xfrm>
            <a:off x="8586279" y="4680663"/>
            <a:ext cx="360013" cy="361785"/>
          </a:xfrm>
          <a:prstGeom prst="rect">
            <a:avLst/>
          </a:prstGeom>
        </p:spPr>
        <p:txBody>
          <a:bodyPr vert="horz" lIns="0" tIns="45720" rIns="0" bIns="45720" rtlCol="0" anchor="ctr"/>
          <a:lstStyle>
            <a:lvl1pPr algn="ctr">
              <a:defRPr sz="750" b="0" i="0">
                <a:solidFill>
                  <a:srgbClr val="003946"/>
                </a:solidFill>
                <a:latin typeface="Sun Life Sans" panose="02000503000000020004" pitchFamily="2" charset="77"/>
                <a:cs typeface="Calibri"/>
              </a:defRPr>
            </a:lvl1pPr>
          </a:lstStyle>
          <a:p>
            <a:fld id="{CD0B62E8-4833-C84D-A86B-4CF3C4DE74F8}" type="slidenum">
              <a:rPr lang="uk-UA" smtClean="0"/>
              <a:pPr/>
              <a:t>‹#›</a:t>
            </a:fld>
            <a:endParaRPr lang="uk-UA" dirty="0"/>
          </a:p>
        </p:txBody>
      </p:sp>
      <p:sp>
        <p:nvSpPr>
          <p:cNvPr id="14" name="Title 1">
            <a:extLst>
              <a:ext uri="{FF2B5EF4-FFF2-40B4-BE49-F238E27FC236}">
                <a16:creationId xmlns:a16="http://schemas.microsoft.com/office/drawing/2014/main" id="{959AE2C7-2BF0-E040-9F25-63FE955E4F42}"/>
              </a:ext>
            </a:extLst>
          </p:cNvPr>
          <p:cNvSpPr>
            <a:spLocks noGrp="1"/>
          </p:cNvSpPr>
          <p:nvPr>
            <p:ph type="title" hasCustomPrompt="1"/>
          </p:nvPr>
        </p:nvSpPr>
        <p:spPr>
          <a:xfrm>
            <a:off x="450667" y="412750"/>
            <a:ext cx="8239395" cy="581025"/>
          </a:xfrm>
          <a:prstGeom prst="rect">
            <a:avLst/>
          </a:prstGeom>
        </p:spPr>
        <p:txBody>
          <a:bodyPr lIns="0">
            <a:noAutofit/>
          </a:bodyPr>
          <a:lstStyle>
            <a:lvl1pPr>
              <a:defRPr sz="2400" b="0" i="0">
                <a:latin typeface="Sun Life Sans" panose="02000503000000020004" pitchFamily="2" charset="77"/>
              </a:defRPr>
            </a:lvl1pPr>
          </a:lstStyle>
          <a:p>
            <a:r>
              <a:rPr lang="en-CA" dirty="0"/>
              <a:t>Headline goes here </a:t>
            </a:r>
            <a:endParaRPr lang="en-US" dirty="0"/>
          </a:p>
        </p:txBody>
      </p:sp>
      <p:sp>
        <p:nvSpPr>
          <p:cNvPr id="15" name="TextBox 14">
            <a:extLst>
              <a:ext uri="{FF2B5EF4-FFF2-40B4-BE49-F238E27FC236}">
                <a16:creationId xmlns:a16="http://schemas.microsoft.com/office/drawing/2014/main" id="{489F20D9-0209-9E4C-B8CD-B835E6C39A62}"/>
              </a:ext>
            </a:extLst>
          </p:cNvPr>
          <p:cNvSpPr txBox="1"/>
          <p:nvPr userDrawn="1"/>
        </p:nvSpPr>
        <p:spPr>
          <a:xfrm>
            <a:off x="450668" y="4757135"/>
            <a:ext cx="2413686" cy="208840"/>
          </a:xfrm>
          <a:prstGeom prst="rect">
            <a:avLst/>
          </a:prstGeom>
          <a:noFill/>
        </p:spPr>
        <p:txBody>
          <a:bodyPr wrap="square" lIns="0" rIns="72000" bIns="468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750" b="0" i="0" spc="300" baseline="0" dirty="0">
                <a:solidFill>
                  <a:srgbClr val="003946"/>
                </a:solidFill>
                <a:latin typeface="Sun Life Sans" panose="02000503000000020004" pitchFamily="2" charset="77"/>
                <a:cs typeface="Calibri" panose="020F0502020204030204" pitchFamily="34" charset="0"/>
              </a:rPr>
              <a:t>SUN LIFE</a:t>
            </a:r>
            <a:endParaRPr lang="en-CA" sz="750" b="0" i="0" spc="300" baseline="0" dirty="0">
              <a:solidFill>
                <a:srgbClr val="FFCB05"/>
              </a:solidFill>
              <a:latin typeface="Sun Life Sans" panose="02000503000000020004" pitchFamily="2" charset="77"/>
              <a:cs typeface="Calibri" panose="020F0502020204030204" pitchFamily="34" charset="0"/>
            </a:endParaRPr>
          </a:p>
        </p:txBody>
      </p:sp>
      <p:sp>
        <p:nvSpPr>
          <p:cNvPr id="16" name="Text Placeholder 2">
            <a:extLst>
              <a:ext uri="{FF2B5EF4-FFF2-40B4-BE49-F238E27FC236}">
                <a16:creationId xmlns:a16="http://schemas.microsoft.com/office/drawing/2014/main" id="{73C5AE85-662D-A847-930E-896C1D1C2950}"/>
              </a:ext>
            </a:extLst>
          </p:cNvPr>
          <p:cNvSpPr>
            <a:spLocks noGrp="1"/>
          </p:cNvSpPr>
          <p:nvPr>
            <p:ph type="body" sz="quarter" idx="10" hasCustomPrompt="1"/>
          </p:nvPr>
        </p:nvSpPr>
        <p:spPr>
          <a:xfrm>
            <a:off x="3315022" y="4749161"/>
            <a:ext cx="5038563" cy="216813"/>
          </a:xfrm>
          <a:prstGeom prst="rect">
            <a:avLst/>
          </a:prstGeom>
        </p:spPr>
        <p:txBody>
          <a:bodyPr lIns="0" rIns="0"/>
          <a:lstStyle>
            <a:lvl1pPr algn="r">
              <a:buFontTx/>
              <a:buNone/>
              <a:defRPr sz="750" b="0" i="0" spc="300" baseline="0">
                <a:latin typeface="Sun Life Sans" panose="02000503000000020004" pitchFamily="2" charset="77"/>
              </a:defRPr>
            </a:lvl1pPr>
            <a:lvl2pPr marL="0" indent="0">
              <a:buFontTx/>
              <a:buNone/>
              <a:defRPr/>
            </a:lvl2pPr>
            <a:lvl3pPr marL="271463" indent="0">
              <a:buFontTx/>
              <a:buNone/>
              <a:defRPr/>
            </a:lvl3pPr>
            <a:lvl4pPr marL="449263" indent="0">
              <a:buFontTx/>
              <a:buNone/>
              <a:defRPr/>
            </a:lvl4pPr>
            <a:lvl5pPr marL="627063" indent="0">
              <a:buFontTx/>
              <a:buNone/>
              <a:defRPr/>
            </a:lvl5pPr>
          </a:lstStyle>
          <a:p>
            <a:pPr lvl="0"/>
            <a:r>
              <a:rPr lang="en-US" dirty="0"/>
              <a:t>PPT TOPIC</a:t>
            </a:r>
          </a:p>
        </p:txBody>
      </p:sp>
      <p:sp>
        <p:nvSpPr>
          <p:cNvPr id="17" name="Content Placeholder 4">
            <a:extLst>
              <a:ext uri="{FF2B5EF4-FFF2-40B4-BE49-F238E27FC236}">
                <a16:creationId xmlns:a16="http://schemas.microsoft.com/office/drawing/2014/main" id="{4886BD41-E2B9-8247-88A0-0FA8B5E161BE}"/>
              </a:ext>
            </a:extLst>
          </p:cNvPr>
          <p:cNvSpPr>
            <a:spLocks noGrp="1"/>
          </p:cNvSpPr>
          <p:nvPr>
            <p:ph sz="quarter" idx="13" hasCustomPrompt="1"/>
          </p:nvPr>
        </p:nvSpPr>
        <p:spPr>
          <a:xfrm>
            <a:off x="453934" y="1555964"/>
            <a:ext cx="8236129" cy="310453"/>
          </a:xfrm>
          <a:prstGeom prst="rect">
            <a:avLst/>
          </a:prstGeom>
        </p:spPr>
        <p:txBody>
          <a:bodyPr lIns="0"/>
          <a:lstStyle>
            <a:lvl1pPr>
              <a:spcBef>
                <a:spcPts val="0"/>
              </a:spcBef>
              <a:defRPr sz="1500" b="0" i="0">
                <a:solidFill>
                  <a:srgbClr val="EAAB00"/>
                </a:solidFill>
                <a:latin typeface="Sun Life Sans" panose="02000503000000020004" pitchFamily="2" charset="77"/>
              </a:defRPr>
            </a:lvl1pPr>
          </a:lstStyle>
          <a:p>
            <a:pPr lvl="0"/>
            <a:r>
              <a:rPr lang="en-CA" dirty="0"/>
              <a:t>SECTION TITLE GOES HERE</a:t>
            </a:r>
          </a:p>
        </p:txBody>
      </p:sp>
      <p:sp>
        <p:nvSpPr>
          <p:cNvPr id="18" name="Content Placeholder 14">
            <a:extLst>
              <a:ext uri="{FF2B5EF4-FFF2-40B4-BE49-F238E27FC236}">
                <a16:creationId xmlns:a16="http://schemas.microsoft.com/office/drawing/2014/main" id="{0A19C6B9-EFA4-D243-928F-338809900EB3}"/>
              </a:ext>
            </a:extLst>
          </p:cNvPr>
          <p:cNvSpPr>
            <a:spLocks noGrp="1"/>
          </p:cNvSpPr>
          <p:nvPr>
            <p:ph sz="quarter" idx="14" hasCustomPrompt="1"/>
          </p:nvPr>
        </p:nvSpPr>
        <p:spPr>
          <a:xfrm>
            <a:off x="453934" y="2036290"/>
            <a:ext cx="8236129" cy="2072872"/>
          </a:xfrm>
          <a:prstGeom prst="rect">
            <a:avLst/>
          </a:prstGeom>
        </p:spPr>
        <p:txBody>
          <a:bodyPr lIns="0"/>
          <a:lstStyle>
            <a:lvl1pPr>
              <a:defRPr sz="1200" b="0" i="0">
                <a:solidFill>
                  <a:srgbClr val="555555"/>
                </a:solidFill>
                <a:latin typeface="Sun Life Sans" panose="02000503000000020004" pitchFamily="2" charset="77"/>
              </a:defRPr>
            </a:lvl1pPr>
            <a:lvl2pPr marL="86400" indent="-122400">
              <a:buClr>
                <a:srgbClr val="EAAB00"/>
              </a:buClr>
              <a:defRPr sz="1200" b="0" i="0">
                <a:solidFill>
                  <a:srgbClr val="555555"/>
                </a:solidFill>
                <a:latin typeface="Sun Life Sans" panose="02000503000000020004" pitchFamily="2" charset="77"/>
              </a:defRPr>
            </a:lvl2pPr>
            <a:lvl3pPr marL="237600" indent="-122400">
              <a:buClr>
                <a:srgbClr val="EAAB00"/>
              </a:buClr>
              <a:defRPr sz="1200" b="0" i="0">
                <a:solidFill>
                  <a:srgbClr val="555555"/>
                </a:solidFill>
                <a:latin typeface="Sun Life Sans" panose="02000503000000020004" pitchFamily="2" charset="77"/>
              </a:defRPr>
            </a:lvl3pPr>
            <a:lvl4pPr marL="356400" indent="-122400">
              <a:buClr>
                <a:srgbClr val="EAAB00"/>
              </a:buClr>
              <a:defRPr sz="1200" b="0" i="0">
                <a:solidFill>
                  <a:srgbClr val="555555"/>
                </a:solidFill>
                <a:latin typeface="Sun Life Sans" panose="02000503000000020004" pitchFamily="2" charset="77"/>
              </a:defRPr>
            </a:lvl4pPr>
            <a:lvl5pPr marL="478800" indent="-122400">
              <a:buClr>
                <a:srgbClr val="EAAB00"/>
              </a:buClr>
              <a:defRPr sz="1200" b="0" i="0">
                <a:solidFill>
                  <a:srgbClr val="555555"/>
                </a:solidFill>
                <a:latin typeface="Sun Life Sans" panose="02000503000000020004" pitchFamily="2" charset="77"/>
              </a:defRPr>
            </a:lvl5pPr>
          </a:lstStyle>
          <a:p>
            <a:pPr lvl="0"/>
            <a:r>
              <a:rPr lang="en-CA" dirty="0"/>
              <a:t>Add text here</a:t>
            </a:r>
          </a:p>
          <a:p>
            <a:pPr lvl="1"/>
            <a:r>
              <a:rPr lang="en-CA" dirty="0"/>
              <a:t>bullet level 1</a:t>
            </a:r>
          </a:p>
          <a:p>
            <a:pPr lvl="2"/>
            <a:r>
              <a:rPr lang="en-CA" dirty="0"/>
              <a:t>bullet level 2</a:t>
            </a:r>
          </a:p>
          <a:p>
            <a:pPr lvl="3"/>
            <a:r>
              <a:rPr lang="en-CA" dirty="0"/>
              <a:t>bullet level 3</a:t>
            </a:r>
          </a:p>
          <a:p>
            <a:pPr lvl="4"/>
            <a:r>
              <a:rPr lang="en-CA" dirty="0"/>
              <a:t>bullet level 4</a:t>
            </a:r>
          </a:p>
        </p:txBody>
      </p:sp>
      <p:sp>
        <p:nvSpPr>
          <p:cNvPr id="26" name="Text Placeholder 20">
            <a:extLst>
              <a:ext uri="{FF2B5EF4-FFF2-40B4-BE49-F238E27FC236}">
                <a16:creationId xmlns:a16="http://schemas.microsoft.com/office/drawing/2014/main" id="{D00BD232-418B-6D42-B103-FB1092D3C0A1}"/>
              </a:ext>
            </a:extLst>
          </p:cNvPr>
          <p:cNvSpPr>
            <a:spLocks noGrp="1"/>
          </p:cNvSpPr>
          <p:nvPr>
            <p:ph type="body" sz="quarter" idx="15" hasCustomPrompt="1"/>
          </p:nvPr>
        </p:nvSpPr>
        <p:spPr>
          <a:xfrm>
            <a:off x="453934" y="1075638"/>
            <a:ext cx="8236129" cy="398463"/>
          </a:xfrm>
          <a:prstGeom prst="rect">
            <a:avLst/>
          </a:prstGeom>
        </p:spPr>
        <p:txBody>
          <a:bodyPr lIns="0" anchor="ctr"/>
          <a:lstStyle>
            <a:lvl1pPr>
              <a:spcBef>
                <a:spcPts val="0"/>
              </a:spcBef>
              <a:defRPr sz="1700" b="0" i="0" baseline="0">
                <a:latin typeface="Sun Life Sans" panose="02000503000000020004" pitchFamily="2" charset="77"/>
              </a:defRPr>
            </a:lvl1pPr>
          </a:lstStyle>
          <a:p>
            <a:pPr lvl="0"/>
            <a:r>
              <a:rPr lang="en-CA" dirty="0"/>
              <a:t>Subhead goes here</a:t>
            </a:r>
          </a:p>
        </p:txBody>
      </p:sp>
    </p:spTree>
    <p:extLst>
      <p:ext uri="{BB962C8B-B14F-4D97-AF65-F5344CB8AC3E}">
        <p14:creationId xmlns:p14="http://schemas.microsoft.com/office/powerpoint/2010/main" val="10013399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0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8CEE18-3ABA-144B-8A57-A2E1FB1EAB77}"/>
              </a:ext>
            </a:extLst>
          </p:cNvPr>
          <p:cNvPicPr>
            <a:picLocks noChangeAspect="1"/>
          </p:cNvPicPr>
          <p:nvPr userDrawn="1"/>
        </p:nvPicPr>
        <p:blipFill rotWithShape="1">
          <a:blip r:embed="rId2"/>
          <a:srcRect t="16874" r="22773"/>
          <a:stretch/>
        </p:blipFill>
        <p:spPr>
          <a:xfrm>
            <a:off x="4428893" y="0"/>
            <a:ext cx="4715107" cy="3382244"/>
          </a:xfrm>
          <a:prstGeom prst="rect">
            <a:avLst/>
          </a:prstGeom>
        </p:spPr>
      </p:pic>
      <p:pic>
        <p:nvPicPr>
          <p:cNvPr id="2" name="Picture 1">
            <a:extLst>
              <a:ext uri="{FF2B5EF4-FFF2-40B4-BE49-F238E27FC236}">
                <a16:creationId xmlns:a16="http://schemas.microsoft.com/office/drawing/2014/main" id="{94CE9AEF-3A15-5E47-B6A4-DF014A4E95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775"/>
          <a:stretch/>
        </p:blipFill>
        <p:spPr>
          <a:xfrm>
            <a:off x="0" y="0"/>
            <a:ext cx="8820588" cy="5143500"/>
          </a:xfrm>
          <a:prstGeom prst="rect">
            <a:avLst/>
          </a:prstGeom>
        </p:spPr>
      </p:pic>
      <p:sp>
        <p:nvSpPr>
          <p:cNvPr id="12" name="Text Placeholder 25">
            <a:extLst>
              <a:ext uri="{FF2B5EF4-FFF2-40B4-BE49-F238E27FC236}">
                <a16:creationId xmlns:a16="http://schemas.microsoft.com/office/drawing/2014/main" id="{9F2FE123-3F0C-B649-85CF-40339DEDB6E1}"/>
              </a:ext>
            </a:extLst>
          </p:cNvPr>
          <p:cNvSpPr>
            <a:spLocks noGrp="1"/>
          </p:cNvSpPr>
          <p:nvPr>
            <p:ph type="body" sz="quarter" idx="15" hasCustomPrompt="1"/>
          </p:nvPr>
        </p:nvSpPr>
        <p:spPr>
          <a:xfrm>
            <a:off x="453934" y="1620904"/>
            <a:ext cx="5686890" cy="1535765"/>
          </a:xfrm>
          <a:prstGeom prst="rect">
            <a:avLst/>
          </a:prstGeom>
        </p:spPr>
        <p:txBody>
          <a:bodyPr lIns="0"/>
          <a:lstStyle>
            <a:lvl1pPr>
              <a:spcBef>
                <a:spcPts val="0"/>
              </a:spcBef>
              <a:defRPr sz="2000">
                <a:solidFill>
                  <a:schemeClr val="bg1">
                    <a:lumMod val="50000"/>
                  </a:schemeClr>
                </a:solidFill>
                <a:latin typeface="Avenir Next" charset="0"/>
                <a:ea typeface="Avenir Next" charset="0"/>
                <a:cs typeface="Avenir Next" charset="0"/>
              </a:defRPr>
            </a:lvl1pPr>
          </a:lstStyle>
          <a:p>
            <a:pPr lvl="0"/>
            <a:r>
              <a:rPr lang="en-CA" dirty="0" err="1"/>
              <a:t>Lorem</a:t>
            </a:r>
            <a:r>
              <a:rPr lang="en-CA" dirty="0"/>
              <a:t> </a:t>
            </a:r>
            <a:r>
              <a:rPr lang="en-CA" dirty="0" err="1"/>
              <a:t>ipsum</a:t>
            </a:r>
            <a:r>
              <a:rPr lang="en-CA" dirty="0"/>
              <a:t> </a:t>
            </a:r>
            <a:r>
              <a:rPr lang="en-CA" dirty="0" err="1"/>
              <a:t>dolor</a:t>
            </a:r>
            <a:r>
              <a:rPr lang="en-CA" dirty="0"/>
              <a:t> sit </a:t>
            </a:r>
            <a:r>
              <a:rPr lang="en-CA" dirty="0" err="1"/>
              <a:t>amet</a:t>
            </a:r>
            <a:r>
              <a:rPr lang="en-CA" dirty="0"/>
              <a:t>, </a:t>
            </a:r>
            <a:r>
              <a:rPr lang="en-CA" dirty="0" err="1"/>
              <a:t>consectetur</a:t>
            </a:r>
            <a:endParaRPr lang="en-CA" dirty="0"/>
          </a:p>
          <a:p>
            <a:pPr lvl="0"/>
            <a:r>
              <a:rPr lang="en-CA" dirty="0" err="1"/>
              <a:t>adipiscing</a:t>
            </a:r>
            <a:r>
              <a:rPr lang="en-CA" dirty="0"/>
              <a:t> </a:t>
            </a:r>
            <a:r>
              <a:rPr lang="en-CA" dirty="0" err="1"/>
              <a:t>elit</a:t>
            </a:r>
            <a:r>
              <a:rPr lang="en-CA" dirty="0"/>
              <a:t>. </a:t>
            </a:r>
            <a:r>
              <a:rPr lang="en-CA" dirty="0" err="1"/>
              <a:t>Aenean</a:t>
            </a:r>
            <a:r>
              <a:rPr lang="en-CA" dirty="0"/>
              <a:t> </a:t>
            </a:r>
            <a:r>
              <a:rPr lang="en-CA" dirty="0" err="1"/>
              <a:t>lacinia</a:t>
            </a:r>
            <a:r>
              <a:rPr lang="en-CA" dirty="0"/>
              <a:t> </a:t>
            </a:r>
            <a:r>
              <a:rPr lang="en-CA" dirty="0" err="1"/>
              <a:t>aliquet</a:t>
            </a:r>
            <a:r>
              <a:rPr lang="en-CA" dirty="0"/>
              <a:t> </a:t>
            </a:r>
            <a:r>
              <a:rPr lang="en-CA" dirty="0" err="1"/>
              <a:t>arcu</a:t>
            </a:r>
            <a:endParaRPr lang="en-CA" dirty="0"/>
          </a:p>
          <a:p>
            <a:pPr lvl="0"/>
            <a:r>
              <a:rPr lang="en-CA" dirty="0" err="1"/>
              <a:t>eu</a:t>
            </a:r>
            <a:r>
              <a:rPr lang="en-CA" dirty="0"/>
              <a:t> </a:t>
            </a:r>
            <a:r>
              <a:rPr lang="en-CA" dirty="0" err="1"/>
              <a:t>aliquet</a:t>
            </a:r>
            <a:r>
              <a:rPr lang="en-CA" dirty="0"/>
              <a:t>. </a:t>
            </a:r>
            <a:r>
              <a:rPr lang="en-CA" dirty="0" err="1"/>
              <a:t>Morbi</a:t>
            </a:r>
            <a:r>
              <a:rPr lang="en-CA" dirty="0"/>
              <a:t>  </a:t>
            </a:r>
            <a:r>
              <a:rPr lang="en-CA" dirty="0" err="1"/>
              <a:t>leo</a:t>
            </a:r>
            <a:r>
              <a:rPr lang="en-CA" dirty="0"/>
              <a:t> </a:t>
            </a:r>
            <a:r>
              <a:rPr lang="en-CA" dirty="0" err="1"/>
              <a:t>sagittis</a:t>
            </a:r>
            <a:r>
              <a:rPr lang="en-CA" dirty="0"/>
              <a:t> </a:t>
            </a:r>
            <a:r>
              <a:rPr lang="en-CA" dirty="0" err="1"/>
              <a:t>fermentum</a:t>
            </a:r>
            <a:endParaRPr lang="en-CA" dirty="0"/>
          </a:p>
          <a:p>
            <a:pPr lvl="0"/>
            <a:r>
              <a:rPr lang="en-CA" dirty="0" err="1"/>
              <a:t>laoreet</a:t>
            </a:r>
            <a:r>
              <a:rPr lang="en-CA" dirty="0"/>
              <a:t> in </a:t>
            </a:r>
            <a:r>
              <a:rPr lang="en-CA" dirty="0" err="1"/>
              <a:t>ipsum</a:t>
            </a:r>
            <a:r>
              <a:rPr lang="en-CA" dirty="0"/>
              <a:t> nisi </a:t>
            </a:r>
            <a:r>
              <a:rPr lang="en-CA" dirty="0" err="1"/>
              <a:t>ultricies</a:t>
            </a:r>
            <a:r>
              <a:rPr lang="en-CA" dirty="0"/>
              <a:t> id </a:t>
            </a:r>
            <a:r>
              <a:rPr lang="en-CA" dirty="0" err="1"/>
              <a:t>lectus</a:t>
            </a:r>
            <a:r>
              <a:rPr lang="en-CA" dirty="0"/>
              <a:t> in.</a:t>
            </a:r>
          </a:p>
        </p:txBody>
      </p:sp>
      <p:sp>
        <p:nvSpPr>
          <p:cNvPr id="13" name="Text Placeholder 7">
            <a:extLst>
              <a:ext uri="{FF2B5EF4-FFF2-40B4-BE49-F238E27FC236}">
                <a16:creationId xmlns:a16="http://schemas.microsoft.com/office/drawing/2014/main" id="{D108FECC-759A-5543-B78A-B9111B7F6A91}"/>
              </a:ext>
            </a:extLst>
          </p:cNvPr>
          <p:cNvSpPr>
            <a:spLocks noGrp="1"/>
          </p:cNvSpPr>
          <p:nvPr>
            <p:ph type="body" sz="quarter" idx="14" hasCustomPrompt="1"/>
          </p:nvPr>
        </p:nvSpPr>
        <p:spPr>
          <a:xfrm>
            <a:off x="453934" y="916455"/>
            <a:ext cx="5390146" cy="571708"/>
          </a:xfrm>
          <a:prstGeom prst="rect">
            <a:avLst/>
          </a:prstGeom>
        </p:spPr>
        <p:txBody>
          <a:bodyPr lIns="0"/>
          <a:lstStyle>
            <a:lvl1pPr>
              <a:lnSpc>
                <a:spcPts val="4000"/>
              </a:lnSpc>
              <a:spcBef>
                <a:spcPts val="0"/>
              </a:spcBef>
              <a:defRPr sz="3600" b="1" spc="300" baseline="0">
                <a:solidFill>
                  <a:srgbClr val="EAAB00"/>
                </a:solidFill>
                <a:latin typeface="Avenir Next" charset="0"/>
                <a:ea typeface="Avenir Next" charset="0"/>
                <a:cs typeface="Avenir Next" charset="0"/>
              </a:defRPr>
            </a:lvl1pPr>
          </a:lstStyle>
          <a:p>
            <a:pPr lvl="0"/>
            <a:r>
              <a:rPr lang="en-CA" dirty="0" smtClean="0"/>
              <a:t>SHORT HEADLINE</a:t>
            </a:r>
            <a:endParaRPr lang="en-CA" dirty="0"/>
          </a:p>
        </p:txBody>
      </p:sp>
      <p:pic>
        <p:nvPicPr>
          <p:cNvPr id="4" name="Picture 3">
            <a:extLst>
              <a:ext uri="{FF2B5EF4-FFF2-40B4-BE49-F238E27FC236}">
                <a16:creationId xmlns:a16="http://schemas.microsoft.com/office/drawing/2014/main" id="{B5577F1B-6020-7749-9CD4-4C07E041D9D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632"/>
          <a:stretch/>
        </p:blipFill>
        <p:spPr>
          <a:xfrm>
            <a:off x="4598577" y="3105592"/>
            <a:ext cx="4545423" cy="2037908"/>
          </a:xfrm>
          <a:prstGeom prst="rect">
            <a:avLst/>
          </a:prstGeom>
        </p:spPr>
      </p:pic>
      <p:sp>
        <p:nvSpPr>
          <p:cNvPr id="7" name="Slide Number Placeholder 5">
            <a:extLst>
              <a:ext uri="{FF2B5EF4-FFF2-40B4-BE49-F238E27FC236}">
                <a16:creationId xmlns:a16="http://schemas.microsoft.com/office/drawing/2014/main" id="{E109AA21-A75C-8C4B-87D6-504193D821DF}"/>
              </a:ext>
            </a:extLst>
          </p:cNvPr>
          <p:cNvSpPr>
            <a:spLocks noGrp="1"/>
          </p:cNvSpPr>
          <p:nvPr>
            <p:ph type="sldNum" sz="quarter" idx="4"/>
          </p:nvPr>
        </p:nvSpPr>
        <p:spPr>
          <a:xfrm>
            <a:off x="8586279" y="4680663"/>
            <a:ext cx="360013" cy="361785"/>
          </a:xfrm>
          <a:prstGeom prst="rect">
            <a:avLst/>
          </a:prstGeom>
        </p:spPr>
        <p:txBody>
          <a:bodyPr vert="horz" lIns="0" tIns="45720" rIns="0" bIns="45720" rtlCol="0" anchor="ctr"/>
          <a:lstStyle>
            <a:lvl1pPr algn="ctr">
              <a:defRPr sz="750" b="1" i="0">
                <a:solidFill>
                  <a:srgbClr val="003946"/>
                </a:solidFill>
                <a:latin typeface="Avenir Next" charset="0"/>
                <a:ea typeface="Avenir Next" charset="0"/>
                <a:cs typeface="Avenir Next" charset="0"/>
              </a:defRPr>
            </a:lvl1pPr>
          </a:lstStyle>
          <a:p>
            <a:fld id="{CD0B62E8-4833-C84D-A86B-4CF3C4DE74F8}" type="slidenum">
              <a:rPr lang="uk-UA" smtClean="0"/>
              <a:pPr/>
              <a:t>‹#›</a:t>
            </a:fld>
            <a:endParaRPr lang="uk-UA" dirty="0"/>
          </a:p>
        </p:txBody>
      </p:sp>
    </p:spTree>
    <p:extLst>
      <p:ext uri="{BB962C8B-B14F-4D97-AF65-F5344CB8AC3E}">
        <p14:creationId xmlns:p14="http://schemas.microsoft.com/office/powerpoint/2010/main" val="20450253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DD75003-26F0-2C47-9C65-918FBB6218EC}"/>
              </a:ext>
            </a:extLst>
          </p:cNvPr>
          <p:cNvSpPr>
            <a:spLocks noGrp="1"/>
          </p:cNvSpPr>
          <p:nvPr>
            <p:ph type="sldNum" sz="quarter" idx="4"/>
          </p:nvPr>
        </p:nvSpPr>
        <p:spPr>
          <a:xfrm>
            <a:off x="6553200" y="4767263"/>
            <a:ext cx="2017059" cy="273844"/>
          </a:xfrm>
          <a:prstGeom prst="rect">
            <a:avLst/>
          </a:prstGeom>
        </p:spPr>
        <p:txBody>
          <a:bodyPr vert="horz" lIns="91440" tIns="45720" rIns="0" bIns="45720" rtlCol="0" anchor="ctr"/>
          <a:lstStyle>
            <a:lvl1pPr algn="r">
              <a:defRPr sz="750" b="1">
                <a:solidFill>
                  <a:srgbClr val="003946"/>
                </a:solidFill>
                <a:latin typeface="Sun Life Sans" panose="02000503000000020004" pitchFamily="2" charset="77"/>
                <a:cs typeface="Calibri"/>
              </a:defRPr>
            </a:lvl1pPr>
          </a:lstStyle>
          <a:p>
            <a:fld id="{CD0B62E8-4833-C84D-A86B-4CF3C4DE74F8}" type="slidenum">
              <a:rPr lang="uk-UA" smtClean="0"/>
              <a:pPr/>
              <a:t>‹#›</a:t>
            </a:fld>
            <a:endParaRPr lang="uk-UA" dirty="0"/>
          </a:p>
        </p:txBody>
      </p:sp>
    </p:spTree>
    <p:extLst>
      <p:ext uri="{BB962C8B-B14F-4D97-AF65-F5344CB8AC3E}">
        <p14:creationId xmlns:p14="http://schemas.microsoft.com/office/powerpoint/2010/main" val="901259332"/>
      </p:ext>
    </p:extLst>
  </p:cSld>
  <p:clrMap bg1="lt1" tx1="dk1" bg2="lt2" tx2="dk2" accent1="accent1" accent2="accent2" accent3="accent3" accent4="accent4" accent5="accent5" accent6="accent6" hlink="hlink" folHlink="folHlink"/>
  <p:sldLayoutIdLst>
    <p:sldLayoutId id="2147483679" r:id="rId1"/>
    <p:sldLayoutId id="2147483684" r:id="rId2"/>
    <p:sldLayoutId id="2147483699" r:id="rId3"/>
    <p:sldLayoutId id="2147483698" r:id="rId4"/>
    <p:sldLayoutId id="2147483701" r:id="rId5"/>
    <p:sldLayoutId id="2147483683" r:id="rId6"/>
    <p:sldLayoutId id="2147483688" r:id="rId7"/>
    <p:sldLayoutId id="2147483689" r:id="rId8"/>
    <p:sldLayoutId id="2147483690" r:id="rId9"/>
    <p:sldLayoutId id="2147483691" r:id="rId10"/>
    <p:sldLayoutId id="2147483692" r:id="rId11"/>
    <p:sldLayoutId id="2147483696" r:id="rId12"/>
    <p:sldLayoutId id="2147483702" r:id="rId13"/>
    <p:sldLayoutId id="2147483703" r:id="rId14"/>
    <p:sldLayoutId id="2147483704" r:id="rId15"/>
  </p:sldLayoutIdLst>
  <p:hf hdr="0" ftr="0" dt="0"/>
  <p:txStyles>
    <p:titleStyle>
      <a:lvl1pPr algn="l" defTabSz="457200" rtl="0" eaLnBrk="1" latinLnBrk="0" hangingPunct="1">
        <a:spcBef>
          <a:spcPct val="0"/>
        </a:spcBef>
        <a:buNone/>
        <a:defRPr sz="2800" kern="1200">
          <a:solidFill>
            <a:srgbClr val="003946"/>
          </a:solidFill>
          <a:latin typeface="Calibri"/>
          <a:ea typeface="+mj-ea"/>
          <a:cs typeface="Calibri"/>
        </a:defRPr>
      </a:lvl1pPr>
    </p:titleStyle>
    <p:bodyStyle>
      <a:lvl1pPr marL="0" indent="0" algn="l" defTabSz="457200" rtl="0" eaLnBrk="1" latinLnBrk="0" hangingPunct="1">
        <a:spcBef>
          <a:spcPct val="20000"/>
        </a:spcBef>
        <a:buFont typeface="Arial"/>
        <a:buNone/>
        <a:defRPr sz="1800" kern="1200">
          <a:solidFill>
            <a:srgbClr val="003946"/>
          </a:solidFill>
          <a:latin typeface="Calibri"/>
          <a:ea typeface="+mn-ea"/>
          <a:cs typeface="Calibri"/>
        </a:defRPr>
      </a:lvl1pPr>
      <a:lvl2pPr marL="271463" indent="-271463"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2pPr>
      <a:lvl3pPr marL="4492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3pPr>
      <a:lvl4pPr marL="6270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4pPr>
      <a:lvl5pPr marL="8048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chart" Target="../charts/chart3.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1199647"/>
            <a:ext cx="9144000" cy="2246493"/>
          </a:xfrm>
          <a:prstGeom prst="rect">
            <a:avLst/>
          </a:prstGeom>
          <a:gradFill flip="none" rotWithShape="1">
            <a:gsLst>
              <a:gs pos="50000">
                <a:srgbClr val="FFB802">
                  <a:alpha val="90000"/>
                </a:srgbClr>
              </a:gs>
              <a:gs pos="100000">
                <a:schemeClr val="accent1">
                  <a:lumMod val="20000"/>
                  <a:lumOff val="80000"/>
                  <a:alpha val="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2098" y="1434935"/>
            <a:ext cx="6672731" cy="980063"/>
          </a:xfrm>
        </p:spPr>
        <p:txBody>
          <a:bodyPr/>
          <a:lstStyle/>
          <a:p>
            <a:r>
              <a:rPr lang="en-US" sz="3200" b="1" spc="300" dirty="0" smtClean="0">
                <a:solidFill>
                  <a:schemeClr val="bg1"/>
                </a:solidFill>
                <a:latin typeface="Avenir Next" charset="0"/>
                <a:ea typeface="Avenir Next" charset="0"/>
                <a:cs typeface="Avenir Next" charset="0"/>
              </a:rPr>
              <a:t>HAS YOUR DB PENSION </a:t>
            </a:r>
            <a:br>
              <a:rPr lang="en-US" sz="3200" b="1" spc="300" dirty="0" smtClean="0">
                <a:solidFill>
                  <a:schemeClr val="bg1"/>
                </a:solidFill>
                <a:latin typeface="Avenir Next" charset="0"/>
                <a:ea typeface="Avenir Next" charset="0"/>
                <a:cs typeface="Avenir Next" charset="0"/>
              </a:rPr>
            </a:br>
            <a:r>
              <a:rPr lang="en-US" sz="3200" b="1" spc="300" dirty="0" smtClean="0">
                <a:solidFill>
                  <a:schemeClr val="bg1"/>
                </a:solidFill>
                <a:latin typeface="Avenir Next" charset="0"/>
                <a:ea typeface="Avenir Next" charset="0"/>
                <a:cs typeface="Avenir Next" charset="0"/>
              </a:rPr>
              <a:t>PLAN FAILED YOU?</a:t>
            </a:r>
            <a:endParaRPr lang="en-CA" sz="3200" b="1" spc="300" dirty="0">
              <a:solidFill>
                <a:schemeClr val="bg1"/>
              </a:solidFill>
              <a:latin typeface="Avenir Next" charset="0"/>
              <a:ea typeface="Avenir Next" charset="0"/>
              <a:cs typeface="Avenir Next" charset="0"/>
            </a:endParaRPr>
          </a:p>
        </p:txBody>
      </p:sp>
      <p:sp>
        <p:nvSpPr>
          <p:cNvPr id="3" name="Subtitle 2"/>
          <p:cNvSpPr>
            <a:spLocks noGrp="1"/>
          </p:cNvSpPr>
          <p:nvPr>
            <p:ph sz="quarter" idx="10"/>
          </p:nvPr>
        </p:nvSpPr>
        <p:spPr>
          <a:xfrm>
            <a:off x="404141" y="4728145"/>
            <a:ext cx="1755775" cy="278340"/>
          </a:xfrm>
        </p:spPr>
        <p:txBody>
          <a:bodyPr>
            <a:normAutofit/>
          </a:bodyPr>
          <a:lstStyle/>
          <a:p>
            <a:r>
              <a:rPr lang="en-CA" sz="1100" dirty="0" smtClean="0">
                <a:latin typeface="Avenir Next" charset="0"/>
                <a:ea typeface="Avenir Next" charset="0"/>
                <a:cs typeface="Avenir Next" charset="0"/>
              </a:rPr>
              <a:t>June 2019</a:t>
            </a:r>
            <a:endParaRPr lang="en-CA" sz="1100" dirty="0">
              <a:latin typeface="Avenir Next" charset="0"/>
              <a:ea typeface="Avenir Next" charset="0"/>
              <a:cs typeface="Avenir Next" charset="0"/>
            </a:endParaRPr>
          </a:p>
        </p:txBody>
      </p:sp>
      <p:sp>
        <p:nvSpPr>
          <p:cNvPr id="8" name="Text Placeholder 7"/>
          <p:cNvSpPr>
            <a:spLocks noGrp="1"/>
          </p:cNvSpPr>
          <p:nvPr>
            <p:ph type="body" sz="quarter" idx="14"/>
          </p:nvPr>
        </p:nvSpPr>
        <p:spPr>
          <a:xfrm>
            <a:off x="404140" y="2661948"/>
            <a:ext cx="6660689" cy="498212"/>
          </a:xfrm>
        </p:spPr>
        <p:txBody>
          <a:bodyPr/>
          <a:lstStyle/>
          <a:p>
            <a:r>
              <a:rPr lang="en-US" sz="1400" dirty="0" smtClean="0">
                <a:latin typeface="Avenir Next" charset="0"/>
                <a:ea typeface="Avenir Next" charset="0"/>
                <a:cs typeface="Avenir Next" charset="0"/>
              </a:rPr>
              <a:t>Speaker: </a:t>
            </a:r>
            <a:r>
              <a:rPr lang="en-US" sz="1400" b="1" dirty="0" smtClean="0">
                <a:latin typeface="Avenir Next" charset="0"/>
                <a:ea typeface="Avenir Next" charset="0"/>
                <a:cs typeface="Avenir Next" charset="0"/>
              </a:rPr>
              <a:t>Mathieu Tessier</a:t>
            </a:r>
            <a:endParaRPr lang="en-US" sz="1400" b="1" dirty="0">
              <a:latin typeface="Avenir Next" charset="0"/>
              <a:ea typeface="Avenir Next" charset="0"/>
              <a:cs typeface="Avenir Next" charset="0"/>
            </a:endParaRPr>
          </a:p>
          <a:p>
            <a:r>
              <a:rPr lang="en-US" sz="1400" dirty="0" smtClean="0">
                <a:latin typeface="Avenir Next" charset="0"/>
                <a:ea typeface="Avenir Next" charset="0"/>
                <a:cs typeface="Avenir Next" charset="0"/>
              </a:rPr>
              <a:t>Managing Director, Client Relationships, Defined Benefit Solutions, Sun Life</a:t>
            </a:r>
            <a:endParaRPr lang="en-CA" sz="1400" dirty="0">
              <a:latin typeface="Avenir Next" charset="0"/>
              <a:ea typeface="Avenir Next" charset="0"/>
              <a:cs typeface="Avenir Next"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98" y="335994"/>
            <a:ext cx="1653738" cy="406955"/>
          </a:xfrm>
          <a:prstGeom prst="rect">
            <a:avLst/>
          </a:prstGeom>
        </p:spPr>
      </p:pic>
      <p:sp>
        <p:nvSpPr>
          <p:cNvPr id="20" name="TextBox 19"/>
          <p:cNvSpPr txBox="1"/>
          <p:nvPr/>
        </p:nvSpPr>
        <p:spPr>
          <a:xfrm>
            <a:off x="2065564" y="-685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4205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290802534"/>
              </p:ext>
            </p:extLst>
          </p:nvPr>
        </p:nvGraphicFramePr>
        <p:xfrm>
          <a:off x="2003189" y="1049267"/>
          <a:ext cx="5137623" cy="3425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extLst>
              <p:ext uri="{D42A27DB-BD31-4B8C-83A1-F6EECF244321}">
                <p14:modId xmlns:p14="http://schemas.microsoft.com/office/powerpoint/2010/main" val="638386944"/>
              </p:ext>
            </p:extLst>
          </p:nvPr>
        </p:nvGraphicFramePr>
        <p:xfrm>
          <a:off x="2003189" y="1049267"/>
          <a:ext cx="5137623" cy="3425082"/>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p:cNvGrpSpPr/>
          <p:nvPr/>
        </p:nvGrpSpPr>
        <p:grpSpPr>
          <a:xfrm>
            <a:off x="1110480" y="1390237"/>
            <a:ext cx="6722439" cy="2753939"/>
            <a:chOff x="1110480" y="1417603"/>
            <a:chExt cx="6722439" cy="2753939"/>
          </a:xfrm>
        </p:grpSpPr>
        <p:sp>
          <p:nvSpPr>
            <p:cNvPr id="4891" name="Rectangle 4890">
              <a:extLst>
                <a:ext uri="{FF2B5EF4-FFF2-40B4-BE49-F238E27FC236}">
                  <a16:creationId xmlns:a16="http://schemas.microsoft.com/office/drawing/2014/main" id="{288A1099-1490-413C-8803-102868353390}"/>
                </a:ext>
              </a:extLst>
            </p:cNvPr>
            <p:cNvSpPr/>
            <p:nvPr/>
          </p:nvSpPr>
          <p:spPr>
            <a:xfrm>
              <a:off x="1565755" y="1421311"/>
              <a:ext cx="1117742"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Pension plan </a:t>
              </a:r>
              <a:endParaRPr lang="en-GB" sz="1200" dirty="0">
                <a:solidFill>
                  <a:schemeClr val="bg1">
                    <a:lumMod val="50000"/>
                  </a:schemeClr>
                </a:solidFill>
                <a:latin typeface="Avenir Next" charset="0"/>
                <a:ea typeface="Avenir Next" charset="0"/>
                <a:cs typeface="Avenir Next" charset="0"/>
              </a:endParaRPr>
            </a:p>
          </p:txBody>
        </p:sp>
        <p:grpSp>
          <p:nvGrpSpPr>
            <p:cNvPr id="4" name="Group 3"/>
            <p:cNvGrpSpPr/>
            <p:nvPr/>
          </p:nvGrpSpPr>
          <p:grpSpPr>
            <a:xfrm>
              <a:off x="1110480" y="1417603"/>
              <a:ext cx="6722439" cy="2753939"/>
              <a:chOff x="1110480" y="1417603"/>
              <a:chExt cx="6722439" cy="2753939"/>
            </a:xfrm>
          </p:grpSpPr>
          <p:sp>
            <p:nvSpPr>
              <p:cNvPr id="4886" name="Rectangle 4885">
                <a:extLst>
                  <a:ext uri="{FF2B5EF4-FFF2-40B4-BE49-F238E27FC236}">
                    <a16:creationId xmlns:a16="http://schemas.microsoft.com/office/drawing/2014/main" id="{16C3DC2A-8989-42FA-9DEC-25A6B2F2C170}"/>
                  </a:ext>
                </a:extLst>
              </p:cNvPr>
              <p:cNvSpPr/>
              <p:nvPr/>
            </p:nvSpPr>
            <p:spPr>
              <a:xfrm>
                <a:off x="6304730" y="1417603"/>
                <a:ext cx="1413464"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Human resources</a:t>
                </a:r>
                <a:endParaRPr lang="en-GB" sz="1200" dirty="0">
                  <a:solidFill>
                    <a:schemeClr val="bg1">
                      <a:lumMod val="50000"/>
                    </a:schemeClr>
                  </a:solidFill>
                  <a:latin typeface="Avenir Next" charset="0"/>
                  <a:ea typeface="Avenir Next" charset="0"/>
                  <a:cs typeface="Avenir Next" charset="0"/>
                </a:endParaRPr>
              </a:p>
            </p:txBody>
          </p:sp>
          <p:sp>
            <p:nvSpPr>
              <p:cNvPr id="4887" name="Rectangle 4886">
                <a:extLst>
                  <a:ext uri="{FF2B5EF4-FFF2-40B4-BE49-F238E27FC236}">
                    <a16:creationId xmlns:a16="http://schemas.microsoft.com/office/drawing/2014/main" id="{3059DE1E-1BED-4DF9-A468-1FF468BD55CB}"/>
                  </a:ext>
                </a:extLst>
              </p:cNvPr>
              <p:cNvSpPr/>
              <p:nvPr/>
            </p:nvSpPr>
            <p:spPr>
              <a:xfrm>
                <a:off x="6977300" y="2241936"/>
                <a:ext cx="733342"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Finance</a:t>
                </a:r>
                <a:endParaRPr lang="en-GB" sz="1200" dirty="0">
                  <a:solidFill>
                    <a:schemeClr val="bg1">
                      <a:lumMod val="50000"/>
                    </a:schemeClr>
                  </a:solidFill>
                  <a:latin typeface="Avenir Next" charset="0"/>
                  <a:ea typeface="Avenir Next" charset="0"/>
                  <a:cs typeface="Avenir Next" charset="0"/>
                </a:endParaRPr>
              </a:p>
            </p:txBody>
          </p:sp>
          <p:sp>
            <p:nvSpPr>
              <p:cNvPr id="4888" name="Rectangle 4887">
                <a:extLst>
                  <a:ext uri="{FF2B5EF4-FFF2-40B4-BE49-F238E27FC236}">
                    <a16:creationId xmlns:a16="http://schemas.microsoft.com/office/drawing/2014/main" id="{F26E902B-C20D-4F27-8182-E6F3226DFCF5}"/>
                  </a:ext>
                </a:extLst>
              </p:cNvPr>
              <p:cNvSpPr/>
              <p:nvPr/>
            </p:nvSpPr>
            <p:spPr>
              <a:xfrm>
                <a:off x="6855023" y="3066269"/>
                <a:ext cx="977896"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Operations</a:t>
                </a:r>
                <a:endParaRPr lang="en-GB" sz="1200" dirty="0">
                  <a:solidFill>
                    <a:schemeClr val="bg1">
                      <a:lumMod val="50000"/>
                    </a:schemeClr>
                  </a:solidFill>
                  <a:latin typeface="Avenir Next" charset="0"/>
                  <a:ea typeface="Avenir Next" charset="0"/>
                  <a:cs typeface="Avenir Next" charset="0"/>
                </a:endParaRPr>
              </a:p>
            </p:txBody>
          </p:sp>
          <p:sp>
            <p:nvSpPr>
              <p:cNvPr id="4889" name="Rectangle 4888">
                <a:extLst>
                  <a:ext uri="{FF2B5EF4-FFF2-40B4-BE49-F238E27FC236}">
                    <a16:creationId xmlns:a16="http://schemas.microsoft.com/office/drawing/2014/main" id="{E98B0E51-0FC6-42F5-AE48-177CAE3ECAA8}"/>
                  </a:ext>
                </a:extLst>
              </p:cNvPr>
              <p:cNvSpPr/>
              <p:nvPr/>
            </p:nvSpPr>
            <p:spPr>
              <a:xfrm>
                <a:off x="6406598" y="3890601"/>
                <a:ext cx="896849"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Marketing</a:t>
                </a:r>
                <a:endParaRPr lang="en-GB" sz="1200" dirty="0">
                  <a:solidFill>
                    <a:schemeClr val="bg1">
                      <a:lumMod val="50000"/>
                    </a:schemeClr>
                  </a:solidFill>
                  <a:latin typeface="Avenir Next" charset="0"/>
                  <a:ea typeface="Avenir Next" charset="0"/>
                  <a:cs typeface="Avenir Next" charset="0"/>
                </a:endParaRPr>
              </a:p>
            </p:txBody>
          </p:sp>
          <p:sp>
            <p:nvSpPr>
              <p:cNvPr id="4890" name="Rectangle 4889">
                <a:extLst>
                  <a:ext uri="{FF2B5EF4-FFF2-40B4-BE49-F238E27FC236}">
                    <a16:creationId xmlns:a16="http://schemas.microsoft.com/office/drawing/2014/main" id="{7AEBDB6D-53E6-493A-AAC1-87B666381CA6}"/>
                  </a:ext>
                </a:extLst>
              </p:cNvPr>
              <p:cNvSpPr/>
              <p:nvPr/>
            </p:nvSpPr>
            <p:spPr>
              <a:xfrm>
                <a:off x="1661197" y="3894543"/>
                <a:ext cx="926857"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Innovation</a:t>
                </a:r>
                <a:endParaRPr lang="en-GB" sz="1200" dirty="0">
                  <a:solidFill>
                    <a:schemeClr val="bg1">
                      <a:lumMod val="50000"/>
                    </a:schemeClr>
                  </a:solidFill>
                  <a:latin typeface="Avenir Next" charset="0"/>
                  <a:ea typeface="Avenir Next" charset="0"/>
                  <a:cs typeface="Avenir Next" charset="0"/>
                </a:endParaRPr>
              </a:p>
            </p:txBody>
          </p:sp>
          <p:sp>
            <p:nvSpPr>
              <p:cNvPr id="4892" name="Rectangle 4891">
                <a:extLst>
                  <a:ext uri="{FF2B5EF4-FFF2-40B4-BE49-F238E27FC236}">
                    <a16:creationId xmlns:a16="http://schemas.microsoft.com/office/drawing/2014/main" id="{740C7CAA-16BE-47A3-BC95-034DE53B0B53}"/>
                  </a:ext>
                </a:extLst>
              </p:cNvPr>
              <p:cNvSpPr/>
              <p:nvPr/>
            </p:nvSpPr>
            <p:spPr>
              <a:xfrm>
                <a:off x="1306880" y="2245722"/>
                <a:ext cx="1003480"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Technology</a:t>
                </a:r>
                <a:endParaRPr lang="en-GB" sz="1200" dirty="0">
                  <a:solidFill>
                    <a:schemeClr val="bg1">
                      <a:lumMod val="50000"/>
                    </a:schemeClr>
                  </a:solidFill>
                  <a:latin typeface="Avenir Next" charset="0"/>
                  <a:ea typeface="Avenir Next" charset="0"/>
                  <a:cs typeface="Avenir Next" charset="0"/>
                </a:endParaRPr>
              </a:p>
            </p:txBody>
          </p:sp>
          <p:sp>
            <p:nvSpPr>
              <p:cNvPr id="4893" name="Rectangle 4892">
                <a:extLst>
                  <a:ext uri="{FF2B5EF4-FFF2-40B4-BE49-F238E27FC236}">
                    <a16:creationId xmlns:a16="http://schemas.microsoft.com/office/drawing/2014/main" id="{8089790C-0AE7-4D89-93E1-BE21BC8AC448}"/>
                  </a:ext>
                </a:extLst>
              </p:cNvPr>
              <p:cNvSpPr/>
              <p:nvPr/>
            </p:nvSpPr>
            <p:spPr>
              <a:xfrm>
                <a:off x="1110480" y="3070133"/>
                <a:ext cx="1396280"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Business strategy</a:t>
                </a:r>
                <a:endParaRPr lang="en-GB" sz="1200" dirty="0">
                  <a:solidFill>
                    <a:schemeClr val="bg1">
                      <a:lumMod val="50000"/>
                    </a:schemeClr>
                  </a:solidFill>
                  <a:latin typeface="Avenir Next" charset="0"/>
                  <a:ea typeface="Avenir Next" charset="0"/>
                  <a:cs typeface="Avenir Next" charset="0"/>
                </a:endParaRPr>
              </a:p>
            </p:txBody>
          </p:sp>
        </p:grpSp>
      </p:grpSp>
      <p:sp>
        <p:nvSpPr>
          <p:cNvPr id="3" name="Title 2"/>
          <p:cNvSpPr>
            <a:spLocks noGrp="1"/>
          </p:cNvSpPr>
          <p:nvPr>
            <p:ph type="title"/>
          </p:nvPr>
        </p:nvSpPr>
        <p:spPr>
          <a:xfrm>
            <a:off x="450668" y="412750"/>
            <a:ext cx="7262097" cy="581025"/>
          </a:xfrm>
        </p:spPr>
        <p:txBody>
          <a:bodyPr/>
          <a:lstStyle/>
          <a:p>
            <a:r>
              <a:rPr lang="en-CA" spc="300" dirty="0" smtClean="0"/>
              <a:t>SPEND MORE TIME ON YOUR CORE BUSINESS</a:t>
            </a:r>
            <a:endParaRPr lang="en-US" spc="3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0" y="2252219"/>
            <a:ext cx="1016000" cy="1019175"/>
          </a:xfrm>
          <a:prstGeom prst="rect">
            <a:avLst/>
          </a:prstGeom>
        </p:spPr>
      </p:pic>
      <p:sp>
        <p:nvSpPr>
          <p:cNvPr id="22"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165804" y="4781544"/>
            <a:ext cx="742969" cy="208840"/>
          </a:xfrm>
        </p:spPr>
        <p:txBody>
          <a:bodyPr/>
          <a:lstStyle/>
          <a:p>
            <a:fld id="{F2D435A5-8929-CF45-A03F-2C5587545E77}" type="slidenum">
              <a:rPr lang="en-CA" smtClean="0"/>
              <a:t>10</a:t>
            </a:fld>
            <a:endParaRPr lang="en-CA" dirty="0"/>
          </a:p>
        </p:txBody>
      </p:sp>
      <p:grpSp>
        <p:nvGrpSpPr>
          <p:cNvPr id="19" name="Group 18"/>
          <p:cNvGrpSpPr/>
          <p:nvPr/>
        </p:nvGrpSpPr>
        <p:grpSpPr>
          <a:xfrm>
            <a:off x="1228499" y="1390237"/>
            <a:ext cx="6706046" cy="2743138"/>
            <a:chOff x="1237091" y="1428404"/>
            <a:chExt cx="6706046" cy="2743138"/>
          </a:xfrm>
        </p:grpSpPr>
        <p:sp>
          <p:nvSpPr>
            <p:cNvPr id="20" name="Rectangle 19">
              <a:extLst>
                <a:ext uri="{FF2B5EF4-FFF2-40B4-BE49-F238E27FC236}">
                  <a16:creationId xmlns:a16="http://schemas.microsoft.com/office/drawing/2014/main" id="{288A1099-1490-413C-8803-102868353390}"/>
                </a:ext>
              </a:extLst>
            </p:cNvPr>
            <p:cNvSpPr/>
            <p:nvPr/>
          </p:nvSpPr>
          <p:spPr>
            <a:xfrm>
              <a:off x="1237091" y="2801135"/>
              <a:ext cx="1421864" cy="338554"/>
            </a:xfrm>
            <a:prstGeom prst="rect">
              <a:avLst/>
            </a:prstGeom>
          </p:spPr>
          <p:txBody>
            <a:bodyPr wrap="none">
              <a:spAutoFit/>
            </a:bodyPr>
            <a:lstStyle/>
            <a:p>
              <a:r>
                <a:rPr lang="en-GB" sz="1600" dirty="0" smtClean="0">
                  <a:solidFill>
                    <a:schemeClr val="bg1">
                      <a:lumMod val="50000"/>
                    </a:schemeClr>
                  </a:solidFill>
                  <a:latin typeface="Avenir Next" charset="0"/>
                  <a:ea typeface="Avenir Next" charset="0"/>
                  <a:cs typeface="Avenir Next" charset="0"/>
                </a:rPr>
                <a:t>Pension plan </a:t>
              </a:r>
              <a:endParaRPr lang="en-GB" sz="1600" dirty="0">
                <a:solidFill>
                  <a:schemeClr val="bg1">
                    <a:lumMod val="50000"/>
                  </a:schemeClr>
                </a:solidFill>
                <a:latin typeface="Avenir Next" charset="0"/>
                <a:ea typeface="Avenir Next" charset="0"/>
                <a:cs typeface="Avenir Next" charset="0"/>
              </a:endParaRPr>
            </a:p>
          </p:txBody>
        </p:sp>
        <p:grpSp>
          <p:nvGrpSpPr>
            <p:cNvPr id="21" name="Group 20"/>
            <p:cNvGrpSpPr/>
            <p:nvPr/>
          </p:nvGrpSpPr>
          <p:grpSpPr>
            <a:xfrm>
              <a:off x="6313322" y="1428404"/>
              <a:ext cx="1629815" cy="2743138"/>
              <a:chOff x="6313322" y="1428404"/>
              <a:chExt cx="1629815" cy="2743138"/>
            </a:xfrm>
          </p:grpSpPr>
          <p:sp>
            <p:nvSpPr>
              <p:cNvPr id="23" name="Rectangle 22">
                <a:extLst>
                  <a:ext uri="{FF2B5EF4-FFF2-40B4-BE49-F238E27FC236}">
                    <a16:creationId xmlns:a16="http://schemas.microsoft.com/office/drawing/2014/main" id="{16C3DC2A-8989-42FA-9DEC-25A6B2F2C170}"/>
                  </a:ext>
                </a:extLst>
              </p:cNvPr>
              <p:cNvSpPr/>
              <p:nvPr/>
            </p:nvSpPr>
            <p:spPr>
              <a:xfrm>
                <a:off x="6313322" y="1428404"/>
                <a:ext cx="1413464"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Human resources</a:t>
                </a:r>
                <a:endParaRPr lang="en-GB" sz="1200" dirty="0">
                  <a:solidFill>
                    <a:schemeClr val="bg1">
                      <a:lumMod val="50000"/>
                    </a:schemeClr>
                  </a:solidFill>
                  <a:latin typeface="Avenir Next" charset="0"/>
                  <a:ea typeface="Avenir Next" charset="0"/>
                  <a:cs typeface="Avenir Next" charset="0"/>
                </a:endParaRPr>
              </a:p>
            </p:txBody>
          </p:sp>
          <p:sp>
            <p:nvSpPr>
              <p:cNvPr id="24" name="Rectangle 23">
                <a:extLst>
                  <a:ext uri="{FF2B5EF4-FFF2-40B4-BE49-F238E27FC236}">
                    <a16:creationId xmlns:a16="http://schemas.microsoft.com/office/drawing/2014/main" id="{3059DE1E-1BED-4DF9-A468-1FF468BD55CB}"/>
                  </a:ext>
                </a:extLst>
              </p:cNvPr>
              <p:cNvSpPr/>
              <p:nvPr/>
            </p:nvSpPr>
            <p:spPr>
              <a:xfrm>
                <a:off x="6546857" y="1839427"/>
                <a:ext cx="733342"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Finance</a:t>
                </a:r>
                <a:endParaRPr lang="en-GB" sz="1200" dirty="0">
                  <a:solidFill>
                    <a:schemeClr val="bg1">
                      <a:lumMod val="50000"/>
                    </a:schemeClr>
                  </a:solidFill>
                  <a:latin typeface="Avenir Next" charset="0"/>
                  <a:ea typeface="Avenir Next" charset="0"/>
                  <a:cs typeface="Avenir Next" charset="0"/>
                </a:endParaRPr>
              </a:p>
            </p:txBody>
          </p:sp>
          <p:sp>
            <p:nvSpPr>
              <p:cNvPr id="25" name="Rectangle 24">
                <a:extLst>
                  <a:ext uri="{FF2B5EF4-FFF2-40B4-BE49-F238E27FC236}">
                    <a16:creationId xmlns:a16="http://schemas.microsoft.com/office/drawing/2014/main" id="{F26E902B-C20D-4F27-8182-E6F3226DFCF5}"/>
                  </a:ext>
                </a:extLst>
              </p:cNvPr>
              <p:cNvSpPr/>
              <p:nvPr/>
            </p:nvSpPr>
            <p:spPr>
              <a:xfrm>
                <a:off x="6705844" y="2250450"/>
                <a:ext cx="977896"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Operations</a:t>
                </a:r>
                <a:endParaRPr lang="en-GB" sz="1200" dirty="0">
                  <a:solidFill>
                    <a:schemeClr val="bg1">
                      <a:lumMod val="50000"/>
                    </a:schemeClr>
                  </a:solidFill>
                  <a:latin typeface="Avenir Next" charset="0"/>
                  <a:ea typeface="Avenir Next" charset="0"/>
                  <a:cs typeface="Avenir Next" charset="0"/>
                </a:endParaRPr>
              </a:p>
            </p:txBody>
          </p:sp>
          <p:sp>
            <p:nvSpPr>
              <p:cNvPr id="26" name="Rectangle 25">
                <a:extLst>
                  <a:ext uri="{FF2B5EF4-FFF2-40B4-BE49-F238E27FC236}">
                    <a16:creationId xmlns:a16="http://schemas.microsoft.com/office/drawing/2014/main" id="{E98B0E51-0FC6-42F5-AE48-177CAE3ECAA8}"/>
                  </a:ext>
                </a:extLst>
              </p:cNvPr>
              <p:cNvSpPr/>
              <p:nvPr/>
            </p:nvSpPr>
            <p:spPr>
              <a:xfrm>
                <a:off x="6895547" y="2661473"/>
                <a:ext cx="896849"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Marketing</a:t>
                </a:r>
                <a:endParaRPr lang="en-GB" sz="1200" dirty="0">
                  <a:solidFill>
                    <a:schemeClr val="bg1">
                      <a:lumMod val="50000"/>
                    </a:schemeClr>
                  </a:solidFill>
                  <a:latin typeface="Avenir Next" charset="0"/>
                  <a:ea typeface="Avenir Next" charset="0"/>
                  <a:cs typeface="Avenir Next" charset="0"/>
                </a:endParaRPr>
              </a:p>
            </p:txBody>
          </p:sp>
          <p:sp>
            <p:nvSpPr>
              <p:cNvPr id="27" name="Rectangle 26">
                <a:extLst>
                  <a:ext uri="{FF2B5EF4-FFF2-40B4-BE49-F238E27FC236}">
                    <a16:creationId xmlns:a16="http://schemas.microsoft.com/office/drawing/2014/main" id="{7AEBDB6D-53E6-493A-AAC1-87B666381CA6}"/>
                  </a:ext>
                </a:extLst>
              </p:cNvPr>
              <p:cNvSpPr/>
              <p:nvPr/>
            </p:nvSpPr>
            <p:spPr>
              <a:xfrm>
                <a:off x="6313322" y="3894543"/>
                <a:ext cx="926857"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Innovation</a:t>
                </a:r>
                <a:endParaRPr lang="en-GB" sz="1200" dirty="0">
                  <a:solidFill>
                    <a:schemeClr val="bg1">
                      <a:lumMod val="50000"/>
                    </a:schemeClr>
                  </a:solidFill>
                  <a:latin typeface="Avenir Next" charset="0"/>
                  <a:ea typeface="Avenir Next" charset="0"/>
                  <a:cs typeface="Avenir Next" charset="0"/>
                </a:endParaRPr>
              </a:p>
            </p:txBody>
          </p:sp>
          <p:sp>
            <p:nvSpPr>
              <p:cNvPr id="28" name="Rectangle 27">
                <a:extLst>
                  <a:ext uri="{FF2B5EF4-FFF2-40B4-BE49-F238E27FC236}">
                    <a16:creationId xmlns:a16="http://schemas.microsoft.com/office/drawing/2014/main" id="{740C7CAA-16BE-47A3-BC95-034DE53B0B53}"/>
                  </a:ext>
                </a:extLst>
              </p:cNvPr>
              <p:cNvSpPr/>
              <p:nvPr/>
            </p:nvSpPr>
            <p:spPr>
              <a:xfrm>
                <a:off x="6705844" y="3072496"/>
                <a:ext cx="1003480"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Technology</a:t>
                </a:r>
                <a:endParaRPr lang="en-GB" sz="1200" dirty="0">
                  <a:solidFill>
                    <a:schemeClr val="bg1">
                      <a:lumMod val="50000"/>
                    </a:schemeClr>
                  </a:solidFill>
                  <a:latin typeface="Avenir Next" charset="0"/>
                  <a:ea typeface="Avenir Next" charset="0"/>
                  <a:cs typeface="Avenir Next" charset="0"/>
                </a:endParaRPr>
              </a:p>
            </p:txBody>
          </p:sp>
          <p:sp>
            <p:nvSpPr>
              <p:cNvPr id="29" name="Rectangle 28">
                <a:extLst>
                  <a:ext uri="{FF2B5EF4-FFF2-40B4-BE49-F238E27FC236}">
                    <a16:creationId xmlns:a16="http://schemas.microsoft.com/office/drawing/2014/main" id="{8089790C-0AE7-4D89-93E1-BE21BC8AC448}"/>
                  </a:ext>
                </a:extLst>
              </p:cNvPr>
              <p:cNvSpPr/>
              <p:nvPr/>
            </p:nvSpPr>
            <p:spPr>
              <a:xfrm>
                <a:off x="6546857" y="3483519"/>
                <a:ext cx="1396280" cy="276999"/>
              </a:xfrm>
              <a:prstGeom prst="rect">
                <a:avLst/>
              </a:prstGeom>
            </p:spPr>
            <p:txBody>
              <a:bodyPr wrap="none">
                <a:spAutoFit/>
              </a:bodyPr>
              <a:lstStyle/>
              <a:p>
                <a:r>
                  <a:rPr lang="en-GB" sz="1200" dirty="0" smtClean="0">
                    <a:solidFill>
                      <a:schemeClr val="bg1">
                        <a:lumMod val="50000"/>
                      </a:schemeClr>
                    </a:solidFill>
                    <a:latin typeface="Avenir Next" charset="0"/>
                    <a:ea typeface="Avenir Next" charset="0"/>
                    <a:cs typeface="Avenir Next" charset="0"/>
                  </a:rPr>
                  <a:t>Business strategy</a:t>
                </a:r>
                <a:endParaRPr lang="en-GB" sz="1200" dirty="0">
                  <a:solidFill>
                    <a:schemeClr val="bg1">
                      <a:lumMod val="50000"/>
                    </a:schemeClr>
                  </a:solidFill>
                  <a:latin typeface="Avenir Next" charset="0"/>
                  <a:ea typeface="Avenir Next" charset="0"/>
                  <a:cs typeface="Avenir Next" charset="0"/>
                </a:endParaRPr>
              </a:p>
            </p:txBody>
          </p:sp>
        </p:grpSp>
      </p:grpSp>
    </p:spTree>
    <p:extLst>
      <p:ext uri="{BB962C8B-B14F-4D97-AF65-F5344CB8AC3E}">
        <p14:creationId xmlns:p14="http://schemas.microsoft.com/office/powerpoint/2010/main" val="108233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1" presetClass="entr" presetSubtype="1"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1500"/>
                                        <p:tgtEl>
                                          <p:spTgt spid="7"/>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1500"/>
                                        <p:tgtEl>
                                          <p:spTgt spid="17"/>
                                        </p:tgtEl>
                                      </p:cBhvr>
                                    </p:animEffect>
                                  </p:childTnLst>
                                </p:cTn>
                              </p:par>
                              <p:par>
                                <p:cTn id="23" presetID="10" presetClass="exit" presetSubtype="0" fill="hold" nodeType="with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3946"/>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 y="0"/>
            <a:ext cx="9143293" cy="5135483"/>
          </a:xfrm>
          <a:prstGeom prst="rect">
            <a:avLst/>
          </a:prstGeom>
        </p:spPr>
      </p:pic>
      <p:sp>
        <p:nvSpPr>
          <p:cNvPr id="7" name="Rectangle 6"/>
          <p:cNvSpPr/>
          <p:nvPr/>
        </p:nvSpPr>
        <p:spPr>
          <a:xfrm>
            <a:off x="0" y="1"/>
            <a:ext cx="9144000" cy="5143499"/>
          </a:xfrm>
          <a:prstGeom prst="rect">
            <a:avLst/>
          </a:prstGeom>
          <a:gradFill flip="none" rotWithShape="1">
            <a:gsLst>
              <a:gs pos="65000">
                <a:srgbClr val="809CA3">
                  <a:alpha val="50000"/>
                  <a:lumMod val="55000"/>
                </a:srgbClr>
              </a:gs>
              <a:gs pos="36000">
                <a:srgbClr val="003946"/>
              </a:gs>
              <a:gs pos="91000">
                <a:schemeClr val="bg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txBox="1">
            <a:spLocks noGrp="1"/>
          </p:cNvSpPr>
          <p:nvPr>
            <p:ph type="body" sz="quarter" idx="15"/>
          </p:nvPr>
        </p:nvSpPr>
        <p:spPr>
          <a:xfrm>
            <a:off x="453933" y="1505912"/>
            <a:ext cx="6538538" cy="2185214"/>
          </a:xfrm>
          <a:prstGeom prst="rect">
            <a:avLst/>
          </a:prstGeom>
          <a:noFill/>
        </p:spPr>
        <p:txBody>
          <a:bodyPr wrap="square" rtlCol="0">
            <a:spAutoFit/>
          </a:bodyPr>
          <a:lstStyle/>
          <a:p>
            <a:r>
              <a:rPr lang="en-US" altLang="en-US" sz="2400" b="1" i="1" dirty="0" smtClean="0">
                <a:solidFill>
                  <a:schemeClr val="bg1"/>
                </a:solidFill>
              </a:rPr>
              <a:t>“We're </a:t>
            </a:r>
            <a:r>
              <a:rPr lang="en-US" altLang="en-US" sz="2400" b="1" i="1" dirty="0">
                <a:solidFill>
                  <a:schemeClr val="bg1"/>
                </a:solidFill>
              </a:rPr>
              <a:t>in the business of making great cars — that's our core competency. </a:t>
            </a:r>
            <a:r>
              <a:rPr lang="en-US" altLang="en-US" sz="2400" b="1" i="1" dirty="0" smtClean="0">
                <a:solidFill>
                  <a:schemeClr val="bg1"/>
                </a:solidFill>
              </a:rPr>
              <a:t/>
            </a:r>
            <a:br>
              <a:rPr lang="en-US" altLang="en-US" sz="2400" b="1" i="1" dirty="0" smtClean="0">
                <a:solidFill>
                  <a:schemeClr val="bg1"/>
                </a:solidFill>
              </a:rPr>
            </a:br>
            <a:r>
              <a:rPr lang="en-US" altLang="en-US" sz="2400" b="1" i="1" dirty="0" smtClean="0">
                <a:solidFill>
                  <a:schemeClr val="bg1"/>
                </a:solidFill>
              </a:rPr>
              <a:t>It's </a:t>
            </a:r>
            <a:r>
              <a:rPr lang="en-US" altLang="en-US" sz="2400" b="1" i="1" dirty="0">
                <a:solidFill>
                  <a:schemeClr val="bg1"/>
                </a:solidFill>
              </a:rPr>
              <a:t>not managing pension investments </a:t>
            </a:r>
            <a:r>
              <a:rPr lang="en-US" altLang="en-US" sz="2400" b="1" i="1" dirty="0" smtClean="0">
                <a:solidFill>
                  <a:schemeClr val="bg1"/>
                </a:solidFill>
              </a:rPr>
              <a:t/>
            </a:r>
            <a:br>
              <a:rPr lang="en-US" altLang="en-US" sz="2400" b="1" i="1" dirty="0" smtClean="0">
                <a:solidFill>
                  <a:schemeClr val="bg1"/>
                </a:solidFill>
              </a:rPr>
            </a:br>
            <a:r>
              <a:rPr lang="en-US" altLang="en-US" sz="2400" b="1" i="1" dirty="0" smtClean="0">
                <a:solidFill>
                  <a:schemeClr val="bg1"/>
                </a:solidFill>
              </a:rPr>
              <a:t>to provide </a:t>
            </a:r>
            <a:r>
              <a:rPr lang="en-US" altLang="en-US" sz="2400" b="1" i="1" dirty="0">
                <a:solidFill>
                  <a:schemeClr val="bg1"/>
                </a:solidFill>
              </a:rPr>
              <a:t>a lifetime income to </a:t>
            </a:r>
            <a:r>
              <a:rPr lang="en-US" altLang="en-US" sz="2400" b="1" i="1" dirty="0" smtClean="0">
                <a:solidFill>
                  <a:schemeClr val="bg1"/>
                </a:solidFill>
              </a:rPr>
              <a:t>folks.”</a:t>
            </a:r>
            <a:r>
              <a:rPr kumimoji="0" lang="en-CA" altLang="en-US" sz="1600" b="1" i="1" u="none" strike="noStrike" cap="none" normalizeH="0" baseline="0" dirty="0" smtClean="0">
                <a:ln>
                  <a:noFill/>
                </a:ln>
                <a:solidFill>
                  <a:schemeClr val="bg1"/>
                </a:solidFill>
                <a:effectLst/>
              </a:rPr>
              <a:t>  </a:t>
            </a:r>
          </a:p>
          <a:p>
            <a:endParaRPr lang="en-US" altLang="en-US" sz="1200" dirty="0" smtClean="0">
              <a:solidFill>
                <a:schemeClr val="bg1"/>
              </a:solidFill>
            </a:endParaRPr>
          </a:p>
          <a:p>
            <a:r>
              <a:rPr lang="en-US" altLang="en-US" sz="1400" i="1" dirty="0" smtClean="0">
                <a:solidFill>
                  <a:schemeClr val="bg1"/>
                </a:solidFill>
              </a:rPr>
              <a:t>—</a:t>
            </a:r>
            <a:r>
              <a:rPr kumimoji="0" lang="en-CA" altLang="en-US" sz="1400" b="0" i="1" u="none" strike="noStrike" cap="none" normalizeH="0" baseline="0" dirty="0" smtClean="0">
                <a:ln>
                  <a:noFill/>
                </a:ln>
                <a:solidFill>
                  <a:schemeClr val="bg1"/>
                </a:solidFill>
                <a:effectLst/>
              </a:rPr>
              <a:t> Jim </a:t>
            </a:r>
            <a:r>
              <a:rPr kumimoji="0" lang="en-CA" altLang="en-US" sz="1400" b="0" i="1" u="none" strike="noStrike" cap="none" normalizeH="0" baseline="0" dirty="0" err="1" smtClean="0">
                <a:ln>
                  <a:noFill/>
                </a:ln>
                <a:solidFill>
                  <a:schemeClr val="bg1"/>
                </a:solidFill>
                <a:effectLst/>
              </a:rPr>
              <a:t>Davlin</a:t>
            </a:r>
            <a:r>
              <a:rPr kumimoji="0" lang="en-CA" altLang="en-US" sz="1400" b="0" i="1" u="none" strike="noStrike" cap="none" normalizeH="0" baseline="0" dirty="0" smtClean="0">
                <a:ln>
                  <a:noFill/>
                </a:ln>
                <a:solidFill>
                  <a:schemeClr val="bg1"/>
                </a:solidFill>
                <a:effectLst/>
              </a:rPr>
              <a:t>,</a:t>
            </a:r>
            <a:r>
              <a:rPr kumimoji="0" lang="en-CA" altLang="en-US" sz="1400" b="0" i="1" u="none" strike="noStrike" cap="none" normalizeH="0" dirty="0" smtClean="0">
                <a:ln>
                  <a:noFill/>
                </a:ln>
                <a:solidFill>
                  <a:schemeClr val="bg1"/>
                </a:solidFill>
                <a:effectLst/>
              </a:rPr>
              <a:t> vice president of finance and treasurer, </a:t>
            </a:r>
            <a:br>
              <a:rPr kumimoji="0" lang="en-CA" altLang="en-US" sz="1400" b="0" i="1" u="none" strike="noStrike" cap="none" normalizeH="0" dirty="0" smtClean="0">
                <a:ln>
                  <a:noFill/>
                </a:ln>
                <a:solidFill>
                  <a:schemeClr val="bg1"/>
                </a:solidFill>
                <a:effectLst/>
              </a:rPr>
            </a:br>
            <a:r>
              <a:rPr kumimoji="0" lang="en-CA" altLang="en-US" sz="1400" b="0" i="1" u="none" strike="noStrike" cap="none" normalizeH="0" dirty="0" smtClean="0">
                <a:ln>
                  <a:noFill/>
                </a:ln>
                <a:solidFill>
                  <a:schemeClr val="bg1"/>
                </a:solidFill>
                <a:effectLst/>
              </a:rPr>
              <a:t>General Motors</a:t>
            </a:r>
            <a:endParaRPr lang="en-CA" i="1" dirty="0">
              <a:solidFill>
                <a:schemeClr val="bg1"/>
              </a:solidFill>
            </a:endParaRPr>
          </a:p>
        </p:txBody>
      </p:sp>
      <p:sp>
        <p:nvSpPr>
          <p:cNvPr id="17"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078342" y="4781544"/>
            <a:ext cx="742969" cy="208840"/>
          </a:xfrm>
        </p:spPr>
        <p:txBody>
          <a:bodyPr/>
          <a:lstStyle/>
          <a:p>
            <a:pPr algn="r"/>
            <a:fld id="{035D55DA-C70B-164D-8009-EBE8A8429F2B}" type="slidenum">
              <a:rPr lang="en-CA" smtClean="0"/>
              <a:t>11</a:t>
            </a:fld>
            <a:endParaRPr lang="en-CA" dirty="0"/>
          </a:p>
        </p:txBody>
      </p:sp>
      <p:sp>
        <p:nvSpPr>
          <p:cNvPr id="8" name="Text Placeholder 4"/>
          <p:cNvSpPr txBox="1">
            <a:spLocks noGrp="1"/>
          </p:cNvSpPr>
          <p:nvPr>
            <p:ph type="body" sz="quarter" idx="15"/>
          </p:nvPr>
        </p:nvSpPr>
        <p:spPr>
          <a:xfrm>
            <a:off x="437928" y="1294478"/>
            <a:ext cx="6538538" cy="2554545"/>
          </a:xfrm>
          <a:prstGeom prst="rect">
            <a:avLst/>
          </a:prstGeom>
          <a:noFill/>
        </p:spPr>
        <p:txBody>
          <a:bodyPr wrap="square" rtlCol="0">
            <a:spAutoFit/>
          </a:bodyPr>
          <a:lstStyle/>
          <a:p>
            <a:pPr>
              <a:spcAft>
                <a:spcPts val="0"/>
              </a:spcAft>
            </a:pPr>
            <a:r>
              <a:rPr lang="en-CA" sz="2400" b="1" i="1" dirty="0" smtClean="0">
                <a:solidFill>
                  <a:schemeClr val="bg1"/>
                </a:solidFill>
              </a:rPr>
              <a:t>“These </a:t>
            </a:r>
            <a:r>
              <a:rPr lang="en-CA" sz="2400" b="1" i="1" dirty="0">
                <a:solidFill>
                  <a:schemeClr val="bg1"/>
                </a:solidFill>
              </a:rPr>
              <a:t>transactions continue our objective to de-risk the balance sheet </a:t>
            </a:r>
            <a:r>
              <a:rPr lang="en-CA" sz="2400" b="1" i="1" dirty="0" smtClean="0">
                <a:solidFill>
                  <a:schemeClr val="bg1"/>
                </a:solidFill>
              </a:rPr>
              <a:t>... </a:t>
            </a:r>
            <a:r>
              <a:rPr lang="en-CA" sz="2400" b="1" i="1" dirty="0">
                <a:solidFill>
                  <a:schemeClr val="bg1"/>
                </a:solidFill>
              </a:rPr>
              <a:t>while retirees and their beneficiaries will receive equivalent pension benefits from highly rated insurance </a:t>
            </a:r>
            <a:r>
              <a:rPr lang="en-CA" sz="2400" b="1" i="1" dirty="0" smtClean="0">
                <a:solidFill>
                  <a:schemeClr val="bg1"/>
                </a:solidFill>
              </a:rPr>
              <a:t>companies.”</a:t>
            </a:r>
            <a:endParaRPr lang="en-CA" sz="2400" b="1" i="1" dirty="0">
              <a:solidFill>
                <a:schemeClr val="bg1"/>
              </a:solidFill>
            </a:endParaRPr>
          </a:p>
          <a:p>
            <a:endParaRPr lang="en-US" altLang="en-US" sz="1200" dirty="0" smtClean="0">
              <a:solidFill>
                <a:schemeClr val="bg1"/>
              </a:solidFill>
            </a:endParaRPr>
          </a:p>
          <a:p>
            <a:pPr>
              <a:spcAft>
                <a:spcPts val="0"/>
              </a:spcAft>
            </a:pPr>
            <a:r>
              <a:rPr lang="en-US" altLang="en-US" sz="1400" i="1" dirty="0" smtClean="0">
                <a:solidFill>
                  <a:schemeClr val="bg1"/>
                </a:solidFill>
              </a:rPr>
              <a:t>—</a:t>
            </a:r>
            <a:r>
              <a:rPr kumimoji="0" lang="en-CA" altLang="en-US" sz="1400" b="0" i="1" u="none" strike="noStrike" cap="none" normalizeH="0" baseline="0" dirty="0" smtClean="0">
                <a:ln>
                  <a:noFill/>
                </a:ln>
                <a:solidFill>
                  <a:schemeClr val="bg1"/>
                </a:solidFill>
                <a:effectLst/>
              </a:rPr>
              <a:t> </a:t>
            </a:r>
            <a:r>
              <a:rPr lang="en-CA" sz="1400" i="1" dirty="0">
                <a:solidFill>
                  <a:schemeClr val="bg1"/>
                </a:solidFill>
              </a:rPr>
              <a:t>Walter G. </a:t>
            </a:r>
            <a:r>
              <a:rPr lang="en-CA" sz="1400" i="1" dirty="0" err="1">
                <a:solidFill>
                  <a:schemeClr val="bg1"/>
                </a:solidFill>
              </a:rPr>
              <a:t>Borst</a:t>
            </a:r>
            <a:r>
              <a:rPr lang="en-CA" sz="1400" i="1" dirty="0">
                <a:solidFill>
                  <a:schemeClr val="bg1"/>
                </a:solidFill>
              </a:rPr>
              <a:t>, executive vice president and Chief Financial Officer, </a:t>
            </a:r>
            <a:r>
              <a:rPr lang="en-CA" sz="1400" i="1" dirty="0" smtClean="0">
                <a:solidFill>
                  <a:schemeClr val="bg1"/>
                </a:solidFill>
              </a:rPr>
              <a:t/>
            </a:r>
            <a:br>
              <a:rPr lang="en-CA" sz="1400" i="1" dirty="0" smtClean="0">
                <a:solidFill>
                  <a:schemeClr val="bg1"/>
                </a:solidFill>
              </a:rPr>
            </a:br>
            <a:r>
              <a:rPr lang="en-CA" sz="1400" i="1" dirty="0" smtClean="0">
                <a:solidFill>
                  <a:schemeClr val="bg1"/>
                </a:solidFill>
              </a:rPr>
              <a:t>Navistar </a:t>
            </a:r>
            <a:r>
              <a:rPr lang="en-CA" sz="1400" i="1" dirty="0">
                <a:solidFill>
                  <a:schemeClr val="bg1"/>
                </a:solidFill>
              </a:rPr>
              <a:t>International Corp.</a:t>
            </a:r>
            <a:endParaRPr lang="en-CA" sz="1400" i="1"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66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nodeType="withEffect">
                                  <p:stCondLst>
                                    <p:cond delay="0"/>
                                  </p:stCondLst>
                                  <p:childTnLst>
                                    <p:animScale>
                                      <p:cBhvr>
                                        <p:cTn id="9" dur="1000" fill="hold"/>
                                        <p:tgtEl>
                                          <p:spTgt spid="3"/>
                                        </p:tgtEl>
                                      </p:cBhvr>
                                      <p:by x="130000" y="130000"/>
                                    </p:animScale>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grpId="1" nodeType="clickEffect">
                                  <p:stCondLst>
                                    <p:cond delay="0"/>
                                  </p:stCondLst>
                                  <p:childTnLst>
                                    <p:anim calcmode="lin" valueType="num">
                                      <p:cBhvr additive="base">
                                        <p:cTn id="25" dur="500"/>
                                        <p:tgtEl>
                                          <p:spTgt spid="5">
                                            <p:txEl>
                                              <p:pRg st="0" end="0"/>
                                            </p:txEl>
                                          </p:spTgt>
                                        </p:tgtEl>
                                        <p:attrNameLst>
                                          <p:attrName>ppt_x</p:attrName>
                                        </p:attrNameLst>
                                      </p:cBhvr>
                                      <p:tavLst>
                                        <p:tav tm="0">
                                          <p:val>
                                            <p:strVal val="ppt_x"/>
                                          </p:val>
                                        </p:tav>
                                        <p:tav tm="100000">
                                          <p:val>
                                            <p:strVal val="1+ppt_w/2"/>
                                          </p:val>
                                        </p:tav>
                                      </p:tavLst>
                                    </p:anim>
                                    <p:anim calcmode="lin" valueType="num">
                                      <p:cBhvr additive="base">
                                        <p:cTn id="26" dur="500"/>
                                        <p:tgtEl>
                                          <p:spTgt spid="5">
                                            <p:txEl>
                                              <p:pRg st="0" end="0"/>
                                            </p:txEl>
                                          </p:spTgt>
                                        </p:tgtEl>
                                        <p:attrNameLst>
                                          <p:attrName>ppt_y</p:attrName>
                                        </p:attrNameLst>
                                      </p:cBhvr>
                                      <p:tavLst>
                                        <p:tav tm="0">
                                          <p:val>
                                            <p:strVal val="ppt_y"/>
                                          </p:val>
                                        </p:tav>
                                        <p:tav tm="100000">
                                          <p:val>
                                            <p:strVal val="ppt_y"/>
                                          </p:val>
                                        </p:tav>
                                      </p:tavLst>
                                    </p:anim>
                                    <p:set>
                                      <p:cBhvr>
                                        <p:cTn id="27" dur="1" fill="hold">
                                          <p:stCondLst>
                                            <p:cond delay="499"/>
                                          </p:stCondLst>
                                        </p:cTn>
                                        <p:tgtEl>
                                          <p:spTgt spid="5">
                                            <p:txEl>
                                              <p:pRg st="0" end="0"/>
                                            </p:txEl>
                                          </p:spTgt>
                                        </p:tgtEl>
                                        <p:attrNameLst>
                                          <p:attrName>style.visibility</p:attrName>
                                        </p:attrNameLst>
                                      </p:cBhvr>
                                      <p:to>
                                        <p:strVal val="hidden"/>
                                      </p:to>
                                    </p:set>
                                  </p:childTnLst>
                                </p:cTn>
                              </p:par>
                              <p:par>
                                <p:cTn id="28" presetID="2" presetClass="exit" presetSubtype="2" fill="hold" grpId="1" nodeType="withEffect">
                                  <p:stCondLst>
                                    <p:cond delay="0"/>
                                  </p:stCondLst>
                                  <p:childTnLst>
                                    <p:anim calcmode="lin" valueType="num">
                                      <p:cBhvr additive="base">
                                        <p:cTn id="29" dur="500"/>
                                        <p:tgtEl>
                                          <p:spTgt spid="5">
                                            <p:txEl>
                                              <p:pRg st="2" end="2"/>
                                            </p:txEl>
                                          </p:spTgt>
                                        </p:tgtEl>
                                        <p:attrNameLst>
                                          <p:attrName>ppt_x</p:attrName>
                                        </p:attrNameLst>
                                      </p:cBhvr>
                                      <p:tavLst>
                                        <p:tav tm="0">
                                          <p:val>
                                            <p:strVal val="ppt_x"/>
                                          </p:val>
                                        </p:tav>
                                        <p:tav tm="100000">
                                          <p:val>
                                            <p:strVal val="1+ppt_w/2"/>
                                          </p:val>
                                        </p:tav>
                                      </p:tavLst>
                                    </p:anim>
                                    <p:anim calcmode="lin" valueType="num">
                                      <p:cBhvr additive="base">
                                        <p:cTn id="30" dur="500"/>
                                        <p:tgtEl>
                                          <p:spTgt spid="5">
                                            <p:txEl>
                                              <p:pRg st="2" end="2"/>
                                            </p:txEl>
                                          </p:spTgt>
                                        </p:tgtEl>
                                        <p:attrNameLst>
                                          <p:attrName>ppt_y</p:attrName>
                                        </p:attrNameLst>
                                      </p:cBhvr>
                                      <p:tavLst>
                                        <p:tav tm="0">
                                          <p:val>
                                            <p:strVal val="ppt_y"/>
                                          </p:val>
                                        </p:tav>
                                        <p:tav tm="100000">
                                          <p:val>
                                            <p:strVal val="ppt_y"/>
                                          </p:val>
                                        </p:tav>
                                      </p:tavLst>
                                    </p:anim>
                                    <p:set>
                                      <p:cBhvr>
                                        <p:cTn id="31" dur="1" fill="hold">
                                          <p:stCondLst>
                                            <p:cond delay="499"/>
                                          </p:stCondLst>
                                        </p:cTn>
                                        <p:tgtEl>
                                          <p:spTgt spid="5">
                                            <p:txEl>
                                              <p:pRg st="2" end="2"/>
                                            </p:txEl>
                                          </p:spTgt>
                                        </p:tgtEl>
                                        <p:attrNameLst>
                                          <p:attrName>style.visibility</p:attrName>
                                        </p:attrNameLst>
                                      </p:cBhvr>
                                      <p:to>
                                        <p:strVal val="hidden"/>
                                      </p:to>
                                    </p:set>
                                  </p:childTnLst>
                                </p:cTn>
                              </p:par>
                            </p:childTnLst>
                          </p:cTn>
                        </p:par>
                        <p:par>
                          <p:cTn id="32" fill="hold">
                            <p:stCondLst>
                              <p:cond delay="500"/>
                            </p:stCondLst>
                            <p:childTnLst>
                              <p:par>
                                <p:cTn id="33" presetID="2" presetClass="entr" presetSubtype="8" fill="hold" grpId="1"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2" presetClass="entr" presetSubtype="8" fill="hold" grpId="1" nodeType="after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 calcmode="lin" valueType="num">
                                      <p:cBhvr additive="base">
                                        <p:cTn id="40"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uiExpand="1" build="p"/>
      <p:bldP spid="5" grpId="1" build="allAtOnce"/>
      <p:bldP spid="8" grpI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p:txBody>
          <a:bodyPr/>
          <a:lstStyle/>
          <a:p>
            <a:fld id="{179C2E8A-E43F-4262-A404-6258A5A9D414}" type="slidenum">
              <a:rPr lang="en-CA" smtClean="0"/>
              <a:t>12</a:t>
            </a:fld>
            <a:endParaRPr lang="en-CA" dirty="0"/>
          </a:p>
        </p:txBody>
      </p:sp>
      <p:sp>
        <p:nvSpPr>
          <p:cNvPr id="18" name="Title 17"/>
          <p:cNvSpPr>
            <a:spLocks noGrp="1"/>
          </p:cNvSpPr>
          <p:nvPr>
            <p:ph type="title"/>
          </p:nvPr>
        </p:nvSpPr>
        <p:spPr/>
        <p:txBody>
          <a:bodyPr/>
          <a:lstStyle/>
          <a:p>
            <a:r>
              <a:rPr lang="en-US" dirty="0" smtClean="0"/>
              <a:t>SMART COMPANIES ARE TAKING ACTION</a:t>
            </a:r>
            <a:endParaRPr lang="en-US" dirty="0"/>
          </a:p>
        </p:txBody>
      </p:sp>
      <p:sp>
        <p:nvSpPr>
          <p:cNvPr id="19" name="Rectangle 18"/>
          <p:cNvSpPr/>
          <p:nvPr/>
        </p:nvSpPr>
        <p:spPr>
          <a:xfrm>
            <a:off x="1195791" y="3603249"/>
            <a:ext cx="1729653" cy="523220"/>
          </a:xfrm>
          <a:prstGeom prst="rect">
            <a:avLst/>
          </a:prstGeom>
        </p:spPr>
        <p:txBody>
          <a:bodyPr wrap="square">
            <a:spAutoFit/>
          </a:bodyPr>
          <a:lstStyle/>
          <a:p>
            <a:pPr algn="ctr"/>
            <a:r>
              <a:rPr lang="en-US" sz="1400" b="1">
                <a:solidFill>
                  <a:schemeClr val="bg1">
                    <a:lumMod val="50000"/>
                  </a:schemeClr>
                </a:solidFill>
                <a:latin typeface="Avenir Next" charset="0"/>
                <a:ea typeface="Avenir Next" charset="0"/>
                <a:cs typeface="Avenir Next" charset="0"/>
              </a:rPr>
              <a:t>Reduce</a:t>
            </a:r>
            <a:r>
              <a:rPr lang="en-US" sz="1400">
                <a:solidFill>
                  <a:schemeClr val="bg1">
                    <a:lumMod val="50000"/>
                  </a:schemeClr>
                </a:solidFill>
                <a:latin typeface="Avenir Next" charset="0"/>
                <a:ea typeface="Avenir Next" charset="0"/>
                <a:cs typeface="Avenir Next" charset="0"/>
              </a:rPr>
              <a:t> </a:t>
            </a:r>
            <a:endParaRPr lang="en-US" sz="1400" smtClean="0">
              <a:solidFill>
                <a:schemeClr val="bg1">
                  <a:lumMod val="50000"/>
                </a:schemeClr>
              </a:solidFill>
              <a:latin typeface="Avenir Next" charset="0"/>
              <a:ea typeface="Avenir Next" charset="0"/>
              <a:cs typeface="Avenir Next" charset="0"/>
            </a:endParaRPr>
          </a:p>
          <a:p>
            <a:pPr algn="ctr"/>
            <a:r>
              <a:rPr lang="en-US" sz="1400" dirty="0" smtClean="0">
                <a:solidFill>
                  <a:schemeClr val="bg1">
                    <a:lumMod val="50000"/>
                  </a:schemeClr>
                </a:solidFill>
                <a:latin typeface="Avenir Next" charset="0"/>
                <a:ea typeface="Avenir Next" charset="0"/>
                <a:cs typeface="Avenir Next" charset="0"/>
              </a:rPr>
              <a:t>time </a:t>
            </a:r>
            <a:r>
              <a:rPr lang="en-US" sz="1400" dirty="0">
                <a:solidFill>
                  <a:schemeClr val="bg1">
                    <a:lumMod val="50000"/>
                  </a:schemeClr>
                </a:solidFill>
                <a:latin typeface="Avenir Next" charset="0"/>
                <a:ea typeface="Avenir Next" charset="0"/>
                <a:cs typeface="Avenir Next" charset="0"/>
              </a:rPr>
              <a:t>and attention</a:t>
            </a:r>
          </a:p>
        </p:txBody>
      </p:sp>
      <p:grpSp>
        <p:nvGrpSpPr>
          <p:cNvPr id="25" name="Group 24"/>
          <p:cNvGrpSpPr/>
          <p:nvPr/>
        </p:nvGrpSpPr>
        <p:grpSpPr>
          <a:xfrm>
            <a:off x="1188666" y="1707414"/>
            <a:ext cx="1743906" cy="1743906"/>
            <a:chOff x="1077831" y="1707414"/>
            <a:chExt cx="1743906" cy="1743906"/>
          </a:xfrm>
        </p:grpSpPr>
        <p:sp>
          <p:nvSpPr>
            <p:cNvPr id="65" name="Oval 64"/>
            <p:cNvSpPr/>
            <p:nvPr/>
          </p:nvSpPr>
          <p:spPr>
            <a:xfrm>
              <a:off x="1077831"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3946"/>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201" y="2068192"/>
              <a:ext cx="1019165" cy="1022350"/>
            </a:xfrm>
            <a:prstGeom prst="rect">
              <a:avLst/>
            </a:prstGeom>
          </p:spPr>
        </p:pic>
      </p:grpSp>
      <p:grpSp>
        <p:nvGrpSpPr>
          <p:cNvPr id="24" name="Group 23"/>
          <p:cNvGrpSpPr/>
          <p:nvPr/>
        </p:nvGrpSpPr>
        <p:grpSpPr>
          <a:xfrm>
            <a:off x="3647667" y="1707414"/>
            <a:ext cx="1743906" cy="1743906"/>
            <a:chOff x="3648854" y="1707414"/>
            <a:chExt cx="1743906" cy="1743906"/>
          </a:xfrm>
        </p:grpSpPr>
        <p:sp>
          <p:nvSpPr>
            <p:cNvPr id="59" name="Oval 58"/>
            <p:cNvSpPr/>
            <p:nvPr/>
          </p:nvSpPr>
          <p:spPr>
            <a:xfrm>
              <a:off x="3648854"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806" y="2057400"/>
              <a:ext cx="1016000" cy="1016000"/>
            </a:xfrm>
            <a:prstGeom prst="rect">
              <a:avLst/>
            </a:prstGeom>
          </p:spPr>
        </p:pic>
      </p:grpSp>
      <p:grpSp>
        <p:nvGrpSpPr>
          <p:cNvPr id="23" name="Group 22"/>
          <p:cNvGrpSpPr/>
          <p:nvPr/>
        </p:nvGrpSpPr>
        <p:grpSpPr>
          <a:xfrm>
            <a:off x="6106668" y="1707414"/>
            <a:ext cx="1743906" cy="1743906"/>
            <a:chOff x="6219879" y="1707414"/>
            <a:chExt cx="1743906" cy="1743906"/>
          </a:xfrm>
        </p:grpSpPr>
        <p:sp>
          <p:nvSpPr>
            <p:cNvPr id="62" name="Oval 61"/>
            <p:cNvSpPr/>
            <p:nvPr/>
          </p:nvSpPr>
          <p:spPr>
            <a:xfrm>
              <a:off x="6219879"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45" y="2070310"/>
              <a:ext cx="924774" cy="1002880"/>
            </a:xfrm>
            <a:prstGeom prst="rect">
              <a:avLst/>
            </a:prstGeom>
          </p:spPr>
        </p:pic>
      </p:grpSp>
      <p:sp>
        <p:nvSpPr>
          <p:cNvPr id="73" name="Rectangle 72"/>
          <p:cNvSpPr/>
          <p:nvPr/>
        </p:nvSpPr>
        <p:spPr>
          <a:xfrm>
            <a:off x="3546454" y="3603249"/>
            <a:ext cx="1946329" cy="738664"/>
          </a:xfrm>
          <a:prstGeom prst="rect">
            <a:avLst/>
          </a:prstGeom>
        </p:spPr>
        <p:txBody>
          <a:bodyPr wrap="square">
            <a:spAutoFit/>
          </a:bodyPr>
          <a:lstStyle/>
          <a:p>
            <a:pPr algn="ctr"/>
            <a:r>
              <a:rPr lang="en-US" sz="1400" b="1" dirty="0">
                <a:solidFill>
                  <a:schemeClr val="bg1">
                    <a:lumMod val="50000"/>
                  </a:schemeClr>
                </a:solidFill>
                <a:latin typeface="Avenir Next" charset="0"/>
                <a:ea typeface="Avenir Next" charset="0"/>
                <a:cs typeface="Avenir Next" charset="0"/>
              </a:rPr>
              <a:t>Reduce</a:t>
            </a:r>
            <a:r>
              <a:rPr lang="en-US" sz="1400" dirty="0">
                <a:solidFill>
                  <a:schemeClr val="bg1">
                    <a:lumMod val="50000"/>
                  </a:schemeClr>
                </a:solidFill>
                <a:latin typeface="Avenir Next" charset="0"/>
                <a:ea typeface="Avenir Next" charset="0"/>
                <a:cs typeface="Avenir Next" charset="0"/>
              </a:rPr>
              <a:t> </a:t>
            </a:r>
            <a:r>
              <a:rPr lang="en-US" sz="1400" dirty="0" smtClean="0">
                <a:solidFill>
                  <a:schemeClr val="bg1">
                    <a:lumMod val="50000"/>
                  </a:schemeClr>
                </a:solidFill>
                <a:latin typeface="Avenir Next" charset="0"/>
                <a:ea typeface="Avenir Next" charset="0"/>
                <a:cs typeface="Avenir Next" charset="0"/>
              </a:rPr>
              <a:t/>
            </a:r>
            <a:br>
              <a:rPr lang="en-US" sz="1400" dirty="0" smtClean="0">
                <a:solidFill>
                  <a:schemeClr val="bg1">
                    <a:lumMod val="50000"/>
                  </a:schemeClr>
                </a:solidFill>
                <a:latin typeface="Avenir Next" charset="0"/>
                <a:ea typeface="Avenir Next" charset="0"/>
                <a:cs typeface="Avenir Next" charset="0"/>
              </a:rPr>
            </a:br>
            <a:r>
              <a:rPr lang="en-US" sz="1400" dirty="0" smtClean="0">
                <a:solidFill>
                  <a:schemeClr val="bg1">
                    <a:lumMod val="50000"/>
                  </a:schemeClr>
                </a:solidFill>
                <a:latin typeface="Avenir Next" charset="0"/>
                <a:ea typeface="Avenir Next" charset="0"/>
                <a:cs typeface="Avenir Next" charset="0"/>
              </a:rPr>
              <a:t>cash and accounting surprises</a:t>
            </a:r>
            <a:endParaRPr lang="en-US" sz="1400" dirty="0">
              <a:solidFill>
                <a:schemeClr val="bg1">
                  <a:lumMod val="50000"/>
                </a:schemeClr>
              </a:solidFill>
              <a:latin typeface="Avenir Next" charset="0"/>
              <a:ea typeface="Avenir Next" charset="0"/>
              <a:cs typeface="Avenir Next" charset="0"/>
            </a:endParaRPr>
          </a:p>
        </p:txBody>
      </p:sp>
      <p:sp>
        <p:nvSpPr>
          <p:cNvPr id="74" name="Rectangle 73"/>
          <p:cNvSpPr/>
          <p:nvPr/>
        </p:nvSpPr>
        <p:spPr>
          <a:xfrm>
            <a:off x="6258715" y="3603249"/>
            <a:ext cx="1439817" cy="523220"/>
          </a:xfrm>
          <a:prstGeom prst="rect">
            <a:avLst/>
          </a:prstGeom>
        </p:spPr>
        <p:txBody>
          <a:bodyPr wrap="none">
            <a:spAutoFit/>
          </a:bodyPr>
          <a:lstStyle/>
          <a:p>
            <a:pPr algn="ctr"/>
            <a:r>
              <a:rPr lang="en-US" sz="1400" b="1" dirty="0" smtClean="0">
                <a:solidFill>
                  <a:schemeClr val="bg1">
                    <a:lumMod val="50000"/>
                  </a:schemeClr>
                </a:solidFill>
                <a:latin typeface="Avenir Next" charset="0"/>
                <a:ea typeface="Avenir Next" charset="0"/>
                <a:cs typeface="Avenir Next" charset="0"/>
              </a:rPr>
              <a:t>Enhance</a:t>
            </a:r>
            <a:r>
              <a:rPr lang="en-US" sz="1400" dirty="0" smtClean="0">
                <a:solidFill>
                  <a:schemeClr val="bg1">
                    <a:lumMod val="50000"/>
                  </a:schemeClr>
                </a:solidFill>
                <a:latin typeface="Avenir Next" charset="0"/>
                <a:ea typeface="Avenir Next" charset="0"/>
                <a:cs typeface="Avenir Next" charset="0"/>
              </a:rPr>
              <a:t> </a:t>
            </a:r>
          </a:p>
          <a:p>
            <a:pPr algn="ctr"/>
            <a:r>
              <a:rPr lang="en-US" sz="1400" dirty="0" smtClean="0">
                <a:solidFill>
                  <a:schemeClr val="bg1">
                    <a:lumMod val="50000"/>
                  </a:schemeClr>
                </a:solidFill>
                <a:latin typeface="Avenir Next" charset="0"/>
                <a:ea typeface="Avenir Next" charset="0"/>
                <a:cs typeface="Avenir Next" charset="0"/>
              </a:rPr>
              <a:t>benefit security</a:t>
            </a:r>
            <a:endParaRPr lang="en-US" sz="1400" dirty="0">
              <a:solidFill>
                <a:schemeClr val="bg1">
                  <a:lumMod val="50000"/>
                </a:schemeClr>
              </a:solidFill>
              <a:latin typeface="Avenir Next" charset="0"/>
              <a:ea typeface="Avenir Next" charset="0"/>
              <a:cs typeface="Avenir Next" charset="0"/>
            </a:endParaRPr>
          </a:p>
        </p:txBody>
      </p:sp>
    </p:spTree>
    <p:extLst>
      <p:ext uri="{BB962C8B-B14F-4D97-AF65-F5344CB8AC3E}">
        <p14:creationId xmlns:p14="http://schemas.microsoft.com/office/powerpoint/2010/main" val="159736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 calcmode="lin" valueType="num">
                                      <p:cBhvr>
                                        <p:cTn id="24" dur="500" fill="hold"/>
                                        <p:tgtEl>
                                          <p:spTgt spid="73"/>
                                        </p:tgtEl>
                                        <p:attrNameLst>
                                          <p:attrName>ppt_w</p:attrName>
                                        </p:attrNameLst>
                                      </p:cBhvr>
                                      <p:tavLst>
                                        <p:tav tm="0">
                                          <p:val>
                                            <p:fltVal val="0"/>
                                          </p:val>
                                        </p:tav>
                                        <p:tav tm="100000">
                                          <p:val>
                                            <p:strVal val="#ppt_w"/>
                                          </p:val>
                                        </p:tav>
                                      </p:tavLst>
                                    </p:anim>
                                    <p:anim calcmode="lin" valueType="num">
                                      <p:cBhvr>
                                        <p:cTn id="25" dur="500" fill="hold"/>
                                        <p:tgtEl>
                                          <p:spTgt spid="73"/>
                                        </p:tgtEl>
                                        <p:attrNameLst>
                                          <p:attrName>ppt_h</p:attrName>
                                        </p:attrNameLst>
                                      </p:cBhvr>
                                      <p:tavLst>
                                        <p:tav tm="0">
                                          <p:val>
                                            <p:fltVal val="0"/>
                                          </p:val>
                                        </p:tav>
                                        <p:tav tm="100000">
                                          <p:val>
                                            <p:strVal val="#ppt_h"/>
                                          </p:val>
                                        </p:tav>
                                      </p:tavLst>
                                    </p:anim>
                                    <p:animEffect transition="in" filter="fade">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p:cTn id="36" dur="500" fill="hold"/>
                                        <p:tgtEl>
                                          <p:spTgt spid="74"/>
                                        </p:tgtEl>
                                        <p:attrNameLst>
                                          <p:attrName>ppt_w</p:attrName>
                                        </p:attrNameLst>
                                      </p:cBhvr>
                                      <p:tavLst>
                                        <p:tav tm="0">
                                          <p:val>
                                            <p:fltVal val="0"/>
                                          </p:val>
                                        </p:tav>
                                        <p:tav tm="100000">
                                          <p:val>
                                            <p:strVal val="#ppt_w"/>
                                          </p:val>
                                        </p:tav>
                                      </p:tavLst>
                                    </p:anim>
                                    <p:anim calcmode="lin" valueType="num">
                                      <p:cBhvr>
                                        <p:cTn id="37" dur="500" fill="hold"/>
                                        <p:tgtEl>
                                          <p:spTgt spid="74"/>
                                        </p:tgtEl>
                                        <p:attrNameLst>
                                          <p:attrName>ppt_h</p:attrName>
                                        </p:attrNameLst>
                                      </p:cBhvr>
                                      <p:tavLst>
                                        <p:tav tm="0">
                                          <p:val>
                                            <p:fltVal val="0"/>
                                          </p:val>
                                        </p:tav>
                                        <p:tav tm="100000">
                                          <p:val>
                                            <p:strVal val="#ppt_h"/>
                                          </p:val>
                                        </p:tav>
                                      </p:tavLst>
                                    </p:anim>
                                    <p:animEffect transition="in" filter="fade">
                                      <p:cBhvr>
                                        <p:cTn id="3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668" y="412750"/>
            <a:ext cx="7437026" cy="581025"/>
          </a:xfrm>
        </p:spPr>
        <p:txBody>
          <a:bodyPr/>
          <a:lstStyle/>
          <a:p>
            <a:r>
              <a:rPr lang="en-US" sz="2000" spc="300" dirty="0">
                <a:latin typeface="Avenir Next" charset="0"/>
                <a:ea typeface="Avenir Next" charset="0"/>
                <a:cs typeface="Avenir Next" charset="0"/>
              </a:rPr>
              <a:t>MARKETS REWARD COMPANIES THAT DE-RISK</a:t>
            </a:r>
          </a:p>
        </p:txBody>
      </p:sp>
      <p:grpSp>
        <p:nvGrpSpPr>
          <p:cNvPr id="35" name="Group 34"/>
          <p:cNvGrpSpPr/>
          <p:nvPr/>
        </p:nvGrpSpPr>
        <p:grpSpPr>
          <a:xfrm>
            <a:off x="457751" y="1272623"/>
            <a:ext cx="1591900" cy="1341223"/>
            <a:chOff x="457751" y="1272623"/>
            <a:chExt cx="1591900" cy="1341223"/>
          </a:xfrm>
        </p:grpSpPr>
        <p:sp>
          <p:nvSpPr>
            <p:cNvPr id="4" name="Rectangle 3"/>
            <p:cNvSpPr/>
            <p:nvPr/>
          </p:nvSpPr>
          <p:spPr>
            <a:xfrm>
              <a:off x="457751" y="1272623"/>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23" name="Rectangle 22"/>
            <p:cNvSpPr/>
            <p:nvPr/>
          </p:nvSpPr>
          <p:spPr>
            <a:xfrm>
              <a:off x="520738" y="1376622"/>
              <a:ext cx="1465925" cy="1112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+1.75%</a:t>
              </a:r>
            </a:p>
            <a:p>
              <a:pPr algn="ctr">
                <a:spcAft>
                  <a:spcPts val="422"/>
                </a:spcAft>
              </a:pPr>
              <a:r>
                <a:rPr lang="en-US" sz="1200" b="1" dirty="0">
                  <a:solidFill>
                    <a:schemeClr val="bg1"/>
                  </a:solidFill>
                  <a:latin typeface="Avenir Next" charset="0"/>
                  <a:ea typeface="Avenir Next" charset="0"/>
                  <a:cs typeface="Avenir Next" charset="0"/>
                </a:rPr>
                <a:t>Molson Coors</a:t>
              </a:r>
            </a:p>
            <a:p>
              <a:pPr algn="ctr">
                <a:spcAft>
                  <a:spcPts val="422"/>
                </a:spcAft>
              </a:pPr>
              <a:r>
                <a:rPr lang="en-US" sz="1000" dirty="0">
                  <a:solidFill>
                    <a:schemeClr val="bg1"/>
                  </a:solidFill>
                  <a:latin typeface="Avenir Next" charset="0"/>
                  <a:ea typeface="Avenir Next" charset="0"/>
                  <a:cs typeface="Avenir Next" charset="0"/>
                </a:rPr>
                <a:t>2017</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5%</a:t>
              </a:r>
            </a:p>
          </p:txBody>
        </p:sp>
      </p:grpSp>
      <p:grpSp>
        <p:nvGrpSpPr>
          <p:cNvPr id="40" name="Group 39"/>
          <p:cNvGrpSpPr/>
          <p:nvPr/>
        </p:nvGrpSpPr>
        <p:grpSpPr>
          <a:xfrm>
            <a:off x="2123979" y="1272623"/>
            <a:ext cx="1591900" cy="1341223"/>
            <a:chOff x="2123979" y="1272623"/>
            <a:chExt cx="1591900" cy="1341223"/>
          </a:xfrm>
        </p:grpSpPr>
        <p:sp>
          <p:nvSpPr>
            <p:cNvPr id="11" name="Rectangle 10"/>
            <p:cNvSpPr/>
            <p:nvPr/>
          </p:nvSpPr>
          <p:spPr>
            <a:xfrm>
              <a:off x="2123979" y="1272623"/>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24" name="Rectangle 23"/>
            <p:cNvSpPr/>
            <p:nvPr/>
          </p:nvSpPr>
          <p:spPr>
            <a:xfrm>
              <a:off x="2158541" y="1376623"/>
              <a:ext cx="1541314" cy="1112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+1.42%</a:t>
              </a:r>
            </a:p>
            <a:p>
              <a:pPr algn="ctr">
                <a:spcAft>
                  <a:spcPts val="422"/>
                </a:spcAft>
              </a:pPr>
              <a:r>
                <a:rPr lang="en-US" sz="1200" b="1" dirty="0">
                  <a:solidFill>
                    <a:schemeClr val="bg1"/>
                  </a:solidFill>
                  <a:latin typeface="Avenir Next" charset="0"/>
                  <a:ea typeface="Avenir Next" charset="0"/>
                  <a:cs typeface="Avenir Next" charset="0"/>
                </a:rPr>
                <a:t>CBS Corporation</a:t>
              </a:r>
            </a:p>
            <a:p>
              <a:pPr algn="ctr">
                <a:spcAft>
                  <a:spcPts val="422"/>
                </a:spcAft>
              </a:pPr>
              <a:r>
                <a:rPr lang="en-US" sz="1000" dirty="0">
                  <a:solidFill>
                    <a:schemeClr val="bg1"/>
                  </a:solidFill>
                  <a:latin typeface="Avenir Next" charset="0"/>
                  <a:ea typeface="Avenir Next" charset="0"/>
                  <a:cs typeface="Avenir Next" charset="0"/>
                </a:rPr>
                <a:t>2017</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4%</a:t>
              </a:r>
            </a:p>
          </p:txBody>
        </p:sp>
      </p:grpSp>
      <p:grpSp>
        <p:nvGrpSpPr>
          <p:cNvPr id="41" name="Group 40"/>
          <p:cNvGrpSpPr/>
          <p:nvPr/>
        </p:nvGrpSpPr>
        <p:grpSpPr>
          <a:xfrm>
            <a:off x="3769915" y="1272623"/>
            <a:ext cx="1644763" cy="1341223"/>
            <a:chOff x="3769915" y="1272623"/>
            <a:chExt cx="1644763" cy="1341223"/>
          </a:xfrm>
        </p:grpSpPr>
        <p:sp>
          <p:nvSpPr>
            <p:cNvPr id="12" name="Rectangle 11"/>
            <p:cNvSpPr/>
            <p:nvPr/>
          </p:nvSpPr>
          <p:spPr>
            <a:xfrm>
              <a:off x="3790209" y="1272623"/>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25" name="Rectangle 24"/>
            <p:cNvSpPr/>
            <p:nvPr/>
          </p:nvSpPr>
          <p:spPr>
            <a:xfrm>
              <a:off x="3769915" y="1376623"/>
              <a:ext cx="1644763" cy="1112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+0.60%</a:t>
              </a:r>
            </a:p>
            <a:p>
              <a:pPr algn="ctr">
                <a:spcAft>
                  <a:spcPts val="422"/>
                </a:spcAft>
              </a:pPr>
              <a:r>
                <a:rPr lang="en-US" sz="1200" b="1" dirty="0">
                  <a:solidFill>
                    <a:schemeClr val="bg1"/>
                  </a:solidFill>
                  <a:latin typeface="Avenir Next" charset="0"/>
                  <a:ea typeface="Avenir Next" charset="0"/>
                  <a:cs typeface="Avenir Next" charset="0"/>
                </a:rPr>
                <a:t>International Paper</a:t>
              </a:r>
            </a:p>
            <a:p>
              <a:pPr algn="ctr">
                <a:spcAft>
                  <a:spcPts val="422"/>
                </a:spcAft>
              </a:pPr>
              <a:r>
                <a:rPr lang="en-US" sz="1000" dirty="0">
                  <a:solidFill>
                    <a:schemeClr val="bg1"/>
                  </a:solidFill>
                  <a:latin typeface="Avenir Next" charset="0"/>
                  <a:ea typeface="Avenir Next" charset="0"/>
                  <a:cs typeface="Avenir Next" charset="0"/>
                </a:rPr>
                <a:t>2017</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5%</a:t>
              </a:r>
            </a:p>
            <a:p>
              <a:pPr algn="ctr">
                <a:spcAft>
                  <a:spcPts val="422"/>
                </a:spcAft>
              </a:pPr>
              <a:endParaRPr lang="en-US" sz="900" dirty="0">
                <a:solidFill>
                  <a:schemeClr val="bg1"/>
                </a:solidFill>
                <a:latin typeface="Avenir Next" charset="0"/>
                <a:ea typeface="Avenir Next" charset="0"/>
                <a:cs typeface="Avenir Next" charset="0"/>
              </a:endParaRPr>
            </a:p>
          </p:txBody>
        </p:sp>
      </p:grpSp>
      <p:grpSp>
        <p:nvGrpSpPr>
          <p:cNvPr id="42" name="Group 41"/>
          <p:cNvGrpSpPr/>
          <p:nvPr/>
        </p:nvGrpSpPr>
        <p:grpSpPr>
          <a:xfrm>
            <a:off x="5425850" y="1272623"/>
            <a:ext cx="1622487" cy="1341223"/>
            <a:chOff x="5425850" y="1272623"/>
            <a:chExt cx="1622487" cy="1341223"/>
          </a:xfrm>
        </p:grpSpPr>
        <p:sp>
          <p:nvSpPr>
            <p:cNvPr id="13" name="Rectangle 12"/>
            <p:cNvSpPr/>
            <p:nvPr/>
          </p:nvSpPr>
          <p:spPr>
            <a:xfrm>
              <a:off x="5456437" y="1272623"/>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venir Next" charset="0"/>
                <a:ea typeface="Avenir Next" charset="0"/>
                <a:cs typeface="Avenir Next" charset="0"/>
              </a:endParaRPr>
            </a:p>
          </p:txBody>
        </p:sp>
        <p:sp>
          <p:nvSpPr>
            <p:cNvPr id="26" name="Rectangle 25"/>
            <p:cNvSpPr/>
            <p:nvPr/>
          </p:nvSpPr>
          <p:spPr>
            <a:xfrm>
              <a:off x="5425850" y="1376623"/>
              <a:ext cx="1622487" cy="1112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+1.08%</a:t>
              </a:r>
            </a:p>
            <a:p>
              <a:pPr algn="ctr">
                <a:spcAft>
                  <a:spcPts val="422"/>
                </a:spcAft>
              </a:pPr>
              <a:r>
                <a:rPr lang="en-US" sz="1200" b="1" dirty="0">
                  <a:solidFill>
                    <a:schemeClr val="bg1"/>
                  </a:solidFill>
                  <a:latin typeface="Avenir Next" charset="0"/>
                  <a:ea typeface="Avenir Next" charset="0"/>
                  <a:cs typeface="Avenir Next" charset="0"/>
                </a:rPr>
                <a:t>Hartford Financial</a:t>
              </a:r>
            </a:p>
            <a:p>
              <a:pPr algn="ctr">
                <a:spcAft>
                  <a:spcPts val="422"/>
                </a:spcAft>
              </a:pPr>
              <a:r>
                <a:rPr lang="en-US" sz="1000" dirty="0">
                  <a:solidFill>
                    <a:schemeClr val="bg1"/>
                  </a:solidFill>
                  <a:latin typeface="Avenir Next" charset="0"/>
                  <a:ea typeface="Avenir Next" charset="0"/>
                  <a:cs typeface="Avenir Next" charset="0"/>
                </a:rPr>
                <a:t>2017</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8%</a:t>
              </a:r>
            </a:p>
          </p:txBody>
        </p:sp>
      </p:grpSp>
      <p:grpSp>
        <p:nvGrpSpPr>
          <p:cNvPr id="43" name="Group 42"/>
          <p:cNvGrpSpPr/>
          <p:nvPr/>
        </p:nvGrpSpPr>
        <p:grpSpPr>
          <a:xfrm>
            <a:off x="7102865" y="1272623"/>
            <a:ext cx="1653315" cy="1341223"/>
            <a:chOff x="7102865" y="1272623"/>
            <a:chExt cx="1653315" cy="1341223"/>
          </a:xfrm>
        </p:grpSpPr>
        <p:sp>
          <p:nvSpPr>
            <p:cNvPr id="14" name="Rectangle 13"/>
            <p:cNvSpPr/>
            <p:nvPr/>
          </p:nvSpPr>
          <p:spPr>
            <a:xfrm>
              <a:off x="7122666" y="1272623"/>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Avenir Next" charset="0"/>
                <a:ea typeface="Avenir Next" charset="0"/>
                <a:cs typeface="Avenir Next" charset="0"/>
              </a:endParaRPr>
            </a:p>
          </p:txBody>
        </p:sp>
        <p:sp>
          <p:nvSpPr>
            <p:cNvPr id="27" name="Rectangle 26"/>
            <p:cNvSpPr/>
            <p:nvPr/>
          </p:nvSpPr>
          <p:spPr>
            <a:xfrm>
              <a:off x="7102865" y="1376623"/>
              <a:ext cx="1653315" cy="1112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-1.14%</a:t>
              </a:r>
            </a:p>
            <a:p>
              <a:pPr algn="ctr">
                <a:spcAft>
                  <a:spcPts val="422"/>
                </a:spcAft>
              </a:pPr>
              <a:r>
                <a:rPr lang="en-US" sz="1200" b="1" spc="-20" dirty="0">
                  <a:solidFill>
                    <a:schemeClr val="bg1"/>
                  </a:solidFill>
                  <a:latin typeface="Avenir Next" charset="0"/>
                  <a:ea typeface="Avenir Next" charset="0"/>
                  <a:cs typeface="Avenir Next" charset="0"/>
                </a:rPr>
                <a:t>United Technologies</a:t>
              </a:r>
            </a:p>
            <a:p>
              <a:pPr algn="ctr">
                <a:spcAft>
                  <a:spcPts val="422"/>
                </a:spcAft>
              </a:pPr>
              <a:r>
                <a:rPr lang="en-US" sz="1000" dirty="0">
                  <a:solidFill>
                    <a:schemeClr val="bg1"/>
                  </a:solidFill>
                  <a:latin typeface="Avenir Next" charset="0"/>
                  <a:ea typeface="Avenir Next" charset="0"/>
                  <a:cs typeface="Avenir Next" charset="0"/>
                </a:rPr>
                <a:t>2016</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2%</a:t>
              </a:r>
            </a:p>
          </p:txBody>
        </p:sp>
      </p:grpSp>
      <p:grpSp>
        <p:nvGrpSpPr>
          <p:cNvPr id="44" name="Group 43"/>
          <p:cNvGrpSpPr/>
          <p:nvPr/>
        </p:nvGrpSpPr>
        <p:grpSpPr>
          <a:xfrm>
            <a:off x="457751" y="2734983"/>
            <a:ext cx="1591900" cy="1341223"/>
            <a:chOff x="457751" y="2734983"/>
            <a:chExt cx="1591900" cy="1341223"/>
          </a:xfrm>
        </p:grpSpPr>
        <p:sp>
          <p:nvSpPr>
            <p:cNvPr id="15" name="Rectangle 14"/>
            <p:cNvSpPr/>
            <p:nvPr/>
          </p:nvSpPr>
          <p:spPr>
            <a:xfrm>
              <a:off x="457751" y="2734983"/>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28" name="Rectangle 27"/>
            <p:cNvSpPr/>
            <p:nvPr/>
          </p:nvSpPr>
          <p:spPr>
            <a:xfrm>
              <a:off x="526877" y="2843371"/>
              <a:ext cx="1465925" cy="1123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-1.08%</a:t>
              </a:r>
            </a:p>
            <a:p>
              <a:pPr algn="ctr">
                <a:spcAft>
                  <a:spcPts val="422"/>
                </a:spcAft>
              </a:pPr>
              <a:r>
                <a:rPr lang="en-US" sz="1200" b="1" dirty="0" err="1">
                  <a:solidFill>
                    <a:schemeClr val="bg1"/>
                  </a:solidFill>
                  <a:latin typeface="Avenir Next" charset="0"/>
                  <a:ea typeface="Avenir Next" charset="0"/>
                  <a:cs typeface="Avenir Next" charset="0"/>
                </a:rPr>
                <a:t>WestRock</a:t>
              </a:r>
              <a:endParaRPr lang="en-US" sz="1200" b="1"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2016</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22%</a:t>
              </a:r>
            </a:p>
          </p:txBody>
        </p:sp>
      </p:grpSp>
      <p:grpSp>
        <p:nvGrpSpPr>
          <p:cNvPr id="45" name="Group 44"/>
          <p:cNvGrpSpPr/>
          <p:nvPr/>
        </p:nvGrpSpPr>
        <p:grpSpPr>
          <a:xfrm>
            <a:off x="2123979" y="2734983"/>
            <a:ext cx="1591900" cy="1341223"/>
            <a:chOff x="2123979" y="2734983"/>
            <a:chExt cx="1591900" cy="1341223"/>
          </a:xfrm>
        </p:grpSpPr>
        <p:sp>
          <p:nvSpPr>
            <p:cNvPr id="16" name="Rectangle 15"/>
            <p:cNvSpPr/>
            <p:nvPr/>
          </p:nvSpPr>
          <p:spPr>
            <a:xfrm>
              <a:off x="2123979" y="2734983"/>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29" name="Rectangle 28"/>
            <p:cNvSpPr/>
            <p:nvPr/>
          </p:nvSpPr>
          <p:spPr>
            <a:xfrm>
              <a:off x="2189213" y="2843371"/>
              <a:ext cx="1465925" cy="1123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+0.12%</a:t>
              </a:r>
            </a:p>
            <a:p>
              <a:pPr algn="ctr">
                <a:spcAft>
                  <a:spcPts val="422"/>
                </a:spcAft>
              </a:pPr>
              <a:r>
                <a:rPr lang="en-US" sz="1200" b="1" dirty="0">
                  <a:solidFill>
                    <a:schemeClr val="bg1"/>
                  </a:solidFill>
                  <a:latin typeface="Avenir Next" charset="0"/>
                  <a:ea typeface="Avenir Next" charset="0"/>
                  <a:cs typeface="Avenir Next" charset="0"/>
                </a:rPr>
                <a:t>PPG Industries</a:t>
              </a:r>
            </a:p>
            <a:p>
              <a:pPr algn="ctr">
                <a:spcAft>
                  <a:spcPts val="422"/>
                </a:spcAft>
              </a:pPr>
              <a:r>
                <a:rPr lang="en-US" sz="1000" dirty="0">
                  <a:solidFill>
                    <a:schemeClr val="bg1"/>
                  </a:solidFill>
                  <a:latin typeface="Avenir Next" charset="0"/>
                  <a:ea typeface="Avenir Next" charset="0"/>
                  <a:cs typeface="Avenir Next" charset="0"/>
                </a:rPr>
                <a:t>2016</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6%</a:t>
              </a:r>
            </a:p>
          </p:txBody>
        </p:sp>
      </p:grpSp>
      <p:grpSp>
        <p:nvGrpSpPr>
          <p:cNvPr id="46" name="Group 45"/>
          <p:cNvGrpSpPr/>
          <p:nvPr/>
        </p:nvGrpSpPr>
        <p:grpSpPr>
          <a:xfrm>
            <a:off x="3790209" y="2734983"/>
            <a:ext cx="1591900" cy="1341223"/>
            <a:chOff x="3790209" y="2734983"/>
            <a:chExt cx="1591900" cy="1341223"/>
          </a:xfrm>
        </p:grpSpPr>
        <p:sp>
          <p:nvSpPr>
            <p:cNvPr id="17" name="Rectangle 16"/>
            <p:cNvSpPr/>
            <p:nvPr/>
          </p:nvSpPr>
          <p:spPr>
            <a:xfrm>
              <a:off x="3790209" y="2734983"/>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30" name="Rectangle 29"/>
            <p:cNvSpPr/>
            <p:nvPr/>
          </p:nvSpPr>
          <p:spPr>
            <a:xfrm>
              <a:off x="3859335" y="2843371"/>
              <a:ext cx="1465925" cy="1123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+5.58%</a:t>
              </a:r>
              <a:endParaRPr lang="en-US" sz="2000" b="1" baseline="30000" dirty="0">
                <a:solidFill>
                  <a:srgbClr val="FFB802"/>
                </a:solidFill>
                <a:latin typeface="Avenir Next" charset="0"/>
                <a:ea typeface="Avenir Next" charset="0"/>
                <a:cs typeface="Avenir Next" charset="0"/>
              </a:endParaRPr>
            </a:p>
            <a:p>
              <a:pPr algn="ctr">
                <a:spcAft>
                  <a:spcPts val="422"/>
                </a:spcAft>
              </a:pPr>
              <a:r>
                <a:rPr lang="en-US" sz="1200" b="1" dirty="0">
                  <a:solidFill>
                    <a:schemeClr val="bg1"/>
                  </a:solidFill>
                  <a:latin typeface="Avenir Next" charset="0"/>
                  <a:ea typeface="Avenir Next" charset="0"/>
                  <a:cs typeface="Avenir Next" charset="0"/>
                </a:rPr>
                <a:t>J.C. Penney</a:t>
              </a:r>
            </a:p>
            <a:p>
              <a:pPr algn="ctr">
                <a:spcAft>
                  <a:spcPts val="422"/>
                </a:spcAft>
              </a:pPr>
              <a:r>
                <a:rPr lang="en-US" sz="1000" dirty="0">
                  <a:solidFill>
                    <a:schemeClr val="bg1"/>
                  </a:solidFill>
                  <a:latin typeface="Avenir Next" charset="0"/>
                  <a:ea typeface="Avenir Next" charset="0"/>
                  <a:cs typeface="Avenir Next" charset="0"/>
                </a:rPr>
                <a:t>2015</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58%</a:t>
              </a:r>
            </a:p>
          </p:txBody>
        </p:sp>
      </p:grpSp>
      <p:grpSp>
        <p:nvGrpSpPr>
          <p:cNvPr id="47" name="Group 46"/>
          <p:cNvGrpSpPr/>
          <p:nvPr/>
        </p:nvGrpSpPr>
        <p:grpSpPr>
          <a:xfrm>
            <a:off x="5456438" y="2734984"/>
            <a:ext cx="1591900" cy="1341223"/>
            <a:chOff x="5456438" y="2734984"/>
            <a:chExt cx="1591900" cy="1341223"/>
          </a:xfrm>
        </p:grpSpPr>
        <p:sp>
          <p:nvSpPr>
            <p:cNvPr id="18" name="Rectangle 17"/>
            <p:cNvSpPr/>
            <p:nvPr/>
          </p:nvSpPr>
          <p:spPr>
            <a:xfrm>
              <a:off x="5456438" y="2734984"/>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venir Next" charset="0"/>
                <a:ea typeface="Avenir Next" charset="0"/>
                <a:cs typeface="Avenir Next" charset="0"/>
              </a:endParaRPr>
            </a:p>
          </p:txBody>
        </p:sp>
        <p:sp>
          <p:nvSpPr>
            <p:cNvPr id="31" name="Rectangle 30"/>
            <p:cNvSpPr/>
            <p:nvPr/>
          </p:nvSpPr>
          <p:spPr>
            <a:xfrm>
              <a:off x="5509513" y="2843372"/>
              <a:ext cx="1465925" cy="112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+0.65%</a:t>
              </a:r>
            </a:p>
            <a:p>
              <a:pPr algn="ctr">
                <a:spcAft>
                  <a:spcPts val="422"/>
                </a:spcAft>
              </a:pPr>
              <a:r>
                <a:rPr lang="en-US" sz="1200" b="1" dirty="0">
                  <a:solidFill>
                    <a:schemeClr val="bg1"/>
                  </a:solidFill>
                  <a:latin typeface="Avenir Next" charset="0"/>
                  <a:ea typeface="Avenir Next" charset="0"/>
                  <a:cs typeface="Avenir Next" charset="0"/>
                </a:rPr>
                <a:t>Philips</a:t>
              </a:r>
            </a:p>
            <a:p>
              <a:pPr algn="ctr">
                <a:spcAft>
                  <a:spcPts val="422"/>
                </a:spcAft>
              </a:pPr>
              <a:r>
                <a:rPr lang="en-US" sz="1000" dirty="0">
                  <a:solidFill>
                    <a:schemeClr val="bg1"/>
                  </a:solidFill>
                  <a:latin typeface="Avenir Next" charset="0"/>
                  <a:ea typeface="Avenir Next" charset="0"/>
                  <a:cs typeface="Avenir Next" charset="0"/>
                </a:rPr>
                <a:t>2015</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6%</a:t>
              </a:r>
            </a:p>
          </p:txBody>
        </p:sp>
      </p:grpSp>
      <p:grpSp>
        <p:nvGrpSpPr>
          <p:cNvPr id="48" name="Group 47"/>
          <p:cNvGrpSpPr/>
          <p:nvPr/>
        </p:nvGrpSpPr>
        <p:grpSpPr>
          <a:xfrm>
            <a:off x="7122666" y="2734984"/>
            <a:ext cx="1591900" cy="1341223"/>
            <a:chOff x="7122666" y="2734984"/>
            <a:chExt cx="1591900" cy="1341223"/>
          </a:xfrm>
        </p:grpSpPr>
        <p:sp>
          <p:nvSpPr>
            <p:cNvPr id="19" name="Rectangle 18"/>
            <p:cNvSpPr/>
            <p:nvPr/>
          </p:nvSpPr>
          <p:spPr>
            <a:xfrm>
              <a:off x="7122666" y="2734984"/>
              <a:ext cx="1591900" cy="1341223"/>
            </a:xfrm>
            <a:prstGeom prst="rec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Avenir Next" charset="0"/>
                <a:ea typeface="Avenir Next" charset="0"/>
                <a:cs typeface="Avenir Next" charset="0"/>
              </a:endParaRPr>
            </a:p>
          </p:txBody>
        </p:sp>
        <p:sp>
          <p:nvSpPr>
            <p:cNvPr id="33" name="Rectangle 32"/>
            <p:cNvSpPr/>
            <p:nvPr/>
          </p:nvSpPr>
          <p:spPr>
            <a:xfrm>
              <a:off x="7185654" y="2843372"/>
              <a:ext cx="1465925" cy="112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64294" rtlCol="0" anchor="t" anchorCtr="0"/>
            <a:lstStyle/>
            <a:p>
              <a:pPr algn="ctr">
                <a:spcAft>
                  <a:spcPts val="422"/>
                </a:spcAft>
              </a:pPr>
              <a:r>
                <a:rPr lang="en-US" sz="2000" b="1" dirty="0">
                  <a:solidFill>
                    <a:srgbClr val="FFB802"/>
                  </a:solidFill>
                  <a:latin typeface="Avenir Next" charset="0"/>
                  <a:ea typeface="Avenir Next" charset="0"/>
                  <a:cs typeface="Avenir Next" charset="0"/>
                </a:rPr>
                <a:t>+0.06%</a:t>
              </a:r>
            </a:p>
            <a:p>
              <a:pPr algn="ctr">
                <a:spcAft>
                  <a:spcPts val="422"/>
                </a:spcAft>
              </a:pPr>
              <a:r>
                <a:rPr lang="en-US" sz="1200" b="1" dirty="0">
                  <a:solidFill>
                    <a:schemeClr val="bg1"/>
                  </a:solidFill>
                  <a:latin typeface="Avenir Next" charset="0"/>
                  <a:ea typeface="Avenir Next" charset="0"/>
                  <a:cs typeface="Avenir Next" charset="0"/>
                </a:rPr>
                <a:t>Kimberly-Clark</a:t>
              </a:r>
            </a:p>
            <a:p>
              <a:pPr algn="ctr">
                <a:spcAft>
                  <a:spcPts val="422"/>
                </a:spcAft>
              </a:pPr>
              <a:r>
                <a:rPr lang="en-US" sz="1000" dirty="0">
                  <a:solidFill>
                    <a:schemeClr val="bg1"/>
                  </a:solidFill>
                  <a:latin typeface="Avenir Next" charset="0"/>
                  <a:ea typeface="Avenir Next" charset="0"/>
                  <a:cs typeface="Avenir Next" charset="0"/>
                </a:rPr>
                <a:t>2015</a:t>
              </a:r>
              <a:endParaRPr lang="en-US" sz="900" dirty="0">
                <a:solidFill>
                  <a:schemeClr val="bg1"/>
                </a:solidFill>
                <a:latin typeface="Avenir Next" charset="0"/>
                <a:ea typeface="Avenir Next" charset="0"/>
                <a:cs typeface="Avenir Next" charset="0"/>
              </a:endParaRPr>
            </a:p>
            <a:p>
              <a:pPr algn="ctr">
                <a:spcAft>
                  <a:spcPts val="422"/>
                </a:spcAft>
              </a:pPr>
              <a:r>
                <a:rPr lang="en-US" sz="1000" dirty="0">
                  <a:solidFill>
                    <a:schemeClr val="bg1"/>
                  </a:solidFill>
                  <a:latin typeface="Avenir Next" charset="0"/>
                  <a:ea typeface="Avenir Next" charset="0"/>
                  <a:cs typeface="Avenir Next" charset="0"/>
                </a:rPr>
                <a:t>Risk reduced by 6%</a:t>
              </a:r>
            </a:p>
          </p:txBody>
        </p:sp>
      </p:grpSp>
      <p:sp>
        <p:nvSpPr>
          <p:cNvPr id="7" name="Rectangle 6"/>
          <p:cNvSpPr/>
          <p:nvPr/>
        </p:nvSpPr>
        <p:spPr>
          <a:xfrm>
            <a:off x="3859335" y="4263584"/>
            <a:ext cx="4860626" cy="338554"/>
          </a:xfrm>
          <a:prstGeom prst="rect">
            <a:avLst/>
          </a:prstGeom>
        </p:spPr>
        <p:txBody>
          <a:bodyPr wrap="none">
            <a:spAutoFit/>
          </a:bodyPr>
          <a:lstStyle/>
          <a:p>
            <a:pPr algn="r"/>
            <a:r>
              <a:rPr lang="en-US" sz="800" dirty="0" smtClean="0">
                <a:solidFill>
                  <a:srgbClr val="003946"/>
                </a:solidFill>
                <a:latin typeface="Avenir Next" charset="0"/>
                <a:ea typeface="Avenir Next" charset="0"/>
                <a:cs typeface="Avenir Next" charset="0"/>
              </a:rPr>
              <a:t>Note: announcement day returns relative to the S&amp;P 500 Index.</a:t>
            </a:r>
          </a:p>
          <a:p>
            <a:pPr algn="r"/>
            <a:r>
              <a:rPr lang="en-US" sz="800" dirty="0" smtClean="0">
                <a:solidFill>
                  <a:srgbClr val="003946"/>
                </a:solidFill>
                <a:latin typeface="Avenir Next" charset="0"/>
                <a:ea typeface="Avenir Next" charset="0"/>
                <a:cs typeface="Avenir Next" charset="0"/>
              </a:rPr>
              <a:t>Source: Divesting to create shareholder value; The Prudential Insurance Company of America; 2018.</a:t>
            </a:r>
            <a:endParaRPr lang="en-CA" sz="800" dirty="0">
              <a:solidFill>
                <a:srgbClr val="003946"/>
              </a:solidFill>
              <a:latin typeface="Avenir Next" charset="0"/>
              <a:ea typeface="Avenir Next" charset="0"/>
              <a:cs typeface="Avenir Next" charset="0"/>
            </a:endParaRPr>
          </a:p>
        </p:txBody>
      </p:sp>
      <p:sp>
        <p:nvSpPr>
          <p:cNvPr id="39"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165804" y="4781544"/>
            <a:ext cx="742969" cy="208840"/>
          </a:xfrm>
        </p:spPr>
        <p:txBody>
          <a:bodyPr/>
          <a:lstStyle/>
          <a:p>
            <a:fld id="{044E9013-B528-A842-9FBC-372BA872F7AD}" type="slidenum">
              <a:rPr lang="en-CA" smtClean="0"/>
              <a:t>13</a:t>
            </a:fld>
            <a:endParaRPr lang="en-CA" dirty="0"/>
          </a:p>
        </p:txBody>
      </p:sp>
    </p:spTree>
    <p:extLst>
      <p:ext uri="{BB962C8B-B14F-4D97-AF65-F5344CB8AC3E}">
        <p14:creationId xmlns:p14="http://schemas.microsoft.com/office/powerpoint/2010/main" val="253225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0-#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0-#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0-#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0-#ppt_w/2"/>
                                          </p:val>
                                        </p:tav>
                                        <p:tav tm="100000">
                                          <p:val>
                                            <p:strVal val="#ppt_x"/>
                                          </p:val>
                                        </p:tav>
                                      </p:tavLst>
                                    </p:anim>
                                    <p:anim calcmode="lin" valueType="num">
                                      <p:cBhvr additive="base">
                                        <p:cTn id="24" dur="500" fill="hold"/>
                                        <p:tgtEl>
                                          <p:spTgt spid="43"/>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fill="hold"/>
                                        <p:tgtEl>
                                          <p:spTgt spid="48"/>
                                        </p:tgtEl>
                                        <p:attrNameLst>
                                          <p:attrName>ppt_x</p:attrName>
                                        </p:attrNameLst>
                                      </p:cBhvr>
                                      <p:tavLst>
                                        <p:tav tm="0">
                                          <p:val>
                                            <p:strVal val="1+#ppt_w/2"/>
                                          </p:val>
                                        </p:tav>
                                        <p:tav tm="100000">
                                          <p:val>
                                            <p:strVal val="#ppt_x"/>
                                          </p:val>
                                        </p:tav>
                                      </p:tavLst>
                                    </p:anim>
                                    <p:anim calcmode="lin" valueType="num">
                                      <p:cBhvr additive="base">
                                        <p:cTn id="29" dur="500" fill="hold"/>
                                        <p:tgtEl>
                                          <p:spTgt spid="48"/>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1+#ppt_w/2"/>
                                          </p:val>
                                        </p:tav>
                                        <p:tav tm="100000">
                                          <p:val>
                                            <p:strVal val="#ppt_x"/>
                                          </p:val>
                                        </p:tav>
                                      </p:tavLst>
                                    </p:anim>
                                    <p:anim calcmode="lin" valueType="num">
                                      <p:cBhvr additive="base">
                                        <p:cTn id="33" dur="500" fill="hold"/>
                                        <p:tgtEl>
                                          <p:spTgt spid="47"/>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1+#ppt_w/2"/>
                                          </p:val>
                                        </p:tav>
                                        <p:tav tm="100000">
                                          <p:val>
                                            <p:strVal val="#ppt_x"/>
                                          </p:val>
                                        </p:tav>
                                      </p:tavLst>
                                    </p:anim>
                                    <p:anim calcmode="lin" valueType="num">
                                      <p:cBhvr additive="base">
                                        <p:cTn id="37" dur="500" fill="hold"/>
                                        <p:tgtEl>
                                          <p:spTgt spid="46"/>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1+#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0668" y="412750"/>
            <a:ext cx="7291048" cy="581025"/>
          </a:xfrm>
        </p:spPr>
        <p:txBody>
          <a:bodyPr/>
          <a:lstStyle/>
          <a:p>
            <a:r>
              <a:rPr lang="en-CA" spc="300" dirty="0" smtClean="0"/>
              <a:t>REDUCE FINANCIAL LEVERAGE </a:t>
            </a:r>
            <a:br>
              <a:rPr lang="en-CA" spc="300" dirty="0" smtClean="0"/>
            </a:br>
            <a:r>
              <a:rPr lang="en-CA" spc="300" dirty="0" smtClean="0"/>
              <a:t>IN YOUR PLAN</a:t>
            </a:r>
            <a:endParaRPr lang="en-US" spc="300" dirty="0"/>
          </a:p>
        </p:txBody>
      </p:sp>
      <p:grpSp>
        <p:nvGrpSpPr>
          <p:cNvPr id="201" name="Group 200">
            <a:extLst>
              <a:ext uri="{FF2B5EF4-FFF2-40B4-BE49-F238E27FC236}">
                <a16:creationId xmlns:a16="http://schemas.microsoft.com/office/drawing/2014/main" id="{EF02BC30-AA23-47B9-B174-BC6B99E4E7C8}"/>
              </a:ext>
            </a:extLst>
          </p:cNvPr>
          <p:cNvGrpSpPr/>
          <p:nvPr/>
        </p:nvGrpSpPr>
        <p:grpSpPr>
          <a:xfrm>
            <a:off x="3567600" y="3395528"/>
            <a:ext cx="2008801" cy="551362"/>
            <a:chOff x="-727269" y="3085695"/>
            <a:chExt cx="3293134" cy="908291"/>
          </a:xfrm>
        </p:grpSpPr>
        <p:sp>
          <p:nvSpPr>
            <p:cNvPr id="202" name="Rectangle 201">
              <a:extLst>
                <a:ext uri="{FF2B5EF4-FFF2-40B4-BE49-F238E27FC236}">
                  <a16:creationId xmlns:a16="http://schemas.microsoft.com/office/drawing/2014/main" id="{B1083E14-CCCA-414C-A997-E68FCCA2D0AE}"/>
                </a:ext>
              </a:extLst>
            </p:cNvPr>
            <p:cNvSpPr/>
            <p:nvPr/>
          </p:nvSpPr>
          <p:spPr>
            <a:xfrm>
              <a:off x="-727269" y="3085695"/>
              <a:ext cx="3293134" cy="908291"/>
            </a:xfrm>
            <a:prstGeom prst="rect">
              <a:avLst/>
            </a:prstGeom>
            <a:solidFill>
              <a:srgbClr val="134969"/>
            </a:solidFill>
            <a:ln w="66675" cmpd="dbl">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Arial"/>
              </a:endParaRPr>
            </a:p>
          </p:txBody>
        </p:sp>
        <p:sp>
          <p:nvSpPr>
            <p:cNvPr id="203" name="Rectangle 202">
              <a:extLst>
                <a:ext uri="{FF2B5EF4-FFF2-40B4-BE49-F238E27FC236}">
                  <a16:creationId xmlns:a16="http://schemas.microsoft.com/office/drawing/2014/main" id="{9BBBB5BD-385D-43A4-A5DE-88975F16EFC8}"/>
                </a:ext>
              </a:extLst>
            </p:cNvPr>
            <p:cNvSpPr/>
            <p:nvPr/>
          </p:nvSpPr>
          <p:spPr>
            <a:xfrm>
              <a:off x="-629235" y="3280433"/>
              <a:ext cx="3097073" cy="507019"/>
            </a:xfrm>
            <a:prstGeom prst="rect">
              <a:avLst/>
            </a:prstGeom>
          </p:spPr>
          <p:txBody>
            <a:bodyPr wrap="square" anchor="ctr" anchorCtr="0">
              <a:spAutoFit/>
            </a:bodyPr>
            <a:lstStyle/>
            <a:p>
              <a:pPr algn="ctr"/>
              <a:r>
                <a:rPr lang="en-GB" sz="1400" b="1" dirty="0" smtClean="0">
                  <a:solidFill>
                    <a:schemeClr val="bg1"/>
                  </a:solidFill>
                  <a:latin typeface="Avenir Next" charset="0"/>
                  <a:ea typeface="Avenir Next" charset="0"/>
                  <a:cs typeface="Avenir Next" charset="0"/>
                </a:rPr>
                <a:t>Divest it</a:t>
              </a:r>
              <a:endParaRPr lang="en-GB" sz="1400" b="1" dirty="0">
                <a:solidFill>
                  <a:schemeClr val="bg1"/>
                </a:solidFill>
                <a:latin typeface="Avenir Next" charset="0"/>
                <a:ea typeface="Avenir Next" charset="0"/>
                <a:cs typeface="Avenir Next" charset="0"/>
              </a:endParaRPr>
            </a:p>
          </p:txBody>
        </p:sp>
      </p:grpSp>
      <p:sp>
        <p:nvSpPr>
          <p:cNvPr id="84" name="Right Arrow 1"/>
          <p:cNvSpPr/>
          <p:nvPr/>
        </p:nvSpPr>
        <p:spPr>
          <a:xfrm>
            <a:off x="5953863" y="1522972"/>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grpSp>
        <p:nvGrpSpPr>
          <p:cNvPr id="14" name="Group 13"/>
          <p:cNvGrpSpPr/>
          <p:nvPr/>
        </p:nvGrpSpPr>
        <p:grpSpPr>
          <a:xfrm>
            <a:off x="871983" y="1849894"/>
            <a:ext cx="1813189" cy="2131981"/>
            <a:chOff x="871983" y="1849894"/>
            <a:chExt cx="1813189" cy="2131981"/>
          </a:xfrm>
        </p:grpSpPr>
        <p:sp>
          <p:nvSpPr>
            <p:cNvPr id="85" name="Rectangle 84"/>
            <p:cNvSpPr/>
            <p:nvPr/>
          </p:nvSpPr>
          <p:spPr>
            <a:xfrm>
              <a:off x="871983" y="3674098"/>
              <a:ext cx="1813189" cy="307777"/>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DB </a:t>
              </a:r>
              <a:r>
                <a:rPr lang="en-US" sz="1400" dirty="0">
                  <a:solidFill>
                    <a:schemeClr val="bg1">
                      <a:lumMod val="50000"/>
                    </a:schemeClr>
                  </a:solidFill>
                  <a:latin typeface="Avenir Next" charset="0"/>
                  <a:ea typeface="Avenir Next" charset="0"/>
                  <a:cs typeface="Avenir Next" charset="0"/>
                </a:rPr>
                <a:t>P</a:t>
              </a:r>
              <a:r>
                <a:rPr lang="en-US" sz="1400" dirty="0" smtClean="0">
                  <a:solidFill>
                    <a:schemeClr val="bg1">
                      <a:lumMod val="50000"/>
                    </a:schemeClr>
                  </a:solidFill>
                  <a:latin typeface="Avenir Next" charset="0"/>
                  <a:ea typeface="Avenir Next" charset="0"/>
                  <a:cs typeface="Avenir Next" charset="0"/>
                </a:rPr>
                <a:t>ension </a:t>
              </a:r>
              <a:r>
                <a:rPr lang="en-US" sz="1400" dirty="0">
                  <a:solidFill>
                    <a:schemeClr val="bg1">
                      <a:lumMod val="50000"/>
                    </a:schemeClr>
                  </a:solidFill>
                  <a:latin typeface="Avenir Next" charset="0"/>
                  <a:ea typeface="Avenir Next" charset="0"/>
                  <a:cs typeface="Avenir Next" charset="0"/>
                </a:rPr>
                <a:t>D</a:t>
              </a:r>
              <a:r>
                <a:rPr lang="en-US" sz="1400" dirty="0" smtClean="0">
                  <a:solidFill>
                    <a:schemeClr val="bg1">
                      <a:lumMod val="50000"/>
                    </a:schemeClr>
                  </a:solidFill>
                  <a:latin typeface="Avenir Next" charset="0"/>
                  <a:ea typeface="Avenir Next" charset="0"/>
                  <a:cs typeface="Avenir Next" charset="0"/>
                </a:rPr>
                <a:t>ivision</a:t>
              </a:r>
              <a:endParaRPr lang="en-US" sz="1400" dirty="0">
                <a:solidFill>
                  <a:schemeClr val="bg1">
                    <a:lumMod val="50000"/>
                  </a:schemeClr>
                </a:solidFill>
                <a:latin typeface="Avenir Next" charset="0"/>
                <a:ea typeface="Avenir Next" charset="0"/>
                <a:cs typeface="Avenir Next" charset="0"/>
              </a:endParaRPr>
            </a:p>
          </p:txBody>
        </p:sp>
        <p:grpSp>
          <p:nvGrpSpPr>
            <p:cNvPr id="86" name="Group 85"/>
            <p:cNvGrpSpPr/>
            <p:nvPr/>
          </p:nvGrpSpPr>
          <p:grpSpPr>
            <a:xfrm>
              <a:off x="914576" y="1849894"/>
              <a:ext cx="1743906" cy="1743906"/>
              <a:chOff x="1077831" y="1707414"/>
              <a:chExt cx="1743906" cy="1743906"/>
            </a:xfrm>
          </p:grpSpPr>
          <p:sp>
            <p:nvSpPr>
              <p:cNvPr id="87" name="Oval 86"/>
              <p:cNvSpPr/>
              <p:nvPr/>
            </p:nvSpPr>
            <p:spPr>
              <a:xfrm>
                <a:off x="1077831"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3946"/>
                  </a:solidFill>
                </a:endParaRPr>
              </a:p>
            </p:txBody>
          </p:sp>
          <p:pic>
            <p:nvPicPr>
              <p:cNvPr id="88" name="Picture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09" y="2068192"/>
                <a:ext cx="1022350" cy="1022350"/>
              </a:xfrm>
              <a:prstGeom prst="rect">
                <a:avLst/>
              </a:prstGeom>
            </p:spPr>
          </p:pic>
        </p:grpSp>
      </p:grpSp>
      <p:grpSp>
        <p:nvGrpSpPr>
          <p:cNvPr id="12" name="Group 11"/>
          <p:cNvGrpSpPr/>
          <p:nvPr/>
        </p:nvGrpSpPr>
        <p:grpSpPr>
          <a:xfrm>
            <a:off x="2650531" y="1741153"/>
            <a:ext cx="1089460" cy="1916447"/>
            <a:chOff x="2650531" y="1741153"/>
            <a:chExt cx="1089460" cy="1630857"/>
          </a:xfrm>
        </p:grpSpPr>
        <p:cxnSp>
          <p:nvCxnSpPr>
            <p:cNvPr id="9" name="Elbow Connector 8"/>
            <p:cNvCxnSpPr/>
            <p:nvPr/>
          </p:nvCxnSpPr>
          <p:spPr>
            <a:xfrm flipV="1">
              <a:off x="2650531" y="1741153"/>
              <a:ext cx="1089460" cy="821794"/>
            </a:xfrm>
            <a:prstGeom prst="bentConnector3">
              <a:avLst/>
            </a:prstGeom>
            <a:ln>
              <a:solidFill>
                <a:srgbClr val="134969"/>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1" name="Elbow Connector 90"/>
            <p:cNvCxnSpPr/>
            <p:nvPr/>
          </p:nvCxnSpPr>
          <p:spPr>
            <a:xfrm>
              <a:off x="2650531" y="2562947"/>
              <a:ext cx="1089460" cy="809063"/>
            </a:xfrm>
            <a:prstGeom prst="bentConnector3">
              <a:avLst/>
            </a:prstGeom>
            <a:ln>
              <a:solidFill>
                <a:srgbClr val="134969"/>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EF02BC30-AA23-47B9-B174-BC6B99E4E7C8}"/>
              </a:ext>
            </a:extLst>
          </p:cNvPr>
          <p:cNvGrpSpPr/>
          <p:nvPr/>
        </p:nvGrpSpPr>
        <p:grpSpPr>
          <a:xfrm>
            <a:off x="3567600" y="1465473"/>
            <a:ext cx="2008801" cy="551362"/>
            <a:chOff x="-727269" y="3085695"/>
            <a:chExt cx="3293134" cy="908291"/>
          </a:xfrm>
        </p:grpSpPr>
        <p:sp>
          <p:nvSpPr>
            <p:cNvPr id="98" name="Rectangle 97">
              <a:extLst>
                <a:ext uri="{FF2B5EF4-FFF2-40B4-BE49-F238E27FC236}">
                  <a16:creationId xmlns:a16="http://schemas.microsoft.com/office/drawing/2014/main" id="{B1083E14-CCCA-414C-A997-E68FCCA2D0AE}"/>
                </a:ext>
              </a:extLst>
            </p:cNvPr>
            <p:cNvSpPr/>
            <p:nvPr/>
          </p:nvSpPr>
          <p:spPr>
            <a:xfrm>
              <a:off x="-727269" y="3085695"/>
              <a:ext cx="3293134" cy="908291"/>
            </a:xfrm>
            <a:prstGeom prst="rect">
              <a:avLst/>
            </a:prstGeom>
            <a:solidFill>
              <a:srgbClr val="134969"/>
            </a:solidFill>
            <a:ln w="66675" cmpd="dbl">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Arial"/>
              </a:endParaRPr>
            </a:p>
          </p:txBody>
        </p:sp>
        <p:sp>
          <p:nvSpPr>
            <p:cNvPr id="99" name="Rectangle 98">
              <a:extLst>
                <a:ext uri="{FF2B5EF4-FFF2-40B4-BE49-F238E27FC236}">
                  <a16:creationId xmlns:a16="http://schemas.microsoft.com/office/drawing/2014/main" id="{9BBBB5BD-385D-43A4-A5DE-88975F16EFC8}"/>
                </a:ext>
              </a:extLst>
            </p:cNvPr>
            <p:cNvSpPr/>
            <p:nvPr/>
          </p:nvSpPr>
          <p:spPr>
            <a:xfrm>
              <a:off x="-629236" y="3280431"/>
              <a:ext cx="3097072" cy="507019"/>
            </a:xfrm>
            <a:prstGeom prst="rect">
              <a:avLst/>
            </a:prstGeom>
          </p:spPr>
          <p:txBody>
            <a:bodyPr wrap="square" anchor="ctr" anchorCtr="0">
              <a:spAutoFit/>
            </a:bodyPr>
            <a:lstStyle/>
            <a:p>
              <a:pPr algn="ctr"/>
              <a:r>
                <a:rPr lang="en-GB" sz="1400" b="1" dirty="0" smtClean="0">
                  <a:solidFill>
                    <a:schemeClr val="bg1"/>
                  </a:solidFill>
                  <a:latin typeface="Avenir Next" charset="0"/>
                  <a:ea typeface="Avenir Next" charset="0"/>
                  <a:cs typeface="Avenir Next" charset="0"/>
                </a:rPr>
                <a:t>Put it in run-off</a:t>
              </a:r>
              <a:endParaRPr lang="en-GB" sz="1400" b="1" dirty="0">
                <a:solidFill>
                  <a:schemeClr val="bg1"/>
                </a:solidFill>
                <a:latin typeface="Avenir Next" charset="0"/>
                <a:ea typeface="Avenir Next" charset="0"/>
                <a:cs typeface="Avenir Next" charset="0"/>
              </a:endParaRPr>
            </a:p>
          </p:txBody>
        </p:sp>
      </p:grpSp>
      <p:grpSp>
        <p:nvGrpSpPr>
          <p:cNvPr id="100" name="Group 99"/>
          <p:cNvGrpSpPr/>
          <p:nvPr/>
        </p:nvGrpSpPr>
        <p:grpSpPr>
          <a:xfrm>
            <a:off x="6777173" y="1143143"/>
            <a:ext cx="1130910" cy="1130910"/>
            <a:chOff x="351366" y="1712139"/>
            <a:chExt cx="1612764" cy="1612764"/>
          </a:xfrm>
        </p:grpSpPr>
        <p:sp>
          <p:nvSpPr>
            <p:cNvPr id="101" name="Oval 100"/>
            <p:cNvSpPr/>
            <p:nvPr/>
          </p:nvSpPr>
          <p:spPr>
            <a:xfrm>
              <a:off x="351366" y="1712139"/>
              <a:ext cx="1612764" cy="1612764"/>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 name="Picture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89" y="2088180"/>
              <a:ext cx="910721" cy="893645"/>
            </a:xfrm>
            <a:prstGeom prst="rect">
              <a:avLst/>
            </a:prstGeom>
          </p:spPr>
        </p:pic>
      </p:grpSp>
      <p:sp>
        <p:nvSpPr>
          <p:cNvPr id="103" name="Rectangle 102"/>
          <p:cNvSpPr/>
          <p:nvPr/>
        </p:nvSpPr>
        <p:spPr>
          <a:xfrm>
            <a:off x="6663510" y="2364335"/>
            <a:ext cx="1382889" cy="523220"/>
          </a:xfrm>
          <a:prstGeom prst="rect">
            <a:avLst/>
          </a:prstGeom>
        </p:spPr>
        <p:txBody>
          <a:bodyPr wrap="square">
            <a:spAutoFit/>
          </a:bodyPr>
          <a:lstStyle/>
          <a:p>
            <a:pPr algn="ctr"/>
            <a:r>
              <a:rPr lang="en-US" sz="1400" dirty="0" smtClean="0">
                <a:solidFill>
                  <a:schemeClr val="bg1">
                    <a:lumMod val="50000"/>
                  </a:schemeClr>
                </a:solidFill>
                <a:latin typeface="Avenir Next" charset="0"/>
                <a:ea typeface="Avenir Next" charset="0"/>
                <a:cs typeface="Avenir Next" charset="0"/>
              </a:rPr>
              <a:t>Liability driven investments</a:t>
            </a:r>
            <a:endParaRPr lang="en-US" sz="1400" dirty="0">
              <a:solidFill>
                <a:schemeClr val="bg1">
                  <a:lumMod val="50000"/>
                </a:schemeClr>
              </a:solidFill>
              <a:latin typeface="Avenir Next" charset="0"/>
              <a:ea typeface="Avenir Next" charset="0"/>
              <a:cs typeface="Avenir Next" charset="0"/>
            </a:endParaRPr>
          </a:p>
        </p:txBody>
      </p:sp>
      <p:grpSp>
        <p:nvGrpSpPr>
          <p:cNvPr id="104" name="Group 103"/>
          <p:cNvGrpSpPr/>
          <p:nvPr/>
        </p:nvGrpSpPr>
        <p:grpSpPr>
          <a:xfrm>
            <a:off x="6777173" y="3083510"/>
            <a:ext cx="1130910" cy="1130910"/>
            <a:chOff x="351366" y="1712139"/>
            <a:chExt cx="1612764" cy="1612764"/>
          </a:xfrm>
        </p:grpSpPr>
        <p:sp>
          <p:nvSpPr>
            <p:cNvPr id="105" name="Oval 104"/>
            <p:cNvSpPr/>
            <p:nvPr/>
          </p:nvSpPr>
          <p:spPr>
            <a:xfrm>
              <a:off x="351366" y="1712139"/>
              <a:ext cx="1612764" cy="1612764"/>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6" name="Picture 10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387" y="2060345"/>
              <a:ext cx="910721" cy="902262"/>
            </a:xfrm>
            <a:prstGeom prst="rect">
              <a:avLst/>
            </a:prstGeom>
          </p:spPr>
        </p:pic>
      </p:grpSp>
      <p:sp>
        <p:nvSpPr>
          <p:cNvPr id="107" name="Rectangle 106"/>
          <p:cNvSpPr/>
          <p:nvPr/>
        </p:nvSpPr>
        <p:spPr>
          <a:xfrm>
            <a:off x="6878704" y="4304702"/>
            <a:ext cx="952505" cy="307777"/>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Annuities</a:t>
            </a:r>
            <a:endParaRPr lang="en-US" sz="1400" dirty="0">
              <a:solidFill>
                <a:schemeClr val="bg1">
                  <a:lumMod val="50000"/>
                </a:schemeClr>
              </a:solidFill>
              <a:latin typeface="Avenir Next" charset="0"/>
              <a:ea typeface="Avenir Next" charset="0"/>
              <a:cs typeface="Avenir Next" charset="0"/>
            </a:endParaRPr>
          </a:p>
        </p:txBody>
      </p:sp>
      <p:sp>
        <p:nvSpPr>
          <p:cNvPr id="108" name="Right Arrow 1"/>
          <p:cNvSpPr/>
          <p:nvPr/>
        </p:nvSpPr>
        <p:spPr>
          <a:xfrm>
            <a:off x="5951809" y="3467151"/>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
        <p:nvSpPr>
          <p:cNvPr id="110"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165804" y="4781544"/>
            <a:ext cx="742969" cy="208840"/>
          </a:xfrm>
        </p:spPr>
        <p:txBody>
          <a:bodyPr/>
          <a:lstStyle/>
          <a:p>
            <a:fld id="{380F306C-6FF4-B746-A46F-C396E559AA49}" type="slidenum">
              <a:rPr lang="en-CA" smtClean="0"/>
              <a:t>14</a:t>
            </a:fld>
            <a:endParaRPr lang="en-CA" dirty="0"/>
          </a:p>
        </p:txBody>
      </p:sp>
    </p:spTree>
    <p:extLst>
      <p:ext uri="{BB962C8B-B14F-4D97-AF65-F5344CB8AC3E}">
        <p14:creationId xmlns:p14="http://schemas.microsoft.com/office/powerpoint/2010/main" val="410577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1"/>
                                        </p:tgtEl>
                                        <p:attrNameLst>
                                          <p:attrName>style.visibility</p:attrName>
                                        </p:attrNameLst>
                                      </p:cBhvr>
                                      <p:to>
                                        <p:strVal val="visible"/>
                                      </p:to>
                                    </p:set>
                                    <p:animEffect transition="in" filter="wipe(left)">
                                      <p:cBhvr>
                                        <p:cTn id="11" dur="500"/>
                                        <p:tgtEl>
                                          <p:spTgt spid="201"/>
                                        </p:tgtEl>
                                      </p:cBhvr>
                                    </p:animEffect>
                                  </p:childTnLst>
                                </p:cTn>
                              </p:par>
                              <p:par>
                                <p:cTn id="12" presetID="22" presetClass="entr" presetSubtype="8" fill="hold" nodeType="with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wipe(left)">
                                      <p:cBhvr>
                                        <p:cTn id="14" dur="500"/>
                                        <p:tgtEl>
                                          <p:spTgt spid="9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left)">
                                      <p:cBhvr>
                                        <p:cTn id="19" dur="500"/>
                                        <p:tgtEl>
                                          <p:spTgt spid="8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wipe(left)">
                                      <p:cBhvr>
                                        <p:cTn id="22" dur="500"/>
                                        <p:tgtEl>
                                          <p:spTgt spid="108"/>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p:cTn id="26" dur="500" fill="hold"/>
                                        <p:tgtEl>
                                          <p:spTgt spid="100"/>
                                        </p:tgtEl>
                                        <p:attrNameLst>
                                          <p:attrName>ppt_w</p:attrName>
                                        </p:attrNameLst>
                                      </p:cBhvr>
                                      <p:tavLst>
                                        <p:tav tm="0">
                                          <p:val>
                                            <p:fltVal val="0"/>
                                          </p:val>
                                        </p:tav>
                                        <p:tav tm="100000">
                                          <p:val>
                                            <p:strVal val="#ppt_w"/>
                                          </p:val>
                                        </p:tav>
                                      </p:tavLst>
                                    </p:anim>
                                    <p:anim calcmode="lin" valueType="num">
                                      <p:cBhvr>
                                        <p:cTn id="27" dur="500" fill="hold"/>
                                        <p:tgtEl>
                                          <p:spTgt spid="100"/>
                                        </p:tgtEl>
                                        <p:attrNameLst>
                                          <p:attrName>ppt_h</p:attrName>
                                        </p:attrNameLst>
                                      </p:cBhvr>
                                      <p:tavLst>
                                        <p:tav tm="0">
                                          <p:val>
                                            <p:fltVal val="0"/>
                                          </p:val>
                                        </p:tav>
                                        <p:tav tm="100000">
                                          <p:val>
                                            <p:strVal val="#ppt_h"/>
                                          </p:val>
                                        </p:tav>
                                      </p:tavLst>
                                    </p:anim>
                                    <p:animEffect transition="in" filter="fade">
                                      <p:cBhvr>
                                        <p:cTn id="28" dur="500"/>
                                        <p:tgtEl>
                                          <p:spTgt spid="10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anim calcmode="lin" valueType="num">
                                      <p:cBhvr>
                                        <p:cTn id="31" dur="500" fill="hold"/>
                                        <p:tgtEl>
                                          <p:spTgt spid="103"/>
                                        </p:tgtEl>
                                        <p:attrNameLst>
                                          <p:attrName>ppt_w</p:attrName>
                                        </p:attrNameLst>
                                      </p:cBhvr>
                                      <p:tavLst>
                                        <p:tav tm="0">
                                          <p:val>
                                            <p:fltVal val="0"/>
                                          </p:val>
                                        </p:tav>
                                        <p:tav tm="100000">
                                          <p:val>
                                            <p:strVal val="#ppt_w"/>
                                          </p:val>
                                        </p:tav>
                                      </p:tavLst>
                                    </p:anim>
                                    <p:anim calcmode="lin" valueType="num">
                                      <p:cBhvr>
                                        <p:cTn id="32" dur="500" fill="hold"/>
                                        <p:tgtEl>
                                          <p:spTgt spid="103"/>
                                        </p:tgtEl>
                                        <p:attrNameLst>
                                          <p:attrName>ppt_h</p:attrName>
                                        </p:attrNameLst>
                                      </p:cBhvr>
                                      <p:tavLst>
                                        <p:tav tm="0">
                                          <p:val>
                                            <p:fltVal val="0"/>
                                          </p:val>
                                        </p:tav>
                                        <p:tav tm="100000">
                                          <p:val>
                                            <p:strVal val="#ppt_h"/>
                                          </p:val>
                                        </p:tav>
                                      </p:tavLst>
                                    </p:anim>
                                    <p:animEffect transition="in" filter="fade">
                                      <p:cBhvr>
                                        <p:cTn id="33" dur="500"/>
                                        <p:tgtEl>
                                          <p:spTgt spid="103"/>
                                        </p:tgtEl>
                                      </p:cBhvr>
                                    </p:animEffect>
                                  </p:childTnLst>
                                </p:cTn>
                              </p:par>
                              <p:par>
                                <p:cTn id="34" presetID="53" presetClass="entr" presetSubtype="16" fill="hold" nodeType="withEffect">
                                  <p:stCondLst>
                                    <p:cond delay="0"/>
                                  </p:stCondLst>
                                  <p:childTnLst>
                                    <p:set>
                                      <p:cBhvr>
                                        <p:cTn id="35" dur="1" fill="hold">
                                          <p:stCondLst>
                                            <p:cond delay="0"/>
                                          </p:stCondLst>
                                        </p:cTn>
                                        <p:tgtEl>
                                          <p:spTgt spid="104"/>
                                        </p:tgtEl>
                                        <p:attrNameLst>
                                          <p:attrName>style.visibility</p:attrName>
                                        </p:attrNameLst>
                                      </p:cBhvr>
                                      <p:to>
                                        <p:strVal val="visible"/>
                                      </p:to>
                                    </p:set>
                                    <p:anim calcmode="lin" valueType="num">
                                      <p:cBhvr>
                                        <p:cTn id="36" dur="500" fill="hold"/>
                                        <p:tgtEl>
                                          <p:spTgt spid="104"/>
                                        </p:tgtEl>
                                        <p:attrNameLst>
                                          <p:attrName>ppt_w</p:attrName>
                                        </p:attrNameLst>
                                      </p:cBhvr>
                                      <p:tavLst>
                                        <p:tav tm="0">
                                          <p:val>
                                            <p:fltVal val="0"/>
                                          </p:val>
                                        </p:tav>
                                        <p:tav tm="100000">
                                          <p:val>
                                            <p:strVal val="#ppt_w"/>
                                          </p:val>
                                        </p:tav>
                                      </p:tavLst>
                                    </p:anim>
                                    <p:anim calcmode="lin" valueType="num">
                                      <p:cBhvr>
                                        <p:cTn id="37" dur="500" fill="hold"/>
                                        <p:tgtEl>
                                          <p:spTgt spid="104"/>
                                        </p:tgtEl>
                                        <p:attrNameLst>
                                          <p:attrName>ppt_h</p:attrName>
                                        </p:attrNameLst>
                                      </p:cBhvr>
                                      <p:tavLst>
                                        <p:tav tm="0">
                                          <p:val>
                                            <p:fltVal val="0"/>
                                          </p:val>
                                        </p:tav>
                                        <p:tav tm="100000">
                                          <p:val>
                                            <p:strVal val="#ppt_h"/>
                                          </p:val>
                                        </p:tav>
                                      </p:tavLst>
                                    </p:anim>
                                    <p:animEffect transition="in" filter="fade">
                                      <p:cBhvr>
                                        <p:cTn id="38" dur="500"/>
                                        <p:tgtEl>
                                          <p:spTgt spid="10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7"/>
                                        </p:tgtEl>
                                        <p:attrNameLst>
                                          <p:attrName>style.visibility</p:attrName>
                                        </p:attrNameLst>
                                      </p:cBhvr>
                                      <p:to>
                                        <p:strVal val="visible"/>
                                      </p:to>
                                    </p:set>
                                    <p:anim calcmode="lin" valueType="num">
                                      <p:cBhvr>
                                        <p:cTn id="41" dur="500" fill="hold"/>
                                        <p:tgtEl>
                                          <p:spTgt spid="107"/>
                                        </p:tgtEl>
                                        <p:attrNameLst>
                                          <p:attrName>ppt_w</p:attrName>
                                        </p:attrNameLst>
                                      </p:cBhvr>
                                      <p:tavLst>
                                        <p:tav tm="0">
                                          <p:val>
                                            <p:fltVal val="0"/>
                                          </p:val>
                                        </p:tav>
                                        <p:tav tm="100000">
                                          <p:val>
                                            <p:strVal val="#ppt_w"/>
                                          </p:val>
                                        </p:tav>
                                      </p:tavLst>
                                    </p:anim>
                                    <p:anim calcmode="lin" valueType="num">
                                      <p:cBhvr>
                                        <p:cTn id="42" dur="500" fill="hold"/>
                                        <p:tgtEl>
                                          <p:spTgt spid="107"/>
                                        </p:tgtEl>
                                        <p:attrNameLst>
                                          <p:attrName>ppt_h</p:attrName>
                                        </p:attrNameLst>
                                      </p:cBhvr>
                                      <p:tavLst>
                                        <p:tav tm="0">
                                          <p:val>
                                            <p:fltVal val="0"/>
                                          </p:val>
                                        </p:tav>
                                        <p:tav tm="100000">
                                          <p:val>
                                            <p:strVal val="#ppt_h"/>
                                          </p:val>
                                        </p:tav>
                                      </p:tavLst>
                                    </p:anim>
                                    <p:animEffect transition="in" filter="fade">
                                      <p:cBhvr>
                                        <p:cTn id="43"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03" grpId="0"/>
      <p:bldP spid="107" grpId="0"/>
      <p:bldP spid="10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DE-RISKING SOLUTIONS 101</a:t>
            </a:r>
            <a:endParaRPr lang="en-CA" dirty="0"/>
          </a:p>
        </p:txBody>
      </p:sp>
      <p:sp>
        <p:nvSpPr>
          <p:cNvPr id="3" name="Slide Number Placeholder 2"/>
          <p:cNvSpPr>
            <a:spLocks noGrp="1"/>
          </p:cNvSpPr>
          <p:nvPr>
            <p:ph type="sldNum" sz="quarter" idx="4"/>
          </p:nvPr>
        </p:nvSpPr>
        <p:spPr/>
        <p:txBody>
          <a:bodyPr/>
          <a:lstStyle/>
          <a:p>
            <a:fld id="{CD0B62E8-4833-C84D-A86B-4CF3C4DE74F8}" type="slidenum">
              <a:rPr lang="uk-UA" smtClean="0"/>
              <a:pPr/>
              <a:t>15</a:t>
            </a:fld>
            <a:endParaRPr lang="uk-UA" dirty="0"/>
          </a:p>
        </p:txBody>
      </p:sp>
      <p:grpSp>
        <p:nvGrpSpPr>
          <p:cNvPr id="9" name="Group 8"/>
          <p:cNvGrpSpPr/>
          <p:nvPr/>
        </p:nvGrpSpPr>
        <p:grpSpPr>
          <a:xfrm>
            <a:off x="426713" y="1555854"/>
            <a:ext cx="3801952" cy="2797502"/>
            <a:chOff x="648681" y="2059454"/>
            <a:chExt cx="3912520" cy="2353346"/>
          </a:xfrm>
        </p:grpSpPr>
        <p:sp>
          <p:nvSpPr>
            <p:cNvPr id="12" name="TextBox 11"/>
            <p:cNvSpPr txBox="1"/>
            <p:nvPr/>
          </p:nvSpPr>
          <p:spPr>
            <a:xfrm>
              <a:off x="877669" y="3814068"/>
              <a:ext cx="3454546" cy="598732"/>
            </a:xfrm>
            <a:prstGeom prst="rect">
              <a:avLst/>
            </a:prstGeom>
            <a:noFill/>
          </p:spPr>
          <p:txBody>
            <a:bodyPr wrap="square" rtlCol="0">
              <a:spAutoFit/>
            </a:bodyPr>
            <a:lstStyle/>
            <a:p>
              <a:pPr marL="285743" indent="-285743">
                <a:lnSpc>
                  <a:spcPct val="150000"/>
                </a:lnSpc>
                <a:buFont typeface="Arial" charset="0"/>
                <a:buChar char="•"/>
              </a:pPr>
              <a:r>
                <a:rPr lang="en-US" sz="1400" dirty="0" smtClean="0">
                  <a:solidFill>
                    <a:schemeClr val="bg1">
                      <a:lumMod val="50000"/>
                    </a:schemeClr>
                  </a:solidFill>
                  <a:latin typeface="Avenir Next"/>
                  <a:ea typeface="Avenir Next" charset="0"/>
                  <a:cs typeface="Avenir Next" charset="0"/>
                </a:rPr>
                <a:t>Significant reduction in market risks </a:t>
              </a:r>
            </a:p>
            <a:p>
              <a:pPr marL="285743" indent="-285743">
                <a:lnSpc>
                  <a:spcPct val="150000"/>
                </a:lnSpc>
                <a:buFont typeface="Arial" charset="0"/>
                <a:buChar char="•"/>
              </a:pPr>
              <a:r>
                <a:rPr lang="en-US" sz="1400" dirty="0" smtClean="0">
                  <a:solidFill>
                    <a:schemeClr val="bg1">
                      <a:lumMod val="50000"/>
                    </a:schemeClr>
                  </a:solidFill>
                  <a:latin typeface="Avenir Next"/>
                  <a:ea typeface="Avenir Next" charset="0"/>
                  <a:cs typeface="Avenir Next" charset="0"/>
                </a:rPr>
                <a:t>Self-insure against longevity</a:t>
              </a:r>
            </a:p>
          </p:txBody>
        </p:sp>
        <p:graphicFrame>
          <p:nvGraphicFramePr>
            <p:cNvPr id="18" name="Chart 17"/>
            <p:cNvGraphicFramePr/>
            <p:nvPr>
              <p:extLst>
                <p:ext uri="{D42A27DB-BD31-4B8C-83A1-F6EECF244321}">
                  <p14:modId xmlns:p14="http://schemas.microsoft.com/office/powerpoint/2010/main" val="797833965"/>
                </p:ext>
              </p:extLst>
            </p:nvPr>
          </p:nvGraphicFramePr>
          <p:xfrm>
            <a:off x="648681" y="2059454"/>
            <a:ext cx="3912520" cy="1623023"/>
          </p:xfrm>
          <a:graphic>
            <a:graphicData uri="http://schemas.openxmlformats.org/drawingml/2006/chart">
              <c:chart xmlns:c="http://schemas.openxmlformats.org/drawingml/2006/chart" xmlns:r="http://schemas.openxmlformats.org/officeDocument/2006/relationships" r:id="rId5"/>
            </a:graphicData>
          </a:graphic>
        </p:graphicFrame>
      </p:grpSp>
      <p:sp>
        <p:nvSpPr>
          <p:cNvPr id="36" name="Content Placeholder 4"/>
          <p:cNvSpPr txBox="1">
            <a:spLocks/>
          </p:cNvSpPr>
          <p:nvPr/>
        </p:nvSpPr>
        <p:spPr>
          <a:xfrm>
            <a:off x="2485325" y="1089780"/>
            <a:ext cx="4173350" cy="297198"/>
          </a:xfrm>
          <a:prstGeom prst="rect">
            <a:avLst/>
          </a:prstGeom>
        </p:spPr>
        <p:txBody>
          <a:bodyPr/>
          <a:lstStyle>
            <a:lvl1pPr marL="0" indent="0" algn="l" defTabSz="457200" rtl="0" eaLnBrk="1" latinLnBrk="0" hangingPunct="1">
              <a:spcBef>
                <a:spcPts val="0"/>
              </a:spcBef>
              <a:buFont typeface="Arial"/>
              <a:buNone/>
              <a:defRPr sz="1500" b="1" kern="1200">
                <a:solidFill>
                  <a:srgbClr val="EAAB00"/>
                </a:solidFill>
                <a:latin typeface="Avenir Next" charset="0"/>
                <a:ea typeface="Avenir Next" charset="0"/>
                <a:cs typeface="Avenir Next" charset="0"/>
              </a:defRPr>
            </a:lvl1pPr>
            <a:lvl2pPr marL="271463" indent="-271463"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2pPr>
            <a:lvl3pPr marL="4492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3pPr>
            <a:lvl4pPr marL="6270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4pPr>
            <a:lvl5pPr marL="8048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smtClean="0"/>
              <a:t>LIABILITY DRIVEN INVESTMENTS</a:t>
            </a:r>
            <a:endParaRPr lang="en-CA" sz="1600" dirty="0"/>
          </a:p>
        </p:txBody>
      </p:sp>
      <p:grpSp>
        <p:nvGrpSpPr>
          <p:cNvPr id="4" name="Group 3"/>
          <p:cNvGrpSpPr/>
          <p:nvPr/>
        </p:nvGrpSpPr>
        <p:grpSpPr>
          <a:xfrm>
            <a:off x="5264525" y="1707732"/>
            <a:ext cx="3483940" cy="720000"/>
            <a:chOff x="5264525" y="1707732"/>
            <a:chExt cx="3483940" cy="720000"/>
          </a:xfrm>
        </p:grpSpPr>
        <p:sp>
          <p:nvSpPr>
            <p:cNvPr id="25" name="Flowchart: Process 17"/>
            <p:cNvSpPr/>
            <p:nvPr/>
          </p:nvSpPr>
          <p:spPr>
            <a:xfrm>
              <a:off x="6021495" y="1769201"/>
              <a:ext cx="2726970" cy="597062"/>
            </a:xfrm>
            <a:prstGeom prst="flowChartProcess">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lvl="0" indent="-171450">
                <a:lnSpc>
                  <a:spcPct val="120000"/>
                </a:lnSpc>
                <a:buClr>
                  <a:srgbClr val="003946"/>
                </a:buClr>
                <a:buFont typeface="Arial" charset="0"/>
                <a:buChar char="•"/>
              </a:pPr>
              <a:r>
                <a:rPr lang="en-CA" sz="1200" dirty="0" smtClean="0">
                  <a:solidFill>
                    <a:srgbClr val="003946"/>
                  </a:solidFill>
                  <a:latin typeface="Avenir Next"/>
                </a:rPr>
                <a:t>Sell equities, buy bonds</a:t>
              </a:r>
            </a:p>
            <a:p>
              <a:pPr marL="342900" lvl="0" indent="-171450">
                <a:lnSpc>
                  <a:spcPct val="120000"/>
                </a:lnSpc>
                <a:buClr>
                  <a:srgbClr val="003946"/>
                </a:buClr>
                <a:buFont typeface="Arial" charset="0"/>
                <a:buChar char="•"/>
              </a:pPr>
              <a:r>
                <a:rPr lang="en-CA" sz="1200" dirty="0" smtClean="0">
                  <a:solidFill>
                    <a:srgbClr val="003946"/>
                  </a:solidFill>
                  <a:latin typeface="Avenir Next"/>
                </a:rPr>
                <a:t>Buy longer bonds</a:t>
              </a:r>
              <a:endParaRPr lang="en-CA" sz="1200" dirty="0">
                <a:solidFill>
                  <a:srgbClr val="003946"/>
                </a:solidFill>
                <a:latin typeface="Avenir Next"/>
              </a:endParaRPr>
            </a:p>
          </p:txBody>
        </p:sp>
        <p:sp>
          <p:nvSpPr>
            <p:cNvPr id="34" name="Oval 33"/>
            <p:cNvSpPr>
              <a:spLocks noChangeAspect="1"/>
            </p:cNvSpPr>
            <p:nvPr>
              <p:custDataLst>
                <p:tags r:id="rId3"/>
              </p:custDataLst>
            </p:nvPr>
          </p:nvSpPr>
          <p:spPr bwMode="auto">
            <a:xfrm>
              <a:off x="5264525" y="1707732"/>
              <a:ext cx="720000" cy="720000"/>
            </a:xfrm>
            <a:prstGeom prst="ellipse">
              <a:avLst/>
            </a:prstGeom>
            <a:solidFill>
              <a:srgbClr val="13496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eaLnBrk="1" hangingPunct="1"/>
              <a:r>
                <a:rPr lang="en-CA" altLang="en-US" sz="1200" b="1" dirty="0" smtClean="0">
                  <a:solidFill>
                    <a:schemeClr val="bg1"/>
                  </a:solidFill>
                  <a:latin typeface="Avenir Next" charset="0"/>
                  <a:ea typeface="Avenir Next" charset="0"/>
                  <a:cs typeface="Avenir Next" charset="0"/>
                </a:rPr>
                <a:t>LDI 1.0</a:t>
              </a:r>
              <a:endParaRPr lang="en-CA" altLang="en-US" sz="1200" b="1" dirty="0">
                <a:solidFill>
                  <a:schemeClr val="bg1"/>
                </a:solidFill>
                <a:latin typeface="Avenir Next" charset="0"/>
                <a:ea typeface="Avenir Next" charset="0"/>
                <a:cs typeface="Avenir Next" charset="0"/>
              </a:endParaRPr>
            </a:p>
          </p:txBody>
        </p:sp>
      </p:grpSp>
      <p:grpSp>
        <p:nvGrpSpPr>
          <p:cNvPr id="5" name="Group 4"/>
          <p:cNvGrpSpPr/>
          <p:nvPr/>
        </p:nvGrpSpPr>
        <p:grpSpPr>
          <a:xfrm>
            <a:off x="5264525" y="2594605"/>
            <a:ext cx="3483940" cy="720000"/>
            <a:chOff x="5264525" y="2594605"/>
            <a:chExt cx="3483940" cy="720000"/>
          </a:xfrm>
        </p:grpSpPr>
        <p:sp>
          <p:nvSpPr>
            <p:cNvPr id="26" name="Flowchart: Process 17"/>
            <p:cNvSpPr/>
            <p:nvPr/>
          </p:nvSpPr>
          <p:spPr>
            <a:xfrm>
              <a:off x="6021495" y="2616858"/>
              <a:ext cx="2726970" cy="675495"/>
            </a:xfrm>
            <a:prstGeom prst="flowChartProcess">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lvl="0" indent="-171450">
                <a:lnSpc>
                  <a:spcPct val="120000"/>
                </a:lnSpc>
                <a:buClr>
                  <a:srgbClr val="003946"/>
                </a:buClr>
                <a:buFont typeface="Arial" charset="0"/>
                <a:buChar char="•"/>
              </a:pPr>
              <a:r>
                <a:rPr lang="en-CA" sz="1200" dirty="0" smtClean="0">
                  <a:solidFill>
                    <a:srgbClr val="003946"/>
                  </a:solidFill>
                  <a:latin typeface="Avenir Next"/>
                  <a:cs typeface="Arial" panose="020B0604020202020204" pitchFamily="34" charset="0"/>
                </a:rPr>
                <a:t>Duration matching</a:t>
              </a:r>
            </a:p>
            <a:p>
              <a:pPr marL="342900" lvl="0" indent="-171450">
                <a:lnSpc>
                  <a:spcPct val="120000"/>
                </a:lnSpc>
                <a:buClr>
                  <a:srgbClr val="003946"/>
                </a:buClr>
                <a:buFont typeface="Arial" charset="0"/>
                <a:buChar char="•"/>
              </a:pPr>
              <a:r>
                <a:rPr lang="en-CA" sz="1200" dirty="0" smtClean="0">
                  <a:solidFill>
                    <a:srgbClr val="003946"/>
                  </a:solidFill>
                  <a:latin typeface="Avenir Next"/>
                  <a:cs typeface="Arial" panose="020B0604020202020204" pitchFamily="34" charset="0"/>
                </a:rPr>
                <a:t>Index benchmarking</a:t>
              </a:r>
              <a:endParaRPr lang="en-CA" sz="1200" dirty="0">
                <a:solidFill>
                  <a:srgbClr val="003946"/>
                </a:solidFill>
                <a:latin typeface="Avenir Next"/>
                <a:cs typeface="Arial" panose="020B0604020202020204" pitchFamily="34" charset="0"/>
              </a:endParaRPr>
            </a:p>
          </p:txBody>
        </p:sp>
        <p:sp>
          <p:nvSpPr>
            <p:cNvPr id="35" name="Oval 34"/>
            <p:cNvSpPr>
              <a:spLocks noChangeAspect="1"/>
            </p:cNvSpPr>
            <p:nvPr>
              <p:custDataLst>
                <p:tags r:id="rId2"/>
              </p:custDataLst>
            </p:nvPr>
          </p:nvSpPr>
          <p:spPr bwMode="auto">
            <a:xfrm>
              <a:off x="5264525" y="2594605"/>
              <a:ext cx="720000" cy="720000"/>
            </a:xfrm>
            <a:prstGeom prst="ellipse">
              <a:avLst/>
            </a:prstGeom>
            <a:solidFill>
              <a:srgbClr val="13496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eaLnBrk="1" hangingPunct="1"/>
              <a:r>
                <a:rPr lang="en-CA" altLang="en-US" sz="1200" b="1" dirty="0" smtClean="0">
                  <a:solidFill>
                    <a:schemeClr val="bg1"/>
                  </a:solidFill>
                  <a:latin typeface="Avenir Next" charset="0"/>
                  <a:ea typeface="Avenir Next" charset="0"/>
                  <a:cs typeface="Avenir Next" charset="0"/>
                </a:rPr>
                <a:t>LDI 2.0</a:t>
              </a:r>
              <a:endParaRPr lang="en-CA" altLang="en-US" sz="1200" b="1" dirty="0">
                <a:solidFill>
                  <a:schemeClr val="bg1"/>
                </a:solidFill>
                <a:latin typeface="Avenir Next" charset="0"/>
                <a:ea typeface="Avenir Next" charset="0"/>
                <a:cs typeface="Avenir Next" charset="0"/>
              </a:endParaRPr>
            </a:p>
          </p:txBody>
        </p:sp>
      </p:grpSp>
      <p:grpSp>
        <p:nvGrpSpPr>
          <p:cNvPr id="6" name="Group 5"/>
          <p:cNvGrpSpPr/>
          <p:nvPr/>
        </p:nvGrpSpPr>
        <p:grpSpPr>
          <a:xfrm>
            <a:off x="5264525" y="3481478"/>
            <a:ext cx="3483940" cy="720000"/>
            <a:chOff x="5264525" y="3481478"/>
            <a:chExt cx="3483940" cy="720000"/>
          </a:xfrm>
        </p:grpSpPr>
        <p:sp>
          <p:nvSpPr>
            <p:cNvPr id="29" name="Flowchart: Process 28"/>
            <p:cNvSpPr/>
            <p:nvPr/>
          </p:nvSpPr>
          <p:spPr>
            <a:xfrm>
              <a:off x="6021495" y="3558519"/>
              <a:ext cx="2726970" cy="565918"/>
            </a:xfrm>
            <a:prstGeom prst="flowChartProcess">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lvl="0" indent="-171450">
                <a:lnSpc>
                  <a:spcPct val="120000"/>
                </a:lnSpc>
                <a:buClr>
                  <a:srgbClr val="003946"/>
                </a:buClr>
                <a:buFont typeface="Arial" charset="0"/>
                <a:buChar char="•"/>
              </a:pPr>
              <a:r>
                <a:rPr lang="en-CA" sz="1200" dirty="0" smtClean="0">
                  <a:solidFill>
                    <a:srgbClr val="003946"/>
                  </a:solidFill>
                  <a:latin typeface="Avenir Next"/>
                </a:rPr>
                <a:t>Custom portfolio</a:t>
              </a:r>
            </a:p>
            <a:p>
              <a:pPr marL="342900" lvl="0" indent="-171450">
                <a:lnSpc>
                  <a:spcPct val="120000"/>
                </a:lnSpc>
                <a:buClr>
                  <a:srgbClr val="003946"/>
                </a:buClr>
                <a:buFont typeface="Arial" charset="0"/>
                <a:buChar char="•"/>
              </a:pPr>
              <a:r>
                <a:rPr lang="en-CA" sz="1200" dirty="0" smtClean="0">
                  <a:solidFill>
                    <a:srgbClr val="003946"/>
                  </a:solidFill>
                  <a:latin typeface="Avenir Next"/>
                </a:rPr>
                <a:t>Custom benchmark</a:t>
              </a:r>
              <a:endParaRPr lang="en-CA" sz="1200" dirty="0">
                <a:solidFill>
                  <a:srgbClr val="003946"/>
                </a:solidFill>
                <a:latin typeface="Avenir Next"/>
              </a:endParaRPr>
            </a:p>
          </p:txBody>
        </p:sp>
        <p:sp>
          <p:nvSpPr>
            <p:cNvPr id="37" name="Oval 36"/>
            <p:cNvSpPr>
              <a:spLocks noChangeAspect="1"/>
            </p:cNvSpPr>
            <p:nvPr>
              <p:custDataLst>
                <p:tags r:id="rId1"/>
              </p:custDataLst>
            </p:nvPr>
          </p:nvSpPr>
          <p:spPr bwMode="auto">
            <a:xfrm>
              <a:off x="5264525" y="3481478"/>
              <a:ext cx="720000" cy="720000"/>
            </a:xfrm>
            <a:prstGeom prst="ellipse">
              <a:avLst/>
            </a:prstGeom>
            <a:solidFill>
              <a:srgbClr val="13496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eaLnBrk="1" hangingPunct="1"/>
              <a:r>
                <a:rPr lang="en-CA" altLang="en-US" sz="1200" b="1" dirty="0" smtClean="0">
                  <a:solidFill>
                    <a:schemeClr val="bg1"/>
                  </a:solidFill>
                  <a:latin typeface="Avenir Next" charset="0"/>
                  <a:ea typeface="Avenir Next" charset="0"/>
                  <a:cs typeface="Avenir Next" charset="0"/>
                </a:rPr>
                <a:t>LDI 3.0</a:t>
              </a:r>
              <a:endParaRPr lang="en-CA" altLang="en-US" sz="1200" b="1" dirty="0">
                <a:solidFill>
                  <a:schemeClr val="bg1"/>
                </a:solidFill>
                <a:latin typeface="Avenir Next" charset="0"/>
                <a:ea typeface="Avenir Next" charset="0"/>
                <a:cs typeface="Avenir Next" charset="0"/>
              </a:endParaRPr>
            </a:p>
          </p:txBody>
        </p:sp>
      </p:grpSp>
      <p:sp>
        <p:nvSpPr>
          <p:cNvPr id="16" name="Right Arrow 1"/>
          <p:cNvSpPr/>
          <p:nvPr/>
        </p:nvSpPr>
        <p:spPr>
          <a:xfrm>
            <a:off x="4380882" y="2732564"/>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n w="0"/>
              <a:solidFill>
                <a:schemeClr val="accent1"/>
              </a:solidFill>
              <a:effectLst>
                <a:outerShdw blurRad="38100" dist="25400" dir="5400000" algn="ctr" rotWithShape="0">
                  <a:srgbClr val="6E747A">
                    <a:alpha val="43000"/>
                  </a:srgbClr>
                </a:outerShdw>
              </a:effectLst>
              <a:latin typeface="Arial"/>
            </a:endParaRPr>
          </a:p>
        </p:txBody>
      </p:sp>
    </p:spTree>
    <p:extLst>
      <p:ext uri="{BB962C8B-B14F-4D97-AF65-F5344CB8AC3E}">
        <p14:creationId xmlns:p14="http://schemas.microsoft.com/office/powerpoint/2010/main" val="29387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2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20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DE-RISKING SOLUTIONS 101</a:t>
            </a:r>
            <a:endParaRPr lang="en-CA" dirty="0"/>
          </a:p>
        </p:txBody>
      </p:sp>
      <p:sp>
        <p:nvSpPr>
          <p:cNvPr id="3" name="Slide Number Placeholder 2"/>
          <p:cNvSpPr>
            <a:spLocks noGrp="1"/>
          </p:cNvSpPr>
          <p:nvPr>
            <p:ph type="sldNum" sz="quarter" idx="4"/>
          </p:nvPr>
        </p:nvSpPr>
        <p:spPr/>
        <p:txBody>
          <a:bodyPr/>
          <a:lstStyle/>
          <a:p>
            <a:fld id="{CD0B62E8-4833-C84D-A86B-4CF3C4DE74F8}" type="slidenum">
              <a:rPr lang="uk-UA" smtClean="0"/>
              <a:pPr/>
              <a:t>16</a:t>
            </a:fld>
            <a:endParaRPr lang="uk-UA" dirty="0"/>
          </a:p>
        </p:txBody>
      </p:sp>
      <p:sp>
        <p:nvSpPr>
          <p:cNvPr id="11" name="TextBox 10"/>
          <p:cNvSpPr txBox="1"/>
          <p:nvPr/>
        </p:nvSpPr>
        <p:spPr>
          <a:xfrm>
            <a:off x="649905" y="3634795"/>
            <a:ext cx="3560508" cy="738664"/>
          </a:xfrm>
          <a:prstGeom prst="rect">
            <a:avLst/>
          </a:prstGeom>
          <a:noFill/>
        </p:spPr>
        <p:txBody>
          <a:bodyPr wrap="square" rtlCol="0">
            <a:spAutoFit/>
          </a:bodyPr>
          <a:lstStyle/>
          <a:p>
            <a:pPr marL="285743" indent="-285743">
              <a:lnSpc>
                <a:spcPct val="150000"/>
              </a:lnSpc>
              <a:buFont typeface="Arial" charset="0"/>
              <a:buChar char="•"/>
            </a:pPr>
            <a:r>
              <a:rPr lang="en-US" sz="1400" dirty="0" smtClean="0">
                <a:solidFill>
                  <a:schemeClr val="bg1">
                    <a:lumMod val="50000"/>
                  </a:schemeClr>
                </a:solidFill>
                <a:latin typeface="Avenir Next"/>
                <a:ea typeface="Avenir Next" charset="0"/>
                <a:cs typeface="Avenir Next" charset="0"/>
              </a:rPr>
              <a:t>Elimination of market risks</a:t>
            </a:r>
          </a:p>
          <a:p>
            <a:pPr marL="285743" indent="-285743">
              <a:lnSpc>
                <a:spcPct val="150000"/>
              </a:lnSpc>
              <a:buFont typeface="Arial" charset="0"/>
              <a:buChar char="•"/>
            </a:pPr>
            <a:r>
              <a:rPr lang="en-US" sz="1400" dirty="0" smtClean="0">
                <a:solidFill>
                  <a:schemeClr val="bg1">
                    <a:lumMod val="50000"/>
                  </a:schemeClr>
                </a:solidFill>
                <a:latin typeface="Avenir Next"/>
                <a:ea typeface="Avenir Next" charset="0"/>
                <a:cs typeface="Avenir Next" charset="0"/>
              </a:rPr>
              <a:t>Transfer longevity risk to insurer</a:t>
            </a:r>
          </a:p>
        </p:txBody>
      </p:sp>
      <p:grpSp>
        <p:nvGrpSpPr>
          <p:cNvPr id="44" name="Group 43"/>
          <p:cNvGrpSpPr/>
          <p:nvPr/>
        </p:nvGrpSpPr>
        <p:grpSpPr>
          <a:xfrm>
            <a:off x="680924" y="1487644"/>
            <a:ext cx="3357544" cy="1740640"/>
            <a:chOff x="5198348" y="1786958"/>
            <a:chExt cx="3357544" cy="1740640"/>
          </a:xfrm>
        </p:grpSpPr>
        <p:grpSp>
          <p:nvGrpSpPr>
            <p:cNvPr id="15" name="Group 14"/>
            <p:cNvGrpSpPr/>
            <p:nvPr/>
          </p:nvGrpSpPr>
          <p:grpSpPr>
            <a:xfrm>
              <a:off x="5625276" y="1786958"/>
              <a:ext cx="2604327" cy="1130910"/>
              <a:chOff x="5389848" y="1549283"/>
              <a:chExt cx="2604327" cy="1130910"/>
            </a:xfrm>
          </p:grpSpPr>
          <p:grpSp>
            <p:nvGrpSpPr>
              <p:cNvPr id="6" name="Group 5"/>
              <p:cNvGrpSpPr/>
              <p:nvPr/>
            </p:nvGrpSpPr>
            <p:grpSpPr>
              <a:xfrm>
                <a:off x="6109679" y="1549283"/>
                <a:ext cx="1130910" cy="1130910"/>
                <a:chOff x="6109679" y="1322010"/>
                <a:chExt cx="1130910" cy="1130910"/>
              </a:xfrm>
            </p:grpSpPr>
            <p:sp>
              <p:nvSpPr>
                <p:cNvPr id="28" name="Oval 27"/>
                <p:cNvSpPr/>
                <p:nvPr/>
              </p:nvSpPr>
              <p:spPr>
                <a:xfrm>
                  <a:off x="6109679" y="1322010"/>
                  <a:ext cx="1130910" cy="1130910"/>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latin typeface="Avenir Next" charset="0"/>
                    <a:ea typeface="Avenir Next" charset="0"/>
                    <a:cs typeface="Avenir Next" charset="0"/>
                  </a:endParaRPr>
                </a:p>
              </p:txBody>
            </p:sp>
            <p:sp>
              <p:nvSpPr>
                <p:cNvPr id="31" name="Rectangle 30">
                  <a:extLst>
                    <a:ext uri="{FF2B5EF4-FFF2-40B4-BE49-F238E27FC236}">
                      <a16:creationId xmlns:a16="http://schemas.microsoft.com/office/drawing/2014/main" id="{9BBBB5BD-385D-43A4-A5DE-88975F16EFC8}"/>
                    </a:ext>
                  </a:extLst>
                </p:cNvPr>
                <p:cNvSpPr/>
                <p:nvPr/>
              </p:nvSpPr>
              <p:spPr>
                <a:xfrm>
                  <a:off x="6189699" y="1718188"/>
                  <a:ext cx="970871" cy="338554"/>
                </a:xfrm>
                <a:prstGeom prst="rect">
                  <a:avLst/>
                </a:prstGeom>
              </p:spPr>
              <p:txBody>
                <a:bodyPr wrap="square" anchor="ctr" anchorCtr="0">
                  <a:spAutoFit/>
                </a:bodyPr>
                <a:lstStyle/>
                <a:p>
                  <a:pPr algn="ctr"/>
                  <a:r>
                    <a:rPr lang="en-GB" sz="1600" b="1" dirty="0" smtClean="0">
                      <a:solidFill>
                        <a:schemeClr val="bg1"/>
                      </a:solidFill>
                      <a:latin typeface="Avenir Next" charset="0"/>
                      <a:ea typeface="Avenir Next" charset="0"/>
                      <a:cs typeface="Avenir Next" charset="0"/>
                    </a:rPr>
                    <a:t>Insurer</a:t>
                  </a:r>
                  <a:endParaRPr lang="en-GB" sz="1600" b="1" dirty="0">
                    <a:solidFill>
                      <a:schemeClr val="bg1"/>
                    </a:solidFill>
                    <a:latin typeface="Avenir Next" charset="0"/>
                    <a:ea typeface="Avenir Next" charset="0"/>
                    <a:cs typeface="Avenir Next" charset="0"/>
                  </a:endParaRPr>
                </a:p>
              </p:txBody>
            </p:sp>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389848" y="1991080"/>
                <a:ext cx="584044" cy="585869"/>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a:off x="7409217" y="2060922"/>
                <a:ext cx="584045" cy="585870"/>
              </a:xfrm>
              <a:prstGeom prst="rect">
                <a:avLst/>
              </a:prstGeom>
            </p:spPr>
          </p:pic>
        </p:grpSp>
        <p:grpSp>
          <p:nvGrpSpPr>
            <p:cNvPr id="38" name="Group 37">
              <a:extLst>
                <a:ext uri="{FF2B5EF4-FFF2-40B4-BE49-F238E27FC236}">
                  <a16:creationId xmlns:a16="http://schemas.microsoft.com/office/drawing/2014/main" id="{EF02BC30-AA23-47B9-B174-BC6B99E4E7C8}"/>
                </a:ext>
              </a:extLst>
            </p:cNvPr>
            <p:cNvGrpSpPr/>
            <p:nvPr/>
          </p:nvGrpSpPr>
          <p:grpSpPr>
            <a:xfrm>
              <a:off x="5198348" y="2975803"/>
              <a:ext cx="979954" cy="551362"/>
              <a:chOff x="-629236" y="3085695"/>
              <a:chExt cx="3097071" cy="908291"/>
            </a:xfrm>
          </p:grpSpPr>
          <p:sp>
            <p:nvSpPr>
              <p:cNvPr id="39" name="Rectangle 38">
                <a:extLst>
                  <a:ext uri="{FF2B5EF4-FFF2-40B4-BE49-F238E27FC236}">
                    <a16:creationId xmlns:a16="http://schemas.microsoft.com/office/drawing/2014/main" id="{B1083E14-CCCA-414C-A997-E68FCCA2D0AE}"/>
                  </a:ext>
                </a:extLst>
              </p:cNvPr>
              <p:cNvSpPr/>
              <p:nvPr/>
            </p:nvSpPr>
            <p:spPr>
              <a:xfrm>
                <a:off x="-561470" y="3085695"/>
                <a:ext cx="2946780" cy="908291"/>
              </a:xfrm>
              <a:prstGeom prst="rect">
                <a:avLst/>
              </a:prstGeom>
              <a:solidFill>
                <a:srgbClr val="134969"/>
              </a:solidFill>
              <a:ln w="66675" cmpd="dbl">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Arial"/>
                </a:endParaRPr>
              </a:p>
            </p:txBody>
          </p:sp>
          <p:sp>
            <p:nvSpPr>
              <p:cNvPr id="40" name="Rectangle 39">
                <a:extLst>
                  <a:ext uri="{FF2B5EF4-FFF2-40B4-BE49-F238E27FC236}">
                    <a16:creationId xmlns:a16="http://schemas.microsoft.com/office/drawing/2014/main" id="{9BBBB5BD-385D-43A4-A5DE-88975F16EFC8}"/>
                  </a:ext>
                </a:extLst>
              </p:cNvPr>
              <p:cNvSpPr/>
              <p:nvPr/>
            </p:nvSpPr>
            <p:spPr>
              <a:xfrm>
                <a:off x="-629236" y="3153677"/>
                <a:ext cx="3097071" cy="760528"/>
              </a:xfrm>
              <a:prstGeom prst="rect">
                <a:avLst/>
              </a:prstGeom>
            </p:spPr>
            <p:txBody>
              <a:bodyPr wrap="square" anchor="ctr" anchorCtr="0">
                <a:spAutoFit/>
              </a:bodyPr>
              <a:lstStyle/>
              <a:p>
                <a:pPr algn="ctr"/>
                <a:r>
                  <a:rPr lang="en-GB" sz="1200" b="1" dirty="0" smtClean="0">
                    <a:solidFill>
                      <a:schemeClr val="bg1"/>
                    </a:solidFill>
                    <a:latin typeface="Avenir Next" charset="0"/>
                    <a:ea typeface="Avenir Next" charset="0"/>
                    <a:cs typeface="Avenir Next" charset="0"/>
                  </a:rPr>
                  <a:t>Pension plan</a:t>
                </a:r>
                <a:endParaRPr lang="en-GB" sz="1200" b="1" dirty="0">
                  <a:solidFill>
                    <a:schemeClr val="bg1"/>
                  </a:solidFill>
                  <a:latin typeface="Avenir Next" charset="0"/>
                  <a:ea typeface="Avenir Next" charset="0"/>
                  <a:cs typeface="Avenir Next" charset="0"/>
                </a:endParaRPr>
              </a:p>
            </p:txBody>
          </p:sp>
        </p:grpSp>
        <p:grpSp>
          <p:nvGrpSpPr>
            <p:cNvPr id="41" name="Group 40">
              <a:extLst>
                <a:ext uri="{FF2B5EF4-FFF2-40B4-BE49-F238E27FC236}">
                  <a16:creationId xmlns:a16="http://schemas.microsoft.com/office/drawing/2014/main" id="{EF02BC30-AA23-47B9-B174-BC6B99E4E7C8}"/>
                </a:ext>
              </a:extLst>
            </p:cNvPr>
            <p:cNvGrpSpPr/>
            <p:nvPr/>
          </p:nvGrpSpPr>
          <p:grpSpPr>
            <a:xfrm>
              <a:off x="7575938" y="2976236"/>
              <a:ext cx="979954" cy="551362"/>
              <a:chOff x="-629236" y="3085695"/>
              <a:chExt cx="3097071" cy="908291"/>
            </a:xfrm>
          </p:grpSpPr>
          <p:sp>
            <p:nvSpPr>
              <p:cNvPr id="42" name="Rectangle 41">
                <a:extLst>
                  <a:ext uri="{FF2B5EF4-FFF2-40B4-BE49-F238E27FC236}">
                    <a16:creationId xmlns:a16="http://schemas.microsoft.com/office/drawing/2014/main" id="{B1083E14-CCCA-414C-A997-E68FCCA2D0AE}"/>
                  </a:ext>
                </a:extLst>
              </p:cNvPr>
              <p:cNvSpPr/>
              <p:nvPr/>
            </p:nvSpPr>
            <p:spPr>
              <a:xfrm>
                <a:off x="-554090" y="3085695"/>
                <a:ext cx="2946780" cy="908291"/>
              </a:xfrm>
              <a:prstGeom prst="rect">
                <a:avLst/>
              </a:prstGeom>
              <a:solidFill>
                <a:srgbClr val="134969"/>
              </a:solidFill>
              <a:ln w="66675" cmpd="dbl">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Arial"/>
                </a:endParaRPr>
              </a:p>
            </p:txBody>
          </p:sp>
          <p:sp>
            <p:nvSpPr>
              <p:cNvPr id="43" name="Rectangle 42">
                <a:extLst>
                  <a:ext uri="{FF2B5EF4-FFF2-40B4-BE49-F238E27FC236}">
                    <a16:creationId xmlns:a16="http://schemas.microsoft.com/office/drawing/2014/main" id="{9BBBB5BD-385D-43A4-A5DE-88975F16EFC8}"/>
                  </a:ext>
                </a:extLst>
              </p:cNvPr>
              <p:cNvSpPr/>
              <p:nvPr/>
            </p:nvSpPr>
            <p:spPr>
              <a:xfrm>
                <a:off x="-629236" y="3305782"/>
                <a:ext cx="3097071" cy="456317"/>
              </a:xfrm>
              <a:prstGeom prst="rect">
                <a:avLst/>
              </a:prstGeom>
            </p:spPr>
            <p:txBody>
              <a:bodyPr wrap="square" anchor="ctr" anchorCtr="0">
                <a:spAutoFit/>
              </a:bodyPr>
              <a:lstStyle/>
              <a:p>
                <a:pPr algn="ctr"/>
                <a:r>
                  <a:rPr lang="en-GB" sz="1200" b="1" dirty="0" smtClean="0">
                    <a:solidFill>
                      <a:schemeClr val="bg1"/>
                    </a:solidFill>
                    <a:latin typeface="Avenir Next" charset="0"/>
                    <a:ea typeface="Avenir Next" charset="0"/>
                    <a:cs typeface="Avenir Next" charset="0"/>
                  </a:rPr>
                  <a:t>Retirees</a:t>
                </a:r>
                <a:endParaRPr lang="en-GB" sz="1200" b="1" dirty="0">
                  <a:solidFill>
                    <a:schemeClr val="bg1"/>
                  </a:solidFill>
                  <a:latin typeface="Avenir Next" charset="0"/>
                  <a:ea typeface="Avenir Next" charset="0"/>
                  <a:cs typeface="Avenir Next" charset="0"/>
                </a:endParaRPr>
              </a:p>
            </p:txBody>
          </p:sp>
        </p:grpSp>
      </p:grpSp>
      <p:sp>
        <p:nvSpPr>
          <p:cNvPr id="20" name="Content Placeholder 4"/>
          <p:cNvSpPr txBox="1">
            <a:spLocks/>
          </p:cNvSpPr>
          <p:nvPr/>
        </p:nvSpPr>
        <p:spPr>
          <a:xfrm>
            <a:off x="2485325" y="1089780"/>
            <a:ext cx="4173350" cy="297198"/>
          </a:xfrm>
          <a:prstGeom prst="rect">
            <a:avLst/>
          </a:prstGeom>
        </p:spPr>
        <p:txBody>
          <a:bodyPr/>
          <a:lstStyle>
            <a:lvl1pPr marL="0" indent="0" algn="l" defTabSz="457200" rtl="0" eaLnBrk="1" latinLnBrk="0" hangingPunct="1">
              <a:spcBef>
                <a:spcPts val="0"/>
              </a:spcBef>
              <a:buFont typeface="Arial"/>
              <a:buNone/>
              <a:defRPr sz="1500" b="1" kern="1200">
                <a:solidFill>
                  <a:srgbClr val="EAAB00"/>
                </a:solidFill>
                <a:latin typeface="Avenir Next" charset="0"/>
                <a:ea typeface="Avenir Next" charset="0"/>
                <a:cs typeface="Avenir Next" charset="0"/>
              </a:defRPr>
            </a:lvl1pPr>
            <a:lvl2pPr marL="271463" indent="-271463"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2pPr>
            <a:lvl3pPr marL="4492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3pPr>
            <a:lvl4pPr marL="6270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4pPr>
            <a:lvl5pPr marL="8048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a:t>ANNUITIES</a:t>
            </a:r>
            <a:endParaRPr lang="en-CA" sz="1600" dirty="0"/>
          </a:p>
        </p:txBody>
      </p:sp>
      <p:sp>
        <p:nvSpPr>
          <p:cNvPr id="33" name="Right Arrow 1"/>
          <p:cNvSpPr/>
          <p:nvPr/>
        </p:nvSpPr>
        <p:spPr>
          <a:xfrm>
            <a:off x="4380882" y="2732564"/>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n w="0"/>
              <a:solidFill>
                <a:schemeClr val="accent1"/>
              </a:solidFill>
              <a:effectLst>
                <a:outerShdw blurRad="38100" dist="25400" dir="5400000" algn="ctr" rotWithShape="0">
                  <a:srgbClr val="6E747A">
                    <a:alpha val="43000"/>
                  </a:srgbClr>
                </a:outerShdw>
              </a:effectLst>
              <a:latin typeface="Arial"/>
            </a:endParaRPr>
          </a:p>
        </p:txBody>
      </p:sp>
      <p:grpSp>
        <p:nvGrpSpPr>
          <p:cNvPr id="19" name="Group 18"/>
          <p:cNvGrpSpPr/>
          <p:nvPr/>
        </p:nvGrpSpPr>
        <p:grpSpPr>
          <a:xfrm>
            <a:off x="5078597" y="2112703"/>
            <a:ext cx="3544873" cy="1956360"/>
            <a:chOff x="631473" y="1380037"/>
            <a:chExt cx="7881054" cy="2958692"/>
          </a:xfrm>
        </p:grpSpPr>
        <p:grpSp>
          <p:nvGrpSpPr>
            <p:cNvPr id="21" name="Group 20"/>
            <p:cNvGrpSpPr/>
            <p:nvPr/>
          </p:nvGrpSpPr>
          <p:grpSpPr>
            <a:xfrm>
              <a:off x="631473" y="1380037"/>
              <a:ext cx="7881054" cy="2958692"/>
              <a:chOff x="631473" y="1380037"/>
              <a:chExt cx="7881054" cy="2958692"/>
            </a:xfrm>
          </p:grpSpPr>
          <p:graphicFrame>
            <p:nvGraphicFramePr>
              <p:cNvPr id="23" name="Chart 22"/>
              <p:cNvGraphicFramePr>
                <a:graphicFrameLocks/>
              </p:cNvGraphicFramePr>
              <p:nvPr>
                <p:extLst>
                  <p:ext uri="{D42A27DB-BD31-4B8C-83A1-F6EECF244321}">
                    <p14:modId xmlns:p14="http://schemas.microsoft.com/office/powerpoint/2010/main" val="563320775"/>
                  </p:ext>
                </p:extLst>
              </p:nvPr>
            </p:nvGraphicFramePr>
            <p:xfrm>
              <a:off x="631473" y="1380037"/>
              <a:ext cx="7881054" cy="263433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5859820" y="3989631"/>
                <a:ext cx="2272989" cy="349098"/>
              </a:xfrm>
              <a:prstGeom prst="rect">
                <a:avLst/>
              </a:prstGeom>
              <a:noFill/>
            </p:spPr>
            <p:txBody>
              <a:bodyPr wrap="square" rtlCol="0">
                <a:spAutoFit/>
              </a:bodyPr>
              <a:lstStyle/>
              <a:p>
                <a:pPr algn="r"/>
                <a:r>
                  <a:rPr lang="en-US" sz="900" dirty="0" smtClean="0">
                    <a:solidFill>
                      <a:srgbClr val="134969"/>
                    </a:solidFill>
                    <a:latin typeface="Avenir Next" charset="0"/>
                    <a:ea typeface="Avenir Next" charset="0"/>
                    <a:cs typeface="Avenir Next" charset="0"/>
                  </a:rPr>
                  <a:t>Yield difference</a:t>
                </a:r>
                <a:endParaRPr lang="en-US" sz="900" dirty="0">
                  <a:solidFill>
                    <a:srgbClr val="134969"/>
                  </a:solidFill>
                  <a:latin typeface="Avenir Next" charset="0"/>
                  <a:ea typeface="Avenir Next" charset="0"/>
                  <a:cs typeface="Avenir Next" charset="0"/>
                </a:endParaRPr>
              </a:p>
            </p:txBody>
          </p:sp>
        </p:grpSp>
        <p:cxnSp>
          <p:nvCxnSpPr>
            <p:cNvPr id="22" name="Straight Connector 21">
              <a:extLst>
                <a:ext uri="{FF2B5EF4-FFF2-40B4-BE49-F238E27FC236}">
                  <a16:creationId xmlns:a16="http://schemas.microsoft.com/office/drawing/2014/main" id="{6BFDCE72-EE71-4BFB-9A38-84A326A3C770}"/>
                </a:ext>
              </a:extLst>
            </p:cNvPr>
            <p:cNvCxnSpPr/>
            <p:nvPr/>
          </p:nvCxnSpPr>
          <p:spPr>
            <a:xfrm>
              <a:off x="5404895" y="4141893"/>
              <a:ext cx="480217" cy="0"/>
            </a:xfrm>
            <a:prstGeom prst="line">
              <a:avLst/>
            </a:prstGeom>
            <a:noFill/>
            <a:ln w="38100" cap="rnd">
              <a:solidFill>
                <a:srgbClr val="FFB605"/>
              </a:solidFill>
              <a:prstDash val="solid"/>
              <a:round/>
              <a:headEnd/>
              <a:tailEnd/>
            </a:ln>
            <a:extLst>
              <a:ext uri="{909E8E84-426E-40DD-AFC4-6F175D3DCCD1}">
                <a14:hiddenFill xmlns:a14="http://schemas.microsoft.com/office/drawing/2010/main">
                  <a:solidFill>
                    <a:srgbClr val="FFFFFF"/>
                  </a:solidFill>
                </a14:hiddenFill>
              </a:ext>
            </a:extLst>
          </p:spPr>
        </p:cxnSp>
      </p:grpSp>
      <p:sp>
        <p:nvSpPr>
          <p:cNvPr id="5" name="Rectangle 4"/>
          <p:cNvSpPr/>
          <p:nvPr/>
        </p:nvSpPr>
        <p:spPr>
          <a:xfrm>
            <a:off x="5326403" y="1551980"/>
            <a:ext cx="3049260" cy="430887"/>
          </a:xfrm>
          <a:prstGeom prst="rect">
            <a:avLst/>
          </a:prstGeom>
        </p:spPr>
        <p:txBody>
          <a:bodyPr wrap="square">
            <a:spAutoFit/>
          </a:bodyPr>
          <a:lstStyle/>
          <a:p>
            <a:pPr algn="ctr"/>
            <a:r>
              <a:rPr lang="en-US" sz="1100" dirty="0">
                <a:solidFill>
                  <a:srgbClr val="134969"/>
                </a:solidFill>
                <a:latin typeface="Avenir Next" charset="0"/>
                <a:ea typeface="Avenir Next" charset="0"/>
                <a:cs typeface="Avenir Next" charset="0"/>
              </a:rPr>
              <a:t>Comparing annuities to a passive fixed income portfolio</a:t>
            </a:r>
          </a:p>
        </p:txBody>
      </p:sp>
      <p:sp>
        <p:nvSpPr>
          <p:cNvPr id="8" name="TextBox 7"/>
          <p:cNvSpPr txBox="1"/>
          <p:nvPr/>
        </p:nvSpPr>
        <p:spPr>
          <a:xfrm>
            <a:off x="5525524" y="4204182"/>
            <a:ext cx="2651018" cy="338554"/>
          </a:xfrm>
          <a:prstGeom prst="rect">
            <a:avLst/>
          </a:prstGeom>
          <a:noFill/>
        </p:spPr>
        <p:txBody>
          <a:bodyPr wrap="square" rtlCol="0">
            <a:spAutoFit/>
          </a:bodyPr>
          <a:lstStyle/>
          <a:p>
            <a:pPr algn="ctr"/>
            <a:r>
              <a:rPr lang="en-US" sz="1600" b="1" i="1" dirty="0" smtClean="0">
                <a:solidFill>
                  <a:srgbClr val="125E80"/>
                </a:solidFill>
                <a:latin typeface="Avenir Next" charset="0"/>
                <a:ea typeface="Avenir Next" charset="0"/>
                <a:cs typeface="Avenir Next" charset="0"/>
              </a:rPr>
              <a:t>17 bps additional yield</a:t>
            </a:r>
            <a:endParaRPr lang="en-US" sz="1600" b="1" i="1" dirty="0">
              <a:solidFill>
                <a:srgbClr val="125E80"/>
              </a:solidFill>
              <a:latin typeface="Avenir Next" charset="0"/>
              <a:ea typeface="Avenir Next" charset="0"/>
              <a:cs typeface="Avenir Next" charset="0"/>
            </a:endParaRPr>
          </a:p>
        </p:txBody>
      </p:sp>
    </p:spTree>
    <p:extLst>
      <p:ext uri="{BB962C8B-B14F-4D97-AF65-F5344CB8AC3E}">
        <p14:creationId xmlns:p14="http://schemas.microsoft.com/office/powerpoint/2010/main" val="116191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33" grpId="0" animBg="1"/>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979875" y="1160395"/>
            <a:ext cx="2464905" cy="968035"/>
            <a:chOff x="1937997" y="1160395"/>
            <a:chExt cx="2546539" cy="968035"/>
          </a:xfrm>
        </p:grpSpPr>
        <p:sp>
          <p:nvSpPr>
            <p:cNvPr id="66" name="Rounded Rectangle 6">
              <a:extLst>
                <a:ext uri="{FF2B5EF4-FFF2-40B4-BE49-F238E27FC236}">
                  <a16:creationId xmlns:a16="http://schemas.microsoft.com/office/drawing/2014/main" id="{7B623E5F-D708-4D1E-B048-2A6EE7BCAE83}"/>
                </a:ext>
              </a:extLst>
            </p:cNvPr>
            <p:cNvSpPr/>
            <p:nvPr/>
          </p:nvSpPr>
          <p:spPr bwMode="gray">
            <a:xfrm rot="5400000" flipV="1">
              <a:off x="2727249" y="371143"/>
              <a:ext cx="968035" cy="25465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65" name="TextBox 64"/>
            <p:cNvSpPr txBox="1"/>
            <p:nvPr/>
          </p:nvSpPr>
          <p:spPr>
            <a:xfrm>
              <a:off x="2386263" y="1367414"/>
              <a:ext cx="2098273" cy="584775"/>
            </a:xfrm>
            <a:prstGeom prst="rect">
              <a:avLst/>
            </a:prstGeom>
            <a:noFill/>
          </p:spPr>
          <p:txBody>
            <a:bodyPr wrap="square" rtlCol="0">
              <a:spAutoFit/>
            </a:bodyPr>
            <a:lstStyle/>
            <a:p>
              <a:pPr algn="ctr"/>
              <a:r>
                <a:rPr lang="en-US" sz="2000" b="1" dirty="0" smtClean="0">
                  <a:solidFill>
                    <a:srgbClr val="FFB605"/>
                  </a:solidFill>
                  <a:latin typeface="Avenir Next" charset="0"/>
                  <a:ea typeface="Avenir Next" charset="0"/>
                  <a:cs typeface="Avenir Next" charset="0"/>
                </a:rPr>
                <a:t>$333M</a:t>
              </a:r>
            </a:p>
            <a:p>
              <a:pPr algn="ctr"/>
              <a:r>
                <a:rPr lang="en-US" sz="1200" smtClean="0">
                  <a:solidFill>
                    <a:schemeClr val="bg1">
                      <a:lumMod val="50000"/>
                    </a:schemeClr>
                  </a:solidFill>
                  <a:latin typeface="Avenir Next" charset="0"/>
                  <a:ea typeface="Avenir Next" charset="0"/>
                  <a:cs typeface="Avenir Next" charset="0"/>
                </a:rPr>
                <a:t>Large </a:t>
              </a:r>
              <a:r>
                <a:rPr lang="en-US" sz="1200" dirty="0" smtClean="0">
                  <a:solidFill>
                    <a:schemeClr val="bg1">
                      <a:lumMod val="50000"/>
                    </a:schemeClr>
                  </a:solidFill>
                  <a:latin typeface="Avenir Next" charset="0"/>
                  <a:ea typeface="Avenir Next" charset="0"/>
                  <a:cs typeface="Avenir Next" charset="0"/>
                </a:rPr>
                <a:t>deal in January</a:t>
              </a:r>
              <a:endParaRPr lang="en-US" sz="1200" dirty="0">
                <a:solidFill>
                  <a:schemeClr val="bg1">
                    <a:lumMod val="50000"/>
                  </a:schemeClr>
                </a:solidFill>
                <a:latin typeface="Avenir Next" charset="0"/>
                <a:ea typeface="Avenir Next" charset="0"/>
                <a:cs typeface="Avenir Next" charset="0"/>
              </a:endParaRPr>
            </a:p>
          </p:txBody>
        </p:sp>
      </p:grpSp>
      <p:sp>
        <p:nvSpPr>
          <p:cNvPr id="2" name="Title 1"/>
          <p:cNvSpPr>
            <a:spLocks noGrp="1"/>
          </p:cNvSpPr>
          <p:nvPr>
            <p:ph type="title"/>
          </p:nvPr>
        </p:nvSpPr>
        <p:spPr/>
        <p:txBody>
          <a:bodyPr/>
          <a:lstStyle/>
          <a:p>
            <a:r>
              <a:rPr lang="en-US" sz="2000" spc="300" dirty="0" smtClean="0">
                <a:latin typeface="Avenir Next" charset="0"/>
                <a:ea typeface="Avenir Next" charset="0"/>
                <a:cs typeface="Avenir Next" charset="0"/>
              </a:rPr>
              <a:t>WHO’S DE-RISKING?</a:t>
            </a:r>
            <a:endParaRPr lang="en-US" sz="2000" spc="300" dirty="0">
              <a:latin typeface="Avenir Next" charset="0"/>
              <a:ea typeface="Avenir Next" charset="0"/>
              <a:cs typeface="Avenir Next" charset="0"/>
            </a:endParaRPr>
          </a:p>
        </p:txBody>
      </p:sp>
      <p:sp>
        <p:nvSpPr>
          <p:cNvPr id="44"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165804" y="4781544"/>
            <a:ext cx="742969" cy="208840"/>
          </a:xfrm>
        </p:spPr>
        <p:txBody>
          <a:bodyPr/>
          <a:lstStyle/>
          <a:p>
            <a:fld id="{39A34E51-9BCE-0A4C-9FB5-F595760E33B8}" type="slidenum">
              <a:rPr lang="en-CA" smtClean="0"/>
              <a:t>17</a:t>
            </a:fld>
            <a:endParaRPr lang="en-CA" dirty="0"/>
          </a:p>
        </p:txBody>
      </p:sp>
      <p:grpSp>
        <p:nvGrpSpPr>
          <p:cNvPr id="18" name="Group 17"/>
          <p:cNvGrpSpPr/>
          <p:nvPr/>
        </p:nvGrpSpPr>
        <p:grpSpPr>
          <a:xfrm>
            <a:off x="641498" y="1160396"/>
            <a:ext cx="1847260" cy="968035"/>
            <a:chOff x="681254" y="1160396"/>
            <a:chExt cx="1847260" cy="968035"/>
          </a:xfrm>
        </p:grpSpPr>
        <p:sp>
          <p:nvSpPr>
            <p:cNvPr id="59" name="Rounded Rectangle 6">
              <a:extLst>
                <a:ext uri="{FF2B5EF4-FFF2-40B4-BE49-F238E27FC236}">
                  <a16:creationId xmlns:a16="http://schemas.microsoft.com/office/drawing/2014/main" id="{7B623E5F-D708-4D1E-B048-2A6EE7BCAE83}"/>
                </a:ext>
              </a:extLst>
            </p:cNvPr>
            <p:cNvSpPr/>
            <p:nvPr/>
          </p:nvSpPr>
          <p:spPr bwMode="gray">
            <a:xfrm rot="16200000" flipV="1">
              <a:off x="1120867" y="720784"/>
              <a:ext cx="968035" cy="1847259"/>
            </a:xfrm>
            <a:prstGeom prst="flowChartManualInput">
              <a:avLst/>
            </a:pr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16" name="TextBox 15"/>
            <p:cNvSpPr txBox="1"/>
            <p:nvPr/>
          </p:nvSpPr>
          <p:spPr>
            <a:xfrm>
              <a:off x="681254" y="1321248"/>
              <a:ext cx="1697287" cy="661720"/>
            </a:xfrm>
            <a:prstGeom prst="rect">
              <a:avLst/>
            </a:prstGeom>
            <a:noFill/>
          </p:spPr>
          <p:txBody>
            <a:bodyPr wrap="square" rtlCol="0">
              <a:spAutoFit/>
            </a:bodyPr>
            <a:lstStyle/>
            <a:p>
              <a:pPr algn="ctr">
                <a:spcAft>
                  <a:spcPts val="600"/>
                </a:spcAft>
              </a:pPr>
              <a:r>
                <a:rPr lang="en-US" b="1" dirty="0" smtClean="0">
                  <a:solidFill>
                    <a:schemeClr val="bg1"/>
                  </a:solidFill>
                  <a:latin typeface="Avenir Next" charset="0"/>
                  <a:ea typeface="Avenir Next" charset="0"/>
                  <a:cs typeface="Avenir Next" charset="0"/>
                </a:rPr>
                <a:t>Navistar</a:t>
              </a:r>
            </a:p>
            <a:p>
              <a:pPr algn="ctr">
                <a:spcAft>
                  <a:spcPts val="600"/>
                </a:spcAft>
              </a:pPr>
              <a:r>
                <a:rPr lang="en-US" sz="1400" dirty="0" smtClean="0">
                  <a:solidFill>
                    <a:schemeClr val="bg1"/>
                  </a:solidFill>
                  <a:latin typeface="Avenir Next" charset="0"/>
                  <a:ea typeface="Avenir Next" charset="0"/>
                  <a:cs typeface="Avenir Next" charset="0"/>
                </a:rPr>
                <a:t>2019</a:t>
              </a:r>
              <a:endParaRPr lang="en-US" sz="1600" dirty="0">
                <a:solidFill>
                  <a:schemeClr val="bg1"/>
                </a:solidFill>
                <a:latin typeface="Avenir Next" charset="0"/>
                <a:ea typeface="Avenir Next" charset="0"/>
                <a:cs typeface="Avenir Next" charset="0"/>
              </a:endParaRPr>
            </a:p>
          </p:txBody>
        </p:sp>
      </p:grpSp>
      <p:grpSp>
        <p:nvGrpSpPr>
          <p:cNvPr id="71" name="Group 70"/>
          <p:cNvGrpSpPr/>
          <p:nvPr/>
        </p:nvGrpSpPr>
        <p:grpSpPr>
          <a:xfrm>
            <a:off x="1979875" y="2289283"/>
            <a:ext cx="2464905" cy="968035"/>
            <a:chOff x="1937997" y="1160395"/>
            <a:chExt cx="2546539" cy="968035"/>
          </a:xfrm>
        </p:grpSpPr>
        <p:sp>
          <p:nvSpPr>
            <p:cNvPr id="72" name="Rounded Rectangle 6">
              <a:extLst>
                <a:ext uri="{FF2B5EF4-FFF2-40B4-BE49-F238E27FC236}">
                  <a16:creationId xmlns:a16="http://schemas.microsoft.com/office/drawing/2014/main" id="{7B623E5F-D708-4D1E-B048-2A6EE7BCAE83}"/>
                </a:ext>
              </a:extLst>
            </p:cNvPr>
            <p:cNvSpPr/>
            <p:nvPr/>
          </p:nvSpPr>
          <p:spPr bwMode="gray">
            <a:xfrm rot="5400000" flipV="1">
              <a:off x="2727249" y="371143"/>
              <a:ext cx="968035" cy="25465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73" name="TextBox 72"/>
            <p:cNvSpPr txBox="1"/>
            <p:nvPr/>
          </p:nvSpPr>
          <p:spPr>
            <a:xfrm>
              <a:off x="2386263" y="1367414"/>
              <a:ext cx="2098273" cy="584775"/>
            </a:xfrm>
            <a:prstGeom prst="rect">
              <a:avLst/>
            </a:prstGeom>
            <a:noFill/>
          </p:spPr>
          <p:txBody>
            <a:bodyPr wrap="square" rtlCol="0">
              <a:spAutoFit/>
            </a:bodyPr>
            <a:lstStyle/>
            <a:p>
              <a:pPr algn="ctr"/>
              <a:r>
                <a:rPr lang="en-US" sz="2000" b="1" dirty="0" smtClean="0">
                  <a:solidFill>
                    <a:srgbClr val="FFB605"/>
                  </a:solidFill>
                  <a:latin typeface="Avenir Next" charset="0"/>
                  <a:ea typeface="Avenir Next" charset="0"/>
                  <a:cs typeface="Avenir Next" charset="0"/>
                </a:rPr>
                <a:t>$350M</a:t>
              </a:r>
            </a:p>
            <a:p>
              <a:pPr algn="ctr"/>
              <a:r>
                <a:rPr lang="en-US" sz="1200" dirty="0" smtClean="0">
                  <a:solidFill>
                    <a:schemeClr val="bg1">
                      <a:lumMod val="50000"/>
                    </a:schemeClr>
                  </a:solidFill>
                  <a:latin typeface="Avenir Next" charset="0"/>
                  <a:ea typeface="Avenir Next" charset="0"/>
                  <a:cs typeface="Avenir Next" charset="0"/>
                </a:rPr>
                <a:t>Inflation-linked solution</a:t>
              </a:r>
              <a:endParaRPr lang="en-US" sz="1200" dirty="0">
                <a:solidFill>
                  <a:schemeClr val="bg1">
                    <a:lumMod val="50000"/>
                  </a:schemeClr>
                </a:solidFill>
                <a:latin typeface="Avenir Next" charset="0"/>
                <a:ea typeface="Avenir Next" charset="0"/>
                <a:cs typeface="Avenir Next" charset="0"/>
              </a:endParaRPr>
            </a:p>
          </p:txBody>
        </p:sp>
      </p:grpSp>
      <p:grpSp>
        <p:nvGrpSpPr>
          <p:cNvPr id="74" name="Group 73"/>
          <p:cNvGrpSpPr/>
          <p:nvPr/>
        </p:nvGrpSpPr>
        <p:grpSpPr>
          <a:xfrm>
            <a:off x="641498" y="2289284"/>
            <a:ext cx="1847260" cy="968035"/>
            <a:chOff x="681254" y="1160396"/>
            <a:chExt cx="1847260" cy="968035"/>
          </a:xfrm>
        </p:grpSpPr>
        <p:sp>
          <p:nvSpPr>
            <p:cNvPr id="75" name="Rounded Rectangle 6">
              <a:extLst>
                <a:ext uri="{FF2B5EF4-FFF2-40B4-BE49-F238E27FC236}">
                  <a16:creationId xmlns:a16="http://schemas.microsoft.com/office/drawing/2014/main" id="{7B623E5F-D708-4D1E-B048-2A6EE7BCAE83}"/>
                </a:ext>
              </a:extLst>
            </p:cNvPr>
            <p:cNvSpPr/>
            <p:nvPr/>
          </p:nvSpPr>
          <p:spPr bwMode="gray">
            <a:xfrm rot="16200000" flipV="1">
              <a:off x="1120867" y="720784"/>
              <a:ext cx="968035" cy="1847259"/>
            </a:xfrm>
            <a:prstGeom prst="flowChartManualInput">
              <a:avLst/>
            </a:prstGeom>
            <a:solidFill>
              <a:srgbClr val="003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76" name="TextBox 75"/>
            <p:cNvSpPr txBox="1"/>
            <p:nvPr/>
          </p:nvSpPr>
          <p:spPr>
            <a:xfrm>
              <a:off x="681254" y="1321248"/>
              <a:ext cx="1678959" cy="661720"/>
            </a:xfrm>
            <a:prstGeom prst="rect">
              <a:avLst/>
            </a:prstGeom>
            <a:noFill/>
          </p:spPr>
          <p:txBody>
            <a:bodyPr wrap="square" rtlCol="0">
              <a:spAutoFit/>
            </a:bodyPr>
            <a:lstStyle/>
            <a:p>
              <a:pPr algn="ctr">
                <a:spcAft>
                  <a:spcPts val="600"/>
                </a:spcAft>
              </a:pPr>
              <a:r>
                <a:rPr lang="en-US" b="1" dirty="0" smtClean="0">
                  <a:solidFill>
                    <a:schemeClr val="bg1"/>
                  </a:solidFill>
                  <a:latin typeface="Avenir Next" charset="0"/>
                  <a:ea typeface="Avenir Next" charset="0"/>
                  <a:cs typeface="Avenir Next" charset="0"/>
                </a:rPr>
                <a:t>Loblaw</a:t>
              </a:r>
            </a:p>
            <a:p>
              <a:pPr algn="ctr">
                <a:spcAft>
                  <a:spcPts val="600"/>
                </a:spcAft>
              </a:pPr>
              <a:r>
                <a:rPr lang="en-US" sz="1400" dirty="0" smtClean="0">
                  <a:solidFill>
                    <a:schemeClr val="bg1"/>
                  </a:solidFill>
                  <a:latin typeface="Avenir Next" charset="0"/>
                  <a:ea typeface="Avenir Next" charset="0"/>
                  <a:cs typeface="Avenir Next" charset="0"/>
                </a:rPr>
                <a:t>2017</a:t>
              </a:r>
              <a:endParaRPr lang="en-US" sz="1600" dirty="0">
                <a:solidFill>
                  <a:schemeClr val="bg1"/>
                </a:solidFill>
                <a:latin typeface="Avenir Next" charset="0"/>
                <a:ea typeface="Avenir Next" charset="0"/>
                <a:cs typeface="Avenir Next" charset="0"/>
              </a:endParaRPr>
            </a:p>
          </p:txBody>
        </p:sp>
      </p:grpSp>
      <p:grpSp>
        <p:nvGrpSpPr>
          <p:cNvPr id="77" name="Group 76"/>
          <p:cNvGrpSpPr/>
          <p:nvPr/>
        </p:nvGrpSpPr>
        <p:grpSpPr>
          <a:xfrm>
            <a:off x="1979875" y="3418171"/>
            <a:ext cx="2464905" cy="968035"/>
            <a:chOff x="1937997" y="1160395"/>
            <a:chExt cx="2546539" cy="968035"/>
          </a:xfrm>
        </p:grpSpPr>
        <p:sp>
          <p:nvSpPr>
            <p:cNvPr id="78" name="Rounded Rectangle 6">
              <a:extLst>
                <a:ext uri="{FF2B5EF4-FFF2-40B4-BE49-F238E27FC236}">
                  <a16:creationId xmlns:a16="http://schemas.microsoft.com/office/drawing/2014/main" id="{7B623E5F-D708-4D1E-B048-2A6EE7BCAE83}"/>
                </a:ext>
              </a:extLst>
            </p:cNvPr>
            <p:cNvSpPr/>
            <p:nvPr/>
          </p:nvSpPr>
          <p:spPr bwMode="gray">
            <a:xfrm rot="5400000" flipV="1">
              <a:off x="2727249" y="371143"/>
              <a:ext cx="968035" cy="25465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79" name="TextBox 78"/>
            <p:cNvSpPr txBox="1"/>
            <p:nvPr/>
          </p:nvSpPr>
          <p:spPr>
            <a:xfrm>
              <a:off x="2386263" y="1292801"/>
              <a:ext cx="2098273" cy="769441"/>
            </a:xfrm>
            <a:prstGeom prst="rect">
              <a:avLst/>
            </a:prstGeom>
            <a:noFill/>
          </p:spPr>
          <p:txBody>
            <a:bodyPr wrap="square" rtlCol="0">
              <a:spAutoFit/>
            </a:bodyPr>
            <a:lstStyle/>
            <a:p>
              <a:pPr algn="ctr"/>
              <a:r>
                <a:rPr lang="en-US" sz="2000" b="1" dirty="0" smtClean="0">
                  <a:solidFill>
                    <a:srgbClr val="FFB605"/>
                  </a:solidFill>
                  <a:latin typeface="Avenir Next" charset="0"/>
                  <a:ea typeface="Avenir Next" charset="0"/>
                  <a:cs typeface="Avenir Next" charset="0"/>
                </a:rPr>
                <a:t>$70M</a:t>
              </a:r>
            </a:p>
            <a:p>
              <a:pPr algn="ctr"/>
              <a:r>
                <a:rPr lang="en-US" sz="1200" dirty="0" smtClean="0">
                  <a:solidFill>
                    <a:schemeClr val="bg1">
                      <a:lumMod val="50000"/>
                    </a:schemeClr>
                  </a:solidFill>
                  <a:latin typeface="Avenir Next" charset="0"/>
                  <a:ea typeface="Avenir Next" charset="0"/>
                  <a:cs typeface="Avenir Next" charset="0"/>
                </a:rPr>
                <a:t>First deal with </a:t>
              </a:r>
            </a:p>
            <a:p>
              <a:pPr algn="ctr"/>
              <a:r>
                <a:rPr lang="en-US" sz="1200" dirty="0" smtClean="0">
                  <a:solidFill>
                    <a:schemeClr val="bg1">
                      <a:lumMod val="50000"/>
                    </a:schemeClr>
                  </a:solidFill>
                  <a:latin typeface="Avenir Next" charset="0"/>
                  <a:ea typeface="Avenir Next" charset="0"/>
                  <a:cs typeface="Avenir Next" charset="0"/>
                </a:rPr>
                <a:t>active members</a:t>
              </a:r>
              <a:endParaRPr lang="en-US" sz="1200" dirty="0">
                <a:solidFill>
                  <a:schemeClr val="bg1">
                    <a:lumMod val="50000"/>
                  </a:schemeClr>
                </a:solidFill>
                <a:latin typeface="Avenir Next" charset="0"/>
                <a:ea typeface="Avenir Next" charset="0"/>
                <a:cs typeface="Avenir Next" charset="0"/>
              </a:endParaRPr>
            </a:p>
          </p:txBody>
        </p:sp>
      </p:grpSp>
      <p:grpSp>
        <p:nvGrpSpPr>
          <p:cNvPr id="80" name="Group 79"/>
          <p:cNvGrpSpPr/>
          <p:nvPr/>
        </p:nvGrpSpPr>
        <p:grpSpPr>
          <a:xfrm>
            <a:off x="641499" y="3418172"/>
            <a:ext cx="1847259" cy="968035"/>
            <a:chOff x="681255" y="1160396"/>
            <a:chExt cx="1847259" cy="968035"/>
          </a:xfrm>
        </p:grpSpPr>
        <p:sp>
          <p:nvSpPr>
            <p:cNvPr id="81" name="Rounded Rectangle 6">
              <a:extLst>
                <a:ext uri="{FF2B5EF4-FFF2-40B4-BE49-F238E27FC236}">
                  <a16:creationId xmlns:a16="http://schemas.microsoft.com/office/drawing/2014/main" id="{7B623E5F-D708-4D1E-B048-2A6EE7BCAE83}"/>
                </a:ext>
              </a:extLst>
            </p:cNvPr>
            <p:cNvSpPr/>
            <p:nvPr/>
          </p:nvSpPr>
          <p:spPr bwMode="gray">
            <a:xfrm rot="16200000" flipV="1">
              <a:off x="1120867" y="720784"/>
              <a:ext cx="968035" cy="1847259"/>
            </a:xfrm>
            <a:prstGeom prst="flowChartManualInput">
              <a:avLst/>
            </a:prstGeom>
            <a:solidFill>
              <a:srgbClr val="0E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82" name="TextBox 81"/>
            <p:cNvSpPr txBox="1"/>
            <p:nvPr/>
          </p:nvSpPr>
          <p:spPr>
            <a:xfrm>
              <a:off x="681255" y="1352026"/>
              <a:ext cx="1697286" cy="630942"/>
            </a:xfrm>
            <a:prstGeom prst="rect">
              <a:avLst/>
            </a:prstGeom>
            <a:noFill/>
          </p:spPr>
          <p:txBody>
            <a:bodyPr wrap="square" rtlCol="0">
              <a:spAutoFit/>
            </a:bodyPr>
            <a:lstStyle/>
            <a:p>
              <a:pPr algn="ctr">
                <a:spcAft>
                  <a:spcPts val="600"/>
                </a:spcAft>
              </a:pPr>
              <a:r>
                <a:rPr lang="en-US" sz="1600" b="1" dirty="0" smtClean="0">
                  <a:solidFill>
                    <a:schemeClr val="bg1"/>
                  </a:solidFill>
                  <a:latin typeface="Avenir Next" charset="0"/>
                  <a:ea typeface="Avenir Next" charset="0"/>
                  <a:cs typeface="Avenir Next" charset="0"/>
                </a:rPr>
                <a:t>Husky Energy</a:t>
              </a:r>
            </a:p>
            <a:p>
              <a:pPr algn="ctr">
                <a:spcAft>
                  <a:spcPts val="600"/>
                </a:spcAft>
              </a:pPr>
              <a:r>
                <a:rPr lang="en-US" sz="1400" dirty="0" smtClean="0">
                  <a:solidFill>
                    <a:schemeClr val="bg1"/>
                  </a:solidFill>
                  <a:latin typeface="Avenir Next" charset="0"/>
                  <a:ea typeface="Avenir Next" charset="0"/>
                  <a:cs typeface="Avenir Next" charset="0"/>
                </a:rPr>
                <a:t>2017</a:t>
              </a:r>
              <a:endParaRPr lang="en-US" sz="1600" dirty="0">
                <a:solidFill>
                  <a:schemeClr val="bg1"/>
                </a:solidFill>
                <a:latin typeface="Avenir Next" charset="0"/>
                <a:ea typeface="Avenir Next" charset="0"/>
                <a:cs typeface="Avenir Next" charset="0"/>
              </a:endParaRPr>
            </a:p>
          </p:txBody>
        </p:sp>
      </p:grpSp>
      <p:grpSp>
        <p:nvGrpSpPr>
          <p:cNvPr id="83" name="Group 82"/>
          <p:cNvGrpSpPr/>
          <p:nvPr/>
        </p:nvGrpSpPr>
        <p:grpSpPr>
          <a:xfrm>
            <a:off x="5972755" y="1160395"/>
            <a:ext cx="2464905" cy="968035"/>
            <a:chOff x="1937997" y="1160395"/>
            <a:chExt cx="2546539" cy="968035"/>
          </a:xfrm>
        </p:grpSpPr>
        <p:sp>
          <p:nvSpPr>
            <p:cNvPr id="84" name="Rounded Rectangle 6">
              <a:extLst>
                <a:ext uri="{FF2B5EF4-FFF2-40B4-BE49-F238E27FC236}">
                  <a16:creationId xmlns:a16="http://schemas.microsoft.com/office/drawing/2014/main" id="{7B623E5F-D708-4D1E-B048-2A6EE7BCAE83}"/>
                </a:ext>
              </a:extLst>
            </p:cNvPr>
            <p:cNvSpPr/>
            <p:nvPr/>
          </p:nvSpPr>
          <p:spPr bwMode="gray">
            <a:xfrm rot="5400000" flipV="1">
              <a:off x="2727249" y="371143"/>
              <a:ext cx="968035" cy="25465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85" name="TextBox 84"/>
            <p:cNvSpPr txBox="1"/>
            <p:nvPr/>
          </p:nvSpPr>
          <p:spPr>
            <a:xfrm>
              <a:off x="2386263" y="1275080"/>
              <a:ext cx="2098273" cy="769441"/>
            </a:xfrm>
            <a:prstGeom prst="rect">
              <a:avLst/>
            </a:prstGeom>
            <a:noFill/>
          </p:spPr>
          <p:txBody>
            <a:bodyPr wrap="square" rtlCol="0">
              <a:spAutoFit/>
            </a:bodyPr>
            <a:lstStyle/>
            <a:p>
              <a:pPr algn="ctr"/>
              <a:r>
                <a:rPr lang="en-US" sz="2000" b="1" dirty="0" smtClean="0">
                  <a:solidFill>
                    <a:srgbClr val="FFB605"/>
                  </a:solidFill>
                  <a:latin typeface="Avenir Next" charset="0"/>
                  <a:ea typeface="Avenir Next" charset="0"/>
                  <a:cs typeface="Avenir Next" charset="0"/>
                </a:rPr>
                <a:t>$750M</a:t>
              </a:r>
            </a:p>
            <a:p>
              <a:pPr algn="ctr"/>
              <a:r>
                <a:rPr lang="en-US" sz="1200" dirty="0" smtClean="0">
                  <a:solidFill>
                    <a:schemeClr val="bg1">
                      <a:lumMod val="50000"/>
                    </a:schemeClr>
                  </a:solidFill>
                  <a:latin typeface="Avenir Next" charset="0"/>
                  <a:ea typeface="Avenir Next" charset="0"/>
                  <a:cs typeface="Avenir Next" charset="0"/>
                </a:rPr>
                <a:t>Another large </a:t>
              </a:r>
            </a:p>
            <a:p>
              <a:pPr algn="ctr"/>
              <a:r>
                <a:rPr lang="en-US" sz="1200" dirty="0" smtClean="0">
                  <a:solidFill>
                    <a:schemeClr val="bg1">
                      <a:lumMod val="50000"/>
                    </a:schemeClr>
                  </a:solidFill>
                  <a:latin typeface="Avenir Next" charset="0"/>
                  <a:ea typeface="Avenir Next" charset="0"/>
                  <a:cs typeface="Avenir Next" charset="0"/>
                </a:rPr>
                <a:t>Canadian deal</a:t>
              </a:r>
              <a:endParaRPr lang="en-US" sz="1200" dirty="0">
                <a:solidFill>
                  <a:schemeClr val="bg1">
                    <a:lumMod val="50000"/>
                  </a:schemeClr>
                </a:solidFill>
                <a:latin typeface="Avenir Next" charset="0"/>
                <a:ea typeface="Avenir Next" charset="0"/>
                <a:cs typeface="Avenir Next" charset="0"/>
              </a:endParaRPr>
            </a:p>
          </p:txBody>
        </p:sp>
      </p:grpSp>
      <p:grpSp>
        <p:nvGrpSpPr>
          <p:cNvPr id="86" name="Group 85"/>
          <p:cNvGrpSpPr/>
          <p:nvPr/>
        </p:nvGrpSpPr>
        <p:grpSpPr>
          <a:xfrm>
            <a:off x="4634378" y="1160396"/>
            <a:ext cx="1847260" cy="968035"/>
            <a:chOff x="681254" y="1160396"/>
            <a:chExt cx="1847260" cy="968035"/>
          </a:xfrm>
        </p:grpSpPr>
        <p:sp>
          <p:nvSpPr>
            <p:cNvPr id="87" name="Rounded Rectangle 6">
              <a:extLst>
                <a:ext uri="{FF2B5EF4-FFF2-40B4-BE49-F238E27FC236}">
                  <a16:creationId xmlns:a16="http://schemas.microsoft.com/office/drawing/2014/main" id="{7B623E5F-D708-4D1E-B048-2A6EE7BCAE83}"/>
                </a:ext>
              </a:extLst>
            </p:cNvPr>
            <p:cNvSpPr/>
            <p:nvPr/>
          </p:nvSpPr>
          <p:spPr bwMode="gray">
            <a:xfrm rot="16200000" flipV="1">
              <a:off x="1120867" y="720784"/>
              <a:ext cx="968035" cy="1847259"/>
            </a:xfrm>
            <a:prstGeom prst="flowChartManualInput">
              <a:avLst/>
            </a:prstGeom>
            <a:solidFill>
              <a:srgbClr val="A14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88" name="TextBox 87"/>
            <p:cNvSpPr txBox="1"/>
            <p:nvPr/>
          </p:nvSpPr>
          <p:spPr>
            <a:xfrm>
              <a:off x="681254" y="1321248"/>
              <a:ext cx="1678959" cy="661720"/>
            </a:xfrm>
            <a:prstGeom prst="rect">
              <a:avLst/>
            </a:prstGeom>
            <a:noFill/>
          </p:spPr>
          <p:txBody>
            <a:bodyPr wrap="square" rtlCol="0">
              <a:spAutoFit/>
            </a:bodyPr>
            <a:lstStyle/>
            <a:p>
              <a:pPr algn="ctr">
                <a:spcAft>
                  <a:spcPts val="600"/>
                </a:spcAft>
              </a:pPr>
              <a:r>
                <a:rPr lang="en-US" b="1" dirty="0" smtClean="0">
                  <a:solidFill>
                    <a:schemeClr val="bg1"/>
                  </a:solidFill>
                  <a:latin typeface="Avenir Next" charset="0"/>
                  <a:ea typeface="Avenir Next" charset="0"/>
                  <a:cs typeface="Avenir Next" charset="0"/>
                </a:rPr>
                <a:t>Alcoa</a:t>
              </a:r>
            </a:p>
            <a:p>
              <a:pPr algn="ctr">
                <a:spcAft>
                  <a:spcPts val="600"/>
                </a:spcAft>
              </a:pPr>
              <a:r>
                <a:rPr lang="en-US" sz="1400" dirty="0" smtClean="0">
                  <a:solidFill>
                    <a:schemeClr val="bg1"/>
                  </a:solidFill>
                  <a:latin typeface="Avenir Next" charset="0"/>
                  <a:ea typeface="Avenir Next" charset="0"/>
                  <a:cs typeface="Avenir Next" charset="0"/>
                </a:rPr>
                <a:t>2018</a:t>
              </a:r>
              <a:endParaRPr lang="en-US" sz="1600" dirty="0">
                <a:solidFill>
                  <a:schemeClr val="bg1"/>
                </a:solidFill>
                <a:latin typeface="Avenir Next" charset="0"/>
                <a:ea typeface="Avenir Next" charset="0"/>
                <a:cs typeface="Avenir Next" charset="0"/>
              </a:endParaRPr>
            </a:p>
          </p:txBody>
        </p:sp>
      </p:grpSp>
      <p:grpSp>
        <p:nvGrpSpPr>
          <p:cNvPr id="89" name="Group 88"/>
          <p:cNvGrpSpPr/>
          <p:nvPr/>
        </p:nvGrpSpPr>
        <p:grpSpPr>
          <a:xfrm>
            <a:off x="5972755" y="2289283"/>
            <a:ext cx="2464905" cy="968035"/>
            <a:chOff x="1937997" y="1160395"/>
            <a:chExt cx="2546539" cy="968035"/>
          </a:xfrm>
        </p:grpSpPr>
        <p:sp>
          <p:nvSpPr>
            <p:cNvPr id="90" name="Rounded Rectangle 6">
              <a:extLst>
                <a:ext uri="{FF2B5EF4-FFF2-40B4-BE49-F238E27FC236}">
                  <a16:creationId xmlns:a16="http://schemas.microsoft.com/office/drawing/2014/main" id="{7B623E5F-D708-4D1E-B048-2A6EE7BCAE83}"/>
                </a:ext>
              </a:extLst>
            </p:cNvPr>
            <p:cNvSpPr/>
            <p:nvPr/>
          </p:nvSpPr>
          <p:spPr bwMode="gray">
            <a:xfrm rot="5400000" flipV="1">
              <a:off x="2727249" y="371143"/>
              <a:ext cx="968035" cy="25465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91" name="TextBox 90"/>
            <p:cNvSpPr txBox="1"/>
            <p:nvPr/>
          </p:nvSpPr>
          <p:spPr>
            <a:xfrm>
              <a:off x="2386263" y="1275080"/>
              <a:ext cx="2098273" cy="769441"/>
            </a:xfrm>
            <a:prstGeom prst="rect">
              <a:avLst/>
            </a:prstGeom>
            <a:noFill/>
          </p:spPr>
          <p:txBody>
            <a:bodyPr wrap="square" rtlCol="0">
              <a:spAutoFit/>
            </a:bodyPr>
            <a:lstStyle/>
            <a:p>
              <a:pPr algn="ctr"/>
              <a:r>
                <a:rPr lang="en-US" sz="2000" b="1" dirty="0" smtClean="0">
                  <a:solidFill>
                    <a:srgbClr val="FFB605"/>
                  </a:solidFill>
                  <a:latin typeface="Avenir Next" charset="0"/>
                  <a:ea typeface="Avenir Next" charset="0"/>
                  <a:cs typeface="Avenir Next" charset="0"/>
                </a:rPr>
                <a:t>$900M</a:t>
              </a:r>
            </a:p>
            <a:p>
              <a:pPr algn="ctr"/>
              <a:r>
                <a:rPr lang="en-US" sz="1200" dirty="0" smtClean="0">
                  <a:solidFill>
                    <a:schemeClr val="bg1">
                      <a:lumMod val="50000"/>
                    </a:schemeClr>
                  </a:solidFill>
                  <a:latin typeface="Avenir Next" charset="0"/>
                  <a:ea typeface="Avenir Next" charset="0"/>
                  <a:cs typeface="Avenir Next" charset="0"/>
                </a:rPr>
                <a:t>Largest deal </a:t>
              </a:r>
            </a:p>
            <a:p>
              <a:pPr algn="ctr"/>
              <a:r>
                <a:rPr lang="en-US" sz="1200" dirty="0" smtClean="0">
                  <a:solidFill>
                    <a:schemeClr val="bg1">
                      <a:lumMod val="50000"/>
                    </a:schemeClr>
                  </a:solidFill>
                  <a:latin typeface="Avenir Next" charset="0"/>
                  <a:ea typeface="Avenir Next" charset="0"/>
                  <a:cs typeface="Avenir Next" charset="0"/>
                </a:rPr>
                <a:t>and in-kind transfer</a:t>
              </a:r>
              <a:endParaRPr lang="en-US" sz="1200" dirty="0">
                <a:solidFill>
                  <a:schemeClr val="bg1">
                    <a:lumMod val="50000"/>
                  </a:schemeClr>
                </a:solidFill>
                <a:latin typeface="Avenir Next" charset="0"/>
                <a:ea typeface="Avenir Next" charset="0"/>
                <a:cs typeface="Avenir Next" charset="0"/>
              </a:endParaRPr>
            </a:p>
          </p:txBody>
        </p:sp>
      </p:grpSp>
      <p:grpSp>
        <p:nvGrpSpPr>
          <p:cNvPr id="92" name="Group 91"/>
          <p:cNvGrpSpPr/>
          <p:nvPr/>
        </p:nvGrpSpPr>
        <p:grpSpPr>
          <a:xfrm>
            <a:off x="4634378" y="2289284"/>
            <a:ext cx="1847260" cy="968035"/>
            <a:chOff x="681254" y="1160396"/>
            <a:chExt cx="1847260" cy="968035"/>
          </a:xfrm>
        </p:grpSpPr>
        <p:sp>
          <p:nvSpPr>
            <p:cNvPr id="93" name="Rounded Rectangle 6">
              <a:extLst>
                <a:ext uri="{FF2B5EF4-FFF2-40B4-BE49-F238E27FC236}">
                  <a16:creationId xmlns:a16="http://schemas.microsoft.com/office/drawing/2014/main" id="{7B623E5F-D708-4D1E-B048-2A6EE7BCAE83}"/>
                </a:ext>
              </a:extLst>
            </p:cNvPr>
            <p:cNvSpPr/>
            <p:nvPr/>
          </p:nvSpPr>
          <p:spPr bwMode="gray">
            <a:xfrm rot="16200000" flipV="1">
              <a:off x="1120867" y="720784"/>
              <a:ext cx="968035" cy="1847259"/>
            </a:xfrm>
            <a:prstGeom prst="flowChartManualInput">
              <a:avLst/>
            </a:prstGeom>
            <a:solidFill>
              <a:srgbClr val="DB6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94" name="TextBox 93"/>
            <p:cNvSpPr txBox="1"/>
            <p:nvPr/>
          </p:nvSpPr>
          <p:spPr>
            <a:xfrm>
              <a:off x="681254" y="1321248"/>
              <a:ext cx="1678959" cy="661720"/>
            </a:xfrm>
            <a:prstGeom prst="rect">
              <a:avLst/>
            </a:prstGeom>
            <a:noFill/>
          </p:spPr>
          <p:txBody>
            <a:bodyPr wrap="square" rtlCol="0">
              <a:spAutoFit/>
            </a:bodyPr>
            <a:lstStyle/>
            <a:p>
              <a:pPr algn="ctr">
                <a:spcAft>
                  <a:spcPts val="600"/>
                </a:spcAft>
              </a:pPr>
              <a:r>
                <a:rPr lang="en-US" b="1" dirty="0" smtClean="0">
                  <a:solidFill>
                    <a:schemeClr val="bg1"/>
                  </a:solidFill>
                  <a:latin typeface="Avenir Next" charset="0"/>
                  <a:ea typeface="Avenir Next" charset="0"/>
                  <a:cs typeface="Avenir Next" charset="0"/>
                </a:rPr>
                <a:t>Confidential</a:t>
              </a:r>
            </a:p>
            <a:p>
              <a:pPr algn="ctr">
                <a:spcAft>
                  <a:spcPts val="600"/>
                </a:spcAft>
              </a:pPr>
              <a:r>
                <a:rPr lang="en-US" sz="1400" dirty="0" smtClean="0">
                  <a:solidFill>
                    <a:schemeClr val="bg1"/>
                  </a:solidFill>
                  <a:latin typeface="Avenir Next" charset="0"/>
                  <a:ea typeface="Avenir Next" charset="0"/>
                  <a:cs typeface="Avenir Next" charset="0"/>
                </a:rPr>
                <a:t>2017</a:t>
              </a:r>
              <a:endParaRPr lang="en-US" sz="1600" dirty="0">
                <a:solidFill>
                  <a:schemeClr val="bg1"/>
                </a:solidFill>
                <a:latin typeface="Avenir Next" charset="0"/>
                <a:ea typeface="Avenir Next" charset="0"/>
                <a:cs typeface="Avenir Next" charset="0"/>
              </a:endParaRPr>
            </a:p>
          </p:txBody>
        </p:sp>
      </p:grpSp>
      <p:grpSp>
        <p:nvGrpSpPr>
          <p:cNvPr id="95" name="Group 94"/>
          <p:cNvGrpSpPr/>
          <p:nvPr/>
        </p:nvGrpSpPr>
        <p:grpSpPr>
          <a:xfrm>
            <a:off x="5972755" y="3418171"/>
            <a:ext cx="2464905" cy="968035"/>
            <a:chOff x="1937997" y="1160395"/>
            <a:chExt cx="2546539" cy="968035"/>
          </a:xfrm>
        </p:grpSpPr>
        <p:sp>
          <p:nvSpPr>
            <p:cNvPr id="96" name="Rounded Rectangle 6">
              <a:extLst>
                <a:ext uri="{FF2B5EF4-FFF2-40B4-BE49-F238E27FC236}">
                  <a16:creationId xmlns:a16="http://schemas.microsoft.com/office/drawing/2014/main" id="{7B623E5F-D708-4D1E-B048-2A6EE7BCAE83}"/>
                </a:ext>
              </a:extLst>
            </p:cNvPr>
            <p:cNvSpPr/>
            <p:nvPr/>
          </p:nvSpPr>
          <p:spPr bwMode="gray">
            <a:xfrm rot="5400000" flipV="1">
              <a:off x="2727249" y="371143"/>
              <a:ext cx="968035" cy="25465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97" name="TextBox 96"/>
            <p:cNvSpPr txBox="1"/>
            <p:nvPr/>
          </p:nvSpPr>
          <p:spPr>
            <a:xfrm>
              <a:off x="2386263" y="1367414"/>
              <a:ext cx="2098273" cy="584775"/>
            </a:xfrm>
            <a:prstGeom prst="rect">
              <a:avLst/>
            </a:prstGeom>
            <a:noFill/>
          </p:spPr>
          <p:txBody>
            <a:bodyPr wrap="square" rtlCol="0">
              <a:spAutoFit/>
            </a:bodyPr>
            <a:lstStyle/>
            <a:p>
              <a:pPr algn="ctr"/>
              <a:r>
                <a:rPr lang="en-US" sz="2000" b="1" dirty="0" smtClean="0">
                  <a:solidFill>
                    <a:srgbClr val="FFB605"/>
                  </a:solidFill>
                  <a:latin typeface="Avenir Next" charset="0"/>
                  <a:ea typeface="Avenir Next" charset="0"/>
                  <a:cs typeface="Avenir Next" charset="0"/>
                </a:rPr>
                <a:t>$ </a:t>
              </a:r>
              <a:r>
                <a:rPr lang="en-US" sz="1600" b="1" dirty="0" smtClean="0">
                  <a:solidFill>
                    <a:srgbClr val="FFB605"/>
                  </a:solidFill>
                  <a:latin typeface="Avenir Next" charset="0"/>
                  <a:ea typeface="Avenir Next" charset="0"/>
                  <a:cs typeface="Avenir Next" charset="0"/>
                </a:rPr>
                <a:t>UNDISCLOSED</a:t>
              </a:r>
              <a:endParaRPr lang="en-US" sz="2000" b="1" dirty="0" smtClean="0">
                <a:solidFill>
                  <a:srgbClr val="FFB605"/>
                </a:solidFill>
                <a:latin typeface="Avenir Next" charset="0"/>
                <a:ea typeface="Avenir Next" charset="0"/>
                <a:cs typeface="Avenir Next" charset="0"/>
              </a:endParaRPr>
            </a:p>
            <a:p>
              <a:pPr algn="ctr"/>
              <a:r>
                <a:rPr lang="en-US" sz="1200" dirty="0" smtClean="0">
                  <a:solidFill>
                    <a:schemeClr val="bg1">
                      <a:lumMod val="50000"/>
                    </a:schemeClr>
                  </a:solidFill>
                  <a:latin typeface="Avenir Next" charset="0"/>
                  <a:ea typeface="Avenir Next" charset="0"/>
                  <a:cs typeface="Avenir Next" charset="0"/>
                </a:rPr>
                <a:t>Inflation-linked solution</a:t>
              </a:r>
              <a:endParaRPr lang="en-US" sz="1200" dirty="0">
                <a:solidFill>
                  <a:schemeClr val="bg1">
                    <a:lumMod val="50000"/>
                  </a:schemeClr>
                </a:solidFill>
                <a:latin typeface="Avenir Next" charset="0"/>
                <a:ea typeface="Avenir Next" charset="0"/>
                <a:cs typeface="Avenir Next" charset="0"/>
              </a:endParaRPr>
            </a:p>
          </p:txBody>
        </p:sp>
      </p:grpSp>
      <p:grpSp>
        <p:nvGrpSpPr>
          <p:cNvPr id="98" name="Group 97"/>
          <p:cNvGrpSpPr/>
          <p:nvPr/>
        </p:nvGrpSpPr>
        <p:grpSpPr>
          <a:xfrm>
            <a:off x="4634379" y="3418172"/>
            <a:ext cx="1847259" cy="968035"/>
            <a:chOff x="681255" y="1160396"/>
            <a:chExt cx="1847259" cy="968035"/>
          </a:xfrm>
        </p:grpSpPr>
        <p:sp>
          <p:nvSpPr>
            <p:cNvPr id="99" name="Rounded Rectangle 6">
              <a:extLst>
                <a:ext uri="{FF2B5EF4-FFF2-40B4-BE49-F238E27FC236}">
                  <a16:creationId xmlns:a16="http://schemas.microsoft.com/office/drawing/2014/main" id="{7B623E5F-D708-4D1E-B048-2A6EE7BCAE83}"/>
                </a:ext>
              </a:extLst>
            </p:cNvPr>
            <p:cNvSpPr/>
            <p:nvPr/>
          </p:nvSpPr>
          <p:spPr bwMode="gray">
            <a:xfrm rot="16200000" flipV="1">
              <a:off x="1120867" y="720784"/>
              <a:ext cx="968035" cy="1847259"/>
            </a:xfrm>
            <a:prstGeom prst="flowChartManualInput">
              <a:avLst/>
            </a:prstGeom>
            <a:solidFill>
              <a:srgbClr val="FFA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100" name="TextBox 99"/>
            <p:cNvSpPr txBox="1"/>
            <p:nvPr/>
          </p:nvSpPr>
          <p:spPr>
            <a:xfrm>
              <a:off x="681255" y="1321248"/>
              <a:ext cx="1678958" cy="630942"/>
            </a:xfrm>
            <a:prstGeom prst="rect">
              <a:avLst/>
            </a:prstGeom>
            <a:noFill/>
          </p:spPr>
          <p:txBody>
            <a:bodyPr wrap="square" rtlCol="0">
              <a:spAutoFit/>
            </a:bodyPr>
            <a:lstStyle/>
            <a:p>
              <a:pPr algn="ctr">
                <a:spcAft>
                  <a:spcPts val="600"/>
                </a:spcAft>
              </a:pPr>
              <a:r>
                <a:rPr lang="en-US" sz="1600" b="1" dirty="0" smtClean="0">
                  <a:solidFill>
                    <a:schemeClr val="bg1"/>
                  </a:solidFill>
                  <a:latin typeface="Avenir Next" charset="0"/>
                  <a:ea typeface="Avenir Next" charset="0"/>
                  <a:cs typeface="Avenir Next" charset="0"/>
                </a:rPr>
                <a:t>Molson Coors</a:t>
              </a:r>
            </a:p>
            <a:p>
              <a:pPr algn="ctr">
                <a:spcAft>
                  <a:spcPts val="600"/>
                </a:spcAft>
              </a:pPr>
              <a:r>
                <a:rPr lang="en-US" sz="1400" dirty="0" smtClean="0">
                  <a:solidFill>
                    <a:schemeClr val="bg1"/>
                  </a:solidFill>
                  <a:latin typeface="Avenir Next" charset="0"/>
                  <a:ea typeface="Avenir Next" charset="0"/>
                  <a:cs typeface="Avenir Next" charset="0"/>
                </a:rPr>
                <a:t>2016</a:t>
              </a:r>
              <a:endParaRPr lang="en-US" sz="1600" dirty="0">
                <a:solidFill>
                  <a:schemeClr val="bg1"/>
                </a:solidFill>
                <a:latin typeface="Avenir Next" charset="0"/>
                <a:ea typeface="Avenir Next" charset="0"/>
                <a:cs typeface="Avenir Next" charset="0"/>
              </a:endParaRPr>
            </a:p>
          </p:txBody>
        </p:sp>
      </p:grpSp>
    </p:spTree>
    <p:extLst>
      <p:ext uri="{BB962C8B-B14F-4D97-AF65-F5344CB8AC3E}">
        <p14:creationId xmlns:p14="http://schemas.microsoft.com/office/powerpoint/2010/main" val="37216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500"/>
                                        <p:tgtEl>
                                          <p:spTgt spid="74"/>
                                        </p:tgtEl>
                                      </p:cBhvr>
                                    </p:animEffect>
                                  </p:childTnLst>
                                </p:cTn>
                              </p:par>
                              <p:par>
                                <p:cTn id="15" presetID="10"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500"/>
                                        <p:tgtEl>
                                          <p:spTgt spid="98"/>
                                        </p:tgtEl>
                                      </p:cBhvr>
                                    </p:animEffect>
                                  </p:childTnLst>
                                </p:cTn>
                              </p:par>
                              <p:par>
                                <p:cTn id="22" presetID="10" presetClass="entr" presetSubtype="0" fill="hold"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500"/>
                                        <p:tgtEl>
                                          <p:spTgt spid="80"/>
                                        </p:tgtEl>
                                      </p:cBhvr>
                                    </p:animEffect>
                                  </p:childTnLst>
                                </p:cTn>
                              </p:par>
                            </p:childTnLst>
                          </p:cTn>
                        </p:par>
                        <p:par>
                          <p:cTn id="25" fill="hold">
                            <p:stCondLst>
                              <p:cond delay="1500"/>
                            </p:stCondLst>
                            <p:childTnLst>
                              <p:par>
                                <p:cTn id="26" presetID="22" presetClass="entr" presetSubtype="8" fill="hold" nodeType="afterEffect">
                                  <p:stCondLst>
                                    <p:cond delay="500"/>
                                  </p:stCondLst>
                                  <p:childTnLst>
                                    <p:set>
                                      <p:cBhvr>
                                        <p:cTn id="27" dur="1" fill="hold">
                                          <p:stCondLst>
                                            <p:cond delay="0"/>
                                          </p:stCondLst>
                                        </p:cTn>
                                        <p:tgtEl>
                                          <p:spTgt spid="83"/>
                                        </p:tgtEl>
                                        <p:attrNameLst>
                                          <p:attrName>style.visibility</p:attrName>
                                        </p:attrNameLst>
                                      </p:cBhvr>
                                      <p:to>
                                        <p:strVal val="visible"/>
                                      </p:to>
                                    </p:set>
                                    <p:animEffect transition="in" filter="wipe(left)">
                                      <p:cBhvr>
                                        <p:cTn id="28" dur="500"/>
                                        <p:tgtEl>
                                          <p:spTgt spid="83"/>
                                        </p:tgtEl>
                                      </p:cBhvr>
                                    </p:animEffect>
                                  </p:childTnLst>
                                </p:cTn>
                              </p:par>
                              <p:par>
                                <p:cTn id="29" presetID="22" presetClass="entr" presetSubtype="8" fill="hold" nodeType="withEffect">
                                  <p:stCondLst>
                                    <p:cond delay="500"/>
                                  </p:stCondLst>
                                  <p:childTnLst>
                                    <p:set>
                                      <p:cBhvr>
                                        <p:cTn id="30" dur="1" fill="hold">
                                          <p:stCondLst>
                                            <p:cond delay="0"/>
                                          </p:stCondLst>
                                        </p:cTn>
                                        <p:tgtEl>
                                          <p:spTgt spid="89"/>
                                        </p:tgtEl>
                                        <p:attrNameLst>
                                          <p:attrName>style.visibility</p:attrName>
                                        </p:attrNameLst>
                                      </p:cBhvr>
                                      <p:to>
                                        <p:strVal val="visible"/>
                                      </p:to>
                                    </p:set>
                                    <p:animEffect transition="in" filter="wipe(left)">
                                      <p:cBhvr>
                                        <p:cTn id="31" dur="500"/>
                                        <p:tgtEl>
                                          <p:spTgt spid="89"/>
                                        </p:tgtEl>
                                      </p:cBhvr>
                                    </p:animEffect>
                                  </p:childTnLst>
                                </p:cTn>
                              </p:par>
                              <p:par>
                                <p:cTn id="32" presetID="22" presetClass="entr" presetSubtype="8" fill="hold" nodeType="withEffect">
                                  <p:stCondLst>
                                    <p:cond delay="500"/>
                                  </p:stCondLst>
                                  <p:childTnLst>
                                    <p:set>
                                      <p:cBhvr>
                                        <p:cTn id="33" dur="1" fill="hold">
                                          <p:stCondLst>
                                            <p:cond delay="0"/>
                                          </p:stCondLst>
                                        </p:cTn>
                                        <p:tgtEl>
                                          <p:spTgt spid="77"/>
                                        </p:tgtEl>
                                        <p:attrNameLst>
                                          <p:attrName>style.visibility</p:attrName>
                                        </p:attrNameLst>
                                      </p:cBhvr>
                                      <p:to>
                                        <p:strVal val="visible"/>
                                      </p:to>
                                    </p:set>
                                    <p:animEffect transition="in" filter="wipe(left)">
                                      <p:cBhvr>
                                        <p:cTn id="34" dur="500"/>
                                        <p:tgtEl>
                                          <p:spTgt spid="77"/>
                                        </p:tgtEl>
                                      </p:cBhvr>
                                    </p:animEffect>
                                  </p:childTnLst>
                                </p:cTn>
                              </p:par>
                              <p:par>
                                <p:cTn id="35" presetID="22" presetClass="entr" presetSubtype="8" fill="hold" nodeType="withEffect">
                                  <p:stCondLst>
                                    <p:cond delay="500"/>
                                  </p:stCondLst>
                                  <p:childTnLst>
                                    <p:set>
                                      <p:cBhvr>
                                        <p:cTn id="36" dur="1" fill="hold">
                                          <p:stCondLst>
                                            <p:cond delay="0"/>
                                          </p:stCondLst>
                                        </p:cTn>
                                        <p:tgtEl>
                                          <p:spTgt spid="95"/>
                                        </p:tgtEl>
                                        <p:attrNameLst>
                                          <p:attrName>style.visibility</p:attrName>
                                        </p:attrNameLst>
                                      </p:cBhvr>
                                      <p:to>
                                        <p:strVal val="visible"/>
                                      </p:to>
                                    </p:set>
                                    <p:animEffect transition="in" filter="wipe(left)">
                                      <p:cBhvr>
                                        <p:cTn id="37" dur="500"/>
                                        <p:tgtEl>
                                          <p:spTgt spid="95"/>
                                        </p:tgtEl>
                                      </p:cBhvr>
                                    </p:animEffect>
                                  </p:childTnLst>
                                </p:cTn>
                              </p:par>
                              <p:par>
                                <p:cTn id="38" presetID="22" presetClass="entr" presetSubtype="8" fill="hold" nodeType="withEffect">
                                  <p:stCondLst>
                                    <p:cond delay="50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22" presetClass="entr" presetSubtype="8" fill="hold" nodeType="withEffect">
                                  <p:stCondLst>
                                    <p:cond delay="50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0" y="1"/>
            <a:ext cx="9144000" cy="5143499"/>
          </a:xfrm>
          <a:prstGeom prst="rect">
            <a:avLst/>
          </a:prstGeom>
          <a:gradFill flip="none" rotWithShape="1">
            <a:gsLst>
              <a:gs pos="36000">
                <a:srgbClr val="FFCB05">
                  <a:alpha val="50000"/>
                </a:srgbClr>
              </a:gs>
              <a:gs pos="17000">
                <a:srgbClr val="FFCB05">
                  <a:alpha val="80000"/>
                </a:srgbClr>
              </a:gs>
              <a:gs pos="83000">
                <a:schemeClr val="bg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txBox="1">
            <a:spLocks noGrp="1"/>
          </p:cNvSpPr>
          <p:nvPr>
            <p:ph type="body" sz="quarter" idx="15"/>
          </p:nvPr>
        </p:nvSpPr>
        <p:spPr>
          <a:xfrm>
            <a:off x="453934" y="2670322"/>
            <a:ext cx="2487674" cy="923330"/>
          </a:xfrm>
          <a:prstGeom prst="rect">
            <a:avLst/>
          </a:prstGeom>
          <a:noFill/>
        </p:spPr>
        <p:txBody>
          <a:bodyPr wrap="square" rtlCol="0">
            <a:spAutoFit/>
          </a:bodyPr>
          <a:lstStyle/>
          <a:p>
            <a:r>
              <a:rPr lang="en-US" altLang="en-US" sz="1800" b="1" dirty="0" smtClean="0">
                <a:solidFill>
                  <a:schemeClr val="bg1"/>
                </a:solidFill>
              </a:rPr>
              <a:t>PROACTIVE AND DATA-DRIVEN SPONSOR</a:t>
            </a:r>
            <a:endParaRPr lang="en-CA" sz="1800" dirty="0">
              <a:solidFill>
                <a:schemeClr val="bg1"/>
              </a:solidFill>
            </a:endParaRPr>
          </a:p>
        </p:txBody>
      </p:sp>
      <p:sp>
        <p:nvSpPr>
          <p:cNvPr id="13" name="Rectangle 12"/>
          <p:cNvSpPr/>
          <p:nvPr/>
        </p:nvSpPr>
        <p:spPr>
          <a:xfrm rot="5400000">
            <a:off x="3471054" y="-529446"/>
            <a:ext cx="5143500" cy="620239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78936" y="2172138"/>
            <a:ext cx="4710022" cy="1169551"/>
          </a:xfrm>
          <a:prstGeom prst="rect">
            <a:avLst/>
          </a:prstGeom>
          <a:noFill/>
        </p:spPr>
        <p:txBody>
          <a:bodyPr wrap="square" rtlCol="0">
            <a:spAutoFit/>
          </a:bodyPr>
          <a:lstStyle/>
          <a:p>
            <a:pPr marL="285743" indent="-285743">
              <a:lnSpc>
                <a:spcPct val="150000"/>
              </a:lnSpc>
              <a:buFont typeface="Arial" charset="0"/>
              <a:buChar char="•"/>
            </a:pPr>
            <a:r>
              <a:rPr lang="en-US" sz="1600" dirty="0" smtClean="0">
                <a:solidFill>
                  <a:srgbClr val="134969"/>
                </a:solidFill>
                <a:latin typeface="Avenir Next"/>
                <a:ea typeface="Avenir Next" charset="0"/>
                <a:cs typeface="Avenir Next" charset="0"/>
              </a:rPr>
              <a:t>Mining </a:t>
            </a:r>
            <a:r>
              <a:rPr lang="en-US" sz="1600" dirty="0">
                <a:solidFill>
                  <a:srgbClr val="134969"/>
                </a:solidFill>
                <a:latin typeface="Avenir Next"/>
                <a:ea typeface="Avenir Next" charset="0"/>
                <a:cs typeface="Avenir Next" charset="0"/>
              </a:rPr>
              <a:t>company in northern Canada</a:t>
            </a:r>
          </a:p>
          <a:p>
            <a:pPr marL="285743" indent="-285743">
              <a:lnSpc>
                <a:spcPct val="150000"/>
              </a:lnSpc>
              <a:buFont typeface="Arial" charset="0"/>
              <a:buChar char="•"/>
            </a:pPr>
            <a:r>
              <a:rPr lang="en-US" sz="1600" dirty="0">
                <a:solidFill>
                  <a:srgbClr val="134969"/>
                </a:solidFill>
                <a:latin typeface="Avenir Next"/>
              </a:rPr>
              <a:t>Total DB assets of ~$430 million</a:t>
            </a:r>
            <a:endParaRPr lang="en-CA" sz="1600" dirty="0">
              <a:solidFill>
                <a:srgbClr val="134969"/>
              </a:solidFill>
              <a:latin typeface="Avenir Next"/>
            </a:endParaRPr>
          </a:p>
          <a:p>
            <a:pPr marL="285743" indent="-285743">
              <a:lnSpc>
                <a:spcPct val="150000"/>
              </a:lnSpc>
              <a:buFont typeface="Arial" charset="0"/>
              <a:buChar char="•"/>
            </a:pPr>
            <a:r>
              <a:rPr lang="en-CA" sz="1600" dirty="0">
                <a:solidFill>
                  <a:srgbClr val="134969"/>
                </a:solidFill>
                <a:latin typeface="Avenir Next"/>
              </a:rPr>
              <a:t>Purchased annuities for over 1,000 </a:t>
            </a:r>
            <a:r>
              <a:rPr lang="en-CA" sz="1600" dirty="0" err="1">
                <a:solidFill>
                  <a:srgbClr val="134969"/>
                </a:solidFill>
                <a:latin typeface="Avenir Next"/>
              </a:rPr>
              <a:t>inactives</a:t>
            </a:r>
            <a:endParaRPr lang="en-CA" sz="1600" dirty="0">
              <a:solidFill>
                <a:srgbClr val="134969"/>
              </a:solidFill>
              <a:latin typeface="Avenir Next"/>
            </a:endParaRPr>
          </a:p>
        </p:txBody>
      </p:sp>
      <p:sp>
        <p:nvSpPr>
          <p:cNvPr id="17"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078342" y="4781544"/>
            <a:ext cx="742969" cy="208840"/>
          </a:xfrm>
        </p:spPr>
        <p:txBody>
          <a:bodyPr/>
          <a:lstStyle/>
          <a:p>
            <a:pPr algn="r"/>
            <a:fld id="{035D55DA-C70B-164D-8009-EBE8A8429F2B}" type="slidenum">
              <a:rPr lang="en-CA" smtClean="0"/>
              <a:t>18</a:t>
            </a:fld>
            <a:endParaRPr lang="en-CA" dirty="0"/>
          </a:p>
        </p:txBody>
      </p:sp>
      <p:sp>
        <p:nvSpPr>
          <p:cNvPr id="8" name="Text Placeholder 7"/>
          <p:cNvSpPr>
            <a:spLocks noGrp="1"/>
          </p:cNvSpPr>
          <p:nvPr>
            <p:ph type="body" sz="quarter" idx="14"/>
          </p:nvPr>
        </p:nvSpPr>
        <p:spPr>
          <a:xfrm>
            <a:off x="453934" y="1520753"/>
            <a:ext cx="2315142" cy="1007761"/>
          </a:xfrm>
        </p:spPr>
        <p:txBody>
          <a:bodyPr/>
          <a:lstStyle/>
          <a:p>
            <a:r>
              <a:rPr lang="en-US" dirty="0" smtClean="0">
                <a:solidFill>
                  <a:srgbClr val="003946"/>
                </a:solidFill>
              </a:rPr>
              <a:t>CASE STUDY</a:t>
            </a:r>
            <a:endParaRPr lang="en-US" dirty="0">
              <a:solidFill>
                <a:srgbClr val="003946"/>
              </a:solidFill>
            </a:endParaRPr>
          </a:p>
        </p:txBody>
      </p:sp>
      <p:sp>
        <p:nvSpPr>
          <p:cNvPr id="2" name="Rectangle 1"/>
          <p:cNvSpPr/>
          <p:nvPr/>
        </p:nvSpPr>
        <p:spPr>
          <a:xfrm>
            <a:off x="3856384" y="1344072"/>
            <a:ext cx="4964927" cy="769441"/>
          </a:xfrm>
          <a:prstGeom prst="rect">
            <a:avLst/>
          </a:prstGeom>
        </p:spPr>
        <p:txBody>
          <a:bodyPr wrap="square">
            <a:spAutoFit/>
          </a:bodyPr>
          <a:lstStyle/>
          <a:p>
            <a:r>
              <a:rPr lang="en-US" sz="2400" b="1" dirty="0" smtClean="0">
                <a:solidFill>
                  <a:srgbClr val="125E80"/>
                </a:solidFill>
                <a:latin typeface="Avenir Next" charset="0"/>
                <a:ea typeface="Avenir Next" charset="0"/>
                <a:cs typeface="Avenir Next" charset="0"/>
              </a:rPr>
              <a:t>$164 MILLION </a:t>
            </a:r>
            <a:br>
              <a:rPr lang="en-US" sz="2400" b="1" dirty="0" smtClean="0">
                <a:solidFill>
                  <a:srgbClr val="125E80"/>
                </a:solidFill>
                <a:latin typeface="Avenir Next" charset="0"/>
                <a:ea typeface="Avenir Next" charset="0"/>
                <a:cs typeface="Avenir Next" charset="0"/>
              </a:rPr>
            </a:br>
            <a:r>
              <a:rPr lang="en-US" sz="2000" dirty="0" smtClean="0">
                <a:solidFill>
                  <a:srgbClr val="125E80"/>
                </a:solidFill>
                <a:latin typeface="Avenir Next" charset="0"/>
                <a:ea typeface="Avenir Next" charset="0"/>
                <a:cs typeface="Avenir Next" charset="0"/>
              </a:rPr>
              <a:t>ANNUITY BUY-OUT DEAL IN 2018</a:t>
            </a:r>
            <a:endParaRPr lang="en-US" sz="2000" dirty="0">
              <a:solidFill>
                <a:srgbClr val="125E80"/>
              </a:solidFill>
              <a:latin typeface="Avenir Next" charset="0"/>
              <a:ea typeface="Avenir Next" charset="0"/>
              <a:cs typeface="Avenir Next" charset="0"/>
            </a:endParaRPr>
          </a:p>
        </p:txBody>
      </p:sp>
      <p:sp>
        <p:nvSpPr>
          <p:cNvPr id="10" name="Right Arrow 1"/>
          <p:cNvSpPr/>
          <p:nvPr/>
        </p:nvSpPr>
        <p:spPr>
          <a:xfrm>
            <a:off x="3385662" y="1537408"/>
            <a:ext cx="353493" cy="382769"/>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grpSp>
        <p:nvGrpSpPr>
          <p:cNvPr id="16" name="Group 15"/>
          <p:cNvGrpSpPr/>
          <p:nvPr/>
        </p:nvGrpSpPr>
        <p:grpSpPr>
          <a:xfrm>
            <a:off x="2941605" y="3587727"/>
            <a:ext cx="3721351" cy="1214958"/>
            <a:chOff x="2941604" y="3870616"/>
            <a:chExt cx="2534644" cy="1214958"/>
          </a:xfrm>
        </p:grpSpPr>
        <p:sp>
          <p:nvSpPr>
            <p:cNvPr id="18" name="Rounded Rectangle 6">
              <a:extLst>
                <a:ext uri="{FF2B5EF4-FFF2-40B4-BE49-F238E27FC236}">
                  <a16:creationId xmlns:a16="http://schemas.microsoft.com/office/drawing/2014/main" id="{7B623E5F-D708-4D1E-B048-2A6EE7BCAE83}"/>
                </a:ext>
              </a:extLst>
            </p:cNvPr>
            <p:cNvSpPr/>
            <p:nvPr/>
          </p:nvSpPr>
          <p:spPr bwMode="gray">
            <a:xfrm rot="16200000" flipV="1">
              <a:off x="3601447" y="3210773"/>
              <a:ext cx="1214958" cy="253464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29 h 9429"/>
                <a:gd name="connsiteX1" fmla="*/ 10000 w 10000"/>
                <a:gd name="connsiteY1" fmla="*/ 0 h 9429"/>
                <a:gd name="connsiteX2" fmla="*/ 10000 w 10000"/>
                <a:gd name="connsiteY2" fmla="*/ 9429 h 9429"/>
                <a:gd name="connsiteX3" fmla="*/ 0 w 10000"/>
                <a:gd name="connsiteY3" fmla="*/ 9429 h 9429"/>
                <a:gd name="connsiteX4" fmla="*/ 0 w 10000"/>
                <a:gd name="connsiteY4" fmla="*/ 1429 h 9429"/>
                <a:gd name="connsiteX0" fmla="*/ 0 w 10000"/>
                <a:gd name="connsiteY0" fmla="*/ 1201 h 9685"/>
                <a:gd name="connsiteX1" fmla="*/ 9921 w 10000"/>
                <a:gd name="connsiteY1" fmla="*/ 0 h 9685"/>
                <a:gd name="connsiteX2" fmla="*/ 10000 w 10000"/>
                <a:gd name="connsiteY2" fmla="*/ 9685 h 9685"/>
                <a:gd name="connsiteX3" fmla="*/ 0 w 10000"/>
                <a:gd name="connsiteY3" fmla="*/ 9685 h 9685"/>
                <a:gd name="connsiteX4" fmla="*/ 0 w 10000"/>
                <a:gd name="connsiteY4" fmla="*/ 1201 h 9685"/>
                <a:gd name="connsiteX0" fmla="*/ 0 w 10049"/>
                <a:gd name="connsiteY0" fmla="*/ 1004 h 9764"/>
                <a:gd name="connsiteX1" fmla="*/ 10045 w 10049"/>
                <a:gd name="connsiteY1" fmla="*/ 0 h 9764"/>
                <a:gd name="connsiteX2" fmla="*/ 10000 w 10049"/>
                <a:gd name="connsiteY2" fmla="*/ 9764 h 9764"/>
                <a:gd name="connsiteX3" fmla="*/ 0 w 10049"/>
                <a:gd name="connsiteY3" fmla="*/ 9764 h 9764"/>
                <a:gd name="connsiteX4" fmla="*/ 0 w 10049"/>
                <a:gd name="connsiteY4" fmla="*/ 1004 h 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9" h="9764">
                  <a:moveTo>
                    <a:pt x="0" y="1004"/>
                  </a:moveTo>
                  <a:lnTo>
                    <a:pt x="10045" y="0"/>
                  </a:lnTo>
                  <a:cubicBezTo>
                    <a:pt x="10071" y="3333"/>
                    <a:pt x="9974" y="6431"/>
                    <a:pt x="10000" y="9764"/>
                  </a:cubicBezTo>
                  <a:lnTo>
                    <a:pt x="0" y="9764"/>
                  </a:lnTo>
                  <a:lnTo>
                    <a:pt x="0" y="1004"/>
                  </a:lnTo>
                  <a:close/>
                </a:path>
              </a:pathLst>
            </a:custGeom>
            <a:solidFill>
              <a:srgbClr val="134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9" name="Rectangle 8"/>
            <p:cNvSpPr/>
            <p:nvPr/>
          </p:nvSpPr>
          <p:spPr>
            <a:xfrm>
              <a:off x="3187519" y="4089090"/>
              <a:ext cx="2142612" cy="830997"/>
            </a:xfrm>
            <a:prstGeom prst="rect">
              <a:avLst/>
            </a:prstGeom>
          </p:spPr>
          <p:txBody>
            <a:bodyPr wrap="square">
              <a:spAutoFit/>
            </a:bodyPr>
            <a:lstStyle/>
            <a:p>
              <a:r>
                <a:rPr lang="en-US" sz="1600" dirty="0" smtClean="0">
                  <a:solidFill>
                    <a:schemeClr val="bg1"/>
                  </a:solidFill>
                  <a:latin typeface="Avenir Next" charset="0"/>
                  <a:ea typeface="Avenir Next" charset="0"/>
                  <a:cs typeface="Avenir Next" charset="0"/>
                </a:rPr>
                <a:t>A </a:t>
              </a:r>
              <a:r>
                <a:rPr lang="en-US" sz="1600" smtClean="0">
                  <a:solidFill>
                    <a:schemeClr val="bg1"/>
                  </a:solidFill>
                  <a:latin typeface="Avenir Next" charset="0"/>
                  <a:ea typeface="Avenir Next" charset="0"/>
                  <a:cs typeface="Avenir Next" charset="0"/>
                </a:rPr>
                <a:t>FEW MILLIONS </a:t>
              </a:r>
              <a:r>
                <a:rPr lang="en-US" sz="1600" dirty="0" smtClean="0">
                  <a:solidFill>
                    <a:schemeClr val="bg1"/>
                  </a:solidFill>
                  <a:latin typeface="Avenir Next" charset="0"/>
                  <a:ea typeface="Avenir Next" charset="0"/>
                  <a:cs typeface="Avenir Next" charset="0"/>
                </a:rPr>
                <a:t>IN SAVINGS </a:t>
              </a:r>
              <a:br>
                <a:rPr lang="en-US" sz="1600" dirty="0" smtClean="0">
                  <a:solidFill>
                    <a:schemeClr val="bg1"/>
                  </a:solidFill>
                  <a:latin typeface="Avenir Next" charset="0"/>
                  <a:ea typeface="Avenir Next" charset="0"/>
                  <a:cs typeface="Avenir Next" charset="0"/>
                </a:rPr>
              </a:br>
              <a:r>
                <a:rPr lang="en-US" sz="1600" b="1" dirty="0" smtClean="0">
                  <a:solidFill>
                    <a:schemeClr val="bg1"/>
                  </a:solidFill>
                  <a:latin typeface="Avenir Next" charset="0"/>
                  <a:ea typeface="Avenir Next" charset="0"/>
                  <a:cs typeface="Avenir Next" charset="0"/>
                </a:rPr>
                <a:t>+</a:t>
              </a:r>
              <a:r>
                <a:rPr lang="en-US" sz="1600" dirty="0" smtClean="0">
                  <a:solidFill>
                    <a:schemeClr val="bg1"/>
                  </a:solidFill>
                  <a:latin typeface="Avenir Next" charset="0"/>
                  <a:ea typeface="Avenir Next" charset="0"/>
                  <a:cs typeface="Avenir Next" charset="0"/>
                </a:rPr>
                <a:t> BENEFIT SECURITY FOR </a:t>
              </a:r>
            </a:p>
            <a:p>
              <a:r>
                <a:rPr lang="en-US" sz="1600" dirty="0" smtClean="0">
                  <a:solidFill>
                    <a:schemeClr val="bg1"/>
                  </a:solidFill>
                  <a:latin typeface="Avenir Next" charset="0"/>
                  <a:ea typeface="Avenir Next" charset="0"/>
                  <a:cs typeface="Avenir Next" charset="0"/>
                </a:rPr>
                <a:t>THEIR MEMBERS</a:t>
              </a:r>
              <a:endParaRPr lang="en-CA" sz="1600" dirty="0">
                <a:solidFill>
                  <a:schemeClr val="bg1"/>
                </a:solidFill>
                <a:latin typeface="Avenir Next" charset="0"/>
                <a:ea typeface="Avenir Next" charset="0"/>
                <a:cs typeface="Avenir Next" charset="0"/>
              </a:endParaRPr>
            </a:p>
          </p:txBody>
        </p:sp>
      </p:grpSp>
    </p:spTree>
    <p:extLst>
      <p:ext uri="{BB962C8B-B14F-4D97-AF65-F5344CB8AC3E}">
        <p14:creationId xmlns:p14="http://schemas.microsoft.com/office/powerpoint/2010/main" val="152533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nodeType="withEffect">
                                  <p:stCondLst>
                                    <p:cond delay="0"/>
                                  </p:stCondLst>
                                  <p:childTnLst>
                                    <p:animScale>
                                      <p:cBhvr>
                                        <p:cTn id="9" dur="1000" fill="hold"/>
                                        <p:tgtEl>
                                          <p:spTgt spid="3"/>
                                        </p:tgtEl>
                                      </p:cBhvr>
                                      <p:by x="130000" y="130000"/>
                                    </p:animScale>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build="p"/>
      <p:bldP spid="13" grpId="0" animBg="1"/>
      <p:bldP spid="12" grpId="0"/>
      <p:bldP spid="8" grpId="0" build="p"/>
      <p:bldP spid="2"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
            <a:ext cx="9144000" cy="5142928"/>
          </a:xfrm>
          <a:prstGeom prst="rect">
            <a:avLst/>
          </a:prstGeom>
        </p:spPr>
      </p:pic>
      <p:sp>
        <p:nvSpPr>
          <p:cNvPr id="7" name="Rectangle 6"/>
          <p:cNvSpPr/>
          <p:nvPr/>
        </p:nvSpPr>
        <p:spPr>
          <a:xfrm>
            <a:off x="0" y="1"/>
            <a:ext cx="9135857" cy="5143499"/>
          </a:xfrm>
          <a:prstGeom prst="rect">
            <a:avLst/>
          </a:prstGeom>
          <a:gradFill flip="none" rotWithShape="1">
            <a:gsLst>
              <a:gs pos="35000">
                <a:srgbClr val="125E80">
                  <a:alpha val="50000"/>
                </a:srgbClr>
              </a:gs>
              <a:gs pos="16000">
                <a:srgbClr val="125E80"/>
              </a:gs>
              <a:gs pos="83000">
                <a:schemeClr val="bg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txBox="1">
            <a:spLocks noGrp="1"/>
          </p:cNvSpPr>
          <p:nvPr>
            <p:ph type="body" sz="quarter" idx="15"/>
          </p:nvPr>
        </p:nvSpPr>
        <p:spPr>
          <a:xfrm>
            <a:off x="453934" y="2670322"/>
            <a:ext cx="1977378" cy="1200329"/>
          </a:xfrm>
          <a:prstGeom prst="rect">
            <a:avLst/>
          </a:prstGeom>
          <a:noFill/>
        </p:spPr>
        <p:txBody>
          <a:bodyPr wrap="square" rtlCol="0">
            <a:spAutoFit/>
          </a:bodyPr>
          <a:lstStyle/>
          <a:p>
            <a:r>
              <a:rPr lang="en-US" altLang="en-US" sz="1800" b="1" dirty="0" smtClean="0">
                <a:solidFill>
                  <a:schemeClr val="bg1"/>
                </a:solidFill>
              </a:rPr>
              <a:t>SPONSOR GOING TO </a:t>
            </a:r>
            <a:r>
              <a:rPr lang="en-US" altLang="en-US" sz="1800" b="1" smtClean="0">
                <a:solidFill>
                  <a:schemeClr val="bg1"/>
                </a:solidFill>
              </a:rPr>
              <a:t>NEXT DE-RISKING </a:t>
            </a:r>
            <a:r>
              <a:rPr lang="en-US" altLang="en-US" sz="1800" b="1" dirty="0" smtClean="0">
                <a:solidFill>
                  <a:schemeClr val="bg1"/>
                </a:solidFill>
              </a:rPr>
              <a:t>PHASE </a:t>
            </a:r>
            <a:endParaRPr lang="en-CA" sz="1800" dirty="0">
              <a:solidFill>
                <a:schemeClr val="bg1"/>
              </a:solidFill>
            </a:endParaRPr>
          </a:p>
        </p:txBody>
      </p:sp>
      <p:sp>
        <p:nvSpPr>
          <p:cNvPr id="13" name="Rectangle 12"/>
          <p:cNvSpPr/>
          <p:nvPr/>
        </p:nvSpPr>
        <p:spPr>
          <a:xfrm rot="5400000">
            <a:off x="3471054" y="-529446"/>
            <a:ext cx="5143500" cy="620239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278936" y="2172659"/>
            <a:ext cx="4710022" cy="1200329"/>
          </a:xfrm>
          <a:prstGeom prst="rect">
            <a:avLst/>
          </a:prstGeom>
          <a:noFill/>
        </p:spPr>
        <p:txBody>
          <a:bodyPr wrap="square" rtlCol="0">
            <a:spAutoFit/>
          </a:bodyPr>
          <a:lstStyle/>
          <a:p>
            <a:pPr marL="285743" indent="-285743">
              <a:lnSpc>
                <a:spcPct val="150000"/>
              </a:lnSpc>
              <a:buFont typeface="Arial" charset="0"/>
              <a:buChar char="•"/>
            </a:pPr>
            <a:r>
              <a:rPr lang="en-US" sz="1600" dirty="0">
                <a:solidFill>
                  <a:srgbClr val="134969"/>
                </a:solidFill>
                <a:latin typeface="Avenir Next"/>
                <a:ea typeface="Avenir Next" charset="0"/>
                <a:cs typeface="Avenir Next" charset="0"/>
              </a:rPr>
              <a:t>Global telecommunications firm </a:t>
            </a:r>
            <a:endParaRPr lang="en-US" sz="1600" dirty="0" smtClean="0">
              <a:solidFill>
                <a:srgbClr val="134969"/>
              </a:solidFill>
              <a:latin typeface="Avenir Next"/>
              <a:ea typeface="Avenir Next" charset="0"/>
              <a:cs typeface="Avenir Next" charset="0"/>
            </a:endParaRPr>
          </a:p>
          <a:p>
            <a:pPr marL="285743" indent="-285743">
              <a:lnSpc>
                <a:spcPct val="150000"/>
              </a:lnSpc>
              <a:buFont typeface="Arial" charset="0"/>
              <a:buChar char="•"/>
            </a:pPr>
            <a:r>
              <a:rPr lang="en-US" sz="1600" dirty="0" smtClean="0">
                <a:solidFill>
                  <a:srgbClr val="134969"/>
                </a:solidFill>
                <a:latin typeface="Avenir Next"/>
                <a:ea typeface="Avenir Next" charset="0"/>
                <a:cs typeface="Avenir Next" charset="0"/>
              </a:rPr>
              <a:t>Goal </a:t>
            </a:r>
            <a:r>
              <a:rPr lang="en-US" sz="1600" dirty="0">
                <a:solidFill>
                  <a:srgbClr val="134969"/>
                </a:solidFill>
                <a:latin typeface="Avenir Next"/>
                <a:ea typeface="Avenir Next" charset="0"/>
                <a:cs typeface="Avenir Next" charset="0"/>
              </a:rPr>
              <a:t>of decreasing risk and increasing </a:t>
            </a:r>
            <a:r>
              <a:rPr lang="en-US" sz="1600" dirty="0" smtClean="0">
                <a:solidFill>
                  <a:srgbClr val="134969"/>
                </a:solidFill>
                <a:latin typeface="Avenir Next"/>
                <a:ea typeface="Avenir Next" charset="0"/>
                <a:cs typeface="Avenir Next" charset="0"/>
              </a:rPr>
              <a:t>yield</a:t>
            </a:r>
          </a:p>
          <a:p>
            <a:pPr marL="285743" indent="-285743">
              <a:lnSpc>
                <a:spcPct val="150000"/>
              </a:lnSpc>
              <a:buFont typeface="Arial" charset="0"/>
              <a:buChar char="•"/>
            </a:pPr>
            <a:r>
              <a:rPr lang="en-US" sz="1600" dirty="0" smtClean="0">
                <a:solidFill>
                  <a:srgbClr val="134969"/>
                </a:solidFill>
                <a:latin typeface="Avenir Next"/>
                <a:ea typeface="Avenir Next" charset="0"/>
                <a:cs typeface="Avenir Next" charset="0"/>
              </a:rPr>
              <a:t>Reduce cost of future annuity purchase </a:t>
            </a:r>
            <a:endParaRPr lang="en-CA" sz="1600" dirty="0">
              <a:solidFill>
                <a:srgbClr val="134969"/>
              </a:solidFill>
              <a:latin typeface="Avenir Next"/>
            </a:endParaRPr>
          </a:p>
        </p:txBody>
      </p:sp>
      <p:sp>
        <p:nvSpPr>
          <p:cNvPr id="17"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078342" y="4781544"/>
            <a:ext cx="742969" cy="208840"/>
          </a:xfrm>
        </p:spPr>
        <p:txBody>
          <a:bodyPr/>
          <a:lstStyle/>
          <a:p>
            <a:pPr algn="r"/>
            <a:fld id="{035D55DA-C70B-164D-8009-EBE8A8429F2B}" type="slidenum">
              <a:rPr lang="en-CA" smtClean="0"/>
              <a:t>19</a:t>
            </a:fld>
            <a:endParaRPr lang="en-CA" dirty="0"/>
          </a:p>
        </p:txBody>
      </p:sp>
      <p:sp>
        <p:nvSpPr>
          <p:cNvPr id="8" name="Text Placeholder 7"/>
          <p:cNvSpPr>
            <a:spLocks noGrp="1"/>
          </p:cNvSpPr>
          <p:nvPr>
            <p:ph type="body" sz="quarter" idx="14"/>
          </p:nvPr>
        </p:nvSpPr>
        <p:spPr>
          <a:xfrm>
            <a:off x="453934" y="1520753"/>
            <a:ext cx="2315142" cy="1007761"/>
          </a:xfrm>
        </p:spPr>
        <p:txBody>
          <a:bodyPr/>
          <a:lstStyle/>
          <a:p>
            <a:r>
              <a:rPr lang="en-US" dirty="0" smtClean="0">
                <a:solidFill>
                  <a:srgbClr val="FFCB05"/>
                </a:solidFill>
              </a:rPr>
              <a:t>CASE STUDY</a:t>
            </a:r>
            <a:endParaRPr lang="en-US" dirty="0">
              <a:solidFill>
                <a:srgbClr val="FFCB05"/>
              </a:solidFill>
            </a:endParaRPr>
          </a:p>
        </p:txBody>
      </p:sp>
      <p:sp>
        <p:nvSpPr>
          <p:cNvPr id="2" name="Rectangle 1"/>
          <p:cNvSpPr/>
          <p:nvPr/>
        </p:nvSpPr>
        <p:spPr>
          <a:xfrm>
            <a:off x="3856384" y="1344104"/>
            <a:ext cx="4964927" cy="769441"/>
          </a:xfrm>
          <a:prstGeom prst="rect">
            <a:avLst/>
          </a:prstGeom>
        </p:spPr>
        <p:txBody>
          <a:bodyPr wrap="square">
            <a:spAutoFit/>
          </a:bodyPr>
          <a:lstStyle/>
          <a:p>
            <a:r>
              <a:rPr lang="en-US" sz="2400" b="1" dirty="0" smtClean="0">
                <a:solidFill>
                  <a:srgbClr val="125E80"/>
                </a:solidFill>
                <a:latin typeface="Avenir Next" charset="0"/>
                <a:ea typeface="Avenir Next" charset="0"/>
                <a:cs typeface="Avenir Next" charset="0"/>
              </a:rPr>
              <a:t>$230 MILLION </a:t>
            </a:r>
            <a:br>
              <a:rPr lang="en-US" sz="2400" b="1" dirty="0" smtClean="0">
                <a:solidFill>
                  <a:srgbClr val="125E80"/>
                </a:solidFill>
                <a:latin typeface="Avenir Next" charset="0"/>
                <a:ea typeface="Avenir Next" charset="0"/>
                <a:cs typeface="Avenir Next" charset="0"/>
              </a:rPr>
            </a:br>
            <a:r>
              <a:rPr lang="en-US" sz="2000" dirty="0" smtClean="0">
                <a:solidFill>
                  <a:srgbClr val="125E80"/>
                </a:solidFill>
                <a:latin typeface="Avenir Next" charset="0"/>
                <a:ea typeface="Avenir Next" charset="0"/>
                <a:cs typeface="Avenir Next" charset="0"/>
              </a:rPr>
              <a:t>HOLISTIC INVESTMENT SOLUTION</a:t>
            </a:r>
            <a:endParaRPr lang="en-US" sz="2000" dirty="0">
              <a:solidFill>
                <a:srgbClr val="125E80"/>
              </a:solidFill>
              <a:latin typeface="Avenir Next" charset="0"/>
              <a:ea typeface="Avenir Next" charset="0"/>
              <a:cs typeface="Avenir Next" charset="0"/>
            </a:endParaRPr>
          </a:p>
        </p:txBody>
      </p:sp>
      <p:sp>
        <p:nvSpPr>
          <p:cNvPr id="10" name="Right Arrow 1"/>
          <p:cNvSpPr/>
          <p:nvPr/>
        </p:nvSpPr>
        <p:spPr>
          <a:xfrm>
            <a:off x="3385662" y="1537440"/>
            <a:ext cx="353493" cy="382769"/>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grpSp>
        <p:nvGrpSpPr>
          <p:cNvPr id="14" name="Group 13"/>
          <p:cNvGrpSpPr/>
          <p:nvPr/>
        </p:nvGrpSpPr>
        <p:grpSpPr>
          <a:xfrm>
            <a:off x="2941605" y="3587728"/>
            <a:ext cx="3506823" cy="1214958"/>
            <a:chOff x="2941604" y="3870617"/>
            <a:chExt cx="2388527" cy="1214958"/>
          </a:xfrm>
        </p:grpSpPr>
        <p:sp>
          <p:nvSpPr>
            <p:cNvPr id="19" name="Rounded Rectangle 6">
              <a:extLst>
                <a:ext uri="{FF2B5EF4-FFF2-40B4-BE49-F238E27FC236}">
                  <a16:creationId xmlns:a16="http://schemas.microsoft.com/office/drawing/2014/main" id="{7B623E5F-D708-4D1E-B048-2A6EE7BCAE83}"/>
                </a:ext>
              </a:extLst>
            </p:cNvPr>
            <p:cNvSpPr/>
            <p:nvPr/>
          </p:nvSpPr>
          <p:spPr bwMode="gray">
            <a:xfrm rot="16200000" flipV="1">
              <a:off x="3420102" y="3392119"/>
              <a:ext cx="1214958" cy="217195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429 h 9429"/>
                <a:gd name="connsiteX1" fmla="*/ 10000 w 10000"/>
                <a:gd name="connsiteY1" fmla="*/ 0 h 9429"/>
                <a:gd name="connsiteX2" fmla="*/ 10000 w 10000"/>
                <a:gd name="connsiteY2" fmla="*/ 9429 h 9429"/>
                <a:gd name="connsiteX3" fmla="*/ 0 w 10000"/>
                <a:gd name="connsiteY3" fmla="*/ 9429 h 9429"/>
                <a:gd name="connsiteX4" fmla="*/ 0 w 10000"/>
                <a:gd name="connsiteY4" fmla="*/ 1429 h 9429"/>
                <a:gd name="connsiteX0" fmla="*/ 0 w 10000"/>
                <a:gd name="connsiteY0" fmla="*/ 1201 h 9685"/>
                <a:gd name="connsiteX1" fmla="*/ 9921 w 10000"/>
                <a:gd name="connsiteY1" fmla="*/ 0 h 9685"/>
                <a:gd name="connsiteX2" fmla="*/ 10000 w 10000"/>
                <a:gd name="connsiteY2" fmla="*/ 9685 h 9685"/>
                <a:gd name="connsiteX3" fmla="*/ 0 w 10000"/>
                <a:gd name="connsiteY3" fmla="*/ 9685 h 9685"/>
                <a:gd name="connsiteX4" fmla="*/ 0 w 10000"/>
                <a:gd name="connsiteY4" fmla="*/ 1201 h 9685"/>
                <a:gd name="connsiteX0" fmla="*/ 0 w 10049"/>
                <a:gd name="connsiteY0" fmla="*/ 1004 h 9764"/>
                <a:gd name="connsiteX1" fmla="*/ 10045 w 10049"/>
                <a:gd name="connsiteY1" fmla="*/ 0 h 9764"/>
                <a:gd name="connsiteX2" fmla="*/ 10000 w 10049"/>
                <a:gd name="connsiteY2" fmla="*/ 9764 h 9764"/>
                <a:gd name="connsiteX3" fmla="*/ 0 w 10049"/>
                <a:gd name="connsiteY3" fmla="*/ 9764 h 9764"/>
                <a:gd name="connsiteX4" fmla="*/ 0 w 10049"/>
                <a:gd name="connsiteY4" fmla="*/ 1004 h 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9" h="9764">
                  <a:moveTo>
                    <a:pt x="0" y="1004"/>
                  </a:moveTo>
                  <a:lnTo>
                    <a:pt x="10045" y="0"/>
                  </a:lnTo>
                  <a:cubicBezTo>
                    <a:pt x="10071" y="3333"/>
                    <a:pt x="9974" y="6431"/>
                    <a:pt x="10000" y="9764"/>
                  </a:cubicBezTo>
                  <a:lnTo>
                    <a:pt x="0" y="9764"/>
                  </a:lnTo>
                  <a:lnTo>
                    <a:pt x="0" y="1004"/>
                  </a:lnTo>
                  <a:close/>
                </a:path>
              </a:pathLst>
            </a:custGeom>
            <a:solidFill>
              <a:srgbClr val="FFB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899"/>
              <a:endParaRPr lang="en-US" sz="1400" dirty="0">
                <a:solidFill>
                  <a:srgbClr val="003946"/>
                </a:solidFill>
                <a:latin typeface="Avenir Next" charset="0"/>
                <a:ea typeface="Avenir Next" charset="0"/>
                <a:cs typeface="Avenir Next" charset="0"/>
              </a:endParaRPr>
            </a:p>
          </p:txBody>
        </p:sp>
        <p:sp>
          <p:nvSpPr>
            <p:cNvPr id="20" name="Rectangle 19"/>
            <p:cNvSpPr/>
            <p:nvPr/>
          </p:nvSpPr>
          <p:spPr>
            <a:xfrm>
              <a:off x="3187519" y="4089090"/>
              <a:ext cx="2142612" cy="830997"/>
            </a:xfrm>
            <a:prstGeom prst="rect">
              <a:avLst/>
            </a:prstGeom>
          </p:spPr>
          <p:txBody>
            <a:bodyPr wrap="square">
              <a:spAutoFit/>
            </a:bodyPr>
            <a:lstStyle/>
            <a:p>
              <a:r>
                <a:rPr lang="en-US" sz="1600" dirty="0" smtClean="0">
                  <a:solidFill>
                    <a:schemeClr val="bg1"/>
                  </a:solidFill>
                  <a:latin typeface="Avenir Next" charset="0"/>
                  <a:ea typeface="Avenir Next" charset="0"/>
                  <a:cs typeface="Avenir Next" charset="0"/>
                </a:rPr>
                <a:t>REDUCED RISK BY HALF</a:t>
              </a:r>
              <a:br>
                <a:rPr lang="en-US" sz="1600" dirty="0" smtClean="0">
                  <a:solidFill>
                    <a:schemeClr val="bg1"/>
                  </a:solidFill>
                  <a:latin typeface="Avenir Next" charset="0"/>
                  <a:ea typeface="Avenir Next" charset="0"/>
                  <a:cs typeface="Avenir Next" charset="0"/>
                </a:rPr>
              </a:br>
              <a:r>
                <a:rPr lang="en-US" sz="1600" b="1" dirty="0" smtClean="0">
                  <a:solidFill>
                    <a:schemeClr val="bg1"/>
                  </a:solidFill>
                  <a:latin typeface="Avenir Next" charset="0"/>
                  <a:ea typeface="Avenir Next" charset="0"/>
                  <a:cs typeface="Avenir Next" charset="0"/>
                </a:rPr>
                <a:t>+</a:t>
              </a:r>
              <a:r>
                <a:rPr lang="en-US" sz="1600" dirty="0" smtClean="0">
                  <a:solidFill>
                    <a:schemeClr val="bg1"/>
                  </a:solidFill>
                  <a:latin typeface="Avenir Next" charset="0"/>
                  <a:ea typeface="Avenir Next" charset="0"/>
                  <a:cs typeface="Avenir Next" charset="0"/>
                </a:rPr>
                <a:t> ENHANCED YIELD</a:t>
              </a:r>
              <a:br>
                <a:rPr lang="en-US" sz="1600" dirty="0" smtClean="0">
                  <a:solidFill>
                    <a:schemeClr val="bg1"/>
                  </a:solidFill>
                  <a:latin typeface="Avenir Next" charset="0"/>
                  <a:ea typeface="Avenir Next" charset="0"/>
                  <a:cs typeface="Avenir Next" charset="0"/>
                </a:rPr>
              </a:br>
              <a:r>
                <a:rPr lang="en-US" sz="1600" dirty="0" smtClean="0">
                  <a:solidFill>
                    <a:schemeClr val="bg1"/>
                  </a:solidFill>
                  <a:latin typeface="Avenir Next" charset="0"/>
                  <a:ea typeface="Avenir Next" charset="0"/>
                  <a:cs typeface="Avenir Next" charset="0"/>
                </a:rPr>
                <a:t>BY 100 BPS</a:t>
              </a:r>
              <a:endParaRPr lang="en-CA" sz="1600" dirty="0">
                <a:solidFill>
                  <a:schemeClr val="bg1"/>
                </a:solidFill>
                <a:latin typeface="Avenir Next" charset="0"/>
                <a:ea typeface="Avenir Next" charset="0"/>
                <a:cs typeface="Avenir Next" charset="0"/>
              </a:endParaRPr>
            </a:p>
          </p:txBody>
        </p:sp>
      </p:grpSp>
    </p:spTree>
    <p:extLst>
      <p:ext uri="{BB962C8B-B14F-4D97-AF65-F5344CB8AC3E}">
        <p14:creationId xmlns:p14="http://schemas.microsoft.com/office/powerpoint/2010/main" val="80848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nodeType="withEffect">
                                  <p:stCondLst>
                                    <p:cond delay="0"/>
                                  </p:stCondLst>
                                  <p:childTnLst>
                                    <p:animScale>
                                      <p:cBhvr>
                                        <p:cTn id="9" dur="1000" fill="hold"/>
                                        <p:tgtEl>
                                          <p:spTgt spid="3"/>
                                        </p:tgtEl>
                                      </p:cBhvr>
                                      <p:by x="130000" y="130000"/>
                                    </p:animScale>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build="p"/>
      <p:bldP spid="13" grpId="0" animBg="1"/>
      <p:bldP spid="12" grpId="0"/>
      <p:bldP spid="8" grpId="0" build="p"/>
      <p:bldP spid="2"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fld id="{A8F9A0AE-D60E-4099-B564-ED1347D652A3}" type="slidenum">
              <a:rPr lang="en-US" smtClean="0"/>
              <a:pPr/>
              <a:t>2</a:t>
            </a:fld>
            <a:endParaRPr lang="en-US" dirty="0"/>
          </a:p>
        </p:txBody>
      </p:sp>
      <p:sp>
        <p:nvSpPr>
          <p:cNvPr id="7" name="Title 6"/>
          <p:cNvSpPr>
            <a:spLocks noGrp="1"/>
          </p:cNvSpPr>
          <p:nvPr>
            <p:ph type="title"/>
          </p:nvPr>
        </p:nvSpPr>
        <p:spPr/>
        <p:txBody>
          <a:bodyPr/>
          <a:lstStyle/>
          <a:p>
            <a:r>
              <a:rPr lang="en-US" dirty="0" smtClean="0"/>
              <a:t>A NEW BUSINESS IDEA?</a:t>
            </a:r>
            <a:endParaRPr lang="en-US" dirty="0"/>
          </a:p>
        </p:txBody>
      </p:sp>
      <p:grpSp>
        <p:nvGrpSpPr>
          <p:cNvPr id="20" name="Group 19"/>
          <p:cNvGrpSpPr/>
          <p:nvPr/>
        </p:nvGrpSpPr>
        <p:grpSpPr>
          <a:xfrm>
            <a:off x="3646295" y="1707414"/>
            <a:ext cx="1743906" cy="1743906"/>
            <a:chOff x="3841818" y="1773721"/>
            <a:chExt cx="1487586" cy="1487586"/>
          </a:xfrm>
        </p:grpSpPr>
        <p:sp>
          <p:nvSpPr>
            <p:cNvPr id="37" name="Oval 36"/>
            <p:cNvSpPr/>
            <p:nvPr/>
          </p:nvSpPr>
          <p:spPr>
            <a:xfrm>
              <a:off x="3841818" y="1773721"/>
              <a:ext cx="1487586" cy="148758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384" y="2050351"/>
              <a:ext cx="984546" cy="903227"/>
            </a:xfrm>
            <a:prstGeom prst="rect">
              <a:avLst/>
            </a:prstGeom>
          </p:spPr>
        </p:pic>
      </p:grpSp>
      <p:grpSp>
        <p:nvGrpSpPr>
          <p:cNvPr id="21" name="Group 20"/>
          <p:cNvGrpSpPr/>
          <p:nvPr/>
        </p:nvGrpSpPr>
        <p:grpSpPr>
          <a:xfrm>
            <a:off x="6106668" y="1707414"/>
            <a:ext cx="1743906" cy="1743906"/>
            <a:chOff x="5937323" y="1773721"/>
            <a:chExt cx="1487586" cy="1487586"/>
          </a:xfrm>
        </p:grpSpPr>
        <p:sp>
          <p:nvSpPr>
            <p:cNvPr id="39" name="Oval 38"/>
            <p:cNvSpPr/>
            <p:nvPr/>
          </p:nvSpPr>
          <p:spPr>
            <a:xfrm>
              <a:off x="5937323" y="1773721"/>
              <a:ext cx="1487586" cy="148758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984" y="2100968"/>
              <a:ext cx="868264" cy="862768"/>
            </a:xfrm>
            <a:prstGeom prst="rect">
              <a:avLst/>
            </a:prstGeom>
          </p:spPr>
        </p:pic>
      </p:grpSp>
      <p:grpSp>
        <p:nvGrpSpPr>
          <p:cNvPr id="19" name="Group 18"/>
          <p:cNvGrpSpPr/>
          <p:nvPr/>
        </p:nvGrpSpPr>
        <p:grpSpPr>
          <a:xfrm>
            <a:off x="1185922" y="1707414"/>
            <a:ext cx="1743906" cy="1743906"/>
            <a:chOff x="1850118" y="1778192"/>
            <a:chExt cx="1487586" cy="1487586"/>
          </a:xfrm>
        </p:grpSpPr>
        <p:sp>
          <p:nvSpPr>
            <p:cNvPr id="15" name="Oval 14"/>
            <p:cNvSpPr/>
            <p:nvPr/>
          </p:nvSpPr>
          <p:spPr>
            <a:xfrm>
              <a:off x="1850118" y="1778192"/>
              <a:ext cx="1487586" cy="148758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847" y="2085921"/>
              <a:ext cx="872127" cy="872127"/>
            </a:xfrm>
            <a:prstGeom prst="rect">
              <a:avLst/>
            </a:prstGeom>
          </p:spPr>
        </p:pic>
      </p:grpSp>
      <p:sp>
        <p:nvSpPr>
          <p:cNvPr id="40" name="Right Arrow 1"/>
          <p:cNvSpPr/>
          <p:nvPr/>
        </p:nvSpPr>
        <p:spPr>
          <a:xfrm>
            <a:off x="3096943" y="2372420"/>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
        <p:nvSpPr>
          <p:cNvPr id="41" name="Right Arrow 1"/>
          <p:cNvSpPr/>
          <p:nvPr/>
        </p:nvSpPr>
        <p:spPr>
          <a:xfrm>
            <a:off x="5557316" y="2372420"/>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Tree>
    <p:extLst>
      <p:ext uri="{BB962C8B-B14F-4D97-AF65-F5344CB8AC3E}">
        <p14:creationId xmlns:p14="http://schemas.microsoft.com/office/powerpoint/2010/main" val="172653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993775"/>
            <a:ext cx="8355243" cy="1733742"/>
          </a:xfrm>
          <a:prstGeom prst="rect">
            <a:avLst/>
          </a:prstGeom>
          <a:gradFill flip="none" rotWithShape="1">
            <a:gsLst>
              <a:gs pos="29000">
                <a:srgbClr val="FFB802">
                  <a:alpha val="90000"/>
                </a:srgbClr>
              </a:gs>
              <a:gs pos="100000">
                <a:schemeClr val="accent1">
                  <a:lumMod val="20000"/>
                  <a:lumOff val="80000"/>
                  <a:alpha val="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CAN YOU DO?</a:t>
            </a:r>
            <a:endParaRPr lang="en-CA" dirty="0"/>
          </a:p>
        </p:txBody>
      </p:sp>
      <p:sp>
        <p:nvSpPr>
          <p:cNvPr id="6" name="Rectangle 5"/>
          <p:cNvSpPr/>
          <p:nvPr/>
        </p:nvSpPr>
        <p:spPr>
          <a:xfrm>
            <a:off x="1188666" y="3468570"/>
            <a:ext cx="1833835" cy="738664"/>
          </a:xfrm>
          <a:prstGeom prst="rect">
            <a:avLst/>
          </a:prstGeom>
        </p:spPr>
        <p:txBody>
          <a:bodyPr wrap="square">
            <a:spAutoFit/>
          </a:bodyPr>
          <a:lstStyle/>
          <a:p>
            <a:pPr algn="ctr"/>
            <a:r>
              <a:rPr lang="en-US" sz="1400" b="1" dirty="0" smtClean="0">
                <a:solidFill>
                  <a:schemeClr val="bg1">
                    <a:lumMod val="50000"/>
                  </a:schemeClr>
                </a:solidFill>
                <a:latin typeface="Avenir Next" charset="0"/>
                <a:ea typeface="Avenir Next" charset="0"/>
                <a:cs typeface="Avenir Next" charset="0"/>
              </a:rPr>
              <a:t>Decide</a:t>
            </a:r>
            <a:r>
              <a:rPr lang="en-US" sz="1400" dirty="0" smtClean="0">
                <a:solidFill>
                  <a:schemeClr val="bg1">
                    <a:lumMod val="50000"/>
                  </a:schemeClr>
                </a:solidFill>
                <a:latin typeface="Avenir Next" charset="0"/>
                <a:ea typeface="Avenir Next" charset="0"/>
                <a:cs typeface="Avenir Next" charset="0"/>
              </a:rPr>
              <a:t> </a:t>
            </a:r>
          </a:p>
          <a:p>
            <a:pPr algn="ctr"/>
            <a:r>
              <a:rPr lang="en-US" sz="1400" dirty="0">
                <a:solidFill>
                  <a:schemeClr val="bg1">
                    <a:lumMod val="50000"/>
                  </a:schemeClr>
                </a:solidFill>
                <a:latin typeface="Avenir Next" charset="0"/>
                <a:ea typeface="Avenir Next" charset="0"/>
                <a:cs typeface="Avenir Next" charset="0"/>
              </a:rPr>
              <a:t>o</a:t>
            </a:r>
            <a:r>
              <a:rPr lang="en-US" sz="1400" dirty="0" smtClean="0">
                <a:solidFill>
                  <a:schemeClr val="bg1">
                    <a:lumMod val="50000"/>
                  </a:schemeClr>
                </a:solidFill>
                <a:latin typeface="Avenir Next" charset="0"/>
                <a:ea typeface="Avenir Next" charset="0"/>
                <a:cs typeface="Avenir Next" charset="0"/>
              </a:rPr>
              <a:t>n your DB Pension Division model</a:t>
            </a:r>
            <a:endParaRPr lang="en-US" sz="1400" dirty="0">
              <a:solidFill>
                <a:schemeClr val="bg1">
                  <a:lumMod val="50000"/>
                </a:schemeClr>
              </a:solidFill>
              <a:latin typeface="Avenir Next" charset="0"/>
              <a:ea typeface="Avenir Next" charset="0"/>
              <a:cs typeface="Avenir Next" charset="0"/>
            </a:endParaRPr>
          </a:p>
        </p:txBody>
      </p:sp>
      <p:grpSp>
        <p:nvGrpSpPr>
          <p:cNvPr id="7" name="Group 6"/>
          <p:cNvGrpSpPr/>
          <p:nvPr/>
        </p:nvGrpSpPr>
        <p:grpSpPr>
          <a:xfrm>
            <a:off x="1188666" y="1572735"/>
            <a:ext cx="1743906" cy="1743906"/>
            <a:chOff x="1077831" y="1707414"/>
            <a:chExt cx="1743906" cy="1743906"/>
          </a:xfrm>
        </p:grpSpPr>
        <p:sp>
          <p:nvSpPr>
            <p:cNvPr id="8" name="Oval 7"/>
            <p:cNvSpPr/>
            <p:nvPr/>
          </p:nvSpPr>
          <p:spPr>
            <a:xfrm>
              <a:off x="1077831"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3946"/>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201" y="2069784"/>
              <a:ext cx="1019165" cy="1019165"/>
            </a:xfrm>
            <a:prstGeom prst="rect">
              <a:avLst/>
            </a:prstGeom>
          </p:spPr>
        </p:pic>
      </p:grpSp>
      <p:grpSp>
        <p:nvGrpSpPr>
          <p:cNvPr id="10" name="Group 9"/>
          <p:cNvGrpSpPr/>
          <p:nvPr/>
        </p:nvGrpSpPr>
        <p:grpSpPr>
          <a:xfrm>
            <a:off x="3647667" y="1572735"/>
            <a:ext cx="1743906" cy="1743906"/>
            <a:chOff x="3648854" y="1707414"/>
            <a:chExt cx="1743906" cy="1743906"/>
          </a:xfrm>
        </p:grpSpPr>
        <p:sp>
          <p:nvSpPr>
            <p:cNvPr id="12" name="Oval 11"/>
            <p:cNvSpPr/>
            <p:nvPr/>
          </p:nvSpPr>
          <p:spPr>
            <a:xfrm>
              <a:off x="3648854"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373" y="2057400"/>
              <a:ext cx="610866" cy="1016000"/>
            </a:xfrm>
            <a:prstGeom prst="rect">
              <a:avLst/>
            </a:prstGeom>
          </p:spPr>
        </p:pic>
      </p:grpSp>
      <p:grpSp>
        <p:nvGrpSpPr>
          <p:cNvPr id="14" name="Group 13"/>
          <p:cNvGrpSpPr/>
          <p:nvPr/>
        </p:nvGrpSpPr>
        <p:grpSpPr>
          <a:xfrm>
            <a:off x="6106668" y="1572735"/>
            <a:ext cx="1743906" cy="1743906"/>
            <a:chOff x="6219879" y="1707414"/>
            <a:chExt cx="1743906" cy="1743906"/>
          </a:xfrm>
        </p:grpSpPr>
        <p:sp>
          <p:nvSpPr>
            <p:cNvPr id="15" name="Oval 14"/>
            <p:cNvSpPr/>
            <p:nvPr/>
          </p:nvSpPr>
          <p:spPr>
            <a:xfrm>
              <a:off x="6219879"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835" y="2070310"/>
              <a:ext cx="911993" cy="1002880"/>
            </a:xfrm>
            <a:prstGeom prst="rect">
              <a:avLst/>
            </a:prstGeom>
          </p:spPr>
        </p:pic>
      </p:grpSp>
      <p:sp>
        <p:nvSpPr>
          <p:cNvPr id="17" name="Rectangle 16"/>
          <p:cNvSpPr/>
          <p:nvPr/>
        </p:nvSpPr>
        <p:spPr>
          <a:xfrm>
            <a:off x="3546454" y="3468570"/>
            <a:ext cx="1946329" cy="523220"/>
          </a:xfrm>
          <a:prstGeom prst="rect">
            <a:avLst/>
          </a:prstGeom>
        </p:spPr>
        <p:txBody>
          <a:bodyPr wrap="square">
            <a:spAutoFit/>
          </a:bodyPr>
          <a:lstStyle/>
          <a:p>
            <a:pPr algn="ctr"/>
            <a:r>
              <a:rPr lang="en-US" sz="1400" b="1" dirty="0" smtClean="0">
                <a:solidFill>
                  <a:schemeClr val="bg1">
                    <a:lumMod val="50000"/>
                  </a:schemeClr>
                </a:solidFill>
                <a:latin typeface="Avenir Next" charset="0"/>
                <a:ea typeface="Avenir Next" charset="0"/>
                <a:cs typeface="Avenir Next" charset="0"/>
              </a:rPr>
              <a:t>Get advice</a:t>
            </a:r>
            <a:r>
              <a:rPr lang="en-US" sz="1400" dirty="0" smtClean="0">
                <a:solidFill>
                  <a:schemeClr val="bg1">
                    <a:lumMod val="50000"/>
                  </a:schemeClr>
                </a:solidFill>
                <a:latin typeface="Avenir Next" charset="0"/>
                <a:ea typeface="Avenir Next" charset="0"/>
                <a:cs typeface="Avenir Next" charset="0"/>
              </a:rPr>
              <a:t/>
            </a:r>
            <a:br>
              <a:rPr lang="en-US" sz="1400" dirty="0" smtClean="0">
                <a:solidFill>
                  <a:schemeClr val="bg1">
                    <a:lumMod val="50000"/>
                  </a:schemeClr>
                </a:solidFill>
                <a:latin typeface="Avenir Next" charset="0"/>
                <a:ea typeface="Avenir Next" charset="0"/>
                <a:cs typeface="Avenir Next" charset="0"/>
              </a:rPr>
            </a:br>
            <a:r>
              <a:rPr lang="en-US" sz="1400" dirty="0" smtClean="0">
                <a:solidFill>
                  <a:schemeClr val="bg1">
                    <a:lumMod val="50000"/>
                  </a:schemeClr>
                </a:solidFill>
                <a:latin typeface="Avenir Next" charset="0"/>
                <a:ea typeface="Avenir Next" charset="0"/>
                <a:cs typeface="Avenir Next" charset="0"/>
              </a:rPr>
              <a:t>on solutions</a:t>
            </a:r>
            <a:endParaRPr lang="en-US" sz="1400" dirty="0">
              <a:solidFill>
                <a:schemeClr val="bg1">
                  <a:lumMod val="50000"/>
                </a:schemeClr>
              </a:solidFill>
              <a:latin typeface="Avenir Next" charset="0"/>
              <a:ea typeface="Avenir Next" charset="0"/>
              <a:cs typeface="Avenir Next" charset="0"/>
            </a:endParaRPr>
          </a:p>
        </p:txBody>
      </p:sp>
      <p:sp>
        <p:nvSpPr>
          <p:cNvPr id="18" name="Rectangle 17"/>
          <p:cNvSpPr/>
          <p:nvPr/>
        </p:nvSpPr>
        <p:spPr>
          <a:xfrm>
            <a:off x="6295584" y="3468570"/>
            <a:ext cx="1366080" cy="523220"/>
          </a:xfrm>
          <a:prstGeom prst="rect">
            <a:avLst/>
          </a:prstGeom>
        </p:spPr>
        <p:txBody>
          <a:bodyPr wrap="none">
            <a:spAutoFit/>
          </a:bodyPr>
          <a:lstStyle/>
          <a:p>
            <a:pPr algn="ctr"/>
            <a:r>
              <a:rPr lang="en-US" sz="1400" b="1" dirty="0" smtClean="0">
                <a:solidFill>
                  <a:schemeClr val="bg1">
                    <a:lumMod val="50000"/>
                  </a:schemeClr>
                </a:solidFill>
                <a:latin typeface="Avenir Next" charset="0"/>
                <a:ea typeface="Avenir Next" charset="0"/>
                <a:cs typeface="Avenir Next" charset="0"/>
              </a:rPr>
              <a:t>Build a plan</a:t>
            </a:r>
            <a:endParaRPr lang="en-US" sz="1400" dirty="0" smtClean="0">
              <a:solidFill>
                <a:schemeClr val="bg1">
                  <a:lumMod val="50000"/>
                </a:schemeClr>
              </a:solidFill>
              <a:latin typeface="Avenir Next" charset="0"/>
              <a:ea typeface="Avenir Next" charset="0"/>
              <a:cs typeface="Avenir Next" charset="0"/>
            </a:endParaRPr>
          </a:p>
          <a:p>
            <a:pPr algn="ctr"/>
            <a:r>
              <a:rPr lang="en-US" sz="1400" dirty="0" smtClean="0">
                <a:solidFill>
                  <a:schemeClr val="bg1">
                    <a:lumMod val="50000"/>
                  </a:schemeClr>
                </a:solidFill>
                <a:latin typeface="Avenir Next" charset="0"/>
                <a:ea typeface="Avenir Next" charset="0"/>
                <a:cs typeface="Avenir Next" charset="0"/>
              </a:rPr>
              <a:t>and execute it</a:t>
            </a:r>
            <a:endParaRPr lang="en-US" sz="1400" dirty="0">
              <a:solidFill>
                <a:schemeClr val="bg1">
                  <a:lumMod val="50000"/>
                </a:schemeClr>
              </a:solidFill>
              <a:latin typeface="Avenir Next" charset="0"/>
              <a:ea typeface="Avenir Next" charset="0"/>
              <a:cs typeface="Avenir Next" charset="0"/>
            </a:endParaRPr>
          </a:p>
        </p:txBody>
      </p:sp>
      <p:sp>
        <p:nvSpPr>
          <p:cNvPr id="19"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165804" y="4781544"/>
            <a:ext cx="742969" cy="208840"/>
          </a:xfrm>
        </p:spPr>
        <p:txBody>
          <a:bodyPr/>
          <a:lstStyle/>
          <a:p>
            <a:fld id="{84C33B78-251A-6642-976F-B6AEF8C96FF4}" type="slidenum">
              <a:rPr lang="en-CA" smtClean="0"/>
              <a:t>20</a:t>
            </a:fld>
            <a:endParaRPr lang="en-CA" dirty="0"/>
          </a:p>
        </p:txBody>
      </p:sp>
      <p:grpSp>
        <p:nvGrpSpPr>
          <p:cNvPr id="3" name="Group 2"/>
          <p:cNvGrpSpPr/>
          <p:nvPr/>
        </p:nvGrpSpPr>
        <p:grpSpPr>
          <a:xfrm>
            <a:off x="2456470" y="1231063"/>
            <a:ext cx="4949629" cy="1361992"/>
            <a:chOff x="-248290" y="1922720"/>
            <a:chExt cx="8873289" cy="2441669"/>
          </a:xfrm>
        </p:grpSpPr>
        <p:sp>
          <p:nvSpPr>
            <p:cNvPr id="21" name="Rectangle 20"/>
            <p:cNvSpPr/>
            <p:nvPr/>
          </p:nvSpPr>
          <p:spPr>
            <a:xfrm>
              <a:off x="-248290" y="3205699"/>
              <a:ext cx="3399090" cy="1158690"/>
            </a:xfrm>
            <a:prstGeom prst="rect">
              <a:avLst/>
            </a:prstGeom>
          </p:spPr>
          <p:txBody>
            <a:bodyPr wrap="square">
              <a:spAutoFit/>
            </a:bodyPr>
            <a:lstStyle/>
            <a:p>
              <a:pPr algn="ctr"/>
              <a:r>
                <a:rPr lang="en-US" sz="1200" b="1" dirty="0" smtClean="0">
                  <a:solidFill>
                    <a:srgbClr val="134969"/>
                  </a:solidFill>
                  <a:latin typeface="Avenir Next" charset="0"/>
                  <a:ea typeface="Avenir Next" charset="0"/>
                  <a:cs typeface="Avenir Next" charset="0"/>
                </a:rPr>
                <a:t>Decide</a:t>
              </a:r>
              <a:r>
                <a:rPr lang="en-US" sz="1200" dirty="0" smtClean="0">
                  <a:solidFill>
                    <a:srgbClr val="134969"/>
                  </a:solidFill>
                  <a:latin typeface="Avenir Next" charset="0"/>
                  <a:ea typeface="Avenir Next" charset="0"/>
                  <a:cs typeface="Avenir Next" charset="0"/>
                </a:rPr>
                <a:t> </a:t>
              </a:r>
            </a:p>
            <a:p>
              <a:pPr algn="ctr"/>
              <a:r>
                <a:rPr lang="en-US" sz="1200" dirty="0">
                  <a:solidFill>
                    <a:srgbClr val="134969"/>
                  </a:solidFill>
                  <a:latin typeface="Avenir Next" charset="0"/>
                  <a:ea typeface="Avenir Next" charset="0"/>
                  <a:cs typeface="Avenir Next" charset="0"/>
                </a:rPr>
                <a:t>o</a:t>
              </a:r>
              <a:r>
                <a:rPr lang="en-US" sz="1200" dirty="0" smtClean="0">
                  <a:solidFill>
                    <a:srgbClr val="134969"/>
                  </a:solidFill>
                  <a:latin typeface="Avenir Next" charset="0"/>
                  <a:ea typeface="Avenir Next" charset="0"/>
                  <a:cs typeface="Avenir Next" charset="0"/>
                </a:rPr>
                <a:t>n your DB Pension Division model</a:t>
              </a:r>
              <a:endParaRPr lang="en-US" sz="1200" dirty="0">
                <a:solidFill>
                  <a:srgbClr val="134969"/>
                </a:solidFill>
                <a:latin typeface="Avenir Next" charset="0"/>
                <a:ea typeface="Avenir Next" charset="0"/>
                <a:cs typeface="Avenir Next" charset="0"/>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29" y="1935104"/>
              <a:ext cx="1019164" cy="1019164"/>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187" y="1922720"/>
              <a:ext cx="610865" cy="10160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404" y="1935629"/>
              <a:ext cx="921418" cy="1013245"/>
            </a:xfrm>
            <a:prstGeom prst="rect">
              <a:avLst/>
            </a:prstGeom>
          </p:spPr>
        </p:pic>
        <p:sp>
          <p:nvSpPr>
            <p:cNvPr id="31" name="Rectangle 30"/>
            <p:cNvSpPr/>
            <p:nvPr/>
          </p:nvSpPr>
          <p:spPr>
            <a:xfrm>
              <a:off x="3393048" y="3205697"/>
              <a:ext cx="2258335" cy="827636"/>
            </a:xfrm>
            <a:prstGeom prst="rect">
              <a:avLst/>
            </a:prstGeom>
          </p:spPr>
          <p:txBody>
            <a:bodyPr wrap="square">
              <a:spAutoFit/>
            </a:bodyPr>
            <a:lstStyle/>
            <a:p>
              <a:pPr algn="ctr"/>
              <a:r>
                <a:rPr lang="en-US" sz="1200" b="1" dirty="0" smtClean="0">
                  <a:solidFill>
                    <a:srgbClr val="134969"/>
                  </a:solidFill>
                  <a:latin typeface="Avenir Next" charset="0"/>
                  <a:ea typeface="Avenir Next" charset="0"/>
                  <a:cs typeface="Avenir Next" charset="0"/>
                </a:rPr>
                <a:t>Get advice</a:t>
              </a:r>
              <a:r>
                <a:rPr lang="en-US" sz="1200" dirty="0" smtClean="0">
                  <a:solidFill>
                    <a:srgbClr val="134969"/>
                  </a:solidFill>
                  <a:latin typeface="Avenir Next" charset="0"/>
                  <a:ea typeface="Avenir Next" charset="0"/>
                  <a:cs typeface="Avenir Next" charset="0"/>
                </a:rPr>
                <a:t/>
              </a:r>
              <a:br>
                <a:rPr lang="en-US" sz="1200" dirty="0" smtClean="0">
                  <a:solidFill>
                    <a:srgbClr val="134969"/>
                  </a:solidFill>
                  <a:latin typeface="Avenir Next" charset="0"/>
                  <a:ea typeface="Avenir Next" charset="0"/>
                  <a:cs typeface="Avenir Next" charset="0"/>
                </a:rPr>
              </a:br>
              <a:r>
                <a:rPr lang="en-US" sz="1200" dirty="0" smtClean="0">
                  <a:solidFill>
                    <a:srgbClr val="134969"/>
                  </a:solidFill>
                  <a:latin typeface="Avenir Next" charset="0"/>
                  <a:ea typeface="Avenir Next" charset="0"/>
                  <a:cs typeface="Avenir Next" charset="0"/>
                </a:rPr>
                <a:t>on solutions</a:t>
              </a:r>
              <a:endParaRPr lang="en-US" sz="1200" dirty="0">
                <a:solidFill>
                  <a:srgbClr val="134969"/>
                </a:solidFill>
                <a:latin typeface="Avenir Next" charset="0"/>
                <a:ea typeface="Avenir Next" charset="0"/>
                <a:cs typeface="Avenir Next" charset="0"/>
              </a:endParaRPr>
            </a:p>
          </p:txBody>
        </p:sp>
        <p:sp>
          <p:nvSpPr>
            <p:cNvPr id="32" name="Rectangle 31"/>
            <p:cNvSpPr/>
            <p:nvPr/>
          </p:nvSpPr>
          <p:spPr>
            <a:xfrm>
              <a:off x="6526599" y="3205699"/>
              <a:ext cx="2098400" cy="827636"/>
            </a:xfrm>
            <a:prstGeom prst="rect">
              <a:avLst/>
            </a:prstGeom>
          </p:spPr>
          <p:txBody>
            <a:bodyPr wrap="none">
              <a:spAutoFit/>
            </a:bodyPr>
            <a:lstStyle/>
            <a:p>
              <a:pPr algn="ctr"/>
              <a:r>
                <a:rPr lang="en-US" sz="1200" b="1" dirty="0" smtClean="0">
                  <a:solidFill>
                    <a:srgbClr val="134969"/>
                  </a:solidFill>
                  <a:latin typeface="Avenir Next" charset="0"/>
                  <a:ea typeface="Avenir Next" charset="0"/>
                  <a:cs typeface="Avenir Next" charset="0"/>
                </a:rPr>
                <a:t>Build a plan</a:t>
              </a:r>
              <a:endParaRPr lang="en-US" sz="1200" dirty="0" smtClean="0">
                <a:solidFill>
                  <a:srgbClr val="134969"/>
                </a:solidFill>
                <a:latin typeface="Avenir Next" charset="0"/>
                <a:ea typeface="Avenir Next" charset="0"/>
                <a:cs typeface="Avenir Next" charset="0"/>
              </a:endParaRPr>
            </a:p>
            <a:p>
              <a:pPr algn="ctr"/>
              <a:r>
                <a:rPr lang="en-US" sz="1200" dirty="0" smtClean="0">
                  <a:solidFill>
                    <a:srgbClr val="134969"/>
                  </a:solidFill>
                  <a:latin typeface="Avenir Next" charset="0"/>
                  <a:ea typeface="Avenir Next" charset="0"/>
                  <a:cs typeface="Avenir Next" charset="0"/>
                </a:rPr>
                <a:t>and execute it</a:t>
              </a:r>
              <a:endParaRPr lang="en-US" sz="1200" dirty="0">
                <a:solidFill>
                  <a:srgbClr val="134969"/>
                </a:solidFill>
                <a:latin typeface="Avenir Next" charset="0"/>
                <a:ea typeface="Avenir Next" charset="0"/>
                <a:cs typeface="Avenir Next" charset="0"/>
              </a:endParaRPr>
            </a:p>
          </p:txBody>
        </p:sp>
      </p:grpSp>
      <p:sp>
        <p:nvSpPr>
          <p:cNvPr id="33" name="CaixaDeTexto 37"/>
          <p:cNvSpPr txBox="1"/>
          <p:nvPr/>
        </p:nvSpPr>
        <p:spPr>
          <a:xfrm>
            <a:off x="3652810" y="3925016"/>
            <a:ext cx="1399627" cy="646331"/>
          </a:xfrm>
          <a:prstGeom prst="rect">
            <a:avLst/>
          </a:prstGeom>
          <a:noFill/>
        </p:spPr>
        <p:txBody>
          <a:bodyPr wrap="square" rtlCol="0">
            <a:spAutoFit/>
          </a:bodyPr>
          <a:lstStyle/>
          <a:p>
            <a:pPr algn="ctr"/>
            <a:r>
              <a:rPr lang="en-CA" sz="1200" b="1" dirty="0" smtClean="0">
                <a:solidFill>
                  <a:schemeClr val="bg1">
                    <a:lumMod val="50000"/>
                  </a:schemeClr>
                </a:solidFill>
                <a:latin typeface="Avenir Next" charset="0"/>
                <a:ea typeface="Avenir Next" charset="0"/>
                <a:cs typeface="Avenir Next" charset="0"/>
              </a:rPr>
              <a:t>Focus</a:t>
            </a:r>
            <a:r>
              <a:rPr lang="en-CA" sz="1200" dirty="0" smtClean="0">
                <a:solidFill>
                  <a:schemeClr val="bg1">
                    <a:lumMod val="50000"/>
                  </a:schemeClr>
                </a:solidFill>
                <a:latin typeface="Avenir Next" charset="0"/>
                <a:ea typeface="Avenir Next" charset="0"/>
                <a:cs typeface="Avenir Next" charset="0"/>
              </a:rPr>
              <a:t> </a:t>
            </a:r>
            <a:br>
              <a:rPr lang="en-CA" sz="1200" dirty="0" smtClean="0">
                <a:solidFill>
                  <a:schemeClr val="bg1">
                    <a:lumMod val="50000"/>
                  </a:schemeClr>
                </a:solidFill>
                <a:latin typeface="Avenir Next" charset="0"/>
                <a:ea typeface="Avenir Next" charset="0"/>
                <a:cs typeface="Avenir Next" charset="0"/>
              </a:rPr>
            </a:br>
            <a:r>
              <a:rPr lang="en-CA" sz="1200" dirty="0" smtClean="0">
                <a:solidFill>
                  <a:schemeClr val="bg1">
                    <a:lumMod val="50000"/>
                  </a:schemeClr>
                </a:solidFill>
                <a:latin typeface="Avenir Next" charset="0"/>
                <a:ea typeface="Avenir Next" charset="0"/>
                <a:cs typeface="Avenir Next" charset="0"/>
              </a:rPr>
              <a:t>on your core business</a:t>
            </a:r>
            <a:endParaRPr lang="en-CA" sz="1200" dirty="0">
              <a:solidFill>
                <a:schemeClr val="bg1">
                  <a:lumMod val="50000"/>
                </a:schemeClr>
              </a:solidFill>
              <a:latin typeface="Avenir Next" charset="0"/>
              <a:ea typeface="Avenir Next" charset="0"/>
              <a:cs typeface="Avenir Next" charset="0"/>
            </a:endParaRPr>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4208" y="3092565"/>
            <a:ext cx="687016" cy="687016"/>
          </a:xfrm>
          <a:prstGeom prst="rect">
            <a:avLst/>
          </a:prstGeom>
        </p:spPr>
      </p:pic>
      <p:sp>
        <p:nvSpPr>
          <p:cNvPr id="37" name="CaixaDeTexto 49"/>
          <p:cNvSpPr txBox="1"/>
          <p:nvPr/>
        </p:nvSpPr>
        <p:spPr>
          <a:xfrm>
            <a:off x="5272482" y="3925016"/>
            <a:ext cx="1339100" cy="646331"/>
          </a:xfrm>
          <a:prstGeom prst="rect">
            <a:avLst/>
          </a:prstGeom>
          <a:noFill/>
        </p:spPr>
        <p:txBody>
          <a:bodyPr wrap="square" rtlCol="0">
            <a:spAutoFit/>
          </a:bodyPr>
          <a:lstStyle/>
          <a:p>
            <a:pPr algn="ctr"/>
            <a:r>
              <a:rPr lang="en-CA" sz="1200" b="1" dirty="0" smtClean="0">
                <a:solidFill>
                  <a:schemeClr val="bg1">
                    <a:lumMod val="50000"/>
                  </a:schemeClr>
                </a:solidFill>
                <a:latin typeface="Avenir Next" charset="0"/>
                <a:ea typeface="Avenir Next" charset="0"/>
                <a:cs typeface="Avenir Next" charset="0"/>
              </a:rPr>
              <a:t>Protect</a:t>
            </a:r>
            <a:r>
              <a:rPr lang="en-CA" sz="1200" dirty="0" smtClean="0">
                <a:solidFill>
                  <a:schemeClr val="bg1">
                    <a:lumMod val="50000"/>
                  </a:schemeClr>
                </a:solidFill>
                <a:latin typeface="Avenir Next" charset="0"/>
                <a:ea typeface="Avenir Next" charset="0"/>
                <a:cs typeface="Avenir Next" charset="0"/>
              </a:rPr>
              <a:t> </a:t>
            </a:r>
            <a:br>
              <a:rPr lang="en-CA" sz="1200" dirty="0" smtClean="0">
                <a:solidFill>
                  <a:schemeClr val="bg1">
                    <a:lumMod val="50000"/>
                  </a:schemeClr>
                </a:solidFill>
                <a:latin typeface="Avenir Next" charset="0"/>
                <a:ea typeface="Avenir Next" charset="0"/>
                <a:cs typeface="Avenir Next" charset="0"/>
              </a:rPr>
            </a:br>
            <a:r>
              <a:rPr lang="en-CA" sz="1200" dirty="0" smtClean="0">
                <a:solidFill>
                  <a:schemeClr val="bg1">
                    <a:lumMod val="50000"/>
                  </a:schemeClr>
                </a:solidFill>
                <a:latin typeface="Avenir Next" charset="0"/>
                <a:ea typeface="Avenir Next" charset="0"/>
                <a:cs typeface="Avenir Next" charset="0"/>
              </a:rPr>
              <a:t>your plan members</a:t>
            </a:r>
            <a:endParaRPr lang="en-CA" sz="1200" dirty="0">
              <a:solidFill>
                <a:schemeClr val="bg1">
                  <a:lumMod val="50000"/>
                </a:schemeClr>
              </a:solidFill>
              <a:latin typeface="Avenir Next" charset="0"/>
              <a:ea typeface="Avenir Next" charset="0"/>
              <a:cs typeface="Avenir Next" charset="0"/>
            </a:endParaRPr>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5027" y="3144870"/>
            <a:ext cx="689164" cy="598034"/>
          </a:xfrm>
          <a:prstGeom prst="rect">
            <a:avLst/>
          </a:prstGeom>
        </p:spPr>
      </p:pic>
      <p:sp>
        <p:nvSpPr>
          <p:cNvPr id="41" name="CaixaDeTexto 37"/>
          <p:cNvSpPr txBox="1"/>
          <p:nvPr/>
        </p:nvSpPr>
        <p:spPr>
          <a:xfrm>
            <a:off x="2192569" y="3925016"/>
            <a:ext cx="1293617" cy="461665"/>
          </a:xfrm>
          <a:prstGeom prst="rect">
            <a:avLst/>
          </a:prstGeom>
          <a:noFill/>
        </p:spPr>
        <p:txBody>
          <a:bodyPr wrap="square" rtlCol="0">
            <a:spAutoFit/>
          </a:bodyPr>
          <a:lstStyle/>
          <a:p>
            <a:pPr algn="ctr"/>
            <a:r>
              <a:rPr lang="en-CA" sz="1200" b="1" dirty="0" smtClean="0">
                <a:solidFill>
                  <a:schemeClr val="bg1">
                    <a:lumMod val="50000"/>
                  </a:schemeClr>
                </a:solidFill>
                <a:latin typeface="Avenir Next" charset="0"/>
                <a:ea typeface="Avenir Next" charset="0"/>
                <a:cs typeface="Avenir Next" charset="0"/>
              </a:rPr>
              <a:t>Free up </a:t>
            </a:r>
            <a:r>
              <a:rPr lang="en-CA" sz="1200" dirty="0" smtClean="0">
                <a:solidFill>
                  <a:schemeClr val="bg1">
                    <a:lumMod val="50000"/>
                  </a:schemeClr>
                </a:solidFill>
                <a:latin typeface="Avenir Next" charset="0"/>
                <a:ea typeface="Avenir Next" charset="0"/>
                <a:cs typeface="Avenir Next" charset="0"/>
              </a:rPr>
              <a:t/>
            </a:r>
            <a:br>
              <a:rPr lang="en-CA" sz="1200" dirty="0" smtClean="0">
                <a:solidFill>
                  <a:schemeClr val="bg1">
                    <a:lumMod val="50000"/>
                  </a:schemeClr>
                </a:solidFill>
                <a:latin typeface="Avenir Next" charset="0"/>
                <a:ea typeface="Avenir Next" charset="0"/>
                <a:cs typeface="Avenir Next" charset="0"/>
              </a:rPr>
            </a:br>
            <a:r>
              <a:rPr lang="en-CA" sz="1200" dirty="0" smtClean="0">
                <a:solidFill>
                  <a:schemeClr val="bg1">
                    <a:lumMod val="50000"/>
                  </a:schemeClr>
                </a:solidFill>
                <a:latin typeface="Avenir Next" charset="0"/>
                <a:ea typeface="Avenir Next" charset="0"/>
                <a:cs typeface="Avenir Next" charset="0"/>
              </a:rPr>
              <a:t>time and effort</a:t>
            </a:r>
            <a:endParaRPr lang="en-CA" sz="1200" dirty="0">
              <a:solidFill>
                <a:schemeClr val="bg1">
                  <a:lumMod val="50000"/>
                </a:schemeClr>
              </a:solidFill>
              <a:latin typeface="Avenir Next" charset="0"/>
              <a:ea typeface="Avenir Next" charset="0"/>
              <a:cs typeface="Avenir Next" charset="0"/>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3389" y="3094088"/>
            <a:ext cx="687016" cy="689163"/>
          </a:xfrm>
          <a:prstGeom prst="rect">
            <a:avLst/>
          </a:prstGeom>
        </p:spPr>
      </p:pic>
      <p:sp>
        <p:nvSpPr>
          <p:cNvPr id="45" name="CaixaDeTexto 37"/>
          <p:cNvSpPr txBox="1"/>
          <p:nvPr/>
        </p:nvSpPr>
        <p:spPr>
          <a:xfrm>
            <a:off x="6751546" y="3925016"/>
            <a:ext cx="1459918" cy="646331"/>
          </a:xfrm>
          <a:prstGeom prst="rect">
            <a:avLst/>
          </a:prstGeom>
          <a:noFill/>
        </p:spPr>
        <p:txBody>
          <a:bodyPr wrap="square" rtlCol="0">
            <a:spAutoFit/>
          </a:bodyPr>
          <a:lstStyle/>
          <a:p>
            <a:pPr algn="ctr"/>
            <a:r>
              <a:rPr lang="en-CA" sz="1200" b="1" dirty="0" smtClean="0">
                <a:solidFill>
                  <a:schemeClr val="bg1">
                    <a:lumMod val="50000"/>
                  </a:schemeClr>
                </a:solidFill>
                <a:latin typeface="Avenir Next" charset="0"/>
                <a:ea typeface="Avenir Next" charset="0"/>
                <a:cs typeface="Avenir Next" charset="0"/>
              </a:rPr>
              <a:t>Add value </a:t>
            </a:r>
          </a:p>
          <a:p>
            <a:pPr algn="ctr"/>
            <a:r>
              <a:rPr lang="en-CA" sz="1200" dirty="0" smtClean="0">
                <a:solidFill>
                  <a:schemeClr val="bg1">
                    <a:lumMod val="50000"/>
                  </a:schemeClr>
                </a:solidFill>
                <a:latin typeface="Avenir Next" charset="0"/>
                <a:ea typeface="Avenir Next" charset="0"/>
                <a:cs typeface="Avenir Next" charset="0"/>
              </a:rPr>
              <a:t>for your shareholders</a:t>
            </a:r>
            <a:endParaRPr lang="en-US" sz="1200" dirty="0">
              <a:solidFill>
                <a:schemeClr val="bg1">
                  <a:lumMod val="50000"/>
                </a:schemeClr>
              </a:solidFill>
              <a:latin typeface="Avenir Next" charset="0"/>
              <a:ea typeface="Avenir Next" charset="0"/>
              <a:cs typeface="Avenir Next" charset="0"/>
            </a:endParaRPr>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7994" y="3090413"/>
            <a:ext cx="687022" cy="682674"/>
          </a:xfrm>
          <a:prstGeom prst="rect">
            <a:avLst/>
          </a:prstGeom>
        </p:spPr>
      </p:pic>
      <p:sp>
        <p:nvSpPr>
          <p:cNvPr id="53" name="Rectangle 52">
            <a:extLst>
              <a:ext uri="{FF2B5EF4-FFF2-40B4-BE49-F238E27FC236}">
                <a16:creationId xmlns:a16="http://schemas.microsoft.com/office/drawing/2014/main" id="{9BBBB5BD-385D-43A4-A5DE-88975F16EFC8}"/>
              </a:ext>
            </a:extLst>
          </p:cNvPr>
          <p:cNvSpPr/>
          <p:nvPr/>
        </p:nvSpPr>
        <p:spPr>
          <a:xfrm>
            <a:off x="850283" y="3216065"/>
            <a:ext cx="1384959" cy="646331"/>
          </a:xfrm>
          <a:prstGeom prst="rect">
            <a:avLst/>
          </a:prstGeom>
        </p:spPr>
        <p:txBody>
          <a:bodyPr wrap="square" anchor="ctr" anchorCtr="0">
            <a:spAutoFit/>
          </a:bodyPr>
          <a:lstStyle/>
          <a:p>
            <a:r>
              <a:rPr lang="en-GB" b="1" dirty="0" smtClean="0">
                <a:solidFill>
                  <a:srgbClr val="125E80"/>
                </a:solidFill>
                <a:latin typeface="Avenir Next" charset="0"/>
                <a:ea typeface="Avenir Next" charset="0"/>
                <a:cs typeface="Avenir Next" charset="0"/>
              </a:rPr>
              <a:t>THE BENEFITS</a:t>
            </a:r>
            <a:endParaRPr lang="en-GB" b="1" dirty="0">
              <a:solidFill>
                <a:srgbClr val="125E80"/>
              </a:solidFill>
              <a:latin typeface="Avenir Next" charset="0"/>
              <a:ea typeface="Avenir Next" charset="0"/>
              <a:cs typeface="Avenir Next" charset="0"/>
            </a:endParaRPr>
          </a:p>
        </p:txBody>
      </p:sp>
      <p:sp>
        <p:nvSpPr>
          <p:cNvPr id="59" name="Text Placeholder 4"/>
          <p:cNvSpPr txBox="1">
            <a:spLocks noGrp="1"/>
          </p:cNvSpPr>
          <p:nvPr>
            <p:ph type="body" sz="quarter" idx="15"/>
          </p:nvPr>
        </p:nvSpPr>
        <p:spPr>
          <a:xfrm>
            <a:off x="450668" y="1531224"/>
            <a:ext cx="1498100" cy="646331"/>
          </a:xfrm>
          <a:prstGeom prst="rect">
            <a:avLst/>
          </a:prstGeom>
          <a:noFill/>
        </p:spPr>
        <p:txBody>
          <a:bodyPr wrap="square" rtlCol="0">
            <a:spAutoFit/>
          </a:bodyPr>
          <a:lstStyle/>
          <a:p>
            <a:r>
              <a:rPr lang="en-US" altLang="en-US" sz="1800" b="1" dirty="0" smtClean="0">
                <a:solidFill>
                  <a:schemeClr val="bg1"/>
                </a:solidFill>
              </a:rPr>
              <a:t>TAKE ACTION</a:t>
            </a:r>
            <a:endParaRPr lang="en-CA" sz="1800" dirty="0">
              <a:solidFill>
                <a:schemeClr val="bg1"/>
              </a:solidFill>
            </a:endParaRPr>
          </a:p>
        </p:txBody>
      </p:sp>
      <p:sp>
        <p:nvSpPr>
          <p:cNvPr id="61" name="Right Arrow 1"/>
          <p:cNvSpPr/>
          <p:nvPr/>
        </p:nvSpPr>
        <p:spPr>
          <a:xfrm>
            <a:off x="451937" y="3309868"/>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Tree>
    <p:extLst>
      <p:ext uri="{BB962C8B-B14F-4D97-AF65-F5344CB8AC3E}">
        <p14:creationId xmlns:p14="http://schemas.microsoft.com/office/powerpoint/2010/main" val="380964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par>
                                <p:cTn id="62" presetID="22" presetClass="entr" presetSubtype="8" fill="hold" grpId="1"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left)">
                                      <p:cBhvr>
                                        <p:cTn id="64" dur="500"/>
                                        <p:tgtEl>
                                          <p:spTgt spid="58"/>
                                        </p:tgtEl>
                                      </p:cBhvr>
                                    </p:animEffect>
                                  </p:childTnLst>
                                </p:cTn>
                              </p:par>
                              <p:par>
                                <p:cTn id="65" presetID="22" presetClass="entr" presetSubtype="8" fill="hold" grpId="1" nodeType="withEffect">
                                  <p:stCondLst>
                                    <p:cond delay="0"/>
                                  </p:stCondLst>
                                  <p:childTnLst>
                                    <p:set>
                                      <p:cBhvr>
                                        <p:cTn id="66" dur="1" fill="hold">
                                          <p:stCondLst>
                                            <p:cond delay="0"/>
                                          </p:stCondLst>
                                        </p:cTn>
                                        <p:tgtEl>
                                          <p:spTgt spid="59">
                                            <p:txEl>
                                              <p:pRg st="0" end="0"/>
                                            </p:txEl>
                                          </p:spTgt>
                                        </p:tgtEl>
                                        <p:attrNameLst>
                                          <p:attrName>style.visibility</p:attrName>
                                        </p:attrNameLst>
                                      </p:cBhvr>
                                      <p:to>
                                        <p:strVal val="visible"/>
                                      </p:to>
                                    </p:set>
                                    <p:animEffect transition="in" filter="wipe(left)">
                                      <p:cBhvr>
                                        <p:cTn id="67" dur="500"/>
                                        <p:tgtEl>
                                          <p:spTgt spid="5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wipe(left)">
                                      <p:cBhvr>
                                        <p:cTn id="76" dur="500"/>
                                        <p:tgtEl>
                                          <p:spTgt spid="53"/>
                                        </p:tgtEl>
                                      </p:cBhvr>
                                    </p:animEffect>
                                  </p:childTnLst>
                                </p:cTn>
                              </p:par>
                              <p:par>
                                <p:cTn id="77" presetID="53" presetClass="entr" presetSubtype="16"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Effect transition="in" filter="fade">
                                      <p:cBhvr>
                                        <p:cTn id="81" dur="500"/>
                                        <p:tgtEl>
                                          <p:spTgt spid="44"/>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p:cTn id="84" dur="500" fill="hold"/>
                                        <p:tgtEl>
                                          <p:spTgt spid="41"/>
                                        </p:tgtEl>
                                        <p:attrNameLst>
                                          <p:attrName>ppt_w</p:attrName>
                                        </p:attrNameLst>
                                      </p:cBhvr>
                                      <p:tavLst>
                                        <p:tav tm="0">
                                          <p:val>
                                            <p:fltVal val="0"/>
                                          </p:val>
                                        </p:tav>
                                        <p:tav tm="100000">
                                          <p:val>
                                            <p:strVal val="#ppt_w"/>
                                          </p:val>
                                        </p:tav>
                                      </p:tavLst>
                                    </p:anim>
                                    <p:anim calcmode="lin" valueType="num">
                                      <p:cBhvr>
                                        <p:cTn id="85" dur="500" fill="hold"/>
                                        <p:tgtEl>
                                          <p:spTgt spid="41"/>
                                        </p:tgtEl>
                                        <p:attrNameLst>
                                          <p:attrName>ppt_h</p:attrName>
                                        </p:attrNameLst>
                                      </p:cBhvr>
                                      <p:tavLst>
                                        <p:tav tm="0">
                                          <p:val>
                                            <p:fltVal val="0"/>
                                          </p:val>
                                        </p:tav>
                                        <p:tav tm="100000">
                                          <p:val>
                                            <p:strVal val="#ppt_h"/>
                                          </p:val>
                                        </p:tav>
                                      </p:tavLst>
                                    </p:anim>
                                    <p:animEffect transition="in" filter="fade">
                                      <p:cBhvr>
                                        <p:cTn id="86" dur="500"/>
                                        <p:tgtEl>
                                          <p:spTgt spid="41"/>
                                        </p:tgtEl>
                                      </p:cBhvr>
                                    </p:animEffect>
                                  </p:childTnLst>
                                </p:cTn>
                              </p:par>
                              <p:par>
                                <p:cTn id="87" presetID="53" presetClass="entr" presetSubtype="16"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500" fill="hold"/>
                                        <p:tgtEl>
                                          <p:spTgt spid="36"/>
                                        </p:tgtEl>
                                        <p:attrNameLst>
                                          <p:attrName>ppt_w</p:attrName>
                                        </p:attrNameLst>
                                      </p:cBhvr>
                                      <p:tavLst>
                                        <p:tav tm="0">
                                          <p:val>
                                            <p:fltVal val="0"/>
                                          </p:val>
                                        </p:tav>
                                        <p:tav tm="100000">
                                          <p:val>
                                            <p:strVal val="#ppt_w"/>
                                          </p:val>
                                        </p:tav>
                                      </p:tavLst>
                                    </p:anim>
                                    <p:anim calcmode="lin" valueType="num">
                                      <p:cBhvr>
                                        <p:cTn id="90" dur="500" fill="hold"/>
                                        <p:tgtEl>
                                          <p:spTgt spid="36"/>
                                        </p:tgtEl>
                                        <p:attrNameLst>
                                          <p:attrName>ppt_h</p:attrName>
                                        </p:attrNameLst>
                                      </p:cBhvr>
                                      <p:tavLst>
                                        <p:tav tm="0">
                                          <p:val>
                                            <p:fltVal val="0"/>
                                          </p:val>
                                        </p:tav>
                                        <p:tav tm="100000">
                                          <p:val>
                                            <p:strVal val="#ppt_h"/>
                                          </p:val>
                                        </p:tav>
                                      </p:tavLst>
                                    </p:anim>
                                    <p:animEffect transition="in" filter="fade">
                                      <p:cBhvr>
                                        <p:cTn id="91" dur="500"/>
                                        <p:tgtEl>
                                          <p:spTgt spid="36"/>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p:cTn id="94" dur="500" fill="hold"/>
                                        <p:tgtEl>
                                          <p:spTgt spid="33"/>
                                        </p:tgtEl>
                                        <p:attrNameLst>
                                          <p:attrName>ppt_w</p:attrName>
                                        </p:attrNameLst>
                                      </p:cBhvr>
                                      <p:tavLst>
                                        <p:tav tm="0">
                                          <p:val>
                                            <p:fltVal val="0"/>
                                          </p:val>
                                        </p:tav>
                                        <p:tav tm="100000">
                                          <p:val>
                                            <p:strVal val="#ppt_w"/>
                                          </p:val>
                                        </p:tav>
                                      </p:tavLst>
                                    </p:anim>
                                    <p:anim calcmode="lin" valueType="num">
                                      <p:cBhvr>
                                        <p:cTn id="95" dur="500" fill="hold"/>
                                        <p:tgtEl>
                                          <p:spTgt spid="33"/>
                                        </p:tgtEl>
                                        <p:attrNameLst>
                                          <p:attrName>ppt_h</p:attrName>
                                        </p:attrNameLst>
                                      </p:cBhvr>
                                      <p:tavLst>
                                        <p:tav tm="0">
                                          <p:val>
                                            <p:fltVal val="0"/>
                                          </p:val>
                                        </p:tav>
                                        <p:tav tm="100000">
                                          <p:val>
                                            <p:strVal val="#ppt_h"/>
                                          </p:val>
                                        </p:tav>
                                      </p:tavLst>
                                    </p:anim>
                                    <p:animEffect transition="in" filter="fade">
                                      <p:cBhvr>
                                        <p:cTn id="96" dur="500"/>
                                        <p:tgtEl>
                                          <p:spTgt spid="33"/>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500" fill="hold"/>
                                        <p:tgtEl>
                                          <p:spTgt spid="37"/>
                                        </p:tgtEl>
                                        <p:attrNameLst>
                                          <p:attrName>ppt_w</p:attrName>
                                        </p:attrNameLst>
                                      </p:cBhvr>
                                      <p:tavLst>
                                        <p:tav tm="0">
                                          <p:val>
                                            <p:fltVal val="0"/>
                                          </p:val>
                                        </p:tav>
                                        <p:tav tm="100000">
                                          <p:val>
                                            <p:strVal val="#ppt_w"/>
                                          </p:val>
                                        </p:tav>
                                      </p:tavLst>
                                    </p:anim>
                                    <p:anim calcmode="lin" valueType="num">
                                      <p:cBhvr>
                                        <p:cTn id="100" dur="500" fill="hold"/>
                                        <p:tgtEl>
                                          <p:spTgt spid="37"/>
                                        </p:tgtEl>
                                        <p:attrNameLst>
                                          <p:attrName>ppt_h</p:attrName>
                                        </p:attrNameLst>
                                      </p:cBhvr>
                                      <p:tavLst>
                                        <p:tav tm="0">
                                          <p:val>
                                            <p:fltVal val="0"/>
                                          </p:val>
                                        </p:tav>
                                        <p:tav tm="100000">
                                          <p:val>
                                            <p:strVal val="#ppt_h"/>
                                          </p:val>
                                        </p:tav>
                                      </p:tavLst>
                                    </p:anim>
                                    <p:animEffect transition="in" filter="fade">
                                      <p:cBhvr>
                                        <p:cTn id="101" dur="500"/>
                                        <p:tgtEl>
                                          <p:spTgt spid="37"/>
                                        </p:tgtEl>
                                      </p:cBhvr>
                                    </p:animEffect>
                                  </p:childTnLst>
                                </p:cTn>
                              </p:par>
                              <p:par>
                                <p:cTn id="102" presetID="53" presetClass="entr" presetSubtype="16" fill="hold" nodeType="withEffect">
                                  <p:stCondLst>
                                    <p:cond delay="0"/>
                                  </p:stCondLst>
                                  <p:childTnLst>
                                    <p:set>
                                      <p:cBhvr>
                                        <p:cTn id="103" dur="1" fill="hold">
                                          <p:stCondLst>
                                            <p:cond delay="0"/>
                                          </p:stCondLst>
                                        </p:cTn>
                                        <p:tgtEl>
                                          <p:spTgt spid="40"/>
                                        </p:tgtEl>
                                        <p:attrNameLst>
                                          <p:attrName>style.visibility</p:attrName>
                                        </p:attrNameLst>
                                      </p:cBhvr>
                                      <p:to>
                                        <p:strVal val="visible"/>
                                      </p:to>
                                    </p:set>
                                    <p:anim calcmode="lin" valueType="num">
                                      <p:cBhvr>
                                        <p:cTn id="104" dur="500" fill="hold"/>
                                        <p:tgtEl>
                                          <p:spTgt spid="40"/>
                                        </p:tgtEl>
                                        <p:attrNameLst>
                                          <p:attrName>ppt_w</p:attrName>
                                        </p:attrNameLst>
                                      </p:cBhvr>
                                      <p:tavLst>
                                        <p:tav tm="0">
                                          <p:val>
                                            <p:fltVal val="0"/>
                                          </p:val>
                                        </p:tav>
                                        <p:tav tm="100000">
                                          <p:val>
                                            <p:strVal val="#ppt_w"/>
                                          </p:val>
                                        </p:tav>
                                      </p:tavLst>
                                    </p:anim>
                                    <p:anim calcmode="lin" valueType="num">
                                      <p:cBhvr>
                                        <p:cTn id="105" dur="500" fill="hold"/>
                                        <p:tgtEl>
                                          <p:spTgt spid="40"/>
                                        </p:tgtEl>
                                        <p:attrNameLst>
                                          <p:attrName>ppt_h</p:attrName>
                                        </p:attrNameLst>
                                      </p:cBhvr>
                                      <p:tavLst>
                                        <p:tav tm="0">
                                          <p:val>
                                            <p:fltVal val="0"/>
                                          </p:val>
                                        </p:tav>
                                        <p:tav tm="100000">
                                          <p:val>
                                            <p:strVal val="#ppt_h"/>
                                          </p:val>
                                        </p:tav>
                                      </p:tavLst>
                                    </p:anim>
                                    <p:animEffect transition="in" filter="fade">
                                      <p:cBhvr>
                                        <p:cTn id="106" dur="500"/>
                                        <p:tgtEl>
                                          <p:spTgt spid="40"/>
                                        </p:tgtEl>
                                      </p:cBhvr>
                                    </p:animEffect>
                                  </p:childTnLst>
                                </p:cTn>
                              </p:par>
                              <p:par>
                                <p:cTn id="107" presetID="53" presetClass="entr" presetSubtype="16"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p:cTn id="109" dur="500" fill="hold"/>
                                        <p:tgtEl>
                                          <p:spTgt spid="48"/>
                                        </p:tgtEl>
                                        <p:attrNameLst>
                                          <p:attrName>ppt_w</p:attrName>
                                        </p:attrNameLst>
                                      </p:cBhvr>
                                      <p:tavLst>
                                        <p:tav tm="0">
                                          <p:val>
                                            <p:fltVal val="0"/>
                                          </p:val>
                                        </p:tav>
                                        <p:tav tm="100000">
                                          <p:val>
                                            <p:strVal val="#ppt_w"/>
                                          </p:val>
                                        </p:tav>
                                      </p:tavLst>
                                    </p:anim>
                                    <p:anim calcmode="lin" valueType="num">
                                      <p:cBhvr>
                                        <p:cTn id="110" dur="500" fill="hold"/>
                                        <p:tgtEl>
                                          <p:spTgt spid="48"/>
                                        </p:tgtEl>
                                        <p:attrNameLst>
                                          <p:attrName>ppt_h</p:attrName>
                                        </p:attrNameLst>
                                      </p:cBhvr>
                                      <p:tavLst>
                                        <p:tav tm="0">
                                          <p:val>
                                            <p:fltVal val="0"/>
                                          </p:val>
                                        </p:tav>
                                        <p:tav tm="100000">
                                          <p:val>
                                            <p:strVal val="#ppt_h"/>
                                          </p:val>
                                        </p:tav>
                                      </p:tavLst>
                                    </p:anim>
                                    <p:animEffect transition="in" filter="fade">
                                      <p:cBhvr>
                                        <p:cTn id="111" dur="500"/>
                                        <p:tgtEl>
                                          <p:spTgt spid="48"/>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45"/>
                                        </p:tgtEl>
                                        <p:attrNameLst>
                                          <p:attrName>style.visibility</p:attrName>
                                        </p:attrNameLst>
                                      </p:cBhvr>
                                      <p:to>
                                        <p:strVal val="visible"/>
                                      </p:to>
                                    </p:set>
                                    <p:anim calcmode="lin" valueType="num">
                                      <p:cBhvr>
                                        <p:cTn id="114" dur="500" fill="hold"/>
                                        <p:tgtEl>
                                          <p:spTgt spid="45"/>
                                        </p:tgtEl>
                                        <p:attrNameLst>
                                          <p:attrName>ppt_w</p:attrName>
                                        </p:attrNameLst>
                                      </p:cBhvr>
                                      <p:tavLst>
                                        <p:tav tm="0">
                                          <p:val>
                                            <p:fltVal val="0"/>
                                          </p:val>
                                        </p:tav>
                                        <p:tav tm="100000">
                                          <p:val>
                                            <p:strVal val="#ppt_w"/>
                                          </p:val>
                                        </p:tav>
                                      </p:tavLst>
                                    </p:anim>
                                    <p:anim calcmode="lin" valueType="num">
                                      <p:cBhvr>
                                        <p:cTn id="115" dur="500" fill="hold"/>
                                        <p:tgtEl>
                                          <p:spTgt spid="45"/>
                                        </p:tgtEl>
                                        <p:attrNameLst>
                                          <p:attrName>ppt_h</p:attrName>
                                        </p:attrNameLst>
                                      </p:cBhvr>
                                      <p:tavLst>
                                        <p:tav tm="0">
                                          <p:val>
                                            <p:fltVal val="0"/>
                                          </p:val>
                                        </p:tav>
                                        <p:tav tm="100000">
                                          <p:val>
                                            <p:strVal val="#ppt_h"/>
                                          </p:val>
                                        </p:tav>
                                      </p:tavLst>
                                    </p:anim>
                                    <p:animEffect transition="in" filter="fade">
                                      <p:cBhvr>
                                        <p:cTn id="1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1" animBg="1"/>
      <p:bldP spid="6" grpId="0"/>
      <p:bldP spid="6" grpId="1"/>
      <p:bldP spid="17" grpId="0"/>
      <p:bldP spid="17" grpId="1"/>
      <p:bldP spid="18" grpId="0"/>
      <p:bldP spid="18" grpId="1"/>
      <p:bldP spid="33" grpId="0"/>
      <p:bldP spid="37" grpId="0"/>
      <p:bldP spid="41" grpId="0"/>
      <p:bldP spid="45" grpId="0"/>
      <p:bldP spid="53" grpId="0"/>
      <p:bldP spid="59" grpId="1" build="p"/>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p:txBody>
          <a:bodyPr/>
          <a:lstStyle/>
          <a:p>
            <a:fld id="{179C2E8A-E43F-4262-A404-6258A5A9D414}" type="slidenum">
              <a:rPr lang="en-CA" smtClean="0"/>
              <a:t>3</a:t>
            </a:fld>
            <a:endParaRPr lang="en-CA" dirty="0"/>
          </a:p>
        </p:txBody>
      </p:sp>
      <p:sp>
        <p:nvSpPr>
          <p:cNvPr id="18" name="Title 17"/>
          <p:cNvSpPr>
            <a:spLocks noGrp="1"/>
          </p:cNvSpPr>
          <p:nvPr>
            <p:ph type="title"/>
          </p:nvPr>
        </p:nvSpPr>
        <p:spPr/>
        <p:txBody>
          <a:bodyPr/>
          <a:lstStyle/>
          <a:p>
            <a:r>
              <a:rPr lang="en-US" dirty="0" smtClean="0"/>
              <a:t>WELCOME TO THE DB PENSION DIVISION</a:t>
            </a:r>
            <a:endParaRPr lang="en-US" dirty="0"/>
          </a:p>
        </p:txBody>
      </p:sp>
      <p:sp>
        <p:nvSpPr>
          <p:cNvPr id="67" name="Right Arrow 1"/>
          <p:cNvSpPr/>
          <p:nvPr/>
        </p:nvSpPr>
        <p:spPr>
          <a:xfrm>
            <a:off x="3099001" y="2372420"/>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
        <p:nvSpPr>
          <p:cNvPr id="68" name="Right Arrow 1"/>
          <p:cNvSpPr/>
          <p:nvPr/>
        </p:nvSpPr>
        <p:spPr>
          <a:xfrm>
            <a:off x="5558002" y="2372420"/>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
        <p:nvSpPr>
          <p:cNvPr id="19" name="Rectangle 18"/>
          <p:cNvSpPr/>
          <p:nvPr/>
        </p:nvSpPr>
        <p:spPr>
          <a:xfrm>
            <a:off x="1154024" y="3603249"/>
            <a:ext cx="1813189" cy="307777"/>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DB </a:t>
            </a:r>
            <a:r>
              <a:rPr lang="en-US" sz="1400" dirty="0">
                <a:solidFill>
                  <a:schemeClr val="bg1">
                    <a:lumMod val="50000"/>
                  </a:schemeClr>
                </a:solidFill>
                <a:latin typeface="Avenir Next" charset="0"/>
                <a:ea typeface="Avenir Next" charset="0"/>
                <a:cs typeface="Avenir Next" charset="0"/>
              </a:rPr>
              <a:t>P</a:t>
            </a:r>
            <a:r>
              <a:rPr lang="en-US" sz="1400" dirty="0" smtClean="0">
                <a:solidFill>
                  <a:schemeClr val="bg1">
                    <a:lumMod val="50000"/>
                  </a:schemeClr>
                </a:solidFill>
                <a:latin typeface="Avenir Next" charset="0"/>
                <a:ea typeface="Avenir Next" charset="0"/>
                <a:cs typeface="Avenir Next" charset="0"/>
              </a:rPr>
              <a:t>ension </a:t>
            </a:r>
            <a:r>
              <a:rPr lang="en-US" sz="1400" dirty="0">
                <a:solidFill>
                  <a:schemeClr val="bg1">
                    <a:lumMod val="50000"/>
                  </a:schemeClr>
                </a:solidFill>
                <a:latin typeface="Avenir Next" charset="0"/>
                <a:ea typeface="Avenir Next" charset="0"/>
                <a:cs typeface="Avenir Next" charset="0"/>
              </a:rPr>
              <a:t>D</a:t>
            </a:r>
            <a:r>
              <a:rPr lang="en-US" sz="1400" dirty="0" smtClean="0">
                <a:solidFill>
                  <a:schemeClr val="bg1">
                    <a:lumMod val="50000"/>
                  </a:schemeClr>
                </a:solidFill>
                <a:latin typeface="Avenir Next" charset="0"/>
                <a:ea typeface="Avenir Next" charset="0"/>
                <a:cs typeface="Avenir Next" charset="0"/>
              </a:rPr>
              <a:t>ivision</a:t>
            </a:r>
            <a:endParaRPr lang="en-US" sz="1400" dirty="0">
              <a:solidFill>
                <a:schemeClr val="bg1">
                  <a:lumMod val="50000"/>
                </a:schemeClr>
              </a:solidFill>
              <a:latin typeface="Avenir Next" charset="0"/>
              <a:ea typeface="Avenir Next" charset="0"/>
              <a:cs typeface="Avenir Next" charset="0"/>
            </a:endParaRPr>
          </a:p>
        </p:txBody>
      </p:sp>
      <p:grpSp>
        <p:nvGrpSpPr>
          <p:cNvPr id="25" name="Group 24"/>
          <p:cNvGrpSpPr/>
          <p:nvPr/>
        </p:nvGrpSpPr>
        <p:grpSpPr>
          <a:xfrm>
            <a:off x="1188666" y="1707414"/>
            <a:ext cx="1743906" cy="1743906"/>
            <a:chOff x="1077831" y="1707414"/>
            <a:chExt cx="1743906" cy="1743906"/>
          </a:xfrm>
        </p:grpSpPr>
        <p:sp>
          <p:nvSpPr>
            <p:cNvPr id="65" name="Oval 64"/>
            <p:cNvSpPr/>
            <p:nvPr/>
          </p:nvSpPr>
          <p:spPr>
            <a:xfrm>
              <a:off x="1077831"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3946"/>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09" y="2068192"/>
              <a:ext cx="1022350" cy="1022350"/>
            </a:xfrm>
            <a:prstGeom prst="rect">
              <a:avLst/>
            </a:prstGeom>
          </p:spPr>
        </p:pic>
      </p:grpSp>
      <p:grpSp>
        <p:nvGrpSpPr>
          <p:cNvPr id="24" name="Group 23"/>
          <p:cNvGrpSpPr/>
          <p:nvPr/>
        </p:nvGrpSpPr>
        <p:grpSpPr>
          <a:xfrm>
            <a:off x="3647667" y="1707414"/>
            <a:ext cx="1743906" cy="1743906"/>
            <a:chOff x="3648854" y="1707414"/>
            <a:chExt cx="1743906" cy="1743906"/>
          </a:xfrm>
        </p:grpSpPr>
        <p:sp>
          <p:nvSpPr>
            <p:cNvPr id="59" name="Oval 58"/>
            <p:cNvSpPr/>
            <p:nvPr/>
          </p:nvSpPr>
          <p:spPr>
            <a:xfrm>
              <a:off x="3648854"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44" y="2057400"/>
              <a:ext cx="1025525" cy="1016000"/>
            </a:xfrm>
            <a:prstGeom prst="rect">
              <a:avLst/>
            </a:prstGeom>
          </p:spPr>
        </p:pic>
      </p:grpSp>
      <p:grpSp>
        <p:nvGrpSpPr>
          <p:cNvPr id="23" name="Group 22"/>
          <p:cNvGrpSpPr/>
          <p:nvPr/>
        </p:nvGrpSpPr>
        <p:grpSpPr>
          <a:xfrm>
            <a:off x="6106668" y="1707414"/>
            <a:ext cx="1743906" cy="1743906"/>
            <a:chOff x="6219879" y="1707414"/>
            <a:chExt cx="1743906" cy="1743906"/>
          </a:xfrm>
        </p:grpSpPr>
        <p:sp>
          <p:nvSpPr>
            <p:cNvPr id="62" name="Oval 61"/>
            <p:cNvSpPr/>
            <p:nvPr/>
          </p:nvSpPr>
          <p:spPr>
            <a:xfrm>
              <a:off x="6219879"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982" y="2070310"/>
              <a:ext cx="1155700" cy="1002880"/>
            </a:xfrm>
            <a:prstGeom prst="rect">
              <a:avLst/>
            </a:prstGeom>
          </p:spPr>
        </p:pic>
      </p:grpSp>
      <p:sp>
        <p:nvSpPr>
          <p:cNvPr id="73" name="Rectangle 72"/>
          <p:cNvSpPr/>
          <p:nvPr/>
        </p:nvSpPr>
        <p:spPr>
          <a:xfrm>
            <a:off x="4128325" y="3603249"/>
            <a:ext cx="782587" cy="307777"/>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Annuity</a:t>
            </a:r>
            <a:endParaRPr lang="en-US" sz="1400" dirty="0">
              <a:solidFill>
                <a:schemeClr val="bg1">
                  <a:lumMod val="50000"/>
                </a:schemeClr>
              </a:solidFill>
              <a:latin typeface="Avenir Next" charset="0"/>
              <a:ea typeface="Avenir Next" charset="0"/>
              <a:cs typeface="Avenir Next" charset="0"/>
            </a:endParaRPr>
          </a:p>
        </p:txBody>
      </p:sp>
      <p:sp>
        <p:nvSpPr>
          <p:cNvPr id="74" name="Rectangle 73"/>
          <p:cNvSpPr/>
          <p:nvPr/>
        </p:nvSpPr>
        <p:spPr>
          <a:xfrm>
            <a:off x="6298786" y="3603249"/>
            <a:ext cx="1359668" cy="307777"/>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Plan members</a:t>
            </a:r>
            <a:endParaRPr lang="en-US" sz="1400" dirty="0">
              <a:solidFill>
                <a:schemeClr val="bg1">
                  <a:lumMod val="50000"/>
                </a:schemeClr>
              </a:solidFill>
              <a:latin typeface="Avenir Next" charset="0"/>
              <a:ea typeface="Avenir Next" charset="0"/>
              <a:cs typeface="Avenir Next" charset="0"/>
            </a:endParaRPr>
          </a:p>
        </p:txBody>
      </p:sp>
    </p:spTree>
    <p:extLst>
      <p:ext uri="{BB962C8B-B14F-4D97-AF65-F5344CB8AC3E}">
        <p14:creationId xmlns:p14="http://schemas.microsoft.com/office/powerpoint/2010/main" val="172430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left)">
                                      <p:cBhvr>
                                        <p:cTn id="19" dur="500"/>
                                        <p:tgtEl>
                                          <p:spTgt spid="67"/>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 calcmode="lin" valueType="num">
                                      <p:cBhvr>
                                        <p:cTn id="28" dur="500" fill="hold"/>
                                        <p:tgtEl>
                                          <p:spTgt spid="73"/>
                                        </p:tgtEl>
                                        <p:attrNameLst>
                                          <p:attrName>ppt_w</p:attrName>
                                        </p:attrNameLst>
                                      </p:cBhvr>
                                      <p:tavLst>
                                        <p:tav tm="0">
                                          <p:val>
                                            <p:fltVal val="0"/>
                                          </p:val>
                                        </p:tav>
                                        <p:tav tm="100000">
                                          <p:val>
                                            <p:strVal val="#ppt_w"/>
                                          </p:val>
                                        </p:tav>
                                      </p:tavLst>
                                    </p:anim>
                                    <p:anim calcmode="lin" valueType="num">
                                      <p:cBhvr>
                                        <p:cTn id="29" dur="500" fill="hold"/>
                                        <p:tgtEl>
                                          <p:spTgt spid="73"/>
                                        </p:tgtEl>
                                        <p:attrNameLst>
                                          <p:attrName>ppt_h</p:attrName>
                                        </p:attrNameLst>
                                      </p:cBhvr>
                                      <p:tavLst>
                                        <p:tav tm="0">
                                          <p:val>
                                            <p:fltVal val="0"/>
                                          </p:val>
                                        </p:tav>
                                        <p:tav tm="100000">
                                          <p:val>
                                            <p:strVal val="#ppt_h"/>
                                          </p:val>
                                        </p:tav>
                                      </p:tavLst>
                                    </p:anim>
                                    <p:animEffect transition="in" filter="fade">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left)">
                                      <p:cBhvr>
                                        <p:cTn id="35" dur="500"/>
                                        <p:tgtEl>
                                          <p:spTgt spid="68"/>
                                        </p:tgtEl>
                                      </p:cBhvr>
                                    </p:animEffec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4"/>
                                        </p:tgtEl>
                                        <p:attrNameLst>
                                          <p:attrName>style.visibility</p:attrName>
                                        </p:attrNameLst>
                                      </p:cBhvr>
                                      <p:to>
                                        <p:strVal val="visible"/>
                                      </p:to>
                                    </p:set>
                                    <p:anim calcmode="lin" valueType="num">
                                      <p:cBhvr>
                                        <p:cTn id="44" dur="500" fill="hold"/>
                                        <p:tgtEl>
                                          <p:spTgt spid="74"/>
                                        </p:tgtEl>
                                        <p:attrNameLst>
                                          <p:attrName>ppt_w</p:attrName>
                                        </p:attrNameLst>
                                      </p:cBhvr>
                                      <p:tavLst>
                                        <p:tav tm="0">
                                          <p:val>
                                            <p:fltVal val="0"/>
                                          </p:val>
                                        </p:tav>
                                        <p:tav tm="100000">
                                          <p:val>
                                            <p:strVal val="#ppt_w"/>
                                          </p:val>
                                        </p:tav>
                                      </p:tavLst>
                                    </p:anim>
                                    <p:anim calcmode="lin" valueType="num">
                                      <p:cBhvr>
                                        <p:cTn id="45" dur="500" fill="hold"/>
                                        <p:tgtEl>
                                          <p:spTgt spid="74"/>
                                        </p:tgtEl>
                                        <p:attrNameLst>
                                          <p:attrName>ppt_h</p:attrName>
                                        </p:attrNameLst>
                                      </p:cBhvr>
                                      <p:tavLst>
                                        <p:tav tm="0">
                                          <p:val>
                                            <p:fltVal val="0"/>
                                          </p:val>
                                        </p:tav>
                                        <p:tav tm="100000">
                                          <p:val>
                                            <p:strVal val="#ppt_h"/>
                                          </p:val>
                                        </p:tav>
                                      </p:tavLst>
                                    </p:anim>
                                    <p:animEffect transition="in" filter="fade">
                                      <p:cBhvr>
                                        <p:cTn id="4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19" grpId="0"/>
      <p:bldP spid="73" grpId="0"/>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lide Number Placeholder 3">
            <a:extLst>
              <a:ext uri="{FF2B5EF4-FFF2-40B4-BE49-F238E27FC236}">
                <a16:creationId xmlns:a16="http://schemas.microsoft.com/office/drawing/2014/main" id="{AEFE9BF2-0C1D-4FEF-B205-5954AE6A2709}"/>
              </a:ext>
            </a:extLst>
          </p:cNvPr>
          <p:cNvSpPr>
            <a:spLocks noGrp="1"/>
          </p:cNvSpPr>
          <p:nvPr>
            <p:ph type="sldNum" sz="quarter" idx="4"/>
          </p:nvPr>
        </p:nvSpPr>
        <p:spPr/>
        <p:txBody>
          <a:bodyPr/>
          <a:lstStyle/>
          <a:p>
            <a:fld id="{179C2E8A-E43F-4262-A404-6258A5A9D414}" type="slidenum">
              <a:rPr lang="en-CA" smtClean="0"/>
              <a:t>4</a:t>
            </a:fld>
            <a:endParaRPr lang="en-CA" dirty="0"/>
          </a:p>
        </p:txBody>
      </p:sp>
      <p:sp>
        <p:nvSpPr>
          <p:cNvPr id="9" name="Title 8"/>
          <p:cNvSpPr>
            <a:spLocks noGrp="1"/>
          </p:cNvSpPr>
          <p:nvPr>
            <p:ph type="title"/>
          </p:nvPr>
        </p:nvSpPr>
        <p:spPr>
          <a:xfrm>
            <a:off x="450668" y="412750"/>
            <a:ext cx="7029493" cy="581025"/>
          </a:xfrm>
        </p:spPr>
        <p:txBody>
          <a:bodyPr/>
          <a:lstStyle/>
          <a:p>
            <a:r>
              <a:rPr lang="en-US" dirty="0" smtClean="0"/>
              <a:t>YOUR PENSION PLAN’S BUSINESS MODEL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5" y="1153061"/>
            <a:ext cx="654263" cy="366967"/>
          </a:xfrm>
          <a:prstGeom prst="rect">
            <a:avLst/>
          </a:prstGeom>
        </p:spPr>
      </p:pic>
      <p:grpSp>
        <p:nvGrpSpPr>
          <p:cNvPr id="12" name="Group 11"/>
          <p:cNvGrpSpPr/>
          <p:nvPr/>
        </p:nvGrpSpPr>
        <p:grpSpPr>
          <a:xfrm>
            <a:off x="1219018" y="1712139"/>
            <a:ext cx="6261143" cy="2061045"/>
            <a:chOff x="1080303" y="1707414"/>
            <a:chExt cx="6770271" cy="2228639"/>
          </a:xfrm>
        </p:grpSpPr>
        <p:sp>
          <p:nvSpPr>
            <p:cNvPr id="91" name="Right Arrow 1"/>
            <p:cNvSpPr/>
            <p:nvPr/>
          </p:nvSpPr>
          <p:spPr>
            <a:xfrm>
              <a:off x="3099001" y="2372420"/>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
          <p:nvSpPr>
            <p:cNvPr id="92" name="Right Arrow 1"/>
            <p:cNvSpPr/>
            <p:nvPr/>
          </p:nvSpPr>
          <p:spPr>
            <a:xfrm>
              <a:off x="5558002" y="2372420"/>
              <a:ext cx="382237" cy="413894"/>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
          <p:nvSpPr>
            <p:cNvPr id="93" name="Rectangle 92"/>
            <p:cNvSpPr/>
            <p:nvPr/>
          </p:nvSpPr>
          <p:spPr>
            <a:xfrm>
              <a:off x="1080303" y="3603249"/>
              <a:ext cx="1960631" cy="332804"/>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DB </a:t>
              </a:r>
              <a:r>
                <a:rPr lang="en-US" sz="1400" dirty="0">
                  <a:solidFill>
                    <a:schemeClr val="bg1">
                      <a:lumMod val="50000"/>
                    </a:schemeClr>
                  </a:solidFill>
                  <a:latin typeface="Avenir Next" charset="0"/>
                  <a:ea typeface="Avenir Next" charset="0"/>
                  <a:cs typeface="Avenir Next" charset="0"/>
                </a:rPr>
                <a:t>P</a:t>
              </a:r>
              <a:r>
                <a:rPr lang="en-US" sz="1400" dirty="0" smtClean="0">
                  <a:solidFill>
                    <a:schemeClr val="bg1">
                      <a:lumMod val="50000"/>
                    </a:schemeClr>
                  </a:solidFill>
                  <a:latin typeface="Avenir Next" charset="0"/>
                  <a:ea typeface="Avenir Next" charset="0"/>
                  <a:cs typeface="Avenir Next" charset="0"/>
                </a:rPr>
                <a:t>ension Division</a:t>
              </a:r>
              <a:endParaRPr lang="en-US" sz="1400" dirty="0">
                <a:solidFill>
                  <a:schemeClr val="bg1">
                    <a:lumMod val="50000"/>
                  </a:schemeClr>
                </a:solidFill>
                <a:latin typeface="Avenir Next" charset="0"/>
                <a:ea typeface="Avenir Next" charset="0"/>
                <a:cs typeface="Avenir Next" charset="0"/>
              </a:endParaRPr>
            </a:p>
          </p:txBody>
        </p:sp>
        <p:grpSp>
          <p:nvGrpSpPr>
            <p:cNvPr id="94" name="Group 93"/>
            <p:cNvGrpSpPr/>
            <p:nvPr/>
          </p:nvGrpSpPr>
          <p:grpSpPr>
            <a:xfrm>
              <a:off x="1188666" y="1707414"/>
              <a:ext cx="1743906" cy="1743906"/>
              <a:chOff x="1077831" y="1707414"/>
              <a:chExt cx="1743906" cy="1743906"/>
            </a:xfrm>
          </p:grpSpPr>
          <p:sp>
            <p:nvSpPr>
              <p:cNvPr id="95" name="Oval 94"/>
              <p:cNvSpPr/>
              <p:nvPr/>
            </p:nvSpPr>
            <p:spPr>
              <a:xfrm>
                <a:off x="1077831"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3946"/>
                  </a:solidFill>
                </a:endParaRPr>
              </a:p>
            </p:txBody>
          </p:sp>
          <p:pic>
            <p:nvPicPr>
              <p:cNvPr id="96" name="Picture 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609" y="2068192"/>
                <a:ext cx="1022351" cy="1022350"/>
              </a:xfrm>
              <a:prstGeom prst="rect">
                <a:avLst/>
              </a:prstGeom>
            </p:spPr>
          </p:pic>
        </p:grpSp>
        <p:grpSp>
          <p:nvGrpSpPr>
            <p:cNvPr id="97" name="Group 96"/>
            <p:cNvGrpSpPr/>
            <p:nvPr/>
          </p:nvGrpSpPr>
          <p:grpSpPr>
            <a:xfrm>
              <a:off x="3647667" y="1707414"/>
              <a:ext cx="1743906" cy="1743906"/>
              <a:chOff x="3648854" y="1707414"/>
              <a:chExt cx="1743906" cy="1743906"/>
            </a:xfrm>
          </p:grpSpPr>
          <p:sp>
            <p:nvSpPr>
              <p:cNvPr id="98" name="Oval 97"/>
              <p:cNvSpPr/>
              <p:nvPr/>
            </p:nvSpPr>
            <p:spPr>
              <a:xfrm>
                <a:off x="3648854"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9" name="Picture 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8044" y="2057400"/>
                <a:ext cx="1025525" cy="1016000"/>
              </a:xfrm>
              <a:prstGeom prst="rect">
                <a:avLst/>
              </a:prstGeom>
            </p:spPr>
          </p:pic>
        </p:grpSp>
        <p:grpSp>
          <p:nvGrpSpPr>
            <p:cNvPr id="100" name="Group 99"/>
            <p:cNvGrpSpPr/>
            <p:nvPr/>
          </p:nvGrpSpPr>
          <p:grpSpPr>
            <a:xfrm>
              <a:off x="6106668" y="1707414"/>
              <a:ext cx="1743906" cy="1743906"/>
              <a:chOff x="6219879" y="1707414"/>
              <a:chExt cx="1743906" cy="1743906"/>
            </a:xfrm>
          </p:grpSpPr>
          <p:sp>
            <p:nvSpPr>
              <p:cNvPr id="101" name="Oval 100"/>
              <p:cNvSpPr/>
              <p:nvPr/>
            </p:nvSpPr>
            <p:spPr>
              <a:xfrm>
                <a:off x="6219879"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 name="Picture 10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982" y="2070310"/>
                <a:ext cx="1155700" cy="1002880"/>
              </a:xfrm>
              <a:prstGeom prst="rect">
                <a:avLst/>
              </a:prstGeom>
            </p:spPr>
          </p:pic>
        </p:grpSp>
        <p:sp>
          <p:nvSpPr>
            <p:cNvPr id="107" name="Rectangle 106"/>
            <p:cNvSpPr/>
            <p:nvPr/>
          </p:nvSpPr>
          <p:spPr>
            <a:xfrm>
              <a:off x="4096507" y="3603249"/>
              <a:ext cx="846223" cy="332804"/>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Annuity</a:t>
              </a:r>
              <a:endParaRPr lang="en-US" sz="1400" dirty="0">
                <a:solidFill>
                  <a:schemeClr val="bg1">
                    <a:lumMod val="50000"/>
                  </a:schemeClr>
                </a:solidFill>
                <a:latin typeface="Avenir Next" charset="0"/>
                <a:ea typeface="Avenir Next" charset="0"/>
                <a:cs typeface="Avenir Next" charset="0"/>
              </a:endParaRPr>
            </a:p>
          </p:txBody>
        </p:sp>
        <p:sp>
          <p:nvSpPr>
            <p:cNvPr id="108" name="Rectangle 107"/>
            <p:cNvSpPr/>
            <p:nvPr/>
          </p:nvSpPr>
          <p:spPr>
            <a:xfrm>
              <a:off x="6243505" y="3603249"/>
              <a:ext cx="1470230" cy="332804"/>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Plan members</a:t>
              </a:r>
              <a:endParaRPr lang="en-US" sz="1400" dirty="0">
                <a:solidFill>
                  <a:schemeClr val="bg1">
                    <a:lumMod val="50000"/>
                  </a:schemeClr>
                </a:solidFill>
                <a:latin typeface="Avenir Next" charset="0"/>
                <a:ea typeface="Avenir Next" charset="0"/>
                <a:cs typeface="Avenir Next" charset="0"/>
              </a:endParaRPr>
            </a:p>
          </p:txBody>
        </p:sp>
      </p:grpSp>
      <p:grpSp>
        <p:nvGrpSpPr>
          <p:cNvPr id="2" name="Group 1"/>
          <p:cNvGrpSpPr/>
          <p:nvPr/>
        </p:nvGrpSpPr>
        <p:grpSpPr>
          <a:xfrm>
            <a:off x="351366" y="1712139"/>
            <a:ext cx="1612764" cy="1612764"/>
            <a:chOff x="351366" y="1712139"/>
            <a:chExt cx="1612764" cy="1612764"/>
          </a:xfrm>
        </p:grpSpPr>
        <p:sp>
          <p:nvSpPr>
            <p:cNvPr id="44" name="Oval 43"/>
            <p:cNvSpPr/>
            <p:nvPr/>
          </p:nvSpPr>
          <p:spPr>
            <a:xfrm>
              <a:off x="351366" y="1712139"/>
              <a:ext cx="1612764" cy="1612764"/>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52" y="2047745"/>
              <a:ext cx="1068791" cy="927463"/>
            </a:xfrm>
            <a:prstGeom prst="rect">
              <a:avLst/>
            </a:prstGeom>
          </p:spPr>
        </p:pic>
      </p:grpSp>
      <p:sp>
        <p:nvSpPr>
          <p:cNvPr id="46" name="Rectangle 45"/>
          <p:cNvSpPr/>
          <p:nvPr/>
        </p:nvSpPr>
        <p:spPr>
          <a:xfrm>
            <a:off x="477916" y="3465407"/>
            <a:ext cx="1359668" cy="307777"/>
          </a:xfrm>
          <a:prstGeom prst="rect">
            <a:avLst/>
          </a:prstGeom>
        </p:spPr>
        <p:txBody>
          <a:bodyPr wrap="none">
            <a:spAutoFit/>
          </a:bodyPr>
          <a:lstStyle/>
          <a:p>
            <a:pPr algn="ctr"/>
            <a:r>
              <a:rPr lang="en-US" sz="1400" dirty="0" smtClean="0">
                <a:solidFill>
                  <a:schemeClr val="bg1">
                    <a:lumMod val="50000"/>
                  </a:schemeClr>
                </a:solidFill>
                <a:latin typeface="Avenir Next" charset="0"/>
                <a:ea typeface="Avenir Next" charset="0"/>
                <a:cs typeface="Avenir Next" charset="0"/>
              </a:rPr>
              <a:t>Plan members</a:t>
            </a:r>
            <a:endParaRPr lang="en-US" sz="1400" dirty="0">
              <a:solidFill>
                <a:schemeClr val="bg1">
                  <a:lumMod val="50000"/>
                </a:schemeClr>
              </a:solidFill>
              <a:latin typeface="Avenir Next" charset="0"/>
              <a:ea typeface="Avenir Next" charset="0"/>
              <a:cs typeface="Avenir Next" charset="0"/>
            </a:endParaRPr>
          </a:p>
        </p:txBody>
      </p:sp>
      <p:sp>
        <p:nvSpPr>
          <p:cNvPr id="48" name="Right Arrow 1"/>
          <p:cNvSpPr/>
          <p:nvPr/>
        </p:nvSpPr>
        <p:spPr>
          <a:xfrm>
            <a:off x="2129330" y="2327136"/>
            <a:ext cx="353493" cy="382769"/>
          </a:xfrm>
          <a:prstGeom prst="chevron">
            <a:avLst/>
          </a:prstGeom>
          <a:solidFill>
            <a:srgbClr val="125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Tree>
    <p:extLst>
      <p:ext uri="{BB962C8B-B14F-4D97-AF65-F5344CB8AC3E}">
        <p14:creationId xmlns:p14="http://schemas.microsoft.com/office/powerpoint/2010/main" val="99301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44444E-6 -3.33333E-6 L 0.14184 -3.33333E-6 " pathEditMode="relative" rAng="0" ptsTypes="AA">
                                      <p:cBhvr>
                                        <p:cTn id="13" dur="2000" fill="hold"/>
                                        <p:tgtEl>
                                          <p:spTgt spid="12"/>
                                        </p:tgtEl>
                                        <p:attrNameLst>
                                          <p:attrName>ppt_x</p:attrName>
                                          <p:attrName>ppt_y</p:attrName>
                                        </p:attrNameLst>
                                      </p:cBhvr>
                                      <p:rCtr x="7083" y="0"/>
                                    </p:animMotion>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childTnLst>
                          </p:cTn>
                        </p:par>
                        <p:par>
                          <p:cTn id="30" fill="hold">
                            <p:stCondLst>
                              <p:cond delay="3500"/>
                            </p:stCondLst>
                            <p:childTnLst>
                              <p:par>
                                <p:cTn id="31" presetID="53"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2.5E-6 2.09877E-6 L 0.74445 2.09877E-6 " pathEditMode="relative" rAng="0" ptsTypes="AA">
                                      <p:cBhvr>
                                        <p:cTn id="39" dur="2000" fill="hold"/>
                                        <p:tgtEl>
                                          <p:spTgt spid="10"/>
                                        </p:tgtEl>
                                        <p:attrNameLst>
                                          <p:attrName>ppt_x</p:attrName>
                                          <p:attrName>ppt_y</p:attrName>
                                        </p:attrNameLst>
                                      </p:cBhvr>
                                      <p:rCtr x="372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690" spc="300" dirty="0" smtClean="0"/>
              <a:t>YOUR DB PENSION DIVISION IN PERSPECTIVE</a:t>
            </a:r>
            <a:endParaRPr lang="en-US" sz="1690" spc="300" dirty="0"/>
          </a:p>
        </p:txBody>
      </p:sp>
      <p:sp>
        <p:nvSpPr>
          <p:cNvPr id="4"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p:txBody>
          <a:bodyPr/>
          <a:lstStyle/>
          <a:p>
            <a:fld id="{179C2E8A-E43F-4262-A404-6258A5A9D414}" type="slidenum">
              <a:rPr lang="en-CA" smtClean="0"/>
              <a:t>5</a:t>
            </a:fld>
            <a:endParaRPr lang="en-CA" dirty="0"/>
          </a:p>
        </p:txBody>
      </p:sp>
      <p:grpSp>
        <p:nvGrpSpPr>
          <p:cNvPr id="5" name="Group 4"/>
          <p:cNvGrpSpPr/>
          <p:nvPr/>
        </p:nvGrpSpPr>
        <p:grpSpPr>
          <a:xfrm>
            <a:off x="436000" y="1708837"/>
            <a:ext cx="2046042" cy="2682355"/>
            <a:chOff x="3542844" y="1660359"/>
            <a:chExt cx="2046042" cy="2682355"/>
          </a:xfrm>
        </p:grpSpPr>
        <p:sp>
          <p:nvSpPr>
            <p:cNvPr id="72" name="Rectangle 71"/>
            <p:cNvSpPr/>
            <p:nvPr/>
          </p:nvSpPr>
          <p:spPr>
            <a:xfrm>
              <a:off x="3542844" y="3634828"/>
              <a:ext cx="2046042" cy="707886"/>
            </a:xfrm>
            <a:prstGeom prst="rect">
              <a:avLst/>
            </a:prstGeom>
          </p:spPr>
          <p:txBody>
            <a:bodyPr wrap="square">
              <a:spAutoFit/>
            </a:bodyPr>
            <a:lstStyle/>
            <a:p>
              <a:pPr algn="ctr"/>
              <a:r>
                <a:rPr lang="en-US" sz="2000" dirty="0" smtClean="0">
                  <a:solidFill>
                    <a:schemeClr val="bg1">
                      <a:lumMod val="50000"/>
                    </a:schemeClr>
                  </a:solidFill>
                  <a:latin typeface="Avenir Next" charset="0"/>
                  <a:ea typeface="Avenir Next" charset="0"/>
                  <a:cs typeface="Avenir Next" charset="0"/>
                </a:rPr>
                <a:t>DB </a:t>
              </a:r>
              <a:r>
                <a:rPr lang="en-US" sz="2000" dirty="0">
                  <a:solidFill>
                    <a:schemeClr val="bg1">
                      <a:lumMod val="50000"/>
                    </a:schemeClr>
                  </a:solidFill>
                  <a:latin typeface="Avenir Next" charset="0"/>
                  <a:ea typeface="Avenir Next" charset="0"/>
                  <a:cs typeface="Avenir Next" charset="0"/>
                </a:rPr>
                <a:t>P</a:t>
              </a:r>
              <a:r>
                <a:rPr lang="en-US" sz="2000" dirty="0" smtClean="0">
                  <a:solidFill>
                    <a:schemeClr val="bg1">
                      <a:lumMod val="50000"/>
                    </a:schemeClr>
                  </a:solidFill>
                  <a:latin typeface="Avenir Next" charset="0"/>
                  <a:ea typeface="Avenir Next" charset="0"/>
                  <a:cs typeface="Avenir Next" charset="0"/>
                </a:rPr>
                <a:t>ension </a:t>
              </a:r>
              <a:r>
                <a:rPr lang="en-US" sz="2000" dirty="0">
                  <a:solidFill>
                    <a:schemeClr val="bg1">
                      <a:lumMod val="50000"/>
                    </a:schemeClr>
                  </a:solidFill>
                  <a:latin typeface="Avenir Next" charset="0"/>
                  <a:ea typeface="Avenir Next" charset="0"/>
                  <a:cs typeface="Avenir Next" charset="0"/>
                </a:rPr>
                <a:t>D</a:t>
              </a:r>
              <a:r>
                <a:rPr lang="en-US" sz="2000" dirty="0" smtClean="0">
                  <a:solidFill>
                    <a:schemeClr val="bg1">
                      <a:lumMod val="50000"/>
                    </a:schemeClr>
                  </a:solidFill>
                  <a:latin typeface="Avenir Next" charset="0"/>
                  <a:ea typeface="Avenir Next" charset="0"/>
                  <a:cs typeface="Avenir Next" charset="0"/>
                </a:rPr>
                <a:t>ivision</a:t>
              </a:r>
              <a:endParaRPr lang="en-US" sz="2000" dirty="0">
                <a:solidFill>
                  <a:schemeClr val="bg1">
                    <a:lumMod val="50000"/>
                  </a:schemeClr>
                </a:solidFill>
                <a:latin typeface="Avenir Next" charset="0"/>
                <a:ea typeface="Avenir Next" charset="0"/>
                <a:cs typeface="Avenir Next" charset="0"/>
              </a:endParaRPr>
            </a:p>
          </p:txBody>
        </p:sp>
        <p:grpSp>
          <p:nvGrpSpPr>
            <p:cNvPr id="73" name="Group 72"/>
            <p:cNvGrpSpPr/>
            <p:nvPr/>
          </p:nvGrpSpPr>
          <p:grpSpPr>
            <a:xfrm>
              <a:off x="3637632" y="1660359"/>
              <a:ext cx="1876523" cy="1876523"/>
              <a:chOff x="1077831" y="1707414"/>
              <a:chExt cx="1743906" cy="1743906"/>
            </a:xfrm>
          </p:grpSpPr>
          <p:sp>
            <p:nvSpPr>
              <p:cNvPr id="74" name="Oval 73"/>
              <p:cNvSpPr/>
              <p:nvPr/>
            </p:nvSpPr>
            <p:spPr>
              <a:xfrm>
                <a:off x="1077831" y="1707414"/>
                <a:ext cx="1743906" cy="1743906"/>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3946"/>
                  </a:solidFill>
                </a:endParaRPr>
              </a:p>
            </p:txBody>
          </p:sp>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09" y="2068192"/>
                <a:ext cx="1022350" cy="1022350"/>
              </a:xfrm>
              <a:prstGeom prst="rect">
                <a:avLst/>
              </a:prstGeom>
            </p:spPr>
          </p:pic>
        </p:grpSp>
      </p:grpSp>
      <p:grpSp>
        <p:nvGrpSpPr>
          <p:cNvPr id="34" name="Group 33"/>
          <p:cNvGrpSpPr/>
          <p:nvPr/>
        </p:nvGrpSpPr>
        <p:grpSpPr>
          <a:xfrm>
            <a:off x="1411129" y="1031534"/>
            <a:ext cx="2046042" cy="1623655"/>
            <a:chOff x="1411129" y="1031534"/>
            <a:chExt cx="2046042" cy="1623655"/>
          </a:xfrm>
        </p:grpSpPr>
        <p:grpSp>
          <p:nvGrpSpPr>
            <p:cNvPr id="33" name="Group 32"/>
            <p:cNvGrpSpPr/>
            <p:nvPr/>
          </p:nvGrpSpPr>
          <p:grpSpPr>
            <a:xfrm>
              <a:off x="1825184" y="1031534"/>
              <a:ext cx="1217932" cy="1217932"/>
              <a:chOff x="2285019" y="1031534"/>
              <a:chExt cx="1217932" cy="1217932"/>
            </a:xfrm>
          </p:grpSpPr>
          <p:sp>
            <p:nvSpPr>
              <p:cNvPr id="79" name="Oval 78"/>
              <p:cNvSpPr/>
              <p:nvPr/>
            </p:nvSpPr>
            <p:spPr>
              <a:xfrm>
                <a:off x="2285019" y="1031534"/>
                <a:ext cx="1217932" cy="1217932"/>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2023" y="1388538"/>
                <a:ext cx="503923" cy="503923"/>
              </a:xfrm>
              <a:prstGeom prst="rect">
                <a:avLst/>
              </a:prstGeom>
            </p:spPr>
          </p:pic>
        </p:grpSp>
        <p:sp>
          <p:nvSpPr>
            <p:cNvPr id="90" name="Rectangle 89"/>
            <p:cNvSpPr/>
            <p:nvPr/>
          </p:nvSpPr>
          <p:spPr>
            <a:xfrm>
              <a:off x="1411129" y="2347412"/>
              <a:ext cx="2046042" cy="307777"/>
            </a:xfrm>
            <a:prstGeom prst="rect">
              <a:avLst/>
            </a:prstGeom>
          </p:spPr>
          <p:txBody>
            <a:bodyPr wrap="square">
              <a:spAutoFit/>
            </a:bodyPr>
            <a:lstStyle/>
            <a:p>
              <a:pPr algn="ctr"/>
              <a:r>
                <a:rPr lang="en-US" sz="1400" dirty="0" smtClean="0">
                  <a:solidFill>
                    <a:schemeClr val="bg1">
                      <a:lumMod val="50000"/>
                    </a:schemeClr>
                  </a:solidFill>
                  <a:latin typeface="Avenir Next" charset="0"/>
                  <a:ea typeface="Avenir Next" charset="0"/>
                  <a:cs typeface="Avenir Next" charset="0"/>
                </a:rPr>
                <a:t>Small widgets</a:t>
              </a:r>
              <a:endParaRPr lang="en-US" sz="1400" dirty="0">
                <a:solidFill>
                  <a:schemeClr val="bg1">
                    <a:lumMod val="50000"/>
                  </a:schemeClr>
                </a:solidFill>
                <a:latin typeface="Avenir Next" charset="0"/>
                <a:ea typeface="Avenir Next" charset="0"/>
                <a:cs typeface="Avenir Next" charset="0"/>
              </a:endParaRPr>
            </a:p>
          </p:txBody>
        </p:sp>
      </p:grpSp>
      <p:grpSp>
        <p:nvGrpSpPr>
          <p:cNvPr id="35" name="Group 34"/>
          <p:cNvGrpSpPr/>
          <p:nvPr/>
        </p:nvGrpSpPr>
        <p:grpSpPr>
          <a:xfrm>
            <a:off x="3548978" y="1031534"/>
            <a:ext cx="2046042" cy="1623655"/>
            <a:chOff x="3548978" y="1031534"/>
            <a:chExt cx="2046042" cy="1623655"/>
          </a:xfrm>
        </p:grpSpPr>
        <p:grpSp>
          <p:nvGrpSpPr>
            <p:cNvPr id="32" name="Group 31"/>
            <p:cNvGrpSpPr/>
            <p:nvPr/>
          </p:nvGrpSpPr>
          <p:grpSpPr>
            <a:xfrm>
              <a:off x="3963034" y="1031534"/>
              <a:ext cx="1217932" cy="1217932"/>
              <a:chOff x="4039250" y="1031534"/>
              <a:chExt cx="1217932" cy="1217932"/>
            </a:xfrm>
          </p:grpSpPr>
          <p:sp>
            <p:nvSpPr>
              <p:cNvPr id="83" name="Oval 82"/>
              <p:cNvSpPr/>
              <p:nvPr/>
            </p:nvSpPr>
            <p:spPr>
              <a:xfrm>
                <a:off x="4039250" y="1031534"/>
                <a:ext cx="1217932" cy="1217932"/>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180" y="1293833"/>
                <a:ext cx="715530" cy="715530"/>
              </a:xfrm>
              <a:prstGeom prst="rect">
                <a:avLst/>
              </a:prstGeom>
            </p:spPr>
          </p:pic>
        </p:grpSp>
        <p:sp>
          <p:nvSpPr>
            <p:cNvPr id="91" name="Rectangle 90"/>
            <p:cNvSpPr/>
            <p:nvPr/>
          </p:nvSpPr>
          <p:spPr>
            <a:xfrm>
              <a:off x="3548978" y="2347412"/>
              <a:ext cx="2046042" cy="307777"/>
            </a:xfrm>
            <a:prstGeom prst="rect">
              <a:avLst/>
            </a:prstGeom>
          </p:spPr>
          <p:txBody>
            <a:bodyPr wrap="square">
              <a:spAutoFit/>
            </a:bodyPr>
            <a:lstStyle/>
            <a:p>
              <a:pPr algn="ctr"/>
              <a:r>
                <a:rPr lang="en-US" sz="1400" dirty="0" smtClean="0">
                  <a:solidFill>
                    <a:schemeClr val="bg1">
                      <a:lumMod val="50000"/>
                    </a:schemeClr>
                  </a:solidFill>
                  <a:latin typeface="Avenir Next" charset="0"/>
                  <a:ea typeface="Avenir Next" charset="0"/>
                  <a:cs typeface="Avenir Next" charset="0"/>
                </a:rPr>
                <a:t>Large widgets</a:t>
              </a:r>
              <a:endParaRPr lang="en-US" sz="1400" dirty="0">
                <a:solidFill>
                  <a:schemeClr val="bg1">
                    <a:lumMod val="50000"/>
                  </a:schemeClr>
                </a:solidFill>
                <a:latin typeface="Avenir Next" charset="0"/>
                <a:ea typeface="Avenir Next" charset="0"/>
                <a:cs typeface="Avenir Next" charset="0"/>
              </a:endParaRPr>
            </a:p>
          </p:txBody>
        </p:sp>
      </p:grpSp>
      <p:grpSp>
        <p:nvGrpSpPr>
          <p:cNvPr id="36" name="Group 35"/>
          <p:cNvGrpSpPr/>
          <p:nvPr/>
        </p:nvGrpSpPr>
        <p:grpSpPr>
          <a:xfrm>
            <a:off x="5686827" y="1032778"/>
            <a:ext cx="2046042" cy="1611893"/>
            <a:chOff x="5686827" y="1032778"/>
            <a:chExt cx="2046042" cy="1611893"/>
          </a:xfrm>
        </p:grpSpPr>
        <p:grpSp>
          <p:nvGrpSpPr>
            <p:cNvPr id="8" name="Group 7"/>
            <p:cNvGrpSpPr/>
            <p:nvPr/>
          </p:nvGrpSpPr>
          <p:grpSpPr>
            <a:xfrm>
              <a:off x="6100884" y="1032778"/>
              <a:ext cx="1217932" cy="1217932"/>
              <a:chOff x="5793481" y="1032778"/>
              <a:chExt cx="1217932" cy="1217932"/>
            </a:xfrm>
          </p:grpSpPr>
          <p:sp>
            <p:nvSpPr>
              <p:cNvPr id="85" name="Oval 84"/>
              <p:cNvSpPr/>
              <p:nvPr/>
            </p:nvSpPr>
            <p:spPr>
              <a:xfrm>
                <a:off x="5793481" y="1032778"/>
                <a:ext cx="1217932" cy="1217932"/>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 name="Picture 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1471" y="1293833"/>
                <a:ext cx="815629" cy="715530"/>
              </a:xfrm>
              <a:prstGeom prst="rect">
                <a:avLst/>
              </a:prstGeom>
            </p:spPr>
          </p:pic>
        </p:grpSp>
        <p:sp>
          <p:nvSpPr>
            <p:cNvPr id="92" name="Rectangle 91"/>
            <p:cNvSpPr/>
            <p:nvPr/>
          </p:nvSpPr>
          <p:spPr>
            <a:xfrm>
              <a:off x="5686827" y="2336894"/>
              <a:ext cx="2046042" cy="307777"/>
            </a:xfrm>
            <a:prstGeom prst="rect">
              <a:avLst/>
            </a:prstGeom>
          </p:spPr>
          <p:txBody>
            <a:bodyPr wrap="square">
              <a:spAutoFit/>
            </a:bodyPr>
            <a:lstStyle/>
            <a:p>
              <a:pPr algn="ctr"/>
              <a:r>
                <a:rPr lang="en-US" sz="1400" dirty="0" smtClean="0">
                  <a:solidFill>
                    <a:schemeClr val="bg1">
                      <a:lumMod val="50000"/>
                    </a:schemeClr>
                  </a:solidFill>
                  <a:latin typeface="Avenir Next" charset="0"/>
                  <a:ea typeface="Avenir Next" charset="0"/>
                  <a:cs typeface="Avenir Next" charset="0"/>
                </a:rPr>
                <a:t>Shinier widgets</a:t>
              </a:r>
              <a:endParaRPr lang="en-US" sz="1400" dirty="0">
                <a:solidFill>
                  <a:schemeClr val="bg1">
                    <a:lumMod val="50000"/>
                  </a:schemeClr>
                </a:solidFill>
                <a:latin typeface="Avenir Next" charset="0"/>
                <a:ea typeface="Avenir Next" charset="0"/>
                <a:cs typeface="Avenir Next" charset="0"/>
              </a:endParaRPr>
            </a:p>
          </p:txBody>
        </p:sp>
      </p:grpSp>
      <p:grpSp>
        <p:nvGrpSpPr>
          <p:cNvPr id="37" name="Group 36"/>
          <p:cNvGrpSpPr/>
          <p:nvPr/>
        </p:nvGrpSpPr>
        <p:grpSpPr>
          <a:xfrm>
            <a:off x="3548978" y="2900007"/>
            <a:ext cx="2046042" cy="1623655"/>
            <a:chOff x="3548978" y="2900007"/>
            <a:chExt cx="2046042" cy="1623655"/>
          </a:xfrm>
        </p:grpSpPr>
        <p:grpSp>
          <p:nvGrpSpPr>
            <p:cNvPr id="93" name="Group 92"/>
            <p:cNvGrpSpPr/>
            <p:nvPr/>
          </p:nvGrpSpPr>
          <p:grpSpPr>
            <a:xfrm>
              <a:off x="3963034" y="2900007"/>
              <a:ext cx="1217932" cy="1217932"/>
              <a:chOff x="4039250" y="1031534"/>
              <a:chExt cx="1217932" cy="1217932"/>
            </a:xfrm>
          </p:grpSpPr>
          <p:sp>
            <p:nvSpPr>
              <p:cNvPr id="94" name="Oval 93"/>
              <p:cNvSpPr/>
              <p:nvPr/>
            </p:nvSpPr>
            <p:spPr>
              <a:xfrm>
                <a:off x="4039250" y="1031534"/>
                <a:ext cx="1217932" cy="1217932"/>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3180" y="1407158"/>
                <a:ext cx="710073" cy="466683"/>
              </a:xfrm>
              <a:prstGeom prst="rect">
                <a:avLst/>
              </a:prstGeom>
            </p:spPr>
          </p:pic>
        </p:grpSp>
        <p:sp>
          <p:nvSpPr>
            <p:cNvPr id="100" name="Rectangle 99"/>
            <p:cNvSpPr/>
            <p:nvPr/>
          </p:nvSpPr>
          <p:spPr>
            <a:xfrm>
              <a:off x="3548978" y="4215885"/>
              <a:ext cx="2046042" cy="307777"/>
            </a:xfrm>
            <a:prstGeom prst="rect">
              <a:avLst/>
            </a:prstGeom>
          </p:spPr>
          <p:txBody>
            <a:bodyPr wrap="square">
              <a:spAutoFit/>
            </a:bodyPr>
            <a:lstStyle/>
            <a:p>
              <a:pPr algn="ctr"/>
              <a:r>
                <a:rPr lang="en-US" sz="1400" dirty="0" smtClean="0">
                  <a:solidFill>
                    <a:schemeClr val="bg1">
                      <a:lumMod val="50000"/>
                    </a:schemeClr>
                  </a:solidFill>
                  <a:latin typeface="Avenir Next" charset="0"/>
                  <a:ea typeface="Avenir Next" charset="0"/>
                  <a:cs typeface="Avenir Next" charset="0"/>
                </a:rPr>
                <a:t>U.S. business</a:t>
              </a:r>
              <a:endParaRPr lang="en-US" sz="1400" dirty="0">
                <a:solidFill>
                  <a:schemeClr val="bg1">
                    <a:lumMod val="50000"/>
                  </a:schemeClr>
                </a:solidFill>
                <a:latin typeface="Avenir Next" charset="0"/>
                <a:ea typeface="Avenir Next" charset="0"/>
                <a:cs typeface="Avenir Next" charset="0"/>
              </a:endParaRPr>
            </a:p>
          </p:txBody>
        </p:sp>
      </p:grpSp>
      <p:grpSp>
        <p:nvGrpSpPr>
          <p:cNvPr id="38" name="Group 37"/>
          <p:cNvGrpSpPr/>
          <p:nvPr/>
        </p:nvGrpSpPr>
        <p:grpSpPr>
          <a:xfrm>
            <a:off x="5719754" y="2898165"/>
            <a:ext cx="2046042" cy="1614979"/>
            <a:chOff x="5719754" y="2898165"/>
            <a:chExt cx="2046042" cy="1614979"/>
          </a:xfrm>
        </p:grpSpPr>
        <p:sp>
          <p:nvSpPr>
            <p:cNvPr id="101" name="Rectangle 100"/>
            <p:cNvSpPr/>
            <p:nvPr/>
          </p:nvSpPr>
          <p:spPr>
            <a:xfrm>
              <a:off x="5719754" y="4205367"/>
              <a:ext cx="2046042" cy="307777"/>
            </a:xfrm>
            <a:prstGeom prst="rect">
              <a:avLst/>
            </a:prstGeom>
          </p:spPr>
          <p:txBody>
            <a:bodyPr wrap="square">
              <a:spAutoFit/>
            </a:bodyPr>
            <a:lstStyle/>
            <a:p>
              <a:pPr algn="ctr"/>
              <a:r>
                <a:rPr lang="en-US" sz="1400" dirty="0" smtClean="0">
                  <a:solidFill>
                    <a:schemeClr val="bg1">
                      <a:lumMod val="50000"/>
                    </a:schemeClr>
                  </a:solidFill>
                  <a:latin typeface="Avenir Next" charset="0"/>
                  <a:ea typeface="Avenir Next" charset="0"/>
                  <a:cs typeface="Avenir Next" charset="0"/>
                </a:rPr>
                <a:t>Asia business</a:t>
              </a:r>
              <a:endParaRPr lang="en-US" sz="1400" dirty="0">
                <a:solidFill>
                  <a:schemeClr val="bg1">
                    <a:lumMod val="50000"/>
                  </a:schemeClr>
                </a:solidFill>
                <a:latin typeface="Avenir Next" charset="0"/>
                <a:ea typeface="Avenir Next" charset="0"/>
                <a:cs typeface="Avenir Next" charset="0"/>
              </a:endParaRPr>
            </a:p>
          </p:txBody>
        </p:sp>
        <p:grpSp>
          <p:nvGrpSpPr>
            <p:cNvPr id="102" name="Group 101"/>
            <p:cNvGrpSpPr/>
            <p:nvPr/>
          </p:nvGrpSpPr>
          <p:grpSpPr>
            <a:xfrm>
              <a:off x="6100884" y="2898165"/>
              <a:ext cx="1217932" cy="1217932"/>
              <a:chOff x="4039250" y="1031534"/>
              <a:chExt cx="1217932" cy="1217932"/>
            </a:xfrm>
          </p:grpSpPr>
          <p:sp>
            <p:nvSpPr>
              <p:cNvPr id="103" name="Oval 102"/>
              <p:cNvSpPr/>
              <p:nvPr/>
            </p:nvSpPr>
            <p:spPr>
              <a:xfrm>
                <a:off x="4039250" y="1031534"/>
                <a:ext cx="1217932" cy="1217932"/>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4" name="Picture 10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4162" y="1287427"/>
                <a:ext cx="708108" cy="706146"/>
              </a:xfrm>
              <a:prstGeom prst="rect">
                <a:avLst/>
              </a:prstGeom>
            </p:spPr>
          </p:pic>
        </p:grpSp>
      </p:grpSp>
    </p:spTree>
    <p:extLst>
      <p:ext uri="{BB962C8B-B14F-4D97-AF65-F5344CB8AC3E}">
        <p14:creationId xmlns:p14="http://schemas.microsoft.com/office/powerpoint/2010/main" val="183182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1000" fill="hold"/>
                                        <p:tgtEl>
                                          <p:spTgt spid="5"/>
                                        </p:tgtEl>
                                      </p:cBhvr>
                                      <p:by x="68000" y="68000"/>
                                    </p:animScale>
                                  </p:childTnLst>
                                </p:cTn>
                              </p:par>
                              <p:par>
                                <p:cTn id="14" presetID="49" presetClass="path" presetSubtype="0" accel="50000" decel="50000" fill="hold" nodeType="withEffect">
                                  <p:stCondLst>
                                    <p:cond delay="0"/>
                                  </p:stCondLst>
                                  <p:childTnLst>
                                    <p:animMotion origin="layout" path="M 1.38889E-6 -1.23457E-6 L 0.10625 0.14445 " pathEditMode="relative" rAng="0" ptsTypes="AA">
                                      <p:cBhvr>
                                        <p:cTn id="15" dur="1000" fill="hold"/>
                                        <p:tgtEl>
                                          <p:spTgt spid="5"/>
                                        </p:tgtEl>
                                        <p:attrNameLst>
                                          <p:attrName>ppt_x</p:attrName>
                                          <p:attrName>ppt_y</p:attrName>
                                        </p:attrNameLst>
                                      </p:cBhvr>
                                      <p:rCtr x="5313" y="7222"/>
                                    </p:animMotion>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TOO MANY RISKS, TOO MANY BETS</a:t>
            </a:r>
            <a:endParaRPr lang="en-US" dirty="0"/>
          </a:p>
        </p:txBody>
      </p:sp>
      <p:sp>
        <p:nvSpPr>
          <p:cNvPr id="4" name="Slide Number Placeholder 3"/>
          <p:cNvSpPr>
            <a:spLocks noGrp="1"/>
          </p:cNvSpPr>
          <p:nvPr>
            <p:ph type="sldNum" sz="quarter" idx="4"/>
          </p:nvPr>
        </p:nvSpPr>
        <p:spPr>
          <a:prstGeom prst="rect">
            <a:avLst/>
          </a:prstGeom>
        </p:spPr>
        <p:txBody>
          <a:bodyPr/>
          <a:lstStyle/>
          <a:p>
            <a:pPr algn="r"/>
            <a:fld id="{00E44427-8A48-7B48-81BB-78A4D1E801A0}" type="slidenum">
              <a:rPr lang="en-US" smtClean="0"/>
              <a:pPr algn="r"/>
              <a:t>6</a:t>
            </a:fld>
            <a:endParaRPr lang="en-US" dirty="0"/>
          </a:p>
        </p:txBody>
      </p:sp>
      <p:sp>
        <p:nvSpPr>
          <p:cNvPr id="52" name="CaixaDeTexto 37"/>
          <p:cNvSpPr txBox="1"/>
          <p:nvPr/>
        </p:nvSpPr>
        <p:spPr>
          <a:xfrm>
            <a:off x="1960666" y="4127962"/>
            <a:ext cx="1030973" cy="461665"/>
          </a:xfrm>
          <a:prstGeom prst="rect">
            <a:avLst/>
          </a:prstGeom>
          <a:noFill/>
        </p:spPr>
        <p:txBody>
          <a:bodyPr wrap="square" rtlCol="0">
            <a:spAutoFit/>
          </a:bodyPr>
          <a:lstStyle/>
          <a:p>
            <a:pPr algn="ctr"/>
            <a:r>
              <a:rPr lang="en-CA" sz="1200" dirty="0" smtClean="0">
                <a:solidFill>
                  <a:schemeClr val="bg1">
                    <a:lumMod val="50000"/>
                  </a:schemeClr>
                </a:solidFill>
                <a:latin typeface="Avenir Next" charset="0"/>
                <a:ea typeface="Avenir Next" charset="0"/>
                <a:cs typeface="Avenir Next" charset="0"/>
              </a:rPr>
              <a:t>Longevity risk</a:t>
            </a:r>
            <a:endParaRPr lang="en-CA" sz="1200" dirty="0">
              <a:solidFill>
                <a:schemeClr val="bg1">
                  <a:lumMod val="50000"/>
                </a:schemeClr>
              </a:solidFill>
              <a:latin typeface="Avenir Next" charset="0"/>
              <a:ea typeface="Avenir Next" charset="0"/>
              <a:cs typeface="Avenir Next" charset="0"/>
            </a:endParaRPr>
          </a:p>
        </p:txBody>
      </p:sp>
      <p:grpSp>
        <p:nvGrpSpPr>
          <p:cNvPr id="17" name="Group 16"/>
          <p:cNvGrpSpPr/>
          <p:nvPr/>
        </p:nvGrpSpPr>
        <p:grpSpPr>
          <a:xfrm>
            <a:off x="2047563" y="3120517"/>
            <a:ext cx="903507" cy="850211"/>
            <a:chOff x="2047563" y="3154882"/>
            <a:chExt cx="903507" cy="850211"/>
          </a:xfrm>
        </p:grpSpPr>
        <p:sp>
          <p:nvSpPr>
            <p:cNvPr id="72" name="Oval 71"/>
            <p:cNvSpPr/>
            <p:nvPr/>
          </p:nvSpPr>
          <p:spPr>
            <a:xfrm>
              <a:off x="2047563" y="3154882"/>
              <a:ext cx="672363" cy="672363"/>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348" y="3259998"/>
              <a:ext cx="763722" cy="745095"/>
            </a:xfrm>
            <a:prstGeom prst="rect">
              <a:avLst/>
            </a:prstGeom>
          </p:spPr>
        </p:pic>
      </p:grpSp>
      <p:sp>
        <p:nvSpPr>
          <p:cNvPr id="43" name="CaixaDeTexto 37"/>
          <p:cNvSpPr txBox="1"/>
          <p:nvPr/>
        </p:nvSpPr>
        <p:spPr>
          <a:xfrm>
            <a:off x="2978317" y="2258248"/>
            <a:ext cx="1156304" cy="461665"/>
          </a:xfrm>
          <a:prstGeom prst="rect">
            <a:avLst/>
          </a:prstGeom>
          <a:noFill/>
        </p:spPr>
        <p:txBody>
          <a:bodyPr wrap="square" rtlCol="0">
            <a:spAutoFit/>
          </a:bodyPr>
          <a:lstStyle/>
          <a:p>
            <a:pPr algn="ctr"/>
            <a:r>
              <a:rPr lang="en-CA" sz="1200" dirty="0" smtClean="0">
                <a:solidFill>
                  <a:schemeClr val="bg1">
                    <a:lumMod val="50000"/>
                  </a:schemeClr>
                </a:solidFill>
                <a:latin typeface="Avenir Next" charset="0"/>
                <a:ea typeface="Avenir Next" charset="0"/>
                <a:cs typeface="Avenir Next" charset="0"/>
              </a:rPr>
              <a:t>Interest rate risk</a:t>
            </a:r>
            <a:endParaRPr lang="en-CA" sz="1200" dirty="0">
              <a:solidFill>
                <a:schemeClr val="bg1">
                  <a:lumMod val="50000"/>
                </a:schemeClr>
              </a:solidFill>
              <a:latin typeface="Avenir Next" charset="0"/>
              <a:ea typeface="Avenir Next" charset="0"/>
              <a:cs typeface="Avenir Next" charset="0"/>
            </a:endParaRPr>
          </a:p>
        </p:txBody>
      </p:sp>
      <p:grpSp>
        <p:nvGrpSpPr>
          <p:cNvPr id="12" name="Group 11"/>
          <p:cNvGrpSpPr/>
          <p:nvPr/>
        </p:nvGrpSpPr>
        <p:grpSpPr>
          <a:xfrm>
            <a:off x="3056260" y="1299294"/>
            <a:ext cx="859087" cy="827750"/>
            <a:chOff x="3056260" y="1455693"/>
            <a:chExt cx="859087" cy="827750"/>
          </a:xfrm>
        </p:grpSpPr>
        <p:sp>
          <p:nvSpPr>
            <p:cNvPr id="70" name="Oval 69"/>
            <p:cNvSpPr/>
            <p:nvPr/>
          </p:nvSpPr>
          <p:spPr>
            <a:xfrm>
              <a:off x="3056260" y="1455693"/>
              <a:ext cx="672363" cy="672363"/>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591" y="1563443"/>
              <a:ext cx="717756" cy="720000"/>
            </a:xfrm>
            <a:prstGeom prst="rect">
              <a:avLst/>
            </a:prstGeom>
          </p:spPr>
        </p:pic>
      </p:grpSp>
      <p:sp>
        <p:nvSpPr>
          <p:cNvPr id="46" name="CaixaDeTexto 49"/>
          <p:cNvSpPr txBox="1"/>
          <p:nvPr/>
        </p:nvSpPr>
        <p:spPr>
          <a:xfrm>
            <a:off x="4677565" y="2258248"/>
            <a:ext cx="1669414" cy="461665"/>
          </a:xfrm>
          <a:prstGeom prst="rect">
            <a:avLst/>
          </a:prstGeom>
          <a:noFill/>
        </p:spPr>
        <p:txBody>
          <a:bodyPr wrap="square" rtlCol="0">
            <a:spAutoFit/>
          </a:bodyPr>
          <a:lstStyle/>
          <a:p>
            <a:pPr algn="ctr"/>
            <a:r>
              <a:rPr lang="en-CA" sz="1200" dirty="0" smtClean="0">
                <a:solidFill>
                  <a:schemeClr val="bg1">
                    <a:lumMod val="50000"/>
                  </a:schemeClr>
                </a:solidFill>
                <a:latin typeface="Avenir Next" charset="0"/>
                <a:ea typeface="Avenir Next" charset="0"/>
                <a:cs typeface="Avenir Next" charset="0"/>
              </a:rPr>
              <a:t>Credit mismatch </a:t>
            </a:r>
          </a:p>
          <a:p>
            <a:pPr algn="ctr"/>
            <a:r>
              <a:rPr lang="en-CA" sz="1200" dirty="0" smtClean="0">
                <a:solidFill>
                  <a:schemeClr val="bg1">
                    <a:lumMod val="50000"/>
                  </a:schemeClr>
                </a:solidFill>
                <a:latin typeface="Avenir Next" charset="0"/>
                <a:ea typeface="Avenir Next" charset="0"/>
                <a:cs typeface="Avenir Next" charset="0"/>
              </a:rPr>
              <a:t>risk</a:t>
            </a:r>
            <a:endParaRPr lang="en-CA" sz="1200" dirty="0">
              <a:solidFill>
                <a:schemeClr val="bg1">
                  <a:lumMod val="50000"/>
                </a:schemeClr>
              </a:solidFill>
              <a:latin typeface="Avenir Next" charset="0"/>
              <a:ea typeface="Avenir Next" charset="0"/>
              <a:cs typeface="Avenir Next" charset="0"/>
            </a:endParaRPr>
          </a:p>
        </p:txBody>
      </p:sp>
      <p:grpSp>
        <p:nvGrpSpPr>
          <p:cNvPr id="13" name="Group 12"/>
          <p:cNvGrpSpPr/>
          <p:nvPr/>
        </p:nvGrpSpPr>
        <p:grpSpPr>
          <a:xfrm>
            <a:off x="5028272" y="1299069"/>
            <a:ext cx="844000" cy="828200"/>
            <a:chOff x="5028272" y="1455243"/>
            <a:chExt cx="844000" cy="828200"/>
          </a:xfrm>
        </p:grpSpPr>
        <p:sp>
          <p:nvSpPr>
            <p:cNvPr id="71" name="Oval 70"/>
            <p:cNvSpPr/>
            <p:nvPr/>
          </p:nvSpPr>
          <p:spPr>
            <a:xfrm>
              <a:off x="5028272" y="1455243"/>
              <a:ext cx="672363" cy="672363"/>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272" y="1563443"/>
              <a:ext cx="720000" cy="720000"/>
            </a:xfrm>
            <a:prstGeom prst="rect">
              <a:avLst/>
            </a:prstGeom>
          </p:spPr>
        </p:pic>
      </p:grpSp>
      <p:sp>
        <p:nvSpPr>
          <p:cNvPr id="60" name="CaixaDeTexto 37"/>
          <p:cNvSpPr txBox="1"/>
          <p:nvPr/>
        </p:nvSpPr>
        <p:spPr>
          <a:xfrm>
            <a:off x="1160943" y="2258248"/>
            <a:ext cx="877696" cy="461665"/>
          </a:xfrm>
          <a:prstGeom prst="rect">
            <a:avLst/>
          </a:prstGeom>
          <a:noFill/>
        </p:spPr>
        <p:txBody>
          <a:bodyPr wrap="square" rtlCol="0">
            <a:spAutoFit/>
          </a:bodyPr>
          <a:lstStyle/>
          <a:p>
            <a:pPr algn="ctr"/>
            <a:r>
              <a:rPr lang="en-CA" sz="1200" dirty="0" smtClean="0">
                <a:solidFill>
                  <a:schemeClr val="bg1">
                    <a:lumMod val="50000"/>
                  </a:schemeClr>
                </a:solidFill>
                <a:latin typeface="Avenir Next" charset="0"/>
                <a:ea typeface="Avenir Next" charset="0"/>
                <a:cs typeface="Avenir Next" charset="0"/>
              </a:rPr>
              <a:t>Equity risk</a:t>
            </a:r>
            <a:endParaRPr lang="en-CA" sz="1200" dirty="0">
              <a:solidFill>
                <a:schemeClr val="bg1">
                  <a:lumMod val="50000"/>
                </a:schemeClr>
              </a:solidFill>
              <a:latin typeface="Avenir Next" charset="0"/>
              <a:ea typeface="Avenir Next" charset="0"/>
              <a:cs typeface="Avenir Next" charset="0"/>
            </a:endParaRPr>
          </a:p>
        </p:txBody>
      </p:sp>
      <p:grpSp>
        <p:nvGrpSpPr>
          <p:cNvPr id="11" name="Group 10"/>
          <p:cNvGrpSpPr/>
          <p:nvPr/>
        </p:nvGrpSpPr>
        <p:grpSpPr>
          <a:xfrm>
            <a:off x="1084248" y="1296514"/>
            <a:ext cx="876418" cy="833310"/>
            <a:chOff x="1084248" y="1450133"/>
            <a:chExt cx="876418" cy="833310"/>
          </a:xfrm>
        </p:grpSpPr>
        <p:sp>
          <p:nvSpPr>
            <p:cNvPr id="66" name="Oval 65"/>
            <p:cNvSpPr/>
            <p:nvPr/>
          </p:nvSpPr>
          <p:spPr>
            <a:xfrm>
              <a:off x="1084248" y="1450133"/>
              <a:ext cx="672363" cy="672363"/>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666" y="1563443"/>
              <a:ext cx="720000" cy="720000"/>
            </a:xfrm>
            <a:prstGeom prst="rect">
              <a:avLst/>
            </a:prstGeom>
          </p:spPr>
        </p:pic>
      </p:grpSp>
      <p:sp>
        <p:nvSpPr>
          <p:cNvPr id="49" name="CaixaDeTexto 37"/>
          <p:cNvSpPr txBox="1"/>
          <p:nvPr/>
        </p:nvSpPr>
        <p:spPr>
          <a:xfrm>
            <a:off x="6760327" y="2258248"/>
            <a:ext cx="1414140" cy="646331"/>
          </a:xfrm>
          <a:prstGeom prst="rect">
            <a:avLst/>
          </a:prstGeom>
          <a:noFill/>
        </p:spPr>
        <p:txBody>
          <a:bodyPr wrap="square" rtlCol="0">
            <a:spAutoFit/>
          </a:bodyPr>
          <a:lstStyle/>
          <a:p>
            <a:pPr algn="ctr"/>
            <a:r>
              <a:rPr lang="en-CA" sz="1200" dirty="0" smtClean="0">
                <a:solidFill>
                  <a:schemeClr val="bg1">
                    <a:lumMod val="50000"/>
                  </a:schemeClr>
                </a:solidFill>
                <a:latin typeface="Avenir Next" charset="0"/>
                <a:ea typeface="Avenir Next" charset="0"/>
                <a:cs typeface="Avenir Next" charset="0"/>
              </a:rPr>
              <a:t>Yield mismatch risk</a:t>
            </a:r>
          </a:p>
          <a:p>
            <a:pPr algn="ctr"/>
            <a:endParaRPr lang="en-US" sz="1200" dirty="0">
              <a:solidFill>
                <a:schemeClr val="bg1">
                  <a:lumMod val="50000"/>
                </a:schemeClr>
              </a:solidFill>
              <a:latin typeface="Avenir Next" charset="0"/>
              <a:ea typeface="Avenir Next" charset="0"/>
              <a:cs typeface="Avenir Next" charset="0"/>
            </a:endParaRPr>
          </a:p>
        </p:txBody>
      </p:sp>
      <p:grpSp>
        <p:nvGrpSpPr>
          <p:cNvPr id="14" name="Group 13"/>
          <p:cNvGrpSpPr/>
          <p:nvPr/>
        </p:nvGrpSpPr>
        <p:grpSpPr>
          <a:xfrm>
            <a:off x="7000283" y="1303988"/>
            <a:ext cx="840125" cy="814973"/>
            <a:chOff x="7000283" y="1465080"/>
            <a:chExt cx="840125" cy="814973"/>
          </a:xfrm>
        </p:grpSpPr>
        <p:sp>
          <p:nvSpPr>
            <p:cNvPr id="69" name="Oval 68"/>
            <p:cNvSpPr/>
            <p:nvPr/>
          </p:nvSpPr>
          <p:spPr>
            <a:xfrm>
              <a:off x="7000283" y="1465080"/>
              <a:ext cx="672363" cy="672363"/>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2645" y="1566833"/>
              <a:ext cx="717763" cy="713220"/>
            </a:xfrm>
            <a:prstGeom prst="rect">
              <a:avLst/>
            </a:prstGeom>
          </p:spPr>
        </p:pic>
      </p:grpSp>
      <p:sp>
        <p:nvSpPr>
          <p:cNvPr id="31" name="CaixaDeTexto 49"/>
          <p:cNvSpPr txBox="1"/>
          <p:nvPr/>
        </p:nvSpPr>
        <p:spPr>
          <a:xfrm>
            <a:off x="3766200" y="4127962"/>
            <a:ext cx="1441901" cy="461665"/>
          </a:xfrm>
          <a:prstGeom prst="rect">
            <a:avLst/>
          </a:prstGeom>
          <a:noFill/>
        </p:spPr>
        <p:txBody>
          <a:bodyPr wrap="square" rtlCol="0">
            <a:spAutoFit/>
          </a:bodyPr>
          <a:lstStyle/>
          <a:p>
            <a:pPr algn="ctr"/>
            <a:r>
              <a:rPr lang="en-CA" sz="1200" smtClean="0">
                <a:solidFill>
                  <a:schemeClr val="bg1">
                    <a:lumMod val="50000"/>
                  </a:schemeClr>
                </a:solidFill>
                <a:latin typeface="Avenir Next" charset="0"/>
                <a:ea typeface="Avenir Next" charset="0"/>
                <a:cs typeface="Avenir Next" charset="0"/>
              </a:rPr>
              <a:t>Foreign exchange </a:t>
            </a:r>
            <a:r>
              <a:rPr lang="en-CA" sz="1200" dirty="0" smtClean="0">
                <a:solidFill>
                  <a:schemeClr val="bg1">
                    <a:lumMod val="50000"/>
                  </a:schemeClr>
                </a:solidFill>
                <a:latin typeface="Avenir Next" charset="0"/>
                <a:ea typeface="Avenir Next" charset="0"/>
                <a:cs typeface="Avenir Next" charset="0"/>
              </a:rPr>
              <a:t>risk</a:t>
            </a:r>
            <a:endParaRPr lang="en-CA" sz="1200" dirty="0">
              <a:solidFill>
                <a:schemeClr val="bg1">
                  <a:lumMod val="50000"/>
                </a:schemeClr>
              </a:solidFill>
              <a:latin typeface="Avenir Next" charset="0"/>
              <a:ea typeface="Avenir Next" charset="0"/>
              <a:cs typeface="Avenir Next" charset="0"/>
            </a:endParaRPr>
          </a:p>
        </p:txBody>
      </p:sp>
      <p:sp>
        <p:nvSpPr>
          <p:cNvPr id="37" name="CaixaDeTexto 49"/>
          <p:cNvSpPr txBox="1"/>
          <p:nvPr/>
        </p:nvSpPr>
        <p:spPr>
          <a:xfrm>
            <a:off x="5982663" y="4127962"/>
            <a:ext cx="998417" cy="461665"/>
          </a:xfrm>
          <a:prstGeom prst="rect">
            <a:avLst/>
          </a:prstGeom>
          <a:noFill/>
        </p:spPr>
        <p:txBody>
          <a:bodyPr wrap="square" rtlCol="0">
            <a:spAutoFit/>
          </a:bodyPr>
          <a:lstStyle/>
          <a:p>
            <a:pPr algn="ctr"/>
            <a:r>
              <a:rPr lang="en-CA" sz="1200" dirty="0" smtClean="0">
                <a:solidFill>
                  <a:schemeClr val="bg1">
                    <a:lumMod val="50000"/>
                  </a:schemeClr>
                </a:solidFill>
                <a:latin typeface="Avenir Next" charset="0"/>
                <a:ea typeface="Avenir Next" charset="0"/>
                <a:cs typeface="Avenir Next" charset="0"/>
              </a:rPr>
              <a:t>Inflation risk</a:t>
            </a:r>
            <a:endParaRPr lang="en-CA" sz="1200" dirty="0">
              <a:solidFill>
                <a:schemeClr val="bg1">
                  <a:lumMod val="50000"/>
                </a:schemeClr>
              </a:solidFill>
              <a:latin typeface="Avenir Next" charset="0"/>
              <a:ea typeface="Avenir Next" charset="0"/>
              <a:cs typeface="Avenir Next" charset="0"/>
            </a:endParaRPr>
          </a:p>
        </p:txBody>
      </p:sp>
      <p:grpSp>
        <p:nvGrpSpPr>
          <p:cNvPr id="16" name="Group 15"/>
          <p:cNvGrpSpPr/>
          <p:nvPr/>
        </p:nvGrpSpPr>
        <p:grpSpPr>
          <a:xfrm>
            <a:off x="4010651" y="3122794"/>
            <a:ext cx="867970" cy="848424"/>
            <a:chOff x="4010651" y="3122794"/>
            <a:chExt cx="867970" cy="848424"/>
          </a:xfrm>
        </p:grpSpPr>
        <p:sp>
          <p:nvSpPr>
            <p:cNvPr id="73" name="Oval 72"/>
            <p:cNvSpPr/>
            <p:nvPr/>
          </p:nvSpPr>
          <p:spPr>
            <a:xfrm>
              <a:off x="4010651" y="3122794"/>
              <a:ext cx="672363" cy="672363"/>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8621" y="3251218"/>
              <a:ext cx="720000" cy="720000"/>
            </a:xfrm>
            <a:prstGeom prst="rect">
              <a:avLst/>
            </a:prstGeom>
          </p:spPr>
        </p:pic>
      </p:grpSp>
      <p:grpSp>
        <p:nvGrpSpPr>
          <p:cNvPr id="15" name="Group 14"/>
          <p:cNvGrpSpPr/>
          <p:nvPr/>
        </p:nvGrpSpPr>
        <p:grpSpPr>
          <a:xfrm>
            <a:off x="5982663" y="3152127"/>
            <a:ext cx="870830" cy="818601"/>
            <a:chOff x="5982663" y="3152127"/>
            <a:chExt cx="870830" cy="818601"/>
          </a:xfrm>
        </p:grpSpPr>
        <p:sp>
          <p:nvSpPr>
            <p:cNvPr id="74" name="Oval 73"/>
            <p:cNvSpPr/>
            <p:nvPr/>
          </p:nvSpPr>
          <p:spPr>
            <a:xfrm>
              <a:off x="5982663" y="3152127"/>
              <a:ext cx="672363" cy="672363"/>
            </a:xfrm>
            <a:prstGeom prst="ellipse">
              <a:avLst/>
            </a:prstGeom>
            <a:solidFill>
              <a:srgbClr val="FFCB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9893" y="3251709"/>
              <a:ext cx="723600" cy="719019"/>
            </a:xfrm>
            <a:prstGeom prst="rect">
              <a:avLst/>
            </a:prstGeom>
          </p:spPr>
        </p:pic>
      </p:grpSp>
    </p:spTree>
    <p:extLst>
      <p:ext uri="{BB962C8B-B14F-4D97-AF65-F5344CB8AC3E}">
        <p14:creationId xmlns:p14="http://schemas.microsoft.com/office/powerpoint/2010/main" val="1144104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500" fill="hold"/>
                                        <p:tgtEl>
                                          <p:spTgt spid="60"/>
                                        </p:tgtEl>
                                        <p:attrNameLst>
                                          <p:attrName>ppt_w</p:attrName>
                                        </p:attrNameLst>
                                      </p:cBhvr>
                                      <p:tavLst>
                                        <p:tav tm="0">
                                          <p:val>
                                            <p:fltVal val="0"/>
                                          </p:val>
                                        </p:tav>
                                        <p:tav tm="100000">
                                          <p:val>
                                            <p:strVal val="#ppt_w"/>
                                          </p:val>
                                        </p:tav>
                                      </p:tavLst>
                                    </p:anim>
                                    <p:anim calcmode="lin" valueType="num">
                                      <p:cBhvr>
                                        <p:cTn id="13" dur="500" fill="hold"/>
                                        <p:tgtEl>
                                          <p:spTgt spid="60"/>
                                        </p:tgtEl>
                                        <p:attrNameLst>
                                          <p:attrName>ppt_h</p:attrName>
                                        </p:attrNameLst>
                                      </p:cBhvr>
                                      <p:tavLst>
                                        <p:tav tm="0">
                                          <p:val>
                                            <p:fltVal val="0"/>
                                          </p:val>
                                        </p:tav>
                                        <p:tav tm="100000">
                                          <p:val>
                                            <p:strVal val="#ppt_h"/>
                                          </p:val>
                                        </p:tav>
                                      </p:tavLst>
                                    </p:anim>
                                    <p:animEffect transition="in" filter="fade">
                                      <p:cBhvr>
                                        <p:cTn id="14" dur="500"/>
                                        <p:tgtEl>
                                          <p:spTgt spid="6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500" fill="hold"/>
                                        <p:tgtEl>
                                          <p:spTgt spid="49"/>
                                        </p:tgtEl>
                                        <p:attrNameLst>
                                          <p:attrName>ppt_w</p:attrName>
                                        </p:attrNameLst>
                                      </p:cBhvr>
                                      <p:tavLst>
                                        <p:tav tm="0">
                                          <p:val>
                                            <p:fltVal val="0"/>
                                          </p:val>
                                        </p:tav>
                                        <p:tav tm="100000">
                                          <p:val>
                                            <p:strVal val="#ppt_w"/>
                                          </p:val>
                                        </p:tav>
                                      </p:tavLst>
                                    </p:anim>
                                    <p:anim calcmode="lin" valueType="num">
                                      <p:cBhvr>
                                        <p:cTn id="46" dur="500" fill="hold"/>
                                        <p:tgtEl>
                                          <p:spTgt spid="49"/>
                                        </p:tgtEl>
                                        <p:attrNameLst>
                                          <p:attrName>ppt_h</p:attrName>
                                        </p:attrNameLst>
                                      </p:cBhvr>
                                      <p:tavLst>
                                        <p:tav tm="0">
                                          <p:val>
                                            <p:fltVal val="0"/>
                                          </p:val>
                                        </p:tav>
                                        <p:tav tm="100000">
                                          <p:val>
                                            <p:strVal val="#ppt_h"/>
                                          </p:val>
                                        </p:tav>
                                      </p:tavLst>
                                    </p:anim>
                                    <p:animEffect transition="in" filter="fade">
                                      <p:cBhvr>
                                        <p:cTn id="47" dur="500"/>
                                        <p:tgtEl>
                                          <p:spTgt spid="49"/>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p:cTn id="56" dur="500" fill="hold"/>
                                        <p:tgtEl>
                                          <p:spTgt spid="52"/>
                                        </p:tgtEl>
                                        <p:attrNameLst>
                                          <p:attrName>ppt_w</p:attrName>
                                        </p:attrNameLst>
                                      </p:cBhvr>
                                      <p:tavLst>
                                        <p:tav tm="0">
                                          <p:val>
                                            <p:fltVal val="0"/>
                                          </p:val>
                                        </p:tav>
                                        <p:tav tm="100000">
                                          <p:val>
                                            <p:strVal val="#ppt_w"/>
                                          </p:val>
                                        </p:tav>
                                      </p:tavLst>
                                    </p:anim>
                                    <p:anim calcmode="lin" valueType="num">
                                      <p:cBhvr>
                                        <p:cTn id="57" dur="500" fill="hold"/>
                                        <p:tgtEl>
                                          <p:spTgt spid="52"/>
                                        </p:tgtEl>
                                        <p:attrNameLst>
                                          <p:attrName>ppt_h</p:attrName>
                                        </p:attrNameLst>
                                      </p:cBhvr>
                                      <p:tavLst>
                                        <p:tav tm="0">
                                          <p:val>
                                            <p:fltVal val="0"/>
                                          </p:val>
                                        </p:tav>
                                        <p:tav tm="100000">
                                          <p:val>
                                            <p:strVal val="#ppt_h"/>
                                          </p:val>
                                        </p:tav>
                                      </p:tavLst>
                                    </p:anim>
                                    <p:animEffect transition="in" filter="fade">
                                      <p:cBhvr>
                                        <p:cTn id="58" dur="500"/>
                                        <p:tgtEl>
                                          <p:spTgt spid="52"/>
                                        </p:tgtEl>
                                      </p:cBhvr>
                                    </p:animEffect>
                                  </p:childTnLst>
                                </p:cTn>
                              </p:par>
                            </p:childTnLst>
                          </p:cTn>
                        </p:par>
                        <p:par>
                          <p:cTn id="59" fill="hold">
                            <p:stCondLst>
                              <p:cond delay="2500"/>
                            </p:stCondLst>
                            <p:childTnLst>
                              <p:par>
                                <p:cTn id="60" presetID="53" presetClass="entr" presetSubtype="16"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animEffect transition="in" filter="fade">
                                      <p:cBhvr>
                                        <p:cTn id="69" dur="500"/>
                                        <p:tgtEl>
                                          <p:spTgt spid="31"/>
                                        </p:tgtEl>
                                      </p:cBhvr>
                                    </p:animEffect>
                                  </p:childTnLst>
                                </p:cTn>
                              </p:par>
                            </p:childTnLst>
                          </p:cTn>
                        </p:par>
                        <p:par>
                          <p:cTn id="70" fill="hold">
                            <p:stCondLst>
                              <p:cond delay="3000"/>
                            </p:stCondLst>
                            <p:childTnLst>
                              <p:par>
                                <p:cTn id="71" presetID="53" presetClass="entr" presetSubtype="16"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p:cTn id="73" dur="500" fill="hold"/>
                                        <p:tgtEl>
                                          <p:spTgt spid="37"/>
                                        </p:tgtEl>
                                        <p:attrNameLst>
                                          <p:attrName>ppt_w</p:attrName>
                                        </p:attrNameLst>
                                      </p:cBhvr>
                                      <p:tavLst>
                                        <p:tav tm="0">
                                          <p:val>
                                            <p:fltVal val="0"/>
                                          </p:val>
                                        </p:tav>
                                        <p:tav tm="100000">
                                          <p:val>
                                            <p:strVal val="#ppt_w"/>
                                          </p:val>
                                        </p:tav>
                                      </p:tavLst>
                                    </p:anim>
                                    <p:anim calcmode="lin" valueType="num">
                                      <p:cBhvr>
                                        <p:cTn id="74" dur="500" fill="hold"/>
                                        <p:tgtEl>
                                          <p:spTgt spid="37"/>
                                        </p:tgtEl>
                                        <p:attrNameLst>
                                          <p:attrName>ppt_h</p:attrName>
                                        </p:attrNameLst>
                                      </p:cBhvr>
                                      <p:tavLst>
                                        <p:tav tm="0">
                                          <p:val>
                                            <p:fltVal val="0"/>
                                          </p:val>
                                        </p:tav>
                                        <p:tav tm="100000">
                                          <p:val>
                                            <p:strVal val="#ppt_h"/>
                                          </p:val>
                                        </p:tav>
                                      </p:tavLst>
                                    </p:anim>
                                    <p:animEffect transition="in" filter="fade">
                                      <p:cBhvr>
                                        <p:cTn id="75" dur="500"/>
                                        <p:tgtEl>
                                          <p:spTgt spid="37"/>
                                        </p:tgtEl>
                                      </p:cBhvr>
                                    </p:animEffect>
                                  </p:childTnLst>
                                </p:cTn>
                              </p:par>
                              <p:par>
                                <p:cTn id="76" presetID="53" presetClass="entr" presetSubtype="16"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p:cTn id="78" dur="500" fill="hold"/>
                                        <p:tgtEl>
                                          <p:spTgt spid="15"/>
                                        </p:tgtEl>
                                        <p:attrNameLst>
                                          <p:attrName>ppt_w</p:attrName>
                                        </p:attrNameLst>
                                      </p:cBhvr>
                                      <p:tavLst>
                                        <p:tav tm="0">
                                          <p:val>
                                            <p:fltVal val="0"/>
                                          </p:val>
                                        </p:tav>
                                        <p:tav tm="100000">
                                          <p:val>
                                            <p:strVal val="#ppt_w"/>
                                          </p:val>
                                        </p:tav>
                                      </p:tavLst>
                                    </p:anim>
                                    <p:anim calcmode="lin" valueType="num">
                                      <p:cBhvr>
                                        <p:cTn id="79" dur="500" fill="hold"/>
                                        <p:tgtEl>
                                          <p:spTgt spid="15"/>
                                        </p:tgtEl>
                                        <p:attrNameLst>
                                          <p:attrName>ppt_h</p:attrName>
                                        </p:attrNameLst>
                                      </p:cBhvr>
                                      <p:tavLst>
                                        <p:tav tm="0">
                                          <p:val>
                                            <p:fltVal val="0"/>
                                          </p:val>
                                        </p:tav>
                                        <p:tav tm="100000">
                                          <p:val>
                                            <p:strVal val="#ppt_h"/>
                                          </p:val>
                                        </p:tav>
                                      </p:tavLst>
                                    </p:anim>
                                    <p:animEffect transition="in" filter="fade">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3" grpId="0"/>
      <p:bldP spid="46" grpId="0"/>
      <p:bldP spid="60" grpId="0"/>
      <p:bldP spid="49" grpId="0"/>
      <p:bldP spid="31"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angle 434">
            <a:extLst>
              <a:ext uri="{FF2B5EF4-FFF2-40B4-BE49-F238E27FC236}">
                <a16:creationId xmlns:a16="http://schemas.microsoft.com/office/drawing/2014/main" id="{B59AFBA3-6143-401A-BA6D-FA8BC4C308DF}"/>
              </a:ext>
            </a:extLst>
          </p:cNvPr>
          <p:cNvSpPr/>
          <p:nvPr/>
        </p:nvSpPr>
        <p:spPr>
          <a:xfrm>
            <a:off x="2774168" y="4358496"/>
            <a:ext cx="3595664" cy="338554"/>
          </a:xfrm>
          <a:prstGeom prst="rect">
            <a:avLst/>
          </a:prstGeom>
        </p:spPr>
        <p:txBody>
          <a:bodyPr wrap="none">
            <a:spAutoFit/>
          </a:bodyPr>
          <a:lstStyle/>
          <a:p>
            <a:pPr algn="ctr"/>
            <a:r>
              <a:rPr lang="en-US" sz="1600" b="1" dirty="0" smtClean="0">
                <a:solidFill>
                  <a:srgbClr val="EAAB00"/>
                </a:solidFill>
                <a:latin typeface="Avenir Next" charset="0"/>
                <a:ea typeface="Avenir Next" charset="0"/>
                <a:cs typeface="Avenir Next" charset="0"/>
              </a:rPr>
              <a:t>MERCER PENSION HEALTH INDEX</a:t>
            </a:r>
            <a:endParaRPr lang="en-US" sz="1600" b="1" dirty="0">
              <a:solidFill>
                <a:srgbClr val="EAAB00"/>
              </a:solidFill>
              <a:latin typeface="Avenir Next" charset="0"/>
              <a:ea typeface="Avenir Next" charset="0"/>
              <a:cs typeface="Avenir Next" charset="0"/>
            </a:endParaRPr>
          </a:p>
        </p:txBody>
      </p:sp>
      <p:sp>
        <p:nvSpPr>
          <p:cNvPr id="14" name="Title 13"/>
          <p:cNvSpPr>
            <a:spLocks noGrp="1"/>
          </p:cNvSpPr>
          <p:nvPr>
            <p:ph type="title"/>
          </p:nvPr>
        </p:nvSpPr>
        <p:spPr/>
        <p:txBody>
          <a:bodyPr/>
          <a:lstStyle/>
          <a:p>
            <a:r>
              <a:rPr lang="en-US" dirty="0" smtClean="0"/>
              <a:t>YOUR DB PENSION DIVISION </a:t>
            </a:r>
            <a:br>
              <a:rPr lang="en-US" dirty="0" smtClean="0"/>
            </a:br>
            <a:r>
              <a:rPr lang="en-US" dirty="0" smtClean="0"/>
              <a:t>HAD A BUMPY RIDE</a:t>
            </a:r>
            <a:endParaRPr lang="en-US" dirty="0"/>
          </a:p>
        </p:txBody>
      </p:sp>
      <p:grpSp>
        <p:nvGrpSpPr>
          <p:cNvPr id="18" name="Group 17"/>
          <p:cNvGrpSpPr/>
          <p:nvPr/>
        </p:nvGrpSpPr>
        <p:grpSpPr>
          <a:xfrm>
            <a:off x="1186523" y="1330887"/>
            <a:ext cx="7037939" cy="2242569"/>
            <a:chOff x="1198700" y="1162051"/>
            <a:chExt cx="7304736" cy="2411406"/>
          </a:xfrm>
        </p:grpSpPr>
        <p:sp>
          <p:nvSpPr>
            <p:cNvPr id="193" name="Line 7">
              <a:extLst>
                <a:ext uri="{FF2B5EF4-FFF2-40B4-BE49-F238E27FC236}">
                  <a16:creationId xmlns:a16="http://schemas.microsoft.com/office/drawing/2014/main" id="{340753AE-E8DE-4902-BFF4-D77B288FEE10}"/>
                </a:ext>
              </a:extLst>
            </p:cNvPr>
            <p:cNvSpPr>
              <a:spLocks noChangeShapeType="1"/>
            </p:cNvSpPr>
            <p:nvPr/>
          </p:nvSpPr>
          <p:spPr bwMode="auto">
            <a:xfrm>
              <a:off x="1198700" y="3170345"/>
              <a:ext cx="7291813" cy="0"/>
            </a:xfrm>
            <a:prstGeom prst="line">
              <a:avLst/>
            </a:prstGeom>
            <a:noFill/>
            <a:ln w="9525">
              <a:solidFill>
                <a:schemeClr val="bg1">
                  <a:lumMod val="85000"/>
                </a:schemeClr>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192" name="Line 6">
              <a:extLst>
                <a:ext uri="{FF2B5EF4-FFF2-40B4-BE49-F238E27FC236}">
                  <a16:creationId xmlns:a16="http://schemas.microsoft.com/office/drawing/2014/main" id="{B857F87E-901D-47B5-AB1D-67BE88616E64}"/>
                </a:ext>
              </a:extLst>
            </p:cNvPr>
            <p:cNvSpPr>
              <a:spLocks noChangeShapeType="1"/>
            </p:cNvSpPr>
            <p:nvPr/>
          </p:nvSpPr>
          <p:spPr bwMode="auto">
            <a:xfrm>
              <a:off x="1198700" y="2366478"/>
              <a:ext cx="7291813" cy="0"/>
            </a:xfrm>
            <a:prstGeom prst="line">
              <a:avLst/>
            </a:prstGeom>
            <a:noFill/>
            <a:ln w="9525">
              <a:solidFill>
                <a:schemeClr val="bg1">
                  <a:lumMod val="85000"/>
                </a:schemeClr>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191" name="Line 5">
              <a:extLst>
                <a:ext uri="{FF2B5EF4-FFF2-40B4-BE49-F238E27FC236}">
                  <a16:creationId xmlns:a16="http://schemas.microsoft.com/office/drawing/2014/main" id="{DEA021A2-6B80-4991-95CE-475301A66AC1}"/>
                </a:ext>
              </a:extLst>
            </p:cNvPr>
            <p:cNvSpPr>
              <a:spLocks noChangeShapeType="1"/>
            </p:cNvSpPr>
            <p:nvPr/>
          </p:nvSpPr>
          <p:spPr bwMode="auto">
            <a:xfrm>
              <a:off x="1198700" y="1162051"/>
              <a:ext cx="729181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402" name="Line 7">
              <a:extLst>
                <a:ext uri="{FF2B5EF4-FFF2-40B4-BE49-F238E27FC236}">
                  <a16:creationId xmlns:a16="http://schemas.microsoft.com/office/drawing/2014/main" id="{67869BF2-724E-4D61-9607-1BAAD150D432}"/>
                </a:ext>
              </a:extLst>
            </p:cNvPr>
            <p:cNvSpPr>
              <a:spLocks noChangeShapeType="1"/>
            </p:cNvSpPr>
            <p:nvPr/>
          </p:nvSpPr>
          <p:spPr bwMode="auto">
            <a:xfrm>
              <a:off x="1198700" y="2768445"/>
              <a:ext cx="7291813" cy="0"/>
            </a:xfrm>
            <a:prstGeom prst="line">
              <a:avLst/>
            </a:prstGeom>
            <a:noFill/>
            <a:ln w="9525">
              <a:solidFill>
                <a:schemeClr val="bg1">
                  <a:lumMod val="85000"/>
                </a:schemeClr>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405" name="Line 7">
              <a:extLst>
                <a:ext uri="{FF2B5EF4-FFF2-40B4-BE49-F238E27FC236}">
                  <a16:creationId xmlns:a16="http://schemas.microsoft.com/office/drawing/2014/main" id="{E02F8E43-D524-4E6A-9CCB-7C676D4F3739}"/>
                </a:ext>
              </a:extLst>
            </p:cNvPr>
            <p:cNvSpPr>
              <a:spLocks noChangeShapeType="1"/>
            </p:cNvSpPr>
            <p:nvPr/>
          </p:nvSpPr>
          <p:spPr bwMode="auto">
            <a:xfrm>
              <a:off x="1198700" y="3573457"/>
              <a:ext cx="7291813" cy="0"/>
            </a:xfrm>
            <a:prstGeom prst="line">
              <a:avLst/>
            </a:prstGeom>
            <a:noFill/>
            <a:ln w="9525">
              <a:solidFill>
                <a:schemeClr val="bg1">
                  <a:lumMod val="85000"/>
                </a:schemeClr>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408" name="Line 6">
              <a:extLst>
                <a:ext uri="{FF2B5EF4-FFF2-40B4-BE49-F238E27FC236}">
                  <a16:creationId xmlns:a16="http://schemas.microsoft.com/office/drawing/2014/main" id="{1445E652-B4F2-4A60-81AB-4A29951007D4}"/>
                </a:ext>
              </a:extLst>
            </p:cNvPr>
            <p:cNvSpPr>
              <a:spLocks noChangeShapeType="1"/>
            </p:cNvSpPr>
            <p:nvPr/>
          </p:nvSpPr>
          <p:spPr bwMode="auto">
            <a:xfrm>
              <a:off x="1198700" y="1559699"/>
              <a:ext cx="7291813" cy="0"/>
            </a:xfrm>
            <a:prstGeom prst="line">
              <a:avLst/>
            </a:prstGeom>
            <a:noFill/>
            <a:ln w="9525">
              <a:solidFill>
                <a:schemeClr val="bg1">
                  <a:lumMod val="85000"/>
                </a:schemeClr>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128" name="Line 6">
              <a:extLst>
                <a:ext uri="{FF2B5EF4-FFF2-40B4-BE49-F238E27FC236}">
                  <a16:creationId xmlns:a16="http://schemas.microsoft.com/office/drawing/2014/main" id="{1445E652-B4F2-4A60-81AB-4A29951007D4}"/>
                </a:ext>
              </a:extLst>
            </p:cNvPr>
            <p:cNvSpPr>
              <a:spLocks noChangeShapeType="1"/>
            </p:cNvSpPr>
            <p:nvPr/>
          </p:nvSpPr>
          <p:spPr bwMode="auto">
            <a:xfrm>
              <a:off x="1211623" y="1963433"/>
              <a:ext cx="7291813" cy="0"/>
            </a:xfrm>
            <a:prstGeom prst="line">
              <a:avLst/>
            </a:prstGeom>
            <a:noFill/>
            <a:ln w="9525">
              <a:solidFill>
                <a:schemeClr val="bg1">
                  <a:lumMod val="85000"/>
                </a:schemeClr>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grpSp>
      <p:grpSp>
        <p:nvGrpSpPr>
          <p:cNvPr id="17" name="Group 16"/>
          <p:cNvGrpSpPr/>
          <p:nvPr/>
        </p:nvGrpSpPr>
        <p:grpSpPr>
          <a:xfrm>
            <a:off x="1200466" y="1697704"/>
            <a:ext cx="7024306" cy="1801146"/>
            <a:chOff x="1212850" y="1562100"/>
            <a:chExt cx="7290586" cy="1936750"/>
          </a:xfrm>
        </p:grpSpPr>
        <p:sp>
          <p:nvSpPr>
            <p:cNvPr id="15" name="Freeform 14"/>
            <p:cNvSpPr/>
            <p:nvPr/>
          </p:nvSpPr>
          <p:spPr>
            <a:xfrm>
              <a:off x="1212850" y="1562100"/>
              <a:ext cx="6648450" cy="1936750"/>
            </a:xfrm>
            <a:custGeom>
              <a:avLst/>
              <a:gdLst>
                <a:gd name="connsiteX0" fmla="*/ 0 w 6648450"/>
                <a:gd name="connsiteY0" fmla="*/ 781050 h 1936750"/>
                <a:gd name="connsiteX1" fmla="*/ 6350 w 6648450"/>
                <a:gd name="connsiteY1" fmla="*/ 806450 h 1936750"/>
                <a:gd name="connsiteX2" fmla="*/ 38100 w 6648450"/>
                <a:gd name="connsiteY2" fmla="*/ 781050 h 1936750"/>
                <a:gd name="connsiteX3" fmla="*/ 50800 w 6648450"/>
                <a:gd name="connsiteY3" fmla="*/ 742950 h 1936750"/>
                <a:gd name="connsiteX4" fmla="*/ 57150 w 6648450"/>
                <a:gd name="connsiteY4" fmla="*/ 723900 h 1936750"/>
                <a:gd name="connsiteX5" fmla="*/ 69850 w 6648450"/>
                <a:gd name="connsiteY5" fmla="*/ 698500 h 1936750"/>
                <a:gd name="connsiteX6" fmla="*/ 82550 w 6648450"/>
                <a:gd name="connsiteY6" fmla="*/ 660400 h 1936750"/>
                <a:gd name="connsiteX7" fmla="*/ 101600 w 6648450"/>
                <a:gd name="connsiteY7" fmla="*/ 666750 h 1936750"/>
                <a:gd name="connsiteX8" fmla="*/ 120650 w 6648450"/>
                <a:gd name="connsiteY8" fmla="*/ 679450 h 1936750"/>
                <a:gd name="connsiteX9" fmla="*/ 133350 w 6648450"/>
                <a:gd name="connsiteY9" fmla="*/ 660400 h 1936750"/>
                <a:gd name="connsiteX10" fmla="*/ 146050 w 6648450"/>
                <a:gd name="connsiteY10" fmla="*/ 622300 h 1936750"/>
                <a:gd name="connsiteX11" fmla="*/ 158750 w 6648450"/>
                <a:gd name="connsiteY11" fmla="*/ 584200 h 1936750"/>
                <a:gd name="connsiteX12" fmla="*/ 171450 w 6648450"/>
                <a:gd name="connsiteY12" fmla="*/ 546100 h 1936750"/>
                <a:gd name="connsiteX13" fmla="*/ 177800 w 6648450"/>
                <a:gd name="connsiteY13" fmla="*/ 527050 h 1936750"/>
                <a:gd name="connsiteX14" fmla="*/ 203200 w 6648450"/>
                <a:gd name="connsiteY14" fmla="*/ 533400 h 1936750"/>
                <a:gd name="connsiteX15" fmla="*/ 222250 w 6648450"/>
                <a:gd name="connsiteY15" fmla="*/ 552450 h 1936750"/>
                <a:gd name="connsiteX16" fmla="*/ 247650 w 6648450"/>
                <a:gd name="connsiteY16" fmla="*/ 546100 h 1936750"/>
                <a:gd name="connsiteX17" fmla="*/ 266700 w 6648450"/>
                <a:gd name="connsiteY17" fmla="*/ 533400 h 1936750"/>
                <a:gd name="connsiteX18" fmla="*/ 285750 w 6648450"/>
                <a:gd name="connsiteY18" fmla="*/ 469900 h 1936750"/>
                <a:gd name="connsiteX19" fmla="*/ 292100 w 6648450"/>
                <a:gd name="connsiteY19" fmla="*/ 412750 h 1936750"/>
                <a:gd name="connsiteX20" fmla="*/ 323850 w 6648450"/>
                <a:gd name="connsiteY20" fmla="*/ 285750 h 1936750"/>
                <a:gd name="connsiteX21" fmla="*/ 336550 w 6648450"/>
                <a:gd name="connsiteY21" fmla="*/ 266700 h 1936750"/>
                <a:gd name="connsiteX22" fmla="*/ 349250 w 6648450"/>
                <a:gd name="connsiteY22" fmla="*/ 228600 h 1936750"/>
                <a:gd name="connsiteX23" fmla="*/ 368300 w 6648450"/>
                <a:gd name="connsiteY23" fmla="*/ 76200 h 1936750"/>
                <a:gd name="connsiteX24" fmla="*/ 381000 w 6648450"/>
                <a:gd name="connsiteY24" fmla="*/ 114300 h 1936750"/>
                <a:gd name="connsiteX25" fmla="*/ 387350 w 6648450"/>
                <a:gd name="connsiteY25" fmla="*/ 133350 h 1936750"/>
                <a:gd name="connsiteX26" fmla="*/ 406400 w 6648450"/>
                <a:gd name="connsiteY26" fmla="*/ 114300 h 1936750"/>
                <a:gd name="connsiteX27" fmla="*/ 412750 w 6648450"/>
                <a:gd name="connsiteY27" fmla="*/ 95250 h 1936750"/>
                <a:gd name="connsiteX28" fmla="*/ 431800 w 6648450"/>
                <a:gd name="connsiteY28" fmla="*/ 82550 h 1936750"/>
                <a:gd name="connsiteX29" fmla="*/ 450850 w 6648450"/>
                <a:gd name="connsiteY29" fmla="*/ 101600 h 1936750"/>
                <a:gd name="connsiteX30" fmla="*/ 463550 w 6648450"/>
                <a:gd name="connsiteY30" fmla="*/ 127000 h 1936750"/>
                <a:gd name="connsiteX31" fmla="*/ 482600 w 6648450"/>
                <a:gd name="connsiteY31" fmla="*/ 139700 h 1936750"/>
                <a:gd name="connsiteX32" fmla="*/ 501650 w 6648450"/>
                <a:gd name="connsiteY32" fmla="*/ 139700 h 1936750"/>
                <a:gd name="connsiteX33" fmla="*/ 514350 w 6648450"/>
                <a:gd name="connsiteY33" fmla="*/ 57150 h 1936750"/>
                <a:gd name="connsiteX34" fmla="*/ 533400 w 6648450"/>
                <a:gd name="connsiteY34" fmla="*/ 63500 h 1936750"/>
                <a:gd name="connsiteX35" fmla="*/ 546100 w 6648450"/>
                <a:gd name="connsiteY35" fmla="*/ 82550 h 1936750"/>
                <a:gd name="connsiteX36" fmla="*/ 558800 w 6648450"/>
                <a:gd name="connsiteY36" fmla="*/ 63500 h 1936750"/>
                <a:gd name="connsiteX37" fmla="*/ 571500 w 6648450"/>
                <a:gd name="connsiteY37" fmla="*/ 19050 h 1936750"/>
                <a:gd name="connsiteX38" fmla="*/ 577850 w 6648450"/>
                <a:gd name="connsiteY38" fmla="*/ 0 h 1936750"/>
                <a:gd name="connsiteX39" fmla="*/ 596900 w 6648450"/>
                <a:gd name="connsiteY39" fmla="*/ 6350 h 1936750"/>
                <a:gd name="connsiteX40" fmla="*/ 609600 w 6648450"/>
                <a:gd name="connsiteY40" fmla="*/ 44450 h 1936750"/>
                <a:gd name="connsiteX41" fmla="*/ 622300 w 6648450"/>
                <a:gd name="connsiteY41" fmla="*/ 95250 h 1936750"/>
                <a:gd name="connsiteX42" fmla="*/ 628650 w 6648450"/>
                <a:gd name="connsiteY42" fmla="*/ 139700 h 1936750"/>
                <a:gd name="connsiteX43" fmla="*/ 641350 w 6648450"/>
                <a:gd name="connsiteY43" fmla="*/ 203200 h 1936750"/>
                <a:gd name="connsiteX44" fmla="*/ 647700 w 6648450"/>
                <a:gd name="connsiteY44" fmla="*/ 228600 h 1936750"/>
                <a:gd name="connsiteX45" fmla="*/ 660400 w 6648450"/>
                <a:gd name="connsiteY45" fmla="*/ 311150 h 1936750"/>
                <a:gd name="connsiteX46" fmla="*/ 673100 w 6648450"/>
                <a:gd name="connsiteY46" fmla="*/ 355600 h 1936750"/>
                <a:gd name="connsiteX47" fmla="*/ 679450 w 6648450"/>
                <a:gd name="connsiteY47" fmla="*/ 406400 h 1936750"/>
                <a:gd name="connsiteX48" fmla="*/ 685800 w 6648450"/>
                <a:gd name="connsiteY48" fmla="*/ 425450 h 1936750"/>
                <a:gd name="connsiteX49" fmla="*/ 698500 w 6648450"/>
                <a:gd name="connsiteY49" fmla="*/ 406400 h 1936750"/>
                <a:gd name="connsiteX50" fmla="*/ 717550 w 6648450"/>
                <a:gd name="connsiteY50" fmla="*/ 393700 h 1936750"/>
                <a:gd name="connsiteX51" fmla="*/ 742950 w 6648450"/>
                <a:gd name="connsiteY51" fmla="*/ 450850 h 1936750"/>
                <a:gd name="connsiteX52" fmla="*/ 749300 w 6648450"/>
                <a:gd name="connsiteY52" fmla="*/ 476250 h 1936750"/>
                <a:gd name="connsiteX53" fmla="*/ 755650 w 6648450"/>
                <a:gd name="connsiteY53" fmla="*/ 508000 h 1936750"/>
                <a:gd name="connsiteX54" fmla="*/ 762000 w 6648450"/>
                <a:gd name="connsiteY54" fmla="*/ 527050 h 1936750"/>
                <a:gd name="connsiteX55" fmla="*/ 768350 w 6648450"/>
                <a:gd name="connsiteY55" fmla="*/ 565150 h 1936750"/>
                <a:gd name="connsiteX56" fmla="*/ 774700 w 6648450"/>
                <a:gd name="connsiteY56" fmla="*/ 584200 h 1936750"/>
                <a:gd name="connsiteX57" fmla="*/ 787400 w 6648450"/>
                <a:gd name="connsiteY57" fmla="*/ 660400 h 1936750"/>
                <a:gd name="connsiteX58" fmla="*/ 793750 w 6648450"/>
                <a:gd name="connsiteY58" fmla="*/ 698500 h 1936750"/>
                <a:gd name="connsiteX59" fmla="*/ 806450 w 6648450"/>
                <a:gd name="connsiteY59" fmla="*/ 679450 h 1936750"/>
                <a:gd name="connsiteX60" fmla="*/ 819150 w 6648450"/>
                <a:gd name="connsiteY60" fmla="*/ 641350 h 1936750"/>
                <a:gd name="connsiteX61" fmla="*/ 850900 w 6648450"/>
                <a:gd name="connsiteY61" fmla="*/ 603250 h 1936750"/>
                <a:gd name="connsiteX62" fmla="*/ 863600 w 6648450"/>
                <a:gd name="connsiteY62" fmla="*/ 565150 h 1936750"/>
                <a:gd name="connsiteX63" fmla="*/ 869950 w 6648450"/>
                <a:gd name="connsiteY63" fmla="*/ 546100 h 1936750"/>
                <a:gd name="connsiteX64" fmla="*/ 876300 w 6648450"/>
                <a:gd name="connsiteY64" fmla="*/ 577850 h 1936750"/>
                <a:gd name="connsiteX65" fmla="*/ 895350 w 6648450"/>
                <a:gd name="connsiteY65" fmla="*/ 666750 h 1936750"/>
                <a:gd name="connsiteX66" fmla="*/ 901700 w 6648450"/>
                <a:gd name="connsiteY66" fmla="*/ 685800 h 1936750"/>
                <a:gd name="connsiteX67" fmla="*/ 920750 w 6648450"/>
                <a:gd name="connsiteY67" fmla="*/ 698500 h 1936750"/>
                <a:gd name="connsiteX68" fmla="*/ 927100 w 6648450"/>
                <a:gd name="connsiteY68" fmla="*/ 730250 h 1936750"/>
                <a:gd name="connsiteX69" fmla="*/ 939800 w 6648450"/>
                <a:gd name="connsiteY69" fmla="*/ 800100 h 1936750"/>
                <a:gd name="connsiteX70" fmla="*/ 952500 w 6648450"/>
                <a:gd name="connsiteY70" fmla="*/ 850900 h 1936750"/>
                <a:gd name="connsiteX71" fmla="*/ 958850 w 6648450"/>
                <a:gd name="connsiteY71" fmla="*/ 876300 h 1936750"/>
                <a:gd name="connsiteX72" fmla="*/ 971550 w 6648450"/>
                <a:gd name="connsiteY72" fmla="*/ 914400 h 1936750"/>
                <a:gd name="connsiteX73" fmla="*/ 977900 w 6648450"/>
                <a:gd name="connsiteY73" fmla="*/ 952500 h 1936750"/>
                <a:gd name="connsiteX74" fmla="*/ 996950 w 6648450"/>
                <a:gd name="connsiteY74" fmla="*/ 1016000 h 1936750"/>
                <a:gd name="connsiteX75" fmla="*/ 1009650 w 6648450"/>
                <a:gd name="connsiteY75" fmla="*/ 1066800 h 1936750"/>
                <a:gd name="connsiteX76" fmla="*/ 1016000 w 6648450"/>
                <a:gd name="connsiteY76" fmla="*/ 1041400 h 1936750"/>
                <a:gd name="connsiteX77" fmla="*/ 1022350 w 6648450"/>
                <a:gd name="connsiteY77" fmla="*/ 971550 h 1936750"/>
                <a:gd name="connsiteX78" fmla="*/ 1041400 w 6648450"/>
                <a:gd name="connsiteY78" fmla="*/ 914400 h 1936750"/>
                <a:gd name="connsiteX79" fmla="*/ 1060450 w 6648450"/>
                <a:gd name="connsiteY79" fmla="*/ 850900 h 1936750"/>
                <a:gd name="connsiteX80" fmla="*/ 1066800 w 6648450"/>
                <a:gd name="connsiteY80" fmla="*/ 831850 h 1936750"/>
                <a:gd name="connsiteX81" fmla="*/ 1085850 w 6648450"/>
                <a:gd name="connsiteY81" fmla="*/ 844550 h 1936750"/>
                <a:gd name="connsiteX82" fmla="*/ 1111250 w 6648450"/>
                <a:gd name="connsiteY82" fmla="*/ 901700 h 1936750"/>
                <a:gd name="connsiteX83" fmla="*/ 1130300 w 6648450"/>
                <a:gd name="connsiteY83" fmla="*/ 908050 h 1936750"/>
                <a:gd name="connsiteX84" fmla="*/ 1136650 w 6648450"/>
                <a:gd name="connsiteY84" fmla="*/ 889000 h 1936750"/>
                <a:gd name="connsiteX85" fmla="*/ 1162050 w 6648450"/>
                <a:gd name="connsiteY85" fmla="*/ 825500 h 1936750"/>
                <a:gd name="connsiteX86" fmla="*/ 1174750 w 6648450"/>
                <a:gd name="connsiteY86" fmla="*/ 755650 h 1936750"/>
                <a:gd name="connsiteX87" fmla="*/ 1200150 w 6648450"/>
                <a:gd name="connsiteY87" fmla="*/ 812800 h 1936750"/>
                <a:gd name="connsiteX88" fmla="*/ 1219200 w 6648450"/>
                <a:gd name="connsiteY88" fmla="*/ 882650 h 1936750"/>
                <a:gd name="connsiteX89" fmla="*/ 1225550 w 6648450"/>
                <a:gd name="connsiteY89" fmla="*/ 901700 h 1936750"/>
                <a:gd name="connsiteX90" fmla="*/ 1231900 w 6648450"/>
                <a:gd name="connsiteY90" fmla="*/ 920750 h 1936750"/>
                <a:gd name="connsiteX91" fmla="*/ 1244600 w 6648450"/>
                <a:gd name="connsiteY91" fmla="*/ 984250 h 1936750"/>
                <a:gd name="connsiteX92" fmla="*/ 1257300 w 6648450"/>
                <a:gd name="connsiteY92" fmla="*/ 1028700 h 1936750"/>
                <a:gd name="connsiteX93" fmla="*/ 1263650 w 6648450"/>
                <a:gd name="connsiteY93" fmla="*/ 1060450 h 1936750"/>
                <a:gd name="connsiteX94" fmla="*/ 1270000 w 6648450"/>
                <a:gd name="connsiteY94" fmla="*/ 1085850 h 1936750"/>
                <a:gd name="connsiteX95" fmla="*/ 1282700 w 6648450"/>
                <a:gd name="connsiteY95" fmla="*/ 1130300 h 1936750"/>
                <a:gd name="connsiteX96" fmla="*/ 1295400 w 6648450"/>
                <a:gd name="connsiteY96" fmla="*/ 1206500 h 1936750"/>
                <a:gd name="connsiteX97" fmla="*/ 1301750 w 6648450"/>
                <a:gd name="connsiteY97" fmla="*/ 1244600 h 1936750"/>
                <a:gd name="connsiteX98" fmla="*/ 1308100 w 6648450"/>
                <a:gd name="connsiteY98" fmla="*/ 1276350 h 1936750"/>
                <a:gd name="connsiteX99" fmla="*/ 1320800 w 6648450"/>
                <a:gd name="connsiteY99" fmla="*/ 1333500 h 1936750"/>
                <a:gd name="connsiteX100" fmla="*/ 1327150 w 6648450"/>
                <a:gd name="connsiteY100" fmla="*/ 1371600 h 1936750"/>
                <a:gd name="connsiteX101" fmla="*/ 1339850 w 6648450"/>
                <a:gd name="connsiteY101" fmla="*/ 1460500 h 1936750"/>
                <a:gd name="connsiteX102" fmla="*/ 1346200 w 6648450"/>
                <a:gd name="connsiteY102" fmla="*/ 1485900 h 1936750"/>
                <a:gd name="connsiteX103" fmla="*/ 1371600 w 6648450"/>
                <a:gd name="connsiteY103" fmla="*/ 1422400 h 1936750"/>
                <a:gd name="connsiteX104" fmla="*/ 1397000 w 6648450"/>
                <a:gd name="connsiteY104" fmla="*/ 1384300 h 1936750"/>
                <a:gd name="connsiteX105" fmla="*/ 1409700 w 6648450"/>
                <a:gd name="connsiteY105" fmla="*/ 1365250 h 1936750"/>
                <a:gd name="connsiteX106" fmla="*/ 1428750 w 6648450"/>
                <a:gd name="connsiteY106" fmla="*/ 1352550 h 1936750"/>
                <a:gd name="connsiteX107" fmla="*/ 1447800 w 6648450"/>
                <a:gd name="connsiteY107" fmla="*/ 1365250 h 1936750"/>
                <a:gd name="connsiteX108" fmla="*/ 1460500 w 6648450"/>
                <a:gd name="connsiteY108" fmla="*/ 1403350 h 1936750"/>
                <a:gd name="connsiteX109" fmla="*/ 1466850 w 6648450"/>
                <a:gd name="connsiteY109" fmla="*/ 1422400 h 1936750"/>
                <a:gd name="connsiteX110" fmla="*/ 1473200 w 6648450"/>
                <a:gd name="connsiteY110" fmla="*/ 1441450 h 1936750"/>
                <a:gd name="connsiteX111" fmla="*/ 1479550 w 6648450"/>
                <a:gd name="connsiteY111" fmla="*/ 1460500 h 1936750"/>
                <a:gd name="connsiteX112" fmla="*/ 1492250 w 6648450"/>
                <a:gd name="connsiteY112" fmla="*/ 1479550 h 1936750"/>
                <a:gd name="connsiteX113" fmla="*/ 1511300 w 6648450"/>
                <a:gd name="connsiteY113" fmla="*/ 1517650 h 1936750"/>
                <a:gd name="connsiteX114" fmla="*/ 1530350 w 6648450"/>
                <a:gd name="connsiteY114" fmla="*/ 1511300 h 1936750"/>
                <a:gd name="connsiteX115" fmla="*/ 1555750 w 6648450"/>
                <a:gd name="connsiteY115" fmla="*/ 1473200 h 1936750"/>
                <a:gd name="connsiteX116" fmla="*/ 1574800 w 6648450"/>
                <a:gd name="connsiteY116" fmla="*/ 1492250 h 1936750"/>
                <a:gd name="connsiteX117" fmla="*/ 1587500 w 6648450"/>
                <a:gd name="connsiteY117" fmla="*/ 1511300 h 1936750"/>
                <a:gd name="connsiteX118" fmla="*/ 1606550 w 6648450"/>
                <a:gd name="connsiteY118" fmla="*/ 1504950 h 1936750"/>
                <a:gd name="connsiteX119" fmla="*/ 1619250 w 6648450"/>
                <a:gd name="connsiteY119" fmla="*/ 1466850 h 1936750"/>
                <a:gd name="connsiteX120" fmla="*/ 1625600 w 6648450"/>
                <a:gd name="connsiteY120" fmla="*/ 1447800 h 1936750"/>
                <a:gd name="connsiteX121" fmla="*/ 1631950 w 6648450"/>
                <a:gd name="connsiteY121" fmla="*/ 1390650 h 1936750"/>
                <a:gd name="connsiteX122" fmla="*/ 1638300 w 6648450"/>
                <a:gd name="connsiteY122" fmla="*/ 1371600 h 1936750"/>
                <a:gd name="connsiteX123" fmla="*/ 1657350 w 6648450"/>
                <a:gd name="connsiteY123" fmla="*/ 1295400 h 1936750"/>
                <a:gd name="connsiteX124" fmla="*/ 1676400 w 6648450"/>
                <a:gd name="connsiteY124" fmla="*/ 1282700 h 1936750"/>
                <a:gd name="connsiteX125" fmla="*/ 1689100 w 6648450"/>
                <a:gd name="connsiteY125" fmla="*/ 1301750 h 1936750"/>
                <a:gd name="connsiteX126" fmla="*/ 1695450 w 6648450"/>
                <a:gd name="connsiteY126" fmla="*/ 1320800 h 1936750"/>
                <a:gd name="connsiteX127" fmla="*/ 1714500 w 6648450"/>
                <a:gd name="connsiteY127" fmla="*/ 1301750 h 1936750"/>
                <a:gd name="connsiteX128" fmla="*/ 1739900 w 6648450"/>
                <a:gd name="connsiteY128" fmla="*/ 1263650 h 1936750"/>
                <a:gd name="connsiteX129" fmla="*/ 1746250 w 6648450"/>
                <a:gd name="connsiteY129" fmla="*/ 1244600 h 1936750"/>
                <a:gd name="connsiteX130" fmla="*/ 1765300 w 6648450"/>
                <a:gd name="connsiteY130" fmla="*/ 1238250 h 1936750"/>
                <a:gd name="connsiteX131" fmla="*/ 1778000 w 6648450"/>
                <a:gd name="connsiteY131" fmla="*/ 1200150 h 1936750"/>
                <a:gd name="connsiteX132" fmla="*/ 1790700 w 6648450"/>
                <a:gd name="connsiteY132" fmla="*/ 1117600 h 1936750"/>
                <a:gd name="connsiteX133" fmla="*/ 1797050 w 6648450"/>
                <a:gd name="connsiteY133" fmla="*/ 1098550 h 1936750"/>
                <a:gd name="connsiteX134" fmla="*/ 1822450 w 6648450"/>
                <a:gd name="connsiteY134" fmla="*/ 1060450 h 1936750"/>
                <a:gd name="connsiteX135" fmla="*/ 1841500 w 6648450"/>
                <a:gd name="connsiteY135" fmla="*/ 1054100 h 1936750"/>
                <a:gd name="connsiteX136" fmla="*/ 1860550 w 6648450"/>
                <a:gd name="connsiteY136" fmla="*/ 1060450 h 1936750"/>
                <a:gd name="connsiteX137" fmla="*/ 1879600 w 6648450"/>
                <a:gd name="connsiteY137" fmla="*/ 1104900 h 1936750"/>
                <a:gd name="connsiteX138" fmla="*/ 1885950 w 6648450"/>
                <a:gd name="connsiteY138" fmla="*/ 1123950 h 1936750"/>
                <a:gd name="connsiteX139" fmla="*/ 1898650 w 6648450"/>
                <a:gd name="connsiteY139" fmla="*/ 1104900 h 1936750"/>
                <a:gd name="connsiteX140" fmla="*/ 1936750 w 6648450"/>
                <a:gd name="connsiteY140" fmla="*/ 1073150 h 1936750"/>
                <a:gd name="connsiteX141" fmla="*/ 1949450 w 6648450"/>
                <a:gd name="connsiteY141" fmla="*/ 1054100 h 1936750"/>
                <a:gd name="connsiteX142" fmla="*/ 1968500 w 6648450"/>
                <a:gd name="connsiteY142" fmla="*/ 1047750 h 1936750"/>
                <a:gd name="connsiteX143" fmla="*/ 1993900 w 6648450"/>
                <a:gd name="connsiteY143" fmla="*/ 1009650 h 1936750"/>
                <a:gd name="connsiteX144" fmla="*/ 2012950 w 6648450"/>
                <a:gd name="connsiteY144" fmla="*/ 1022350 h 1936750"/>
                <a:gd name="connsiteX145" fmla="*/ 2044700 w 6648450"/>
                <a:gd name="connsiteY145" fmla="*/ 1079500 h 1936750"/>
                <a:gd name="connsiteX146" fmla="*/ 2057400 w 6648450"/>
                <a:gd name="connsiteY146" fmla="*/ 1098550 h 1936750"/>
                <a:gd name="connsiteX147" fmla="*/ 2089150 w 6648450"/>
                <a:gd name="connsiteY147" fmla="*/ 1155700 h 1936750"/>
                <a:gd name="connsiteX148" fmla="*/ 2139950 w 6648450"/>
                <a:gd name="connsiteY148" fmla="*/ 1174750 h 1936750"/>
                <a:gd name="connsiteX149" fmla="*/ 2152650 w 6648450"/>
                <a:gd name="connsiteY149" fmla="*/ 1200150 h 1936750"/>
                <a:gd name="connsiteX150" fmla="*/ 2178050 w 6648450"/>
                <a:gd name="connsiteY150" fmla="*/ 1238250 h 1936750"/>
                <a:gd name="connsiteX151" fmla="*/ 2197100 w 6648450"/>
                <a:gd name="connsiteY151" fmla="*/ 1289050 h 1936750"/>
                <a:gd name="connsiteX152" fmla="*/ 2203450 w 6648450"/>
                <a:gd name="connsiteY152" fmla="*/ 1308100 h 1936750"/>
                <a:gd name="connsiteX153" fmla="*/ 2216150 w 6648450"/>
                <a:gd name="connsiteY153" fmla="*/ 1327150 h 1936750"/>
                <a:gd name="connsiteX154" fmla="*/ 2222500 w 6648450"/>
                <a:gd name="connsiteY154" fmla="*/ 1346200 h 1936750"/>
                <a:gd name="connsiteX155" fmla="*/ 2247900 w 6648450"/>
                <a:gd name="connsiteY155" fmla="*/ 1384300 h 1936750"/>
                <a:gd name="connsiteX156" fmla="*/ 2273300 w 6648450"/>
                <a:gd name="connsiteY156" fmla="*/ 1422400 h 1936750"/>
                <a:gd name="connsiteX157" fmla="*/ 2286000 w 6648450"/>
                <a:gd name="connsiteY157" fmla="*/ 1441450 h 1936750"/>
                <a:gd name="connsiteX158" fmla="*/ 2317750 w 6648450"/>
                <a:gd name="connsiteY158" fmla="*/ 1498600 h 1936750"/>
                <a:gd name="connsiteX159" fmla="*/ 2330450 w 6648450"/>
                <a:gd name="connsiteY159" fmla="*/ 1517650 h 1936750"/>
                <a:gd name="connsiteX160" fmla="*/ 2349500 w 6648450"/>
                <a:gd name="connsiteY160" fmla="*/ 1555750 h 1936750"/>
                <a:gd name="connsiteX161" fmla="*/ 2381250 w 6648450"/>
                <a:gd name="connsiteY161" fmla="*/ 1498600 h 1936750"/>
                <a:gd name="connsiteX162" fmla="*/ 2387600 w 6648450"/>
                <a:gd name="connsiteY162" fmla="*/ 1479550 h 1936750"/>
                <a:gd name="connsiteX163" fmla="*/ 2432050 w 6648450"/>
                <a:gd name="connsiteY163" fmla="*/ 1498600 h 1936750"/>
                <a:gd name="connsiteX164" fmla="*/ 2444750 w 6648450"/>
                <a:gd name="connsiteY164" fmla="*/ 1479550 h 1936750"/>
                <a:gd name="connsiteX165" fmla="*/ 2463800 w 6648450"/>
                <a:gd name="connsiteY165" fmla="*/ 1473200 h 1936750"/>
                <a:gd name="connsiteX166" fmla="*/ 2482850 w 6648450"/>
                <a:gd name="connsiteY166" fmla="*/ 1460500 h 1936750"/>
                <a:gd name="connsiteX167" fmla="*/ 2527300 w 6648450"/>
                <a:gd name="connsiteY167" fmla="*/ 1460500 h 1936750"/>
                <a:gd name="connsiteX168" fmla="*/ 2540000 w 6648450"/>
                <a:gd name="connsiteY168" fmla="*/ 1441450 h 1936750"/>
                <a:gd name="connsiteX169" fmla="*/ 2546350 w 6648450"/>
                <a:gd name="connsiteY169" fmla="*/ 1377950 h 1936750"/>
                <a:gd name="connsiteX170" fmla="*/ 2552700 w 6648450"/>
                <a:gd name="connsiteY170" fmla="*/ 1346200 h 1936750"/>
                <a:gd name="connsiteX171" fmla="*/ 2571750 w 6648450"/>
                <a:gd name="connsiteY171" fmla="*/ 1333500 h 1936750"/>
                <a:gd name="connsiteX172" fmla="*/ 2590800 w 6648450"/>
                <a:gd name="connsiteY172" fmla="*/ 1339850 h 1936750"/>
                <a:gd name="connsiteX173" fmla="*/ 2603500 w 6648450"/>
                <a:gd name="connsiteY173" fmla="*/ 1320800 h 1936750"/>
                <a:gd name="connsiteX174" fmla="*/ 2609850 w 6648450"/>
                <a:gd name="connsiteY174" fmla="*/ 1282700 h 1936750"/>
                <a:gd name="connsiteX175" fmla="*/ 2616200 w 6648450"/>
                <a:gd name="connsiteY175" fmla="*/ 1263650 h 1936750"/>
                <a:gd name="connsiteX176" fmla="*/ 2628900 w 6648450"/>
                <a:gd name="connsiteY176" fmla="*/ 1187450 h 1936750"/>
                <a:gd name="connsiteX177" fmla="*/ 2641600 w 6648450"/>
                <a:gd name="connsiteY177" fmla="*/ 1149350 h 1936750"/>
                <a:gd name="connsiteX178" fmla="*/ 2647950 w 6648450"/>
                <a:gd name="connsiteY178" fmla="*/ 1130300 h 1936750"/>
                <a:gd name="connsiteX179" fmla="*/ 2667000 w 6648450"/>
                <a:gd name="connsiteY179" fmla="*/ 1149350 h 1936750"/>
                <a:gd name="connsiteX180" fmla="*/ 2679700 w 6648450"/>
                <a:gd name="connsiteY180" fmla="*/ 1187450 h 1936750"/>
                <a:gd name="connsiteX181" fmla="*/ 2698750 w 6648450"/>
                <a:gd name="connsiteY181" fmla="*/ 1181100 h 1936750"/>
                <a:gd name="connsiteX182" fmla="*/ 2717800 w 6648450"/>
                <a:gd name="connsiteY182" fmla="*/ 1168400 h 1936750"/>
                <a:gd name="connsiteX183" fmla="*/ 2736850 w 6648450"/>
                <a:gd name="connsiteY183" fmla="*/ 1181100 h 1936750"/>
                <a:gd name="connsiteX184" fmla="*/ 2755900 w 6648450"/>
                <a:gd name="connsiteY184" fmla="*/ 1219200 h 1936750"/>
                <a:gd name="connsiteX185" fmla="*/ 2762250 w 6648450"/>
                <a:gd name="connsiteY185" fmla="*/ 1238250 h 1936750"/>
                <a:gd name="connsiteX186" fmla="*/ 2787650 w 6648450"/>
                <a:gd name="connsiteY186" fmla="*/ 1276350 h 1936750"/>
                <a:gd name="connsiteX187" fmla="*/ 2800350 w 6648450"/>
                <a:gd name="connsiteY187" fmla="*/ 1295400 h 1936750"/>
                <a:gd name="connsiteX188" fmla="*/ 2819400 w 6648450"/>
                <a:gd name="connsiteY188" fmla="*/ 1219200 h 1936750"/>
                <a:gd name="connsiteX189" fmla="*/ 2819400 w 6648450"/>
                <a:gd name="connsiteY189" fmla="*/ 1219200 h 1936750"/>
                <a:gd name="connsiteX190" fmla="*/ 2832100 w 6648450"/>
                <a:gd name="connsiteY190" fmla="*/ 1168400 h 1936750"/>
                <a:gd name="connsiteX191" fmla="*/ 2851150 w 6648450"/>
                <a:gd name="connsiteY191" fmla="*/ 1155700 h 1936750"/>
                <a:gd name="connsiteX192" fmla="*/ 2870200 w 6648450"/>
                <a:gd name="connsiteY192" fmla="*/ 1162050 h 1936750"/>
                <a:gd name="connsiteX193" fmla="*/ 2889250 w 6648450"/>
                <a:gd name="connsiteY193" fmla="*/ 1149350 h 1936750"/>
                <a:gd name="connsiteX194" fmla="*/ 2908300 w 6648450"/>
                <a:gd name="connsiteY194" fmla="*/ 1111250 h 1936750"/>
                <a:gd name="connsiteX195" fmla="*/ 2914650 w 6648450"/>
                <a:gd name="connsiteY195" fmla="*/ 1085850 h 1936750"/>
                <a:gd name="connsiteX196" fmla="*/ 2908300 w 6648450"/>
                <a:gd name="connsiteY196" fmla="*/ 1066800 h 1936750"/>
                <a:gd name="connsiteX197" fmla="*/ 2914650 w 6648450"/>
                <a:gd name="connsiteY197" fmla="*/ 1009650 h 1936750"/>
                <a:gd name="connsiteX198" fmla="*/ 2927350 w 6648450"/>
                <a:gd name="connsiteY198" fmla="*/ 958850 h 1936750"/>
                <a:gd name="connsiteX199" fmla="*/ 2940050 w 6648450"/>
                <a:gd name="connsiteY199" fmla="*/ 984250 h 1936750"/>
                <a:gd name="connsiteX200" fmla="*/ 2952750 w 6648450"/>
                <a:gd name="connsiteY200" fmla="*/ 1003300 h 1936750"/>
                <a:gd name="connsiteX201" fmla="*/ 3009900 w 6648450"/>
                <a:gd name="connsiteY201" fmla="*/ 958850 h 1936750"/>
                <a:gd name="connsiteX202" fmla="*/ 3016250 w 6648450"/>
                <a:gd name="connsiteY202" fmla="*/ 939800 h 1936750"/>
                <a:gd name="connsiteX203" fmla="*/ 3028950 w 6648450"/>
                <a:gd name="connsiteY203" fmla="*/ 869950 h 1936750"/>
                <a:gd name="connsiteX204" fmla="*/ 3041650 w 6648450"/>
                <a:gd name="connsiteY204" fmla="*/ 831850 h 1936750"/>
                <a:gd name="connsiteX205" fmla="*/ 3048000 w 6648450"/>
                <a:gd name="connsiteY205" fmla="*/ 812800 h 1936750"/>
                <a:gd name="connsiteX206" fmla="*/ 3060700 w 6648450"/>
                <a:gd name="connsiteY206" fmla="*/ 793750 h 1936750"/>
                <a:gd name="connsiteX207" fmla="*/ 3079750 w 6648450"/>
                <a:gd name="connsiteY207" fmla="*/ 812800 h 1936750"/>
                <a:gd name="connsiteX208" fmla="*/ 3092450 w 6648450"/>
                <a:gd name="connsiteY208" fmla="*/ 850900 h 1936750"/>
                <a:gd name="connsiteX209" fmla="*/ 3098800 w 6648450"/>
                <a:gd name="connsiteY209" fmla="*/ 869950 h 1936750"/>
                <a:gd name="connsiteX210" fmla="*/ 3117850 w 6648450"/>
                <a:gd name="connsiteY210" fmla="*/ 908050 h 1936750"/>
                <a:gd name="connsiteX211" fmla="*/ 3130550 w 6648450"/>
                <a:gd name="connsiteY211" fmla="*/ 927100 h 1936750"/>
                <a:gd name="connsiteX212" fmla="*/ 3149600 w 6648450"/>
                <a:gd name="connsiteY212" fmla="*/ 914400 h 1936750"/>
                <a:gd name="connsiteX213" fmla="*/ 3168650 w 6648450"/>
                <a:gd name="connsiteY213" fmla="*/ 920750 h 1936750"/>
                <a:gd name="connsiteX214" fmla="*/ 3200400 w 6648450"/>
                <a:gd name="connsiteY214" fmla="*/ 977900 h 1936750"/>
                <a:gd name="connsiteX215" fmla="*/ 3213100 w 6648450"/>
                <a:gd name="connsiteY215" fmla="*/ 996950 h 1936750"/>
                <a:gd name="connsiteX216" fmla="*/ 3225800 w 6648450"/>
                <a:gd name="connsiteY216" fmla="*/ 1035050 h 1936750"/>
                <a:gd name="connsiteX217" fmla="*/ 3232150 w 6648450"/>
                <a:gd name="connsiteY217" fmla="*/ 1054100 h 1936750"/>
                <a:gd name="connsiteX218" fmla="*/ 3238500 w 6648450"/>
                <a:gd name="connsiteY218" fmla="*/ 1073150 h 1936750"/>
                <a:gd name="connsiteX219" fmla="*/ 3257550 w 6648450"/>
                <a:gd name="connsiteY219" fmla="*/ 1136650 h 1936750"/>
                <a:gd name="connsiteX220" fmla="*/ 3263900 w 6648450"/>
                <a:gd name="connsiteY220" fmla="*/ 1155700 h 1936750"/>
                <a:gd name="connsiteX221" fmla="*/ 3270250 w 6648450"/>
                <a:gd name="connsiteY221" fmla="*/ 1174750 h 1936750"/>
                <a:gd name="connsiteX222" fmla="*/ 3289300 w 6648450"/>
                <a:gd name="connsiteY222" fmla="*/ 1193800 h 1936750"/>
                <a:gd name="connsiteX223" fmla="*/ 3321050 w 6648450"/>
                <a:gd name="connsiteY223" fmla="*/ 1289050 h 1936750"/>
                <a:gd name="connsiteX224" fmla="*/ 3327400 w 6648450"/>
                <a:gd name="connsiteY224" fmla="*/ 1308100 h 1936750"/>
                <a:gd name="connsiteX225" fmla="*/ 3333750 w 6648450"/>
                <a:gd name="connsiteY225" fmla="*/ 1327150 h 1936750"/>
                <a:gd name="connsiteX226" fmla="*/ 3346450 w 6648450"/>
                <a:gd name="connsiteY226" fmla="*/ 1289050 h 1936750"/>
                <a:gd name="connsiteX227" fmla="*/ 3359150 w 6648450"/>
                <a:gd name="connsiteY227" fmla="*/ 1231900 h 1936750"/>
                <a:gd name="connsiteX228" fmla="*/ 3371850 w 6648450"/>
                <a:gd name="connsiteY228" fmla="*/ 1212850 h 1936750"/>
                <a:gd name="connsiteX229" fmla="*/ 3384550 w 6648450"/>
                <a:gd name="connsiteY229" fmla="*/ 1187450 h 1936750"/>
                <a:gd name="connsiteX230" fmla="*/ 3390900 w 6648450"/>
                <a:gd name="connsiteY230" fmla="*/ 1162050 h 1936750"/>
                <a:gd name="connsiteX231" fmla="*/ 3416300 w 6648450"/>
                <a:gd name="connsiteY231" fmla="*/ 1123950 h 1936750"/>
                <a:gd name="connsiteX232" fmla="*/ 3435350 w 6648450"/>
                <a:gd name="connsiteY232" fmla="*/ 1162050 h 1936750"/>
                <a:gd name="connsiteX233" fmla="*/ 3441700 w 6648450"/>
                <a:gd name="connsiteY233" fmla="*/ 1181100 h 1936750"/>
                <a:gd name="connsiteX234" fmla="*/ 3448050 w 6648450"/>
                <a:gd name="connsiteY234" fmla="*/ 1225550 h 1936750"/>
                <a:gd name="connsiteX235" fmla="*/ 3467100 w 6648450"/>
                <a:gd name="connsiteY235" fmla="*/ 1270000 h 1936750"/>
                <a:gd name="connsiteX236" fmla="*/ 3486150 w 6648450"/>
                <a:gd name="connsiteY236" fmla="*/ 1282700 h 1936750"/>
                <a:gd name="connsiteX237" fmla="*/ 3498850 w 6648450"/>
                <a:gd name="connsiteY237" fmla="*/ 1333500 h 1936750"/>
                <a:gd name="connsiteX238" fmla="*/ 3511550 w 6648450"/>
                <a:gd name="connsiteY238" fmla="*/ 1371600 h 1936750"/>
                <a:gd name="connsiteX239" fmla="*/ 3530600 w 6648450"/>
                <a:gd name="connsiteY239" fmla="*/ 1441450 h 1936750"/>
                <a:gd name="connsiteX240" fmla="*/ 3543300 w 6648450"/>
                <a:gd name="connsiteY240" fmla="*/ 1517650 h 1936750"/>
                <a:gd name="connsiteX241" fmla="*/ 3549650 w 6648450"/>
                <a:gd name="connsiteY241" fmla="*/ 1555750 h 1936750"/>
                <a:gd name="connsiteX242" fmla="*/ 3556000 w 6648450"/>
                <a:gd name="connsiteY242" fmla="*/ 1587500 h 1936750"/>
                <a:gd name="connsiteX243" fmla="*/ 3575050 w 6648450"/>
                <a:gd name="connsiteY243" fmla="*/ 1714500 h 1936750"/>
                <a:gd name="connsiteX244" fmla="*/ 3581400 w 6648450"/>
                <a:gd name="connsiteY244" fmla="*/ 1739900 h 1936750"/>
                <a:gd name="connsiteX245" fmla="*/ 3594100 w 6648450"/>
                <a:gd name="connsiteY245" fmla="*/ 1841500 h 1936750"/>
                <a:gd name="connsiteX246" fmla="*/ 3606800 w 6648450"/>
                <a:gd name="connsiteY246" fmla="*/ 1905000 h 1936750"/>
                <a:gd name="connsiteX247" fmla="*/ 3619500 w 6648450"/>
                <a:gd name="connsiteY247" fmla="*/ 1885950 h 1936750"/>
                <a:gd name="connsiteX248" fmla="*/ 3657600 w 6648450"/>
                <a:gd name="connsiteY248" fmla="*/ 1873250 h 1936750"/>
                <a:gd name="connsiteX249" fmla="*/ 3689350 w 6648450"/>
                <a:gd name="connsiteY249" fmla="*/ 1917700 h 1936750"/>
                <a:gd name="connsiteX250" fmla="*/ 3695700 w 6648450"/>
                <a:gd name="connsiteY250" fmla="*/ 1936750 h 1936750"/>
                <a:gd name="connsiteX251" fmla="*/ 3708400 w 6648450"/>
                <a:gd name="connsiteY251" fmla="*/ 1898650 h 1936750"/>
                <a:gd name="connsiteX252" fmla="*/ 3714750 w 6648450"/>
                <a:gd name="connsiteY252" fmla="*/ 1860550 h 1936750"/>
                <a:gd name="connsiteX253" fmla="*/ 3727450 w 6648450"/>
                <a:gd name="connsiteY253" fmla="*/ 1790700 h 1936750"/>
                <a:gd name="connsiteX254" fmla="*/ 3733800 w 6648450"/>
                <a:gd name="connsiteY254" fmla="*/ 1739900 h 1936750"/>
                <a:gd name="connsiteX255" fmla="*/ 3740150 w 6648450"/>
                <a:gd name="connsiteY255" fmla="*/ 1701800 h 1936750"/>
                <a:gd name="connsiteX256" fmla="*/ 3746500 w 6648450"/>
                <a:gd name="connsiteY256" fmla="*/ 1657350 h 1936750"/>
                <a:gd name="connsiteX257" fmla="*/ 3759200 w 6648450"/>
                <a:gd name="connsiteY257" fmla="*/ 1581150 h 1936750"/>
                <a:gd name="connsiteX258" fmla="*/ 3765550 w 6648450"/>
                <a:gd name="connsiteY258" fmla="*/ 1555750 h 1936750"/>
                <a:gd name="connsiteX259" fmla="*/ 3784600 w 6648450"/>
                <a:gd name="connsiteY259" fmla="*/ 1454150 h 1936750"/>
                <a:gd name="connsiteX260" fmla="*/ 3790950 w 6648450"/>
                <a:gd name="connsiteY260" fmla="*/ 1435100 h 1936750"/>
                <a:gd name="connsiteX261" fmla="*/ 3848100 w 6648450"/>
                <a:gd name="connsiteY261" fmla="*/ 1403350 h 1936750"/>
                <a:gd name="connsiteX262" fmla="*/ 3867150 w 6648450"/>
                <a:gd name="connsiteY262" fmla="*/ 1384300 h 1936750"/>
                <a:gd name="connsiteX263" fmla="*/ 3898900 w 6648450"/>
                <a:gd name="connsiteY263" fmla="*/ 1327150 h 1936750"/>
                <a:gd name="connsiteX264" fmla="*/ 3937000 w 6648450"/>
                <a:gd name="connsiteY264" fmla="*/ 1314450 h 1936750"/>
                <a:gd name="connsiteX265" fmla="*/ 3962400 w 6648450"/>
                <a:gd name="connsiteY265" fmla="*/ 1276350 h 1936750"/>
                <a:gd name="connsiteX266" fmla="*/ 3981450 w 6648450"/>
                <a:gd name="connsiteY266" fmla="*/ 1238250 h 1936750"/>
                <a:gd name="connsiteX267" fmla="*/ 3987800 w 6648450"/>
                <a:gd name="connsiteY267" fmla="*/ 1212850 h 1936750"/>
                <a:gd name="connsiteX268" fmla="*/ 4000500 w 6648450"/>
                <a:gd name="connsiteY268" fmla="*/ 1231900 h 1936750"/>
                <a:gd name="connsiteX269" fmla="*/ 4019550 w 6648450"/>
                <a:gd name="connsiteY269" fmla="*/ 1295400 h 1936750"/>
                <a:gd name="connsiteX270" fmla="*/ 4064000 w 6648450"/>
                <a:gd name="connsiteY270" fmla="*/ 1270000 h 1936750"/>
                <a:gd name="connsiteX271" fmla="*/ 4076700 w 6648450"/>
                <a:gd name="connsiteY271" fmla="*/ 1231900 h 1936750"/>
                <a:gd name="connsiteX272" fmla="*/ 4083050 w 6648450"/>
                <a:gd name="connsiteY272" fmla="*/ 1212850 h 1936750"/>
                <a:gd name="connsiteX273" fmla="*/ 4102100 w 6648450"/>
                <a:gd name="connsiteY273" fmla="*/ 1193800 h 1936750"/>
                <a:gd name="connsiteX274" fmla="*/ 4121150 w 6648450"/>
                <a:gd name="connsiteY274" fmla="*/ 1187450 h 1936750"/>
                <a:gd name="connsiteX275" fmla="*/ 4133850 w 6648450"/>
                <a:gd name="connsiteY275" fmla="*/ 1206500 h 1936750"/>
                <a:gd name="connsiteX276" fmla="*/ 4146550 w 6648450"/>
                <a:gd name="connsiteY276" fmla="*/ 1257300 h 1936750"/>
                <a:gd name="connsiteX277" fmla="*/ 4152900 w 6648450"/>
                <a:gd name="connsiteY277" fmla="*/ 1295400 h 1936750"/>
                <a:gd name="connsiteX278" fmla="*/ 4159250 w 6648450"/>
                <a:gd name="connsiteY278" fmla="*/ 1397000 h 1936750"/>
                <a:gd name="connsiteX279" fmla="*/ 4165600 w 6648450"/>
                <a:gd name="connsiteY279" fmla="*/ 1466850 h 1936750"/>
                <a:gd name="connsiteX280" fmla="*/ 4171950 w 6648450"/>
                <a:gd name="connsiteY280" fmla="*/ 1447800 h 1936750"/>
                <a:gd name="connsiteX281" fmla="*/ 4184650 w 6648450"/>
                <a:gd name="connsiteY281" fmla="*/ 1428750 h 1936750"/>
                <a:gd name="connsiteX282" fmla="*/ 4203700 w 6648450"/>
                <a:gd name="connsiteY282" fmla="*/ 1390650 h 1936750"/>
                <a:gd name="connsiteX283" fmla="*/ 4216400 w 6648450"/>
                <a:gd name="connsiteY283" fmla="*/ 1409700 h 1936750"/>
                <a:gd name="connsiteX284" fmla="*/ 4241800 w 6648450"/>
                <a:gd name="connsiteY284" fmla="*/ 1371600 h 1936750"/>
                <a:gd name="connsiteX285" fmla="*/ 4260850 w 6648450"/>
                <a:gd name="connsiteY285" fmla="*/ 1320800 h 1936750"/>
                <a:gd name="connsiteX286" fmla="*/ 4273550 w 6648450"/>
                <a:gd name="connsiteY286" fmla="*/ 1282700 h 1936750"/>
                <a:gd name="connsiteX287" fmla="*/ 4286250 w 6648450"/>
                <a:gd name="connsiteY287" fmla="*/ 1244600 h 1936750"/>
                <a:gd name="connsiteX288" fmla="*/ 4292600 w 6648450"/>
                <a:gd name="connsiteY288" fmla="*/ 1225550 h 1936750"/>
                <a:gd name="connsiteX289" fmla="*/ 4305300 w 6648450"/>
                <a:gd name="connsiteY289" fmla="*/ 1206500 h 1936750"/>
                <a:gd name="connsiteX290" fmla="*/ 4318000 w 6648450"/>
                <a:gd name="connsiteY290" fmla="*/ 1168400 h 1936750"/>
                <a:gd name="connsiteX291" fmla="*/ 4330700 w 6648450"/>
                <a:gd name="connsiteY291" fmla="*/ 1149350 h 1936750"/>
                <a:gd name="connsiteX292" fmla="*/ 4337050 w 6648450"/>
                <a:gd name="connsiteY292" fmla="*/ 1130300 h 1936750"/>
                <a:gd name="connsiteX293" fmla="*/ 4362450 w 6648450"/>
                <a:gd name="connsiteY293" fmla="*/ 1092200 h 1936750"/>
                <a:gd name="connsiteX294" fmla="*/ 4375150 w 6648450"/>
                <a:gd name="connsiteY294" fmla="*/ 1073150 h 1936750"/>
                <a:gd name="connsiteX295" fmla="*/ 4387850 w 6648450"/>
                <a:gd name="connsiteY295" fmla="*/ 1035050 h 1936750"/>
                <a:gd name="connsiteX296" fmla="*/ 4394200 w 6648450"/>
                <a:gd name="connsiteY296" fmla="*/ 1016000 h 1936750"/>
                <a:gd name="connsiteX297" fmla="*/ 4400550 w 6648450"/>
                <a:gd name="connsiteY297" fmla="*/ 984250 h 1936750"/>
                <a:gd name="connsiteX298" fmla="*/ 4413250 w 6648450"/>
                <a:gd name="connsiteY298" fmla="*/ 1028700 h 1936750"/>
                <a:gd name="connsiteX299" fmla="*/ 4419600 w 6648450"/>
                <a:gd name="connsiteY299" fmla="*/ 1047750 h 1936750"/>
                <a:gd name="connsiteX300" fmla="*/ 4438650 w 6648450"/>
                <a:gd name="connsiteY300" fmla="*/ 1066800 h 1936750"/>
                <a:gd name="connsiteX301" fmla="*/ 4457700 w 6648450"/>
                <a:gd name="connsiteY301" fmla="*/ 1079500 h 1936750"/>
                <a:gd name="connsiteX302" fmla="*/ 4495800 w 6648450"/>
                <a:gd name="connsiteY302" fmla="*/ 1092200 h 1936750"/>
                <a:gd name="connsiteX303" fmla="*/ 4508500 w 6648450"/>
                <a:gd name="connsiteY303" fmla="*/ 1111250 h 1936750"/>
                <a:gd name="connsiteX304" fmla="*/ 4521200 w 6648450"/>
                <a:gd name="connsiteY304" fmla="*/ 1149350 h 1936750"/>
                <a:gd name="connsiteX305" fmla="*/ 4527550 w 6648450"/>
                <a:gd name="connsiteY305" fmla="*/ 1168400 h 1936750"/>
                <a:gd name="connsiteX306" fmla="*/ 4546600 w 6648450"/>
                <a:gd name="connsiteY306" fmla="*/ 1231900 h 1936750"/>
                <a:gd name="connsiteX307" fmla="*/ 4572000 w 6648450"/>
                <a:gd name="connsiteY307" fmla="*/ 1295400 h 1936750"/>
                <a:gd name="connsiteX308" fmla="*/ 4578350 w 6648450"/>
                <a:gd name="connsiteY308" fmla="*/ 1314450 h 1936750"/>
                <a:gd name="connsiteX309" fmla="*/ 4584700 w 6648450"/>
                <a:gd name="connsiteY309" fmla="*/ 1333500 h 1936750"/>
                <a:gd name="connsiteX310" fmla="*/ 4597400 w 6648450"/>
                <a:gd name="connsiteY310" fmla="*/ 1397000 h 1936750"/>
                <a:gd name="connsiteX311" fmla="*/ 4603750 w 6648450"/>
                <a:gd name="connsiteY311" fmla="*/ 1466850 h 1936750"/>
                <a:gd name="connsiteX312" fmla="*/ 4616450 w 6648450"/>
                <a:gd name="connsiteY312" fmla="*/ 1555750 h 1936750"/>
                <a:gd name="connsiteX313" fmla="*/ 4622800 w 6648450"/>
                <a:gd name="connsiteY313" fmla="*/ 1606550 h 1936750"/>
                <a:gd name="connsiteX314" fmla="*/ 4629150 w 6648450"/>
                <a:gd name="connsiteY314" fmla="*/ 1631950 h 1936750"/>
                <a:gd name="connsiteX315" fmla="*/ 4641850 w 6648450"/>
                <a:gd name="connsiteY315" fmla="*/ 1695450 h 1936750"/>
                <a:gd name="connsiteX316" fmla="*/ 4654550 w 6648450"/>
                <a:gd name="connsiteY316" fmla="*/ 1644650 h 1936750"/>
                <a:gd name="connsiteX317" fmla="*/ 4673600 w 6648450"/>
                <a:gd name="connsiteY317" fmla="*/ 1606550 h 1936750"/>
                <a:gd name="connsiteX318" fmla="*/ 4686300 w 6648450"/>
                <a:gd name="connsiteY318" fmla="*/ 1651000 h 1936750"/>
                <a:gd name="connsiteX319" fmla="*/ 4699000 w 6648450"/>
                <a:gd name="connsiteY319" fmla="*/ 1701800 h 1936750"/>
                <a:gd name="connsiteX320" fmla="*/ 4711700 w 6648450"/>
                <a:gd name="connsiteY320" fmla="*/ 1720850 h 1936750"/>
                <a:gd name="connsiteX321" fmla="*/ 4718050 w 6648450"/>
                <a:gd name="connsiteY321" fmla="*/ 1746250 h 1936750"/>
                <a:gd name="connsiteX322" fmla="*/ 4730750 w 6648450"/>
                <a:gd name="connsiteY322" fmla="*/ 1708150 h 1936750"/>
                <a:gd name="connsiteX323" fmla="*/ 4749800 w 6648450"/>
                <a:gd name="connsiteY323" fmla="*/ 1670050 h 1936750"/>
                <a:gd name="connsiteX324" fmla="*/ 4762500 w 6648450"/>
                <a:gd name="connsiteY324" fmla="*/ 1644650 h 1936750"/>
                <a:gd name="connsiteX325" fmla="*/ 4775200 w 6648450"/>
                <a:gd name="connsiteY325" fmla="*/ 1606550 h 1936750"/>
                <a:gd name="connsiteX326" fmla="*/ 4787900 w 6648450"/>
                <a:gd name="connsiteY326" fmla="*/ 1587500 h 1936750"/>
                <a:gd name="connsiteX327" fmla="*/ 4794250 w 6648450"/>
                <a:gd name="connsiteY327" fmla="*/ 1568450 h 1936750"/>
                <a:gd name="connsiteX328" fmla="*/ 4832350 w 6648450"/>
                <a:gd name="connsiteY328" fmla="*/ 1543050 h 1936750"/>
                <a:gd name="connsiteX329" fmla="*/ 4851400 w 6648450"/>
                <a:gd name="connsiteY329" fmla="*/ 1549400 h 1936750"/>
                <a:gd name="connsiteX330" fmla="*/ 4864100 w 6648450"/>
                <a:gd name="connsiteY330" fmla="*/ 1600200 h 1936750"/>
                <a:gd name="connsiteX331" fmla="*/ 4876800 w 6648450"/>
                <a:gd name="connsiteY331" fmla="*/ 1625600 h 1936750"/>
                <a:gd name="connsiteX332" fmla="*/ 4883150 w 6648450"/>
                <a:gd name="connsiteY332" fmla="*/ 1663700 h 1936750"/>
                <a:gd name="connsiteX333" fmla="*/ 4889500 w 6648450"/>
                <a:gd name="connsiteY333" fmla="*/ 1714500 h 1936750"/>
                <a:gd name="connsiteX334" fmla="*/ 4902200 w 6648450"/>
                <a:gd name="connsiteY334" fmla="*/ 1771650 h 1936750"/>
                <a:gd name="connsiteX335" fmla="*/ 4921250 w 6648450"/>
                <a:gd name="connsiteY335" fmla="*/ 1733550 h 1936750"/>
                <a:gd name="connsiteX336" fmla="*/ 4940300 w 6648450"/>
                <a:gd name="connsiteY336" fmla="*/ 1714500 h 1936750"/>
                <a:gd name="connsiteX337" fmla="*/ 4965700 w 6648450"/>
                <a:gd name="connsiteY337" fmla="*/ 1676400 h 1936750"/>
                <a:gd name="connsiteX338" fmla="*/ 4972050 w 6648450"/>
                <a:gd name="connsiteY338" fmla="*/ 1657350 h 1936750"/>
                <a:gd name="connsiteX339" fmla="*/ 4991100 w 6648450"/>
                <a:gd name="connsiteY339" fmla="*/ 1638300 h 1936750"/>
                <a:gd name="connsiteX340" fmla="*/ 5035550 w 6648450"/>
                <a:gd name="connsiteY340" fmla="*/ 1587500 h 1936750"/>
                <a:gd name="connsiteX341" fmla="*/ 5054600 w 6648450"/>
                <a:gd name="connsiteY341" fmla="*/ 1581150 h 1936750"/>
                <a:gd name="connsiteX342" fmla="*/ 5073650 w 6648450"/>
                <a:gd name="connsiteY342" fmla="*/ 1562100 h 1936750"/>
                <a:gd name="connsiteX343" fmla="*/ 5080000 w 6648450"/>
                <a:gd name="connsiteY343" fmla="*/ 1543050 h 1936750"/>
                <a:gd name="connsiteX344" fmla="*/ 5092700 w 6648450"/>
                <a:gd name="connsiteY344" fmla="*/ 1524000 h 1936750"/>
                <a:gd name="connsiteX345" fmla="*/ 5099050 w 6648450"/>
                <a:gd name="connsiteY345" fmla="*/ 1498600 h 1936750"/>
                <a:gd name="connsiteX346" fmla="*/ 5111750 w 6648450"/>
                <a:gd name="connsiteY346" fmla="*/ 1460500 h 1936750"/>
                <a:gd name="connsiteX347" fmla="*/ 5124450 w 6648450"/>
                <a:gd name="connsiteY347" fmla="*/ 1365250 h 1936750"/>
                <a:gd name="connsiteX348" fmla="*/ 5130800 w 6648450"/>
                <a:gd name="connsiteY348" fmla="*/ 1346200 h 1936750"/>
                <a:gd name="connsiteX349" fmla="*/ 5168900 w 6648450"/>
                <a:gd name="connsiteY349" fmla="*/ 1333500 h 1936750"/>
                <a:gd name="connsiteX350" fmla="*/ 5194300 w 6648450"/>
                <a:gd name="connsiteY350" fmla="*/ 1320800 h 1936750"/>
                <a:gd name="connsiteX351" fmla="*/ 5213350 w 6648450"/>
                <a:gd name="connsiteY351" fmla="*/ 1314450 h 1936750"/>
                <a:gd name="connsiteX352" fmla="*/ 5226050 w 6648450"/>
                <a:gd name="connsiteY352" fmla="*/ 1276350 h 1936750"/>
                <a:gd name="connsiteX353" fmla="*/ 5232400 w 6648450"/>
                <a:gd name="connsiteY353" fmla="*/ 1250950 h 1936750"/>
                <a:gd name="connsiteX354" fmla="*/ 5245100 w 6648450"/>
                <a:gd name="connsiteY354" fmla="*/ 1212850 h 1936750"/>
                <a:gd name="connsiteX355" fmla="*/ 5251450 w 6648450"/>
                <a:gd name="connsiteY355" fmla="*/ 1193800 h 1936750"/>
                <a:gd name="connsiteX356" fmla="*/ 5257800 w 6648450"/>
                <a:gd name="connsiteY356" fmla="*/ 1155700 h 1936750"/>
                <a:gd name="connsiteX357" fmla="*/ 5264150 w 6648450"/>
                <a:gd name="connsiteY357" fmla="*/ 1098550 h 1936750"/>
                <a:gd name="connsiteX358" fmla="*/ 5276850 w 6648450"/>
                <a:gd name="connsiteY358" fmla="*/ 1060450 h 1936750"/>
                <a:gd name="connsiteX359" fmla="*/ 5302250 w 6648450"/>
                <a:gd name="connsiteY359" fmla="*/ 984250 h 1936750"/>
                <a:gd name="connsiteX360" fmla="*/ 5321300 w 6648450"/>
                <a:gd name="connsiteY360" fmla="*/ 927100 h 1936750"/>
                <a:gd name="connsiteX361" fmla="*/ 5327650 w 6648450"/>
                <a:gd name="connsiteY361" fmla="*/ 908050 h 1936750"/>
                <a:gd name="connsiteX362" fmla="*/ 5334000 w 6648450"/>
                <a:gd name="connsiteY362" fmla="*/ 889000 h 1936750"/>
                <a:gd name="connsiteX363" fmla="*/ 5346700 w 6648450"/>
                <a:gd name="connsiteY363" fmla="*/ 869950 h 1936750"/>
                <a:gd name="connsiteX364" fmla="*/ 5353050 w 6648450"/>
                <a:gd name="connsiteY364" fmla="*/ 850900 h 1936750"/>
                <a:gd name="connsiteX365" fmla="*/ 5372100 w 6648450"/>
                <a:gd name="connsiteY365" fmla="*/ 831850 h 1936750"/>
                <a:gd name="connsiteX366" fmla="*/ 5391150 w 6648450"/>
                <a:gd name="connsiteY366" fmla="*/ 793750 h 1936750"/>
                <a:gd name="connsiteX367" fmla="*/ 5403850 w 6648450"/>
                <a:gd name="connsiteY367" fmla="*/ 768350 h 1936750"/>
                <a:gd name="connsiteX368" fmla="*/ 5416550 w 6648450"/>
                <a:gd name="connsiteY368" fmla="*/ 749300 h 1936750"/>
                <a:gd name="connsiteX369" fmla="*/ 5435600 w 6648450"/>
                <a:gd name="connsiteY369" fmla="*/ 685800 h 1936750"/>
                <a:gd name="connsiteX370" fmla="*/ 5441950 w 6648450"/>
                <a:gd name="connsiteY370" fmla="*/ 635000 h 1936750"/>
                <a:gd name="connsiteX371" fmla="*/ 5448300 w 6648450"/>
                <a:gd name="connsiteY371" fmla="*/ 596900 h 1936750"/>
                <a:gd name="connsiteX372" fmla="*/ 5461000 w 6648450"/>
                <a:gd name="connsiteY372" fmla="*/ 615950 h 1936750"/>
                <a:gd name="connsiteX373" fmla="*/ 5473700 w 6648450"/>
                <a:gd name="connsiteY373" fmla="*/ 654050 h 1936750"/>
                <a:gd name="connsiteX374" fmla="*/ 5486400 w 6648450"/>
                <a:gd name="connsiteY374" fmla="*/ 704850 h 1936750"/>
                <a:gd name="connsiteX375" fmla="*/ 5505450 w 6648450"/>
                <a:gd name="connsiteY375" fmla="*/ 692150 h 1936750"/>
                <a:gd name="connsiteX376" fmla="*/ 5511800 w 6648450"/>
                <a:gd name="connsiteY376" fmla="*/ 673100 h 1936750"/>
                <a:gd name="connsiteX377" fmla="*/ 5524500 w 6648450"/>
                <a:gd name="connsiteY377" fmla="*/ 654050 h 1936750"/>
                <a:gd name="connsiteX378" fmla="*/ 5568950 w 6648450"/>
                <a:gd name="connsiteY378" fmla="*/ 654050 h 1936750"/>
                <a:gd name="connsiteX379" fmla="*/ 5581650 w 6648450"/>
                <a:gd name="connsiteY379" fmla="*/ 635000 h 1936750"/>
                <a:gd name="connsiteX380" fmla="*/ 5600700 w 6648450"/>
                <a:gd name="connsiteY380" fmla="*/ 660400 h 1936750"/>
                <a:gd name="connsiteX381" fmla="*/ 5613400 w 6648450"/>
                <a:gd name="connsiteY381" fmla="*/ 679450 h 1936750"/>
                <a:gd name="connsiteX382" fmla="*/ 5632450 w 6648450"/>
                <a:gd name="connsiteY382" fmla="*/ 673100 h 1936750"/>
                <a:gd name="connsiteX383" fmla="*/ 5645150 w 6648450"/>
                <a:gd name="connsiteY383" fmla="*/ 654050 h 1936750"/>
                <a:gd name="connsiteX384" fmla="*/ 5664200 w 6648450"/>
                <a:gd name="connsiteY384" fmla="*/ 704850 h 1936750"/>
                <a:gd name="connsiteX385" fmla="*/ 5670550 w 6648450"/>
                <a:gd name="connsiteY385" fmla="*/ 742950 h 1936750"/>
                <a:gd name="connsiteX386" fmla="*/ 5676900 w 6648450"/>
                <a:gd name="connsiteY386" fmla="*/ 762000 h 1936750"/>
                <a:gd name="connsiteX387" fmla="*/ 5683250 w 6648450"/>
                <a:gd name="connsiteY387" fmla="*/ 787400 h 1936750"/>
                <a:gd name="connsiteX388" fmla="*/ 5689600 w 6648450"/>
                <a:gd name="connsiteY388" fmla="*/ 825500 h 1936750"/>
                <a:gd name="connsiteX389" fmla="*/ 5702300 w 6648450"/>
                <a:gd name="connsiteY389" fmla="*/ 863600 h 1936750"/>
                <a:gd name="connsiteX390" fmla="*/ 5708650 w 6648450"/>
                <a:gd name="connsiteY390" fmla="*/ 882650 h 1936750"/>
                <a:gd name="connsiteX391" fmla="*/ 5727700 w 6648450"/>
                <a:gd name="connsiteY391" fmla="*/ 869950 h 1936750"/>
                <a:gd name="connsiteX392" fmla="*/ 5765800 w 6648450"/>
                <a:gd name="connsiteY392" fmla="*/ 946150 h 1936750"/>
                <a:gd name="connsiteX393" fmla="*/ 5772150 w 6648450"/>
                <a:gd name="connsiteY393" fmla="*/ 965200 h 1936750"/>
                <a:gd name="connsiteX394" fmla="*/ 5784850 w 6648450"/>
                <a:gd name="connsiteY394" fmla="*/ 984250 h 1936750"/>
                <a:gd name="connsiteX395" fmla="*/ 5822950 w 6648450"/>
                <a:gd name="connsiteY395" fmla="*/ 1016000 h 1936750"/>
                <a:gd name="connsiteX396" fmla="*/ 5835650 w 6648450"/>
                <a:gd name="connsiteY396" fmla="*/ 1035050 h 1936750"/>
                <a:gd name="connsiteX397" fmla="*/ 5854700 w 6648450"/>
                <a:gd name="connsiteY397" fmla="*/ 1104900 h 1936750"/>
                <a:gd name="connsiteX398" fmla="*/ 5867400 w 6648450"/>
                <a:gd name="connsiteY398" fmla="*/ 1149350 h 1936750"/>
                <a:gd name="connsiteX399" fmla="*/ 5880100 w 6648450"/>
                <a:gd name="connsiteY399" fmla="*/ 1111250 h 1936750"/>
                <a:gd name="connsiteX400" fmla="*/ 5905500 w 6648450"/>
                <a:gd name="connsiteY400" fmla="*/ 1073150 h 1936750"/>
                <a:gd name="connsiteX401" fmla="*/ 5918200 w 6648450"/>
                <a:gd name="connsiteY401" fmla="*/ 1054100 h 1936750"/>
                <a:gd name="connsiteX402" fmla="*/ 5937250 w 6648450"/>
                <a:gd name="connsiteY402" fmla="*/ 1016000 h 1936750"/>
                <a:gd name="connsiteX403" fmla="*/ 5949950 w 6648450"/>
                <a:gd name="connsiteY403" fmla="*/ 958850 h 1936750"/>
                <a:gd name="connsiteX404" fmla="*/ 5956300 w 6648450"/>
                <a:gd name="connsiteY404" fmla="*/ 939800 h 1936750"/>
                <a:gd name="connsiteX405" fmla="*/ 5994400 w 6648450"/>
                <a:gd name="connsiteY405" fmla="*/ 901700 h 1936750"/>
                <a:gd name="connsiteX406" fmla="*/ 6019800 w 6648450"/>
                <a:gd name="connsiteY406" fmla="*/ 908050 h 1936750"/>
                <a:gd name="connsiteX407" fmla="*/ 6038850 w 6648450"/>
                <a:gd name="connsiteY407" fmla="*/ 927100 h 1936750"/>
                <a:gd name="connsiteX408" fmla="*/ 6064250 w 6648450"/>
                <a:gd name="connsiteY408" fmla="*/ 965200 h 1936750"/>
                <a:gd name="connsiteX409" fmla="*/ 6083300 w 6648450"/>
                <a:gd name="connsiteY409" fmla="*/ 1022350 h 1936750"/>
                <a:gd name="connsiteX410" fmla="*/ 6096000 w 6648450"/>
                <a:gd name="connsiteY410" fmla="*/ 1060450 h 1936750"/>
                <a:gd name="connsiteX411" fmla="*/ 6102350 w 6648450"/>
                <a:gd name="connsiteY411" fmla="*/ 1079500 h 1936750"/>
                <a:gd name="connsiteX412" fmla="*/ 6121400 w 6648450"/>
                <a:gd name="connsiteY412" fmla="*/ 1060450 h 1936750"/>
                <a:gd name="connsiteX413" fmla="*/ 6134100 w 6648450"/>
                <a:gd name="connsiteY413" fmla="*/ 1041400 h 1936750"/>
                <a:gd name="connsiteX414" fmla="*/ 6153150 w 6648450"/>
                <a:gd name="connsiteY414" fmla="*/ 1028700 h 1936750"/>
                <a:gd name="connsiteX415" fmla="*/ 6184900 w 6648450"/>
                <a:gd name="connsiteY415" fmla="*/ 1073150 h 1936750"/>
                <a:gd name="connsiteX416" fmla="*/ 6203950 w 6648450"/>
                <a:gd name="connsiteY416" fmla="*/ 1143000 h 1936750"/>
                <a:gd name="connsiteX417" fmla="*/ 6210300 w 6648450"/>
                <a:gd name="connsiteY417" fmla="*/ 1168400 h 1936750"/>
                <a:gd name="connsiteX418" fmla="*/ 6223000 w 6648450"/>
                <a:gd name="connsiteY418" fmla="*/ 1187450 h 1936750"/>
                <a:gd name="connsiteX419" fmla="*/ 6248400 w 6648450"/>
                <a:gd name="connsiteY419" fmla="*/ 1276350 h 1936750"/>
                <a:gd name="connsiteX420" fmla="*/ 6254750 w 6648450"/>
                <a:gd name="connsiteY420" fmla="*/ 1295400 h 1936750"/>
                <a:gd name="connsiteX421" fmla="*/ 6267450 w 6648450"/>
                <a:gd name="connsiteY421" fmla="*/ 1257300 h 1936750"/>
                <a:gd name="connsiteX422" fmla="*/ 6273800 w 6648450"/>
                <a:gd name="connsiteY422" fmla="*/ 1238250 h 1936750"/>
                <a:gd name="connsiteX423" fmla="*/ 6286500 w 6648450"/>
                <a:gd name="connsiteY423" fmla="*/ 1219200 h 1936750"/>
                <a:gd name="connsiteX424" fmla="*/ 6299200 w 6648450"/>
                <a:gd name="connsiteY424" fmla="*/ 1181100 h 1936750"/>
                <a:gd name="connsiteX425" fmla="*/ 6311900 w 6648450"/>
                <a:gd name="connsiteY425" fmla="*/ 1162050 h 1936750"/>
                <a:gd name="connsiteX426" fmla="*/ 6324600 w 6648450"/>
                <a:gd name="connsiteY426" fmla="*/ 1123950 h 1936750"/>
                <a:gd name="connsiteX427" fmla="*/ 6330950 w 6648450"/>
                <a:gd name="connsiteY427" fmla="*/ 1104900 h 1936750"/>
                <a:gd name="connsiteX428" fmla="*/ 6356350 w 6648450"/>
                <a:gd name="connsiteY428" fmla="*/ 1111250 h 1936750"/>
                <a:gd name="connsiteX429" fmla="*/ 6369050 w 6648450"/>
                <a:gd name="connsiteY429" fmla="*/ 1130300 h 1936750"/>
                <a:gd name="connsiteX430" fmla="*/ 6381750 w 6648450"/>
                <a:gd name="connsiteY430" fmla="*/ 1181100 h 1936750"/>
                <a:gd name="connsiteX431" fmla="*/ 6419850 w 6648450"/>
                <a:gd name="connsiteY431" fmla="*/ 1155700 h 1936750"/>
                <a:gd name="connsiteX432" fmla="*/ 6432550 w 6648450"/>
                <a:gd name="connsiteY432" fmla="*/ 1136650 h 1936750"/>
                <a:gd name="connsiteX433" fmla="*/ 6464300 w 6648450"/>
                <a:gd name="connsiteY433" fmla="*/ 1130300 h 1936750"/>
                <a:gd name="connsiteX434" fmla="*/ 6515100 w 6648450"/>
                <a:gd name="connsiteY434" fmla="*/ 1085850 h 1936750"/>
                <a:gd name="connsiteX435" fmla="*/ 6502400 w 6648450"/>
                <a:gd name="connsiteY435" fmla="*/ 958850 h 1936750"/>
                <a:gd name="connsiteX436" fmla="*/ 6508750 w 6648450"/>
                <a:gd name="connsiteY436" fmla="*/ 914400 h 1936750"/>
                <a:gd name="connsiteX437" fmla="*/ 6515100 w 6648450"/>
                <a:gd name="connsiteY437" fmla="*/ 825500 h 1936750"/>
                <a:gd name="connsiteX438" fmla="*/ 6527800 w 6648450"/>
                <a:gd name="connsiteY438" fmla="*/ 774700 h 1936750"/>
                <a:gd name="connsiteX439" fmla="*/ 6534150 w 6648450"/>
                <a:gd name="connsiteY439" fmla="*/ 749300 h 1936750"/>
                <a:gd name="connsiteX440" fmla="*/ 6553200 w 6648450"/>
                <a:gd name="connsiteY440" fmla="*/ 742950 h 1936750"/>
                <a:gd name="connsiteX441" fmla="*/ 6610350 w 6648450"/>
                <a:gd name="connsiteY441" fmla="*/ 736600 h 1936750"/>
                <a:gd name="connsiteX442" fmla="*/ 6648450 w 6648450"/>
                <a:gd name="connsiteY442" fmla="*/ 711200 h 193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Lst>
              <a:rect l="l" t="t" r="r" b="b"/>
              <a:pathLst>
                <a:path w="6648450" h="1936750">
                  <a:moveTo>
                    <a:pt x="0" y="781050"/>
                  </a:moveTo>
                  <a:cubicBezTo>
                    <a:pt x="2117" y="789517"/>
                    <a:pt x="-632" y="801214"/>
                    <a:pt x="6350" y="806450"/>
                  </a:cubicBezTo>
                  <a:cubicBezTo>
                    <a:pt x="19548" y="816348"/>
                    <a:pt x="36615" y="784392"/>
                    <a:pt x="38100" y="781050"/>
                  </a:cubicBezTo>
                  <a:cubicBezTo>
                    <a:pt x="43537" y="768817"/>
                    <a:pt x="46567" y="755650"/>
                    <a:pt x="50800" y="742950"/>
                  </a:cubicBezTo>
                  <a:cubicBezTo>
                    <a:pt x="52917" y="736600"/>
                    <a:pt x="54157" y="729887"/>
                    <a:pt x="57150" y="723900"/>
                  </a:cubicBezTo>
                  <a:cubicBezTo>
                    <a:pt x="61383" y="715433"/>
                    <a:pt x="66334" y="707289"/>
                    <a:pt x="69850" y="698500"/>
                  </a:cubicBezTo>
                  <a:cubicBezTo>
                    <a:pt x="74822" y="686071"/>
                    <a:pt x="82550" y="660400"/>
                    <a:pt x="82550" y="660400"/>
                  </a:cubicBezTo>
                  <a:cubicBezTo>
                    <a:pt x="88900" y="662517"/>
                    <a:pt x="95613" y="663757"/>
                    <a:pt x="101600" y="666750"/>
                  </a:cubicBezTo>
                  <a:cubicBezTo>
                    <a:pt x="108426" y="670163"/>
                    <a:pt x="113166" y="680947"/>
                    <a:pt x="120650" y="679450"/>
                  </a:cubicBezTo>
                  <a:cubicBezTo>
                    <a:pt x="128134" y="677953"/>
                    <a:pt x="130250" y="667374"/>
                    <a:pt x="133350" y="660400"/>
                  </a:cubicBezTo>
                  <a:cubicBezTo>
                    <a:pt x="138787" y="648167"/>
                    <a:pt x="141817" y="635000"/>
                    <a:pt x="146050" y="622300"/>
                  </a:cubicBezTo>
                  <a:lnTo>
                    <a:pt x="158750" y="584200"/>
                  </a:lnTo>
                  <a:lnTo>
                    <a:pt x="171450" y="546100"/>
                  </a:lnTo>
                  <a:lnTo>
                    <a:pt x="177800" y="527050"/>
                  </a:lnTo>
                  <a:cubicBezTo>
                    <a:pt x="186267" y="529167"/>
                    <a:pt x="195623" y="529070"/>
                    <a:pt x="203200" y="533400"/>
                  </a:cubicBezTo>
                  <a:cubicBezTo>
                    <a:pt x="210997" y="537855"/>
                    <a:pt x="213615" y="549983"/>
                    <a:pt x="222250" y="552450"/>
                  </a:cubicBezTo>
                  <a:cubicBezTo>
                    <a:pt x="230641" y="554848"/>
                    <a:pt x="239183" y="548217"/>
                    <a:pt x="247650" y="546100"/>
                  </a:cubicBezTo>
                  <a:cubicBezTo>
                    <a:pt x="254000" y="541867"/>
                    <a:pt x="262655" y="539872"/>
                    <a:pt x="266700" y="533400"/>
                  </a:cubicBezTo>
                  <a:cubicBezTo>
                    <a:pt x="273142" y="523093"/>
                    <a:pt x="282032" y="484771"/>
                    <a:pt x="285750" y="469900"/>
                  </a:cubicBezTo>
                  <a:cubicBezTo>
                    <a:pt x="287867" y="450850"/>
                    <a:pt x="290734" y="431869"/>
                    <a:pt x="292100" y="412750"/>
                  </a:cubicBezTo>
                  <a:cubicBezTo>
                    <a:pt x="301385" y="282766"/>
                    <a:pt x="258844" y="302002"/>
                    <a:pt x="323850" y="285750"/>
                  </a:cubicBezTo>
                  <a:cubicBezTo>
                    <a:pt x="328083" y="279400"/>
                    <a:pt x="333450" y="273674"/>
                    <a:pt x="336550" y="266700"/>
                  </a:cubicBezTo>
                  <a:cubicBezTo>
                    <a:pt x="341987" y="254467"/>
                    <a:pt x="349250" y="228600"/>
                    <a:pt x="349250" y="228600"/>
                  </a:cubicBezTo>
                  <a:cubicBezTo>
                    <a:pt x="362585" y="88587"/>
                    <a:pt x="347830" y="137610"/>
                    <a:pt x="368300" y="76200"/>
                  </a:cubicBezTo>
                  <a:lnTo>
                    <a:pt x="381000" y="114300"/>
                  </a:lnTo>
                  <a:lnTo>
                    <a:pt x="387350" y="133350"/>
                  </a:lnTo>
                  <a:cubicBezTo>
                    <a:pt x="393700" y="127000"/>
                    <a:pt x="401419" y="121772"/>
                    <a:pt x="406400" y="114300"/>
                  </a:cubicBezTo>
                  <a:cubicBezTo>
                    <a:pt x="410113" y="108731"/>
                    <a:pt x="408569" y="100477"/>
                    <a:pt x="412750" y="95250"/>
                  </a:cubicBezTo>
                  <a:cubicBezTo>
                    <a:pt x="417518" y="89291"/>
                    <a:pt x="425450" y="86783"/>
                    <a:pt x="431800" y="82550"/>
                  </a:cubicBezTo>
                  <a:cubicBezTo>
                    <a:pt x="438150" y="88900"/>
                    <a:pt x="445630" y="94292"/>
                    <a:pt x="450850" y="101600"/>
                  </a:cubicBezTo>
                  <a:cubicBezTo>
                    <a:pt x="456352" y="109303"/>
                    <a:pt x="457490" y="119728"/>
                    <a:pt x="463550" y="127000"/>
                  </a:cubicBezTo>
                  <a:cubicBezTo>
                    <a:pt x="468436" y="132863"/>
                    <a:pt x="476250" y="135467"/>
                    <a:pt x="482600" y="139700"/>
                  </a:cubicBezTo>
                  <a:cubicBezTo>
                    <a:pt x="487765" y="155194"/>
                    <a:pt x="489340" y="176629"/>
                    <a:pt x="501650" y="139700"/>
                  </a:cubicBezTo>
                  <a:cubicBezTo>
                    <a:pt x="503853" y="133092"/>
                    <a:pt x="513861" y="60575"/>
                    <a:pt x="514350" y="57150"/>
                  </a:cubicBezTo>
                  <a:cubicBezTo>
                    <a:pt x="520700" y="59267"/>
                    <a:pt x="528173" y="59319"/>
                    <a:pt x="533400" y="63500"/>
                  </a:cubicBezTo>
                  <a:cubicBezTo>
                    <a:pt x="539359" y="68268"/>
                    <a:pt x="538468" y="82550"/>
                    <a:pt x="546100" y="82550"/>
                  </a:cubicBezTo>
                  <a:cubicBezTo>
                    <a:pt x="553732" y="82550"/>
                    <a:pt x="555387" y="70326"/>
                    <a:pt x="558800" y="63500"/>
                  </a:cubicBezTo>
                  <a:cubicBezTo>
                    <a:pt x="563875" y="53350"/>
                    <a:pt x="568787" y="28545"/>
                    <a:pt x="571500" y="19050"/>
                  </a:cubicBezTo>
                  <a:cubicBezTo>
                    <a:pt x="573339" y="12614"/>
                    <a:pt x="575733" y="6350"/>
                    <a:pt x="577850" y="0"/>
                  </a:cubicBezTo>
                  <a:cubicBezTo>
                    <a:pt x="584200" y="2117"/>
                    <a:pt x="593009" y="903"/>
                    <a:pt x="596900" y="6350"/>
                  </a:cubicBezTo>
                  <a:cubicBezTo>
                    <a:pt x="604681" y="17243"/>
                    <a:pt x="605367" y="31750"/>
                    <a:pt x="609600" y="44450"/>
                  </a:cubicBezTo>
                  <a:cubicBezTo>
                    <a:pt x="617779" y="68987"/>
                    <a:pt x="617192" y="64599"/>
                    <a:pt x="622300" y="95250"/>
                  </a:cubicBezTo>
                  <a:cubicBezTo>
                    <a:pt x="624761" y="110013"/>
                    <a:pt x="626049" y="124961"/>
                    <a:pt x="628650" y="139700"/>
                  </a:cubicBezTo>
                  <a:cubicBezTo>
                    <a:pt x="632401" y="160957"/>
                    <a:pt x="636115" y="182259"/>
                    <a:pt x="641350" y="203200"/>
                  </a:cubicBezTo>
                  <a:cubicBezTo>
                    <a:pt x="643467" y="211667"/>
                    <a:pt x="645988" y="220042"/>
                    <a:pt x="647700" y="228600"/>
                  </a:cubicBezTo>
                  <a:cubicBezTo>
                    <a:pt x="659976" y="289979"/>
                    <a:pt x="648201" y="244055"/>
                    <a:pt x="660400" y="311150"/>
                  </a:cubicBezTo>
                  <a:cubicBezTo>
                    <a:pt x="663589" y="328692"/>
                    <a:pt x="667659" y="339278"/>
                    <a:pt x="673100" y="355600"/>
                  </a:cubicBezTo>
                  <a:cubicBezTo>
                    <a:pt x="675217" y="372533"/>
                    <a:pt x="676397" y="389610"/>
                    <a:pt x="679450" y="406400"/>
                  </a:cubicBezTo>
                  <a:cubicBezTo>
                    <a:pt x="680647" y="412986"/>
                    <a:pt x="679107" y="425450"/>
                    <a:pt x="685800" y="425450"/>
                  </a:cubicBezTo>
                  <a:cubicBezTo>
                    <a:pt x="693432" y="425450"/>
                    <a:pt x="693104" y="411796"/>
                    <a:pt x="698500" y="406400"/>
                  </a:cubicBezTo>
                  <a:cubicBezTo>
                    <a:pt x="703896" y="401004"/>
                    <a:pt x="711200" y="397933"/>
                    <a:pt x="717550" y="393700"/>
                  </a:cubicBezTo>
                  <a:cubicBezTo>
                    <a:pt x="747069" y="423219"/>
                    <a:pt x="733167" y="401935"/>
                    <a:pt x="742950" y="450850"/>
                  </a:cubicBezTo>
                  <a:cubicBezTo>
                    <a:pt x="744662" y="459408"/>
                    <a:pt x="747407" y="467731"/>
                    <a:pt x="749300" y="476250"/>
                  </a:cubicBezTo>
                  <a:cubicBezTo>
                    <a:pt x="751641" y="486786"/>
                    <a:pt x="753032" y="497529"/>
                    <a:pt x="755650" y="508000"/>
                  </a:cubicBezTo>
                  <a:cubicBezTo>
                    <a:pt x="757273" y="514494"/>
                    <a:pt x="760548" y="520516"/>
                    <a:pt x="762000" y="527050"/>
                  </a:cubicBezTo>
                  <a:cubicBezTo>
                    <a:pt x="764793" y="539619"/>
                    <a:pt x="765557" y="552581"/>
                    <a:pt x="768350" y="565150"/>
                  </a:cubicBezTo>
                  <a:cubicBezTo>
                    <a:pt x="769802" y="571684"/>
                    <a:pt x="773387" y="577636"/>
                    <a:pt x="774700" y="584200"/>
                  </a:cubicBezTo>
                  <a:cubicBezTo>
                    <a:pt x="779750" y="609450"/>
                    <a:pt x="783167" y="635000"/>
                    <a:pt x="787400" y="660400"/>
                  </a:cubicBezTo>
                  <a:lnTo>
                    <a:pt x="793750" y="698500"/>
                  </a:lnTo>
                  <a:cubicBezTo>
                    <a:pt x="797983" y="692150"/>
                    <a:pt x="803350" y="686424"/>
                    <a:pt x="806450" y="679450"/>
                  </a:cubicBezTo>
                  <a:cubicBezTo>
                    <a:pt x="811887" y="667217"/>
                    <a:pt x="811724" y="652489"/>
                    <a:pt x="819150" y="641350"/>
                  </a:cubicBezTo>
                  <a:cubicBezTo>
                    <a:pt x="836831" y="614828"/>
                    <a:pt x="826454" y="627696"/>
                    <a:pt x="850900" y="603250"/>
                  </a:cubicBezTo>
                  <a:lnTo>
                    <a:pt x="863600" y="565150"/>
                  </a:lnTo>
                  <a:lnTo>
                    <a:pt x="869950" y="546100"/>
                  </a:lnTo>
                  <a:cubicBezTo>
                    <a:pt x="872067" y="556683"/>
                    <a:pt x="874369" y="567231"/>
                    <a:pt x="876300" y="577850"/>
                  </a:cubicBezTo>
                  <a:cubicBezTo>
                    <a:pt x="882695" y="613021"/>
                    <a:pt x="883357" y="630770"/>
                    <a:pt x="895350" y="666750"/>
                  </a:cubicBezTo>
                  <a:cubicBezTo>
                    <a:pt x="897467" y="673100"/>
                    <a:pt x="897519" y="680573"/>
                    <a:pt x="901700" y="685800"/>
                  </a:cubicBezTo>
                  <a:cubicBezTo>
                    <a:pt x="906468" y="691759"/>
                    <a:pt x="914400" y="694267"/>
                    <a:pt x="920750" y="698500"/>
                  </a:cubicBezTo>
                  <a:cubicBezTo>
                    <a:pt x="922867" y="709083"/>
                    <a:pt x="925169" y="719631"/>
                    <a:pt x="927100" y="730250"/>
                  </a:cubicBezTo>
                  <a:cubicBezTo>
                    <a:pt x="932656" y="760810"/>
                    <a:pt x="933078" y="770970"/>
                    <a:pt x="939800" y="800100"/>
                  </a:cubicBezTo>
                  <a:cubicBezTo>
                    <a:pt x="943725" y="817107"/>
                    <a:pt x="948267" y="833967"/>
                    <a:pt x="952500" y="850900"/>
                  </a:cubicBezTo>
                  <a:cubicBezTo>
                    <a:pt x="954617" y="859367"/>
                    <a:pt x="956090" y="868021"/>
                    <a:pt x="958850" y="876300"/>
                  </a:cubicBezTo>
                  <a:cubicBezTo>
                    <a:pt x="963083" y="889000"/>
                    <a:pt x="969349" y="901195"/>
                    <a:pt x="971550" y="914400"/>
                  </a:cubicBezTo>
                  <a:cubicBezTo>
                    <a:pt x="973667" y="927100"/>
                    <a:pt x="975375" y="939875"/>
                    <a:pt x="977900" y="952500"/>
                  </a:cubicBezTo>
                  <a:cubicBezTo>
                    <a:pt x="987979" y="1002893"/>
                    <a:pt x="980751" y="951205"/>
                    <a:pt x="996950" y="1016000"/>
                  </a:cubicBezTo>
                  <a:lnTo>
                    <a:pt x="1009650" y="1066800"/>
                  </a:lnTo>
                  <a:cubicBezTo>
                    <a:pt x="1011767" y="1058333"/>
                    <a:pt x="1014847" y="1050051"/>
                    <a:pt x="1016000" y="1041400"/>
                  </a:cubicBezTo>
                  <a:cubicBezTo>
                    <a:pt x="1019090" y="1018226"/>
                    <a:pt x="1018287" y="994574"/>
                    <a:pt x="1022350" y="971550"/>
                  </a:cubicBezTo>
                  <a:cubicBezTo>
                    <a:pt x="1026160" y="949960"/>
                    <a:pt x="1036320" y="934720"/>
                    <a:pt x="1041400" y="914400"/>
                  </a:cubicBezTo>
                  <a:cubicBezTo>
                    <a:pt x="1050997" y="876013"/>
                    <a:pt x="1044990" y="897279"/>
                    <a:pt x="1060450" y="850900"/>
                  </a:cubicBezTo>
                  <a:lnTo>
                    <a:pt x="1066800" y="831850"/>
                  </a:lnTo>
                  <a:cubicBezTo>
                    <a:pt x="1073150" y="836083"/>
                    <a:pt x="1081805" y="838078"/>
                    <a:pt x="1085850" y="844550"/>
                  </a:cubicBezTo>
                  <a:cubicBezTo>
                    <a:pt x="1096522" y="861625"/>
                    <a:pt x="1093656" y="887625"/>
                    <a:pt x="1111250" y="901700"/>
                  </a:cubicBezTo>
                  <a:cubicBezTo>
                    <a:pt x="1116477" y="905881"/>
                    <a:pt x="1123950" y="905933"/>
                    <a:pt x="1130300" y="908050"/>
                  </a:cubicBezTo>
                  <a:cubicBezTo>
                    <a:pt x="1132417" y="901700"/>
                    <a:pt x="1134013" y="895152"/>
                    <a:pt x="1136650" y="889000"/>
                  </a:cubicBezTo>
                  <a:cubicBezTo>
                    <a:pt x="1149350" y="859367"/>
                    <a:pt x="1154823" y="861634"/>
                    <a:pt x="1162050" y="825500"/>
                  </a:cubicBezTo>
                  <a:cubicBezTo>
                    <a:pt x="1170925" y="781125"/>
                    <a:pt x="1166626" y="804396"/>
                    <a:pt x="1174750" y="755650"/>
                  </a:cubicBezTo>
                  <a:cubicBezTo>
                    <a:pt x="1189863" y="800990"/>
                    <a:pt x="1180024" y="782611"/>
                    <a:pt x="1200150" y="812800"/>
                  </a:cubicBezTo>
                  <a:cubicBezTo>
                    <a:pt x="1209125" y="857677"/>
                    <a:pt x="1203087" y="834311"/>
                    <a:pt x="1219200" y="882650"/>
                  </a:cubicBezTo>
                  <a:lnTo>
                    <a:pt x="1225550" y="901700"/>
                  </a:lnTo>
                  <a:cubicBezTo>
                    <a:pt x="1227667" y="908050"/>
                    <a:pt x="1230587" y="914186"/>
                    <a:pt x="1231900" y="920750"/>
                  </a:cubicBezTo>
                  <a:cubicBezTo>
                    <a:pt x="1236133" y="941917"/>
                    <a:pt x="1237774" y="963772"/>
                    <a:pt x="1244600" y="984250"/>
                  </a:cubicBezTo>
                  <a:cubicBezTo>
                    <a:pt x="1251671" y="1005464"/>
                    <a:pt x="1251984" y="1004780"/>
                    <a:pt x="1257300" y="1028700"/>
                  </a:cubicBezTo>
                  <a:cubicBezTo>
                    <a:pt x="1259641" y="1039236"/>
                    <a:pt x="1261309" y="1049914"/>
                    <a:pt x="1263650" y="1060450"/>
                  </a:cubicBezTo>
                  <a:cubicBezTo>
                    <a:pt x="1265543" y="1068969"/>
                    <a:pt x="1267602" y="1077459"/>
                    <a:pt x="1270000" y="1085850"/>
                  </a:cubicBezTo>
                  <a:cubicBezTo>
                    <a:pt x="1277147" y="1110864"/>
                    <a:pt x="1277286" y="1101426"/>
                    <a:pt x="1282700" y="1130300"/>
                  </a:cubicBezTo>
                  <a:cubicBezTo>
                    <a:pt x="1287445" y="1155609"/>
                    <a:pt x="1291167" y="1181100"/>
                    <a:pt x="1295400" y="1206500"/>
                  </a:cubicBezTo>
                  <a:cubicBezTo>
                    <a:pt x="1297517" y="1219200"/>
                    <a:pt x="1299225" y="1231975"/>
                    <a:pt x="1301750" y="1244600"/>
                  </a:cubicBezTo>
                  <a:cubicBezTo>
                    <a:pt x="1303867" y="1255183"/>
                    <a:pt x="1305759" y="1265814"/>
                    <a:pt x="1308100" y="1276350"/>
                  </a:cubicBezTo>
                  <a:cubicBezTo>
                    <a:pt x="1318292" y="1322215"/>
                    <a:pt x="1311224" y="1280833"/>
                    <a:pt x="1320800" y="1333500"/>
                  </a:cubicBezTo>
                  <a:cubicBezTo>
                    <a:pt x="1323103" y="1346168"/>
                    <a:pt x="1325240" y="1358867"/>
                    <a:pt x="1327150" y="1371600"/>
                  </a:cubicBezTo>
                  <a:cubicBezTo>
                    <a:pt x="1331590" y="1401203"/>
                    <a:pt x="1332590" y="1431460"/>
                    <a:pt x="1339850" y="1460500"/>
                  </a:cubicBezTo>
                  <a:lnTo>
                    <a:pt x="1346200" y="1485900"/>
                  </a:lnTo>
                  <a:cubicBezTo>
                    <a:pt x="1355287" y="1458640"/>
                    <a:pt x="1357585" y="1445759"/>
                    <a:pt x="1371600" y="1422400"/>
                  </a:cubicBezTo>
                  <a:cubicBezTo>
                    <a:pt x="1379453" y="1409312"/>
                    <a:pt x="1388533" y="1397000"/>
                    <a:pt x="1397000" y="1384300"/>
                  </a:cubicBezTo>
                  <a:cubicBezTo>
                    <a:pt x="1401233" y="1377950"/>
                    <a:pt x="1403350" y="1369483"/>
                    <a:pt x="1409700" y="1365250"/>
                  </a:cubicBezTo>
                  <a:lnTo>
                    <a:pt x="1428750" y="1352550"/>
                  </a:lnTo>
                  <a:cubicBezTo>
                    <a:pt x="1435100" y="1356783"/>
                    <a:pt x="1443755" y="1358778"/>
                    <a:pt x="1447800" y="1365250"/>
                  </a:cubicBezTo>
                  <a:cubicBezTo>
                    <a:pt x="1454895" y="1376602"/>
                    <a:pt x="1456267" y="1390650"/>
                    <a:pt x="1460500" y="1403350"/>
                  </a:cubicBezTo>
                  <a:lnTo>
                    <a:pt x="1466850" y="1422400"/>
                  </a:lnTo>
                  <a:lnTo>
                    <a:pt x="1473200" y="1441450"/>
                  </a:lnTo>
                  <a:cubicBezTo>
                    <a:pt x="1475317" y="1447800"/>
                    <a:pt x="1475837" y="1454931"/>
                    <a:pt x="1479550" y="1460500"/>
                  </a:cubicBezTo>
                  <a:cubicBezTo>
                    <a:pt x="1483783" y="1466850"/>
                    <a:pt x="1488837" y="1472724"/>
                    <a:pt x="1492250" y="1479550"/>
                  </a:cubicBezTo>
                  <a:cubicBezTo>
                    <a:pt x="1518540" y="1532130"/>
                    <a:pt x="1474904" y="1463055"/>
                    <a:pt x="1511300" y="1517650"/>
                  </a:cubicBezTo>
                  <a:cubicBezTo>
                    <a:pt x="1517650" y="1515533"/>
                    <a:pt x="1525617" y="1516033"/>
                    <a:pt x="1530350" y="1511300"/>
                  </a:cubicBezTo>
                  <a:cubicBezTo>
                    <a:pt x="1541143" y="1500507"/>
                    <a:pt x="1555750" y="1473200"/>
                    <a:pt x="1555750" y="1473200"/>
                  </a:cubicBezTo>
                  <a:cubicBezTo>
                    <a:pt x="1562100" y="1479550"/>
                    <a:pt x="1569051" y="1485351"/>
                    <a:pt x="1574800" y="1492250"/>
                  </a:cubicBezTo>
                  <a:cubicBezTo>
                    <a:pt x="1579686" y="1498113"/>
                    <a:pt x="1580414" y="1508466"/>
                    <a:pt x="1587500" y="1511300"/>
                  </a:cubicBezTo>
                  <a:cubicBezTo>
                    <a:pt x="1593715" y="1513786"/>
                    <a:pt x="1600200" y="1507067"/>
                    <a:pt x="1606550" y="1504950"/>
                  </a:cubicBezTo>
                  <a:lnTo>
                    <a:pt x="1619250" y="1466850"/>
                  </a:lnTo>
                  <a:lnTo>
                    <a:pt x="1625600" y="1447800"/>
                  </a:lnTo>
                  <a:cubicBezTo>
                    <a:pt x="1627717" y="1428750"/>
                    <a:pt x="1628799" y="1409556"/>
                    <a:pt x="1631950" y="1390650"/>
                  </a:cubicBezTo>
                  <a:cubicBezTo>
                    <a:pt x="1633050" y="1384048"/>
                    <a:pt x="1636848" y="1378134"/>
                    <a:pt x="1638300" y="1371600"/>
                  </a:cubicBezTo>
                  <a:cubicBezTo>
                    <a:pt x="1640378" y="1362248"/>
                    <a:pt x="1647308" y="1302094"/>
                    <a:pt x="1657350" y="1295400"/>
                  </a:cubicBezTo>
                  <a:lnTo>
                    <a:pt x="1676400" y="1282700"/>
                  </a:lnTo>
                  <a:cubicBezTo>
                    <a:pt x="1680633" y="1289050"/>
                    <a:pt x="1685687" y="1294924"/>
                    <a:pt x="1689100" y="1301750"/>
                  </a:cubicBezTo>
                  <a:cubicBezTo>
                    <a:pt x="1692093" y="1307737"/>
                    <a:pt x="1688757" y="1320800"/>
                    <a:pt x="1695450" y="1320800"/>
                  </a:cubicBezTo>
                  <a:cubicBezTo>
                    <a:pt x="1704430" y="1320800"/>
                    <a:pt x="1708987" y="1308839"/>
                    <a:pt x="1714500" y="1301750"/>
                  </a:cubicBezTo>
                  <a:cubicBezTo>
                    <a:pt x="1723871" y="1289702"/>
                    <a:pt x="1735073" y="1278130"/>
                    <a:pt x="1739900" y="1263650"/>
                  </a:cubicBezTo>
                  <a:cubicBezTo>
                    <a:pt x="1742017" y="1257300"/>
                    <a:pt x="1741517" y="1249333"/>
                    <a:pt x="1746250" y="1244600"/>
                  </a:cubicBezTo>
                  <a:cubicBezTo>
                    <a:pt x="1750983" y="1239867"/>
                    <a:pt x="1758950" y="1240367"/>
                    <a:pt x="1765300" y="1238250"/>
                  </a:cubicBezTo>
                  <a:cubicBezTo>
                    <a:pt x="1769533" y="1225550"/>
                    <a:pt x="1776522" y="1213455"/>
                    <a:pt x="1778000" y="1200150"/>
                  </a:cubicBezTo>
                  <a:cubicBezTo>
                    <a:pt x="1783118" y="1154090"/>
                    <a:pt x="1780701" y="1152596"/>
                    <a:pt x="1790700" y="1117600"/>
                  </a:cubicBezTo>
                  <a:cubicBezTo>
                    <a:pt x="1792539" y="1111164"/>
                    <a:pt x="1793799" y="1104401"/>
                    <a:pt x="1797050" y="1098550"/>
                  </a:cubicBezTo>
                  <a:cubicBezTo>
                    <a:pt x="1804463" y="1085207"/>
                    <a:pt x="1807970" y="1065277"/>
                    <a:pt x="1822450" y="1060450"/>
                  </a:cubicBezTo>
                  <a:lnTo>
                    <a:pt x="1841500" y="1054100"/>
                  </a:lnTo>
                  <a:cubicBezTo>
                    <a:pt x="1847850" y="1056217"/>
                    <a:pt x="1855323" y="1056269"/>
                    <a:pt x="1860550" y="1060450"/>
                  </a:cubicBezTo>
                  <a:cubicBezTo>
                    <a:pt x="1874871" y="1071907"/>
                    <a:pt x="1875081" y="1089083"/>
                    <a:pt x="1879600" y="1104900"/>
                  </a:cubicBezTo>
                  <a:cubicBezTo>
                    <a:pt x="1881439" y="1111336"/>
                    <a:pt x="1883833" y="1117600"/>
                    <a:pt x="1885950" y="1123950"/>
                  </a:cubicBezTo>
                  <a:cubicBezTo>
                    <a:pt x="1890183" y="1117600"/>
                    <a:pt x="1893764" y="1110763"/>
                    <a:pt x="1898650" y="1104900"/>
                  </a:cubicBezTo>
                  <a:cubicBezTo>
                    <a:pt x="1913929" y="1086565"/>
                    <a:pt x="1918019" y="1085637"/>
                    <a:pt x="1936750" y="1073150"/>
                  </a:cubicBezTo>
                  <a:cubicBezTo>
                    <a:pt x="1940983" y="1066800"/>
                    <a:pt x="1943491" y="1058868"/>
                    <a:pt x="1949450" y="1054100"/>
                  </a:cubicBezTo>
                  <a:cubicBezTo>
                    <a:pt x="1954677" y="1049919"/>
                    <a:pt x="1963767" y="1052483"/>
                    <a:pt x="1968500" y="1047750"/>
                  </a:cubicBezTo>
                  <a:cubicBezTo>
                    <a:pt x="1979293" y="1036957"/>
                    <a:pt x="1993900" y="1009650"/>
                    <a:pt x="1993900" y="1009650"/>
                  </a:cubicBezTo>
                  <a:cubicBezTo>
                    <a:pt x="2000250" y="1013883"/>
                    <a:pt x="2007924" y="1016607"/>
                    <a:pt x="2012950" y="1022350"/>
                  </a:cubicBezTo>
                  <a:cubicBezTo>
                    <a:pt x="2059667" y="1075741"/>
                    <a:pt x="2025803" y="1041706"/>
                    <a:pt x="2044700" y="1079500"/>
                  </a:cubicBezTo>
                  <a:cubicBezTo>
                    <a:pt x="2048113" y="1086326"/>
                    <a:pt x="2053987" y="1091724"/>
                    <a:pt x="2057400" y="1098550"/>
                  </a:cubicBezTo>
                  <a:cubicBezTo>
                    <a:pt x="2068980" y="1121710"/>
                    <a:pt x="2059117" y="1135678"/>
                    <a:pt x="2089150" y="1155700"/>
                  </a:cubicBezTo>
                  <a:cubicBezTo>
                    <a:pt x="2117180" y="1174387"/>
                    <a:pt x="2100716" y="1166903"/>
                    <a:pt x="2139950" y="1174750"/>
                  </a:cubicBezTo>
                  <a:cubicBezTo>
                    <a:pt x="2144183" y="1183217"/>
                    <a:pt x="2147780" y="1192033"/>
                    <a:pt x="2152650" y="1200150"/>
                  </a:cubicBezTo>
                  <a:cubicBezTo>
                    <a:pt x="2160503" y="1213238"/>
                    <a:pt x="2178050" y="1238250"/>
                    <a:pt x="2178050" y="1238250"/>
                  </a:cubicBezTo>
                  <a:cubicBezTo>
                    <a:pt x="2189757" y="1285079"/>
                    <a:pt x="2177176" y="1242562"/>
                    <a:pt x="2197100" y="1289050"/>
                  </a:cubicBezTo>
                  <a:cubicBezTo>
                    <a:pt x="2199737" y="1295202"/>
                    <a:pt x="2200457" y="1302113"/>
                    <a:pt x="2203450" y="1308100"/>
                  </a:cubicBezTo>
                  <a:cubicBezTo>
                    <a:pt x="2206863" y="1314926"/>
                    <a:pt x="2212737" y="1320324"/>
                    <a:pt x="2216150" y="1327150"/>
                  </a:cubicBezTo>
                  <a:cubicBezTo>
                    <a:pt x="2219143" y="1333137"/>
                    <a:pt x="2219249" y="1340349"/>
                    <a:pt x="2222500" y="1346200"/>
                  </a:cubicBezTo>
                  <a:cubicBezTo>
                    <a:pt x="2229913" y="1359543"/>
                    <a:pt x="2239433" y="1371600"/>
                    <a:pt x="2247900" y="1384300"/>
                  </a:cubicBezTo>
                  <a:lnTo>
                    <a:pt x="2273300" y="1422400"/>
                  </a:lnTo>
                  <a:cubicBezTo>
                    <a:pt x="2277533" y="1428750"/>
                    <a:pt x="2283587" y="1434210"/>
                    <a:pt x="2286000" y="1441450"/>
                  </a:cubicBezTo>
                  <a:cubicBezTo>
                    <a:pt x="2297177" y="1474980"/>
                    <a:pt x="2288637" y="1454931"/>
                    <a:pt x="2317750" y="1498600"/>
                  </a:cubicBezTo>
                  <a:cubicBezTo>
                    <a:pt x="2321983" y="1504950"/>
                    <a:pt x="2328037" y="1510410"/>
                    <a:pt x="2330450" y="1517650"/>
                  </a:cubicBezTo>
                  <a:cubicBezTo>
                    <a:pt x="2339213" y="1543940"/>
                    <a:pt x="2333087" y="1531131"/>
                    <a:pt x="2349500" y="1555750"/>
                  </a:cubicBezTo>
                  <a:cubicBezTo>
                    <a:pt x="2378016" y="1527234"/>
                    <a:pt x="2365710" y="1545219"/>
                    <a:pt x="2381250" y="1498600"/>
                  </a:cubicBezTo>
                  <a:lnTo>
                    <a:pt x="2387600" y="1479550"/>
                  </a:lnTo>
                  <a:cubicBezTo>
                    <a:pt x="2414224" y="1519486"/>
                    <a:pt x="2404418" y="1531759"/>
                    <a:pt x="2432050" y="1498600"/>
                  </a:cubicBezTo>
                  <a:cubicBezTo>
                    <a:pt x="2436936" y="1492737"/>
                    <a:pt x="2438791" y="1484318"/>
                    <a:pt x="2444750" y="1479550"/>
                  </a:cubicBezTo>
                  <a:cubicBezTo>
                    <a:pt x="2449977" y="1475369"/>
                    <a:pt x="2457813" y="1476193"/>
                    <a:pt x="2463800" y="1473200"/>
                  </a:cubicBezTo>
                  <a:cubicBezTo>
                    <a:pt x="2470626" y="1469787"/>
                    <a:pt x="2476500" y="1464733"/>
                    <a:pt x="2482850" y="1460500"/>
                  </a:cubicBezTo>
                  <a:cubicBezTo>
                    <a:pt x="2499987" y="1466212"/>
                    <a:pt x="2508695" y="1472903"/>
                    <a:pt x="2527300" y="1460500"/>
                  </a:cubicBezTo>
                  <a:cubicBezTo>
                    <a:pt x="2533650" y="1456267"/>
                    <a:pt x="2535767" y="1447800"/>
                    <a:pt x="2540000" y="1441450"/>
                  </a:cubicBezTo>
                  <a:cubicBezTo>
                    <a:pt x="2542117" y="1420283"/>
                    <a:pt x="2543539" y="1399036"/>
                    <a:pt x="2546350" y="1377950"/>
                  </a:cubicBezTo>
                  <a:cubicBezTo>
                    <a:pt x="2547776" y="1367252"/>
                    <a:pt x="2547345" y="1355571"/>
                    <a:pt x="2552700" y="1346200"/>
                  </a:cubicBezTo>
                  <a:cubicBezTo>
                    <a:pt x="2556486" y="1339574"/>
                    <a:pt x="2565400" y="1337733"/>
                    <a:pt x="2571750" y="1333500"/>
                  </a:cubicBezTo>
                  <a:cubicBezTo>
                    <a:pt x="2578100" y="1335617"/>
                    <a:pt x="2584585" y="1342336"/>
                    <a:pt x="2590800" y="1339850"/>
                  </a:cubicBezTo>
                  <a:cubicBezTo>
                    <a:pt x="2597886" y="1337016"/>
                    <a:pt x="2601087" y="1328040"/>
                    <a:pt x="2603500" y="1320800"/>
                  </a:cubicBezTo>
                  <a:cubicBezTo>
                    <a:pt x="2607571" y="1308586"/>
                    <a:pt x="2607057" y="1295269"/>
                    <a:pt x="2609850" y="1282700"/>
                  </a:cubicBezTo>
                  <a:cubicBezTo>
                    <a:pt x="2611302" y="1276166"/>
                    <a:pt x="2614083" y="1270000"/>
                    <a:pt x="2616200" y="1263650"/>
                  </a:cubicBezTo>
                  <a:cubicBezTo>
                    <a:pt x="2618926" y="1244569"/>
                    <a:pt x="2623329" y="1207878"/>
                    <a:pt x="2628900" y="1187450"/>
                  </a:cubicBezTo>
                  <a:cubicBezTo>
                    <a:pt x="2632422" y="1174535"/>
                    <a:pt x="2637367" y="1162050"/>
                    <a:pt x="2641600" y="1149350"/>
                  </a:cubicBezTo>
                  <a:lnTo>
                    <a:pt x="2647950" y="1130300"/>
                  </a:lnTo>
                  <a:cubicBezTo>
                    <a:pt x="2654300" y="1136650"/>
                    <a:pt x="2662639" y="1141500"/>
                    <a:pt x="2667000" y="1149350"/>
                  </a:cubicBezTo>
                  <a:cubicBezTo>
                    <a:pt x="2673501" y="1161052"/>
                    <a:pt x="2679700" y="1187450"/>
                    <a:pt x="2679700" y="1187450"/>
                  </a:cubicBezTo>
                  <a:cubicBezTo>
                    <a:pt x="2686050" y="1185333"/>
                    <a:pt x="2692763" y="1184093"/>
                    <a:pt x="2698750" y="1181100"/>
                  </a:cubicBezTo>
                  <a:cubicBezTo>
                    <a:pt x="2705576" y="1177687"/>
                    <a:pt x="2710168" y="1168400"/>
                    <a:pt x="2717800" y="1168400"/>
                  </a:cubicBezTo>
                  <a:cubicBezTo>
                    <a:pt x="2725432" y="1168400"/>
                    <a:pt x="2730500" y="1176867"/>
                    <a:pt x="2736850" y="1181100"/>
                  </a:cubicBezTo>
                  <a:cubicBezTo>
                    <a:pt x="2752811" y="1228983"/>
                    <a:pt x="2731281" y="1169961"/>
                    <a:pt x="2755900" y="1219200"/>
                  </a:cubicBezTo>
                  <a:cubicBezTo>
                    <a:pt x="2758893" y="1225187"/>
                    <a:pt x="2758999" y="1232399"/>
                    <a:pt x="2762250" y="1238250"/>
                  </a:cubicBezTo>
                  <a:cubicBezTo>
                    <a:pt x="2769663" y="1251593"/>
                    <a:pt x="2779183" y="1263650"/>
                    <a:pt x="2787650" y="1276350"/>
                  </a:cubicBezTo>
                  <a:lnTo>
                    <a:pt x="2800350" y="1295400"/>
                  </a:lnTo>
                  <a:cubicBezTo>
                    <a:pt x="2808901" y="1244095"/>
                    <a:pt x="2802629" y="1269514"/>
                    <a:pt x="2819400" y="1219200"/>
                  </a:cubicBezTo>
                  <a:lnTo>
                    <a:pt x="2819400" y="1219200"/>
                  </a:lnTo>
                  <a:cubicBezTo>
                    <a:pt x="2819716" y="1217619"/>
                    <a:pt x="2826893" y="1174909"/>
                    <a:pt x="2832100" y="1168400"/>
                  </a:cubicBezTo>
                  <a:cubicBezTo>
                    <a:pt x="2836868" y="1162441"/>
                    <a:pt x="2844800" y="1159933"/>
                    <a:pt x="2851150" y="1155700"/>
                  </a:cubicBezTo>
                  <a:cubicBezTo>
                    <a:pt x="2857500" y="1157817"/>
                    <a:pt x="2863598" y="1163150"/>
                    <a:pt x="2870200" y="1162050"/>
                  </a:cubicBezTo>
                  <a:cubicBezTo>
                    <a:pt x="2877728" y="1160795"/>
                    <a:pt x="2883854" y="1154746"/>
                    <a:pt x="2889250" y="1149350"/>
                  </a:cubicBezTo>
                  <a:cubicBezTo>
                    <a:pt x="2900382" y="1138218"/>
                    <a:pt x="2904168" y="1125711"/>
                    <a:pt x="2908300" y="1111250"/>
                  </a:cubicBezTo>
                  <a:cubicBezTo>
                    <a:pt x="2910698" y="1102859"/>
                    <a:pt x="2912533" y="1094317"/>
                    <a:pt x="2914650" y="1085850"/>
                  </a:cubicBezTo>
                  <a:cubicBezTo>
                    <a:pt x="2912533" y="1079500"/>
                    <a:pt x="2908300" y="1073493"/>
                    <a:pt x="2908300" y="1066800"/>
                  </a:cubicBezTo>
                  <a:cubicBezTo>
                    <a:pt x="2908300" y="1047633"/>
                    <a:pt x="2911939" y="1028625"/>
                    <a:pt x="2914650" y="1009650"/>
                  </a:cubicBezTo>
                  <a:cubicBezTo>
                    <a:pt x="2918481" y="982831"/>
                    <a:pt x="2919963" y="981011"/>
                    <a:pt x="2927350" y="958850"/>
                  </a:cubicBezTo>
                  <a:cubicBezTo>
                    <a:pt x="2931583" y="967317"/>
                    <a:pt x="2935354" y="976031"/>
                    <a:pt x="2940050" y="984250"/>
                  </a:cubicBezTo>
                  <a:cubicBezTo>
                    <a:pt x="2943836" y="990876"/>
                    <a:pt x="2945177" y="1004247"/>
                    <a:pt x="2952750" y="1003300"/>
                  </a:cubicBezTo>
                  <a:cubicBezTo>
                    <a:pt x="2970111" y="1001130"/>
                    <a:pt x="2996655" y="972095"/>
                    <a:pt x="3009900" y="958850"/>
                  </a:cubicBezTo>
                  <a:cubicBezTo>
                    <a:pt x="3012017" y="952500"/>
                    <a:pt x="3014798" y="946334"/>
                    <a:pt x="3016250" y="939800"/>
                  </a:cubicBezTo>
                  <a:cubicBezTo>
                    <a:pt x="3022059" y="913662"/>
                    <a:pt x="3022016" y="895374"/>
                    <a:pt x="3028950" y="869950"/>
                  </a:cubicBezTo>
                  <a:cubicBezTo>
                    <a:pt x="3032472" y="857035"/>
                    <a:pt x="3037417" y="844550"/>
                    <a:pt x="3041650" y="831850"/>
                  </a:cubicBezTo>
                  <a:cubicBezTo>
                    <a:pt x="3043767" y="825500"/>
                    <a:pt x="3044287" y="818369"/>
                    <a:pt x="3048000" y="812800"/>
                  </a:cubicBezTo>
                  <a:lnTo>
                    <a:pt x="3060700" y="793750"/>
                  </a:lnTo>
                  <a:cubicBezTo>
                    <a:pt x="3067050" y="800100"/>
                    <a:pt x="3075389" y="804950"/>
                    <a:pt x="3079750" y="812800"/>
                  </a:cubicBezTo>
                  <a:cubicBezTo>
                    <a:pt x="3086251" y="824502"/>
                    <a:pt x="3088217" y="838200"/>
                    <a:pt x="3092450" y="850900"/>
                  </a:cubicBezTo>
                  <a:cubicBezTo>
                    <a:pt x="3094567" y="857250"/>
                    <a:pt x="3095087" y="864381"/>
                    <a:pt x="3098800" y="869950"/>
                  </a:cubicBezTo>
                  <a:cubicBezTo>
                    <a:pt x="3135196" y="924545"/>
                    <a:pt x="3091560" y="855470"/>
                    <a:pt x="3117850" y="908050"/>
                  </a:cubicBezTo>
                  <a:cubicBezTo>
                    <a:pt x="3121263" y="914876"/>
                    <a:pt x="3126317" y="920750"/>
                    <a:pt x="3130550" y="927100"/>
                  </a:cubicBezTo>
                  <a:cubicBezTo>
                    <a:pt x="3136900" y="922867"/>
                    <a:pt x="3142072" y="915655"/>
                    <a:pt x="3149600" y="914400"/>
                  </a:cubicBezTo>
                  <a:cubicBezTo>
                    <a:pt x="3156202" y="913300"/>
                    <a:pt x="3163917" y="916017"/>
                    <a:pt x="3168650" y="920750"/>
                  </a:cubicBezTo>
                  <a:cubicBezTo>
                    <a:pt x="3208693" y="960793"/>
                    <a:pt x="3184430" y="945960"/>
                    <a:pt x="3200400" y="977900"/>
                  </a:cubicBezTo>
                  <a:cubicBezTo>
                    <a:pt x="3203813" y="984726"/>
                    <a:pt x="3210000" y="989976"/>
                    <a:pt x="3213100" y="996950"/>
                  </a:cubicBezTo>
                  <a:cubicBezTo>
                    <a:pt x="3218537" y="1009183"/>
                    <a:pt x="3221567" y="1022350"/>
                    <a:pt x="3225800" y="1035050"/>
                  </a:cubicBezTo>
                  <a:lnTo>
                    <a:pt x="3232150" y="1054100"/>
                  </a:lnTo>
                  <a:cubicBezTo>
                    <a:pt x="3234267" y="1060450"/>
                    <a:pt x="3236877" y="1066656"/>
                    <a:pt x="3238500" y="1073150"/>
                  </a:cubicBezTo>
                  <a:cubicBezTo>
                    <a:pt x="3248097" y="1111537"/>
                    <a:pt x="3242090" y="1090271"/>
                    <a:pt x="3257550" y="1136650"/>
                  </a:cubicBezTo>
                  <a:lnTo>
                    <a:pt x="3263900" y="1155700"/>
                  </a:lnTo>
                  <a:cubicBezTo>
                    <a:pt x="3266017" y="1162050"/>
                    <a:pt x="3265517" y="1170017"/>
                    <a:pt x="3270250" y="1174750"/>
                  </a:cubicBezTo>
                  <a:lnTo>
                    <a:pt x="3289300" y="1193800"/>
                  </a:lnTo>
                  <a:lnTo>
                    <a:pt x="3321050" y="1289050"/>
                  </a:lnTo>
                  <a:lnTo>
                    <a:pt x="3327400" y="1308100"/>
                  </a:lnTo>
                  <a:lnTo>
                    <a:pt x="3333750" y="1327150"/>
                  </a:lnTo>
                  <a:cubicBezTo>
                    <a:pt x="3337983" y="1314450"/>
                    <a:pt x="3343825" y="1302177"/>
                    <a:pt x="3346450" y="1289050"/>
                  </a:cubicBezTo>
                  <a:cubicBezTo>
                    <a:pt x="3347580" y="1283399"/>
                    <a:pt x="3355787" y="1239747"/>
                    <a:pt x="3359150" y="1231900"/>
                  </a:cubicBezTo>
                  <a:cubicBezTo>
                    <a:pt x="3362156" y="1224885"/>
                    <a:pt x="3368064" y="1219476"/>
                    <a:pt x="3371850" y="1212850"/>
                  </a:cubicBezTo>
                  <a:cubicBezTo>
                    <a:pt x="3376546" y="1204631"/>
                    <a:pt x="3381226" y="1196313"/>
                    <a:pt x="3384550" y="1187450"/>
                  </a:cubicBezTo>
                  <a:cubicBezTo>
                    <a:pt x="3387614" y="1179278"/>
                    <a:pt x="3386997" y="1169856"/>
                    <a:pt x="3390900" y="1162050"/>
                  </a:cubicBezTo>
                  <a:cubicBezTo>
                    <a:pt x="3397726" y="1148398"/>
                    <a:pt x="3416300" y="1123950"/>
                    <a:pt x="3416300" y="1123950"/>
                  </a:cubicBezTo>
                  <a:cubicBezTo>
                    <a:pt x="3432261" y="1171833"/>
                    <a:pt x="3410731" y="1112811"/>
                    <a:pt x="3435350" y="1162050"/>
                  </a:cubicBezTo>
                  <a:cubicBezTo>
                    <a:pt x="3438343" y="1168037"/>
                    <a:pt x="3439583" y="1174750"/>
                    <a:pt x="3441700" y="1181100"/>
                  </a:cubicBezTo>
                  <a:cubicBezTo>
                    <a:pt x="3443817" y="1195917"/>
                    <a:pt x="3445373" y="1210824"/>
                    <a:pt x="3448050" y="1225550"/>
                  </a:cubicBezTo>
                  <a:cubicBezTo>
                    <a:pt x="3451289" y="1243362"/>
                    <a:pt x="3453899" y="1256799"/>
                    <a:pt x="3467100" y="1270000"/>
                  </a:cubicBezTo>
                  <a:cubicBezTo>
                    <a:pt x="3472496" y="1275396"/>
                    <a:pt x="3479800" y="1278467"/>
                    <a:pt x="3486150" y="1282700"/>
                  </a:cubicBezTo>
                  <a:cubicBezTo>
                    <a:pt x="3505417" y="1340502"/>
                    <a:pt x="3475862" y="1249210"/>
                    <a:pt x="3498850" y="1333500"/>
                  </a:cubicBezTo>
                  <a:cubicBezTo>
                    <a:pt x="3502372" y="1346415"/>
                    <a:pt x="3507317" y="1358900"/>
                    <a:pt x="3511550" y="1371600"/>
                  </a:cubicBezTo>
                  <a:cubicBezTo>
                    <a:pt x="3519758" y="1396223"/>
                    <a:pt x="3525826" y="1412803"/>
                    <a:pt x="3530600" y="1441450"/>
                  </a:cubicBezTo>
                  <a:lnTo>
                    <a:pt x="3543300" y="1517650"/>
                  </a:lnTo>
                  <a:cubicBezTo>
                    <a:pt x="3545417" y="1530350"/>
                    <a:pt x="3547125" y="1543125"/>
                    <a:pt x="3549650" y="1555750"/>
                  </a:cubicBezTo>
                  <a:cubicBezTo>
                    <a:pt x="3551767" y="1566333"/>
                    <a:pt x="3554359" y="1576833"/>
                    <a:pt x="3556000" y="1587500"/>
                  </a:cubicBezTo>
                  <a:cubicBezTo>
                    <a:pt x="3563050" y="1633323"/>
                    <a:pt x="3563308" y="1667532"/>
                    <a:pt x="3575050" y="1714500"/>
                  </a:cubicBezTo>
                  <a:cubicBezTo>
                    <a:pt x="3577167" y="1722967"/>
                    <a:pt x="3580105" y="1731269"/>
                    <a:pt x="3581400" y="1739900"/>
                  </a:cubicBezTo>
                  <a:cubicBezTo>
                    <a:pt x="3586463" y="1773653"/>
                    <a:pt x="3587407" y="1808033"/>
                    <a:pt x="3594100" y="1841500"/>
                  </a:cubicBezTo>
                  <a:lnTo>
                    <a:pt x="3606800" y="1905000"/>
                  </a:lnTo>
                  <a:cubicBezTo>
                    <a:pt x="3611033" y="1898650"/>
                    <a:pt x="3613028" y="1889995"/>
                    <a:pt x="3619500" y="1885950"/>
                  </a:cubicBezTo>
                  <a:cubicBezTo>
                    <a:pt x="3630852" y="1878855"/>
                    <a:pt x="3657600" y="1873250"/>
                    <a:pt x="3657600" y="1873250"/>
                  </a:cubicBezTo>
                  <a:cubicBezTo>
                    <a:pt x="3689350" y="1883833"/>
                    <a:pt x="3674533" y="1873250"/>
                    <a:pt x="3689350" y="1917700"/>
                  </a:cubicBezTo>
                  <a:lnTo>
                    <a:pt x="3695700" y="1936750"/>
                  </a:lnTo>
                  <a:cubicBezTo>
                    <a:pt x="3699933" y="1924050"/>
                    <a:pt x="3706199" y="1911855"/>
                    <a:pt x="3708400" y="1898650"/>
                  </a:cubicBezTo>
                  <a:cubicBezTo>
                    <a:pt x="3710517" y="1885950"/>
                    <a:pt x="3712447" y="1873218"/>
                    <a:pt x="3714750" y="1860550"/>
                  </a:cubicBezTo>
                  <a:cubicBezTo>
                    <a:pt x="3722043" y="1820438"/>
                    <a:pt x="3721213" y="1834360"/>
                    <a:pt x="3727450" y="1790700"/>
                  </a:cubicBezTo>
                  <a:cubicBezTo>
                    <a:pt x="3729863" y="1773806"/>
                    <a:pt x="3731387" y="1756794"/>
                    <a:pt x="3733800" y="1739900"/>
                  </a:cubicBezTo>
                  <a:cubicBezTo>
                    <a:pt x="3735621" y="1727154"/>
                    <a:pt x="3738192" y="1714525"/>
                    <a:pt x="3740150" y="1701800"/>
                  </a:cubicBezTo>
                  <a:cubicBezTo>
                    <a:pt x="3742426" y="1687007"/>
                    <a:pt x="3744166" y="1672134"/>
                    <a:pt x="3746500" y="1657350"/>
                  </a:cubicBezTo>
                  <a:cubicBezTo>
                    <a:pt x="3750516" y="1631915"/>
                    <a:pt x="3752955" y="1606132"/>
                    <a:pt x="3759200" y="1581150"/>
                  </a:cubicBezTo>
                  <a:cubicBezTo>
                    <a:pt x="3761317" y="1572683"/>
                    <a:pt x="3763838" y="1564308"/>
                    <a:pt x="3765550" y="1555750"/>
                  </a:cubicBezTo>
                  <a:cubicBezTo>
                    <a:pt x="3771317" y="1526916"/>
                    <a:pt x="3776302" y="1479043"/>
                    <a:pt x="3784600" y="1454150"/>
                  </a:cubicBezTo>
                  <a:cubicBezTo>
                    <a:pt x="3786717" y="1447800"/>
                    <a:pt x="3786217" y="1439833"/>
                    <a:pt x="3790950" y="1435100"/>
                  </a:cubicBezTo>
                  <a:cubicBezTo>
                    <a:pt x="3812785" y="1413265"/>
                    <a:pt x="3824145" y="1411335"/>
                    <a:pt x="3848100" y="1403350"/>
                  </a:cubicBezTo>
                  <a:cubicBezTo>
                    <a:pt x="3854450" y="1397000"/>
                    <a:pt x="3862169" y="1391772"/>
                    <a:pt x="3867150" y="1384300"/>
                  </a:cubicBezTo>
                  <a:cubicBezTo>
                    <a:pt x="3879930" y="1365130"/>
                    <a:pt x="3866131" y="1338073"/>
                    <a:pt x="3898900" y="1327150"/>
                  </a:cubicBezTo>
                  <a:lnTo>
                    <a:pt x="3937000" y="1314450"/>
                  </a:lnTo>
                  <a:cubicBezTo>
                    <a:pt x="3945467" y="1301750"/>
                    <a:pt x="3957573" y="1290830"/>
                    <a:pt x="3962400" y="1276350"/>
                  </a:cubicBezTo>
                  <a:cubicBezTo>
                    <a:pt x="3971163" y="1250060"/>
                    <a:pt x="3965037" y="1262869"/>
                    <a:pt x="3981450" y="1238250"/>
                  </a:cubicBezTo>
                  <a:cubicBezTo>
                    <a:pt x="3983567" y="1229783"/>
                    <a:pt x="3979521" y="1215610"/>
                    <a:pt x="3987800" y="1212850"/>
                  </a:cubicBezTo>
                  <a:cubicBezTo>
                    <a:pt x="3995040" y="1210437"/>
                    <a:pt x="3997400" y="1224926"/>
                    <a:pt x="4000500" y="1231900"/>
                  </a:cubicBezTo>
                  <a:cubicBezTo>
                    <a:pt x="4009334" y="1251777"/>
                    <a:pt x="4014273" y="1274290"/>
                    <a:pt x="4019550" y="1295400"/>
                  </a:cubicBezTo>
                  <a:cubicBezTo>
                    <a:pt x="4041012" y="1290035"/>
                    <a:pt x="4051796" y="1291967"/>
                    <a:pt x="4064000" y="1270000"/>
                  </a:cubicBezTo>
                  <a:cubicBezTo>
                    <a:pt x="4070501" y="1258298"/>
                    <a:pt x="4072467" y="1244600"/>
                    <a:pt x="4076700" y="1231900"/>
                  </a:cubicBezTo>
                  <a:cubicBezTo>
                    <a:pt x="4078817" y="1225550"/>
                    <a:pt x="4078317" y="1217583"/>
                    <a:pt x="4083050" y="1212850"/>
                  </a:cubicBezTo>
                  <a:cubicBezTo>
                    <a:pt x="4089400" y="1206500"/>
                    <a:pt x="4094628" y="1198781"/>
                    <a:pt x="4102100" y="1193800"/>
                  </a:cubicBezTo>
                  <a:cubicBezTo>
                    <a:pt x="4107669" y="1190087"/>
                    <a:pt x="4114800" y="1189567"/>
                    <a:pt x="4121150" y="1187450"/>
                  </a:cubicBezTo>
                  <a:cubicBezTo>
                    <a:pt x="4125383" y="1193800"/>
                    <a:pt x="4130437" y="1199674"/>
                    <a:pt x="4133850" y="1206500"/>
                  </a:cubicBezTo>
                  <a:cubicBezTo>
                    <a:pt x="4140145" y="1219089"/>
                    <a:pt x="4144480" y="1245914"/>
                    <a:pt x="4146550" y="1257300"/>
                  </a:cubicBezTo>
                  <a:cubicBezTo>
                    <a:pt x="4148853" y="1269968"/>
                    <a:pt x="4150783" y="1282700"/>
                    <a:pt x="4152900" y="1295400"/>
                  </a:cubicBezTo>
                  <a:cubicBezTo>
                    <a:pt x="4155017" y="1329267"/>
                    <a:pt x="4156743" y="1363160"/>
                    <a:pt x="4159250" y="1397000"/>
                  </a:cubicBezTo>
                  <a:cubicBezTo>
                    <a:pt x="4160977" y="1420315"/>
                    <a:pt x="4159930" y="1444169"/>
                    <a:pt x="4165600" y="1466850"/>
                  </a:cubicBezTo>
                  <a:cubicBezTo>
                    <a:pt x="4167223" y="1473344"/>
                    <a:pt x="4168957" y="1453787"/>
                    <a:pt x="4171950" y="1447800"/>
                  </a:cubicBezTo>
                  <a:cubicBezTo>
                    <a:pt x="4175363" y="1440974"/>
                    <a:pt x="4181237" y="1435576"/>
                    <a:pt x="4184650" y="1428750"/>
                  </a:cubicBezTo>
                  <a:cubicBezTo>
                    <a:pt x="4210940" y="1376170"/>
                    <a:pt x="4167304" y="1445245"/>
                    <a:pt x="4203700" y="1390650"/>
                  </a:cubicBezTo>
                  <a:cubicBezTo>
                    <a:pt x="4207933" y="1397000"/>
                    <a:pt x="4209574" y="1413113"/>
                    <a:pt x="4216400" y="1409700"/>
                  </a:cubicBezTo>
                  <a:cubicBezTo>
                    <a:pt x="4230052" y="1402874"/>
                    <a:pt x="4241800" y="1371600"/>
                    <a:pt x="4241800" y="1371600"/>
                  </a:cubicBezTo>
                  <a:cubicBezTo>
                    <a:pt x="4256854" y="1296329"/>
                    <a:pt x="4237067" y="1374312"/>
                    <a:pt x="4260850" y="1320800"/>
                  </a:cubicBezTo>
                  <a:cubicBezTo>
                    <a:pt x="4266287" y="1308567"/>
                    <a:pt x="4269317" y="1295400"/>
                    <a:pt x="4273550" y="1282700"/>
                  </a:cubicBezTo>
                  <a:lnTo>
                    <a:pt x="4286250" y="1244600"/>
                  </a:lnTo>
                  <a:cubicBezTo>
                    <a:pt x="4288367" y="1238250"/>
                    <a:pt x="4288887" y="1231119"/>
                    <a:pt x="4292600" y="1225550"/>
                  </a:cubicBezTo>
                  <a:cubicBezTo>
                    <a:pt x="4296833" y="1219200"/>
                    <a:pt x="4302200" y="1213474"/>
                    <a:pt x="4305300" y="1206500"/>
                  </a:cubicBezTo>
                  <a:cubicBezTo>
                    <a:pt x="4310737" y="1194267"/>
                    <a:pt x="4310574" y="1179539"/>
                    <a:pt x="4318000" y="1168400"/>
                  </a:cubicBezTo>
                  <a:cubicBezTo>
                    <a:pt x="4322233" y="1162050"/>
                    <a:pt x="4327287" y="1156176"/>
                    <a:pt x="4330700" y="1149350"/>
                  </a:cubicBezTo>
                  <a:cubicBezTo>
                    <a:pt x="4333693" y="1143363"/>
                    <a:pt x="4333799" y="1136151"/>
                    <a:pt x="4337050" y="1130300"/>
                  </a:cubicBezTo>
                  <a:cubicBezTo>
                    <a:pt x="4344463" y="1116957"/>
                    <a:pt x="4353983" y="1104900"/>
                    <a:pt x="4362450" y="1092200"/>
                  </a:cubicBezTo>
                  <a:cubicBezTo>
                    <a:pt x="4366683" y="1085850"/>
                    <a:pt x="4372737" y="1080390"/>
                    <a:pt x="4375150" y="1073150"/>
                  </a:cubicBezTo>
                  <a:lnTo>
                    <a:pt x="4387850" y="1035050"/>
                  </a:lnTo>
                  <a:cubicBezTo>
                    <a:pt x="4389967" y="1028700"/>
                    <a:pt x="4392887" y="1022564"/>
                    <a:pt x="4394200" y="1016000"/>
                  </a:cubicBezTo>
                  <a:lnTo>
                    <a:pt x="4400550" y="984250"/>
                  </a:lnTo>
                  <a:cubicBezTo>
                    <a:pt x="4415775" y="1029925"/>
                    <a:pt x="4397303" y="972886"/>
                    <a:pt x="4413250" y="1028700"/>
                  </a:cubicBezTo>
                  <a:cubicBezTo>
                    <a:pt x="4415089" y="1035136"/>
                    <a:pt x="4415887" y="1042181"/>
                    <a:pt x="4419600" y="1047750"/>
                  </a:cubicBezTo>
                  <a:cubicBezTo>
                    <a:pt x="4424581" y="1055222"/>
                    <a:pt x="4431751" y="1061051"/>
                    <a:pt x="4438650" y="1066800"/>
                  </a:cubicBezTo>
                  <a:cubicBezTo>
                    <a:pt x="4444513" y="1071686"/>
                    <a:pt x="4450726" y="1076400"/>
                    <a:pt x="4457700" y="1079500"/>
                  </a:cubicBezTo>
                  <a:cubicBezTo>
                    <a:pt x="4469933" y="1084937"/>
                    <a:pt x="4495800" y="1092200"/>
                    <a:pt x="4495800" y="1092200"/>
                  </a:cubicBezTo>
                  <a:cubicBezTo>
                    <a:pt x="4500033" y="1098550"/>
                    <a:pt x="4505400" y="1104276"/>
                    <a:pt x="4508500" y="1111250"/>
                  </a:cubicBezTo>
                  <a:cubicBezTo>
                    <a:pt x="4513937" y="1123483"/>
                    <a:pt x="4516967" y="1136650"/>
                    <a:pt x="4521200" y="1149350"/>
                  </a:cubicBezTo>
                  <a:cubicBezTo>
                    <a:pt x="4523317" y="1155700"/>
                    <a:pt x="4525927" y="1161906"/>
                    <a:pt x="4527550" y="1168400"/>
                  </a:cubicBezTo>
                  <a:cubicBezTo>
                    <a:pt x="4532108" y="1186630"/>
                    <a:pt x="4538870" y="1216440"/>
                    <a:pt x="4546600" y="1231900"/>
                  </a:cubicBezTo>
                  <a:cubicBezTo>
                    <a:pt x="4565287" y="1269274"/>
                    <a:pt x="4556307" y="1248320"/>
                    <a:pt x="4572000" y="1295400"/>
                  </a:cubicBezTo>
                  <a:lnTo>
                    <a:pt x="4578350" y="1314450"/>
                  </a:lnTo>
                  <a:cubicBezTo>
                    <a:pt x="4580467" y="1320800"/>
                    <a:pt x="4583077" y="1327006"/>
                    <a:pt x="4584700" y="1333500"/>
                  </a:cubicBezTo>
                  <a:cubicBezTo>
                    <a:pt x="4591241" y="1359665"/>
                    <a:pt x="4593940" y="1367591"/>
                    <a:pt x="4597400" y="1397000"/>
                  </a:cubicBezTo>
                  <a:cubicBezTo>
                    <a:pt x="4600132" y="1420219"/>
                    <a:pt x="4600964" y="1443637"/>
                    <a:pt x="4603750" y="1466850"/>
                  </a:cubicBezTo>
                  <a:cubicBezTo>
                    <a:pt x="4607317" y="1496571"/>
                    <a:pt x="4612737" y="1526047"/>
                    <a:pt x="4616450" y="1555750"/>
                  </a:cubicBezTo>
                  <a:cubicBezTo>
                    <a:pt x="4618567" y="1572683"/>
                    <a:pt x="4619995" y="1589717"/>
                    <a:pt x="4622800" y="1606550"/>
                  </a:cubicBezTo>
                  <a:cubicBezTo>
                    <a:pt x="4624235" y="1615158"/>
                    <a:pt x="4627438" y="1623392"/>
                    <a:pt x="4629150" y="1631950"/>
                  </a:cubicBezTo>
                  <a:cubicBezTo>
                    <a:pt x="4644719" y="1709797"/>
                    <a:pt x="4627101" y="1636452"/>
                    <a:pt x="4641850" y="1695450"/>
                  </a:cubicBezTo>
                  <a:cubicBezTo>
                    <a:pt x="4644265" y="1683374"/>
                    <a:pt x="4648041" y="1657667"/>
                    <a:pt x="4654550" y="1644650"/>
                  </a:cubicBezTo>
                  <a:cubicBezTo>
                    <a:pt x="4679169" y="1595411"/>
                    <a:pt x="4657639" y="1654433"/>
                    <a:pt x="4673600" y="1606550"/>
                  </a:cubicBezTo>
                  <a:cubicBezTo>
                    <a:pt x="4680671" y="1627764"/>
                    <a:pt x="4680984" y="1627080"/>
                    <a:pt x="4686300" y="1651000"/>
                  </a:cubicBezTo>
                  <a:cubicBezTo>
                    <a:pt x="4689198" y="1664042"/>
                    <a:pt x="4692192" y="1688183"/>
                    <a:pt x="4699000" y="1701800"/>
                  </a:cubicBezTo>
                  <a:cubicBezTo>
                    <a:pt x="4702413" y="1708626"/>
                    <a:pt x="4707467" y="1714500"/>
                    <a:pt x="4711700" y="1720850"/>
                  </a:cubicBezTo>
                  <a:cubicBezTo>
                    <a:pt x="4713817" y="1729317"/>
                    <a:pt x="4710788" y="1751091"/>
                    <a:pt x="4718050" y="1746250"/>
                  </a:cubicBezTo>
                  <a:cubicBezTo>
                    <a:pt x="4729189" y="1738824"/>
                    <a:pt x="4723324" y="1719289"/>
                    <a:pt x="4730750" y="1708150"/>
                  </a:cubicBezTo>
                  <a:cubicBezTo>
                    <a:pt x="4755156" y="1671541"/>
                    <a:pt x="4734026" y="1706856"/>
                    <a:pt x="4749800" y="1670050"/>
                  </a:cubicBezTo>
                  <a:cubicBezTo>
                    <a:pt x="4753529" y="1661349"/>
                    <a:pt x="4758984" y="1653439"/>
                    <a:pt x="4762500" y="1644650"/>
                  </a:cubicBezTo>
                  <a:cubicBezTo>
                    <a:pt x="4767472" y="1632221"/>
                    <a:pt x="4767774" y="1617689"/>
                    <a:pt x="4775200" y="1606550"/>
                  </a:cubicBezTo>
                  <a:cubicBezTo>
                    <a:pt x="4779433" y="1600200"/>
                    <a:pt x="4784487" y="1594326"/>
                    <a:pt x="4787900" y="1587500"/>
                  </a:cubicBezTo>
                  <a:cubicBezTo>
                    <a:pt x="4790893" y="1581513"/>
                    <a:pt x="4789517" y="1573183"/>
                    <a:pt x="4794250" y="1568450"/>
                  </a:cubicBezTo>
                  <a:cubicBezTo>
                    <a:pt x="4805043" y="1557657"/>
                    <a:pt x="4832350" y="1543050"/>
                    <a:pt x="4832350" y="1543050"/>
                  </a:cubicBezTo>
                  <a:cubicBezTo>
                    <a:pt x="4838700" y="1545167"/>
                    <a:pt x="4848149" y="1543549"/>
                    <a:pt x="4851400" y="1549400"/>
                  </a:cubicBezTo>
                  <a:cubicBezTo>
                    <a:pt x="4859877" y="1564658"/>
                    <a:pt x="4856294" y="1584588"/>
                    <a:pt x="4864100" y="1600200"/>
                  </a:cubicBezTo>
                  <a:lnTo>
                    <a:pt x="4876800" y="1625600"/>
                  </a:lnTo>
                  <a:cubicBezTo>
                    <a:pt x="4878917" y="1638300"/>
                    <a:pt x="4881329" y="1650954"/>
                    <a:pt x="4883150" y="1663700"/>
                  </a:cubicBezTo>
                  <a:cubicBezTo>
                    <a:pt x="4885563" y="1680594"/>
                    <a:pt x="4886905" y="1697633"/>
                    <a:pt x="4889500" y="1714500"/>
                  </a:cubicBezTo>
                  <a:cubicBezTo>
                    <a:pt x="4892725" y="1735460"/>
                    <a:pt x="4897144" y="1751424"/>
                    <a:pt x="4902200" y="1771650"/>
                  </a:cubicBezTo>
                  <a:cubicBezTo>
                    <a:pt x="4908564" y="1752557"/>
                    <a:pt x="4907573" y="1749963"/>
                    <a:pt x="4921250" y="1733550"/>
                  </a:cubicBezTo>
                  <a:cubicBezTo>
                    <a:pt x="4926999" y="1726651"/>
                    <a:pt x="4934787" y="1721589"/>
                    <a:pt x="4940300" y="1714500"/>
                  </a:cubicBezTo>
                  <a:cubicBezTo>
                    <a:pt x="4949671" y="1702452"/>
                    <a:pt x="4960873" y="1690880"/>
                    <a:pt x="4965700" y="1676400"/>
                  </a:cubicBezTo>
                  <a:cubicBezTo>
                    <a:pt x="4967817" y="1670050"/>
                    <a:pt x="4968337" y="1662919"/>
                    <a:pt x="4972050" y="1657350"/>
                  </a:cubicBezTo>
                  <a:cubicBezTo>
                    <a:pt x="4977031" y="1649878"/>
                    <a:pt x="4985587" y="1645389"/>
                    <a:pt x="4991100" y="1638300"/>
                  </a:cubicBezTo>
                  <a:cubicBezTo>
                    <a:pt x="5015345" y="1607127"/>
                    <a:pt x="5006494" y="1602028"/>
                    <a:pt x="5035550" y="1587500"/>
                  </a:cubicBezTo>
                  <a:cubicBezTo>
                    <a:pt x="5041537" y="1584507"/>
                    <a:pt x="5048250" y="1583267"/>
                    <a:pt x="5054600" y="1581150"/>
                  </a:cubicBezTo>
                  <a:cubicBezTo>
                    <a:pt x="5060950" y="1574800"/>
                    <a:pt x="5068669" y="1569572"/>
                    <a:pt x="5073650" y="1562100"/>
                  </a:cubicBezTo>
                  <a:cubicBezTo>
                    <a:pt x="5077363" y="1556531"/>
                    <a:pt x="5077007" y="1549037"/>
                    <a:pt x="5080000" y="1543050"/>
                  </a:cubicBezTo>
                  <a:cubicBezTo>
                    <a:pt x="5083413" y="1536224"/>
                    <a:pt x="5088467" y="1530350"/>
                    <a:pt x="5092700" y="1524000"/>
                  </a:cubicBezTo>
                  <a:cubicBezTo>
                    <a:pt x="5094817" y="1515533"/>
                    <a:pt x="5096542" y="1506959"/>
                    <a:pt x="5099050" y="1498600"/>
                  </a:cubicBezTo>
                  <a:cubicBezTo>
                    <a:pt x="5102897" y="1485778"/>
                    <a:pt x="5111750" y="1460500"/>
                    <a:pt x="5111750" y="1460500"/>
                  </a:cubicBezTo>
                  <a:cubicBezTo>
                    <a:pt x="5115718" y="1420824"/>
                    <a:pt x="5115682" y="1400323"/>
                    <a:pt x="5124450" y="1365250"/>
                  </a:cubicBezTo>
                  <a:cubicBezTo>
                    <a:pt x="5126073" y="1358756"/>
                    <a:pt x="5125353" y="1350091"/>
                    <a:pt x="5130800" y="1346200"/>
                  </a:cubicBezTo>
                  <a:cubicBezTo>
                    <a:pt x="5141693" y="1338419"/>
                    <a:pt x="5168900" y="1333500"/>
                    <a:pt x="5168900" y="1333500"/>
                  </a:cubicBezTo>
                  <a:cubicBezTo>
                    <a:pt x="5207000" y="1346200"/>
                    <a:pt x="5173133" y="1341967"/>
                    <a:pt x="5194300" y="1320800"/>
                  </a:cubicBezTo>
                  <a:cubicBezTo>
                    <a:pt x="5199033" y="1316067"/>
                    <a:pt x="5207000" y="1316567"/>
                    <a:pt x="5213350" y="1314450"/>
                  </a:cubicBezTo>
                  <a:cubicBezTo>
                    <a:pt x="5217583" y="1301750"/>
                    <a:pt x="5222803" y="1289337"/>
                    <a:pt x="5226050" y="1276350"/>
                  </a:cubicBezTo>
                  <a:cubicBezTo>
                    <a:pt x="5228167" y="1267883"/>
                    <a:pt x="5229892" y="1259309"/>
                    <a:pt x="5232400" y="1250950"/>
                  </a:cubicBezTo>
                  <a:cubicBezTo>
                    <a:pt x="5236247" y="1238128"/>
                    <a:pt x="5240867" y="1225550"/>
                    <a:pt x="5245100" y="1212850"/>
                  </a:cubicBezTo>
                  <a:cubicBezTo>
                    <a:pt x="5247217" y="1206500"/>
                    <a:pt x="5250350" y="1200402"/>
                    <a:pt x="5251450" y="1193800"/>
                  </a:cubicBezTo>
                  <a:cubicBezTo>
                    <a:pt x="5253567" y="1181100"/>
                    <a:pt x="5256098" y="1168462"/>
                    <a:pt x="5257800" y="1155700"/>
                  </a:cubicBezTo>
                  <a:cubicBezTo>
                    <a:pt x="5260333" y="1136701"/>
                    <a:pt x="5260391" y="1117345"/>
                    <a:pt x="5264150" y="1098550"/>
                  </a:cubicBezTo>
                  <a:cubicBezTo>
                    <a:pt x="5266775" y="1085423"/>
                    <a:pt x="5272617" y="1073150"/>
                    <a:pt x="5276850" y="1060450"/>
                  </a:cubicBezTo>
                  <a:lnTo>
                    <a:pt x="5302250" y="984250"/>
                  </a:lnTo>
                  <a:lnTo>
                    <a:pt x="5321300" y="927100"/>
                  </a:lnTo>
                  <a:lnTo>
                    <a:pt x="5327650" y="908050"/>
                  </a:lnTo>
                  <a:cubicBezTo>
                    <a:pt x="5329767" y="901700"/>
                    <a:pt x="5330287" y="894569"/>
                    <a:pt x="5334000" y="889000"/>
                  </a:cubicBezTo>
                  <a:cubicBezTo>
                    <a:pt x="5338233" y="882650"/>
                    <a:pt x="5343287" y="876776"/>
                    <a:pt x="5346700" y="869950"/>
                  </a:cubicBezTo>
                  <a:cubicBezTo>
                    <a:pt x="5349693" y="863963"/>
                    <a:pt x="5349337" y="856469"/>
                    <a:pt x="5353050" y="850900"/>
                  </a:cubicBezTo>
                  <a:cubicBezTo>
                    <a:pt x="5358031" y="843428"/>
                    <a:pt x="5366351" y="838749"/>
                    <a:pt x="5372100" y="831850"/>
                  </a:cubicBezTo>
                  <a:cubicBezTo>
                    <a:pt x="5390046" y="810315"/>
                    <a:pt x="5381042" y="817335"/>
                    <a:pt x="5391150" y="793750"/>
                  </a:cubicBezTo>
                  <a:cubicBezTo>
                    <a:pt x="5394879" y="785049"/>
                    <a:pt x="5399154" y="776569"/>
                    <a:pt x="5403850" y="768350"/>
                  </a:cubicBezTo>
                  <a:cubicBezTo>
                    <a:pt x="5407636" y="761724"/>
                    <a:pt x="5413450" y="756274"/>
                    <a:pt x="5416550" y="749300"/>
                  </a:cubicBezTo>
                  <a:cubicBezTo>
                    <a:pt x="5421067" y="739137"/>
                    <a:pt x="5433137" y="700577"/>
                    <a:pt x="5435600" y="685800"/>
                  </a:cubicBezTo>
                  <a:cubicBezTo>
                    <a:pt x="5438405" y="668967"/>
                    <a:pt x="5439537" y="651894"/>
                    <a:pt x="5441950" y="635000"/>
                  </a:cubicBezTo>
                  <a:cubicBezTo>
                    <a:pt x="5443771" y="622254"/>
                    <a:pt x="5446183" y="609600"/>
                    <a:pt x="5448300" y="596900"/>
                  </a:cubicBezTo>
                  <a:cubicBezTo>
                    <a:pt x="5452533" y="603250"/>
                    <a:pt x="5457900" y="608976"/>
                    <a:pt x="5461000" y="615950"/>
                  </a:cubicBezTo>
                  <a:cubicBezTo>
                    <a:pt x="5466437" y="628183"/>
                    <a:pt x="5469467" y="641350"/>
                    <a:pt x="5473700" y="654050"/>
                  </a:cubicBezTo>
                  <a:cubicBezTo>
                    <a:pt x="5483463" y="683339"/>
                    <a:pt x="5478737" y="666536"/>
                    <a:pt x="5486400" y="704850"/>
                  </a:cubicBezTo>
                  <a:cubicBezTo>
                    <a:pt x="5492750" y="700617"/>
                    <a:pt x="5500682" y="698109"/>
                    <a:pt x="5505450" y="692150"/>
                  </a:cubicBezTo>
                  <a:cubicBezTo>
                    <a:pt x="5509631" y="686923"/>
                    <a:pt x="5508807" y="679087"/>
                    <a:pt x="5511800" y="673100"/>
                  </a:cubicBezTo>
                  <a:cubicBezTo>
                    <a:pt x="5515213" y="666274"/>
                    <a:pt x="5520267" y="660400"/>
                    <a:pt x="5524500" y="654050"/>
                  </a:cubicBezTo>
                  <a:cubicBezTo>
                    <a:pt x="5540557" y="658064"/>
                    <a:pt x="5553767" y="666196"/>
                    <a:pt x="5568950" y="654050"/>
                  </a:cubicBezTo>
                  <a:cubicBezTo>
                    <a:pt x="5574909" y="649282"/>
                    <a:pt x="5577417" y="641350"/>
                    <a:pt x="5581650" y="635000"/>
                  </a:cubicBezTo>
                  <a:cubicBezTo>
                    <a:pt x="5588000" y="643467"/>
                    <a:pt x="5594549" y="651788"/>
                    <a:pt x="5600700" y="660400"/>
                  </a:cubicBezTo>
                  <a:cubicBezTo>
                    <a:pt x="5605136" y="666610"/>
                    <a:pt x="5606314" y="676616"/>
                    <a:pt x="5613400" y="679450"/>
                  </a:cubicBezTo>
                  <a:cubicBezTo>
                    <a:pt x="5619615" y="681936"/>
                    <a:pt x="5626100" y="675217"/>
                    <a:pt x="5632450" y="673100"/>
                  </a:cubicBezTo>
                  <a:cubicBezTo>
                    <a:pt x="5636683" y="666750"/>
                    <a:pt x="5637746" y="652199"/>
                    <a:pt x="5645150" y="654050"/>
                  </a:cubicBezTo>
                  <a:cubicBezTo>
                    <a:pt x="5653662" y="656178"/>
                    <a:pt x="5663014" y="698919"/>
                    <a:pt x="5664200" y="704850"/>
                  </a:cubicBezTo>
                  <a:cubicBezTo>
                    <a:pt x="5666725" y="717475"/>
                    <a:pt x="5667757" y="730381"/>
                    <a:pt x="5670550" y="742950"/>
                  </a:cubicBezTo>
                  <a:cubicBezTo>
                    <a:pt x="5672002" y="749484"/>
                    <a:pt x="5675061" y="755564"/>
                    <a:pt x="5676900" y="762000"/>
                  </a:cubicBezTo>
                  <a:cubicBezTo>
                    <a:pt x="5679298" y="770391"/>
                    <a:pt x="5681538" y="778842"/>
                    <a:pt x="5683250" y="787400"/>
                  </a:cubicBezTo>
                  <a:cubicBezTo>
                    <a:pt x="5685775" y="800025"/>
                    <a:pt x="5686477" y="813009"/>
                    <a:pt x="5689600" y="825500"/>
                  </a:cubicBezTo>
                  <a:cubicBezTo>
                    <a:pt x="5692847" y="838487"/>
                    <a:pt x="5698067" y="850900"/>
                    <a:pt x="5702300" y="863600"/>
                  </a:cubicBezTo>
                  <a:lnTo>
                    <a:pt x="5708650" y="882650"/>
                  </a:lnTo>
                  <a:cubicBezTo>
                    <a:pt x="5715000" y="878417"/>
                    <a:pt x="5721074" y="866164"/>
                    <a:pt x="5727700" y="869950"/>
                  </a:cubicBezTo>
                  <a:cubicBezTo>
                    <a:pt x="5747975" y="881536"/>
                    <a:pt x="5759281" y="926594"/>
                    <a:pt x="5765800" y="946150"/>
                  </a:cubicBezTo>
                  <a:cubicBezTo>
                    <a:pt x="5767917" y="952500"/>
                    <a:pt x="5768437" y="959631"/>
                    <a:pt x="5772150" y="965200"/>
                  </a:cubicBezTo>
                  <a:cubicBezTo>
                    <a:pt x="5776383" y="971550"/>
                    <a:pt x="5779964" y="978387"/>
                    <a:pt x="5784850" y="984250"/>
                  </a:cubicBezTo>
                  <a:cubicBezTo>
                    <a:pt x="5800129" y="1002585"/>
                    <a:pt x="5804219" y="1003513"/>
                    <a:pt x="5822950" y="1016000"/>
                  </a:cubicBezTo>
                  <a:cubicBezTo>
                    <a:pt x="5827183" y="1022350"/>
                    <a:pt x="5832550" y="1028076"/>
                    <a:pt x="5835650" y="1035050"/>
                  </a:cubicBezTo>
                  <a:cubicBezTo>
                    <a:pt x="5848866" y="1064786"/>
                    <a:pt x="5848060" y="1075021"/>
                    <a:pt x="5854700" y="1104900"/>
                  </a:cubicBezTo>
                  <a:cubicBezTo>
                    <a:pt x="5860016" y="1128820"/>
                    <a:pt x="5860329" y="1128136"/>
                    <a:pt x="5867400" y="1149350"/>
                  </a:cubicBezTo>
                  <a:cubicBezTo>
                    <a:pt x="5871633" y="1136650"/>
                    <a:pt x="5872674" y="1122389"/>
                    <a:pt x="5880100" y="1111250"/>
                  </a:cubicBezTo>
                  <a:lnTo>
                    <a:pt x="5905500" y="1073150"/>
                  </a:lnTo>
                  <a:cubicBezTo>
                    <a:pt x="5909733" y="1066800"/>
                    <a:pt x="5915787" y="1061340"/>
                    <a:pt x="5918200" y="1054100"/>
                  </a:cubicBezTo>
                  <a:cubicBezTo>
                    <a:pt x="5926963" y="1027810"/>
                    <a:pt x="5920837" y="1040619"/>
                    <a:pt x="5937250" y="1016000"/>
                  </a:cubicBezTo>
                  <a:cubicBezTo>
                    <a:pt x="5941615" y="994176"/>
                    <a:pt x="5943972" y="979775"/>
                    <a:pt x="5949950" y="958850"/>
                  </a:cubicBezTo>
                  <a:cubicBezTo>
                    <a:pt x="5951789" y="952414"/>
                    <a:pt x="5952191" y="945084"/>
                    <a:pt x="5956300" y="939800"/>
                  </a:cubicBezTo>
                  <a:cubicBezTo>
                    <a:pt x="5967327" y="925623"/>
                    <a:pt x="5994400" y="901700"/>
                    <a:pt x="5994400" y="901700"/>
                  </a:cubicBezTo>
                  <a:cubicBezTo>
                    <a:pt x="6002867" y="903817"/>
                    <a:pt x="6012223" y="903720"/>
                    <a:pt x="6019800" y="908050"/>
                  </a:cubicBezTo>
                  <a:cubicBezTo>
                    <a:pt x="6027597" y="912505"/>
                    <a:pt x="6033337" y="920011"/>
                    <a:pt x="6038850" y="927100"/>
                  </a:cubicBezTo>
                  <a:cubicBezTo>
                    <a:pt x="6048221" y="939148"/>
                    <a:pt x="6059423" y="950720"/>
                    <a:pt x="6064250" y="965200"/>
                  </a:cubicBezTo>
                  <a:lnTo>
                    <a:pt x="6083300" y="1022350"/>
                  </a:lnTo>
                  <a:lnTo>
                    <a:pt x="6096000" y="1060450"/>
                  </a:lnTo>
                  <a:lnTo>
                    <a:pt x="6102350" y="1079500"/>
                  </a:lnTo>
                  <a:cubicBezTo>
                    <a:pt x="6108700" y="1073150"/>
                    <a:pt x="6115651" y="1067349"/>
                    <a:pt x="6121400" y="1060450"/>
                  </a:cubicBezTo>
                  <a:cubicBezTo>
                    <a:pt x="6126286" y="1054587"/>
                    <a:pt x="6128704" y="1046796"/>
                    <a:pt x="6134100" y="1041400"/>
                  </a:cubicBezTo>
                  <a:cubicBezTo>
                    <a:pt x="6139496" y="1036004"/>
                    <a:pt x="6146800" y="1032933"/>
                    <a:pt x="6153150" y="1028700"/>
                  </a:cubicBezTo>
                  <a:cubicBezTo>
                    <a:pt x="6184900" y="1039283"/>
                    <a:pt x="6170083" y="1028700"/>
                    <a:pt x="6184900" y="1073150"/>
                  </a:cubicBezTo>
                  <a:cubicBezTo>
                    <a:pt x="6196770" y="1108759"/>
                    <a:pt x="6189627" y="1085706"/>
                    <a:pt x="6203950" y="1143000"/>
                  </a:cubicBezTo>
                  <a:cubicBezTo>
                    <a:pt x="6206067" y="1151467"/>
                    <a:pt x="6205459" y="1161138"/>
                    <a:pt x="6210300" y="1168400"/>
                  </a:cubicBezTo>
                  <a:lnTo>
                    <a:pt x="6223000" y="1187450"/>
                  </a:lnTo>
                  <a:cubicBezTo>
                    <a:pt x="6238947" y="1251237"/>
                    <a:pt x="6230180" y="1221691"/>
                    <a:pt x="6248400" y="1276350"/>
                  </a:cubicBezTo>
                  <a:lnTo>
                    <a:pt x="6254750" y="1295400"/>
                  </a:lnTo>
                  <a:lnTo>
                    <a:pt x="6267450" y="1257300"/>
                  </a:lnTo>
                  <a:cubicBezTo>
                    <a:pt x="6269567" y="1250950"/>
                    <a:pt x="6270087" y="1243819"/>
                    <a:pt x="6273800" y="1238250"/>
                  </a:cubicBezTo>
                  <a:cubicBezTo>
                    <a:pt x="6278033" y="1231900"/>
                    <a:pt x="6283400" y="1226174"/>
                    <a:pt x="6286500" y="1219200"/>
                  </a:cubicBezTo>
                  <a:cubicBezTo>
                    <a:pt x="6291937" y="1206967"/>
                    <a:pt x="6291774" y="1192239"/>
                    <a:pt x="6299200" y="1181100"/>
                  </a:cubicBezTo>
                  <a:cubicBezTo>
                    <a:pt x="6303433" y="1174750"/>
                    <a:pt x="6308800" y="1169024"/>
                    <a:pt x="6311900" y="1162050"/>
                  </a:cubicBezTo>
                  <a:cubicBezTo>
                    <a:pt x="6317337" y="1149817"/>
                    <a:pt x="6320367" y="1136650"/>
                    <a:pt x="6324600" y="1123950"/>
                  </a:cubicBezTo>
                  <a:lnTo>
                    <a:pt x="6330950" y="1104900"/>
                  </a:lnTo>
                  <a:cubicBezTo>
                    <a:pt x="6339417" y="1107017"/>
                    <a:pt x="6349088" y="1106409"/>
                    <a:pt x="6356350" y="1111250"/>
                  </a:cubicBezTo>
                  <a:cubicBezTo>
                    <a:pt x="6362700" y="1115483"/>
                    <a:pt x="6365637" y="1123474"/>
                    <a:pt x="6369050" y="1130300"/>
                  </a:cubicBezTo>
                  <a:cubicBezTo>
                    <a:pt x="6375559" y="1143317"/>
                    <a:pt x="6379335" y="1169024"/>
                    <a:pt x="6381750" y="1181100"/>
                  </a:cubicBezTo>
                  <a:cubicBezTo>
                    <a:pt x="6394450" y="1172633"/>
                    <a:pt x="6411383" y="1168400"/>
                    <a:pt x="6419850" y="1155700"/>
                  </a:cubicBezTo>
                  <a:cubicBezTo>
                    <a:pt x="6424083" y="1149350"/>
                    <a:pt x="6425924" y="1140436"/>
                    <a:pt x="6432550" y="1136650"/>
                  </a:cubicBezTo>
                  <a:cubicBezTo>
                    <a:pt x="6441921" y="1131295"/>
                    <a:pt x="6453717" y="1132417"/>
                    <a:pt x="6464300" y="1130300"/>
                  </a:cubicBezTo>
                  <a:cubicBezTo>
                    <a:pt x="6508750" y="1100667"/>
                    <a:pt x="6493933" y="1117600"/>
                    <a:pt x="6515100" y="1085850"/>
                  </a:cubicBezTo>
                  <a:cubicBezTo>
                    <a:pt x="6508913" y="1042544"/>
                    <a:pt x="6502400" y="1003838"/>
                    <a:pt x="6502400" y="958850"/>
                  </a:cubicBezTo>
                  <a:cubicBezTo>
                    <a:pt x="6502400" y="943883"/>
                    <a:pt x="6507331" y="929300"/>
                    <a:pt x="6508750" y="914400"/>
                  </a:cubicBezTo>
                  <a:cubicBezTo>
                    <a:pt x="6511567" y="884825"/>
                    <a:pt x="6511990" y="855046"/>
                    <a:pt x="6515100" y="825500"/>
                  </a:cubicBezTo>
                  <a:cubicBezTo>
                    <a:pt x="6518328" y="794838"/>
                    <a:pt x="6520788" y="799244"/>
                    <a:pt x="6527800" y="774700"/>
                  </a:cubicBezTo>
                  <a:cubicBezTo>
                    <a:pt x="6530198" y="766309"/>
                    <a:pt x="6528698" y="756115"/>
                    <a:pt x="6534150" y="749300"/>
                  </a:cubicBezTo>
                  <a:cubicBezTo>
                    <a:pt x="6538331" y="744073"/>
                    <a:pt x="6546850" y="745067"/>
                    <a:pt x="6553200" y="742950"/>
                  </a:cubicBezTo>
                  <a:cubicBezTo>
                    <a:pt x="6577542" y="751064"/>
                    <a:pt x="6580717" y="756356"/>
                    <a:pt x="6610350" y="736600"/>
                  </a:cubicBezTo>
                  <a:lnTo>
                    <a:pt x="6648450" y="711200"/>
                  </a:lnTo>
                </a:path>
              </a:pathLst>
            </a:custGeom>
            <a:no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7855126" y="1885947"/>
              <a:ext cx="648310" cy="406400"/>
            </a:xfrm>
            <a:custGeom>
              <a:avLst/>
              <a:gdLst>
                <a:gd name="connsiteX0" fmla="*/ 0 w 648310"/>
                <a:gd name="connsiteY0" fmla="*/ 381000 h 406400"/>
                <a:gd name="connsiteX1" fmla="*/ 88900 w 648310"/>
                <a:gd name="connsiteY1" fmla="*/ 368300 h 406400"/>
                <a:gd name="connsiteX2" fmla="*/ 114300 w 648310"/>
                <a:gd name="connsiteY2" fmla="*/ 361950 h 406400"/>
                <a:gd name="connsiteX3" fmla="*/ 152400 w 648310"/>
                <a:gd name="connsiteY3" fmla="*/ 336550 h 406400"/>
                <a:gd name="connsiteX4" fmla="*/ 171450 w 648310"/>
                <a:gd name="connsiteY4" fmla="*/ 234950 h 406400"/>
                <a:gd name="connsiteX5" fmla="*/ 177800 w 648310"/>
                <a:gd name="connsiteY5" fmla="*/ 215900 h 406400"/>
                <a:gd name="connsiteX6" fmla="*/ 196850 w 648310"/>
                <a:gd name="connsiteY6" fmla="*/ 203200 h 406400"/>
                <a:gd name="connsiteX7" fmla="*/ 215900 w 648310"/>
                <a:gd name="connsiteY7" fmla="*/ 215900 h 406400"/>
                <a:gd name="connsiteX8" fmla="*/ 260350 w 648310"/>
                <a:gd name="connsiteY8" fmla="*/ 266700 h 406400"/>
                <a:gd name="connsiteX9" fmla="*/ 273050 w 648310"/>
                <a:gd name="connsiteY9" fmla="*/ 247650 h 406400"/>
                <a:gd name="connsiteX10" fmla="*/ 279400 w 648310"/>
                <a:gd name="connsiteY10" fmla="*/ 222250 h 406400"/>
                <a:gd name="connsiteX11" fmla="*/ 285750 w 648310"/>
                <a:gd name="connsiteY11" fmla="*/ 203200 h 406400"/>
                <a:gd name="connsiteX12" fmla="*/ 292100 w 648310"/>
                <a:gd name="connsiteY12" fmla="*/ 139700 h 406400"/>
                <a:gd name="connsiteX13" fmla="*/ 304800 w 648310"/>
                <a:gd name="connsiteY13" fmla="*/ 88900 h 406400"/>
                <a:gd name="connsiteX14" fmla="*/ 323850 w 648310"/>
                <a:gd name="connsiteY14" fmla="*/ 95250 h 406400"/>
                <a:gd name="connsiteX15" fmla="*/ 349250 w 648310"/>
                <a:gd name="connsiteY15" fmla="*/ 152400 h 406400"/>
                <a:gd name="connsiteX16" fmla="*/ 374650 w 648310"/>
                <a:gd name="connsiteY16" fmla="*/ 196850 h 406400"/>
                <a:gd name="connsiteX17" fmla="*/ 381000 w 648310"/>
                <a:gd name="connsiteY17" fmla="*/ 146050 h 406400"/>
                <a:gd name="connsiteX18" fmla="*/ 387350 w 648310"/>
                <a:gd name="connsiteY18" fmla="*/ 120650 h 406400"/>
                <a:gd name="connsiteX19" fmla="*/ 406400 w 648310"/>
                <a:gd name="connsiteY19" fmla="*/ 107950 h 406400"/>
                <a:gd name="connsiteX20" fmla="*/ 438150 w 648310"/>
                <a:gd name="connsiteY20" fmla="*/ 158750 h 406400"/>
                <a:gd name="connsiteX21" fmla="*/ 450850 w 648310"/>
                <a:gd name="connsiteY21" fmla="*/ 139700 h 406400"/>
                <a:gd name="connsiteX22" fmla="*/ 457200 w 648310"/>
                <a:gd name="connsiteY22" fmla="*/ 120650 h 406400"/>
                <a:gd name="connsiteX23" fmla="*/ 463550 w 648310"/>
                <a:gd name="connsiteY23" fmla="*/ 95250 h 406400"/>
                <a:gd name="connsiteX24" fmla="*/ 469900 w 648310"/>
                <a:gd name="connsiteY24" fmla="*/ 63500 h 406400"/>
                <a:gd name="connsiteX25" fmla="*/ 482600 w 648310"/>
                <a:gd name="connsiteY25" fmla="*/ 25400 h 406400"/>
                <a:gd name="connsiteX26" fmla="*/ 539750 w 648310"/>
                <a:gd name="connsiteY26" fmla="*/ 0 h 406400"/>
                <a:gd name="connsiteX27" fmla="*/ 571500 w 648310"/>
                <a:gd name="connsiteY27" fmla="*/ 38100 h 406400"/>
                <a:gd name="connsiteX28" fmla="*/ 584200 w 648310"/>
                <a:gd name="connsiteY28" fmla="*/ 82550 h 406400"/>
                <a:gd name="connsiteX29" fmla="*/ 590550 w 648310"/>
                <a:gd name="connsiteY29" fmla="*/ 101600 h 406400"/>
                <a:gd name="connsiteX30" fmla="*/ 596900 w 648310"/>
                <a:gd name="connsiteY30" fmla="*/ 127000 h 406400"/>
                <a:gd name="connsiteX31" fmla="*/ 609600 w 648310"/>
                <a:gd name="connsiteY31" fmla="*/ 165100 h 406400"/>
                <a:gd name="connsiteX32" fmla="*/ 615950 w 648310"/>
                <a:gd name="connsiteY32" fmla="*/ 184150 h 406400"/>
                <a:gd name="connsiteX33" fmla="*/ 622300 w 648310"/>
                <a:gd name="connsiteY33" fmla="*/ 209550 h 406400"/>
                <a:gd name="connsiteX34" fmla="*/ 628650 w 648310"/>
                <a:gd name="connsiteY34" fmla="*/ 228600 h 406400"/>
                <a:gd name="connsiteX35" fmla="*/ 647700 w 648310"/>
                <a:gd name="connsiteY35" fmla="*/ 323850 h 406400"/>
                <a:gd name="connsiteX36" fmla="*/ 647700 w 648310"/>
                <a:gd name="connsiteY36" fmla="*/ 4064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8310" h="406400">
                  <a:moveTo>
                    <a:pt x="0" y="381000"/>
                  </a:moveTo>
                  <a:cubicBezTo>
                    <a:pt x="29633" y="376767"/>
                    <a:pt x="59373" y="373221"/>
                    <a:pt x="88900" y="368300"/>
                  </a:cubicBezTo>
                  <a:cubicBezTo>
                    <a:pt x="97508" y="366865"/>
                    <a:pt x="106494" y="365853"/>
                    <a:pt x="114300" y="361950"/>
                  </a:cubicBezTo>
                  <a:cubicBezTo>
                    <a:pt x="127952" y="355124"/>
                    <a:pt x="152400" y="336550"/>
                    <a:pt x="152400" y="336550"/>
                  </a:cubicBezTo>
                  <a:cubicBezTo>
                    <a:pt x="159102" y="296338"/>
                    <a:pt x="161374" y="270217"/>
                    <a:pt x="171450" y="234950"/>
                  </a:cubicBezTo>
                  <a:cubicBezTo>
                    <a:pt x="173289" y="228514"/>
                    <a:pt x="173619" y="221127"/>
                    <a:pt x="177800" y="215900"/>
                  </a:cubicBezTo>
                  <a:cubicBezTo>
                    <a:pt x="182568" y="209941"/>
                    <a:pt x="190500" y="207433"/>
                    <a:pt x="196850" y="203200"/>
                  </a:cubicBezTo>
                  <a:cubicBezTo>
                    <a:pt x="203200" y="207433"/>
                    <a:pt x="210874" y="210157"/>
                    <a:pt x="215900" y="215900"/>
                  </a:cubicBezTo>
                  <a:cubicBezTo>
                    <a:pt x="267758" y="275167"/>
                    <a:pt x="217488" y="238125"/>
                    <a:pt x="260350" y="266700"/>
                  </a:cubicBezTo>
                  <a:cubicBezTo>
                    <a:pt x="264583" y="260350"/>
                    <a:pt x="270044" y="254665"/>
                    <a:pt x="273050" y="247650"/>
                  </a:cubicBezTo>
                  <a:cubicBezTo>
                    <a:pt x="276488" y="239628"/>
                    <a:pt x="277002" y="230641"/>
                    <a:pt x="279400" y="222250"/>
                  </a:cubicBezTo>
                  <a:cubicBezTo>
                    <a:pt x="281239" y="215814"/>
                    <a:pt x="283633" y="209550"/>
                    <a:pt x="285750" y="203200"/>
                  </a:cubicBezTo>
                  <a:cubicBezTo>
                    <a:pt x="287867" y="182033"/>
                    <a:pt x="288603" y="160683"/>
                    <a:pt x="292100" y="139700"/>
                  </a:cubicBezTo>
                  <a:cubicBezTo>
                    <a:pt x="294969" y="122483"/>
                    <a:pt x="304800" y="88900"/>
                    <a:pt x="304800" y="88900"/>
                  </a:cubicBezTo>
                  <a:cubicBezTo>
                    <a:pt x="311150" y="91017"/>
                    <a:pt x="318623" y="91069"/>
                    <a:pt x="323850" y="95250"/>
                  </a:cubicBezTo>
                  <a:cubicBezTo>
                    <a:pt x="339416" y="107703"/>
                    <a:pt x="342136" y="138171"/>
                    <a:pt x="349250" y="152400"/>
                  </a:cubicBezTo>
                  <a:cubicBezTo>
                    <a:pt x="365363" y="184626"/>
                    <a:pt x="356699" y="169924"/>
                    <a:pt x="374650" y="196850"/>
                  </a:cubicBezTo>
                  <a:cubicBezTo>
                    <a:pt x="376767" y="179917"/>
                    <a:pt x="378195" y="162883"/>
                    <a:pt x="381000" y="146050"/>
                  </a:cubicBezTo>
                  <a:cubicBezTo>
                    <a:pt x="382435" y="137442"/>
                    <a:pt x="382509" y="127912"/>
                    <a:pt x="387350" y="120650"/>
                  </a:cubicBezTo>
                  <a:cubicBezTo>
                    <a:pt x="391583" y="114300"/>
                    <a:pt x="400050" y="112183"/>
                    <a:pt x="406400" y="107950"/>
                  </a:cubicBezTo>
                  <a:cubicBezTo>
                    <a:pt x="421513" y="153290"/>
                    <a:pt x="407961" y="138624"/>
                    <a:pt x="438150" y="158750"/>
                  </a:cubicBezTo>
                  <a:cubicBezTo>
                    <a:pt x="442383" y="152400"/>
                    <a:pt x="447437" y="146526"/>
                    <a:pt x="450850" y="139700"/>
                  </a:cubicBezTo>
                  <a:cubicBezTo>
                    <a:pt x="453843" y="133713"/>
                    <a:pt x="455361" y="127086"/>
                    <a:pt x="457200" y="120650"/>
                  </a:cubicBezTo>
                  <a:cubicBezTo>
                    <a:pt x="459598" y="112259"/>
                    <a:pt x="461657" y="103769"/>
                    <a:pt x="463550" y="95250"/>
                  </a:cubicBezTo>
                  <a:cubicBezTo>
                    <a:pt x="465891" y="84714"/>
                    <a:pt x="467060" y="73913"/>
                    <a:pt x="469900" y="63500"/>
                  </a:cubicBezTo>
                  <a:cubicBezTo>
                    <a:pt x="473422" y="50585"/>
                    <a:pt x="469900" y="29633"/>
                    <a:pt x="482600" y="25400"/>
                  </a:cubicBezTo>
                  <a:cubicBezTo>
                    <a:pt x="527940" y="10287"/>
                    <a:pt x="509561" y="20126"/>
                    <a:pt x="539750" y="0"/>
                  </a:cubicBezTo>
                  <a:cubicBezTo>
                    <a:pt x="553794" y="14044"/>
                    <a:pt x="562659" y="20419"/>
                    <a:pt x="571500" y="38100"/>
                  </a:cubicBezTo>
                  <a:cubicBezTo>
                    <a:pt x="576575" y="48250"/>
                    <a:pt x="581487" y="73055"/>
                    <a:pt x="584200" y="82550"/>
                  </a:cubicBezTo>
                  <a:cubicBezTo>
                    <a:pt x="586039" y="88986"/>
                    <a:pt x="588711" y="95164"/>
                    <a:pt x="590550" y="101600"/>
                  </a:cubicBezTo>
                  <a:cubicBezTo>
                    <a:pt x="592948" y="109991"/>
                    <a:pt x="594392" y="118641"/>
                    <a:pt x="596900" y="127000"/>
                  </a:cubicBezTo>
                  <a:cubicBezTo>
                    <a:pt x="600747" y="139822"/>
                    <a:pt x="605367" y="152400"/>
                    <a:pt x="609600" y="165100"/>
                  </a:cubicBezTo>
                  <a:cubicBezTo>
                    <a:pt x="611717" y="171450"/>
                    <a:pt x="614327" y="177656"/>
                    <a:pt x="615950" y="184150"/>
                  </a:cubicBezTo>
                  <a:cubicBezTo>
                    <a:pt x="618067" y="192617"/>
                    <a:pt x="619902" y="201159"/>
                    <a:pt x="622300" y="209550"/>
                  </a:cubicBezTo>
                  <a:cubicBezTo>
                    <a:pt x="624139" y="215986"/>
                    <a:pt x="626889" y="222142"/>
                    <a:pt x="628650" y="228600"/>
                  </a:cubicBezTo>
                  <a:cubicBezTo>
                    <a:pt x="636462" y="257242"/>
                    <a:pt x="646186" y="293572"/>
                    <a:pt x="647700" y="323850"/>
                  </a:cubicBezTo>
                  <a:cubicBezTo>
                    <a:pt x="649074" y="351332"/>
                    <a:pt x="647700" y="378883"/>
                    <a:pt x="647700" y="406400"/>
                  </a:cubicBezTo>
                </a:path>
              </a:pathLst>
            </a:custGeom>
            <a:no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68689" y="1300348"/>
            <a:ext cx="8028435" cy="2961531"/>
            <a:chOff x="368689" y="1077382"/>
            <a:chExt cx="8210535" cy="3184497"/>
          </a:xfrm>
        </p:grpSpPr>
        <p:grpSp>
          <p:nvGrpSpPr>
            <p:cNvPr id="13" name="Group 12"/>
            <p:cNvGrpSpPr/>
            <p:nvPr/>
          </p:nvGrpSpPr>
          <p:grpSpPr>
            <a:xfrm>
              <a:off x="6870463" y="1212988"/>
              <a:ext cx="1651652" cy="248211"/>
              <a:chOff x="6981992" y="4551972"/>
              <a:chExt cx="1651652" cy="248211"/>
            </a:xfrm>
          </p:grpSpPr>
          <p:sp>
            <p:nvSpPr>
              <p:cNvPr id="482" name="Line 318">
                <a:extLst>
                  <a:ext uri="{FF2B5EF4-FFF2-40B4-BE49-F238E27FC236}">
                    <a16:creationId xmlns:a16="http://schemas.microsoft.com/office/drawing/2014/main" id="{C541DC42-DF5B-4FC9-8889-26A37959056C}"/>
                  </a:ext>
                </a:extLst>
              </p:cNvPr>
              <p:cNvSpPr>
                <a:spLocks noChangeShapeType="1"/>
              </p:cNvSpPr>
              <p:nvPr/>
            </p:nvSpPr>
            <p:spPr bwMode="auto">
              <a:xfrm>
                <a:off x="6981992" y="4659522"/>
                <a:ext cx="261925" cy="0"/>
              </a:xfrm>
              <a:prstGeom prst="line">
                <a:avLst/>
              </a:prstGeom>
              <a:noFill/>
              <a:ln w="33401" cap="rnd">
                <a:solidFill>
                  <a:srgbClr val="FFCB05"/>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539" name="Rectangle 538">
                <a:extLst>
                  <a:ext uri="{FF2B5EF4-FFF2-40B4-BE49-F238E27FC236}">
                    <a16:creationId xmlns:a16="http://schemas.microsoft.com/office/drawing/2014/main" id="{397CB15D-8C24-4D20-B29C-EAE78FCC14C6}"/>
                  </a:ext>
                </a:extLst>
              </p:cNvPr>
              <p:cNvSpPr/>
              <p:nvPr/>
            </p:nvSpPr>
            <p:spPr>
              <a:xfrm>
                <a:off x="7254751" y="4551972"/>
                <a:ext cx="1378893" cy="248211"/>
              </a:xfrm>
              <a:prstGeom prst="rect">
                <a:avLst/>
              </a:prstGeom>
            </p:spPr>
            <p:txBody>
              <a:bodyPr wrap="square">
                <a:spAutoFit/>
              </a:bodyPr>
              <a:lstStyle/>
              <a:p>
                <a:r>
                  <a:rPr lang="en-CA" sz="900" dirty="0" smtClean="0">
                    <a:solidFill>
                      <a:srgbClr val="003946"/>
                    </a:solidFill>
                    <a:latin typeface="Avenir Next" charset="0"/>
                    <a:ea typeface="Avenir Next" charset="0"/>
                    <a:cs typeface="Avenir Next" charset="0"/>
                  </a:rPr>
                  <a:t>Pension health index</a:t>
                </a:r>
                <a:endParaRPr lang="en-US" sz="900" dirty="0">
                  <a:solidFill>
                    <a:srgbClr val="003946"/>
                  </a:solidFill>
                  <a:latin typeface="Avenir Next" charset="0"/>
                  <a:ea typeface="Avenir Next" charset="0"/>
                  <a:cs typeface="Avenir Next" charset="0"/>
                </a:endParaRPr>
              </a:p>
            </p:txBody>
          </p:sp>
        </p:grpSp>
        <p:sp>
          <p:nvSpPr>
            <p:cNvPr id="206" name="Line 20">
              <a:extLst>
                <a:ext uri="{FF2B5EF4-FFF2-40B4-BE49-F238E27FC236}">
                  <a16:creationId xmlns:a16="http://schemas.microsoft.com/office/drawing/2014/main" id="{A32FE000-D36A-4E6E-B6D9-95530E86B85A}"/>
                </a:ext>
              </a:extLst>
            </p:cNvPr>
            <p:cNvSpPr>
              <a:spLocks noChangeShapeType="1"/>
            </p:cNvSpPr>
            <p:nvPr/>
          </p:nvSpPr>
          <p:spPr bwMode="auto">
            <a:xfrm>
              <a:off x="1157848" y="3975964"/>
              <a:ext cx="7213515" cy="165"/>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358" name="Rectangle 357">
              <a:extLst>
                <a:ext uri="{FF2B5EF4-FFF2-40B4-BE49-F238E27FC236}">
                  <a16:creationId xmlns:a16="http://schemas.microsoft.com/office/drawing/2014/main" id="{B09E227A-F5DC-4BB6-A460-E404B02CAE6A}"/>
                </a:ext>
              </a:extLst>
            </p:cNvPr>
            <p:cNvSpPr/>
            <p:nvPr/>
          </p:nvSpPr>
          <p:spPr>
            <a:xfrm>
              <a:off x="668223" y="3869727"/>
              <a:ext cx="402261" cy="215444"/>
            </a:xfrm>
            <a:prstGeom prst="rect">
              <a:avLst/>
            </a:prstGeom>
          </p:spPr>
          <p:txBody>
            <a:bodyPr wrap="none">
              <a:spAutoFit/>
            </a:bodyPr>
            <a:lstStyle/>
            <a:p>
              <a:pPr algn="r"/>
              <a:r>
                <a:rPr lang="en-CA" sz="800" dirty="0">
                  <a:solidFill>
                    <a:srgbClr val="003946"/>
                  </a:solidFill>
                  <a:latin typeface="Avenir Next" charset="0"/>
                  <a:ea typeface="Avenir Next" charset="0"/>
                  <a:cs typeface="Avenir Next" charset="0"/>
                </a:rPr>
                <a:t>60%</a:t>
              </a:r>
              <a:endParaRPr lang="en-US" sz="800" dirty="0">
                <a:solidFill>
                  <a:srgbClr val="003946"/>
                </a:solidFill>
                <a:latin typeface="Avenir Next" charset="0"/>
                <a:ea typeface="Avenir Next" charset="0"/>
                <a:cs typeface="Avenir Next" charset="0"/>
              </a:endParaRPr>
            </a:p>
          </p:txBody>
        </p:sp>
        <p:sp>
          <p:nvSpPr>
            <p:cNvPr id="201" name="Line 15">
              <a:extLst>
                <a:ext uri="{FF2B5EF4-FFF2-40B4-BE49-F238E27FC236}">
                  <a16:creationId xmlns:a16="http://schemas.microsoft.com/office/drawing/2014/main" id="{C2A15DE1-A843-4A87-8E32-2FE950C0AF70}"/>
                </a:ext>
              </a:extLst>
            </p:cNvPr>
            <p:cNvSpPr>
              <a:spLocks noChangeShapeType="1"/>
            </p:cNvSpPr>
            <p:nvPr/>
          </p:nvSpPr>
          <p:spPr bwMode="auto">
            <a:xfrm>
              <a:off x="1157848" y="3170951"/>
              <a:ext cx="28676" cy="0"/>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377" name="Rectangle 376">
              <a:extLst>
                <a:ext uri="{FF2B5EF4-FFF2-40B4-BE49-F238E27FC236}">
                  <a16:creationId xmlns:a16="http://schemas.microsoft.com/office/drawing/2014/main" id="{592C8FEE-5C7A-41E3-9409-D69F80074DD9}"/>
                </a:ext>
              </a:extLst>
            </p:cNvPr>
            <p:cNvSpPr/>
            <p:nvPr/>
          </p:nvSpPr>
          <p:spPr>
            <a:xfrm>
              <a:off x="668223" y="3062623"/>
              <a:ext cx="402261" cy="215444"/>
            </a:xfrm>
            <a:prstGeom prst="rect">
              <a:avLst/>
            </a:prstGeom>
          </p:spPr>
          <p:txBody>
            <a:bodyPr wrap="none">
              <a:spAutoFit/>
            </a:bodyPr>
            <a:lstStyle/>
            <a:p>
              <a:pPr algn="r"/>
              <a:r>
                <a:rPr lang="en-CA" sz="800" dirty="0">
                  <a:solidFill>
                    <a:srgbClr val="003946"/>
                  </a:solidFill>
                  <a:latin typeface="Avenir Next" charset="0"/>
                  <a:ea typeface="Avenir Next" charset="0"/>
                  <a:cs typeface="Avenir Next" charset="0"/>
                </a:rPr>
                <a:t>80%</a:t>
              </a:r>
              <a:endParaRPr lang="en-US" sz="800" dirty="0">
                <a:solidFill>
                  <a:srgbClr val="003946"/>
                </a:solidFill>
                <a:latin typeface="Avenir Next" charset="0"/>
                <a:ea typeface="Avenir Next" charset="0"/>
                <a:cs typeface="Avenir Next" charset="0"/>
              </a:endParaRPr>
            </a:p>
          </p:txBody>
        </p:sp>
        <p:sp>
          <p:nvSpPr>
            <p:cNvPr id="200" name="Line 14">
              <a:extLst>
                <a:ext uri="{FF2B5EF4-FFF2-40B4-BE49-F238E27FC236}">
                  <a16:creationId xmlns:a16="http://schemas.microsoft.com/office/drawing/2014/main" id="{0C98BF8F-2FD3-465B-9FE8-80178696350F}"/>
                </a:ext>
              </a:extLst>
            </p:cNvPr>
            <p:cNvSpPr>
              <a:spLocks noChangeShapeType="1"/>
            </p:cNvSpPr>
            <p:nvPr/>
          </p:nvSpPr>
          <p:spPr bwMode="auto">
            <a:xfrm>
              <a:off x="1157848" y="2365939"/>
              <a:ext cx="28676" cy="0"/>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378" name="Rectangle 377">
              <a:extLst>
                <a:ext uri="{FF2B5EF4-FFF2-40B4-BE49-F238E27FC236}">
                  <a16:creationId xmlns:a16="http://schemas.microsoft.com/office/drawing/2014/main" id="{2CA9FEAD-E156-4E20-88FC-FFF9A3A64B38}"/>
                </a:ext>
              </a:extLst>
            </p:cNvPr>
            <p:cNvSpPr/>
            <p:nvPr/>
          </p:nvSpPr>
          <p:spPr>
            <a:xfrm>
              <a:off x="608922" y="2265185"/>
              <a:ext cx="461562" cy="215444"/>
            </a:xfrm>
            <a:prstGeom prst="rect">
              <a:avLst/>
            </a:prstGeom>
          </p:spPr>
          <p:txBody>
            <a:bodyPr wrap="none">
              <a:spAutoFit/>
            </a:bodyPr>
            <a:lstStyle/>
            <a:p>
              <a:pPr algn="r"/>
              <a:r>
                <a:rPr lang="en-CA" sz="800" dirty="0">
                  <a:solidFill>
                    <a:srgbClr val="003946"/>
                  </a:solidFill>
                  <a:latin typeface="Avenir Next" charset="0"/>
                  <a:ea typeface="Avenir Next" charset="0"/>
                  <a:cs typeface="Avenir Next" charset="0"/>
                </a:rPr>
                <a:t>100%</a:t>
              </a:r>
              <a:endParaRPr lang="en-US" sz="800" dirty="0">
                <a:solidFill>
                  <a:srgbClr val="003946"/>
                </a:solidFill>
                <a:latin typeface="Avenir Next" charset="0"/>
                <a:ea typeface="Avenir Next" charset="0"/>
                <a:cs typeface="Avenir Next" charset="0"/>
              </a:endParaRPr>
            </a:p>
          </p:txBody>
        </p:sp>
        <p:sp>
          <p:nvSpPr>
            <p:cNvPr id="199" name="Line 13">
              <a:extLst>
                <a:ext uri="{FF2B5EF4-FFF2-40B4-BE49-F238E27FC236}">
                  <a16:creationId xmlns:a16="http://schemas.microsoft.com/office/drawing/2014/main" id="{883550BB-8805-4F22-9210-E3A8484C6B3D}"/>
                </a:ext>
              </a:extLst>
            </p:cNvPr>
            <p:cNvSpPr>
              <a:spLocks noChangeShapeType="1"/>
            </p:cNvSpPr>
            <p:nvPr/>
          </p:nvSpPr>
          <p:spPr bwMode="auto">
            <a:xfrm>
              <a:off x="1157848" y="1158421"/>
              <a:ext cx="28676" cy="0"/>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379" name="Rectangle 378">
              <a:extLst>
                <a:ext uri="{FF2B5EF4-FFF2-40B4-BE49-F238E27FC236}">
                  <a16:creationId xmlns:a16="http://schemas.microsoft.com/office/drawing/2014/main" id="{E02A197A-45EC-43F4-A97D-5361199D1ED6}"/>
                </a:ext>
              </a:extLst>
            </p:cNvPr>
            <p:cNvSpPr/>
            <p:nvPr/>
          </p:nvSpPr>
          <p:spPr>
            <a:xfrm>
              <a:off x="608922" y="1477264"/>
              <a:ext cx="461562" cy="215444"/>
            </a:xfrm>
            <a:prstGeom prst="rect">
              <a:avLst/>
            </a:prstGeom>
          </p:spPr>
          <p:txBody>
            <a:bodyPr wrap="none">
              <a:spAutoFit/>
            </a:bodyPr>
            <a:lstStyle/>
            <a:p>
              <a:pPr algn="r"/>
              <a:r>
                <a:rPr lang="en-CA" sz="800" dirty="0">
                  <a:solidFill>
                    <a:srgbClr val="003946"/>
                  </a:solidFill>
                  <a:latin typeface="Avenir Next" charset="0"/>
                  <a:ea typeface="Avenir Next" charset="0"/>
                  <a:cs typeface="Avenir Next" charset="0"/>
                </a:rPr>
                <a:t>120%</a:t>
              </a:r>
              <a:endParaRPr lang="en-US" sz="800" dirty="0">
                <a:solidFill>
                  <a:srgbClr val="003946"/>
                </a:solidFill>
                <a:latin typeface="Avenir Next" charset="0"/>
                <a:ea typeface="Avenir Next" charset="0"/>
                <a:cs typeface="Avenir Next" charset="0"/>
              </a:endParaRPr>
            </a:p>
          </p:txBody>
        </p:sp>
        <p:sp>
          <p:nvSpPr>
            <p:cNvPr id="403" name="Line 15">
              <a:extLst>
                <a:ext uri="{FF2B5EF4-FFF2-40B4-BE49-F238E27FC236}">
                  <a16:creationId xmlns:a16="http://schemas.microsoft.com/office/drawing/2014/main" id="{A9874436-89EF-458B-BA1E-DC4C73F2F30F}"/>
                </a:ext>
              </a:extLst>
            </p:cNvPr>
            <p:cNvSpPr>
              <a:spLocks noChangeShapeType="1"/>
            </p:cNvSpPr>
            <p:nvPr/>
          </p:nvSpPr>
          <p:spPr bwMode="auto">
            <a:xfrm>
              <a:off x="1157848" y="2768445"/>
              <a:ext cx="28676" cy="0"/>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404" name="Rectangle 403">
              <a:extLst>
                <a:ext uri="{FF2B5EF4-FFF2-40B4-BE49-F238E27FC236}">
                  <a16:creationId xmlns:a16="http://schemas.microsoft.com/office/drawing/2014/main" id="{9991D601-00B7-47B8-BC78-ABED1D939984}"/>
                </a:ext>
              </a:extLst>
            </p:cNvPr>
            <p:cNvSpPr/>
            <p:nvPr/>
          </p:nvSpPr>
          <p:spPr>
            <a:xfrm>
              <a:off x="668223" y="2661006"/>
              <a:ext cx="402261" cy="215444"/>
            </a:xfrm>
            <a:prstGeom prst="rect">
              <a:avLst/>
            </a:prstGeom>
          </p:spPr>
          <p:txBody>
            <a:bodyPr wrap="none">
              <a:spAutoFit/>
            </a:bodyPr>
            <a:lstStyle/>
            <a:p>
              <a:pPr algn="r"/>
              <a:r>
                <a:rPr lang="en-CA" sz="800" dirty="0">
                  <a:solidFill>
                    <a:srgbClr val="003946"/>
                  </a:solidFill>
                  <a:latin typeface="Avenir Next" charset="0"/>
                  <a:ea typeface="Avenir Next" charset="0"/>
                  <a:cs typeface="Avenir Next" charset="0"/>
                </a:rPr>
                <a:t>90%</a:t>
              </a:r>
              <a:endParaRPr lang="en-US" sz="800" dirty="0">
                <a:solidFill>
                  <a:srgbClr val="003946"/>
                </a:solidFill>
                <a:latin typeface="Avenir Next" charset="0"/>
                <a:ea typeface="Avenir Next" charset="0"/>
                <a:cs typeface="Avenir Next" charset="0"/>
              </a:endParaRPr>
            </a:p>
          </p:txBody>
        </p:sp>
        <p:sp>
          <p:nvSpPr>
            <p:cNvPr id="406" name="Line 15">
              <a:extLst>
                <a:ext uri="{FF2B5EF4-FFF2-40B4-BE49-F238E27FC236}">
                  <a16:creationId xmlns:a16="http://schemas.microsoft.com/office/drawing/2014/main" id="{25796542-037F-4172-9C6C-84F3325C7980}"/>
                </a:ext>
              </a:extLst>
            </p:cNvPr>
            <p:cNvSpPr>
              <a:spLocks noChangeShapeType="1"/>
            </p:cNvSpPr>
            <p:nvPr/>
          </p:nvSpPr>
          <p:spPr bwMode="auto">
            <a:xfrm>
              <a:off x="1157848" y="3573457"/>
              <a:ext cx="28676" cy="0"/>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407" name="Rectangle 406">
              <a:extLst>
                <a:ext uri="{FF2B5EF4-FFF2-40B4-BE49-F238E27FC236}">
                  <a16:creationId xmlns:a16="http://schemas.microsoft.com/office/drawing/2014/main" id="{7819B96D-4765-4E12-B840-F0DD9999467B}"/>
                </a:ext>
              </a:extLst>
            </p:cNvPr>
            <p:cNvSpPr/>
            <p:nvPr/>
          </p:nvSpPr>
          <p:spPr>
            <a:xfrm>
              <a:off x="668223" y="3454775"/>
              <a:ext cx="402261" cy="215444"/>
            </a:xfrm>
            <a:prstGeom prst="rect">
              <a:avLst/>
            </a:prstGeom>
          </p:spPr>
          <p:txBody>
            <a:bodyPr wrap="none">
              <a:spAutoFit/>
            </a:bodyPr>
            <a:lstStyle/>
            <a:p>
              <a:pPr algn="r"/>
              <a:r>
                <a:rPr lang="en-CA" sz="800" dirty="0">
                  <a:solidFill>
                    <a:srgbClr val="003946"/>
                  </a:solidFill>
                  <a:latin typeface="Avenir Next" charset="0"/>
                  <a:ea typeface="Avenir Next" charset="0"/>
                  <a:cs typeface="Avenir Next" charset="0"/>
                </a:rPr>
                <a:t>70%</a:t>
              </a:r>
              <a:endParaRPr lang="en-US" sz="800" dirty="0">
                <a:solidFill>
                  <a:srgbClr val="003946"/>
                </a:solidFill>
                <a:latin typeface="Avenir Next" charset="0"/>
                <a:ea typeface="Avenir Next" charset="0"/>
                <a:cs typeface="Avenir Next" charset="0"/>
              </a:endParaRPr>
            </a:p>
          </p:txBody>
        </p:sp>
        <p:sp>
          <p:nvSpPr>
            <p:cNvPr id="409" name="Line 14">
              <a:extLst>
                <a:ext uri="{FF2B5EF4-FFF2-40B4-BE49-F238E27FC236}">
                  <a16:creationId xmlns:a16="http://schemas.microsoft.com/office/drawing/2014/main" id="{747A4650-10F6-430D-8A53-315F128FB660}"/>
                </a:ext>
              </a:extLst>
            </p:cNvPr>
            <p:cNvSpPr>
              <a:spLocks noChangeShapeType="1"/>
            </p:cNvSpPr>
            <p:nvPr/>
          </p:nvSpPr>
          <p:spPr bwMode="auto">
            <a:xfrm>
              <a:off x="1157848" y="1963433"/>
              <a:ext cx="28676" cy="0"/>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410" name="Rectangle 409">
              <a:extLst>
                <a:ext uri="{FF2B5EF4-FFF2-40B4-BE49-F238E27FC236}">
                  <a16:creationId xmlns:a16="http://schemas.microsoft.com/office/drawing/2014/main" id="{363867B3-158B-4A09-A426-FC3D6BF9C162}"/>
                </a:ext>
              </a:extLst>
            </p:cNvPr>
            <p:cNvSpPr/>
            <p:nvPr/>
          </p:nvSpPr>
          <p:spPr>
            <a:xfrm>
              <a:off x="608922" y="1866951"/>
              <a:ext cx="461562" cy="215444"/>
            </a:xfrm>
            <a:prstGeom prst="rect">
              <a:avLst/>
            </a:prstGeom>
          </p:spPr>
          <p:txBody>
            <a:bodyPr wrap="none">
              <a:spAutoFit/>
            </a:bodyPr>
            <a:lstStyle/>
            <a:p>
              <a:pPr algn="r"/>
              <a:r>
                <a:rPr lang="en-CA" sz="800" dirty="0">
                  <a:solidFill>
                    <a:srgbClr val="003946"/>
                  </a:solidFill>
                  <a:latin typeface="Avenir Next" charset="0"/>
                  <a:ea typeface="Avenir Next" charset="0"/>
                  <a:cs typeface="Avenir Next" charset="0"/>
                </a:rPr>
                <a:t>110%</a:t>
              </a:r>
              <a:endParaRPr lang="en-US" sz="800" dirty="0">
                <a:solidFill>
                  <a:srgbClr val="003946"/>
                </a:solidFill>
                <a:latin typeface="Avenir Next" charset="0"/>
                <a:ea typeface="Avenir Next" charset="0"/>
                <a:cs typeface="Avenir Next" charset="0"/>
              </a:endParaRPr>
            </a:p>
          </p:txBody>
        </p:sp>
        <p:sp>
          <p:nvSpPr>
            <p:cNvPr id="198" name="Line 12">
              <a:extLst>
                <a:ext uri="{FF2B5EF4-FFF2-40B4-BE49-F238E27FC236}">
                  <a16:creationId xmlns:a16="http://schemas.microsoft.com/office/drawing/2014/main" id="{27BE2C16-3602-4B32-A3F9-6FAC75B3C0C5}"/>
                </a:ext>
              </a:extLst>
            </p:cNvPr>
            <p:cNvSpPr>
              <a:spLocks noChangeShapeType="1"/>
            </p:cNvSpPr>
            <p:nvPr/>
          </p:nvSpPr>
          <p:spPr bwMode="auto">
            <a:xfrm flipV="1">
              <a:off x="1190100" y="1162051"/>
              <a:ext cx="0" cy="2811614"/>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96" name="Rectangle 95">
              <a:extLst>
                <a:ext uri="{FF2B5EF4-FFF2-40B4-BE49-F238E27FC236}">
                  <a16:creationId xmlns:a16="http://schemas.microsoft.com/office/drawing/2014/main" id="{2CDF2DFC-1F84-4FE7-8B3D-E1016378007A}"/>
                </a:ext>
              </a:extLst>
            </p:cNvPr>
            <p:cNvSpPr/>
            <p:nvPr/>
          </p:nvSpPr>
          <p:spPr>
            <a:xfrm rot="16200000">
              <a:off x="22190" y="2443219"/>
              <a:ext cx="920444" cy="227446"/>
            </a:xfrm>
            <a:prstGeom prst="rect">
              <a:avLst/>
            </a:prstGeom>
          </p:spPr>
          <p:txBody>
            <a:bodyPr wrap="none">
              <a:spAutoFit/>
            </a:bodyPr>
            <a:lstStyle/>
            <a:p>
              <a:pPr algn="r"/>
              <a:r>
                <a:rPr lang="en-US" sz="900" dirty="0">
                  <a:solidFill>
                    <a:srgbClr val="003946"/>
                  </a:solidFill>
                  <a:latin typeface="Avenir Next" charset="0"/>
                  <a:ea typeface="Avenir Next" charset="0"/>
                  <a:cs typeface="Avenir Next" charset="0"/>
                </a:rPr>
                <a:t>Solvency ratio</a:t>
              </a:r>
            </a:p>
          </p:txBody>
        </p:sp>
        <p:grpSp>
          <p:nvGrpSpPr>
            <p:cNvPr id="3" name="Group 2"/>
            <p:cNvGrpSpPr/>
            <p:nvPr/>
          </p:nvGrpSpPr>
          <p:grpSpPr>
            <a:xfrm>
              <a:off x="1187863" y="3973665"/>
              <a:ext cx="7183500" cy="60463"/>
              <a:chOff x="1309153" y="3979391"/>
              <a:chExt cx="7290454" cy="54737"/>
            </a:xfrm>
          </p:grpSpPr>
          <p:sp>
            <p:nvSpPr>
              <p:cNvPr id="207" name="Line 21">
                <a:extLst>
                  <a:ext uri="{FF2B5EF4-FFF2-40B4-BE49-F238E27FC236}">
                    <a16:creationId xmlns:a16="http://schemas.microsoft.com/office/drawing/2014/main" id="{E5487257-2AE8-4BA2-8191-0FCBAE284A03}"/>
                  </a:ext>
                </a:extLst>
              </p:cNvPr>
              <p:cNvSpPr>
                <a:spLocks noChangeShapeType="1"/>
              </p:cNvSpPr>
              <p:nvPr/>
            </p:nvSpPr>
            <p:spPr bwMode="auto">
              <a:xfrm>
                <a:off x="8235090"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08" name="Line 22">
                <a:extLst>
                  <a:ext uri="{FF2B5EF4-FFF2-40B4-BE49-F238E27FC236}">
                    <a16:creationId xmlns:a16="http://schemas.microsoft.com/office/drawing/2014/main" id="{5240F78D-FC8A-4695-B323-CE44E999668C}"/>
                  </a:ext>
                </a:extLst>
              </p:cNvPr>
              <p:cNvSpPr>
                <a:spLocks noChangeShapeType="1"/>
              </p:cNvSpPr>
              <p:nvPr/>
            </p:nvSpPr>
            <p:spPr bwMode="auto">
              <a:xfrm>
                <a:off x="7870567"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09" name="Line 23">
                <a:extLst>
                  <a:ext uri="{FF2B5EF4-FFF2-40B4-BE49-F238E27FC236}">
                    <a16:creationId xmlns:a16="http://schemas.microsoft.com/office/drawing/2014/main" id="{96F0654A-7FCE-4C5B-B636-585137443F2E}"/>
                  </a:ext>
                </a:extLst>
              </p:cNvPr>
              <p:cNvSpPr>
                <a:spLocks noChangeShapeType="1"/>
              </p:cNvSpPr>
              <p:nvPr/>
            </p:nvSpPr>
            <p:spPr bwMode="auto">
              <a:xfrm>
                <a:off x="7506044"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0" name="Line 24">
                <a:extLst>
                  <a:ext uri="{FF2B5EF4-FFF2-40B4-BE49-F238E27FC236}">
                    <a16:creationId xmlns:a16="http://schemas.microsoft.com/office/drawing/2014/main" id="{C6714E8D-6F40-420C-98E7-1E1C80C91B41}"/>
                  </a:ext>
                </a:extLst>
              </p:cNvPr>
              <p:cNvSpPr>
                <a:spLocks noChangeShapeType="1"/>
              </p:cNvSpPr>
              <p:nvPr/>
            </p:nvSpPr>
            <p:spPr bwMode="auto">
              <a:xfrm>
                <a:off x="7141521"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1" name="Line 25">
                <a:extLst>
                  <a:ext uri="{FF2B5EF4-FFF2-40B4-BE49-F238E27FC236}">
                    <a16:creationId xmlns:a16="http://schemas.microsoft.com/office/drawing/2014/main" id="{39E9B9D4-E707-4234-991B-4CE7E7C1D58F}"/>
                  </a:ext>
                </a:extLst>
              </p:cNvPr>
              <p:cNvSpPr>
                <a:spLocks noChangeShapeType="1"/>
              </p:cNvSpPr>
              <p:nvPr/>
            </p:nvSpPr>
            <p:spPr bwMode="auto">
              <a:xfrm>
                <a:off x="6776998"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2" name="Line 26">
                <a:extLst>
                  <a:ext uri="{FF2B5EF4-FFF2-40B4-BE49-F238E27FC236}">
                    <a16:creationId xmlns:a16="http://schemas.microsoft.com/office/drawing/2014/main" id="{2C79E925-52B9-4367-836C-7A67210599BF}"/>
                  </a:ext>
                </a:extLst>
              </p:cNvPr>
              <p:cNvSpPr>
                <a:spLocks noChangeShapeType="1"/>
              </p:cNvSpPr>
              <p:nvPr/>
            </p:nvSpPr>
            <p:spPr bwMode="auto">
              <a:xfrm>
                <a:off x="6412475"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3" name="Line 27">
                <a:extLst>
                  <a:ext uri="{FF2B5EF4-FFF2-40B4-BE49-F238E27FC236}">
                    <a16:creationId xmlns:a16="http://schemas.microsoft.com/office/drawing/2014/main" id="{D370591E-97BD-449B-826F-F8CD64D15D73}"/>
                  </a:ext>
                </a:extLst>
              </p:cNvPr>
              <p:cNvSpPr>
                <a:spLocks noChangeShapeType="1"/>
              </p:cNvSpPr>
              <p:nvPr/>
            </p:nvSpPr>
            <p:spPr bwMode="auto">
              <a:xfrm>
                <a:off x="6047952"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4" name="Line 28">
                <a:extLst>
                  <a:ext uri="{FF2B5EF4-FFF2-40B4-BE49-F238E27FC236}">
                    <a16:creationId xmlns:a16="http://schemas.microsoft.com/office/drawing/2014/main" id="{D7A52131-42D8-479F-B141-867D2D09A1F0}"/>
                  </a:ext>
                </a:extLst>
              </p:cNvPr>
              <p:cNvSpPr>
                <a:spLocks noChangeShapeType="1"/>
              </p:cNvSpPr>
              <p:nvPr/>
            </p:nvSpPr>
            <p:spPr bwMode="auto">
              <a:xfrm>
                <a:off x="5683429"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5" name="Line 29">
                <a:extLst>
                  <a:ext uri="{FF2B5EF4-FFF2-40B4-BE49-F238E27FC236}">
                    <a16:creationId xmlns:a16="http://schemas.microsoft.com/office/drawing/2014/main" id="{D94672C5-12BF-4083-B42D-07253C997EFB}"/>
                  </a:ext>
                </a:extLst>
              </p:cNvPr>
              <p:cNvSpPr>
                <a:spLocks noChangeShapeType="1"/>
              </p:cNvSpPr>
              <p:nvPr/>
            </p:nvSpPr>
            <p:spPr bwMode="auto">
              <a:xfrm>
                <a:off x="5318906"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6" name="Line 30">
                <a:extLst>
                  <a:ext uri="{FF2B5EF4-FFF2-40B4-BE49-F238E27FC236}">
                    <a16:creationId xmlns:a16="http://schemas.microsoft.com/office/drawing/2014/main" id="{19D41FBC-FD56-402F-922C-5C6DC4F27084}"/>
                  </a:ext>
                </a:extLst>
              </p:cNvPr>
              <p:cNvSpPr>
                <a:spLocks noChangeShapeType="1"/>
              </p:cNvSpPr>
              <p:nvPr/>
            </p:nvSpPr>
            <p:spPr bwMode="auto">
              <a:xfrm>
                <a:off x="4954383"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7" name="Line 31">
                <a:extLst>
                  <a:ext uri="{FF2B5EF4-FFF2-40B4-BE49-F238E27FC236}">
                    <a16:creationId xmlns:a16="http://schemas.microsoft.com/office/drawing/2014/main" id="{410BC9A6-8558-43BC-9B4D-D5A2C1501A51}"/>
                  </a:ext>
                </a:extLst>
              </p:cNvPr>
              <p:cNvSpPr>
                <a:spLocks noChangeShapeType="1"/>
              </p:cNvSpPr>
              <p:nvPr/>
            </p:nvSpPr>
            <p:spPr bwMode="auto">
              <a:xfrm>
                <a:off x="4589860"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8" name="Line 32">
                <a:extLst>
                  <a:ext uri="{FF2B5EF4-FFF2-40B4-BE49-F238E27FC236}">
                    <a16:creationId xmlns:a16="http://schemas.microsoft.com/office/drawing/2014/main" id="{67EB23E2-8964-46BD-8232-574BF61EE37A}"/>
                  </a:ext>
                </a:extLst>
              </p:cNvPr>
              <p:cNvSpPr>
                <a:spLocks noChangeShapeType="1"/>
              </p:cNvSpPr>
              <p:nvPr/>
            </p:nvSpPr>
            <p:spPr bwMode="auto">
              <a:xfrm>
                <a:off x="4225337"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19" name="Line 33">
                <a:extLst>
                  <a:ext uri="{FF2B5EF4-FFF2-40B4-BE49-F238E27FC236}">
                    <a16:creationId xmlns:a16="http://schemas.microsoft.com/office/drawing/2014/main" id="{2201FBD2-A699-482D-83B5-74EFE3964597}"/>
                  </a:ext>
                </a:extLst>
              </p:cNvPr>
              <p:cNvSpPr>
                <a:spLocks noChangeShapeType="1"/>
              </p:cNvSpPr>
              <p:nvPr/>
            </p:nvSpPr>
            <p:spPr bwMode="auto">
              <a:xfrm>
                <a:off x="3860814"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20" name="Line 34">
                <a:extLst>
                  <a:ext uri="{FF2B5EF4-FFF2-40B4-BE49-F238E27FC236}">
                    <a16:creationId xmlns:a16="http://schemas.microsoft.com/office/drawing/2014/main" id="{873B7B12-470E-4AE9-8AA3-CA05A8C470D4}"/>
                  </a:ext>
                </a:extLst>
              </p:cNvPr>
              <p:cNvSpPr>
                <a:spLocks noChangeShapeType="1"/>
              </p:cNvSpPr>
              <p:nvPr/>
            </p:nvSpPr>
            <p:spPr bwMode="auto">
              <a:xfrm>
                <a:off x="3496291"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21" name="Line 35">
                <a:extLst>
                  <a:ext uri="{FF2B5EF4-FFF2-40B4-BE49-F238E27FC236}">
                    <a16:creationId xmlns:a16="http://schemas.microsoft.com/office/drawing/2014/main" id="{0FD9B916-8E36-4618-B045-64E382A00B56}"/>
                  </a:ext>
                </a:extLst>
              </p:cNvPr>
              <p:cNvSpPr>
                <a:spLocks noChangeShapeType="1"/>
              </p:cNvSpPr>
              <p:nvPr/>
            </p:nvSpPr>
            <p:spPr bwMode="auto">
              <a:xfrm>
                <a:off x="3131768"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22" name="Line 36">
                <a:extLst>
                  <a:ext uri="{FF2B5EF4-FFF2-40B4-BE49-F238E27FC236}">
                    <a16:creationId xmlns:a16="http://schemas.microsoft.com/office/drawing/2014/main" id="{999E97ED-CE52-4D1C-A561-23A7D0EC167B}"/>
                  </a:ext>
                </a:extLst>
              </p:cNvPr>
              <p:cNvSpPr>
                <a:spLocks noChangeShapeType="1"/>
              </p:cNvSpPr>
              <p:nvPr/>
            </p:nvSpPr>
            <p:spPr bwMode="auto">
              <a:xfrm>
                <a:off x="2767245"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223" name="Line 37">
                <a:extLst>
                  <a:ext uri="{FF2B5EF4-FFF2-40B4-BE49-F238E27FC236}">
                    <a16:creationId xmlns:a16="http://schemas.microsoft.com/office/drawing/2014/main" id="{7C1B8AE6-6770-4B4A-A1B1-7932B2B528FE}"/>
                  </a:ext>
                </a:extLst>
              </p:cNvPr>
              <p:cNvSpPr>
                <a:spLocks noChangeShapeType="1"/>
              </p:cNvSpPr>
              <p:nvPr/>
            </p:nvSpPr>
            <p:spPr bwMode="auto">
              <a:xfrm>
                <a:off x="2402722"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100" name="Line 35">
                <a:extLst>
                  <a:ext uri="{FF2B5EF4-FFF2-40B4-BE49-F238E27FC236}">
                    <a16:creationId xmlns:a16="http://schemas.microsoft.com/office/drawing/2014/main" id="{0FD9B916-8E36-4618-B045-64E382A00B56}"/>
                  </a:ext>
                </a:extLst>
              </p:cNvPr>
              <p:cNvSpPr>
                <a:spLocks noChangeShapeType="1"/>
              </p:cNvSpPr>
              <p:nvPr/>
            </p:nvSpPr>
            <p:spPr bwMode="auto">
              <a:xfrm>
                <a:off x="2038199"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101" name="Line 36">
                <a:extLst>
                  <a:ext uri="{FF2B5EF4-FFF2-40B4-BE49-F238E27FC236}">
                    <a16:creationId xmlns:a16="http://schemas.microsoft.com/office/drawing/2014/main" id="{999E97ED-CE52-4D1C-A561-23A7D0EC167B}"/>
                  </a:ext>
                </a:extLst>
              </p:cNvPr>
              <p:cNvSpPr>
                <a:spLocks noChangeShapeType="1"/>
              </p:cNvSpPr>
              <p:nvPr/>
            </p:nvSpPr>
            <p:spPr bwMode="auto">
              <a:xfrm>
                <a:off x="1673676"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102" name="Line 37">
                <a:extLst>
                  <a:ext uri="{FF2B5EF4-FFF2-40B4-BE49-F238E27FC236}">
                    <a16:creationId xmlns:a16="http://schemas.microsoft.com/office/drawing/2014/main" id="{7C1B8AE6-6770-4B4A-A1B1-7932B2B528FE}"/>
                  </a:ext>
                </a:extLst>
              </p:cNvPr>
              <p:cNvSpPr>
                <a:spLocks noChangeShapeType="1"/>
              </p:cNvSpPr>
              <p:nvPr/>
            </p:nvSpPr>
            <p:spPr bwMode="auto">
              <a:xfrm>
                <a:off x="1309153" y="397973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sp>
            <p:nvSpPr>
              <p:cNvPr id="106" name="Line 21">
                <a:extLst>
                  <a:ext uri="{FF2B5EF4-FFF2-40B4-BE49-F238E27FC236}">
                    <a16:creationId xmlns:a16="http://schemas.microsoft.com/office/drawing/2014/main" id="{E5487257-2AE8-4BA2-8191-0FCBAE284A03}"/>
                  </a:ext>
                </a:extLst>
              </p:cNvPr>
              <p:cNvSpPr>
                <a:spLocks noChangeShapeType="1"/>
              </p:cNvSpPr>
              <p:nvPr/>
            </p:nvSpPr>
            <p:spPr bwMode="auto">
              <a:xfrm>
                <a:off x="8599607" y="3979391"/>
                <a:ext cx="0" cy="54397"/>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grpSp>
        <p:grpSp>
          <p:nvGrpSpPr>
            <p:cNvPr id="11" name="Group 10"/>
            <p:cNvGrpSpPr/>
            <p:nvPr/>
          </p:nvGrpSpPr>
          <p:grpSpPr>
            <a:xfrm>
              <a:off x="982644" y="4046095"/>
              <a:ext cx="7596580" cy="215784"/>
              <a:chOff x="1100878" y="4001645"/>
              <a:chExt cx="7709684" cy="215784"/>
            </a:xfrm>
          </p:grpSpPr>
          <p:sp>
            <p:nvSpPr>
              <p:cNvPr id="359" name="Rectangle 358">
                <a:extLst>
                  <a:ext uri="{FF2B5EF4-FFF2-40B4-BE49-F238E27FC236}">
                    <a16:creationId xmlns:a16="http://schemas.microsoft.com/office/drawing/2014/main" id="{EE1BEE0B-DFCF-4629-8E33-79D497617C21}"/>
                  </a:ext>
                </a:extLst>
              </p:cNvPr>
              <p:cNvSpPr/>
              <p:nvPr/>
            </p:nvSpPr>
            <p:spPr>
              <a:xfrm>
                <a:off x="2194047"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2002</a:t>
                </a:r>
                <a:endParaRPr lang="en-US" sz="800" dirty="0">
                  <a:solidFill>
                    <a:srgbClr val="003946"/>
                  </a:solidFill>
                  <a:latin typeface="Avenir Next" charset="0"/>
                  <a:ea typeface="Avenir Next" charset="0"/>
                  <a:cs typeface="Avenir Next" charset="0"/>
                </a:endParaRPr>
              </a:p>
            </p:txBody>
          </p:sp>
          <p:sp>
            <p:nvSpPr>
              <p:cNvPr id="360" name="Rectangle 359">
                <a:extLst>
                  <a:ext uri="{FF2B5EF4-FFF2-40B4-BE49-F238E27FC236}">
                    <a16:creationId xmlns:a16="http://schemas.microsoft.com/office/drawing/2014/main" id="{6B5997B6-5B6D-4C93-9B8F-EE067203E366}"/>
                  </a:ext>
                </a:extLst>
              </p:cNvPr>
              <p:cNvSpPr/>
              <p:nvPr/>
            </p:nvSpPr>
            <p:spPr>
              <a:xfrm>
                <a:off x="2558436"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2003</a:t>
                </a:r>
                <a:endParaRPr lang="en-US" sz="800" dirty="0">
                  <a:solidFill>
                    <a:srgbClr val="003946"/>
                  </a:solidFill>
                  <a:latin typeface="Avenir Next" charset="0"/>
                  <a:ea typeface="Avenir Next" charset="0"/>
                  <a:cs typeface="Avenir Next" charset="0"/>
                </a:endParaRPr>
              </a:p>
            </p:txBody>
          </p:sp>
          <p:sp>
            <p:nvSpPr>
              <p:cNvPr id="361" name="Rectangle 360">
                <a:extLst>
                  <a:ext uri="{FF2B5EF4-FFF2-40B4-BE49-F238E27FC236}">
                    <a16:creationId xmlns:a16="http://schemas.microsoft.com/office/drawing/2014/main" id="{E5AD5A93-A368-4FE1-843A-B0F040FE93B1}"/>
                  </a:ext>
                </a:extLst>
              </p:cNvPr>
              <p:cNvSpPr/>
              <p:nvPr/>
            </p:nvSpPr>
            <p:spPr>
              <a:xfrm>
                <a:off x="2922825"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2004</a:t>
                </a:r>
                <a:endParaRPr lang="en-US" sz="800" dirty="0">
                  <a:solidFill>
                    <a:srgbClr val="003946"/>
                  </a:solidFill>
                  <a:latin typeface="Avenir Next" charset="0"/>
                  <a:ea typeface="Avenir Next" charset="0"/>
                  <a:cs typeface="Avenir Next" charset="0"/>
                </a:endParaRPr>
              </a:p>
            </p:txBody>
          </p:sp>
          <p:sp>
            <p:nvSpPr>
              <p:cNvPr id="362" name="Rectangle 361">
                <a:extLst>
                  <a:ext uri="{FF2B5EF4-FFF2-40B4-BE49-F238E27FC236}">
                    <a16:creationId xmlns:a16="http://schemas.microsoft.com/office/drawing/2014/main" id="{EC8F00FE-0E19-4A15-BF21-3D1865A56A9C}"/>
                  </a:ext>
                </a:extLst>
              </p:cNvPr>
              <p:cNvSpPr/>
              <p:nvPr/>
            </p:nvSpPr>
            <p:spPr>
              <a:xfrm>
                <a:off x="3287214"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2005</a:t>
                </a:r>
                <a:endParaRPr lang="en-US" sz="800" dirty="0">
                  <a:solidFill>
                    <a:srgbClr val="003946"/>
                  </a:solidFill>
                  <a:latin typeface="Avenir Next" charset="0"/>
                  <a:ea typeface="Avenir Next" charset="0"/>
                  <a:cs typeface="Avenir Next" charset="0"/>
                </a:endParaRPr>
              </a:p>
            </p:txBody>
          </p:sp>
          <p:sp>
            <p:nvSpPr>
              <p:cNvPr id="363" name="Rectangle 362">
                <a:extLst>
                  <a:ext uri="{FF2B5EF4-FFF2-40B4-BE49-F238E27FC236}">
                    <a16:creationId xmlns:a16="http://schemas.microsoft.com/office/drawing/2014/main" id="{C52E68CA-DF40-4EA8-820A-E80407CABF89}"/>
                  </a:ext>
                </a:extLst>
              </p:cNvPr>
              <p:cNvSpPr/>
              <p:nvPr/>
            </p:nvSpPr>
            <p:spPr>
              <a:xfrm>
                <a:off x="3651603"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2006</a:t>
                </a:r>
                <a:endParaRPr lang="en-US" sz="800" dirty="0">
                  <a:solidFill>
                    <a:srgbClr val="003946"/>
                  </a:solidFill>
                  <a:latin typeface="Avenir Next" charset="0"/>
                  <a:ea typeface="Avenir Next" charset="0"/>
                  <a:cs typeface="Avenir Next" charset="0"/>
                </a:endParaRPr>
              </a:p>
            </p:txBody>
          </p:sp>
          <p:sp>
            <p:nvSpPr>
              <p:cNvPr id="364" name="Rectangle 363">
                <a:extLst>
                  <a:ext uri="{FF2B5EF4-FFF2-40B4-BE49-F238E27FC236}">
                    <a16:creationId xmlns:a16="http://schemas.microsoft.com/office/drawing/2014/main" id="{42F92827-86ED-4AC6-A9ED-76DB04F0BE63}"/>
                  </a:ext>
                </a:extLst>
              </p:cNvPr>
              <p:cNvSpPr/>
              <p:nvPr/>
            </p:nvSpPr>
            <p:spPr>
              <a:xfrm>
                <a:off x="4015992"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2007</a:t>
                </a:r>
                <a:endParaRPr lang="en-US" sz="800" dirty="0">
                  <a:solidFill>
                    <a:srgbClr val="003946"/>
                  </a:solidFill>
                  <a:latin typeface="Avenir Next" charset="0"/>
                  <a:ea typeface="Avenir Next" charset="0"/>
                  <a:cs typeface="Avenir Next" charset="0"/>
                </a:endParaRPr>
              </a:p>
            </p:txBody>
          </p:sp>
          <p:sp>
            <p:nvSpPr>
              <p:cNvPr id="365" name="Rectangle 364">
                <a:extLst>
                  <a:ext uri="{FF2B5EF4-FFF2-40B4-BE49-F238E27FC236}">
                    <a16:creationId xmlns:a16="http://schemas.microsoft.com/office/drawing/2014/main" id="{D844BFCA-3A6A-4697-AE7F-BB2834DCD5E9}"/>
                  </a:ext>
                </a:extLst>
              </p:cNvPr>
              <p:cNvSpPr/>
              <p:nvPr/>
            </p:nvSpPr>
            <p:spPr>
              <a:xfrm>
                <a:off x="4380381"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2008</a:t>
                </a:r>
                <a:endParaRPr lang="en-US" sz="800" dirty="0">
                  <a:solidFill>
                    <a:srgbClr val="003946"/>
                  </a:solidFill>
                  <a:latin typeface="Avenir Next" charset="0"/>
                  <a:ea typeface="Avenir Next" charset="0"/>
                  <a:cs typeface="Avenir Next" charset="0"/>
                </a:endParaRPr>
              </a:p>
            </p:txBody>
          </p:sp>
          <p:sp>
            <p:nvSpPr>
              <p:cNvPr id="366" name="Rectangle 365">
                <a:extLst>
                  <a:ext uri="{FF2B5EF4-FFF2-40B4-BE49-F238E27FC236}">
                    <a16:creationId xmlns:a16="http://schemas.microsoft.com/office/drawing/2014/main" id="{63304944-FBB1-480B-8400-C2DE63654EB7}"/>
                  </a:ext>
                </a:extLst>
              </p:cNvPr>
              <p:cNvSpPr/>
              <p:nvPr/>
            </p:nvSpPr>
            <p:spPr>
              <a:xfrm>
                <a:off x="4744770"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2009</a:t>
                </a:r>
                <a:endParaRPr lang="en-US" sz="800" dirty="0">
                  <a:solidFill>
                    <a:srgbClr val="003946"/>
                  </a:solidFill>
                  <a:latin typeface="Avenir Next" charset="0"/>
                  <a:ea typeface="Avenir Next" charset="0"/>
                  <a:cs typeface="Avenir Next" charset="0"/>
                </a:endParaRPr>
              </a:p>
            </p:txBody>
          </p:sp>
          <p:sp>
            <p:nvSpPr>
              <p:cNvPr id="367" name="Rectangle 366">
                <a:extLst>
                  <a:ext uri="{FF2B5EF4-FFF2-40B4-BE49-F238E27FC236}">
                    <a16:creationId xmlns:a16="http://schemas.microsoft.com/office/drawing/2014/main" id="{CB594497-5671-4AFF-B308-95EC2F7F397E}"/>
                  </a:ext>
                </a:extLst>
              </p:cNvPr>
              <p:cNvSpPr/>
              <p:nvPr/>
            </p:nvSpPr>
            <p:spPr>
              <a:xfrm>
                <a:off x="5109159"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2010</a:t>
                </a:r>
                <a:endParaRPr lang="en-US" sz="800" dirty="0">
                  <a:solidFill>
                    <a:srgbClr val="003946"/>
                  </a:solidFill>
                  <a:latin typeface="Avenir Next" charset="0"/>
                  <a:ea typeface="Avenir Next" charset="0"/>
                  <a:cs typeface="Avenir Next" charset="0"/>
                </a:endParaRPr>
              </a:p>
            </p:txBody>
          </p:sp>
          <p:sp>
            <p:nvSpPr>
              <p:cNvPr id="368" name="Rectangle 367">
                <a:extLst>
                  <a:ext uri="{FF2B5EF4-FFF2-40B4-BE49-F238E27FC236}">
                    <a16:creationId xmlns:a16="http://schemas.microsoft.com/office/drawing/2014/main" id="{B043A377-08AC-4965-AF5C-E297E17150F1}"/>
                  </a:ext>
                </a:extLst>
              </p:cNvPr>
              <p:cNvSpPr/>
              <p:nvPr/>
            </p:nvSpPr>
            <p:spPr>
              <a:xfrm>
                <a:off x="5473548"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2011</a:t>
                </a:r>
                <a:endParaRPr lang="en-US" sz="800" dirty="0">
                  <a:solidFill>
                    <a:srgbClr val="003946"/>
                  </a:solidFill>
                  <a:latin typeface="Avenir Next" charset="0"/>
                  <a:ea typeface="Avenir Next" charset="0"/>
                  <a:cs typeface="Avenir Next" charset="0"/>
                </a:endParaRPr>
              </a:p>
            </p:txBody>
          </p:sp>
          <p:sp>
            <p:nvSpPr>
              <p:cNvPr id="369" name="Rectangle 368">
                <a:extLst>
                  <a:ext uri="{FF2B5EF4-FFF2-40B4-BE49-F238E27FC236}">
                    <a16:creationId xmlns:a16="http://schemas.microsoft.com/office/drawing/2014/main" id="{B2A69EBE-D53C-46E4-BD10-CC7CBA08D809}"/>
                  </a:ext>
                </a:extLst>
              </p:cNvPr>
              <p:cNvSpPr/>
              <p:nvPr/>
            </p:nvSpPr>
            <p:spPr>
              <a:xfrm>
                <a:off x="5837936"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2012</a:t>
                </a:r>
                <a:endParaRPr lang="en-US" sz="800" dirty="0">
                  <a:solidFill>
                    <a:srgbClr val="003946"/>
                  </a:solidFill>
                  <a:latin typeface="Avenir Next" charset="0"/>
                  <a:ea typeface="Avenir Next" charset="0"/>
                  <a:cs typeface="Avenir Next" charset="0"/>
                </a:endParaRPr>
              </a:p>
            </p:txBody>
          </p:sp>
          <p:sp>
            <p:nvSpPr>
              <p:cNvPr id="370" name="Rectangle 369">
                <a:extLst>
                  <a:ext uri="{FF2B5EF4-FFF2-40B4-BE49-F238E27FC236}">
                    <a16:creationId xmlns:a16="http://schemas.microsoft.com/office/drawing/2014/main" id="{F684B8B8-1640-4307-ACEC-FEBB1182F74B}"/>
                  </a:ext>
                </a:extLst>
              </p:cNvPr>
              <p:cNvSpPr/>
              <p:nvPr/>
            </p:nvSpPr>
            <p:spPr>
              <a:xfrm>
                <a:off x="6202324"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2013</a:t>
                </a:r>
                <a:endParaRPr lang="en-US" sz="800" dirty="0">
                  <a:solidFill>
                    <a:srgbClr val="003946"/>
                  </a:solidFill>
                  <a:latin typeface="Avenir Next" charset="0"/>
                  <a:ea typeface="Avenir Next" charset="0"/>
                  <a:cs typeface="Avenir Next" charset="0"/>
                </a:endParaRPr>
              </a:p>
            </p:txBody>
          </p:sp>
          <p:sp>
            <p:nvSpPr>
              <p:cNvPr id="371" name="Rectangle 370">
                <a:extLst>
                  <a:ext uri="{FF2B5EF4-FFF2-40B4-BE49-F238E27FC236}">
                    <a16:creationId xmlns:a16="http://schemas.microsoft.com/office/drawing/2014/main" id="{345BCE82-2F24-4CA7-B51B-02186DD8D7D2}"/>
                  </a:ext>
                </a:extLst>
              </p:cNvPr>
              <p:cNvSpPr/>
              <p:nvPr/>
            </p:nvSpPr>
            <p:spPr>
              <a:xfrm>
                <a:off x="6566712"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2014</a:t>
                </a:r>
                <a:endParaRPr lang="en-US" sz="800" dirty="0">
                  <a:solidFill>
                    <a:srgbClr val="003946"/>
                  </a:solidFill>
                  <a:latin typeface="Avenir Next" charset="0"/>
                  <a:ea typeface="Avenir Next" charset="0"/>
                  <a:cs typeface="Avenir Next" charset="0"/>
                </a:endParaRPr>
              </a:p>
            </p:txBody>
          </p:sp>
          <p:sp>
            <p:nvSpPr>
              <p:cNvPr id="372" name="Rectangle 371">
                <a:extLst>
                  <a:ext uri="{FF2B5EF4-FFF2-40B4-BE49-F238E27FC236}">
                    <a16:creationId xmlns:a16="http://schemas.microsoft.com/office/drawing/2014/main" id="{2935F734-DA70-4303-92E1-42DA383D1B2A}"/>
                  </a:ext>
                </a:extLst>
              </p:cNvPr>
              <p:cNvSpPr/>
              <p:nvPr/>
            </p:nvSpPr>
            <p:spPr>
              <a:xfrm>
                <a:off x="6931100"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2015</a:t>
                </a:r>
                <a:endParaRPr lang="en-US" sz="800" dirty="0">
                  <a:solidFill>
                    <a:srgbClr val="003946"/>
                  </a:solidFill>
                  <a:latin typeface="Avenir Next" charset="0"/>
                  <a:ea typeface="Avenir Next" charset="0"/>
                  <a:cs typeface="Avenir Next" charset="0"/>
                </a:endParaRPr>
              </a:p>
            </p:txBody>
          </p:sp>
          <p:sp>
            <p:nvSpPr>
              <p:cNvPr id="373" name="Rectangle 372">
                <a:extLst>
                  <a:ext uri="{FF2B5EF4-FFF2-40B4-BE49-F238E27FC236}">
                    <a16:creationId xmlns:a16="http://schemas.microsoft.com/office/drawing/2014/main" id="{3CF065D6-11E4-4CEA-9E7B-3A3357B45F15}"/>
                  </a:ext>
                </a:extLst>
              </p:cNvPr>
              <p:cNvSpPr/>
              <p:nvPr/>
            </p:nvSpPr>
            <p:spPr>
              <a:xfrm>
                <a:off x="7295488"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2016</a:t>
                </a:r>
                <a:endParaRPr lang="en-US" sz="800" dirty="0">
                  <a:solidFill>
                    <a:srgbClr val="003946"/>
                  </a:solidFill>
                  <a:latin typeface="Avenir Next" charset="0"/>
                  <a:ea typeface="Avenir Next" charset="0"/>
                  <a:cs typeface="Avenir Next" charset="0"/>
                </a:endParaRPr>
              </a:p>
            </p:txBody>
          </p:sp>
          <p:sp>
            <p:nvSpPr>
              <p:cNvPr id="374" name="Rectangle 373">
                <a:extLst>
                  <a:ext uri="{FF2B5EF4-FFF2-40B4-BE49-F238E27FC236}">
                    <a16:creationId xmlns:a16="http://schemas.microsoft.com/office/drawing/2014/main" id="{36AAE4D4-2E0B-4D7D-83DD-85029B2C6D3C}"/>
                  </a:ext>
                </a:extLst>
              </p:cNvPr>
              <p:cNvSpPr/>
              <p:nvPr/>
            </p:nvSpPr>
            <p:spPr>
              <a:xfrm>
                <a:off x="7659876"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2017</a:t>
                </a:r>
                <a:endParaRPr lang="en-US" sz="800" dirty="0">
                  <a:solidFill>
                    <a:srgbClr val="003946"/>
                  </a:solidFill>
                  <a:latin typeface="Avenir Next" charset="0"/>
                  <a:ea typeface="Avenir Next" charset="0"/>
                  <a:cs typeface="Avenir Next" charset="0"/>
                </a:endParaRPr>
              </a:p>
            </p:txBody>
          </p:sp>
          <p:sp>
            <p:nvSpPr>
              <p:cNvPr id="375" name="Rectangle 374">
                <a:extLst>
                  <a:ext uri="{FF2B5EF4-FFF2-40B4-BE49-F238E27FC236}">
                    <a16:creationId xmlns:a16="http://schemas.microsoft.com/office/drawing/2014/main" id="{597FAE96-ECCF-4618-8F75-D7E2ACF47A15}"/>
                  </a:ext>
                </a:extLst>
              </p:cNvPr>
              <p:cNvSpPr/>
              <p:nvPr/>
            </p:nvSpPr>
            <p:spPr>
              <a:xfrm>
                <a:off x="8024264" y="4001985"/>
                <a:ext cx="421910" cy="215444"/>
              </a:xfrm>
              <a:prstGeom prst="rect">
                <a:avLst/>
              </a:prstGeom>
            </p:spPr>
            <p:txBody>
              <a:bodyPr wrap="none">
                <a:spAutoFit/>
              </a:bodyPr>
              <a:lstStyle/>
              <a:p>
                <a:pPr algn="ctr"/>
                <a:r>
                  <a:rPr lang="en-CA" sz="800" dirty="0">
                    <a:solidFill>
                      <a:srgbClr val="003946"/>
                    </a:solidFill>
                    <a:latin typeface="Avenir Next" charset="0"/>
                    <a:ea typeface="Avenir Next" charset="0"/>
                    <a:cs typeface="Avenir Next" charset="0"/>
                  </a:rPr>
                  <a:t>2018</a:t>
                </a:r>
                <a:endParaRPr lang="en-US" sz="800" dirty="0">
                  <a:solidFill>
                    <a:srgbClr val="003946"/>
                  </a:solidFill>
                  <a:latin typeface="Avenir Next" charset="0"/>
                  <a:ea typeface="Avenir Next" charset="0"/>
                  <a:cs typeface="Avenir Next" charset="0"/>
                </a:endParaRPr>
              </a:p>
            </p:txBody>
          </p:sp>
          <p:sp>
            <p:nvSpPr>
              <p:cNvPr id="103" name="Rectangle 102">
                <a:extLst>
                  <a:ext uri="{FF2B5EF4-FFF2-40B4-BE49-F238E27FC236}">
                    <a16:creationId xmlns:a16="http://schemas.microsoft.com/office/drawing/2014/main" id="{EE1BEE0B-DFCF-4629-8E33-79D497617C21}"/>
                  </a:ext>
                </a:extLst>
              </p:cNvPr>
              <p:cNvSpPr/>
              <p:nvPr/>
            </p:nvSpPr>
            <p:spPr>
              <a:xfrm>
                <a:off x="1100878" y="4001985"/>
                <a:ext cx="421911" cy="215444"/>
              </a:xfrm>
              <a:prstGeom prst="rect">
                <a:avLst/>
              </a:prstGeom>
            </p:spPr>
            <p:txBody>
              <a:bodyPr wrap="none">
                <a:spAutoFit/>
              </a:bodyPr>
              <a:lstStyle/>
              <a:p>
                <a:pPr algn="ctr"/>
                <a:r>
                  <a:rPr lang="en-CA" sz="800" dirty="0" smtClean="0">
                    <a:solidFill>
                      <a:srgbClr val="003946"/>
                    </a:solidFill>
                    <a:latin typeface="Avenir Next" charset="0"/>
                    <a:ea typeface="Avenir Next" charset="0"/>
                    <a:cs typeface="Avenir Next" charset="0"/>
                  </a:rPr>
                  <a:t>1999</a:t>
                </a:r>
                <a:endParaRPr lang="en-US" sz="800" dirty="0">
                  <a:solidFill>
                    <a:srgbClr val="003946"/>
                  </a:solidFill>
                  <a:latin typeface="Avenir Next" charset="0"/>
                  <a:ea typeface="Avenir Next" charset="0"/>
                  <a:cs typeface="Avenir Next" charset="0"/>
                </a:endParaRPr>
              </a:p>
            </p:txBody>
          </p:sp>
          <p:sp>
            <p:nvSpPr>
              <p:cNvPr id="104" name="Rectangle 103">
                <a:extLst>
                  <a:ext uri="{FF2B5EF4-FFF2-40B4-BE49-F238E27FC236}">
                    <a16:creationId xmlns:a16="http://schemas.microsoft.com/office/drawing/2014/main" id="{6B5997B6-5B6D-4C93-9B8F-EE067203E366}"/>
                  </a:ext>
                </a:extLst>
              </p:cNvPr>
              <p:cNvSpPr/>
              <p:nvPr/>
            </p:nvSpPr>
            <p:spPr>
              <a:xfrm>
                <a:off x="1465268" y="4001985"/>
                <a:ext cx="421911" cy="215444"/>
              </a:xfrm>
              <a:prstGeom prst="rect">
                <a:avLst/>
              </a:prstGeom>
            </p:spPr>
            <p:txBody>
              <a:bodyPr wrap="none">
                <a:spAutoFit/>
              </a:bodyPr>
              <a:lstStyle/>
              <a:p>
                <a:pPr algn="ctr"/>
                <a:r>
                  <a:rPr lang="en-CA" sz="800" dirty="0" smtClean="0">
                    <a:solidFill>
                      <a:srgbClr val="003946"/>
                    </a:solidFill>
                    <a:latin typeface="Avenir Next" charset="0"/>
                    <a:ea typeface="Avenir Next" charset="0"/>
                    <a:cs typeface="Avenir Next" charset="0"/>
                  </a:rPr>
                  <a:t>2000</a:t>
                </a:r>
                <a:endParaRPr lang="en-US" sz="800" dirty="0">
                  <a:solidFill>
                    <a:srgbClr val="003946"/>
                  </a:solidFill>
                  <a:latin typeface="Avenir Next" charset="0"/>
                  <a:ea typeface="Avenir Next" charset="0"/>
                  <a:cs typeface="Avenir Next" charset="0"/>
                </a:endParaRPr>
              </a:p>
            </p:txBody>
          </p:sp>
          <p:sp>
            <p:nvSpPr>
              <p:cNvPr id="105" name="Rectangle 104">
                <a:extLst>
                  <a:ext uri="{FF2B5EF4-FFF2-40B4-BE49-F238E27FC236}">
                    <a16:creationId xmlns:a16="http://schemas.microsoft.com/office/drawing/2014/main" id="{E5AD5A93-A368-4FE1-843A-B0F040FE93B1}"/>
                  </a:ext>
                </a:extLst>
              </p:cNvPr>
              <p:cNvSpPr/>
              <p:nvPr/>
            </p:nvSpPr>
            <p:spPr>
              <a:xfrm>
                <a:off x="1829657" y="4001985"/>
                <a:ext cx="421911" cy="215444"/>
              </a:xfrm>
              <a:prstGeom prst="rect">
                <a:avLst/>
              </a:prstGeom>
            </p:spPr>
            <p:txBody>
              <a:bodyPr wrap="none">
                <a:spAutoFit/>
              </a:bodyPr>
              <a:lstStyle/>
              <a:p>
                <a:pPr algn="ctr"/>
                <a:r>
                  <a:rPr lang="en-CA" sz="800" dirty="0" smtClean="0">
                    <a:solidFill>
                      <a:srgbClr val="003946"/>
                    </a:solidFill>
                    <a:latin typeface="Avenir Next" charset="0"/>
                    <a:ea typeface="Avenir Next" charset="0"/>
                    <a:cs typeface="Avenir Next" charset="0"/>
                  </a:rPr>
                  <a:t>2001</a:t>
                </a:r>
                <a:endParaRPr lang="en-US" sz="800" dirty="0">
                  <a:solidFill>
                    <a:srgbClr val="003946"/>
                  </a:solidFill>
                  <a:latin typeface="Avenir Next" charset="0"/>
                  <a:ea typeface="Avenir Next" charset="0"/>
                  <a:cs typeface="Avenir Next" charset="0"/>
                </a:endParaRPr>
              </a:p>
            </p:txBody>
          </p:sp>
          <p:sp>
            <p:nvSpPr>
              <p:cNvPr id="107" name="Rectangle 106">
                <a:extLst>
                  <a:ext uri="{FF2B5EF4-FFF2-40B4-BE49-F238E27FC236}">
                    <a16:creationId xmlns:a16="http://schemas.microsoft.com/office/drawing/2014/main" id="{597FAE96-ECCF-4618-8F75-D7E2ACF47A15}"/>
                  </a:ext>
                </a:extLst>
              </p:cNvPr>
              <p:cNvSpPr/>
              <p:nvPr/>
            </p:nvSpPr>
            <p:spPr>
              <a:xfrm>
                <a:off x="8388651" y="4001645"/>
                <a:ext cx="421911" cy="215444"/>
              </a:xfrm>
              <a:prstGeom prst="rect">
                <a:avLst/>
              </a:prstGeom>
            </p:spPr>
            <p:txBody>
              <a:bodyPr wrap="none">
                <a:spAutoFit/>
              </a:bodyPr>
              <a:lstStyle/>
              <a:p>
                <a:pPr algn="ctr"/>
                <a:r>
                  <a:rPr lang="en-CA" sz="800" dirty="0" smtClean="0">
                    <a:solidFill>
                      <a:srgbClr val="003946"/>
                    </a:solidFill>
                    <a:latin typeface="Avenir Next" charset="0"/>
                    <a:ea typeface="Avenir Next" charset="0"/>
                    <a:cs typeface="Avenir Next" charset="0"/>
                  </a:rPr>
                  <a:t>2019</a:t>
                </a:r>
                <a:endParaRPr lang="en-US" sz="800" dirty="0">
                  <a:solidFill>
                    <a:srgbClr val="003946"/>
                  </a:solidFill>
                  <a:latin typeface="Avenir Next" charset="0"/>
                  <a:ea typeface="Avenir Next" charset="0"/>
                  <a:cs typeface="Avenir Next" charset="0"/>
                </a:endParaRPr>
              </a:p>
            </p:txBody>
          </p:sp>
        </p:grpSp>
        <p:sp>
          <p:nvSpPr>
            <p:cNvPr id="113" name="Rectangle 112">
              <a:extLst>
                <a:ext uri="{FF2B5EF4-FFF2-40B4-BE49-F238E27FC236}">
                  <a16:creationId xmlns:a16="http://schemas.microsoft.com/office/drawing/2014/main" id="{E02A197A-45EC-43F4-A97D-5361199D1ED6}"/>
                </a:ext>
              </a:extLst>
            </p:cNvPr>
            <p:cNvSpPr/>
            <p:nvPr/>
          </p:nvSpPr>
          <p:spPr>
            <a:xfrm>
              <a:off x="632199" y="1077382"/>
              <a:ext cx="440993" cy="215444"/>
            </a:xfrm>
            <a:prstGeom prst="rect">
              <a:avLst/>
            </a:prstGeom>
          </p:spPr>
          <p:txBody>
            <a:bodyPr wrap="none">
              <a:spAutoFit/>
            </a:bodyPr>
            <a:lstStyle/>
            <a:p>
              <a:pPr algn="r"/>
              <a:r>
                <a:rPr lang="en-CA" sz="800" dirty="0" smtClean="0">
                  <a:solidFill>
                    <a:srgbClr val="003946"/>
                  </a:solidFill>
                  <a:latin typeface="Avenir Next" charset="0"/>
                  <a:ea typeface="Avenir Next" charset="0"/>
                  <a:cs typeface="Avenir Next" charset="0"/>
                </a:rPr>
                <a:t>130</a:t>
              </a:r>
              <a:r>
                <a:rPr lang="en-CA" sz="800" dirty="0">
                  <a:solidFill>
                    <a:srgbClr val="003946"/>
                  </a:solidFill>
                  <a:latin typeface="Avenir Next" charset="0"/>
                  <a:ea typeface="Avenir Next" charset="0"/>
                  <a:cs typeface="Avenir Next" charset="0"/>
                </a:rPr>
                <a:t>%</a:t>
              </a:r>
              <a:endParaRPr lang="en-US" sz="800" dirty="0">
                <a:solidFill>
                  <a:srgbClr val="003946"/>
                </a:solidFill>
                <a:latin typeface="Avenir Next" charset="0"/>
                <a:ea typeface="Avenir Next" charset="0"/>
                <a:cs typeface="Avenir Next" charset="0"/>
              </a:endParaRPr>
            </a:p>
          </p:txBody>
        </p:sp>
        <p:sp>
          <p:nvSpPr>
            <p:cNvPr id="127" name="Line 13">
              <a:extLst>
                <a:ext uri="{FF2B5EF4-FFF2-40B4-BE49-F238E27FC236}">
                  <a16:creationId xmlns:a16="http://schemas.microsoft.com/office/drawing/2014/main" id="{883550BB-8805-4F22-9210-E3A8484C6B3D}"/>
                </a:ext>
              </a:extLst>
            </p:cNvPr>
            <p:cNvSpPr>
              <a:spLocks noChangeShapeType="1"/>
            </p:cNvSpPr>
            <p:nvPr/>
          </p:nvSpPr>
          <p:spPr bwMode="auto">
            <a:xfrm>
              <a:off x="1157841" y="1560927"/>
              <a:ext cx="28676" cy="0"/>
            </a:xfrm>
            <a:prstGeom prst="line">
              <a:avLst/>
            </a:prstGeom>
            <a:noFill/>
            <a:ln w="9525">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4294" tIns="32147" rIns="64294" bIns="32147" numCol="1" anchor="t" anchorCtr="0" compatLnSpc="1">
              <a:prstTxWarp prst="textNoShape">
                <a:avLst/>
              </a:prstTxWarp>
            </a:bodyPr>
            <a:lstStyle/>
            <a:p>
              <a:endParaRPr lang="en-US" dirty="0">
                <a:solidFill>
                  <a:prstClr val="black"/>
                </a:solidFill>
                <a:latin typeface="Avenir Next" charset="0"/>
                <a:ea typeface="Avenir Next" charset="0"/>
                <a:cs typeface="Avenir Next" charset="0"/>
              </a:endParaRPr>
            </a:p>
          </p:txBody>
        </p:sp>
      </p:grpSp>
      <p:sp>
        <p:nvSpPr>
          <p:cNvPr id="130"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165804" y="4781544"/>
            <a:ext cx="742969" cy="208840"/>
          </a:xfrm>
        </p:spPr>
        <p:txBody>
          <a:bodyPr/>
          <a:lstStyle/>
          <a:p>
            <a:fld id="{0A035283-64DF-544A-90B6-F01DB64E5BA3}" type="slidenum">
              <a:rPr lang="en-CA" smtClean="0"/>
              <a:t>7</a:t>
            </a:fld>
            <a:endParaRPr lang="en-CA" dirty="0"/>
          </a:p>
        </p:txBody>
      </p:sp>
    </p:spTree>
    <p:extLst>
      <p:ext uri="{BB962C8B-B14F-4D97-AF65-F5344CB8AC3E}">
        <p14:creationId xmlns:p14="http://schemas.microsoft.com/office/powerpoint/2010/main" val="82615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wipe(left)">
                                      <p:cBhvr>
                                        <p:cTn id="7" dur="500"/>
                                        <p:tgtEl>
                                          <p:spTgt spid="43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3"/>
            <a:ext cx="9134504" cy="5131297"/>
          </a:xfrm>
          <a:prstGeom prst="rect">
            <a:avLst/>
          </a:prstGeom>
        </p:spPr>
      </p:pic>
      <p:sp>
        <p:nvSpPr>
          <p:cNvPr id="13" name="Rectangle 12"/>
          <p:cNvSpPr/>
          <p:nvPr/>
        </p:nvSpPr>
        <p:spPr>
          <a:xfrm rot="5400000">
            <a:off x="3855564" y="-135442"/>
            <a:ext cx="5143500" cy="5414383"/>
          </a:xfrm>
          <a:prstGeom prst="rect">
            <a:avLst/>
          </a:prstGeom>
          <a:gradFill>
            <a:gsLst>
              <a:gs pos="61000">
                <a:schemeClr val="bg1"/>
              </a:gs>
              <a:gs pos="99000">
                <a:schemeClr val="bg1">
                  <a:alpha val="0"/>
                </a:schemeClr>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078342" y="4781544"/>
            <a:ext cx="742969" cy="208840"/>
          </a:xfrm>
        </p:spPr>
        <p:txBody>
          <a:bodyPr/>
          <a:lstStyle/>
          <a:p>
            <a:pPr algn="r"/>
            <a:fld id="{035D55DA-C70B-164D-8009-EBE8A8429F2B}" type="slidenum">
              <a:rPr lang="en-CA" smtClean="0"/>
              <a:t>8</a:t>
            </a:fld>
            <a:endParaRPr lang="en-CA" dirty="0"/>
          </a:p>
        </p:txBody>
      </p:sp>
      <p:sp>
        <p:nvSpPr>
          <p:cNvPr id="8" name="Text Placeholder 7"/>
          <p:cNvSpPr>
            <a:spLocks noGrp="1"/>
          </p:cNvSpPr>
          <p:nvPr>
            <p:ph type="body" sz="quarter" idx="14"/>
          </p:nvPr>
        </p:nvSpPr>
        <p:spPr>
          <a:xfrm>
            <a:off x="453933" y="1520753"/>
            <a:ext cx="3089257" cy="1007761"/>
          </a:xfrm>
        </p:spPr>
        <p:txBody>
          <a:bodyPr/>
          <a:lstStyle/>
          <a:p>
            <a:r>
              <a:rPr lang="en-US" dirty="0" smtClean="0">
                <a:solidFill>
                  <a:srgbClr val="003946"/>
                </a:solidFill>
              </a:rPr>
              <a:t>AN EXPENSIVE BUSINESS MODEL</a:t>
            </a:r>
            <a:endParaRPr lang="en-US" dirty="0">
              <a:solidFill>
                <a:srgbClr val="003946"/>
              </a:solidFill>
            </a:endParaRPr>
          </a:p>
        </p:txBody>
      </p:sp>
      <p:sp>
        <p:nvSpPr>
          <p:cNvPr id="2" name="Rectangle 1"/>
          <p:cNvSpPr/>
          <p:nvPr/>
        </p:nvSpPr>
        <p:spPr>
          <a:xfrm>
            <a:off x="4715969" y="2284459"/>
            <a:ext cx="3974739" cy="1261884"/>
          </a:xfrm>
          <a:prstGeom prst="rect">
            <a:avLst/>
          </a:prstGeom>
        </p:spPr>
        <p:txBody>
          <a:bodyPr wrap="square">
            <a:spAutoFit/>
          </a:bodyPr>
          <a:lstStyle/>
          <a:p>
            <a:r>
              <a:rPr lang="en-US" sz="3600" b="1" dirty="0" smtClean="0">
                <a:solidFill>
                  <a:srgbClr val="FFAD08"/>
                </a:solidFill>
                <a:latin typeface="Avenir Next" charset="0"/>
                <a:ea typeface="Avenir Next" charset="0"/>
                <a:cs typeface="Avenir Next" charset="0"/>
              </a:rPr>
              <a:t>$124 BILLION</a:t>
            </a:r>
          </a:p>
          <a:p>
            <a:r>
              <a:rPr lang="en-US" sz="2000" dirty="0" smtClean="0">
                <a:solidFill>
                  <a:srgbClr val="134969"/>
                </a:solidFill>
                <a:latin typeface="Avenir Next" charset="0"/>
                <a:ea typeface="Avenir Next" charset="0"/>
                <a:cs typeface="Avenir Next" charset="0"/>
              </a:rPr>
              <a:t>IN DEFICIT CONTRIBUTIONS </a:t>
            </a:r>
            <a:r>
              <a:rPr lang="en-US" sz="2000" smtClean="0">
                <a:solidFill>
                  <a:srgbClr val="134969"/>
                </a:solidFill>
                <a:latin typeface="Avenir Next" charset="0"/>
                <a:ea typeface="Avenir Next" charset="0"/>
                <a:cs typeface="Avenir Next" charset="0"/>
              </a:rPr>
              <a:t>BETWEEN </a:t>
            </a:r>
            <a:r>
              <a:rPr lang="en-US" sz="2000" smtClean="0">
                <a:solidFill>
                  <a:srgbClr val="134969"/>
                </a:solidFill>
                <a:latin typeface="Avenir Next" charset="0"/>
                <a:ea typeface="Avenir Next" charset="0"/>
                <a:cs typeface="Avenir Next" charset="0"/>
              </a:rPr>
              <a:t>1997-2016</a:t>
            </a:r>
            <a:endParaRPr lang="en-US" sz="2000" dirty="0">
              <a:solidFill>
                <a:srgbClr val="134969"/>
              </a:solidFill>
              <a:latin typeface="Avenir Next" charset="0"/>
              <a:ea typeface="Avenir Next" charset="0"/>
              <a:cs typeface="Avenir Next" charset="0"/>
            </a:endParaRPr>
          </a:p>
        </p:txBody>
      </p:sp>
      <p:sp>
        <p:nvSpPr>
          <p:cNvPr id="10" name="Right Arrow 1"/>
          <p:cNvSpPr/>
          <p:nvPr/>
        </p:nvSpPr>
        <p:spPr>
          <a:xfrm>
            <a:off x="4245248" y="2373335"/>
            <a:ext cx="333954" cy="382769"/>
          </a:xfrm>
          <a:prstGeom prst="chevron">
            <a:avLst/>
          </a:prstGeom>
          <a:solidFill>
            <a:srgbClr val="FFA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Arial"/>
            </a:endParaRPr>
          </a:p>
        </p:txBody>
      </p:sp>
      <p:sp>
        <p:nvSpPr>
          <p:cNvPr id="14" name="TextBox 13"/>
          <p:cNvSpPr txBox="1"/>
          <p:nvPr/>
        </p:nvSpPr>
        <p:spPr>
          <a:xfrm>
            <a:off x="4143294" y="1517506"/>
            <a:ext cx="3674477" cy="646331"/>
          </a:xfrm>
          <a:prstGeom prst="rect">
            <a:avLst/>
          </a:prstGeom>
          <a:noFill/>
        </p:spPr>
        <p:txBody>
          <a:bodyPr wrap="square" rtlCol="0">
            <a:spAutoFit/>
          </a:bodyPr>
          <a:lstStyle/>
          <a:p>
            <a:r>
              <a:rPr lang="en-US" dirty="0" smtClean="0">
                <a:solidFill>
                  <a:srgbClr val="134969"/>
                </a:solidFill>
                <a:latin typeface="Avenir Next"/>
                <a:ea typeface="Avenir Next" charset="0"/>
                <a:cs typeface="Avenir Next" charset="0"/>
              </a:rPr>
              <a:t>Pension deficits have been costly for Canadian companies:</a:t>
            </a:r>
            <a:endParaRPr lang="en-CA" dirty="0">
              <a:solidFill>
                <a:srgbClr val="134969"/>
              </a:solidFill>
              <a:latin typeface="Avenir Next"/>
            </a:endParaRPr>
          </a:p>
        </p:txBody>
      </p:sp>
    </p:spTree>
    <p:extLst>
      <p:ext uri="{BB962C8B-B14F-4D97-AF65-F5344CB8AC3E}">
        <p14:creationId xmlns:p14="http://schemas.microsoft.com/office/powerpoint/2010/main" val="15990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fill="hold" nodeType="withEffect">
                                  <p:stCondLst>
                                    <p:cond delay="0"/>
                                  </p:stCondLst>
                                  <p:childTnLst>
                                    <p:animScale>
                                      <p:cBhvr>
                                        <p:cTn id="9" dur="1000" fill="hold"/>
                                        <p:tgtEl>
                                          <p:spTgt spid="3"/>
                                        </p:tgtEl>
                                      </p:cBhvr>
                                      <p:by x="130000" y="130000"/>
                                    </p:animScale>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build="p"/>
      <p:bldP spid="2" grpId="0"/>
      <p:bldP spid="10"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gradFill flip="none" rotWithShape="1">
            <a:gsLst>
              <a:gs pos="100000">
                <a:schemeClr val="bg1">
                  <a:alpha val="0"/>
                  <a:lumMod val="0"/>
                  <a:lumOff val="100000"/>
                </a:schemeClr>
              </a:gs>
              <a:gs pos="41000">
                <a:schemeClr val="bg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5"/>
          </p:nvPr>
        </p:nvSpPr>
        <p:spPr>
          <a:xfrm>
            <a:off x="991344" y="1370040"/>
            <a:ext cx="3373864" cy="462872"/>
          </a:xfrm>
        </p:spPr>
        <p:txBody>
          <a:bodyPr/>
          <a:lstStyle/>
          <a:p>
            <a:r>
              <a:rPr lang="en-CA" b="1" i="1" dirty="0" smtClean="0">
                <a:solidFill>
                  <a:srgbClr val="134969"/>
                </a:solidFill>
              </a:rPr>
              <a:t>The </a:t>
            </a:r>
            <a:r>
              <a:rPr lang="en-CA" b="1" i="1" dirty="0">
                <a:solidFill>
                  <a:srgbClr val="134969"/>
                </a:solidFill>
              </a:rPr>
              <a:t>world needs to start panicking about Brexit</a:t>
            </a:r>
            <a:endParaRPr lang="en-US" b="1" i="1" dirty="0">
              <a:solidFill>
                <a:srgbClr val="134969"/>
              </a:solidFill>
            </a:endParaRPr>
          </a:p>
        </p:txBody>
      </p:sp>
      <p:sp>
        <p:nvSpPr>
          <p:cNvPr id="8" name="Text Placeholder 7"/>
          <p:cNvSpPr>
            <a:spLocks noGrp="1"/>
          </p:cNvSpPr>
          <p:nvPr>
            <p:ph type="body" sz="quarter" idx="14"/>
          </p:nvPr>
        </p:nvSpPr>
        <p:spPr>
          <a:xfrm>
            <a:off x="453933" y="399166"/>
            <a:ext cx="6779987" cy="571708"/>
          </a:xfrm>
        </p:spPr>
        <p:txBody>
          <a:bodyPr/>
          <a:lstStyle/>
          <a:p>
            <a:r>
              <a:rPr lang="en-US" dirty="0" smtClean="0">
                <a:solidFill>
                  <a:srgbClr val="FFB605"/>
                </a:solidFill>
              </a:rPr>
              <a:t>THE FUTURE IS CLOUDY</a:t>
            </a:r>
            <a:endParaRPr lang="en-US" dirty="0">
              <a:solidFill>
                <a:srgbClr val="FFB605"/>
              </a:solidFill>
            </a:endParaRPr>
          </a:p>
        </p:txBody>
      </p:sp>
      <p:sp>
        <p:nvSpPr>
          <p:cNvPr id="5" name="Text Placeholder 8"/>
          <p:cNvSpPr txBox="1">
            <a:spLocks/>
          </p:cNvSpPr>
          <p:nvPr/>
        </p:nvSpPr>
        <p:spPr>
          <a:xfrm>
            <a:off x="453934" y="3114040"/>
            <a:ext cx="3444298" cy="440257"/>
          </a:xfrm>
          <a:prstGeom prst="rect">
            <a:avLst/>
          </a:prstGeom>
        </p:spPr>
        <p:txBody>
          <a:bodyPr lIns="0"/>
          <a:lstStyle>
            <a:lvl1pPr marL="0" indent="0" algn="l" defTabSz="457200" rtl="0" eaLnBrk="1" latinLnBrk="0" hangingPunct="1">
              <a:spcBef>
                <a:spcPts val="0"/>
              </a:spcBef>
              <a:buFont typeface="Arial"/>
              <a:buNone/>
              <a:defRPr sz="2000" kern="1200">
                <a:solidFill>
                  <a:schemeClr val="bg1">
                    <a:lumMod val="50000"/>
                  </a:schemeClr>
                </a:solidFill>
                <a:latin typeface="Avenir Next" charset="0"/>
                <a:ea typeface="Avenir Next" charset="0"/>
                <a:cs typeface="Avenir Next" charset="0"/>
              </a:defRPr>
            </a:lvl1pPr>
            <a:lvl2pPr marL="271463" indent="-271463"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2pPr>
            <a:lvl3pPr marL="4492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3pPr>
            <a:lvl4pPr marL="6270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4pPr>
            <a:lvl5pPr marL="8048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b="1" i="1" dirty="0">
                <a:solidFill>
                  <a:srgbClr val="134969"/>
                </a:solidFill>
              </a:rPr>
              <a:t>Why US-China trade war is a ticking time bomb</a:t>
            </a:r>
            <a:endParaRPr lang="en-US" b="1" i="1" dirty="0">
              <a:solidFill>
                <a:srgbClr val="134969"/>
              </a:solidFill>
            </a:endParaRPr>
          </a:p>
        </p:txBody>
      </p:sp>
      <p:sp>
        <p:nvSpPr>
          <p:cNvPr id="6" name="Text Placeholder 8"/>
          <p:cNvSpPr txBox="1">
            <a:spLocks/>
          </p:cNvSpPr>
          <p:nvPr/>
        </p:nvSpPr>
        <p:spPr>
          <a:xfrm>
            <a:off x="991344" y="3963426"/>
            <a:ext cx="3325440" cy="480238"/>
          </a:xfrm>
          <a:prstGeom prst="rect">
            <a:avLst/>
          </a:prstGeom>
        </p:spPr>
        <p:txBody>
          <a:bodyPr lIns="0"/>
          <a:lstStyle>
            <a:lvl1pPr marL="0" indent="0" algn="l" defTabSz="457200" rtl="0" eaLnBrk="1" latinLnBrk="0" hangingPunct="1">
              <a:spcBef>
                <a:spcPts val="0"/>
              </a:spcBef>
              <a:buFont typeface="Arial"/>
              <a:buNone/>
              <a:defRPr sz="2000" kern="1200">
                <a:solidFill>
                  <a:schemeClr val="bg1">
                    <a:lumMod val="50000"/>
                  </a:schemeClr>
                </a:solidFill>
                <a:latin typeface="Avenir Next" charset="0"/>
                <a:ea typeface="Avenir Next" charset="0"/>
                <a:cs typeface="Avenir Next" charset="0"/>
              </a:defRPr>
            </a:lvl1pPr>
            <a:lvl2pPr marL="271463" indent="-271463"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2pPr>
            <a:lvl3pPr marL="4492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3pPr>
            <a:lvl4pPr marL="6270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4pPr>
            <a:lvl5pPr marL="8048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i="1" dirty="0">
                <a:solidFill>
                  <a:srgbClr val="134969"/>
                </a:solidFill>
              </a:rPr>
              <a:t>Interest rate hikes on hold as economy slows</a:t>
            </a:r>
            <a:endParaRPr lang="en-US" i="1" dirty="0">
              <a:solidFill>
                <a:srgbClr val="134969"/>
              </a:solidFill>
            </a:endParaRPr>
          </a:p>
        </p:txBody>
      </p:sp>
      <p:sp>
        <p:nvSpPr>
          <p:cNvPr id="7" name="Text Placeholder 8"/>
          <p:cNvSpPr txBox="1">
            <a:spLocks/>
          </p:cNvSpPr>
          <p:nvPr/>
        </p:nvSpPr>
        <p:spPr>
          <a:xfrm>
            <a:off x="1672988" y="2242040"/>
            <a:ext cx="3444298" cy="462872"/>
          </a:xfrm>
          <a:prstGeom prst="rect">
            <a:avLst/>
          </a:prstGeom>
        </p:spPr>
        <p:txBody>
          <a:bodyPr lIns="0"/>
          <a:lstStyle>
            <a:lvl1pPr marL="0" indent="0" algn="l" defTabSz="457200" rtl="0" eaLnBrk="1" latinLnBrk="0" hangingPunct="1">
              <a:spcBef>
                <a:spcPts val="0"/>
              </a:spcBef>
              <a:buFont typeface="Arial"/>
              <a:buNone/>
              <a:defRPr sz="2000" kern="1200">
                <a:solidFill>
                  <a:schemeClr val="bg1">
                    <a:lumMod val="50000"/>
                  </a:schemeClr>
                </a:solidFill>
                <a:latin typeface="Avenir Next" charset="0"/>
                <a:ea typeface="Avenir Next" charset="0"/>
                <a:cs typeface="Avenir Next" charset="0"/>
              </a:defRPr>
            </a:lvl1pPr>
            <a:lvl2pPr marL="271463" indent="-271463"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2pPr>
            <a:lvl3pPr marL="4492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3pPr>
            <a:lvl4pPr marL="6270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4pPr>
            <a:lvl5pPr marL="804863" indent="-177800" algn="l" defTabSz="457200" rtl="0" eaLnBrk="1" latinLnBrk="0" hangingPunct="1">
              <a:spcBef>
                <a:spcPct val="20000"/>
              </a:spcBef>
              <a:buClr>
                <a:srgbClr val="EAAB00"/>
              </a:buClr>
              <a:buFont typeface="Arial"/>
              <a:buChar char="•"/>
              <a:tabLst/>
              <a:defRPr sz="1400" kern="1200">
                <a:solidFill>
                  <a:srgbClr val="003946"/>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i="1" dirty="0">
                <a:solidFill>
                  <a:srgbClr val="134969"/>
                </a:solidFill>
              </a:rPr>
              <a:t>Eurozone slowdown fuels fears about global growth</a:t>
            </a:r>
            <a:endParaRPr lang="en-US" i="1" dirty="0">
              <a:solidFill>
                <a:srgbClr val="134969"/>
              </a:solidFill>
            </a:endParaRPr>
          </a:p>
        </p:txBody>
      </p:sp>
      <p:sp>
        <p:nvSpPr>
          <p:cNvPr id="10" name="Slide Number Placeholder 3">
            <a:extLst>
              <a:ext uri="{FF2B5EF4-FFF2-40B4-BE49-F238E27FC236}">
                <a16:creationId xmlns:a16="http://schemas.microsoft.com/office/drawing/2014/main" id="{FF318A6D-9737-4B33-8CB8-D9DE5A1A979C}"/>
              </a:ext>
            </a:extLst>
          </p:cNvPr>
          <p:cNvSpPr>
            <a:spLocks noGrp="1"/>
          </p:cNvSpPr>
          <p:nvPr>
            <p:ph type="sldNum" sz="quarter" idx="4"/>
          </p:nvPr>
        </p:nvSpPr>
        <p:spPr>
          <a:xfrm>
            <a:off x="8071674" y="4781544"/>
            <a:ext cx="742969" cy="208840"/>
          </a:xfrm>
        </p:spPr>
        <p:txBody>
          <a:bodyPr/>
          <a:lstStyle/>
          <a:p>
            <a:pPr algn="r"/>
            <a:r>
              <a:rPr lang="en-CA" dirty="0" smtClean="0"/>
              <a:t>9</a:t>
            </a:r>
            <a:endParaRPr lang="en-CA" dirty="0"/>
          </a:p>
        </p:txBody>
      </p:sp>
    </p:spTree>
    <p:extLst>
      <p:ext uri="{BB962C8B-B14F-4D97-AF65-F5344CB8AC3E}">
        <p14:creationId xmlns:p14="http://schemas.microsoft.com/office/powerpoint/2010/main" val="37493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1"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1"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1"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build="p"/>
      <p:bldP spid="5" grpId="1" build="allAtOnce"/>
      <p:bldP spid="6" grpId="1" build="allAtOnce"/>
      <p:bldP spid="7" grpId="1"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NUM" val="10"/>
</p:tagLst>
</file>

<file path=ppt/tags/tag2.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Sun Life Master">
  <a:themeElements>
    <a:clrScheme name="Custom 70">
      <a:dk1>
        <a:sysClr val="windowText" lastClr="000000"/>
      </a:dk1>
      <a:lt1>
        <a:sysClr val="window" lastClr="FFFFFF"/>
      </a:lt1>
      <a:dk2>
        <a:srgbClr val="003946"/>
      </a:dk2>
      <a:lt2>
        <a:srgbClr val="EEECE1"/>
      </a:lt2>
      <a:accent1>
        <a:srgbClr val="FFCB05"/>
      </a:accent1>
      <a:accent2>
        <a:srgbClr val="DF7227"/>
      </a:accent2>
      <a:accent3>
        <a:srgbClr val="00A8E5"/>
      </a:accent3>
      <a:accent4>
        <a:srgbClr val="9A9A9A"/>
      </a:accent4>
      <a:accent5>
        <a:srgbClr val="58B947"/>
      </a:accent5>
      <a:accent6>
        <a:srgbClr val="0B713A"/>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B0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6" id="{54F21B04-AEAE-8645-BF24-482C82E4FC8D}" vid="{8FFA4FFC-97A3-5840-9A24-041F6ED26E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52AC1234B2400499C27E6BC970935AE" ma:contentTypeVersion="20" ma:contentTypeDescription="Create a new document." ma:contentTypeScope="" ma:versionID="64a2e796471d5bbb4808ba41699b5a38">
  <xsd:schema xmlns:xsd="http://www.w3.org/2001/XMLSchema" xmlns:xs="http://www.w3.org/2001/XMLSchema" xmlns:p="http://schemas.microsoft.com/office/2006/metadata/properties" xmlns:ns2="d0f1ca06-04ab-44c4-966a-0602ce8cc232" xmlns:ns3="http://schemas.microsoft.com/sharepoint/v4" xmlns:ns4="baaaae3f-82ec-4343-b814-f26605eadffd" xmlns:ns5="d19e37b2-786f-4109-877b-9bd82d173bbe" targetNamespace="http://schemas.microsoft.com/office/2006/metadata/properties" ma:root="true" ma:fieldsID="a8fd8847de0d0334d03509c398cbf439" ns2:_="" ns3:_="" ns4:_="" ns5:_="">
    <xsd:import namespace="d0f1ca06-04ab-44c4-966a-0602ce8cc232"/>
    <xsd:import namespace="http://schemas.microsoft.com/sharepoint/v4"/>
    <xsd:import namespace="baaaae3f-82ec-4343-b814-f26605eadffd"/>
    <xsd:import namespace="d19e37b2-786f-4109-877b-9bd82d173bbe"/>
    <xsd:element name="properties">
      <xsd:complexType>
        <xsd:sequence>
          <xsd:element name="documentManagement">
            <xsd:complexType>
              <xsd:all>
                <xsd:element ref="ns2:_dlc_DocIdUrl" minOccurs="0"/>
                <xsd:element ref="ns2:_dlc_DocIdPersistId" minOccurs="0"/>
                <xsd:element ref="ns2:AxSourceListID" minOccurs="0"/>
                <xsd:element ref="ns2:AxSourceItemID" minOccurs="0"/>
                <xsd:element ref="ns2:_dlc_DocId" minOccurs="0"/>
                <xsd:element ref="ns3:IconOverlay" minOccurs="0"/>
                <xsd:element ref="ns4:MediaServiceGenerationTime" minOccurs="0"/>
                <xsd:element ref="ns4:MediaServiceEventHashCode" minOccurs="0"/>
                <xsd:element ref="ns5: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1ca06-04ab-44c4-966a-0602ce8cc232" elementFormDefault="qualified">
    <xsd:import namespace="http://schemas.microsoft.com/office/2006/documentManagement/types"/>
    <xsd:import namespace="http://schemas.microsoft.com/office/infopath/2007/PartnerControls"/>
    <xsd:element name="_dlc_DocIdUrl" ma:index="8"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9" nillable="true" ma:displayName="Persist ID" ma:description="Keep ID on add." ma:hidden="true" ma:internalName="_dlc_DocIdPersistId" ma:readOnly="false">
      <xsd:simpleType>
        <xsd:restriction base="dms:Boolean"/>
      </xsd:simpleType>
    </xsd:element>
    <xsd:element name="AxSourceListID" ma:index="10" nillable="true" ma:displayName="AxSourceListID" ma:hidden="true" ma:internalName="AxSourceListID">
      <xsd:simpleType>
        <xsd:restriction base="dms:Unknown"/>
      </xsd:simpleType>
    </xsd:element>
    <xsd:element name="AxSourceItemID" ma:index="11" nillable="true" ma:displayName="AxSourceItemID" ma:hidden="true" ma:internalName="AxSourceItemID">
      <xsd:simpleType>
        <xsd:restriction base="dms:Unknown"/>
      </xsd:simpleType>
    </xsd:element>
    <xsd:element name="_dlc_DocId" ma:index="12" nillable="true" ma:displayName="Document ID Value" ma:description="The value of the document ID assigned to this item." ma:internalName="_dlc_DocId"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aaae3f-82ec-4343-b814-f26605eadffd" elementFormDefault="qualified">
    <xsd:import namespace="http://schemas.microsoft.com/office/2006/documentManagement/types"/>
    <xsd:import namespace="http://schemas.microsoft.com/office/infopath/2007/PartnerControls"/>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9e37b2-786f-4109-877b-9bd82d173bb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Url xmlns="d0f1ca06-04ab-44c4-966a-0602ce8cc232">
      <Url xsi:nil="true"/>
      <Description xsi:nil="true"/>
    </_dlc_DocIdUrl>
    <IconOverlay xmlns="http://schemas.microsoft.com/sharepoint/v4" xsi:nil="true"/>
    <_dlc_DocId xmlns="d0f1ca06-04ab-44c4-966a-0602ce8cc232" xsi:nil="true"/>
    <_dlc_DocIdPersistId xmlns="d0f1ca06-04ab-44c4-966a-0602ce8cc232" xsi:nil="true"/>
    <AxSourceListID xmlns="d0f1ca06-04ab-44c4-966a-0602ce8cc232" xsi:nil="true"/>
    <AxSourceItemID xmlns="d0f1ca06-04ab-44c4-966a-0602ce8cc232"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996019-B037-4F33-B26D-F23256B409C9}">
  <ds:schemaRefs>
    <ds:schemaRef ds:uri="http://schemas.microsoft.com/sharepoint/events"/>
    <ds:schemaRef ds:uri=""/>
  </ds:schemaRefs>
</ds:datastoreItem>
</file>

<file path=customXml/itemProps2.xml><?xml version="1.0" encoding="utf-8"?>
<ds:datastoreItem xmlns:ds="http://schemas.openxmlformats.org/officeDocument/2006/customXml" ds:itemID="{FB90A3B7-9150-4797-B662-4748162EDC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f1ca06-04ab-44c4-966a-0602ce8cc232"/>
    <ds:schemaRef ds:uri="http://schemas.microsoft.com/sharepoint/v4"/>
    <ds:schemaRef ds:uri="baaaae3f-82ec-4343-b814-f26605eadffd"/>
    <ds:schemaRef ds:uri="d19e37b2-786f-4109-877b-9bd82d173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6844AB-4FCA-43EF-BFC2-7046232F43DF}">
  <ds:schemaRefs>
    <ds:schemaRef ds:uri="http://purl.org/dc/dcmitype/"/>
    <ds:schemaRef ds:uri="d19e37b2-786f-4109-877b-9bd82d173bbe"/>
    <ds:schemaRef ds:uri="http://purl.org/dc/elements/1.1/"/>
    <ds:schemaRef ds:uri="http://schemas.microsoft.com/office/2006/metadata/properties"/>
    <ds:schemaRef ds:uri="d0f1ca06-04ab-44c4-966a-0602ce8cc232"/>
    <ds:schemaRef ds:uri="http://schemas.microsoft.com/sharepoint/v4"/>
    <ds:schemaRef ds:uri="http://schemas.microsoft.com/office/2006/documentManagement/types"/>
    <ds:schemaRef ds:uri="http://purl.org/dc/terms/"/>
    <ds:schemaRef ds:uri="baaaae3f-82ec-4343-b814-f26605eadffd"/>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AA0B08A-0BBC-4D72-9594-28AC410C6A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3100</TotalTime>
  <Words>1186</Words>
  <Application>Microsoft Office PowerPoint</Application>
  <PresentationFormat>On-screen Show (16:9)</PresentationFormat>
  <Paragraphs>381</Paragraphs>
  <Slides>20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Avenir Next</vt:lpstr>
      <vt:lpstr>Calibri</vt:lpstr>
      <vt:lpstr>Gill Sans MT</vt:lpstr>
      <vt:lpstr>Sun Life Sans</vt:lpstr>
      <vt:lpstr>Sun Life Sans Light</vt:lpstr>
      <vt:lpstr>Sun Life Master</vt:lpstr>
      <vt:lpstr>HAS YOUR DB PENSION  PLAN FAILED YOU?</vt:lpstr>
      <vt:lpstr>A NEW BUSINESS IDEA?</vt:lpstr>
      <vt:lpstr>WELCOME TO THE DB PENSION DIVISION</vt:lpstr>
      <vt:lpstr>YOUR PENSION PLAN’S BUSINESS MODEL</vt:lpstr>
      <vt:lpstr>YOUR DB PENSION DIVISION IN PERSPECTIVE</vt:lpstr>
      <vt:lpstr>TOO MANY RISKS, TOO MANY BETS</vt:lpstr>
      <vt:lpstr>YOUR DB PENSION DIVISION  HAD A BUMPY RIDE</vt:lpstr>
      <vt:lpstr>PowerPoint Presentation</vt:lpstr>
      <vt:lpstr>PowerPoint Presentation</vt:lpstr>
      <vt:lpstr>SPEND MORE TIME ON YOUR CORE BUSINESS</vt:lpstr>
      <vt:lpstr>PowerPoint Presentation</vt:lpstr>
      <vt:lpstr>SMART COMPANIES ARE TAKING ACTION</vt:lpstr>
      <vt:lpstr>MARKETS REWARD COMPANIES THAT DE-RISK</vt:lpstr>
      <vt:lpstr>REDUCE FINANCIAL LEVERAGE  IN YOUR PLAN</vt:lpstr>
      <vt:lpstr>DE-RISKING SOLUTIONS 101</vt:lpstr>
      <vt:lpstr>DE-RISKING SOLUTIONS 101</vt:lpstr>
      <vt:lpstr>WHO’S DE-RISKING?</vt:lpstr>
      <vt:lpstr>PowerPoint Presentation</vt:lpstr>
      <vt:lpstr>PowerPoint Presentation</vt:lpstr>
      <vt:lpstr>WHAT CAN YOU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 Caroll</dc:creator>
  <cp:lastModifiedBy>Naomi Hamersley</cp:lastModifiedBy>
  <cp:revision>238</cp:revision>
  <cp:lastPrinted>2019-06-05T12:59:10Z</cp:lastPrinted>
  <dcterms:created xsi:type="dcterms:W3CDTF">2019-05-27T16:36:08Z</dcterms:created>
  <dcterms:modified xsi:type="dcterms:W3CDTF">2019-06-06T12:34:16Z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0x010100D52AC1234B2400499C27E6BC970935AE</vt:lpwstr>
  </property>
</Properties>
</file>