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74" r:id="rId2"/>
    <p:sldId id="275" r:id="rId3"/>
    <p:sldId id="259" r:id="rId4"/>
    <p:sldId id="258" r:id="rId5"/>
    <p:sldId id="272" r:id="rId6"/>
    <p:sldId id="273" r:id="rId7"/>
    <p:sldId id="264" r:id="rId8"/>
    <p:sldId id="269" r:id="rId9"/>
    <p:sldId id="265" r:id="rId10"/>
    <p:sldId id="267" r:id="rId11"/>
    <p:sldId id="270" r:id="rId12"/>
    <p:sldId id="268" r:id="rId13"/>
    <p:sldId id="266" r:id="rId1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0D53"/>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5033" autoAdjust="0"/>
  </p:normalViewPr>
  <p:slideViewPr>
    <p:cSldViewPr snapToGrid="0" snapToObjects="1">
      <p:cViewPr varScale="1">
        <p:scale>
          <a:sx n="99" d="100"/>
          <a:sy n="99" d="100"/>
        </p:scale>
        <p:origin x="84"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71DD81-2D06-A943-B0AF-00D122D3D31C}" type="datetimeFigureOut">
              <a:rPr lang="en-US" smtClean="0"/>
              <a:t>2019/06/04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321AF1-7299-D04E-BC02-5E50EC92DE4A}" type="slidenum">
              <a:rPr lang="en-US" smtClean="0"/>
              <a:t>‹#›</a:t>
            </a:fld>
            <a:endParaRPr lang="en-US"/>
          </a:p>
        </p:txBody>
      </p:sp>
    </p:spTree>
    <p:extLst>
      <p:ext uri="{BB962C8B-B14F-4D97-AF65-F5344CB8AC3E}">
        <p14:creationId xmlns:p14="http://schemas.microsoft.com/office/powerpoint/2010/main" val="121949145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21AF1-7299-D04E-BC02-5E50EC92DE4A}" type="slidenum">
              <a:rPr lang="en-US" smtClean="0"/>
              <a:t>1</a:t>
            </a:fld>
            <a:endParaRPr lang="en-US"/>
          </a:p>
        </p:txBody>
      </p:sp>
    </p:spTree>
    <p:extLst>
      <p:ext uri="{BB962C8B-B14F-4D97-AF65-F5344CB8AC3E}">
        <p14:creationId xmlns:p14="http://schemas.microsoft.com/office/powerpoint/2010/main" val="2901476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Lead response: Peter </a:t>
            </a:r>
            <a:r>
              <a:rPr lang="en-US" dirty="0" err="1"/>
              <a:t>Dodic</a:t>
            </a:r>
            <a:r>
              <a:rPr lang="en-US" dirty="0"/>
              <a:t> </a:t>
            </a:r>
          </a:p>
          <a:p>
            <a:endParaRPr lang="en-US" dirty="0"/>
          </a:p>
        </p:txBody>
      </p:sp>
      <p:sp>
        <p:nvSpPr>
          <p:cNvPr id="4" name="Slide Number Placeholder 3"/>
          <p:cNvSpPr>
            <a:spLocks noGrp="1"/>
          </p:cNvSpPr>
          <p:nvPr>
            <p:ph type="sldNum" sz="quarter" idx="5"/>
          </p:nvPr>
        </p:nvSpPr>
        <p:spPr/>
        <p:txBody>
          <a:bodyPr/>
          <a:lstStyle/>
          <a:p>
            <a:fld id="{6D321AF1-7299-D04E-BC02-5E50EC92DE4A}" type="slidenum">
              <a:rPr lang="en-US" smtClean="0"/>
              <a:t>13</a:t>
            </a:fld>
            <a:endParaRPr lang="en-US"/>
          </a:p>
        </p:txBody>
      </p:sp>
    </p:spTree>
    <p:extLst>
      <p:ext uri="{BB962C8B-B14F-4D97-AF65-F5344CB8AC3E}">
        <p14:creationId xmlns:p14="http://schemas.microsoft.com/office/powerpoint/2010/main" val="2954189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21AF1-7299-D04E-BC02-5E50EC92DE4A}" type="slidenum">
              <a:rPr lang="en-US" smtClean="0"/>
              <a:t>2</a:t>
            </a:fld>
            <a:endParaRPr lang="en-US"/>
          </a:p>
        </p:txBody>
      </p:sp>
    </p:spTree>
    <p:extLst>
      <p:ext uri="{BB962C8B-B14F-4D97-AF65-F5344CB8AC3E}">
        <p14:creationId xmlns:p14="http://schemas.microsoft.com/office/powerpoint/2010/main" val="986307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a7a406f28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 name="Google Shape;102;g5a7a406f2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9974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a7a406f28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endParaRPr lang="en-CA" dirty="0"/>
          </a:p>
        </p:txBody>
      </p:sp>
      <p:sp>
        <p:nvSpPr>
          <p:cNvPr id="102" name="Google Shape;102;g5a7a406f2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6958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900" i="1" kern="1200" dirty="0">
                <a:solidFill>
                  <a:schemeClr val="tx1"/>
                </a:solidFill>
                <a:effectLst/>
                <a:latin typeface="+mn-lt"/>
                <a:ea typeface="+mn-ea"/>
                <a:cs typeface="+mn-cs"/>
              </a:rPr>
              <a:t>We bring practical &amp; material value to the DX conversation starting with our brand promise:  We empower the digital workplace.  We provide solutions and services that enable digital transformation initiatives that contribute to organisational and transformative change.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CA" sz="900" i="1"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CA" sz="900" dirty="0">
                <a:solidFill>
                  <a:schemeClr val="bg1"/>
                </a:solidFill>
                <a:latin typeface="Arial" panose="020B0604020202020204" pitchFamily="34" charset="0"/>
                <a:cs typeface="Arial" panose="020B0604020202020204" pitchFamily="34" charset="0"/>
              </a:rPr>
              <a:t>For the past 80 years we have focused on </a:t>
            </a:r>
            <a:r>
              <a:rPr lang="en-CA" sz="1000" b="1" dirty="0">
                <a:solidFill>
                  <a:schemeClr val="bg1"/>
                </a:solidFill>
                <a:latin typeface="Arial" panose="020B0604020202020204" pitchFamily="34" charset="0"/>
                <a:cs typeface="Arial" panose="020B0604020202020204" pitchFamily="34" charset="0"/>
              </a:rPr>
              <a:t>innovation that transforms the way people work</a:t>
            </a:r>
            <a:r>
              <a:rPr lang="en-CA" sz="900" dirty="0">
                <a:solidFill>
                  <a:schemeClr val="bg1"/>
                </a:solidFill>
                <a:latin typeface="Arial" panose="020B0604020202020204" pitchFamily="34" charset="0"/>
                <a:cs typeface="Arial" panose="020B0604020202020204" pitchFamily="34" charset="0"/>
              </a:rPr>
              <a:t>, communicate &amp; exchange information through technology.</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CA" sz="900" dirty="0">
              <a:solidFill>
                <a:schemeClr val="bg1"/>
              </a:solidFill>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CA" sz="900" dirty="0">
                <a:solidFill>
                  <a:schemeClr val="bg1"/>
                </a:solidFill>
                <a:latin typeface="Arial" panose="020B0604020202020204" pitchFamily="34" charset="0"/>
                <a:cs typeface="Arial" panose="020B0604020202020204" pitchFamily="34" charset="0"/>
              </a:rPr>
              <a:t>Enterprise risk: corner stone of finance buyer message (theme). </a:t>
            </a:r>
            <a:r>
              <a:rPr lang="en-CA" sz="900" kern="1200" dirty="0">
                <a:solidFill>
                  <a:schemeClr val="tx1"/>
                </a:solidFill>
                <a:effectLst/>
                <a:latin typeface="+mn-lt"/>
                <a:ea typeface="+mn-ea"/>
                <a:cs typeface="+mn-cs"/>
              </a:rPr>
              <a:t>o    </a:t>
            </a:r>
            <a:r>
              <a:rPr lang="en-CA" sz="900" i="1" kern="1200" dirty="0">
                <a:solidFill>
                  <a:schemeClr val="tx1"/>
                </a:solidFill>
                <a:effectLst/>
                <a:latin typeface="+mn-lt"/>
                <a:ea typeface="+mn-ea"/>
                <a:cs typeface="+mn-cs"/>
              </a:rPr>
              <a:t>Ricoh helps Finance leaders manage enterprise risk while improving workplace productivity through communications &amp; collaboration; access to information &amp; security; and optimising business processes.</a:t>
            </a:r>
            <a:r>
              <a:rPr lang="en-CA"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D321AF1-7299-D04E-BC02-5E50EC92DE4A}" type="slidenum">
              <a:rPr lang="en-US" smtClean="0"/>
              <a:t>5</a:t>
            </a:fld>
            <a:endParaRPr lang="en-US"/>
          </a:p>
        </p:txBody>
      </p:sp>
    </p:spTree>
    <p:extLst>
      <p:ext uri="{BB962C8B-B14F-4D97-AF65-F5344CB8AC3E}">
        <p14:creationId xmlns:p14="http://schemas.microsoft.com/office/powerpoint/2010/main" val="926566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i="1" dirty="0"/>
              <a:t>Glen bring s a CIO lens to the technology-driven business model and DX for Ricoh</a:t>
            </a:r>
          </a:p>
          <a:p>
            <a:pPr marL="0" marR="0" lvl="0" indent="0" algn="l" defTabSz="685800" rtl="0" eaLnBrk="1" fontAlgn="auto" latinLnBrk="0" hangingPunct="1">
              <a:lnSpc>
                <a:spcPct val="100000"/>
              </a:lnSpc>
              <a:spcBef>
                <a:spcPts val="0"/>
              </a:spcBef>
              <a:spcAft>
                <a:spcPts val="0"/>
              </a:spcAft>
              <a:buClrTx/>
              <a:buSzTx/>
              <a:buFontTx/>
              <a:buNone/>
              <a:tabLst/>
              <a:defRPr/>
            </a:pPr>
            <a:r>
              <a:rPr lang="en-CA" sz="1400" b="1" i="1" dirty="0">
                <a:solidFill>
                  <a:schemeClr val="bg1"/>
                </a:solidFill>
                <a:latin typeface="Arial" panose="020B0604020202020204" pitchFamily="34" charset="0"/>
                <a:cs typeface="Arial" panose="020B0604020202020204" pitchFamily="34" charset="0"/>
              </a:rPr>
              <a:t>Business model evolution </a:t>
            </a:r>
          </a:p>
          <a:p>
            <a:pPr marL="0" marR="0" lvl="0" indent="0" algn="l" defTabSz="685800" rtl="0" eaLnBrk="1" fontAlgn="auto" latinLnBrk="0" hangingPunct="1">
              <a:lnSpc>
                <a:spcPct val="100000"/>
              </a:lnSpc>
              <a:spcBef>
                <a:spcPts val="0"/>
              </a:spcBef>
              <a:spcAft>
                <a:spcPts val="0"/>
              </a:spcAft>
              <a:buClrTx/>
              <a:buSzTx/>
              <a:buFontTx/>
              <a:buNone/>
              <a:tabLst/>
              <a:defRPr/>
            </a:pPr>
            <a:r>
              <a:rPr lang="en-CA" sz="1100" dirty="0">
                <a:solidFill>
                  <a:schemeClr val="bg1"/>
                </a:solidFill>
                <a:latin typeface="Arial" panose="020B0604020202020204" pitchFamily="34" charset="0"/>
                <a:cs typeface="Arial" panose="020B0604020202020204" pitchFamily="34" charset="0"/>
              </a:rPr>
              <a:t>Our legacy business maintains dominant market share, however, evolving market needs have outpaced growth opportunities.  As a data-driven organisation we’ve strategically expanded our offering based on a data-centric model that leverages cloud technologies to build a  platform that drives profitable growth while mitigating risk &amp; exposure. </a:t>
            </a:r>
          </a:p>
          <a:p>
            <a:pPr marL="0" marR="0" lvl="0" indent="0" algn="l" defTabSz="685800" rtl="0" eaLnBrk="1" fontAlgn="auto" latinLnBrk="0" hangingPunct="1">
              <a:lnSpc>
                <a:spcPct val="100000"/>
              </a:lnSpc>
              <a:spcBef>
                <a:spcPts val="0"/>
              </a:spcBef>
              <a:spcAft>
                <a:spcPts val="0"/>
              </a:spcAft>
              <a:buClrTx/>
              <a:buSzTx/>
              <a:buFontTx/>
              <a:buNone/>
              <a:tabLst/>
              <a:defRPr/>
            </a:pPr>
            <a:r>
              <a:rPr lang="en-CA" sz="1400" b="1" i="1" dirty="0">
                <a:solidFill>
                  <a:schemeClr val="bg1"/>
                </a:solidFill>
                <a:latin typeface="Arial" panose="020B0604020202020204" pitchFamily="34" charset="0"/>
                <a:cs typeface="Arial" panose="020B0604020202020204" pitchFamily="34" charset="0"/>
              </a:rPr>
              <a:t>AI demands a faster pace in Field Service Delivery </a:t>
            </a:r>
          </a:p>
          <a:p>
            <a:pPr marL="0" marR="0" lvl="0" indent="0" algn="l" defTabSz="685800" rtl="0" eaLnBrk="1" fontAlgn="auto" latinLnBrk="0" hangingPunct="1">
              <a:lnSpc>
                <a:spcPct val="100000"/>
              </a:lnSpc>
              <a:spcBef>
                <a:spcPts val="0"/>
              </a:spcBef>
              <a:spcAft>
                <a:spcPts val="0"/>
              </a:spcAft>
              <a:buClrTx/>
              <a:buSzTx/>
              <a:buFontTx/>
              <a:buNone/>
              <a:tabLst/>
              <a:defRPr/>
            </a:pPr>
            <a:r>
              <a:rPr lang="en-CA" sz="1100" dirty="0">
                <a:solidFill>
                  <a:schemeClr val="bg1"/>
                </a:solidFill>
                <a:latin typeface="Arial" panose="020B0604020202020204" pitchFamily="34" charset="0"/>
                <a:cs typeface="Arial" panose="020B0604020202020204" pitchFamily="34" charset="0"/>
              </a:rPr>
              <a:t>CX continues to be a key market differentiator.  The rise of AI  disrupted technical services delivery, demanding faster turnaround to stem competition risk.  Embracing AI as an enabler is helping achieve productivity goals, improve CX, manage costs &amp; reduce competition risk.</a:t>
            </a:r>
          </a:p>
          <a:p>
            <a:pPr marL="0" marR="0" lvl="0" indent="0" algn="l" defTabSz="685800" rtl="0" eaLnBrk="1" fontAlgn="auto" latinLnBrk="0" hangingPunct="1">
              <a:lnSpc>
                <a:spcPct val="100000"/>
              </a:lnSpc>
              <a:spcBef>
                <a:spcPts val="0"/>
              </a:spcBef>
              <a:spcAft>
                <a:spcPts val="0"/>
              </a:spcAft>
              <a:buClrTx/>
              <a:buSzTx/>
              <a:buFontTx/>
              <a:buNone/>
              <a:tabLst/>
              <a:defRPr/>
            </a:pPr>
            <a:r>
              <a:rPr lang="en-CA" sz="1400" b="1" i="1" dirty="0">
                <a:solidFill>
                  <a:schemeClr val="bg1"/>
                </a:solidFill>
                <a:latin typeface="Arial" panose="020B0604020202020204" pitchFamily="34" charset="0"/>
                <a:cs typeface="Arial" panose="020B0604020202020204" pitchFamily="34" charset="0"/>
              </a:rPr>
              <a:t>Global Supply Chain disruption </a:t>
            </a:r>
          </a:p>
          <a:p>
            <a:pPr marL="0" marR="0" lvl="0" indent="0" algn="l" defTabSz="685800" rtl="0" eaLnBrk="1" fontAlgn="auto" latinLnBrk="0" hangingPunct="1">
              <a:lnSpc>
                <a:spcPct val="100000"/>
              </a:lnSpc>
              <a:spcBef>
                <a:spcPts val="0"/>
              </a:spcBef>
              <a:spcAft>
                <a:spcPts val="0"/>
              </a:spcAft>
              <a:buClrTx/>
              <a:buSzTx/>
              <a:buFontTx/>
              <a:buNone/>
              <a:tabLst/>
              <a:defRPr/>
            </a:pPr>
            <a:r>
              <a:rPr lang="en-CA" sz="1100" dirty="0">
                <a:solidFill>
                  <a:schemeClr val="bg1"/>
                </a:solidFill>
                <a:latin typeface="Arial" panose="020B0604020202020204" pitchFamily="34" charset="0"/>
                <a:cs typeface="Arial" panose="020B0604020202020204" pitchFamily="34" charset="0"/>
              </a:rPr>
              <a:t>via U.S. tariffs to Chinese goods creates bottom line risk &amp; threatens our legacy business.</a:t>
            </a:r>
          </a:p>
          <a:p>
            <a:r>
              <a:rPr lang="en-CA" sz="1400" b="1" i="1" dirty="0">
                <a:solidFill>
                  <a:schemeClr val="bg1"/>
                </a:solidFill>
                <a:latin typeface="Arial" panose="020B0604020202020204" pitchFamily="34" charset="0"/>
                <a:cs typeface="Arial" panose="020B0604020202020204" pitchFamily="34" charset="0"/>
              </a:rPr>
              <a:t>Innovating for the future</a:t>
            </a:r>
          </a:p>
          <a:p>
            <a:r>
              <a:rPr lang="en-CA" sz="1100" dirty="0">
                <a:solidFill>
                  <a:schemeClr val="bg1"/>
                </a:solidFill>
                <a:latin typeface="Arial" panose="020B0604020202020204" pitchFamily="34" charset="0"/>
                <a:cs typeface="Arial" panose="020B0604020202020204" pitchFamily="34" charset="0"/>
              </a:rPr>
              <a:t>Ricoh has a long history of innovating - for our customers &amp; internally.  We’re committed to continual process improvement to optimise information, productivity &amp; employee engagement to align with our strategic objectives.</a:t>
            </a:r>
            <a:endParaRPr lang="en-GB" sz="1100" dirty="0">
              <a:solidFill>
                <a:schemeClr val="bg1"/>
              </a:solidFill>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100" dirty="0">
              <a:solidFill>
                <a:schemeClr val="bg1"/>
              </a:solidFill>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CA" sz="11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CA" sz="1100" dirty="0">
              <a:solidFill>
                <a:schemeClr val="bg1"/>
              </a:solidFill>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6D321AF1-7299-D04E-BC02-5E50EC92DE4A}" type="slidenum">
              <a:rPr lang="en-US" smtClean="0"/>
              <a:t>6</a:t>
            </a:fld>
            <a:endParaRPr lang="en-US"/>
          </a:p>
        </p:txBody>
      </p:sp>
    </p:spTree>
    <p:extLst>
      <p:ext uri="{BB962C8B-B14F-4D97-AF65-F5344CB8AC3E}">
        <p14:creationId xmlns:p14="http://schemas.microsoft.com/office/powerpoint/2010/main" val="1104498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Lead response: Peter </a:t>
            </a:r>
            <a:r>
              <a:rPr lang="en-US" dirty="0" err="1"/>
              <a:t>Dodic</a:t>
            </a:r>
            <a:r>
              <a:rPr lang="en-US" dirty="0"/>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D321AF1-7299-D04E-BC02-5E50EC92DE4A}" type="slidenum">
              <a:rPr lang="en-US" smtClean="0"/>
              <a:t>9</a:t>
            </a:fld>
            <a:endParaRPr lang="en-US"/>
          </a:p>
        </p:txBody>
      </p:sp>
    </p:spTree>
    <p:extLst>
      <p:ext uri="{BB962C8B-B14F-4D97-AF65-F5344CB8AC3E}">
        <p14:creationId xmlns:p14="http://schemas.microsoft.com/office/powerpoint/2010/main" val="2694631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response: Mike </a:t>
            </a:r>
            <a:r>
              <a:rPr lang="en-US" dirty="0" err="1"/>
              <a:t>Serbinis</a:t>
            </a:r>
            <a:endParaRPr lang="en-US" dirty="0"/>
          </a:p>
        </p:txBody>
      </p:sp>
      <p:sp>
        <p:nvSpPr>
          <p:cNvPr id="4" name="Slide Number Placeholder 3"/>
          <p:cNvSpPr>
            <a:spLocks noGrp="1"/>
          </p:cNvSpPr>
          <p:nvPr>
            <p:ph type="sldNum" sz="quarter" idx="5"/>
          </p:nvPr>
        </p:nvSpPr>
        <p:spPr/>
        <p:txBody>
          <a:bodyPr/>
          <a:lstStyle/>
          <a:p>
            <a:fld id="{6D321AF1-7299-D04E-BC02-5E50EC92DE4A}" type="slidenum">
              <a:rPr lang="en-US" smtClean="0"/>
              <a:t>10</a:t>
            </a:fld>
            <a:endParaRPr lang="en-US"/>
          </a:p>
        </p:txBody>
      </p:sp>
    </p:spTree>
    <p:extLst>
      <p:ext uri="{BB962C8B-B14F-4D97-AF65-F5344CB8AC3E}">
        <p14:creationId xmlns:p14="http://schemas.microsoft.com/office/powerpoint/2010/main" val="1555645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Lead response: Glen Renton</a:t>
            </a:r>
          </a:p>
          <a:p>
            <a:endParaRPr lang="en-US" dirty="0"/>
          </a:p>
        </p:txBody>
      </p:sp>
      <p:sp>
        <p:nvSpPr>
          <p:cNvPr id="4" name="Slide Number Placeholder 3"/>
          <p:cNvSpPr>
            <a:spLocks noGrp="1"/>
          </p:cNvSpPr>
          <p:nvPr>
            <p:ph type="sldNum" sz="quarter" idx="5"/>
          </p:nvPr>
        </p:nvSpPr>
        <p:spPr/>
        <p:txBody>
          <a:bodyPr/>
          <a:lstStyle/>
          <a:p>
            <a:fld id="{6D321AF1-7299-D04E-BC02-5E50EC92DE4A}" type="slidenum">
              <a:rPr lang="en-US" smtClean="0"/>
              <a:t>12</a:t>
            </a:fld>
            <a:endParaRPr lang="en-US"/>
          </a:p>
        </p:txBody>
      </p:sp>
    </p:spTree>
    <p:extLst>
      <p:ext uri="{BB962C8B-B14F-4D97-AF65-F5344CB8AC3E}">
        <p14:creationId xmlns:p14="http://schemas.microsoft.com/office/powerpoint/2010/main" val="2166880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0720E9-6258-2145-BEB0-6046424926BD}" type="datetimeFigureOut">
              <a:rPr lang="en-US" smtClean="0"/>
              <a:t>2019/06/04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19F06-A9B0-DD4D-B25C-CD578D4D4781}" type="slidenum">
              <a:rPr lang="en-US" smtClean="0"/>
              <a:t>‹#›</a:t>
            </a:fld>
            <a:endParaRPr lang="en-US"/>
          </a:p>
        </p:txBody>
      </p:sp>
      <p:pic>
        <p:nvPicPr>
          <p:cNvPr id="8" name="Picture 7">
            <a:extLst>
              <a:ext uri="{FF2B5EF4-FFF2-40B4-BE49-F238E27FC236}">
                <a16:creationId xmlns:a16="http://schemas.microsoft.com/office/drawing/2014/main" id="{A42C3FCD-D88A-A74F-9A3C-7A756BF1A7B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3B450275-93FD-CE45-8CE9-79DFAE3AF457}"/>
              </a:ext>
            </a:extLst>
          </p:cNvPr>
          <p:cNvSpPr/>
          <p:nvPr userDrawn="1"/>
        </p:nvSpPr>
        <p:spPr>
          <a:xfrm>
            <a:off x="0" y="17859"/>
            <a:ext cx="5186855" cy="2049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CDD95AA-16ED-FB4E-8475-47FB4F3F22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45" y="56124"/>
            <a:ext cx="3123054" cy="12011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0720E9-6258-2145-BEB0-6046424926BD}" type="datetimeFigureOut">
              <a:rPr lang="en-US" smtClean="0"/>
              <a:t>2019/06/04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619F06-A9B0-DD4D-B25C-CD578D4D478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0720E9-6258-2145-BEB0-6046424926BD}" type="datetimeFigureOut">
              <a:rPr lang="en-US" smtClean="0"/>
              <a:t>2019/06/04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619F06-A9B0-DD4D-B25C-CD578D4D4781}"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720E9-6258-2145-BEB0-6046424926BD}" type="datetimeFigureOut">
              <a:rPr lang="en-US" smtClean="0"/>
              <a:t>2019/06/04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619F06-A9B0-DD4D-B25C-CD578D4D4781}"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10720E9-6258-2145-BEB0-6046424926BD}" type="datetimeFigureOut">
              <a:rPr lang="en-US" smtClean="0"/>
              <a:t>2019/06/04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19F06-A9B0-DD4D-B25C-CD578D4D4781}"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10720E9-6258-2145-BEB0-6046424926BD}" type="datetimeFigureOut">
              <a:rPr lang="en-US" smtClean="0"/>
              <a:t>2019/06/04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19F06-A9B0-DD4D-B25C-CD578D4D4781}"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0720E9-6258-2145-BEB0-6046424926BD}" type="datetimeFigureOut">
              <a:rPr lang="en-US" smtClean="0"/>
              <a:t>2019/06/04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19F06-A9B0-DD4D-B25C-CD578D4D4781}"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0720E9-6258-2145-BEB0-6046424926BD}" type="datetimeFigureOut">
              <a:rPr lang="en-US" smtClean="0"/>
              <a:t>2019/06/04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19F06-A9B0-DD4D-B25C-CD578D4D478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0720E9-6258-2145-BEB0-6046424926BD}" type="datetimeFigureOut">
              <a:rPr lang="en-US" smtClean="0"/>
              <a:t>2019/06/04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19F06-A9B0-DD4D-B25C-CD578D4D4781}" type="slidenum">
              <a:rPr lang="en-US" smtClean="0"/>
              <a:t>‹#›</a:t>
            </a:fld>
            <a:endParaRPr lang="en-US"/>
          </a:p>
        </p:txBody>
      </p:sp>
      <p:pic>
        <p:nvPicPr>
          <p:cNvPr id="8" name="Picture 7">
            <a:extLst>
              <a:ext uri="{FF2B5EF4-FFF2-40B4-BE49-F238E27FC236}">
                <a16:creationId xmlns:a16="http://schemas.microsoft.com/office/drawing/2014/main" id="{A42C3FCD-D88A-A74F-9A3C-7A756BF1A7BA}"/>
              </a:ext>
            </a:extLst>
          </p:cNvPr>
          <p:cNvPicPr>
            <a:picLocks noChangeAspect="1"/>
          </p:cNvPicPr>
          <p:nvPr userDrawn="1"/>
        </p:nvPicPr>
        <p:blipFill>
          <a:blip r:embed="rId2"/>
          <a:stretch>
            <a:fillRect/>
          </a:stretch>
        </p:blipFill>
        <p:spPr>
          <a:xfrm>
            <a:off x="-7145" y="0"/>
            <a:ext cx="9151145" cy="5156596"/>
          </a:xfrm>
          <a:prstGeom prst="rect">
            <a:avLst/>
          </a:prstGeom>
        </p:spPr>
      </p:pic>
      <p:sp>
        <p:nvSpPr>
          <p:cNvPr id="7" name="Rectangle 6">
            <a:extLst>
              <a:ext uri="{FF2B5EF4-FFF2-40B4-BE49-F238E27FC236}">
                <a16:creationId xmlns:a16="http://schemas.microsoft.com/office/drawing/2014/main" id="{FAE936E2-95FA-DA48-AE9A-64B4D7035ED4}"/>
              </a:ext>
            </a:extLst>
          </p:cNvPr>
          <p:cNvSpPr/>
          <p:nvPr userDrawn="1"/>
        </p:nvSpPr>
        <p:spPr>
          <a:xfrm>
            <a:off x="3957145" y="3106997"/>
            <a:ext cx="5186855" cy="2049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E5889E-4027-FB47-976B-FD41F354A953}"/>
              </a:ext>
            </a:extLst>
          </p:cNvPr>
          <p:cNvSpPr/>
          <p:nvPr userDrawn="1"/>
        </p:nvSpPr>
        <p:spPr>
          <a:xfrm>
            <a:off x="0" y="17859"/>
            <a:ext cx="5186855" cy="2049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625F096-6B93-5D4F-BB88-759F80F206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45" y="56124"/>
            <a:ext cx="3123054" cy="1201175"/>
          </a:xfrm>
          <a:prstGeom prst="rect">
            <a:avLst/>
          </a:prstGeom>
        </p:spPr>
      </p:pic>
    </p:spTree>
    <p:extLst>
      <p:ext uri="{BB962C8B-B14F-4D97-AF65-F5344CB8AC3E}">
        <p14:creationId xmlns:p14="http://schemas.microsoft.com/office/powerpoint/2010/main" val="52397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0720E9-6258-2145-BEB0-6046424926BD}" type="datetimeFigureOut">
              <a:rPr lang="en-US" smtClean="0"/>
              <a:t>2019/06/04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19F06-A9B0-DD4D-B25C-CD578D4D4781}" type="slidenum">
              <a:rPr lang="en-US" smtClean="0"/>
              <a:t>‹#›</a:t>
            </a:fld>
            <a:endParaRPr lang="en-US"/>
          </a:p>
        </p:txBody>
      </p:sp>
      <p:pic>
        <p:nvPicPr>
          <p:cNvPr id="8" name="Picture 7">
            <a:extLst>
              <a:ext uri="{FF2B5EF4-FFF2-40B4-BE49-F238E27FC236}">
                <a16:creationId xmlns:a16="http://schemas.microsoft.com/office/drawing/2014/main" id="{A42C3FCD-D88A-A74F-9A3C-7A756BF1A7B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Rectangle 6">
            <a:extLst>
              <a:ext uri="{FF2B5EF4-FFF2-40B4-BE49-F238E27FC236}">
                <a16:creationId xmlns:a16="http://schemas.microsoft.com/office/drawing/2014/main" id="{FAE936E2-95FA-DA48-AE9A-64B4D7035ED4}"/>
              </a:ext>
            </a:extLst>
          </p:cNvPr>
          <p:cNvSpPr/>
          <p:nvPr userDrawn="1"/>
        </p:nvSpPr>
        <p:spPr>
          <a:xfrm>
            <a:off x="0" y="3106997"/>
            <a:ext cx="5186855" cy="2049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06B379-F9C4-7C4D-8E03-BB942FD67AD0}"/>
              </a:ext>
            </a:extLst>
          </p:cNvPr>
          <p:cNvSpPr/>
          <p:nvPr userDrawn="1"/>
        </p:nvSpPr>
        <p:spPr>
          <a:xfrm>
            <a:off x="0" y="17859"/>
            <a:ext cx="5186855" cy="2049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89B6D9E-99C4-E947-8B4B-75581A2C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45" y="56124"/>
            <a:ext cx="3123054" cy="1201175"/>
          </a:xfrm>
          <a:prstGeom prst="rect">
            <a:avLst/>
          </a:prstGeom>
        </p:spPr>
      </p:pic>
    </p:spTree>
    <p:extLst>
      <p:ext uri="{BB962C8B-B14F-4D97-AF65-F5344CB8AC3E}">
        <p14:creationId xmlns:p14="http://schemas.microsoft.com/office/powerpoint/2010/main" val="2285625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9CE5F1-8173-454A-A30C-E2FA27DC3B9E}"/>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741804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524250" y="-1085437"/>
            <a:ext cx="2095500" cy="901700"/>
          </a:xfrm>
          <a:prstGeom prst="rect">
            <a:avLst/>
          </a:prstGeom>
        </p:spPr>
      </p:pic>
      <p:pic>
        <p:nvPicPr>
          <p:cNvPr id="3" name="Picture 2">
            <a:extLst>
              <a:ext uri="{FF2B5EF4-FFF2-40B4-BE49-F238E27FC236}">
                <a16:creationId xmlns:a16="http://schemas.microsoft.com/office/drawing/2014/main" id="{FF365250-6725-1F47-9F0F-8E93D6FC4078}"/>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11361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262028" y="1496291"/>
            <a:ext cx="4667446" cy="2008416"/>
          </a:xfrm>
          <a:prstGeom prst="rect">
            <a:avLst/>
          </a:prstGeom>
        </p:spPr>
      </p:pic>
      <p:pic>
        <p:nvPicPr>
          <p:cNvPr id="3" name="Picture 2">
            <a:extLst>
              <a:ext uri="{FF2B5EF4-FFF2-40B4-BE49-F238E27FC236}">
                <a16:creationId xmlns:a16="http://schemas.microsoft.com/office/drawing/2014/main" id="{19E735F5-53D1-8A46-84F7-00A2567ECF40}"/>
              </a:ext>
            </a:extLst>
          </p:cNvPr>
          <p:cNvPicPr>
            <a:picLocks noChangeAspect="1"/>
          </p:cNvPicPr>
          <p:nvPr userDrawn="1"/>
        </p:nvPicPr>
        <p:blipFill>
          <a:blip r:embed="rId3"/>
          <a:stretch>
            <a:fillRect/>
          </a:stretch>
        </p:blipFill>
        <p:spPr>
          <a:xfrm>
            <a:off x="0" y="0"/>
            <a:ext cx="9144000" cy="51435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10720E9-6258-2145-BEB0-6046424926BD}" type="datetimeFigureOut">
              <a:rPr lang="en-US" smtClean="0"/>
              <a:t>2019/06/04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619F06-A9B0-DD4D-B25C-CD578D4D4781}" type="slidenum">
              <a:rPr lang="en-US" smtClean="0"/>
              <a:t>‹#›</a:t>
            </a:fld>
            <a:endParaRPr lang="en-US"/>
          </a:p>
        </p:txBody>
      </p:sp>
    </p:spTree>
    <p:extLst>
      <p:ext uri="{BB962C8B-B14F-4D97-AF65-F5344CB8AC3E}">
        <p14:creationId xmlns:p14="http://schemas.microsoft.com/office/powerpoint/2010/main" val="551356198"/>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3" r:id="rId4"/>
    <p:sldLayoutId id="2147483674" r:id="rId5"/>
    <p:sldLayoutId id="2147483675" r:id="rId6"/>
    <p:sldLayoutId id="2147483662" r:id="rId7"/>
    <p:sldLayoutId id="2147483663" r:id="rId8"/>
    <p:sldLayoutId id="2147483672"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7.png"/><Relationship Id="rId12"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media/image15.png"/><Relationship Id="rId9" Type="http://schemas.openxmlformats.org/officeDocument/2006/relationships/image" Target="../media/image18.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981" y="4091453"/>
            <a:ext cx="4148358" cy="892552"/>
          </a:xfrm>
          <a:prstGeom prst="rect">
            <a:avLst/>
          </a:prstGeom>
          <a:noFill/>
        </p:spPr>
        <p:txBody>
          <a:bodyPr wrap="square" rtlCol="0">
            <a:spAutoFit/>
          </a:bodyPr>
          <a:lstStyle/>
          <a:p>
            <a:pPr algn="ctr"/>
            <a:r>
              <a:rPr lang="en-US" sz="2400" dirty="0">
                <a:solidFill>
                  <a:schemeClr val="tx2"/>
                </a:solidFill>
                <a:latin typeface="Oswald" panose="02000503000000000000" pitchFamily="2" charset="0"/>
                <a:ea typeface="DIN Alternate" charset="0"/>
                <a:cs typeface="DIN Alternate" charset="0"/>
              </a:rPr>
              <a:t>Brian Elowe</a:t>
            </a:r>
          </a:p>
          <a:p>
            <a:pPr algn="ctr"/>
            <a:r>
              <a:rPr lang="en-US" sz="1400" dirty="0">
                <a:solidFill>
                  <a:schemeClr val="accent1"/>
                </a:solidFill>
                <a:latin typeface="Oswald" panose="02000503000000000000" pitchFamily="2" charset="0"/>
                <a:ea typeface="DIN Alternate" charset="0"/>
                <a:cs typeface="DIN Alternate" charset="0"/>
              </a:rPr>
              <a:t>Chief Client Officer</a:t>
            </a:r>
          </a:p>
          <a:p>
            <a:pPr algn="ctr"/>
            <a:r>
              <a:rPr lang="en-US" sz="1400" dirty="0">
                <a:solidFill>
                  <a:schemeClr val="accent1"/>
                </a:solidFill>
                <a:latin typeface="Oswald" panose="02000503000000000000" pitchFamily="2" charset="0"/>
                <a:ea typeface="DIN Alternate" charset="0"/>
                <a:cs typeface="DIN Alternate" charset="0"/>
              </a:rPr>
              <a:t>Marsh, North America</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1700" r="27792" b="882"/>
          <a:stretch/>
        </p:blipFill>
        <p:spPr>
          <a:xfrm>
            <a:off x="1494760" y="2461291"/>
            <a:ext cx="1468799" cy="1621363"/>
          </a:xfrm>
          <a:prstGeom prst="rect">
            <a:avLst/>
          </a:prstGeom>
        </p:spPr>
      </p:pic>
      <p:grpSp>
        <p:nvGrpSpPr>
          <p:cNvPr id="9" name="Group 1"/>
          <p:cNvGrpSpPr>
            <a:grpSpLocks/>
          </p:cNvGrpSpPr>
          <p:nvPr/>
        </p:nvGrpSpPr>
        <p:grpSpPr bwMode="auto">
          <a:xfrm>
            <a:off x="1326724" y="776159"/>
            <a:ext cx="7468788" cy="2549480"/>
            <a:chOff x="574675" y="263525"/>
            <a:chExt cx="8174221" cy="3201263"/>
          </a:xfrm>
        </p:grpSpPr>
        <p:sp>
          <p:nvSpPr>
            <p:cNvPr id="10" name="Rectangle 73"/>
            <p:cNvSpPr>
              <a:spLocks noChangeArrowheads="1"/>
            </p:cNvSpPr>
            <p:nvPr/>
          </p:nvSpPr>
          <p:spPr bwMode="auto">
            <a:xfrm>
              <a:off x="574675" y="1268413"/>
              <a:ext cx="3821113" cy="319087"/>
            </a:xfrm>
            <a:prstGeom prst="rect">
              <a:avLst/>
            </a:prstGeom>
            <a:solidFill>
              <a:schemeClr val="bg1"/>
            </a:soli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nchorCtr="1"/>
            <a:lstStyle/>
            <a:p>
              <a:r>
                <a:rPr lang="en-US" sz="1200" b="1" i="1">
                  <a:solidFill>
                    <a:srgbClr val="00A2DF"/>
                  </a:solidFill>
                  <a:latin typeface="Calibri" panose="020F0502020204030204" pitchFamily="34" charset="0"/>
                </a:rPr>
                <a:t>Risk and Insurance Services</a:t>
              </a:r>
            </a:p>
          </p:txBody>
        </p:sp>
        <p:sp>
          <p:nvSpPr>
            <p:cNvPr id="11" name="Rectangle 75"/>
            <p:cNvSpPr>
              <a:spLocks noChangeArrowheads="1"/>
            </p:cNvSpPr>
            <p:nvPr/>
          </p:nvSpPr>
          <p:spPr bwMode="auto">
            <a:xfrm>
              <a:off x="4867275" y="1268413"/>
              <a:ext cx="3822700" cy="319087"/>
            </a:xfrm>
            <a:prstGeom prst="rect">
              <a:avLst/>
            </a:prstGeom>
            <a:solidFill>
              <a:schemeClr val="bg1"/>
            </a:soli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nchor="ctr" anchorCtr="1"/>
            <a:lstStyle/>
            <a:p>
              <a:r>
                <a:rPr lang="en-US" sz="1200" b="1" i="1">
                  <a:solidFill>
                    <a:srgbClr val="00A2DF"/>
                  </a:solidFill>
                  <a:latin typeface="Calibri" panose="020F0502020204030204" pitchFamily="34" charset="0"/>
                </a:rPr>
                <a:t>Consulting</a:t>
              </a:r>
            </a:p>
          </p:txBody>
        </p:sp>
        <p:cxnSp>
          <p:nvCxnSpPr>
            <p:cNvPr id="12" name="AutoShape 76"/>
            <p:cNvCxnSpPr>
              <a:cxnSpLocks noChangeShapeType="1"/>
              <a:endCxn id="10" idx="0"/>
            </p:cNvCxnSpPr>
            <p:nvPr/>
          </p:nvCxnSpPr>
          <p:spPr bwMode="auto">
            <a:xfrm rot="5400000">
              <a:off x="3338512" y="-25399"/>
              <a:ext cx="441325" cy="2146300"/>
            </a:xfrm>
            <a:prstGeom prst="bentConnector3">
              <a:avLst>
                <a:gd name="adj1" fmla="val 49639"/>
              </a:avLst>
            </a:prstGeom>
            <a:noFill/>
            <a:ln w="12700">
              <a:solidFill>
                <a:schemeClr val="bg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AutoShape 78"/>
            <p:cNvCxnSpPr>
              <a:cxnSpLocks noChangeShapeType="1"/>
              <a:endCxn id="11" idx="0"/>
            </p:cNvCxnSpPr>
            <p:nvPr/>
          </p:nvCxnSpPr>
          <p:spPr bwMode="auto">
            <a:xfrm rot="16200000" flipH="1">
              <a:off x="5484812" y="-25399"/>
              <a:ext cx="441325" cy="2146300"/>
            </a:xfrm>
            <a:prstGeom prst="bentConnector3">
              <a:avLst>
                <a:gd name="adj1" fmla="val 49639"/>
              </a:avLst>
            </a:prstGeom>
            <a:noFill/>
            <a:ln w="12700">
              <a:solidFill>
                <a:schemeClr val="bg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79"/>
            <p:cNvSpPr txBox="1">
              <a:spLocks noChangeArrowheads="1"/>
            </p:cNvSpPr>
            <p:nvPr/>
          </p:nvSpPr>
          <p:spPr bwMode="auto">
            <a:xfrm>
              <a:off x="673710" y="1677988"/>
              <a:ext cx="1777275" cy="46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50000"/>
                </a:spcBef>
                <a:spcAft>
                  <a:spcPct val="0"/>
                </a:spcAft>
                <a:defRPr sz="1200">
                  <a:solidFill>
                    <a:schemeClr val="tx1"/>
                  </a:solidFill>
                  <a:latin typeface="Arial" charset="0"/>
                </a:defRPr>
              </a:lvl6pPr>
              <a:lvl7pPr marL="2971800" indent="-228600" algn="ctr" eaLnBrk="0" fontAlgn="base" hangingPunct="0">
                <a:spcBef>
                  <a:spcPct val="50000"/>
                </a:spcBef>
                <a:spcAft>
                  <a:spcPct val="0"/>
                </a:spcAft>
                <a:defRPr sz="1200">
                  <a:solidFill>
                    <a:schemeClr val="tx1"/>
                  </a:solidFill>
                  <a:latin typeface="Arial" charset="0"/>
                </a:defRPr>
              </a:lvl7pPr>
              <a:lvl8pPr marL="3429000" indent="-228600" algn="ctr" eaLnBrk="0" fontAlgn="base" hangingPunct="0">
                <a:spcBef>
                  <a:spcPct val="50000"/>
                </a:spcBef>
                <a:spcAft>
                  <a:spcPct val="0"/>
                </a:spcAft>
                <a:defRPr sz="1200">
                  <a:solidFill>
                    <a:schemeClr val="tx1"/>
                  </a:solidFill>
                  <a:latin typeface="Arial" charset="0"/>
                </a:defRPr>
              </a:lvl8pPr>
              <a:lvl9pPr marL="3886200" indent="-228600" algn="ctr" eaLnBrk="0" fontAlgn="base" hangingPunct="0">
                <a:spcBef>
                  <a:spcPct val="50000"/>
                </a:spcBef>
                <a:spcAft>
                  <a:spcPct val="0"/>
                </a:spcAft>
                <a:defRPr sz="1200">
                  <a:solidFill>
                    <a:schemeClr val="tx1"/>
                  </a:solidFill>
                  <a:latin typeface="Arial" charset="0"/>
                </a:defRPr>
              </a:lvl9pPr>
            </a:lstStyle>
            <a:p>
              <a:pPr>
                <a:lnSpc>
                  <a:spcPct val="95000"/>
                </a:lnSpc>
                <a:spcBef>
                  <a:spcPct val="0"/>
                </a:spcBef>
              </a:pPr>
              <a:r>
                <a:rPr lang="en-US" b="1">
                  <a:latin typeface="Calibri" panose="020F0502020204030204" pitchFamily="34" charset="0"/>
                </a:rPr>
                <a:t>Marsh</a:t>
              </a:r>
              <a:br>
                <a:rPr lang="en-US" b="1">
                  <a:latin typeface="Calibri" panose="020F0502020204030204" pitchFamily="34" charset="0"/>
                </a:rPr>
              </a:br>
              <a:r>
                <a:rPr lang="en-US">
                  <a:solidFill>
                    <a:srgbClr val="54616E"/>
                  </a:solidFill>
                  <a:latin typeface="Calibri" panose="020F0502020204030204" pitchFamily="34" charset="0"/>
                </a:rPr>
                <a:t>Risk and insurance services</a:t>
              </a:r>
            </a:p>
          </p:txBody>
        </p:sp>
        <p:sp>
          <p:nvSpPr>
            <p:cNvPr id="15" name="Text Box 80"/>
            <p:cNvSpPr txBox="1">
              <a:spLocks noChangeArrowheads="1"/>
            </p:cNvSpPr>
            <p:nvPr/>
          </p:nvSpPr>
          <p:spPr bwMode="auto">
            <a:xfrm>
              <a:off x="2926882" y="1677988"/>
              <a:ext cx="1349485" cy="46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50000"/>
                </a:spcBef>
                <a:spcAft>
                  <a:spcPct val="0"/>
                </a:spcAft>
                <a:defRPr sz="1200">
                  <a:solidFill>
                    <a:schemeClr val="tx1"/>
                  </a:solidFill>
                  <a:latin typeface="Arial" charset="0"/>
                </a:defRPr>
              </a:lvl6pPr>
              <a:lvl7pPr marL="2971800" indent="-228600" algn="ctr" eaLnBrk="0" fontAlgn="base" hangingPunct="0">
                <a:spcBef>
                  <a:spcPct val="50000"/>
                </a:spcBef>
                <a:spcAft>
                  <a:spcPct val="0"/>
                </a:spcAft>
                <a:defRPr sz="1200">
                  <a:solidFill>
                    <a:schemeClr val="tx1"/>
                  </a:solidFill>
                  <a:latin typeface="Arial" charset="0"/>
                </a:defRPr>
              </a:lvl7pPr>
              <a:lvl8pPr marL="3429000" indent="-228600" algn="ctr" eaLnBrk="0" fontAlgn="base" hangingPunct="0">
                <a:spcBef>
                  <a:spcPct val="50000"/>
                </a:spcBef>
                <a:spcAft>
                  <a:spcPct val="0"/>
                </a:spcAft>
                <a:defRPr sz="1200">
                  <a:solidFill>
                    <a:schemeClr val="tx1"/>
                  </a:solidFill>
                  <a:latin typeface="Arial" charset="0"/>
                </a:defRPr>
              </a:lvl8pPr>
              <a:lvl9pPr marL="3886200" indent="-228600" algn="ctr" eaLnBrk="0" fontAlgn="base" hangingPunct="0">
                <a:spcBef>
                  <a:spcPct val="50000"/>
                </a:spcBef>
                <a:spcAft>
                  <a:spcPct val="0"/>
                </a:spcAft>
                <a:defRPr sz="1200">
                  <a:solidFill>
                    <a:schemeClr val="tx1"/>
                  </a:solidFill>
                  <a:latin typeface="Arial" charset="0"/>
                </a:defRPr>
              </a:lvl9pPr>
            </a:lstStyle>
            <a:p>
              <a:pPr>
                <a:lnSpc>
                  <a:spcPct val="95000"/>
                </a:lnSpc>
                <a:spcBef>
                  <a:spcPct val="0"/>
                </a:spcBef>
              </a:pPr>
              <a:r>
                <a:rPr lang="en-US" b="1">
                  <a:latin typeface="Calibri" panose="020F0502020204030204" pitchFamily="34" charset="0"/>
                </a:rPr>
                <a:t>Guy Carpenter</a:t>
              </a:r>
              <a:br>
                <a:rPr lang="en-US" b="1">
                  <a:latin typeface="Calibri" panose="020F0502020204030204" pitchFamily="34" charset="0"/>
                </a:rPr>
              </a:br>
              <a:r>
                <a:rPr lang="en-US">
                  <a:solidFill>
                    <a:srgbClr val="54616E"/>
                  </a:solidFill>
                  <a:latin typeface="Calibri" panose="020F0502020204030204" pitchFamily="34" charset="0"/>
                </a:rPr>
                <a:t>Risk and reinsurance</a:t>
              </a:r>
            </a:p>
          </p:txBody>
        </p:sp>
        <p:sp>
          <p:nvSpPr>
            <p:cNvPr id="16" name="Text Box 82"/>
            <p:cNvSpPr txBox="1">
              <a:spLocks noChangeArrowheads="1"/>
            </p:cNvSpPr>
            <p:nvPr/>
          </p:nvSpPr>
          <p:spPr bwMode="auto">
            <a:xfrm>
              <a:off x="4927931" y="1677988"/>
              <a:ext cx="1686183"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50000"/>
                </a:spcBef>
                <a:spcAft>
                  <a:spcPct val="0"/>
                </a:spcAft>
                <a:defRPr sz="1200">
                  <a:solidFill>
                    <a:schemeClr val="tx1"/>
                  </a:solidFill>
                  <a:latin typeface="Arial" charset="0"/>
                </a:defRPr>
              </a:lvl6pPr>
              <a:lvl7pPr marL="2971800" indent="-228600" algn="ctr" eaLnBrk="0" fontAlgn="base" hangingPunct="0">
                <a:spcBef>
                  <a:spcPct val="50000"/>
                </a:spcBef>
                <a:spcAft>
                  <a:spcPct val="0"/>
                </a:spcAft>
                <a:defRPr sz="1200">
                  <a:solidFill>
                    <a:schemeClr val="tx1"/>
                  </a:solidFill>
                  <a:latin typeface="Arial" charset="0"/>
                </a:defRPr>
              </a:lvl7pPr>
              <a:lvl8pPr marL="3429000" indent="-228600" algn="ctr" eaLnBrk="0" fontAlgn="base" hangingPunct="0">
                <a:spcBef>
                  <a:spcPct val="50000"/>
                </a:spcBef>
                <a:spcAft>
                  <a:spcPct val="0"/>
                </a:spcAft>
                <a:defRPr sz="1200">
                  <a:solidFill>
                    <a:schemeClr val="tx1"/>
                  </a:solidFill>
                  <a:latin typeface="Arial" charset="0"/>
                </a:defRPr>
              </a:lvl8pPr>
              <a:lvl9pPr marL="3886200" indent="-228600" algn="ctr" eaLnBrk="0" fontAlgn="base" hangingPunct="0">
                <a:spcBef>
                  <a:spcPct val="50000"/>
                </a:spcBef>
                <a:spcAft>
                  <a:spcPct val="0"/>
                </a:spcAft>
                <a:defRPr sz="1200">
                  <a:solidFill>
                    <a:schemeClr val="tx1"/>
                  </a:solidFill>
                  <a:latin typeface="Arial" charset="0"/>
                </a:defRPr>
              </a:lvl9pPr>
            </a:lstStyle>
            <a:p>
              <a:pPr>
                <a:lnSpc>
                  <a:spcPct val="95000"/>
                </a:lnSpc>
                <a:spcBef>
                  <a:spcPct val="0"/>
                </a:spcBef>
              </a:pPr>
              <a:r>
                <a:rPr lang="en-US" b="1">
                  <a:latin typeface="Calibri" panose="020F0502020204030204" pitchFamily="34" charset="0"/>
                </a:rPr>
                <a:t>Oliver Wyman Group</a:t>
              </a:r>
              <a:br>
                <a:rPr lang="en-US" b="1">
                  <a:latin typeface="Calibri" panose="020F0502020204030204" pitchFamily="34" charset="0"/>
                </a:rPr>
              </a:br>
              <a:r>
                <a:rPr lang="en-US">
                  <a:solidFill>
                    <a:srgbClr val="54616E"/>
                  </a:solidFill>
                  <a:latin typeface="Calibri" panose="020F0502020204030204" pitchFamily="34" charset="0"/>
                </a:rPr>
                <a:t>Advisory services through</a:t>
              </a:r>
              <a:br>
                <a:rPr lang="en-US">
                  <a:solidFill>
                    <a:srgbClr val="54616E"/>
                  </a:solidFill>
                  <a:latin typeface="Calibri" panose="020F0502020204030204" pitchFamily="34" charset="0"/>
                </a:rPr>
              </a:br>
              <a:r>
                <a:rPr lang="en-US">
                  <a:solidFill>
                    <a:srgbClr val="54616E"/>
                  </a:solidFill>
                  <a:latin typeface="Calibri" panose="020F0502020204030204" pitchFamily="34" charset="0"/>
                </a:rPr>
                <a:t>three operating units</a:t>
              </a:r>
            </a:p>
          </p:txBody>
        </p:sp>
        <p:sp>
          <p:nvSpPr>
            <p:cNvPr id="17" name="Text Box 83"/>
            <p:cNvSpPr txBox="1">
              <a:spLocks noChangeArrowheads="1"/>
            </p:cNvSpPr>
            <p:nvPr/>
          </p:nvSpPr>
          <p:spPr bwMode="auto">
            <a:xfrm>
              <a:off x="6951355" y="1677988"/>
              <a:ext cx="1797541"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50000"/>
                </a:spcBef>
                <a:spcAft>
                  <a:spcPct val="0"/>
                </a:spcAft>
                <a:defRPr sz="1200">
                  <a:solidFill>
                    <a:schemeClr val="tx1"/>
                  </a:solidFill>
                  <a:latin typeface="Arial" charset="0"/>
                </a:defRPr>
              </a:lvl6pPr>
              <a:lvl7pPr marL="2971800" indent="-228600" algn="ctr" eaLnBrk="0" fontAlgn="base" hangingPunct="0">
                <a:spcBef>
                  <a:spcPct val="50000"/>
                </a:spcBef>
                <a:spcAft>
                  <a:spcPct val="0"/>
                </a:spcAft>
                <a:defRPr sz="1200">
                  <a:solidFill>
                    <a:schemeClr val="tx1"/>
                  </a:solidFill>
                  <a:latin typeface="Arial" charset="0"/>
                </a:defRPr>
              </a:lvl7pPr>
              <a:lvl8pPr marL="3429000" indent="-228600" algn="ctr" eaLnBrk="0" fontAlgn="base" hangingPunct="0">
                <a:spcBef>
                  <a:spcPct val="50000"/>
                </a:spcBef>
                <a:spcAft>
                  <a:spcPct val="0"/>
                </a:spcAft>
                <a:defRPr sz="1200">
                  <a:solidFill>
                    <a:schemeClr val="tx1"/>
                  </a:solidFill>
                  <a:latin typeface="Arial" charset="0"/>
                </a:defRPr>
              </a:lvl8pPr>
              <a:lvl9pPr marL="3886200" indent="-228600" algn="ctr" eaLnBrk="0" fontAlgn="base" hangingPunct="0">
                <a:spcBef>
                  <a:spcPct val="50000"/>
                </a:spcBef>
                <a:spcAft>
                  <a:spcPct val="0"/>
                </a:spcAft>
                <a:defRPr sz="1200">
                  <a:solidFill>
                    <a:schemeClr val="tx1"/>
                  </a:solidFill>
                  <a:latin typeface="Arial" charset="0"/>
                </a:defRPr>
              </a:lvl9pPr>
            </a:lstStyle>
            <a:p>
              <a:pPr>
                <a:lnSpc>
                  <a:spcPct val="95000"/>
                </a:lnSpc>
                <a:spcBef>
                  <a:spcPct val="0"/>
                </a:spcBef>
              </a:pPr>
              <a:r>
                <a:rPr lang="en-US" b="1" dirty="0">
                  <a:latin typeface="Calibri" panose="020F0502020204030204" pitchFamily="34" charset="0"/>
                </a:rPr>
                <a:t>Mercer</a:t>
              </a:r>
              <a:br>
                <a:rPr lang="en-US" b="1" dirty="0">
                  <a:latin typeface="Calibri" panose="020F0502020204030204" pitchFamily="34" charset="0"/>
                </a:rPr>
              </a:br>
              <a:r>
                <a:rPr lang="en-US" dirty="0">
                  <a:solidFill>
                    <a:srgbClr val="54616E"/>
                  </a:solidFill>
                  <a:latin typeface="Calibri" panose="020F0502020204030204" pitchFamily="34" charset="0"/>
                </a:rPr>
                <a:t>HR consulting, outsourcing,</a:t>
              </a:r>
              <a:br>
                <a:rPr lang="en-US" dirty="0">
                  <a:solidFill>
                    <a:srgbClr val="54616E"/>
                  </a:solidFill>
                  <a:latin typeface="Calibri" panose="020F0502020204030204" pitchFamily="34" charset="0"/>
                </a:rPr>
              </a:br>
              <a:r>
                <a:rPr lang="en-US" dirty="0">
                  <a:solidFill>
                    <a:srgbClr val="54616E"/>
                  </a:solidFill>
                  <a:latin typeface="Calibri" panose="020F0502020204030204" pitchFamily="34" charset="0"/>
                </a:rPr>
                <a:t>and investment services</a:t>
              </a:r>
            </a:p>
          </p:txBody>
        </p:sp>
        <p:sp>
          <p:nvSpPr>
            <p:cNvPr id="18" name="Text Box 84"/>
            <p:cNvSpPr txBox="1">
              <a:spLocks noChangeArrowheads="1"/>
            </p:cNvSpPr>
            <p:nvPr/>
          </p:nvSpPr>
          <p:spPr bwMode="auto">
            <a:xfrm>
              <a:off x="3943158" y="2587625"/>
              <a:ext cx="905260"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50000"/>
                </a:spcBef>
                <a:spcAft>
                  <a:spcPct val="0"/>
                </a:spcAft>
                <a:defRPr sz="1200">
                  <a:solidFill>
                    <a:schemeClr val="tx1"/>
                  </a:solidFill>
                  <a:latin typeface="Arial" charset="0"/>
                </a:defRPr>
              </a:lvl6pPr>
              <a:lvl7pPr marL="2971800" indent="-228600" algn="ctr" eaLnBrk="0" fontAlgn="base" hangingPunct="0">
                <a:spcBef>
                  <a:spcPct val="50000"/>
                </a:spcBef>
                <a:spcAft>
                  <a:spcPct val="0"/>
                </a:spcAft>
                <a:defRPr sz="1200">
                  <a:solidFill>
                    <a:schemeClr val="tx1"/>
                  </a:solidFill>
                  <a:latin typeface="Arial" charset="0"/>
                </a:defRPr>
              </a:lvl7pPr>
              <a:lvl8pPr marL="3429000" indent="-228600" algn="ctr" eaLnBrk="0" fontAlgn="base" hangingPunct="0">
                <a:spcBef>
                  <a:spcPct val="50000"/>
                </a:spcBef>
                <a:spcAft>
                  <a:spcPct val="0"/>
                </a:spcAft>
                <a:defRPr sz="1200">
                  <a:solidFill>
                    <a:schemeClr val="tx1"/>
                  </a:solidFill>
                  <a:latin typeface="Arial" charset="0"/>
                </a:defRPr>
              </a:lvl8pPr>
              <a:lvl9pPr marL="3886200" indent="-228600" algn="ctr" eaLnBrk="0" fontAlgn="base" hangingPunct="0">
                <a:spcBef>
                  <a:spcPct val="50000"/>
                </a:spcBef>
                <a:spcAft>
                  <a:spcPct val="0"/>
                </a:spcAft>
                <a:defRPr sz="1200">
                  <a:solidFill>
                    <a:schemeClr val="tx1"/>
                  </a:solidFill>
                  <a:latin typeface="Arial" charset="0"/>
                </a:defRPr>
              </a:lvl9pPr>
            </a:lstStyle>
            <a:p>
              <a:pPr>
                <a:lnSpc>
                  <a:spcPct val="95000"/>
                </a:lnSpc>
                <a:spcBef>
                  <a:spcPct val="0"/>
                </a:spcBef>
              </a:pPr>
              <a:r>
                <a:rPr lang="en-US" sz="900" b="1" dirty="0">
                  <a:solidFill>
                    <a:srgbClr val="000000"/>
                  </a:solidFill>
                  <a:latin typeface="Calibri" panose="020F0502020204030204" pitchFamily="34" charset="0"/>
                </a:rPr>
                <a:t>Oliver Wyman</a:t>
              </a:r>
              <a:br>
                <a:rPr lang="en-US" sz="900" b="1" dirty="0">
                  <a:solidFill>
                    <a:srgbClr val="000000"/>
                  </a:solidFill>
                  <a:latin typeface="Calibri" panose="020F0502020204030204" pitchFamily="34" charset="0"/>
                </a:rPr>
              </a:br>
              <a:r>
                <a:rPr lang="en-US" dirty="0">
                  <a:solidFill>
                    <a:srgbClr val="54616E"/>
                  </a:solidFill>
                  <a:latin typeface="Calibri" panose="020F0502020204030204" pitchFamily="34" charset="0"/>
                </a:rPr>
                <a:t>Global</a:t>
              </a:r>
              <a:br>
                <a:rPr lang="en-US" dirty="0">
                  <a:solidFill>
                    <a:srgbClr val="54616E"/>
                  </a:solidFill>
                  <a:latin typeface="Calibri" panose="020F0502020204030204" pitchFamily="34" charset="0"/>
                </a:rPr>
              </a:br>
              <a:r>
                <a:rPr lang="en-US" dirty="0">
                  <a:solidFill>
                    <a:srgbClr val="54616E"/>
                  </a:solidFill>
                  <a:latin typeface="Calibri" panose="020F0502020204030204" pitchFamily="34" charset="0"/>
                </a:rPr>
                <a:t>Management</a:t>
              </a:r>
              <a:br>
                <a:rPr lang="en-US" dirty="0">
                  <a:solidFill>
                    <a:srgbClr val="54616E"/>
                  </a:solidFill>
                  <a:latin typeface="Calibri" panose="020F0502020204030204" pitchFamily="34" charset="0"/>
                </a:rPr>
              </a:br>
              <a:r>
                <a:rPr lang="en-US" dirty="0">
                  <a:solidFill>
                    <a:srgbClr val="54616E"/>
                  </a:solidFill>
                  <a:latin typeface="Calibri" panose="020F0502020204030204" pitchFamily="34" charset="0"/>
                </a:rPr>
                <a:t>Consultant</a:t>
              </a:r>
            </a:p>
          </p:txBody>
        </p:sp>
        <p:sp>
          <p:nvSpPr>
            <p:cNvPr id="19" name="Text Box 85"/>
            <p:cNvSpPr txBox="1">
              <a:spLocks noChangeArrowheads="1"/>
            </p:cNvSpPr>
            <p:nvPr/>
          </p:nvSpPr>
          <p:spPr bwMode="auto">
            <a:xfrm>
              <a:off x="5179680" y="2587091"/>
              <a:ext cx="1184940" cy="81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50000"/>
                </a:spcBef>
                <a:spcAft>
                  <a:spcPct val="0"/>
                </a:spcAft>
                <a:defRPr sz="1200">
                  <a:solidFill>
                    <a:schemeClr val="tx1"/>
                  </a:solidFill>
                  <a:latin typeface="Arial" charset="0"/>
                </a:defRPr>
              </a:lvl6pPr>
              <a:lvl7pPr marL="2971800" indent="-228600" algn="ctr" eaLnBrk="0" fontAlgn="base" hangingPunct="0">
                <a:spcBef>
                  <a:spcPct val="50000"/>
                </a:spcBef>
                <a:spcAft>
                  <a:spcPct val="0"/>
                </a:spcAft>
                <a:defRPr sz="1200">
                  <a:solidFill>
                    <a:schemeClr val="tx1"/>
                  </a:solidFill>
                  <a:latin typeface="Arial" charset="0"/>
                </a:defRPr>
              </a:lvl7pPr>
              <a:lvl8pPr marL="3429000" indent="-228600" algn="ctr" eaLnBrk="0" fontAlgn="base" hangingPunct="0">
                <a:spcBef>
                  <a:spcPct val="50000"/>
                </a:spcBef>
                <a:spcAft>
                  <a:spcPct val="0"/>
                </a:spcAft>
                <a:defRPr sz="1200">
                  <a:solidFill>
                    <a:schemeClr val="tx1"/>
                  </a:solidFill>
                  <a:latin typeface="Arial" charset="0"/>
                </a:defRPr>
              </a:lvl8pPr>
              <a:lvl9pPr marL="3886200" indent="-228600" algn="ctr" eaLnBrk="0" fontAlgn="base" hangingPunct="0">
                <a:spcBef>
                  <a:spcPct val="50000"/>
                </a:spcBef>
                <a:spcAft>
                  <a:spcPct val="0"/>
                </a:spcAft>
                <a:defRPr sz="1200">
                  <a:solidFill>
                    <a:schemeClr val="tx1"/>
                  </a:solidFill>
                  <a:latin typeface="Arial" charset="0"/>
                </a:defRPr>
              </a:lvl9pPr>
            </a:lstStyle>
            <a:p>
              <a:pPr>
                <a:lnSpc>
                  <a:spcPct val="95000"/>
                </a:lnSpc>
                <a:spcBef>
                  <a:spcPct val="0"/>
                </a:spcBef>
              </a:pPr>
              <a:r>
                <a:rPr lang="en-US" sz="900" b="1" dirty="0">
                  <a:latin typeface="Calibri" panose="020F0502020204030204" pitchFamily="34" charset="0"/>
                </a:rPr>
                <a:t>NERA Economic </a:t>
              </a:r>
              <a:br>
                <a:rPr lang="en-US" sz="900" b="1" dirty="0">
                  <a:latin typeface="Calibri" panose="020F0502020204030204" pitchFamily="34" charset="0"/>
                </a:rPr>
              </a:br>
              <a:r>
                <a:rPr lang="en-US" sz="900" b="1" dirty="0">
                  <a:latin typeface="Calibri" panose="020F0502020204030204" pitchFamily="34" charset="0"/>
                </a:rPr>
                <a:t>Consulting</a:t>
              </a:r>
              <a:br>
                <a:rPr lang="en-US" sz="900" b="1" dirty="0">
                  <a:latin typeface="Calibri" panose="020F0502020204030204" pitchFamily="34" charset="0"/>
                </a:rPr>
              </a:br>
              <a:r>
                <a:rPr lang="en-US" dirty="0">
                  <a:solidFill>
                    <a:srgbClr val="54616E"/>
                  </a:solidFill>
                  <a:latin typeface="Calibri" panose="020F0502020204030204" pitchFamily="34" charset="0"/>
                </a:rPr>
                <a:t>Economic analysis</a:t>
              </a:r>
              <a:br>
                <a:rPr lang="en-US" dirty="0">
                  <a:solidFill>
                    <a:srgbClr val="54616E"/>
                  </a:solidFill>
                  <a:latin typeface="Calibri" panose="020F0502020204030204" pitchFamily="34" charset="0"/>
                </a:rPr>
              </a:br>
              <a:r>
                <a:rPr lang="en-US" dirty="0">
                  <a:solidFill>
                    <a:srgbClr val="54616E"/>
                  </a:solidFill>
                  <a:latin typeface="Calibri" panose="020F0502020204030204" pitchFamily="34" charset="0"/>
                </a:rPr>
                <a:t>and consulting</a:t>
              </a:r>
            </a:p>
          </p:txBody>
        </p:sp>
        <p:sp>
          <p:nvSpPr>
            <p:cNvPr id="20" name="Text Box 86"/>
            <p:cNvSpPr txBox="1">
              <a:spLocks noChangeArrowheads="1"/>
            </p:cNvSpPr>
            <p:nvPr/>
          </p:nvSpPr>
          <p:spPr bwMode="auto">
            <a:xfrm>
              <a:off x="6625229" y="2587625"/>
              <a:ext cx="898871"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50000"/>
                </a:spcBef>
                <a:spcAft>
                  <a:spcPct val="0"/>
                </a:spcAft>
                <a:defRPr sz="1200">
                  <a:solidFill>
                    <a:schemeClr val="tx1"/>
                  </a:solidFill>
                  <a:latin typeface="Arial" charset="0"/>
                </a:defRPr>
              </a:lvl6pPr>
              <a:lvl7pPr marL="2971800" indent="-228600" algn="ctr" eaLnBrk="0" fontAlgn="base" hangingPunct="0">
                <a:spcBef>
                  <a:spcPct val="50000"/>
                </a:spcBef>
                <a:spcAft>
                  <a:spcPct val="0"/>
                </a:spcAft>
                <a:defRPr sz="1200">
                  <a:solidFill>
                    <a:schemeClr val="tx1"/>
                  </a:solidFill>
                  <a:latin typeface="Arial" charset="0"/>
                </a:defRPr>
              </a:lvl7pPr>
              <a:lvl8pPr marL="3429000" indent="-228600" algn="ctr" eaLnBrk="0" fontAlgn="base" hangingPunct="0">
                <a:spcBef>
                  <a:spcPct val="50000"/>
                </a:spcBef>
                <a:spcAft>
                  <a:spcPct val="0"/>
                </a:spcAft>
                <a:defRPr sz="1200">
                  <a:solidFill>
                    <a:schemeClr val="tx1"/>
                  </a:solidFill>
                  <a:latin typeface="Arial" charset="0"/>
                </a:defRPr>
              </a:lvl8pPr>
              <a:lvl9pPr marL="3886200" indent="-228600" algn="ctr" eaLnBrk="0" fontAlgn="base" hangingPunct="0">
                <a:spcBef>
                  <a:spcPct val="50000"/>
                </a:spcBef>
                <a:spcAft>
                  <a:spcPct val="0"/>
                </a:spcAft>
                <a:defRPr sz="1200">
                  <a:solidFill>
                    <a:schemeClr val="tx1"/>
                  </a:solidFill>
                  <a:latin typeface="Arial" charset="0"/>
                </a:defRPr>
              </a:lvl9pPr>
            </a:lstStyle>
            <a:p>
              <a:pPr>
                <a:lnSpc>
                  <a:spcPct val="95000"/>
                </a:lnSpc>
                <a:spcBef>
                  <a:spcPct val="0"/>
                </a:spcBef>
              </a:pPr>
              <a:r>
                <a:rPr lang="en-US" sz="900" b="1" dirty="0">
                  <a:latin typeface="Calibri" panose="020F0502020204030204" pitchFamily="34" charset="0"/>
                </a:rPr>
                <a:t>Lippincott</a:t>
              </a:r>
              <a:br>
                <a:rPr lang="en-US" sz="900" b="1" dirty="0">
                  <a:latin typeface="Calibri" panose="020F0502020204030204" pitchFamily="34" charset="0"/>
                </a:rPr>
              </a:br>
              <a:r>
                <a:rPr lang="en-US" dirty="0">
                  <a:solidFill>
                    <a:srgbClr val="54616E"/>
                  </a:solidFill>
                  <a:latin typeface="Calibri" panose="020F0502020204030204" pitchFamily="34" charset="0"/>
                </a:rPr>
                <a:t>Corporate </a:t>
              </a:r>
              <a:br>
                <a:rPr lang="en-US" dirty="0">
                  <a:solidFill>
                    <a:srgbClr val="54616E"/>
                  </a:solidFill>
                  <a:latin typeface="Calibri" panose="020F0502020204030204" pitchFamily="34" charset="0"/>
                </a:rPr>
              </a:br>
              <a:r>
                <a:rPr lang="en-US" dirty="0">
                  <a:solidFill>
                    <a:srgbClr val="54616E"/>
                  </a:solidFill>
                  <a:latin typeface="Calibri" panose="020F0502020204030204" pitchFamily="34" charset="0"/>
                </a:rPr>
                <a:t>branding and </a:t>
              </a:r>
              <a:br>
                <a:rPr lang="en-US" dirty="0">
                  <a:solidFill>
                    <a:srgbClr val="54616E"/>
                  </a:solidFill>
                  <a:latin typeface="Calibri" panose="020F0502020204030204" pitchFamily="34" charset="0"/>
                </a:rPr>
              </a:br>
              <a:r>
                <a:rPr lang="en-US" dirty="0">
                  <a:solidFill>
                    <a:srgbClr val="54616E"/>
                  </a:solidFill>
                  <a:latin typeface="Calibri" panose="020F0502020204030204" pitchFamily="34" charset="0"/>
                </a:rPr>
                <a:t>identity</a:t>
              </a:r>
            </a:p>
          </p:txBody>
        </p:sp>
        <p:grpSp>
          <p:nvGrpSpPr>
            <p:cNvPr id="21" name="Group 99"/>
            <p:cNvGrpSpPr>
              <a:grpSpLocks/>
            </p:cNvGrpSpPr>
            <p:nvPr/>
          </p:nvGrpSpPr>
          <p:grpSpPr bwMode="auto">
            <a:xfrm>
              <a:off x="4395788" y="2379467"/>
              <a:ext cx="2678113" cy="208250"/>
              <a:chOff x="2493" y="1479"/>
              <a:chExt cx="1687" cy="333"/>
            </a:xfrm>
          </p:grpSpPr>
          <p:cxnSp>
            <p:nvCxnSpPr>
              <p:cNvPr id="23" name="AutoShape 87"/>
              <p:cNvCxnSpPr>
                <a:cxnSpLocks noChangeShapeType="1"/>
                <a:stCxn id="16" idx="2"/>
                <a:endCxn id="18" idx="0"/>
              </p:cNvCxnSpPr>
              <p:nvPr/>
            </p:nvCxnSpPr>
            <p:spPr bwMode="auto">
              <a:xfrm rot="5400000">
                <a:off x="2760" y="1212"/>
                <a:ext cx="332" cy="866"/>
              </a:xfrm>
              <a:prstGeom prst="bentConnector3">
                <a:avLst>
                  <a:gd name="adj1" fmla="val 50000"/>
                </a:avLst>
              </a:prstGeom>
              <a:noFill/>
              <a:ln w="12700">
                <a:solidFill>
                  <a:schemeClr val="bg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88"/>
              <p:cNvCxnSpPr>
                <a:cxnSpLocks noChangeShapeType="1"/>
                <a:stCxn id="16" idx="2"/>
                <a:endCxn id="19" idx="0"/>
              </p:cNvCxnSpPr>
              <p:nvPr/>
            </p:nvCxnSpPr>
            <p:spPr bwMode="auto">
              <a:xfrm>
                <a:off x="3359" y="1479"/>
                <a:ext cx="1" cy="332"/>
              </a:xfrm>
              <a:prstGeom prst="straightConnector1">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89"/>
              <p:cNvCxnSpPr>
                <a:cxnSpLocks noChangeShapeType="1"/>
                <a:stCxn id="16" idx="2"/>
                <a:endCxn id="20" idx="0"/>
              </p:cNvCxnSpPr>
              <p:nvPr/>
            </p:nvCxnSpPr>
            <p:spPr bwMode="auto">
              <a:xfrm rot="16200000" flipH="1">
                <a:off x="3604" y="1235"/>
                <a:ext cx="332" cy="821"/>
              </a:xfrm>
              <a:prstGeom prst="bentConnector3">
                <a:avLst>
                  <a:gd name="adj1" fmla="val 50000"/>
                </a:avLst>
              </a:prstGeom>
              <a:noFill/>
              <a:ln w="12700">
                <a:solidFill>
                  <a:schemeClr val="bg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2" name="Picture 96" descr="MMC_horizontal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825" y="263525"/>
              <a:ext cx="3157538"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66599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F25DE3-1881-4884-A251-00678D83BB14}"/>
              </a:ext>
            </a:extLst>
          </p:cNvPr>
          <p:cNvSpPr>
            <a:spLocks noGrp="1"/>
          </p:cNvSpPr>
          <p:nvPr>
            <p:ph type="ctrTitle"/>
          </p:nvPr>
        </p:nvSpPr>
        <p:spPr>
          <a:xfrm>
            <a:off x="1143000" y="1417320"/>
            <a:ext cx="6858000" cy="1400438"/>
          </a:xfrm>
        </p:spPr>
        <p:txBody>
          <a:bodyPr anchor="t">
            <a:noAutofit/>
          </a:bodyPr>
          <a:lstStyle/>
          <a:p>
            <a:r>
              <a:rPr lang="en-US" sz="3600" dirty="0"/>
              <a:t>How can a CFO/Finance Executive help in identifying and managing disruption risk?</a:t>
            </a:r>
          </a:p>
        </p:txBody>
      </p:sp>
    </p:spTree>
    <p:extLst>
      <p:ext uri="{BB962C8B-B14F-4D97-AF65-F5344CB8AC3E}">
        <p14:creationId xmlns:p14="http://schemas.microsoft.com/office/powerpoint/2010/main" val="3845255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F8DD-7AB3-4FD6-B4DF-4A580166ACA3}"/>
              </a:ext>
            </a:extLst>
          </p:cNvPr>
          <p:cNvSpPr>
            <a:spLocks noGrp="1"/>
          </p:cNvSpPr>
          <p:nvPr>
            <p:ph type="ctrTitle"/>
          </p:nvPr>
        </p:nvSpPr>
        <p:spPr>
          <a:xfrm>
            <a:off x="1068404" y="1193532"/>
            <a:ext cx="7642458" cy="1438939"/>
          </a:xfrm>
        </p:spPr>
        <p:txBody>
          <a:bodyPr anchor="t">
            <a:noAutofit/>
          </a:bodyPr>
          <a:lstStyle/>
          <a:p>
            <a:pPr algn="l">
              <a:lnSpc>
                <a:spcPct val="100000"/>
              </a:lnSpc>
              <a:spcAft>
                <a:spcPts val="600"/>
              </a:spcAft>
            </a:pPr>
            <a:r>
              <a:rPr lang="en-US" sz="2000" b="1" dirty="0"/>
              <a:t>How do you think corporate innovation is best achieved?</a:t>
            </a:r>
            <a:br>
              <a:rPr lang="en-US" sz="2000" b="1" dirty="0"/>
            </a:br>
            <a:br>
              <a:rPr lang="en-US" sz="2000" dirty="0"/>
            </a:br>
            <a:r>
              <a:rPr lang="en-US" sz="2000" dirty="0"/>
              <a:t>1. Internal teams</a:t>
            </a:r>
            <a:br>
              <a:rPr lang="en-US" sz="2000" dirty="0"/>
            </a:br>
            <a:r>
              <a:rPr lang="en-US" sz="2000" dirty="0"/>
              <a:t>2. External partnerships</a:t>
            </a:r>
            <a:br>
              <a:rPr lang="en-US" sz="2000" dirty="0"/>
            </a:br>
            <a:endParaRPr lang="en-US" sz="2000" dirty="0"/>
          </a:p>
        </p:txBody>
      </p:sp>
    </p:spTree>
    <p:extLst>
      <p:ext uri="{BB962C8B-B14F-4D97-AF65-F5344CB8AC3E}">
        <p14:creationId xmlns:p14="http://schemas.microsoft.com/office/powerpoint/2010/main" val="2980982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F25DE3-1881-4884-A251-00678D83BB14}"/>
              </a:ext>
            </a:extLst>
          </p:cNvPr>
          <p:cNvSpPr>
            <a:spLocks noGrp="1"/>
          </p:cNvSpPr>
          <p:nvPr>
            <p:ph type="ctrTitle"/>
          </p:nvPr>
        </p:nvSpPr>
        <p:spPr>
          <a:xfrm>
            <a:off x="1143000" y="1417320"/>
            <a:ext cx="6858000" cy="1400438"/>
          </a:xfrm>
        </p:spPr>
        <p:txBody>
          <a:bodyPr anchor="t">
            <a:noAutofit/>
          </a:bodyPr>
          <a:lstStyle/>
          <a:p>
            <a:r>
              <a:rPr lang="en-US" sz="3600" dirty="0"/>
              <a:t>What’s the biggest challenge in identifying and managing disruption risk?</a:t>
            </a:r>
          </a:p>
        </p:txBody>
      </p:sp>
    </p:spTree>
    <p:extLst>
      <p:ext uri="{BB962C8B-B14F-4D97-AF65-F5344CB8AC3E}">
        <p14:creationId xmlns:p14="http://schemas.microsoft.com/office/powerpoint/2010/main" val="236866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F25DE3-1881-4884-A251-00678D83BB14}"/>
              </a:ext>
            </a:extLst>
          </p:cNvPr>
          <p:cNvSpPr>
            <a:spLocks noGrp="1"/>
          </p:cNvSpPr>
          <p:nvPr>
            <p:ph type="ctrTitle"/>
          </p:nvPr>
        </p:nvSpPr>
        <p:spPr>
          <a:xfrm>
            <a:off x="1143000" y="1417320"/>
            <a:ext cx="6858000" cy="1400438"/>
          </a:xfrm>
        </p:spPr>
        <p:txBody>
          <a:bodyPr anchor="t">
            <a:noAutofit/>
          </a:bodyPr>
          <a:lstStyle/>
          <a:p>
            <a:r>
              <a:rPr lang="en-US" sz="3600" dirty="0"/>
              <a:t>Does someone need to be responsible for identifying / monitoring disruption risk?  </a:t>
            </a:r>
            <a:br>
              <a:rPr lang="en-US" sz="3600" dirty="0"/>
            </a:br>
            <a:r>
              <a:rPr lang="en-US" sz="3600" dirty="0"/>
              <a:t>If so, who?</a:t>
            </a:r>
          </a:p>
        </p:txBody>
      </p:sp>
    </p:spTree>
    <p:extLst>
      <p:ext uri="{BB962C8B-B14F-4D97-AF65-F5344CB8AC3E}">
        <p14:creationId xmlns:p14="http://schemas.microsoft.com/office/powerpoint/2010/main" val="3344875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 name="Table 288">
            <a:extLst>
              <a:ext uri="{FF2B5EF4-FFF2-40B4-BE49-F238E27FC236}">
                <a16:creationId xmlns:a16="http://schemas.microsoft.com/office/drawing/2014/main" id="{4529EC69-7223-446C-9D54-7BFD87364371}"/>
              </a:ext>
            </a:extLst>
          </p:cNvPr>
          <p:cNvGraphicFramePr>
            <a:graphicFrameLocks noGrp="1"/>
          </p:cNvGraphicFramePr>
          <p:nvPr/>
        </p:nvGraphicFramePr>
        <p:xfrm>
          <a:off x="340237" y="2937617"/>
          <a:ext cx="8517201" cy="2026611"/>
        </p:xfrm>
        <a:graphic>
          <a:graphicData uri="http://schemas.openxmlformats.org/drawingml/2006/table">
            <a:tbl>
              <a:tblPr firstRow="1" bandRow="1"/>
              <a:tblGrid>
                <a:gridCol w="246442">
                  <a:extLst>
                    <a:ext uri="{9D8B030D-6E8A-4147-A177-3AD203B41FA5}">
                      <a16:colId xmlns:a16="http://schemas.microsoft.com/office/drawing/2014/main" val="495048883"/>
                    </a:ext>
                  </a:extLst>
                </a:gridCol>
                <a:gridCol w="793119">
                  <a:extLst>
                    <a:ext uri="{9D8B030D-6E8A-4147-A177-3AD203B41FA5}">
                      <a16:colId xmlns:a16="http://schemas.microsoft.com/office/drawing/2014/main" val="546202365"/>
                    </a:ext>
                  </a:extLst>
                </a:gridCol>
                <a:gridCol w="747764">
                  <a:extLst>
                    <a:ext uri="{9D8B030D-6E8A-4147-A177-3AD203B41FA5}">
                      <a16:colId xmlns:a16="http://schemas.microsoft.com/office/drawing/2014/main" val="2324391131"/>
                    </a:ext>
                  </a:extLst>
                </a:gridCol>
                <a:gridCol w="747764">
                  <a:extLst>
                    <a:ext uri="{9D8B030D-6E8A-4147-A177-3AD203B41FA5}">
                      <a16:colId xmlns:a16="http://schemas.microsoft.com/office/drawing/2014/main" val="1823083256"/>
                    </a:ext>
                  </a:extLst>
                </a:gridCol>
                <a:gridCol w="747764">
                  <a:extLst>
                    <a:ext uri="{9D8B030D-6E8A-4147-A177-3AD203B41FA5}">
                      <a16:colId xmlns:a16="http://schemas.microsoft.com/office/drawing/2014/main" val="3181071432"/>
                    </a:ext>
                  </a:extLst>
                </a:gridCol>
                <a:gridCol w="747764">
                  <a:extLst>
                    <a:ext uri="{9D8B030D-6E8A-4147-A177-3AD203B41FA5}">
                      <a16:colId xmlns:a16="http://schemas.microsoft.com/office/drawing/2014/main" val="2710230550"/>
                    </a:ext>
                  </a:extLst>
                </a:gridCol>
                <a:gridCol w="747764">
                  <a:extLst>
                    <a:ext uri="{9D8B030D-6E8A-4147-A177-3AD203B41FA5}">
                      <a16:colId xmlns:a16="http://schemas.microsoft.com/office/drawing/2014/main" val="273851279"/>
                    </a:ext>
                  </a:extLst>
                </a:gridCol>
                <a:gridCol w="747764">
                  <a:extLst>
                    <a:ext uri="{9D8B030D-6E8A-4147-A177-3AD203B41FA5}">
                      <a16:colId xmlns:a16="http://schemas.microsoft.com/office/drawing/2014/main" val="3213191890"/>
                    </a:ext>
                  </a:extLst>
                </a:gridCol>
                <a:gridCol w="747764">
                  <a:extLst>
                    <a:ext uri="{9D8B030D-6E8A-4147-A177-3AD203B41FA5}">
                      <a16:colId xmlns:a16="http://schemas.microsoft.com/office/drawing/2014/main" val="1496541686"/>
                    </a:ext>
                  </a:extLst>
                </a:gridCol>
                <a:gridCol w="747764">
                  <a:extLst>
                    <a:ext uri="{9D8B030D-6E8A-4147-A177-3AD203B41FA5}">
                      <a16:colId xmlns:a16="http://schemas.microsoft.com/office/drawing/2014/main" val="3133009436"/>
                    </a:ext>
                  </a:extLst>
                </a:gridCol>
                <a:gridCol w="747764">
                  <a:extLst>
                    <a:ext uri="{9D8B030D-6E8A-4147-A177-3AD203B41FA5}">
                      <a16:colId xmlns:a16="http://schemas.microsoft.com/office/drawing/2014/main" val="3457164807"/>
                    </a:ext>
                  </a:extLst>
                </a:gridCol>
                <a:gridCol w="747764">
                  <a:extLst>
                    <a:ext uri="{9D8B030D-6E8A-4147-A177-3AD203B41FA5}">
                      <a16:colId xmlns:a16="http://schemas.microsoft.com/office/drawing/2014/main" val="1761965832"/>
                    </a:ext>
                  </a:extLst>
                </a:gridCol>
              </a:tblGrid>
              <a:tr h="212038">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endParaRPr lang="en-GB" sz="600" dirty="0">
                        <a:solidFill>
                          <a:schemeClr val="tx1"/>
                        </a:solidFill>
                      </a:endParaRPr>
                    </a:p>
                  </a:txBody>
                  <a:tcPr>
                    <a:lnL>
                      <a:noFill/>
                    </a:lnL>
                    <a:lnR>
                      <a:noFill/>
                    </a:lnR>
                    <a:lnT>
                      <a:noFill/>
                    </a:lnT>
                    <a:lnB w="9525" cap="flat" cmpd="sng" algn="ctr">
                      <a:noFill/>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2009</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2010</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2011</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2012</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2013</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2014</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2015</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2016</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2017</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2018</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2019</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676271"/>
                  </a:ext>
                </a:extLst>
              </a:tr>
              <a:tr h="334971">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r>
                        <a:rPr lang="en-GB" sz="900" b="0" dirty="0">
                          <a:solidFill>
                            <a:schemeClr val="tx1"/>
                          </a:solidFill>
                        </a:rPr>
                        <a:t>1</a:t>
                      </a:r>
                    </a:p>
                  </a:txBody>
                  <a:tcPr anchor="ctr">
                    <a:lnL>
                      <a:noFill/>
                    </a:lnL>
                    <a:lnR w="19050" cap="flat" cmpd="sng" algn="ctr">
                      <a:solidFill>
                        <a:srgbClr val="FFFFFF"/>
                      </a:solidFill>
                      <a:prstDash val="solid"/>
                      <a:round/>
                      <a:headEnd type="none" w="med" len="med"/>
                      <a:tailEnd type="none" w="med" len="med"/>
                    </a:lnR>
                    <a:lnT w="9525" cap="flat" cmpd="sng" algn="ctr">
                      <a:noFill/>
                    </a:lnT>
                    <a:lnB w="9525" cap="flat" cmpd="sng" algn="ctr">
                      <a:noFill/>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Asset price collapse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Asset price collapse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Fiscal crises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Systematic financial failure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Systematic financial failure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Fiscal crises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Water crises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Weak climate change response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WMDs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29815"/>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WMDs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29815"/>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WMDs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29815"/>
                    </a:solidFill>
                  </a:tcPr>
                </a:tc>
                <a:extLst>
                  <a:ext uri="{0D108BD9-81ED-4DB2-BD59-A6C34878D82A}">
                    <a16:rowId xmlns:a16="http://schemas.microsoft.com/office/drawing/2014/main" val="3780442479"/>
                  </a:ext>
                </a:extLst>
              </a:tr>
              <a:tr h="334971">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r>
                        <a:rPr lang="en-GB" sz="900" b="0" dirty="0">
                          <a:solidFill>
                            <a:schemeClr val="tx1"/>
                          </a:solidFill>
                        </a:rPr>
                        <a:t>2</a:t>
                      </a:r>
                    </a:p>
                  </a:txBody>
                  <a:tcPr anchor="ctr">
                    <a:lnL>
                      <a:noFill/>
                    </a:lnL>
                    <a:lnR w="19050" cap="flat" cmpd="sng" algn="ctr">
                      <a:solidFill>
                        <a:srgbClr val="FFFFFF"/>
                      </a:solidFill>
                      <a:prstDash val="solid"/>
                      <a:round/>
                      <a:headEnd type="none" w="med" len="med"/>
                      <a:tailEnd type="none" w="med" len="med"/>
                    </a:lnR>
                    <a:lnT w="9525" cap="flat" cmpd="sng" algn="ctr">
                      <a:noFill/>
                    </a:lnT>
                    <a:lnB w="9525" cap="flat" cmpd="sng" algn="ctr">
                      <a:noFill/>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Retrenchment from globalisation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Retrenchment from globalisation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Climate change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Water supply crises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Water supply crises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Climate change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Infectious diseases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WMDs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29815"/>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Extreme weather</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Extreme weather</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Climate change mitigation and adaption failure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extLst>
                  <a:ext uri="{0D108BD9-81ED-4DB2-BD59-A6C34878D82A}">
                    <a16:rowId xmlns:a16="http://schemas.microsoft.com/office/drawing/2014/main" val="3458881284"/>
                  </a:ext>
                </a:extLst>
              </a:tr>
              <a:tr h="334971">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r>
                        <a:rPr lang="en-GB" sz="900" b="0" dirty="0">
                          <a:solidFill>
                            <a:schemeClr val="tx1"/>
                          </a:solidFill>
                        </a:rPr>
                        <a:t>3</a:t>
                      </a:r>
                    </a:p>
                  </a:txBody>
                  <a:tcPr anchor="ctr">
                    <a:lnL>
                      <a:noFill/>
                    </a:lnL>
                    <a:lnR w="19050" cap="flat" cmpd="sng" algn="ctr">
                      <a:solidFill>
                        <a:srgbClr val="FFFFFF"/>
                      </a:solidFill>
                      <a:prstDash val="solid"/>
                      <a:round/>
                      <a:headEnd type="none" w="med" len="med"/>
                      <a:tailEnd type="none" w="med" len="med"/>
                    </a:lnR>
                    <a:lnT w="9525" cap="flat" cmpd="sng" algn="ctr">
                      <a:noFill/>
                    </a:lnT>
                    <a:lnB w="9525" cap="flat" cmpd="sng" algn="ctr">
                      <a:noFill/>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Oil and gas price spike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Oil price spike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Geopolitical conflict</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29815"/>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Food crises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Fiscal imbalances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Water crises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WMDs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29815"/>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Water crises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Natural catastrophes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Natural catastrophes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Extreme weather</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extLst>
                  <a:ext uri="{0D108BD9-81ED-4DB2-BD59-A6C34878D82A}">
                    <a16:rowId xmlns:a16="http://schemas.microsoft.com/office/drawing/2014/main" val="3044648999"/>
                  </a:ext>
                </a:extLst>
              </a:tr>
              <a:tr h="334971">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r>
                        <a:rPr lang="en-GB" sz="900" b="0" dirty="0">
                          <a:solidFill>
                            <a:schemeClr val="tx1"/>
                          </a:solidFill>
                        </a:rPr>
                        <a:t>4</a:t>
                      </a:r>
                    </a:p>
                  </a:txBody>
                  <a:tcPr anchor="ctr">
                    <a:lnL>
                      <a:noFill/>
                    </a:lnL>
                    <a:lnR w="19050" cap="flat" cmpd="sng" algn="ctr">
                      <a:solidFill>
                        <a:srgbClr val="FFFFFF"/>
                      </a:solidFill>
                      <a:prstDash val="solid"/>
                      <a:round/>
                      <a:headEnd type="none" w="med" len="med"/>
                      <a:tailEnd type="none" w="med" len="med"/>
                    </a:lnR>
                    <a:lnT w="9525" cap="flat" cmpd="sng" algn="ctr">
                      <a:noFill/>
                    </a:lnT>
                    <a:lnB w="9525" cap="flat" cmpd="sng" algn="ctr">
                      <a:noFill/>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Chronic disease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Chronic disease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Asset price collapse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Fiscal imbalances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WMDs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29815"/>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Unemployment/ under-employment</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Interstate conflict</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29815"/>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Involuntary migration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Water crises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Climate change adaption failure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Water crises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115360755"/>
                  </a:ext>
                </a:extLst>
              </a:tr>
              <a:tr h="334971">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r>
                        <a:rPr lang="en-GB" sz="900" b="0" dirty="0">
                          <a:solidFill>
                            <a:schemeClr val="tx1"/>
                          </a:solidFill>
                        </a:rPr>
                        <a:t>5</a:t>
                      </a:r>
                    </a:p>
                  </a:txBody>
                  <a:tcPr anchor="ctr">
                    <a:lnL>
                      <a:noFill/>
                    </a:lnL>
                    <a:lnR w="19050" cap="flat" cmpd="sng" algn="ctr">
                      <a:solidFill>
                        <a:srgbClr val="FFFFFF"/>
                      </a:solidFill>
                      <a:prstDash val="solid"/>
                      <a:round/>
                      <a:headEnd type="none" w="med" len="med"/>
                      <a:tailEnd type="none" w="med" len="med"/>
                    </a:lnR>
                    <a:lnT w="9525" cap="flat" cmpd="sng" algn="ctr">
                      <a:noFill/>
                    </a:lnT>
                    <a:lnB w="9525" cap="flat" cmpd="sng" algn="ctr">
                      <a:noFill/>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Fiscal crises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Fiscal crises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Extreme energy price volatility</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Volatility in energy and </a:t>
                      </a:r>
                      <a:r>
                        <a:rPr lang="en-GB" sz="600" dirty="0" err="1">
                          <a:solidFill>
                            <a:schemeClr val="bg1"/>
                          </a:solidFill>
                        </a:rPr>
                        <a:t>agri</a:t>
                      </a:r>
                      <a:r>
                        <a:rPr lang="en-GB" sz="600" dirty="0">
                          <a:solidFill>
                            <a:schemeClr val="bg1"/>
                          </a:solidFill>
                        </a:rPr>
                        <a:t>-cultural prices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Weak climate change response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Critical ICT systems breakdown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Weak climate change response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Energy price shock</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Weak climate change response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Water crises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Natural catastrophes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extLst>
                  <a:ext uri="{0D108BD9-81ED-4DB2-BD59-A6C34878D82A}">
                    <a16:rowId xmlns:a16="http://schemas.microsoft.com/office/drawing/2014/main" val="927870158"/>
                  </a:ext>
                </a:extLst>
              </a:tr>
            </a:tbl>
          </a:graphicData>
        </a:graphic>
      </p:graphicFrame>
      <p:graphicFrame>
        <p:nvGraphicFramePr>
          <p:cNvPr id="288" name="Table 287">
            <a:extLst>
              <a:ext uri="{FF2B5EF4-FFF2-40B4-BE49-F238E27FC236}">
                <a16:creationId xmlns:a16="http://schemas.microsoft.com/office/drawing/2014/main" id="{68A91A69-35AE-423F-9FCC-95DCAF7738DB}"/>
              </a:ext>
            </a:extLst>
          </p:cNvPr>
          <p:cNvGraphicFramePr>
            <a:graphicFrameLocks noGrp="1"/>
          </p:cNvGraphicFramePr>
          <p:nvPr/>
        </p:nvGraphicFramePr>
        <p:xfrm>
          <a:off x="340237" y="788644"/>
          <a:ext cx="8517201" cy="2008520"/>
        </p:xfrm>
        <a:graphic>
          <a:graphicData uri="http://schemas.openxmlformats.org/drawingml/2006/table">
            <a:tbl>
              <a:tblPr firstRow="1" bandRow="1"/>
              <a:tblGrid>
                <a:gridCol w="246442">
                  <a:extLst>
                    <a:ext uri="{9D8B030D-6E8A-4147-A177-3AD203B41FA5}">
                      <a16:colId xmlns:a16="http://schemas.microsoft.com/office/drawing/2014/main" val="495048883"/>
                    </a:ext>
                  </a:extLst>
                </a:gridCol>
                <a:gridCol w="793119">
                  <a:extLst>
                    <a:ext uri="{9D8B030D-6E8A-4147-A177-3AD203B41FA5}">
                      <a16:colId xmlns:a16="http://schemas.microsoft.com/office/drawing/2014/main" val="546202365"/>
                    </a:ext>
                  </a:extLst>
                </a:gridCol>
                <a:gridCol w="747764">
                  <a:extLst>
                    <a:ext uri="{9D8B030D-6E8A-4147-A177-3AD203B41FA5}">
                      <a16:colId xmlns:a16="http://schemas.microsoft.com/office/drawing/2014/main" val="2324391131"/>
                    </a:ext>
                  </a:extLst>
                </a:gridCol>
                <a:gridCol w="747764">
                  <a:extLst>
                    <a:ext uri="{9D8B030D-6E8A-4147-A177-3AD203B41FA5}">
                      <a16:colId xmlns:a16="http://schemas.microsoft.com/office/drawing/2014/main" val="1823083256"/>
                    </a:ext>
                  </a:extLst>
                </a:gridCol>
                <a:gridCol w="747764">
                  <a:extLst>
                    <a:ext uri="{9D8B030D-6E8A-4147-A177-3AD203B41FA5}">
                      <a16:colId xmlns:a16="http://schemas.microsoft.com/office/drawing/2014/main" val="3181071432"/>
                    </a:ext>
                  </a:extLst>
                </a:gridCol>
                <a:gridCol w="747764">
                  <a:extLst>
                    <a:ext uri="{9D8B030D-6E8A-4147-A177-3AD203B41FA5}">
                      <a16:colId xmlns:a16="http://schemas.microsoft.com/office/drawing/2014/main" val="2710230550"/>
                    </a:ext>
                  </a:extLst>
                </a:gridCol>
                <a:gridCol w="747764">
                  <a:extLst>
                    <a:ext uri="{9D8B030D-6E8A-4147-A177-3AD203B41FA5}">
                      <a16:colId xmlns:a16="http://schemas.microsoft.com/office/drawing/2014/main" val="273851279"/>
                    </a:ext>
                  </a:extLst>
                </a:gridCol>
                <a:gridCol w="747764">
                  <a:extLst>
                    <a:ext uri="{9D8B030D-6E8A-4147-A177-3AD203B41FA5}">
                      <a16:colId xmlns:a16="http://schemas.microsoft.com/office/drawing/2014/main" val="3213191890"/>
                    </a:ext>
                  </a:extLst>
                </a:gridCol>
                <a:gridCol w="747764">
                  <a:extLst>
                    <a:ext uri="{9D8B030D-6E8A-4147-A177-3AD203B41FA5}">
                      <a16:colId xmlns:a16="http://schemas.microsoft.com/office/drawing/2014/main" val="1496541686"/>
                    </a:ext>
                  </a:extLst>
                </a:gridCol>
                <a:gridCol w="747764">
                  <a:extLst>
                    <a:ext uri="{9D8B030D-6E8A-4147-A177-3AD203B41FA5}">
                      <a16:colId xmlns:a16="http://schemas.microsoft.com/office/drawing/2014/main" val="3133009436"/>
                    </a:ext>
                  </a:extLst>
                </a:gridCol>
                <a:gridCol w="747764">
                  <a:extLst>
                    <a:ext uri="{9D8B030D-6E8A-4147-A177-3AD203B41FA5}">
                      <a16:colId xmlns:a16="http://schemas.microsoft.com/office/drawing/2014/main" val="3457164807"/>
                    </a:ext>
                  </a:extLst>
                </a:gridCol>
                <a:gridCol w="747764">
                  <a:extLst>
                    <a:ext uri="{9D8B030D-6E8A-4147-A177-3AD203B41FA5}">
                      <a16:colId xmlns:a16="http://schemas.microsoft.com/office/drawing/2014/main" val="1761965832"/>
                    </a:ext>
                  </a:extLst>
                </a:gridCol>
              </a:tblGrid>
              <a:tr h="216056">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endParaRPr lang="en-GB" sz="600" dirty="0">
                        <a:solidFill>
                          <a:schemeClr val="tx1"/>
                        </a:solidFill>
                      </a:endParaRPr>
                    </a:p>
                  </a:txBody>
                  <a:tcPr>
                    <a:lnL>
                      <a:noFill/>
                    </a:lnL>
                    <a:lnR>
                      <a:noFill/>
                    </a:lnR>
                    <a:lnT>
                      <a:noFill/>
                    </a:lnT>
                    <a:lnB w="9525" cap="flat" cmpd="sng" algn="ctr">
                      <a:noFill/>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2009</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2010</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2011</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2012</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2013</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2014</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2015</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2016</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2017</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2018</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900" dirty="0">
                          <a:solidFill>
                            <a:schemeClr val="tx1"/>
                          </a:solidFill>
                        </a:rPr>
                        <a:t>2019</a:t>
                      </a:r>
                    </a:p>
                  </a:txBody>
                  <a:tcPr>
                    <a:lnL>
                      <a:noFill/>
                    </a:lnL>
                    <a:lnR>
                      <a:noFill/>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676271"/>
                  </a:ext>
                </a:extLst>
              </a:tr>
              <a:tr h="341320">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r>
                        <a:rPr lang="en-GB" sz="900" b="1" dirty="0">
                          <a:solidFill>
                            <a:schemeClr val="tx1"/>
                          </a:solidFill>
                        </a:rPr>
                        <a:t>1</a:t>
                      </a:r>
                    </a:p>
                  </a:txBody>
                  <a:tcPr anchor="ctr">
                    <a:lnL>
                      <a:noFill/>
                    </a:lnL>
                    <a:lnR w="19050" cap="flat" cmpd="sng" algn="ctr">
                      <a:solidFill>
                        <a:srgbClr val="FFFFFF"/>
                      </a:solidFill>
                      <a:prstDash val="solid"/>
                      <a:round/>
                      <a:headEnd type="none" w="med" len="med"/>
                      <a:tailEnd type="none" w="med" len="med"/>
                    </a:lnR>
                    <a:lnT w="9525" cap="flat" cmpd="sng" algn="ctr">
                      <a:noFill/>
                    </a:lnT>
                    <a:lnB w="9525" cap="flat" cmpd="sng" algn="ctr">
                      <a:noFill/>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Asset price collapse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Asset price collapse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Storms and cyclones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Income disparity</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Income disparity</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Income disparity</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Interstate conflict</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29815"/>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Involuntary migration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Extreme weather</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Extreme weather</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dirty="0">
                          <a:solidFill>
                            <a:schemeClr val="bg1"/>
                          </a:solidFill>
                        </a:rPr>
                        <a:t>Extreme weather</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extLst>
                  <a:ext uri="{0D108BD9-81ED-4DB2-BD59-A6C34878D82A}">
                    <a16:rowId xmlns:a16="http://schemas.microsoft.com/office/drawing/2014/main" val="3780442479"/>
                  </a:ext>
                </a:extLst>
              </a:tr>
              <a:tr h="341320">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r>
                        <a:rPr lang="en-GB" sz="900" b="1" dirty="0">
                          <a:solidFill>
                            <a:schemeClr val="tx1"/>
                          </a:solidFill>
                        </a:rPr>
                        <a:t>2</a:t>
                      </a:r>
                    </a:p>
                  </a:txBody>
                  <a:tcPr anchor="ctr">
                    <a:lnL>
                      <a:noFill/>
                    </a:lnL>
                    <a:lnR w="19050" cap="flat" cmpd="sng" algn="ctr">
                      <a:solidFill>
                        <a:srgbClr val="FFFFFF"/>
                      </a:solidFill>
                      <a:prstDash val="solid"/>
                      <a:round/>
                      <a:headEnd type="none" w="med" len="med"/>
                      <a:tailEnd type="none" w="med" len="med"/>
                    </a:lnR>
                    <a:lnT w="9525" cap="flat" cmpd="sng" algn="ctr">
                      <a:noFill/>
                    </a:lnT>
                    <a:lnB w="9525" cap="flat" cmpd="sng" algn="ctr">
                      <a:noFill/>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Slowing Chinese economy</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Slowing Chinese economy</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Flooding</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Fiscal imbalances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Fiscal imbalances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Extreme weather</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Extreme weather</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Extreme weather</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Involuntary migration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Natural catastrophes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srgbClr val="FFFFFF"/>
                          </a:solidFill>
                          <a:effectLst/>
                          <a:uLnTx/>
                          <a:uFillTx/>
                          <a:latin typeface="+mn-lt"/>
                          <a:ea typeface="+mn-ea"/>
                          <a:cs typeface="+mn-cs"/>
                        </a:rPr>
                        <a:t>Climate change mitigation and adaption failure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extLst>
                  <a:ext uri="{0D108BD9-81ED-4DB2-BD59-A6C34878D82A}">
                    <a16:rowId xmlns:a16="http://schemas.microsoft.com/office/drawing/2014/main" val="3458881284"/>
                  </a:ext>
                </a:extLst>
              </a:tr>
              <a:tr h="341320">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r>
                        <a:rPr lang="en-GB" sz="900" b="1" dirty="0">
                          <a:solidFill>
                            <a:schemeClr val="tx1"/>
                          </a:solidFill>
                        </a:rPr>
                        <a:t>3</a:t>
                      </a:r>
                    </a:p>
                  </a:txBody>
                  <a:tcPr anchor="ctr">
                    <a:lnL>
                      <a:noFill/>
                    </a:lnL>
                    <a:lnR w="19050" cap="flat" cmpd="sng" algn="ctr">
                      <a:solidFill>
                        <a:srgbClr val="FFFFFF"/>
                      </a:solidFill>
                      <a:prstDash val="solid"/>
                      <a:round/>
                      <a:headEnd type="none" w="med" len="med"/>
                      <a:tailEnd type="none" w="med" len="med"/>
                    </a:lnR>
                    <a:lnT w="9525" cap="flat" cmpd="sng" algn="ctr">
                      <a:noFill/>
                    </a:lnT>
                    <a:lnB w="9525" cap="flat" cmpd="sng" algn="ctr">
                      <a:noFill/>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Chronic disease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Chronic disease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Corruption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29815"/>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Greenhouse gas emissions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Greenhouse gas emissions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Unemployment/ under- employment</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National governance failures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29815"/>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Weak climate change response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Natural catastrophe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Cyberattacks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Natural catastrophes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extLst>
                  <a:ext uri="{0D108BD9-81ED-4DB2-BD59-A6C34878D82A}">
                    <a16:rowId xmlns:a16="http://schemas.microsoft.com/office/drawing/2014/main" val="3044648999"/>
                  </a:ext>
                </a:extLst>
              </a:tr>
              <a:tr h="341320">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r>
                        <a:rPr lang="en-GB" sz="900" b="1" dirty="0">
                          <a:solidFill>
                            <a:schemeClr val="tx1"/>
                          </a:solidFill>
                        </a:rPr>
                        <a:t>4</a:t>
                      </a:r>
                    </a:p>
                  </a:txBody>
                  <a:tcPr anchor="ctr">
                    <a:lnL>
                      <a:noFill/>
                    </a:lnL>
                    <a:lnR w="19050" cap="flat" cmpd="sng" algn="ctr">
                      <a:solidFill>
                        <a:srgbClr val="FFFFFF"/>
                      </a:solidFill>
                      <a:prstDash val="solid"/>
                      <a:round/>
                      <a:headEnd type="none" w="med" len="med"/>
                      <a:tailEnd type="none" w="med" len="med"/>
                    </a:lnR>
                    <a:lnT w="9525" cap="flat" cmpd="sng" algn="ctr">
                      <a:noFill/>
                    </a:lnT>
                    <a:lnB w="9525" cap="flat" cmpd="sng" algn="ctr">
                      <a:noFill/>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Global governance gaps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29815"/>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Fiscal cries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Biodiversity loss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Cyber attacks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Water supply crises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Climate change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State collapse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29815"/>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Interstate conflict</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29815"/>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Terrorist attack</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29815"/>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Data fraud</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Data fraud</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115360755"/>
                  </a:ext>
                </a:extLst>
              </a:tr>
              <a:tr h="341320">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r>
                        <a:rPr lang="en-GB" sz="900" b="1" dirty="0">
                          <a:solidFill>
                            <a:schemeClr val="tx1"/>
                          </a:solidFill>
                        </a:rPr>
                        <a:t>5</a:t>
                      </a:r>
                    </a:p>
                  </a:txBody>
                  <a:tcPr anchor="ctr">
                    <a:lnL>
                      <a:noFill/>
                    </a:lnL>
                    <a:lnR w="19050" cap="flat" cmpd="sng" algn="ctr">
                      <a:solidFill>
                        <a:srgbClr val="FFFFFF"/>
                      </a:solidFill>
                      <a:prstDash val="solid"/>
                      <a:round/>
                      <a:headEnd type="none" w="med" len="med"/>
                      <a:tailEnd type="none" w="med" len="med"/>
                    </a:lnR>
                    <a:lnT w="9525" cap="flat" cmpd="sng" algn="ctr">
                      <a:noFill/>
                    </a:lnT>
                    <a:lnB w="9525" cap="flat" cmpd="sng" algn="ctr">
                      <a:noFill/>
                    </a:lnB>
                    <a:lnTlToBr w="12700" cmpd="sng">
                      <a:noFill/>
                      <a:prstDash val="solid"/>
                    </a:lnTlToBr>
                    <a:lnBlToTr w="12700" cmpd="sng">
                      <a:noFill/>
                      <a:prstDash val="solid"/>
                    </a:lnBlToTr>
                    <a:no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Retrenchment from globalisation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Global governance gaps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29815"/>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Climate change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Water supply crises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Aging population</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Cyberattacks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High unemployment</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AB3"/>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Natural catastrophes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Data fraud</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Climate change adaption failure</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A441"/>
                    </a:solidFill>
                  </a:tcPr>
                </a:tc>
                <a:tc>
                  <a:txBody>
                    <a:bodyPr/>
                    <a:lstStyle>
                      <a:lvl1pPr marL="0" algn="l" defTabSz="793699" rtl="0" eaLnBrk="1" latinLnBrk="0" hangingPunct="1">
                        <a:defRPr sz="1000" kern="0">
                          <a:solidFill>
                            <a:schemeClr val="tx1"/>
                          </a:solidFill>
                          <a:latin typeface="Arial"/>
                        </a:defRPr>
                      </a:lvl1pPr>
                      <a:lvl2pPr marL="156240" algn="l" defTabSz="793699" rtl="0" eaLnBrk="1" latinLnBrk="0" hangingPunct="1">
                        <a:defRPr sz="1000" kern="0">
                          <a:solidFill>
                            <a:schemeClr val="tx1"/>
                          </a:solidFill>
                          <a:latin typeface="Arial"/>
                        </a:defRPr>
                      </a:lvl2pPr>
                      <a:lvl3pPr marL="312480" algn="l" defTabSz="793699" rtl="0" eaLnBrk="1" latinLnBrk="0" hangingPunct="1">
                        <a:defRPr sz="1000" kern="0">
                          <a:solidFill>
                            <a:schemeClr val="tx1"/>
                          </a:solidFill>
                          <a:latin typeface="Arial"/>
                        </a:defRPr>
                      </a:lvl3pPr>
                      <a:lvl4pPr marL="468720" algn="l" defTabSz="793699" rtl="0" eaLnBrk="1" latinLnBrk="0" hangingPunct="1">
                        <a:defRPr sz="1000" kern="0">
                          <a:solidFill>
                            <a:schemeClr val="tx1"/>
                          </a:solidFill>
                          <a:latin typeface="Arial"/>
                        </a:defRPr>
                      </a:lvl4pPr>
                      <a:lvl5pPr marL="624960" algn="l" defTabSz="793699" rtl="0" eaLnBrk="1" latinLnBrk="0" hangingPunct="1">
                        <a:defRPr sz="1000" kern="0">
                          <a:solidFill>
                            <a:schemeClr val="tx1"/>
                          </a:solidFill>
                          <a:latin typeface="Arial"/>
                        </a:defRPr>
                      </a:lvl5pPr>
                      <a:lvl6pPr marL="781200" algn="l" defTabSz="793699" rtl="0" eaLnBrk="1" latinLnBrk="0" hangingPunct="1">
                        <a:defRPr sz="1000" kern="0">
                          <a:solidFill>
                            <a:schemeClr val="tx1"/>
                          </a:solidFill>
                          <a:latin typeface="Arial"/>
                        </a:defRPr>
                      </a:lvl6pPr>
                      <a:lvl7pPr marL="937440" algn="l" defTabSz="793699" rtl="0" eaLnBrk="1" latinLnBrk="0" hangingPunct="1">
                        <a:defRPr sz="1000" kern="0">
                          <a:solidFill>
                            <a:schemeClr val="tx1"/>
                          </a:solidFill>
                          <a:latin typeface="Arial"/>
                        </a:defRPr>
                      </a:lvl7pPr>
                      <a:lvl8pPr marL="1093680" algn="l" defTabSz="793699" rtl="0" eaLnBrk="1" latinLnBrk="0" hangingPunct="1">
                        <a:defRPr sz="1000" kern="0">
                          <a:solidFill>
                            <a:schemeClr val="tx1"/>
                          </a:solidFill>
                          <a:latin typeface="Arial"/>
                        </a:defRPr>
                      </a:lvl8pPr>
                      <a:lvl9pPr marL="1249920" algn="l" defTabSz="793699" rtl="0" eaLnBrk="1" latinLnBrk="0" hangingPunct="1">
                        <a:defRPr sz="1000" kern="0">
                          <a:solidFill>
                            <a:schemeClr val="tx1"/>
                          </a:solidFill>
                          <a:latin typeface="Arial"/>
                        </a:defRPr>
                      </a:lvl9pPr>
                    </a:lstStyle>
                    <a:p>
                      <a:pPr algn="ctr"/>
                      <a:r>
                        <a:rPr lang="en-GB" sz="600" dirty="0">
                          <a:solidFill>
                            <a:schemeClr val="bg1"/>
                          </a:solidFill>
                        </a:rPr>
                        <a:t>Cyberattacks</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927870158"/>
                  </a:ext>
                </a:extLst>
              </a:tr>
            </a:tbl>
          </a:graphicData>
        </a:graphic>
      </p:graphicFrame>
      <p:sp>
        <p:nvSpPr>
          <p:cNvPr id="285" name="TextBox 284"/>
          <p:cNvSpPr txBox="1"/>
          <p:nvPr/>
        </p:nvSpPr>
        <p:spPr>
          <a:xfrm>
            <a:off x="192887" y="683481"/>
            <a:ext cx="5365772" cy="153888"/>
          </a:xfrm>
          <a:prstGeom prst="rect">
            <a:avLst/>
          </a:prstGeom>
          <a:no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606060"/>
                </a:solidFill>
                <a:effectLst/>
                <a:uLnTx/>
                <a:uFillTx/>
              </a:rPr>
              <a:t>Top 5 Global Risks in terms of likelihood</a:t>
            </a:r>
          </a:p>
        </p:txBody>
      </p:sp>
      <p:sp>
        <p:nvSpPr>
          <p:cNvPr id="286" name="TextBox 285"/>
          <p:cNvSpPr txBox="1"/>
          <p:nvPr/>
        </p:nvSpPr>
        <p:spPr>
          <a:xfrm>
            <a:off x="192887" y="2843561"/>
            <a:ext cx="3701634" cy="15388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606060"/>
                </a:solidFill>
                <a:effectLst/>
                <a:uLnTx/>
                <a:uFillTx/>
              </a:rPr>
              <a:t>Top 5 Global Risks in terms of impact</a:t>
            </a:r>
          </a:p>
        </p:txBody>
      </p:sp>
      <p:sp>
        <p:nvSpPr>
          <p:cNvPr id="287" name="Footnote"/>
          <p:cNvSpPr/>
          <p:nvPr/>
        </p:nvSpPr>
        <p:spPr bwMode="auto">
          <a:xfrm>
            <a:off x="186653" y="5008137"/>
            <a:ext cx="868853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00"/>
                </a:solidFill>
                <a:effectLst/>
                <a:uLnTx/>
                <a:uFillTx/>
              </a:rPr>
              <a:t>Source: World Economic Forum, </a:t>
            </a:r>
            <a:r>
              <a:rPr kumimoji="0" lang="en-GB" sz="800" b="0" i="1" u="none" strike="noStrike" kern="0" cap="none" spc="0" normalizeH="0" baseline="0" noProof="0" dirty="0">
                <a:ln>
                  <a:noFill/>
                </a:ln>
                <a:solidFill>
                  <a:srgbClr val="000000"/>
                </a:solidFill>
                <a:effectLst/>
                <a:uLnTx/>
                <a:uFillTx/>
              </a:rPr>
              <a:t>Global Risks Report 2019 </a:t>
            </a:r>
          </a:p>
        </p:txBody>
      </p:sp>
      <p:grpSp>
        <p:nvGrpSpPr>
          <p:cNvPr id="290" name="Group 289">
            <a:extLst>
              <a:ext uri="{FF2B5EF4-FFF2-40B4-BE49-F238E27FC236}">
                <a16:creationId xmlns:a16="http://schemas.microsoft.com/office/drawing/2014/main" id="{DD2D2061-5387-4AFD-BF98-97D4EF7A1BB8}"/>
              </a:ext>
            </a:extLst>
          </p:cNvPr>
          <p:cNvGrpSpPr/>
          <p:nvPr/>
        </p:nvGrpSpPr>
        <p:grpSpPr>
          <a:xfrm>
            <a:off x="3971414" y="545097"/>
            <a:ext cx="4836613" cy="153888"/>
            <a:chOff x="2361188" y="3396030"/>
            <a:chExt cx="4836613" cy="153888"/>
          </a:xfrm>
        </p:grpSpPr>
        <p:sp>
          <p:nvSpPr>
            <p:cNvPr id="291" name="TextBox 290">
              <a:extLst>
                <a:ext uri="{FF2B5EF4-FFF2-40B4-BE49-F238E27FC236}">
                  <a16:creationId xmlns:a16="http://schemas.microsoft.com/office/drawing/2014/main" id="{F018E5C5-D1BA-4425-A91D-958C6636FE8B}"/>
                </a:ext>
              </a:extLst>
            </p:cNvPr>
            <p:cNvSpPr txBox="1"/>
            <p:nvPr/>
          </p:nvSpPr>
          <p:spPr>
            <a:xfrm>
              <a:off x="2595529" y="3396030"/>
              <a:ext cx="592465" cy="15388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8AB3"/>
                  </a:solidFill>
                  <a:effectLst/>
                  <a:uLnTx/>
                  <a:uFillTx/>
                </a:rPr>
                <a:t>Economic</a:t>
              </a:r>
            </a:p>
          </p:txBody>
        </p:sp>
        <p:sp>
          <p:nvSpPr>
            <p:cNvPr id="292" name="Rectangle 291">
              <a:extLst>
                <a:ext uri="{FF2B5EF4-FFF2-40B4-BE49-F238E27FC236}">
                  <a16:creationId xmlns:a16="http://schemas.microsoft.com/office/drawing/2014/main" id="{916FA7C7-61DB-4CF6-9D97-42C29B702B69}"/>
                </a:ext>
              </a:extLst>
            </p:cNvPr>
            <p:cNvSpPr/>
            <p:nvPr/>
          </p:nvSpPr>
          <p:spPr>
            <a:xfrm>
              <a:off x="2361188" y="3400974"/>
              <a:ext cx="144000" cy="144000"/>
            </a:xfrm>
            <a:prstGeom prst="rect">
              <a:avLst/>
            </a:prstGeom>
            <a:solidFill>
              <a:srgbClr val="008AB3"/>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00000"/>
                </a:solidFill>
                <a:effectLst/>
                <a:uLnTx/>
                <a:uFillTx/>
                <a:latin typeface="Arial"/>
                <a:ea typeface="+mn-ea"/>
                <a:cs typeface="+mn-cs"/>
              </a:endParaRPr>
            </a:p>
          </p:txBody>
        </p:sp>
        <p:sp>
          <p:nvSpPr>
            <p:cNvPr id="293" name="TextBox 292">
              <a:extLst>
                <a:ext uri="{FF2B5EF4-FFF2-40B4-BE49-F238E27FC236}">
                  <a16:creationId xmlns:a16="http://schemas.microsoft.com/office/drawing/2014/main" id="{E37EF5EB-ED5F-4757-960C-E6E1564B36A9}"/>
                </a:ext>
              </a:extLst>
            </p:cNvPr>
            <p:cNvSpPr txBox="1"/>
            <p:nvPr/>
          </p:nvSpPr>
          <p:spPr>
            <a:xfrm>
              <a:off x="3467648" y="3396030"/>
              <a:ext cx="840283" cy="15388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41A441"/>
                  </a:solidFill>
                  <a:effectLst/>
                  <a:uLnTx/>
                  <a:uFillTx/>
                </a:rPr>
                <a:t>Environmental</a:t>
              </a:r>
            </a:p>
          </p:txBody>
        </p:sp>
        <p:sp>
          <p:nvSpPr>
            <p:cNvPr id="294" name="Rectangle 293">
              <a:extLst>
                <a:ext uri="{FF2B5EF4-FFF2-40B4-BE49-F238E27FC236}">
                  <a16:creationId xmlns:a16="http://schemas.microsoft.com/office/drawing/2014/main" id="{8BA63E13-8409-455A-AA34-C2B2974D1482}"/>
                </a:ext>
              </a:extLst>
            </p:cNvPr>
            <p:cNvSpPr/>
            <p:nvPr/>
          </p:nvSpPr>
          <p:spPr>
            <a:xfrm>
              <a:off x="3233006" y="3400974"/>
              <a:ext cx="144000" cy="144000"/>
            </a:xfrm>
            <a:prstGeom prst="rect">
              <a:avLst/>
            </a:prstGeom>
            <a:solidFill>
              <a:srgbClr val="41A441"/>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00000"/>
                </a:solidFill>
                <a:effectLst/>
                <a:uLnTx/>
                <a:uFillTx/>
                <a:latin typeface="Arial"/>
                <a:ea typeface="+mn-ea"/>
                <a:cs typeface="+mn-cs"/>
              </a:endParaRPr>
            </a:p>
          </p:txBody>
        </p:sp>
        <p:sp>
          <p:nvSpPr>
            <p:cNvPr id="295" name="TextBox 294">
              <a:extLst>
                <a:ext uri="{FF2B5EF4-FFF2-40B4-BE49-F238E27FC236}">
                  <a16:creationId xmlns:a16="http://schemas.microsoft.com/office/drawing/2014/main" id="{C67E66EF-4BCF-47E9-8250-FDA67826707E}"/>
                </a:ext>
              </a:extLst>
            </p:cNvPr>
            <p:cNvSpPr txBox="1"/>
            <p:nvPr/>
          </p:nvSpPr>
          <p:spPr>
            <a:xfrm>
              <a:off x="4606033" y="3396030"/>
              <a:ext cx="716139" cy="15388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E29815"/>
                  </a:solidFill>
                  <a:effectLst/>
                  <a:uLnTx/>
                  <a:uFillTx/>
                </a:rPr>
                <a:t>Geopolitical</a:t>
              </a:r>
            </a:p>
          </p:txBody>
        </p:sp>
        <p:sp>
          <p:nvSpPr>
            <p:cNvPr id="296" name="Rectangle 295">
              <a:extLst>
                <a:ext uri="{FF2B5EF4-FFF2-40B4-BE49-F238E27FC236}">
                  <a16:creationId xmlns:a16="http://schemas.microsoft.com/office/drawing/2014/main" id="{C4A9EF4F-6BA4-4235-B678-8427DB8648A8}"/>
                </a:ext>
              </a:extLst>
            </p:cNvPr>
            <p:cNvSpPr/>
            <p:nvPr/>
          </p:nvSpPr>
          <p:spPr>
            <a:xfrm>
              <a:off x="4384982" y="3400974"/>
              <a:ext cx="144000" cy="144000"/>
            </a:xfrm>
            <a:prstGeom prst="rect">
              <a:avLst/>
            </a:prstGeom>
            <a:solidFill>
              <a:srgbClr val="E29815"/>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00000"/>
                </a:solidFill>
                <a:effectLst/>
                <a:uLnTx/>
                <a:uFillTx/>
                <a:latin typeface="Arial"/>
                <a:ea typeface="+mn-ea"/>
                <a:cs typeface="+mn-cs"/>
              </a:endParaRPr>
            </a:p>
          </p:txBody>
        </p:sp>
        <p:sp>
          <p:nvSpPr>
            <p:cNvPr id="297" name="TextBox 296">
              <a:extLst>
                <a:ext uri="{FF2B5EF4-FFF2-40B4-BE49-F238E27FC236}">
                  <a16:creationId xmlns:a16="http://schemas.microsoft.com/office/drawing/2014/main" id="{27B663EF-E5EB-40FF-808B-B1408E8F3BEF}"/>
                </a:ext>
              </a:extLst>
            </p:cNvPr>
            <p:cNvSpPr txBox="1"/>
            <p:nvPr/>
          </p:nvSpPr>
          <p:spPr>
            <a:xfrm>
              <a:off x="6374623" y="3396030"/>
              <a:ext cx="823178" cy="15388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7030A0"/>
                  </a:solidFill>
                  <a:effectLst/>
                  <a:uLnTx/>
                  <a:uFillTx/>
                </a:rPr>
                <a:t>Technological</a:t>
              </a:r>
            </a:p>
          </p:txBody>
        </p:sp>
        <p:sp>
          <p:nvSpPr>
            <p:cNvPr id="298" name="Rectangle 297">
              <a:extLst>
                <a:ext uri="{FF2B5EF4-FFF2-40B4-BE49-F238E27FC236}">
                  <a16:creationId xmlns:a16="http://schemas.microsoft.com/office/drawing/2014/main" id="{1637ACB9-AB14-4EF4-89E1-604F04B85999}"/>
                </a:ext>
              </a:extLst>
            </p:cNvPr>
            <p:cNvSpPr/>
            <p:nvPr/>
          </p:nvSpPr>
          <p:spPr>
            <a:xfrm>
              <a:off x="6159220" y="3400974"/>
              <a:ext cx="144000" cy="144000"/>
            </a:xfrm>
            <a:prstGeom prst="rect">
              <a:avLst/>
            </a:prstGeom>
            <a:solidFill>
              <a:srgbClr val="7030A0"/>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00000"/>
                </a:solidFill>
                <a:effectLst/>
                <a:uLnTx/>
                <a:uFillTx/>
                <a:latin typeface="Arial"/>
                <a:ea typeface="+mn-ea"/>
                <a:cs typeface="+mn-cs"/>
              </a:endParaRPr>
            </a:p>
          </p:txBody>
        </p:sp>
        <p:sp>
          <p:nvSpPr>
            <p:cNvPr id="299" name="TextBox 298">
              <a:extLst>
                <a:ext uri="{FF2B5EF4-FFF2-40B4-BE49-F238E27FC236}">
                  <a16:creationId xmlns:a16="http://schemas.microsoft.com/office/drawing/2014/main" id="{21023E76-9EBB-44F8-BFDD-6DF2FF307E9F}"/>
                </a:ext>
              </a:extLst>
            </p:cNvPr>
            <p:cNvSpPr txBox="1"/>
            <p:nvPr/>
          </p:nvSpPr>
          <p:spPr>
            <a:xfrm>
              <a:off x="5608978" y="3396030"/>
              <a:ext cx="478839" cy="15388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F0000"/>
                  </a:solidFill>
                  <a:effectLst/>
                  <a:uLnTx/>
                  <a:uFillTx/>
                </a:rPr>
                <a:t>Societal</a:t>
              </a:r>
            </a:p>
          </p:txBody>
        </p:sp>
        <p:sp>
          <p:nvSpPr>
            <p:cNvPr id="300" name="Rectangle 299">
              <a:extLst>
                <a:ext uri="{FF2B5EF4-FFF2-40B4-BE49-F238E27FC236}">
                  <a16:creationId xmlns:a16="http://schemas.microsoft.com/office/drawing/2014/main" id="{DCE06DB2-ACF7-4826-86B7-1116FEA1AA41}"/>
                </a:ext>
              </a:extLst>
            </p:cNvPr>
            <p:cNvSpPr/>
            <p:nvPr/>
          </p:nvSpPr>
          <p:spPr>
            <a:xfrm>
              <a:off x="5393575" y="3400974"/>
              <a:ext cx="144000" cy="144000"/>
            </a:xfrm>
            <a:prstGeom prst="rect">
              <a:avLst/>
            </a:prstGeom>
            <a:solidFill>
              <a:srgbClr val="FF0000"/>
            </a:solid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00000"/>
                </a:solidFill>
                <a:effectLst/>
                <a:uLnTx/>
                <a:uFillTx/>
                <a:latin typeface="Arial"/>
                <a:ea typeface="+mn-ea"/>
                <a:cs typeface="+mn-cs"/>
              </a:endParaRPr>
            </a:p>
          </p:txBody>
        </p:sp>
      </p:grpSp>
      <p:sp>
        <p:nvSpPr>
          <p:cNvPr id="302" name="Title 2"/>
          <p:cNvSpPr txBox="1">
            <a:spLocks/>
          </p:cNvSpPr>
          <p:nvPr/>
        </p:nvSpPr>
        <p:spPr>
          <a:xfrm>
            <a:off x="435429" y="288036"/>
            <a:ext cx="8273143" cy="569214"/>
          </a:xfrm>
          <a:prstGeom prst="rect">
            <a:avLst/>
          </a:prstGeom>
        </p:spPr>
        <p:txBody>
          <a:bodyPr/>
          <a:lstStyle>
            <a:lvl1pPr algn="l" defTabSz="793699" rtl="0" eaLnBrk="1" latinLnBrk="0" hangingPunct="1">
              <a:lnSpc>
                <a:spcPct val="88000"/>
              </a:lnSpc>
              <a:spcBef>
                <a:spcPct val="0"/>
              </a:spcBef>
              <a:buNone/>
              <a:defRPr sz="1700" kern="0" baseline="0">
                <a:solidFill>
                  <a:schemeClr val="tx2"/>
                </a:solidFill>
                <a:latin typeface="+mj-lt"/>
                <a:ea typeface="+mj-ea"/>
                <a:cs typeface="+mj-cs"/>
              </a:defRPr>
            </a:lvl1pPr>
          </a:lstStyle>
          <a:p>
            <a:r>
              <a:rPr lang="en-GB"/>
              <a:t>Evolving Global Risk Landscape</a:t>
            </a:r>
            <a:endParaRPr lang="en-US" dirty="0"/>
          </a:p>
        </p:txBody>
      </p:sp>
    </p:spTree>
    <p:extLst>
      <p:ext uri="{BB962C8B-B14F-4D97-AF65-F5344CB8AC3E}">
        <p14:creationId xmlns:p14="http://schemas.microsoft.com/office/powerpoint/2010/main" val="3943360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43" name="Rectangle 42"/>
          <p:cNvSpPr/>
          <p:nvPr/>
        </p:nvSpPr>
        <p:spPr>
          <a:xfrm>
            <a:off x="6530" y="1489165"/>
            <a:ext cx="9137469" cy="3840479"/>
          </a:xfrm>
          <a:prstGeom prst="rect">
            <a:avLst/>
          </a:prstGeom>
          <a:blipFill dpi="0" rotWithShape="1">
            <a:blip r:embed="rId3"/>
            <a:srcRect/>
            <a:stretch>
              <a:fillRect l="-50392" r="1"/>
            </a:stretch>
          </a:blipFill>
          <a:ln w="9525" cap="flat" cmpd="sng" algn="ctr">
            <a:noFill/>
            <a:prstDash val="solid"/>
          </a:ln>
          <a:effectLst/>
        </p:spPr>
        <p:txBody>
          <a:bodyPr rtlCol="0" anchor="ctr"/>
          <a:lstStyle/>
          <a:p>
            <a:pPr marL="0" marR="0" lvl="0" indent="0" algn="ctr" defTabSz="410766" eaLnBrk="1" fontAlgn="auto" latinLnBrk="0" hangingPunct="0">
              <a:lnSpc>
                <a:spcPct val="100000"/>
              </a:lnSpc>
              <a:spcBef>
                <a:spcPts val="0"/>
              </a:spcBef>
              <a:spcAft>
                <a:spcPts val="0"/>
              </a:spcAft>
              <a:buClrTx/>
              <a:buSzTx/>
              <a:buFontTx/>
              <a:buNone/>
              <a:tabLst/>
              <a:defRPr/>
            </a:pPr>
            <a:endParaRPr kumimoji="0" lang="en-US" sz="2500" b="0" i="0" u="none" strike="noStrike" kern="0" cap="none" spc="0" normalizeH="0" baseline="0" noProof="0">
              <a:ln>
                <a:noFill/>
              </a:ln>
              <a:solidFill>
                <a:srgbClr val="FFFFFF"/>
              </a:solidFill>
              <a:effectLst/>
              <a:uLnTx/>
              <a:uFillTx/>
              <a:latin typeface="Roboto Light"/>
              <a:sym typeface="Helvetica Light"/>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8258" t="3933" r="6223"/>
          <a:stretch/>
        </p:blipFill>
        <p:spPr>
          <a:xfrm>
            <a:off x="-65313" y="1463035"/>
            <a:ext cx="2377438" cy="2024744"/>
          </a:xfrm>
          <a:prstGeom prst="rect">
            <a:avLst/>
          </a:prstGeom>
        </p:spPr>
      </p:pic>
      <p:sp>
        <p:nvSpPr>
          <p:cNvPr id="8" name="Rectangle 7"/>
          <p:cNvSpPr/>
          <p:nvPr/>
        </p:nvSpPr>
        <p:spPr>
          <a:xfrm>
            <a:off x="-156754" y="3402874"/>
            <a:ext cx="2452998" cy="1926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solidFill>
                  <a:srgbClr val="F9423A"/>
                </a:solidFill>
                <a:latin typeface="Roboto" panose="02000000000000000000" pitchFamily="2" charset="0"/>
                <a:ea typeface="Roboto" panose="02000000000000000000" pitchFamily="2" charset="0"/>
              </a:rPr>
              <a:t>OUR VISION</a:t>
            </a:r>
          </a:p>
        </p:txBody>
      </p:sp>
      <p:sp>
        <p:nvSpPr>
          <p:cNvPr id="30" name="Rectangle 29"/>
          <p:cNvSpPr/>
          <p:nvPr/>
        </p:nvSpPr>
        <p:spPr>
          <a:xfrm>
            <a:off x="2296244" y="1476103"/>
            <a:ext cx="6847756" cy="1930038"/>
          </a:xfrm>
          <a:prstGeom prst="rect">
            <a:avLst/>
          </a:prstGeom>
          <a:solidFill>
            <a:srgbClr val="4B4F5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b="1" dirty="0">
              <a:solidFill>
                <a:schemeClr val="bg1"/>
              </a:solidFill>
              <a:latin typeface="Roboto" panose="02000000000000000000" pitchFamily="2" charset="0"/>
              <a:ea typeface="Roboto" panose="02000000000000000000" pitchFamily="2" charset="0"/>
            </a:endParaRPr>
          </a:p>
        </p:txBody>
      </p:sp>
      <p:sp>
        <p:nvSpPr>
          <p:cNvPr id="44" name="Rectangle 43"/>
          <p:cNvSpPr/>
          <p:nvPr/>
        </p:nvSpPr>
        <p:spPr>
          <a:xfrm>
            <a:off x="2302206" y="3406141"/>
            <a:ext cx="6847756" cy="1926769"/>
          </a:xfrm>
          <a:prstGeom prst="rect">
            <a:avLst/>
          </a:prstGeom>
          <a:solidFill>
            <a:srgbClr val="F9413A">
              <a:alpha val="88000"/>
            </a:srgbClr>
          </a:solidFill>
          <a:ln w="9525" cap="flat" cmpd="sng" algn="ctr">
            <a:noFill/>
            <a:prstDash val="solid"/>
          </a:ln>
          <a:effectLst/>
        </p:spPr>
        <p:txBody>
          <a:bodyPr rtlCol="0" anchor="ctr"/>
          <a:lstStyle/>
          <a:p>
            <a:pPr marL="0" marR="0" lvl="0" indent="0" algn="ctr" defTabSz="410766" eaLnBrk="1" fontAlgn="auto" latinLnBrk="0" hangingPunct="0">
              <a:lnSpc>
                <a:spcPct val="100000"/>
              </a:lnSpc>
              <a:spcBef>
                <a:spcPts val="0"/>
              </a:spcBef>
              <a:spcAft>
                <a:spcPts val="0"/>
              </a:spcAft>
              <a:buClrTx/>
              <a:buSzTx/>
              <a:buFontTx/>
              <a:buNone/>
              <a:tabLst/>
              <a:defRPr/>
            </a:pPr>
            <a:endParaRPr kumimoji="0" lang="en-US" sz="2500" b="0" i="0" u="none" strike="noStrike" kern="0" cap="none" spc="0" normalizeH="0" baseline="0" noProof="0">
              <a:ln>
                <a:noFill/>
              </a:ln>
              <a:solidFill>
                <a:srgbClr val="FFFFFF"/>
              </a:solidFill>
              <a:effectLst/>
              <a:uLnTx/>
              <a:uFillTx/>
              <a:latin typeface="Roboto Light"/>
              <a:sym typeface="Helvetica Light"/>
            </a:endParaRPr>
          </a:p>
        </p:txBody>
      </p:sp>
      <p:sp>
        <p:nvSpPr>
          <p:cNvPr id="45" name="Text Placeholder 1"/>
          <p:cNvSpPr txBox="1">
            <a:spLocks/>
          </p:cNvSpPr>
          <p:nvPr/>
        </p:nvSpPr>
        <p:spPr>
          <a:xfrm>
            <a:off x="2296245" y="3610998"/>
            <a:ext cx="6879842" cy="1861118"/>
          </a:xfrm>
          <a:prstGeom prst="rect">
            <a:avLst/>
          </a:prstGeom>
        </p:spPr>
        <p:txBody>
          <a:bodyPr lIns="108000" tIns="0" rIns="0" bIns="0" anchor="ctr" anchorCtr="1"/>
          <a:lstStyle>
            <a:lvl1pPr marL="0" marR="0" indent="0" algn="l" defTabSz="410766" rtl="0" eaLnBrk="1" latinLnBrk="0" hangingPunct="1">
              <a:lnSpc>
                <a:spcPct val="100000"/>
              </a:lnSpc>
              <a:spcBef>
                <a:spcPts val="0"/>
              </a:spcBef>
              <a:spcAft>
                <a:spcPts val="0"/>
              </a:spcAft>
              <a:buClrTx/>
              <a:buSzTx/>
              <a:buFontTx/>
              <a:buNone/>
              <a:tabLst/>
              <a:defRPr lang="en-CA" sz="2400" b="0" i="0" u="none" strike="noStrike" cap="none" spc="0" baseline="0" dirty="0" smtClean="0">
                <a:ln>
                  <a:noFill/>
                </a:ln>
                <a:solidFill>
                  <a:srgbClr val="5D6267"/>
                </a:solidFill>
                <a:uFillTx/>
                <a:latin typeface="+mj-lt"/>
                <a:ea typeface="+mn-ea"/>
                <a:cs typeface="Helvetica"/>
                <a:sym typeface="Helvetica Light"/>
              </a:defRPr>
            </a:lvl1pPr>
            <a:lvl2pPr marL="0" marR="0" indent="0" algn="l" defTabSz="410766" rtl="0" eaLnBrk="1" fontAlgn="auto" latinLnBrk="0" hangingPunct="1">
              <a:lnSpc>
                <a:spcPct val="100000"/>
              </a:lnSpc>
              <a:spcBef>
                <a:spcPts val="0"/>
              </a:spcBef>
              <a:spcAft>
                <a:spcPts val="0"/>
              </a:spcAft>
              <a:buClr>
                <a:srgbClr val="F5292D"/>
              </a:buClr>
              <a:buSzTx/>
              <a:buFont typeface="Arial"/>
              <a:buNone/>
              <a:tabLst/>
              <a:defRPr lang="en-CA" sz="2200" b="0" i="0" u="none" strike="noStrike" cap="none" spc="0" baseline="0">
                <a:ln>
                  <a:noFill/>
                </a:ln>
                <a:solidFill>
                  <a:srgbClr val="5D6267"/>
                </a:solidFill>
                <a:uFillTx/>
                <a:latin typeface="+mn-lt"/>
                <a:ea typeface="+mn-ea"/>
                <a:cs typeface="Helvetica"/>
                <a:sym typeface="Helvetica Light"/>
              </a:defRPr>
            </a:lvl2pPr>
            <a:lvl3pPr marL="914400" marR="0" indent="0" algn="ctr" defTabSz="410766" rtl="0" eaLnBrk="1" latinLnBrk="0" hangingPunct="1">
              <a:lnSpc>
                <a:spcPct val="100000"/>
              </a:lnSpc>
              <a:spcBef>
                <a:spcPts val="0"/>
              </a:spcBef>
              <a:spcAft>
                <a:spcPts val="0"/>
              </a:spcAft>
              <a:buClrTx/>
              <a:buSzTx/>
              <a:buFont typeface="Arial"/>
              <a:buNone/>
              <a:tabLst/>
              <a:defRPr sz="1600" b="0" i="0" u="none" strike="noStrike" cap="none" spc="0" baseline="0">
                <a:ln>
                  <a:noFill/>
                </a:ln>
                <a:solidFill>
                  <a:schemeClr val="tx1">
                    <a:tint val="75000"/>
                  </a:schemeClr>
                </a:solidFill>
                <a:uFillTx/>
                <a:latin typeface="+mn-lt"/>
                <a:ea typeface="+mn-ea"/>
                <a:cs typeface="+mn-cs"/>
                <a:sym typeface="Helvetica Light"/>
              </a:defRPr>
            </a:lvl3pPr>
            <a:lvl4pPr marL="1371600" marR="0" indent="0" algn="ctr" defTabSz="410766" rtl="0" eaLnBrk="1" latinLnBrk="0" hangingPunct="1">
              <a:lnSpc>
                <a:spcPct val="100000"/>
              </a:lnSpc>
              <a:spcBef>
                <a:spcPts val="0"/>
              </a:spcBef>
              <a:spcAft>
                <a:spcPts val="0"/>
              </a:spcAft>
              <a:buClrTx/>
              <a:buSzTx/>
              <a:buFont typeface="Arial"/>
              <a:buNone/>
              <a:tabLst/>
              <a:defRPr sz="1400" b="0" i="0" u="none" strike="noStrike" cap="none" spc="0" baseline="0">
                <a:ln>
                  <a:noFill/>
                </a:ln>
                <a:solidFill>
                  <a:schemeClr val="tx1">
                    <a:tint val="75000"/>
                  </a:schemeClr>
                </a:solidFill>
                <a:uFillTx/>
                <a:latin typeface="+mn-lt"/>
                <a:ea typeface="+mn-ea"/>
                <a:cs typeface="+mn-cs"/>
                <a:sym typeface="Helvetica Light"/>
              </a:defRPr>
            </a:lvl4pPr>
            <a:lvl5pPr marL="1828800" marR="0" indent="0" algn="ctr" defTabSz="410766" rtl="0" eaLnBrk="1" latinLnBrk="0" hangingPunct="1">
              <a:lnSpc>
                <a:spcPct val="100000"/>
              </a:lnSpc>
              <a:spcBef>
                <a:spcPts val="0"/>
              </a:spcBef>
              <a:spcAft>
                <a:spcPts val="0"/>
              </a:spcAft>
              <a:buClrTx/>
              <a:buSzTx/>
              <a:buFont typeface="Arial"/>
              <a:buNone/>
              <a:tabLst/>
              <a:defRPr sz="1400" b="0" i="0" u="none" strike="noStrike" cap="none" spc="0" baseline="0">
                <a:ln>
                  <a:noFill/>
                </a:ln>
                <a:solidFill>
                  <a:schemeClr val="tx1">
                    <a:tint val="75000"/>
                  </a:schemeClr>
                </a:solidFill>
                <a:uFillTx/>
                <a:latin typeface="+mn-lt"/>
                <a:ea typeface="+mn-ea"/>
                <a:cs typeface="+mn-cs"/>
                <a:sym typeface="Helvetica Light"/>
              </a:defRPr>
            </a:lvl5pPr>
            <a:lvl6pPr marL="2286000" marR="0" indent="0" algn="ctr" defTabSz="410766" rtl="0" eaLnBrk="1" latinLnBrk="0" hangingPunct="1">
              <a:lnSpc>
                <a:spcPct val="100000"/>
              </a:lnSpc>
              <a:spcBef>
                <a:spcPts val="0"/>
              </a:spcBef>
              <a:spcAft>
                <a:spcPts val="0"/>
              </a:spcAft>
              <a:buClrTx/>
              <a:buSzTx/>
              <a:buFont typeface="Arial"/>
              <a:buNone/>
              <a:tabLst/>
              <a:defRPr sz="1400" b="0" i="0" u="none" strike="noStrike" cap="none" spc="0" baseline="0">
                <a:ln>
                  <a:noFill/>
                </a:ln>
                <a:solidFill>
                  <a:schemeClr val="tx1">
                    <a:tint val="75000"/>
                  </a:schemeClr>
                </a:solidFill>
                <a:uFillTx/>
                <a:latin typeface="+mn-lt"/>
                <a:ea typeface="+mn-ea"/>
                <a:cs typeface="+mn-cs"/>
                <a:sym typeface="Helvetica Light"/>
              </a:defRPr>
            </a:lvl6pPr>
            <a:lvl7pPr marL="2743200" marR="0" indent="0" algn="ctr" defTabSz="410766"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tint val="75000"/>
                  </a:schemeClr>
                </a:solidFill>
                <a:uFillTx/>
                <a:latin typeface="+mn-lt"/>
                <a:ea typeface="+mn-ea"/>
                <a:cs typeface="+mn-cs"/>
                <a:sym typeface="Helvetica Light"/>
              </a:defRPr>
            </a:lvl7pPr>
            <a:lvl8pPr marL="3200400" marR="0" indent="0" algn="ctr" defTabSz="410766"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tint val="75000"/>
                  </a:schemeClr>
                </a:solidFill>
                <a:uFillTx/>
                <a:latin typeface="+mn-lt"/>
                <a:ea typeface="+mn-ea"/>
                <a:cs typeface="+mn-cs"/>
                <a:sym typeface="Helvetica Light"/>
              </a:defRPr>
            </a:lvl8pPr>
            <a:lvl9pPr marL="3657600" marR="0" indent="0" algn="ctr" defTabSz="410766"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tint val="75000"/>
                  </a:schemeClr>
                </a:solidFill>
                <a:uFillTx/>
                <a:latin typeface="+mn-lt"/>
                <a:ea typeface="+mn-ea"/>
                <a:cs typeface="+mn-cs"/>
                <a:sym typeface="Helvetica Light"/>
              </a:defRPr>
            </a:lvl9pPr>
          </a:lstStyle>
          <a:p>
            <a:pPr marL="0" marR="0" lvl="0" indent="0" defTabSz="410766"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FFFF"/>
                </a:solidFill>
                <a:effectLst/>
                <a:uLnTx/>
                <a:uFillTx/>
                <a:latin typeface="Roboto"/>
                <a:cs typeface="Helvetica"/>
                <a:sym typeface="Helvetica Light"/>
              </a:rPr>
              <a:t>A modern payments system is fast, flexible and secure, promotes innovation and strengthens Canada’s competitive position.</a:t>
            </a:r>
          </a:p>
          <a:p>
            <a:pPr marL="0" marR="0" lvl="0" indent="0" algn="l" defTabSz="410766"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Roboto"/>
              <a:cs typeface="Helvetica"/>
              <a:sym typeface="Helvetica Light"/>
            </a:endParaRPr>
          </a:p>
        </p:txBody>
      </p:sp>
      <p:pic>
        <p:nvPicPr>
          <p:cNvPr id="46" name="Google Shape;108;p20"/>
          <p:cNvPicPr preferRelativeResize="0"/>
          <p:nvPr/>
        </p:nvPicPr>
        <p:blipFill>
          <a:blip r:embed="rId5">
            <a:alphaModFix/>
          </a:blip>
          <a:stretch>
            <a:fillRect/>
          </a:stretch>
        </p:blipFill>
        <p:spPr>
          <a:xfrm>
            <a:off x="6491416" y="762452"/>
            <a:ext cx="2073443" cy="605833"/>
          </a:xfrm>
          <a:prstGeom prst="rect">
            <a:avLst/>
          </a:prstGeom>
          <a:noFill/>
          <a:ln>
            <a:noFill/>
          </a:ln>
        </p:spPr>
      </p:pic>
      <p:sp>
        <p:nvSpPr>
          <p:cNvPr id="51" name="Text Placeholder 1"/>
          <p:cNvSpPr txBox="1">
            <a:spLocks/>
          </p:cNvSpPr>
          <p:nvPr/>
        </p:nvSpPr>
        <p:spPr>
          <a:xfrm>
            <a:off x="2312126" y="1746270"/>
            <a:ext cx="6707778" cy="1861118"/>
          </a:xfrm>
          <a:prstGeom prst="rect">
            <a:avLst/>
          </a:prstGeom>
        </p:spPr>
        <p:txBody>
          <a:bodyPr lIns="108000" tIns="0" rIns="0" bIns="0" anchor="ctr" anchorCtr="1"/>
          <a:lstStyle>
            <a:lvl1pPr marL="0" marR="0" indent="0" algn="l" defTabSz="410766" rtl="0" eaLnBrk="1" latinLnBrk="0" hangingPunct="1">
              <a:lnSpc>
                <a:spcPct val="100000"/>
              </a:lnSpc>
              <a:spcBef>
                <a:spcPts val="0"/>
              </a:spcBef>
              <a:spcAft>
                <a:spcPts val="0"/>
              </a:spcAft>
              <a:buClrTx/>
              <a:buSzTx/>
              <a:buFontTx/>
              <a:buNone/>
              <a:tabLst/>
              <a:defRPr lang="en-CA" sz="2400" b="0" i="0" u="none" strike="noStrike" cap="none" spc="0" baseline="0" dirty="0" smtClean="0">
                <a:ln>
                  <a:noFill/>
                </a:ln>
                <a:solidFill>
                  <a:srgbClr val="5D6267"/>
                </a:solidFill>
                <a:uFillTx/>
                <a:latin typeface="+mj-lt"/>
                <a:ea typeface="+mn-ea"/>
                <a:cs typeface="Helvetica"/>
                <a:sym typeface="Helvetica Light"/>
              </a:defRPr>
            </a:lvl1pPr>
            <a:lvl2pPr marL="0" marR="0" indent="0" algn="l" defTabSz="410766" rtl="0" eaLnBrk="1" fontAlgn="auto" latinLnBrk="0" hangingPunct="1">
              <a:lnSpc>
                <a:spcPct val="100000"/>
              </a:lnSpc>
              <a:spcBef>
                <a:spcPts val="0"/>
              </a:spcBef>
              <a:spcAft>
                <a:spcPts val="0"/>
              </a:spcAft>
              <a:buClr>
                <a:srgbClr val="F5292D"/>
              </a:buClr>
              <a:buSzTx/>
              <a:buFont typeface="Arial"/>
              <a:buNone/>
              <a:tabLst/>
              <a:defRPr lang="en-CA" sz="2200" b="0" i="0" u="none" strike="noStrike" cap="none" spc="0" baseline="0">
                <a:ln>
                  <a:noFill/>
                </a:ln>
                <a:solidFill>
                  <a:srgbClr val="5D6267"/>
                </a:solidFill>
                <a:uFillTx/>
                <a:latin typeface="+mn-lt"/>
                <a:ea typeface="+mn-ea"/>
                <a:cs typeface="Helvetica"/>
                <a:sym typeface="Helvetica Light"/>
              </a:defRPr>
            </a:lvl2pPr>
            <a:lvl3pPr marL="914400" marR="0" indent="0" algn="ctr" defTabSz="410766" rtl="0" eaLnBrk="1" latinLnBrk="0" hangingPunct="1">
              <a:lnSpc>
                <a:spcPct val="100000"/>
              </a:lnSpc>
              <a:spcBef>
                <a:spcPts val="0"/>
              </a:spcBef>
              <a:spcAft>
                <a:spcPts val="0"/>
              </a:spcAft>
              <a:buClrTx/>
              <a:buSzTx/>
              <a:buFont typeface="Arial"/>
              <a:buNone/>
              <a:tabLst/>
              <a:defRPr sz="1600" b="0" i="0" u="none" strike="noStrike" cap="none" spc="0" baseline="0">
                <a:ln>
                  <a:noFill/>
                </a:ln>
                <a:solidFill>
                  <a:schemeClr val="tx1">
                    <a:tint val="75000"/>
                  </a:schemeClr>
                </a:solidFill>
                <a:uFillTx/>
                <a:latin typeface="+mn-lt"/>
                <a:ea typeface="+mn-ea"/>
                <a:cs typeface="+mn-cs"/>
                <a:sym typeface="Helvetica Light"/>
              </a:defRPr>
            </a:lvl3pPr>
            <a:lvl4pPr marL="1371600" marR="0" indent="0" algn="ctr" defTabSz="410766" rtl="0" eaLnBrk="1" latinLnBrk="0" hangingPunct="1">
              <a:lnSpc>
                <a:spcPct val="100000"/>
              </a:lnSpc>
              <a:spcBef>
                <a:spcPts val="0"/>
              </a:spcBef>
              <a:spcAft>
                <a:spcPts val="0"/>
              </a:spcAft>
              <a:buClrTx/>
              <a:buSzTx/>
              <a:buFont typeface="Arial"/>
              <a:buNone/>
              <a:tabLst/>
              <a:defRPr sz="1400" b="0" i="0" u="none" strike="noStrike" cap="none" spc="0" baseline="0">
                <a:ln>
                  <a:noFill/>
                </a:ln>
                <a:solidFill>
                  <a:schemeClr val="tx1">
                    <a:tint val="75000"/>
                  </a:schemeClr>
                </a:solidFill>
                <a:uFillTx/>
                <a:latin typeface="+mn-lt"/>
                <a:ea typeface="+mn-ea"/>
                <a:cs typeface="+mn-cs"/>
                <a:sym typeface="Helvetica Light"/>
              </a:defRPr>
            </a:lvl4pPr>
            <a:lvl5pPr marL="1828800" marR="0" indent="0" algn="ctr" defTabSz="410766" rtl="0" eaLnBrk="1" latinLnBrk="0" hangingPunct="1">
              <a:lnSpc>
                <a:spcPct val="100000"/>
              </a:lnSpc>
              <a:spcBef>
                <a:spcPts val="0"/>
              </a:spcBef>
              <a:spcAft>
                <a:spcPts val="0"/>
              </a:spcAft>
              <a:buClrTx/>
              <a:buSzTx/>
              <a:buFont typeface="Arial"/>
              <a:buNone/>
              <a:tabLst/>
              <a:defRPr sz="1400" b="0" i="0" u="none" strike="noStrike" cap="none" spc="0" baseline="0">
                <a:ln>
                  <a:noFill/>
                </a:ln>
                <a:solidFill>
                  <a:schemeClr val="tx1">
                    <a:tint val="75000"/>
                  </a:schemeClr>
                </a:solidFill>
                <a:uFillTx/>
                <a:latin typeface="+mn-lt"/>
                <a:ea typeface="+mn-ea"/>
                <a:cs typeface="+mn-cs"/>
                <a:sym typeface="Helvetica Light"/>
              </a:defRPr>
            </a:lvl5pPr>
            <a:lvl6pPr marL="2286000" marR="0" indent="0" algn="ctr" defTabSz="410766" rtl="0" eaLnBrk="1" latinLnBrk="0" hangingPunct="1">
              <a:lnSpc>
                <a:spcPct val="100000"/>
              </a:lnSpc>
              <a:spcBef>
                <a:spcPts val="0"/>
              </a:spcBef>
              <a:spcAft>
                <a:spcPts val="0"/>
              </a:spcAft>
              <a:buClrTx/>
              <a:buSzTx/>
              <a:buFont typeface="Arial"/>
              <a:buNone/>
              <a:tabLst/>
              <a:defRPr sz="1400" b="0" i="0" u="none" strike="noStrike" cap="none" spc="0" baseline="0">
                <a:ln>
                  <a:noFill/>
                </a:ln>
                <a:solidFill>
                  <a:schemeClr val="tx1">
                    <a:tint val="75000"/>
                  </a:schemeClr>
                </a:solidFill>
                <a:uFillTx/>
                <a:latin typeface="+mn-lt"/>
                <a:ea typeface="+mn-ea"/>
                <a:cs typeface="+mn-cs"/>
                <a:sym typeface="Helvetica Light"/>
              </a:defRPr>
            </a:lvl6pPr>
            <a:lvl7pPr marL="2743200" marR="0" indent="0" algn="ctr" defTabSz="410766"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tint val="75000"/>
                  </a:schemeClr>
                </a:solidFill>
                <a:uFillTx/>
                <a:latin typeface="+mn-lt"/>
                <a:ea typeface="+mn-ea"/>
                <a:cs typeface="+mn-cs"/>
                <a:sym typeface="Helvetica Light"/>
              </a:defRPr>
            </a:lvl7pPr>
            <a:lvl8pPr marL="3200400" marR="0" indent="0" algn="ctr" defTabSz="410766"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tint val="75000"/>
                  </a:schemeClr>
                </a:solidFill>
                <a:uFillTx/>
                <a:latin typeface="+mn-lt"/>
                <a:ea typeface="+mn-ea"/>
                <a:cs typeface="+mn-cs"/>
                <a:sym typeface="Helvetica Light"/>
              </a:defRPr>
            </a:lvl8pPr>
            <a:lvl9pPr marL="3657600" marR="0" indent="0" algn="ctr" defTabSz="410766"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tint val="75000"/>
                  </a:schemeClr>
                </a:solidFill>
                <a:uFillTx/>
                <a:latin typeface="+mn-lt"/>
                <a:ea typeface="+mn-ea"/>
                <a:cs typeface="+mn-cs"/>
                <a:sym typeface="Helvetica Light"/>
              </a:defRPr>
            </a:lvl9pPr>
          </a:lstStyle>
          <a:p>
            <a:pPr marL="457200" marR="0" lvl="0" indent="-457200" defTabSz="410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Roboto"/>
                <a:sym typeface="Helvetica Light"/>
              </a:rPr>
              <a:t>CRO at Payments Canada</a:t>
            </a:r>
          </a:p>
          <a:p>
            <a:pPr marL="457200" marR="0" lvl="0" indent="-457200" defTabSz="410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FFFFFF"/>
                </a:solidFill>
                <a:latin typeface="Roboto"/>
              </a:rPr>
              <a:t>Responsibilities: Enterprise-wide risk management programs &amp; business continuity planning</a:t>
            </a:r>
          </a:p>
          <a:p>
            <a:pPr marL="457200" marR="0" lvl="0" indent="-457200" defTabSz="410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FFFFFF"/>
                </a:solidFill>
                <a:latin typeface="Roboto"/>
              </a:rPr>
              <a:t>Experience at FI in various corporate development and risk functions</a:t>
            </a:r>
          </a:p>
          <a:p>
            <a:pPr marL="457200" marR="0" lvl="0" indent="-457200" defTabSz="410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FFFFFF"/>
                </a:solidFill>
                <a:latin typeface="Roboto"/>
              </a:rPr>
              <a:t>Chartered Professional Accountant, MBA</a:t>
            </a:r>
            <a:endParaRPr kumimoji="0" lang="en-US" sz="2000" b="0" i="0" u="none" strike="noStrike" kern="0" cap="none" spc="0" normalizeH="0" baseline="0" noProof="0" dirty="0">
              <a:ln>
                <a:noFill/>
              </a:ln>
              <a:solidFill>
                <a:srgbClr val="FFFFFF"/>
              </a:solidFill>
              <a:effectLst/>
              <a:uLnTx/>
              <a:uFillTx/>
              <a:latin typeface="Roboto"/>
              <a:sym typeface="Helvetica Light"/>
            </a:endParaRPr>
          </a:p>
          <a:p>
            <a:pPr marL="0" marR="0" lvl="0" indent="0" algn="l" defTabSz="410766"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Roboto"/>
              <a:cs typeface="Helvetica"/>
              <a:sym typeface="Helvetica Light"/>
            </a:endParaRPr>
          </a:p>
        </p:txBody>
      </p:sp>
    </p:spTree>
    <p:extLst>
      <p:ext uri="{BB962C8B-B14F-4D97-AF65-F5344CB8AC3E}">
        <p14:creationId xmlns:p14="http://schemas.microsoft.com/office/powerpoint/2010/main" val="4284078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8" name="Google Shape;108;p20"/>
          <p:cNvPicPr preferRelativeResize="0"/>
          <p:nvPr/>
        </p:nvPicPr>
        <p:blipFill>
          <a:blip r:embed="rId3">
            <a:alphaModFix/>
          </a:blip>
          <a:stretch>
            <a:fillRect/>
          </a:stretch>
        </p:blipFill>
        <p:spPr>
          <a:xfrm>
            <a:off x="6491416" y="762452"/>
            <a:ext cx="2073443" cy="605833"/>
          </a:xfrm>
          <a:prstGeom prst="rect">
            <a:avLst/>
          </a:prstGeom>
          <a:noFill/>
          <a:ln>
            <a:noFill/>
          </a:ln>
        </p:spPr>
      </p:pic>
      <p:grpSp>
        <p:nvGrpSpPr>
          <p:cNvPr id="5" name="Group 4"/>
          <p:cNvGrpSpPr/>
          <p:nvPr/>
        </p:nvGrpSpPr>
        <p:grpSpPr>
          <a:xfrm>
            <a:off x="735232" y="1418817"/>
            <a:ext cx="7673537" cy="3471965"/>
            <a:chOff x="393115" y="1233072"/>
            <a:chExt cx="7673537" cy="3170373"/>
          </a:xfrm>
        </p:grpSpPr>
        <p:sp>
          <p:nvSpPr>
            <p:cNvPr id="24" name="Google Shape;105;p20"/>
            <p:cNvSpPr/>
            <p:nvPr/>
          </p:nvSpPr>
          <p:spPr>
            <a:xfrm>
              <a:off x="2987884" y="1546836"/>
              <a:ext cx="2484000" cy="1224000"/>
            </a:xfrm>
            <a:prstGeom prst="rect">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700" dirty="0">
                  <a:solidFill>
                    <a:srgbClr val="4B4F54"/>
                  </a:solidFill>
                  <a:latin typeface="Roboto" panose="02000000000000000000" pitchFamily="2" charset="0"/>
                  <a:ea typeface="Roboto" panose="02000000000000000000" pitchFamily="2" charset="0"/>
                  <a:cs typeface="Oswald"/>
                  <a:sym typeface="Oswald"/>
                </a:rPr>
                <a:t>Emerging </a:t>
              </a:r>
              <a:br>
                <a:rPr lang="en-US" sz="1700" dirty="0">
                  <a:solidFill>
                    <a:srgbClr val="4B4F54"/>
                  </a:solidFill>
                  <a:latin typeface="Roboto" panose="02000000000000000000" pitchFamily="2" charset="0"/>
                  <a:ea typeface="Roboto" panose="02000000000000000000" pitchFamily="2" charset="0"/>
                  <a:cs typeface="Oswald"/>
                  <a:sym typeface="Oswald"/>
                </a:rPr>
              </a:br>
              <a:r>
                <a:rPr lang="en-US" sz="1700" dirty="0">
                  <a:solidFill>
                    <a:srgbClr val="4B4F54"/>
                  </a:solidFill>
                  <a:latin typeface="Roboto" panose="02000000000000000000" pitchFamily="2" charset="0"/>
                  <a:ea typeface="Roboto" panose="02000000000000000000" pitchFamily="2" charset="0"/>
                  <a:cs typeface="Oswald"/>
                  <a:sym typeface="Oswald"/>
                </a:rPr>
                <a:t>technologies</a:t>
              </a:r>
              <a:endParaRPr sz="1700" dirty="0">
                <a:solidFill>
                  <a:srgbClr val="4B4F54"/>
                </a:solidFill>
                <a:latin typeface="Roboto" panose="02000000000000000000" pitchFamily="2" charset="0"/>
                <a:ea typeface="Roboto" panose="02000000000000000000" pitchFamily="2" charset="0"/>
                <a:cs typeface="Oswald"/>
                <a:sym typeface="Oswald"/>
              </a:endParaRPr>
            </a:p>
          </p:txBody>
        </p:sp>
        <p:sp>
          <p:nvSpPr>
            <p:cNvPr id="25" name="Google Shape;106;p20"/>
            <p:cNvSpPr/>
            <p:nvPr/>
          </p:nvSpPr>
          <p:spPr>
            <a:xfrm>
              <a:off x="393116" y="1557281"/>
              <a:ext cx="2484000" cy="1224000"/>
            </a:xfrm>
            <a:prstGeom prst="rect">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700" dirty="0">
                  <a:solidFill>
                    <a:srgbClr val="4B4F54"/>
                  </a:solidFill>
                  <a:latin typeface="Roboto" panose="02000000000000000000" pitchFamily="2" charset="0"/>
                  <a:ea typeface="Roboto" panose="02000000000000000000" pitchFamily="2" charset="0"/>
                  <a:cs typeface="Oswald"/>
                  <a:sym typeface="Oswald"/>
                </a:rPr>
                <a:t>Shift in consumer behaviour &amp; desire for faster payments</a:t>
              </a:r>
              <a:endParaRPr sz="1700" dirty="0">
                <a:solidFill>
                  <a:srgbClr val="4B4F54"/>
                </a:solidFill>
                <a:latin typeface="Roboto" panose="02000000000000000000" pitchFamily="2" charset="0"/>
                <a:ea typeface="Roboto" panose="02000000000000000000" pitchFamily="2" charset="0"/>
                <a:cs typeface="Roboto Light"/>
                <a:sym typeface="Roboto Light"/>
              </a:endParaRPr>
            </a:p>
          </p:txBody>
        </p:sp>
        <p:sp>
          <p:nvSpPr>
            <p:cNvPr id="26" name="Google Shape;107;p20"/>
            <p:cNvSpPr/>
            <p:nvPr/>
          </p:nvSpPr>
          <p:spPr>
            <a:xfrm>
              <a:off x="5582652" y="1534945"/>
              <a:ext cx="2484000" cy="1224000"/>
            </a:xfrm>
            <a:prstGeom prst="rect">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700" dirty="0">
                  <a:solidFill>
                    <a:srgbClr val="4B4F54"/>
                  </a:solidFill>
                  <a:latin typeface="Roboto" panose="02000000000000000000" pitchFamily="2" charset="0"/>
                  <a:ea typeface="Roboto" panose="02000000000000000000" pitchFamily="2" charset="0"/>
                  <a:cs typeface="Oswald"/>
                  <a:sym typeface="Oswald"/>
                </a:rPr>
                <a:t>New &amp; changing regulations</a:t>
              </a:r>
              <a:endParaRPr sz="1700" dirty="0">
                <a:solidFill>
                  <a:srgbClr val="4B4F54"/>
                </a:solidFill>
                <a:latin typeface="Roboto" panose="02000000000000000000" pitchFamily="2" charset="0"/>
                <a:ea typeface="Roboto" panose="02000000000000000000" pitchFamily="2" charset="0"/>
                <a:cs typeface="Roboto Light"/>
                <a:sym typeface="Roboto Light"/>
              </a:endParaRPr>
            </a:p>
          </p:txBody>
        </p:sp>
        <p:sp>
          <p:nvSpPr>
            <p:cNvPr id="4" name="Rectangle 3"/>
            <p:cNvSpPr/>
            <p:nvPr/>
          </p:nvSpPr>
          <p:spPr>
            <a:xfrm>
              <a:off x="393116" y="1233072"/>
              <a:ext cx="7673536" cy="335389"/>
            </a:xfrm>
            <a:prstGeom prst="rect">
              <a:avLst/>
            </a:prstGeom>
            <a:solidFill>
              <a:srgbClr val="4B4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bg1"/>
                  </a:solidFill>
                  <a:latin typeface="Roboto" panose="02000000000000000000" pitchFamily="2" charset="0"/>
                  <a:ea typeface="Roboto" panose="02000000000000000000" pitchFamily="2" charset="0"/>
                </a:rPr>
                <a:t>DISRUPTION RISKS</a:t>
              </a:r>
            </a:p>
          </p:txBody>
        </p:sp>
        <p:sp>
          <p:nvSpPr>
            <p:cNvPr id="32" name="Google Shape;105;p20"/>
            <p:cNvSpPr/>
            <p:nvPr/>
          </p:nvSpPr>
          <p:spPr>
            <a:xfrm>
              <a:off x="2987884" y="3179445"/>
              <a:ext cx="2484000" cy="1224000"/>
            </a:xfrm>
            <a:prstGeom prst="rect">
              <a:avLst/>
            </a:prstGeom>
            <a:solidFill>
              <a:schemeClr val="bg1">
                <a:lumMod val="85000"/>
              </a:schemeClr>
            </a:solidFill>
            <a:ln>
              <a:noFill/>
            </a:ln>
          </p:spPr>
          <p:txBody>
            <a:bodyPr spcFirstLastPara="1" wrap="square" lIns="91425" tIns="91425" rIns="91425" bIns="91425" anchor="ctr" anchorCtr="0">
              <a:noAutofit/>
            </a:bodyPr>
            <a:lstStyle/>
            <a:p>
              <a:pPr lvl="0" algn="ctr"/>
              <a:r>
                <a:rPr lang="en-US" sz="1700" dirty="0">
                  <a:solidFill>
                    <a:schemeClr val="tx1">
                      <a:lumMod val="75000"/>
                      <a:lumOff val="25000"/>
                    </a:schemeClr>
                  </a:solidFill>
                  <a:latin typeface="Roboto" panose="02000000000000000000" pitchFamily="2" charset="0"/>
                  <a:ea typeface="Roboto" panose="02000000000000000000" pitchFamily="2" charset="0"/>
                  <a:cs typeface="Oswald"/>
                  <a:sym typeface="Oswald"/>
                </a:rPr>
                <a:t>PMFI </a:t>
              </a:r>
              <a:br>
                <a:rPr lang="en-US" sz="1700" dirty="0">
                  <a:solidFill>
                    <a:schemeClr val="tx1">
                      <a:lumMod val="75000"/>
                      <a:lumOff val="25000"/>
                    </a:schemeClr>
                  </a:solidFill>
                  <a:latin typeface="Roboto" panose="02000000000000000000" pitchFamily="2" charset="0"/>
                  <a:ea typeface="Roboto" panose="02000000000000000000" pitchFamily="2" charset="0"/>
                  <a:cs typeface="Oswald"/>
                  <a:sym typeface="Oswald"/>
                </a:rPr>
              </a:br>
              <a:r>
                <a:rPr lang="en-US" sz="1700" dirty="0">
                  <a:solidFill>
                    <a:schemeClr val="tx1">
                      <a:lumMod val="75000"/>
                      <a:lumOff val="25000"/>
                    </a:schemeClr>
                  </a:solidFill>
                  <a:latin typeface="Roboto" panose="02000000000000000000" pitchFamily="2" charset="0"/>
                  <a:ea typeface="Roboto" panose="02000000000000000000" pitchFamily="2" charset="0"/>
                  <a:cs typeface="Oswald"/>
                  <a:sym typeface="Oswald"/>
                </a:rPr>
                <a:t>compliance</a:t>
              </a:r>
            </a:p>
          </p:txBody>
        </p:sp>
        <p:sp>
          <p:nvSpPr>
            <p:cNvPr id="33" name="Google Shape;106;p20"/>
            <p:cNvSpPr/>
            <p:nvPr/>
          </p:nvSpPr>
          <p:spPr>
            <a:xfrm>
              <a:off x="393116" y="3172517"/>
              <a:ext cx="2484000" cy="1224000"/>
            </a:xfrm>
            <a:prstGeom prst="rect">
              <a:avLst/>
            </a:prstGeom>
            <a:solidFill>
              <a:schemeClr val="bg1">
                <a:lumMod val="85000"/>
              </a:schemeClr>
            </a:solidFill>
            <a:ln>
              <a:noFill/>
            </a:ln>
          </p:spPr>
          <p:txBody>
            <a:bodyPr spcFirstLastPara="1" wrap="square" lIns="91425" tIns="91425" rIns="91425" bIns="91425" anchor="ctr" anchorCtr="0">
              <a:noAutofit/>
            </a:bodyPr>
            <a:lstStyle/>
            <a:p>
              <a:pPr lvl="0" algn="ctr"/>
              <a:r>
                <a:rPr lang="en-US" sz="1700" dirty="0">
                  <a:solidFill>
                    <a:srgbClr val="4B4F54"/>
                  </a:solidFill>
                  <a:latin typeface="Roboto" panose="02000000000000000000" pitchFamily="2" charset="0"/>
                  <a:ea typeface="Roboto" panose="02000000000000000000" pitchFamily="2" charset="0"/>
                  <a:cs typeface="Oswald"/>
                  <a:sym typeface="Oswald"/>
                </a:rPr>
                <a:t>Future-proofing </a:t>
              </a:r>
              <a:br>
                <a:rPr lang="en-US" sz="1700" dirty="0">
                  <a:solidFill>
                    <a:srgbClr val="4B4F54"/>
                  </a:solidFill>
                  <a:latin typeface="Roboto" panose="02000000000000000000" pitchFamily="2" charset="0"/>
                  <a:ea typeface="Roboto" panose="02000000000000000000" pitchFamily="2" charset="0"/>
                  <a:cs typeface="Oswald"/>
                  <a:sym typeface="Oswald"/>
                </a:rPr>
              </a:br>
              <a:r>
                <a:rPr lang="en-US" sz="1700" dirty="0">
                  <a:solidFill>
                    <a:srgbClr val="4B4F54"/>
                  </a:solidFill>
                  <a:latin typeface="Roboto" panose="02000000000000000000" pitchFamily="2" charset="0"/>
                  <a:ea typeface="Roboto" panose="02000000000000000000" pitchFamily="2" charset="0"/>
                  <a:cs typeface="Oswald"/>
                  <a:sym typeface="Oswald"/>
                </a:rPr>
                <a:t>our systems within framework of </a:t>
              </a:r>
              <a:br>
                <a:rPr lang="en-US" sz="1700" dirty="0">
                  <a:solidFill>
                    <a:srgbClr val="4B4F54"/>
                  </a:solidFill>
                  <a:latin typeface="Roboto" panose="02000000000000000000" pitchFamily="2" charset="0"/>
                  <a:ea typeface="Roboto" panose="02000000000000000000" pitchFamily="2" charset="0"/>
                  <a:cs typeface="Oswald"/>
                  <a:sym typeface="Oswald"/>
                </a:rPr>
              </a:br>
              <a:r>
                <a:rPr lang="en-US" sz="1700" dirty="0">
                  <a:solidFill>
                    <a:srgbClr val="4B4F54"/>
                  </a:solidFill>
                  <a:latin typeface="Roboto" panose="02000000000000000000" pitchFamily="2" charset="0"/>
                  <a:ea typeface="Roboto" panose="02000000000000000000" pitchFamily="2" charset="0"/>
                  <a:cs typeface="Oswald"/>
                  <a:sym typeface="Oswald"/>
                </a:rPr>
                <a:t>safety &amp; soundness </a:t>
              </a:r>
            </a:p>
          </p:txBody>
        </p:sp>
        <p:sp>
          <p:nvSpPr>
            <p:cNvPr id="34" name="Google Shape;107;p20"/>
            <p:cNvSpPr/>
            <p:nvPr/>
          </p:nvSpPr>
          <p:spPr>
            <a:xfrm>
              <a:off x="5582652" y="3179445"/>
              <a:ext cx="2484000" cy="1224000"/>
            </a:xfrm>
            <a:prstGeom prst="rect">
              <a:avLst/>
            </a:prstGeom>
            <a:solidFill>
              <a:schemeClr val="bg1">
                <a:lumMod val="85000"/>
              </a:schemeClr>
            </a:solidFill>
            <a:ln>
              <a:noFill/>
            </a:ln>
          </p:spPr>
          <p:txBody>
            <a:bodyPr spcFirstLastPara="1" wrap="square" lIns="91425" tIns="91425" rIns="91425" bIns="91425" anchor="ctr" anchorCtr="0">
              <a:noAutofit/>
            </a:bodyPr>
            <a:lstStyle/>
            <a:p>
              <a:pPr lvl="0" algn="ctr"/>
              <a:r>
                <a:rPr lang="en-US" sz="1700" dirty="0">
                  <a:solidFill>
                    <a:schemeClr val="tx1">
                      <a:lumMod val="75000"/>
                      <a:lumOff val="25000"/>
                    </a:schemeClr>
                  </a:solidFill>
                  <a:latin typeface="Roboto" panose="02000000000000000000" pitchFamily="2" charset="0"/>
                  <a:ea typeface="Roboto" panose="02000000000000000000" pitchFamily="2" charset="0"/>
                  <a:cs typeface="Oswald"/>
                  <a:sym typeface="Oswald"/>
                </a:rPr>
                <a:t>Modernization: foster innovation &amp; provide convenient, safe &amp; efficient payment options</a:t>
              </a:r>
            </a:p>
          </p:txBody>
        </p:sp>
        <p:sp>
          <p:nvSpPr>
            <p:cNvPr id="35" name="Rectangle 34"/>
            <p:cNvSpPr/>
            <p:nvPr/>
          </p:nvSpPr>
          <p:spPr>
            <a:xfrm>
              <a:off x="393115" y="2863362"/>
              <a:ext cx="7673537" cy="352405"/>
            </a:xfrm>
            <a:prstGeom prst="rect">
              <a:avLst/>
            </a:prstGeom>
            <a:solidFill>
              <a:srgbClr val="4B4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bg1"/>
                  </a:solidFill>
                  <a:latin typeface="Roboto" panose="02000000000000000000" pitchFamily="2" charset="0"/>
                  <a:ea typeface="Roboto" panose="02000000000000000000" pitchFamily="2" charset="0"/>
                </a:rPr>
                <a:t>ADDRESSING DISRUPTION RISKS</a:t>
              </a:r>
            </a:p>
          </p:txBody>
        </p:sp>
      </p:grpSp>
    </p:spTree>
    <p:extLst>
      <p:ext uri="{BB962C8B-B14F-4D97-AF65-F5344CB8AC3E}">
        <p14:creationId xmlns:p14="http://schemas.microsoft.com/office/powerpoint/2010/main" val="1293851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laque 10">
            <a:extLst>
              <a:ext uri="{FF2B5EF4-FFF2-40B4-BE49-F238E27FC236}">
                <a16:creationId xmlns:a16="http://schemas.microsoft.com/office/drawing/2014/main" id="{02A6A260-C06B-41E1-A2F4-B309F2D82F29}"/>
              </a:ext>
            </a:extLst>
          </p:cNvPr>
          <p:cNvSpPr>
            <a:spLocks noChangeAspect="1"/>
          </p:cNvSpPr>
          <p:nvPr/>
        </p:nvSpPr>
        <p:spPr>
          <a:xfrm>
            <a:off x="2639991" y="1471005"/>
            <a:ext cx="1439116" cy="1440000"/>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Plaque 10">
            <a:extLst>
              <a:ext uri="{FF2B5EF4-FFF2-40B4-BE49-F238E27FC236}">
                <a16:creationId xmlns:a16="http://schemas.microsoft.com/office/drawing/2014/main" id="{CEED6EEA-7FE3-4D2A-92A3-CB2E1CFAFD1A}"/>
              </a:ext>
            </a:extLst>
          </p:cNvPr>
          <p:cNvSpPr>
            <a:spLocks noChangeAspect="1"/>
          </p:cNvSpPr>
          <p:nvPr/>
        </p:nvSpPr>
        <p:spPr>
          <a:xfrm>
            <a:off x="603631" y="2158529"/>
            <a:ext cx="1439115" cy="1440000"/>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22" name="Plaque 10">
            <a:extLst>
              <a:ext uri="{FF2B5EF4-FFF2-40B4-BE49-F238E27FC236}">
                <a16:creationId xmlns:a16="http://schemas.microsoft.com/office/drawing/2014/main" id="{0F18FDDC-C7DD-4814-8442-C1021C89350E}"/>
              </a:ext>
            </a:extLst>
          </p:cNvPr>
          <p:cNvSpPr>
            <a:spLocks noChangeAspect="1"/>
          </p:cNvSpPr>
          <p:nvPr/>
        </p:nvSpPr>
        <p:spPr>
          <a:xfrm>
            <a:off x="4589098" y="612983"/>
            <a:ext cx="1439116" cy="1440000"/>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B7D3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Plaque 10">
            <a:extLst>
              <a:ext uri="{FF2B5EF4-FFF2-40B4-BE49-F238E27FC236}">
                <a16:creationId xmlns:a16="http://schemas.microsoft.com/office/drawing/2014/main" id="{2F951443-69C5-4316-A643-0DB36072D92D}"/>
              </a:ext>
            </a:extLst>
          </p:cNvPr>
          <p:cNvSpPr>
            <a:spLocks noChangeAspect="1"/>
          </p:cNvSpPr>
          <p:nvPr/>
        </p:nvSpPr>
        <p:spPr>
          <a:xfrm>
            <a:off x="3991199" y="3279604"/>
            <a:ext cx="1439116" cy="1440000"/>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45BD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A picture containing indoor, floor, table&#10;&#10;Description automatically generated">
            <a:extLst>
              <a:ext uri="{FF2B5EF4-FFF2-40B4-BE49-F238E27FC236}">
                <a16:creationId xmlns:a16="http://schemas.microsoft.com/office/drawing/2014/main" id="{1665850B-07D1-4340-9D08-5F4A499E764B}"/>
              </a:ext>
            </a:extLst>
          </p:cNvPr>
          <p:cNvPicPr>
            <a:picLocks noChangeAspect="1"/>
          </p:cNvPicPr>
          <p:nvPr/>
        </p:nvPicPr>
        <p:blipFill>
          <a:blip r:embed="rId3"/>
          <a:stretch>
            <a:fillRect/>
          </a:stretch>
        </p:blipFill>
        <p:spPr>
          <a:xfrm>
            <a:off x="6455996" y="-135083"/>
            <a:ext cx="2675877" cy="5580000"/>
          </a:xfrm>
          <a:prstGeom prst="rect">
            <a:avLst/>
          </a:prstGeom>
        </p:spPr>
      </p:pic>
      <p:sp>
        <p:nvSpPr>
          <p:cNvPr id="8" name="TextBox 7">
            <a:extLst>
              <a:ext uri="{FF2B5EF4-FFF2-40B4-BE49-F238E27FC236}">
                <a16:creationId xmlns:a16="http://schemas.microsoft.com/office/drawing/2014/main" id="{B516E8B0-AD52-48AA-BFE1-EEBA1E032793}"/>
              </a:ext>
            </a:extLst>
          </p:cNvPr>
          <p:cNvSpPr txBox="1"/>
          <p:nvPr/>
        </p:nvSpPr>
        <p:spPr>
          <a:xfrm>
            <a:off x="4625347" y="653721"/>
            <a:ext cx="1269845" cy="1169551"/>
          </a:xfrm>
          <a:prstGeom prst="rect">
            <a:avLst/>
          </a:prstGeom>
          <a:noFill/>
        </p:spPr>
        <p:txBody>
          <a:bodyPr wrap="square" rtlCol="0">
            <a:spAutoFit/>
          </a:bodyPr>
          <a:lstStyle/>
          <a:p>
            <a:r>
              <a:rPr lang="en-CA" sz="1000" dirty="0">
                <a:solidFill>
                  <a:schemeClr val="bg1"/>
                </a:solidFill>
                <a:latin typeface="Arial" panose="020B0604020202020204" pitchFamily="34" charset="0"/>
                <a:cs typeface="Arial" panose="020B0604020202020204" pitchFamily="34" charset="0"/>
              </a:rPr>
              <a:t>Ricoh helps Finance leaders </a:t>
            </a:r>
            <a:r>
              <a:rPr lang="en-CA" sz="1000" b="1" dirty="0">
                <a:solidFill>
                  <a:schemeClr val="bg1"/>
                </a:solidFill>
                <a:latin typeface="Arial" panose="020B0604020202020204" pitchFamily="34" charset="0"/>
                <a:cs typeface="Arial" panose="020B0604020202020204" pitchFamily="34" charset="0"/>
              </a:rPr>
              <a:t>mitigate enterprise risk </a:t>
            </a:r>
            <a:r>
              <a:rPr lang="en-CA" sz="1000" dirty="0">
                <a:solidFill>
                  <a:schemeClr val="bg1"/>
                </a:solidFill>
                <a:latin typeface="Arial" panose="020B0604020202020204" pitchFamily="34" charset="0"/>
                <a:cs typeface="Arial" panose="020B0604020202020204" pitchFamily="34" charset="0"/>
              </a:rPr>
              <a:t>while improving </a:t>
            </a:r>
            <a:r>
              <a:rPr lang="en-CA" sz="1000" b="1" dirty="0">
                <a:solidFill>
                  <a:schemeClr val="bg1"/>
                </a:solidFill>
                <a:latin typeface="Arial" panose="020B0604020202020204" pitchFamily="34" charset="0"/>
                <a:cs typeface="Arial" panose="020B0604020202020204" pitchFamily="34" charset="0"/>
              </a:rPr>
              <a:t>workplace productivity</a:t>
            </a:r>
          </a:p>
        </p:txBody>
      </p:sp>
      <p:sp>
        <p:nvSpPr>
          <p:cNvPr id="12" name="TextBox 11">
            <a:extLst>
              <a:ext uri="{FF2B5EF4-FFF2-40B4-BE49-F238E27FC236}">
                <a16:creationId xmlns:a16="http://schemas.microsoft.com/office/drawing/2014/main" id="{0FD8BB23-6F67-4669-AA5E-DCB914D653F6}"/>
              </a:ext>
            </a:extLst>
          </p:cNvPr>
          <p:cNvSpPr txBox="1"/>
          <p:nvPr/>
        </p:nvSpPr>
        <p:spPr>
          <a:xfrm>
            <a:off x="2638004" y="1499277"/>
            <a:ext cx="1277781" cy="1200329"/>
          </a:xfrm>
          <a:prstGeom prst="rect">
            <a:avLst/>
          </a:prstGeom>
          <a:noFill/>
        </p:spPr>
        <p:txBody>
          <a:bodyPr wrap="square" rtlCol="0">
            <a:spAutoFit/>
          </a:bodyPr>
          <a:lstStyle/>
          <a:p>
            <a:r>
              <a:rPr lang="en-CA" sz="1000" b="1" dirty="0">
                <a:solidFill>
                  <a:schemeClr val="bg1"/>
                </a:solidFill>
                <a:latin typeface="Arial" panose="020B0604020202020204" pitchFamily="34" charset="0"/>
                <a:cs typeface="Arial" panose="020B0604020202020204" pitchFamily="34" charset="0"/>
              </a:rPr>
              <a:t>In Canada:</a:t>
            </a:r>
          </a:p>
          <a:p>
            <a:r>
              <a:rPr lang="en-CA" sz="1000" b="1" dirty="0">
                <a:solidFill>
                  <a:schemeClr val="bg1"/>
                </a:solidFill>
                <a:latin typeface="Arial" panose="020B0604020202020204" pitchFamily="34" charset="0"/>
                <a:cs typeface="Arial" panose="020B0604020202020204" pitchFamily="34" charset="0"/>
              </a:rPr>
              <a:t>2,200</a:t>
            </a:r>
            <a:r>
              <a:rPr lang="en-CA" sz="1000" dirty="0">
                <a:solidFill>
                  <a:schemeClr val="bg1"/>
                </a:solidFill>
                <a:latin typeface="Arial" panose="020B0604020202020204" pitchFamily="34" charset="0"/>
                <a:cs typeface="Arial" panose="020B0604020202020204" pitchFamily="34" charset="0"/>
              </a:rPr>
              <a:t> employees</a:t>
            </a:r>
          </a:p>
          <a:p>
            <a:r>
              <a:rPr lang="en-CA" sz="1000" b="1" dirty="0">
                <a:solidFill>
                  <a:schemeClr val="bg1"/>
                </a:solidFill>
                <a:latin typeface="Arial" panose="020B0604020202020204" pitchFamily="34" charset="0"/>
                <a:cs typeface="Arial" panose="020B0604020202020204" pitchFamily="34" charset="0"/>
              </a:rPr>
              <a:t>18,000 </a:t>
            </a:r>
            <a:r>
              <a:rPr lang="en-CA" sz="1000" dirty="0">
                <a:solidFill>
                  <a:schemeClr val="bg1"/>
                </a:solidFill>
                <a:latin typeface="Arial" panose="020B0604020202020204" pitchFamily="34" charset="0"/>
                <a:cs typeface="Arial" panose="020B0604020202020204" pitchFamily="34" charset="0"/>
              </a:rPr>
              <a:t>customers</a:t>
            </a:r>
          </a:p>
          <a:p>
            <a:r>
              <a:rPr lang="en-CA" sz="1000" b="1" dirty="0">
                <a:solidFill>
                  <a:schemeClr val="bg1"/>
                </a:solidFill>
                <a:latin typeface="Arial" panose="020B0604020202020204" pitchFamily="34" charset="0"/>
                <a:cs typeface="Arial" panose="020B0604020202020204" pitchFamily="34" charset="0"/>
              </a:rPr>
              <a:t>$0.5B </a:t>
            </a:r>
            <a:r>
              <a:rPr lang="en-CA" sz="1000" dirty="0">
                <a:solidFill>
                  <a:schemeClr val="bg1"/>
                </a:solidFill>
                <a:latin typeface="Arial" panose="020B0604020202020204" pitchFamily="34" charset="0"/>
                <a:cs typeface="Arial" panose="020B0604020202020204" pitchFamily="34" charset="0"/>
              </a:rPr>
              <a:t>annual revenue</a:t>
            </a:r>
          </a:p>
          <a:p>
            <a:r>
              <a:rPr lang="en-CA" sz="1000" b="1" dirty="0">
                <a:solidFill>
                  <a:schemeClr val="bg1"/>
                </a:solidFill>
                <a:latin typeface="Arial" panose="020B0604020202020204" pitchFamily="34" charset="0"/>
                <a:cs typeface="Arial" panose="020B0604020202020204" pitchFamily="34" charset="0"/>
              </a:rPr>
              <a:t>2.5% </a:t>
            </a:r>
            <a:r>
              <a:rPr lang="en-CA" sz="1000" dirty="0">
                <a:solidFill>
                  <a:schemeClr val="bg1"/>
                </a:solidFill>
                <a:latin typeface="Arial" panose="020B0604020202020204" pitchFamily="34" charset="0"/>
                <a:cs typeface="Arial" panose="020B0604020202020204" pitchFamily="34" charset="0"/>
              </a:rPr>
              <a:t>of global business</a:t>
            </a:r>
            <a:endParaRPr lang="en-GB" sz="100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D0C8487-AF2E-48FC-9F3E-9992A37C79E4}"/>
              </a:ext>
            </a:extLst>
          </p:cNvPr>
          <p:cNvSpPr txBox="1"/>
          <p:nvPr/>
        </p:nvSpPr>
        <p:spPr>
          <a:xfrm>
            <a:off x="4010198" y="3297348"/>
            <a:ext cx="1282569" cy="1169551"/>
          </a:xfrm>
          <a:prstGeom prst="rect">
            <a:avLst/>
          </a:prstGeom>
          <a:noFill/>
        </p:spPr>
        <p:txBody>
          <a:bodyPr wrap="square" rtlCol="0">
            <a:spAutoFit/>
          </a:bodyPr>
          <a:lstStyle/>
          <a:p>
            <a:r>
              <a:rPr lang="en-CA" sz="1000" b="1" dirty="0">
                <a:solidFill>
                  <a:schemeClr val="bg1"/>
                </a:solidFill>
                <a:latin typeface="Arial" panose="020B0604020202020204" pitchFamily="34" charset="0"/>
                <a:cs typeface="Arial" panose="020B0604020202020204" pitchFamily="34" charset="0"/>
              </a:rPr>
              <a:t>Innovation that transforms the way people work</a:t>
            </a:r>
            <a:r>
              <a:rPr lang="en-CA" sz="1000" dirty="0">
                <a:solidFill>
                  <a:schemeClr val="bg1"/>
                </a:solidFill>
                <a:latin typeface="Arial" panose="020B0604020202020204" pitchFamily="34" charset="0"/>
                <a:cs typeface="Arial" panose="020B0604020202020204" pitchFamily="34" charset="0"/>
              </a:rPr>
              <a:t>, communicate &amp; exchange information through technology</a:t>
            </a:r>
            <a:endParaRPr lang="en-GB" sz="1000"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AAEED0F-9A3F-4155-830E-9A384FD83E35}"/>
              </a:ext>
            </a:extLst>
          </p:cNvPr>
          <p:cNvSpPr txBox="1"/>
          <p:nvPr/>
        </p:nvSpPr>
        <p:spPr>
          <a:xfrm>
            <a:off x="263531" y="2194271"/>
            <a:ext cx="1662090" cy="1200329"/>
          </a:xfrm>
          <a:prstGeom prst="rect">
            <a:avLst/>
          </a:prstGeom>
          <a:noFill/>
        </p:spPr>
        <p:txBody>
          <a:bodyPr wrap="square" rtlCol="0">
            <a:spAutoFit/>
          </a:bodyPr>
          <a:lstStyle/>
          <a:p>
            <a:pPr lvl="1"/>
            <a:r>
              <a:rPr lang="en-CA" sz="1000" dirty="0">
                <a:solidFill>
                  <a:schemeClr val="bg1"/>
                </a:solidFill>
                <a:latin typeface="Arial" panose="020B0604020202020204" pitchFamily="34" charset="0"/>
                <a:cs typeface="Arial" panose="020B0604020202020204" pitchFamily="34" charset="0"/>
              </a:rPr>
              <a:t>Founded </a:t>
            </a:r>
            <a:r>
              <a:rPr lang="en-CA" sz="1000" b="1" dirty="0">
                <a:solidFill>
                  <a:schemeClr val="bg1"/>
                </a:solidFill>
                <a:latin typeface="Arial" panose="020B0604020202020204" pitchFamily="34" charset="0"/>
                <a:cs typeface="Arial" panose="020B0604020202020204" pitchFamily="34" charset="0"/>
              </a:rPr>
              <a:t>1936</a:t>
            </a:r>
          </a:p>
          <a:p>
            <a:pPr lvl="1"/>
            <a:r>
              <a:rPr lang="en-CA" sz="1000" b="1" dirty="0">
                <a:solidFill>
                  <a:schemeClr val="bg1"/>
                </a:solidFill>
                <a:latin typeface="Arial" panose="020B0604020202020204" pitchFamily="34" charset="0"/>
                <a:cs typeface="Arial" panose="020B0604020202020204" pitchFamily="34" charset="0"/>
              </a:rPr>
              <a:t>200+ </a:t>
            </a:r>
            <a:r>
              <a:rPr lang="en-CA" sz="1000" dirty="0">
                <a:solidFill>
                  <a:schemeClr val="bg1"/>
                </a:solidFill>
                <a:latin typeface="Arial" panose="020B0604020202020204" pitchFamily="34" charset="0"/>
                <a:cs typeface="Arial" panose="020B0604020202020204" pitchFamily="34" charset="0"/>
              </a:rPr>
              <a:t>global sites </a:t>
            </a:r>
            <a:r>
              <a:rPr lang="en-CA" sz="1000" b="1" dirty="0">
                <a:solidFill>
                  <a:schemeClr val="bg1"/>
                </a:solidFill>
                <a:latin typeface="Arial" panose="020B0604020202020204" pitchFamily="34" charset="0"/>
                <a:cs typeface="Arial" panose="020B0604020202020204" pitchFamily="34" charset="0"/>
              </a:rPr>
              <a:t>100,000 </a:t>
            </a:r>
            <a:r>
              <a:rPr lang="en-CA" sz="1000" dirty="0">
                <a:solidFill>
                  <a:schemeClr val="bg1"/>
                </a:solidFill>
                <a:latin typeface="Arial" panose="020B0604020202020204" pitchFamily="34" charset="0"/>
                <a:cs typeface="Arial" panose="020B0604020202020204" pitchFamily="34" charset="0"/>
              </a:rPr>
              <a:t>employees</a:t>
            </a:r>
          </a:p>
          <a:p>
            <a:pPr lvl="1"/>
            <a:r>
              <a:rPr lang="en-CA" sz="1000" b="1" dirty="0">
                <a:solidFill>
                  <a:schemeClr val="bg1"/>
                </a:solidFill>
                <a:latin typeface="Arial" panose="020B0604020202020204" pitchFamily="34" charset="0"/>
                <a:cs typeface="Arial" panose="020B0604020202020204" pitchFamily="34" charset="0"/>
              </a:rPr>
              <a:t>1.4M</a:t>
            </a:r>
            <a:r>
              <a:rPr lang="en-CA" sz="1000" dirty="0">
                <a:solidFill>
                  <a:schemeClr val="bg1"/>
                </a:solidFill>
                <a:latin typeface="Arial" panose="020B0604020202020204" pitchFamily="34" charset="0"/>
                <a:cs typeface="Arial" panose="020B0604020202020204" pitchFamily="34" charset="0"/>
              </a:rPr>
              <a:t> customers</a:t>
            </a:r>
          </a:p>
          <a:p>
            <a:pPr lvl="1"/>
            <a:r>
              <a:rPr lang="en-CA" sz="1000" b="1" dirty="0">
                <a:solidFill>
                  <a:schemeClr val="bg1"/>
                </a:solidFill>
                <a:latin typeface="Arial" panose="020B0604020202020204" pitchFamily="34" charset="0"/>
                <a:cs typeface="Arial" panose="020B0604020202020204" pitchFamily="34" charset="0"/>
              </a:rPr>
              <a:t>$20B </a:t>
            </a:r>
            <a:r>
              <a:rPr lang="en-CA" sz="1000" dirty="0">
                <a:solidFill>
                  <a:schemeClr val="bg1"/>
                </a:solidFill>
                <a:latin typeface="Arial" panose="020B0604020202020204" pitchFamily="34" charset="0"/>
                <a:cs typeface="Arial" panose="020B0604020202020204" pitchFamily="34" charset="0"/>
              </a:rPr>
              <a:t>annual revenue</a:t>
            </a:r>
          </a:p>
          <a:p>
            <a:pPr lvl="1"/>
            <a:endParaRPr lang="en-CA"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2505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0">
            <a:extLst>
              <a:ext uri="{FF2B5EF4-FFF2-40B4-BE49-F238E27FC236}">
                <a16:creationId xmlns:a16="http://schemas.microsoft.com/office/drawing/2014/main" id="{C1CC869B-EBBE-4D8A-979B-C2A6605283CE}"/>
              </a:ext>
            </a:extLst>
          </p:cNvPr>
          <p:cNvSpPr>
            <a:spLocks noChangeAspect="1"/>
          </p:cNvSpPr>
          <p:nvPr/>
        </p:nvSpPr>
        <p:spPr>
          <a:xfrm>
            <a:off x="2639991" y="1471005"/>
            <a:ext cx="1439116" cy="1440000"/>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Plaque 10">
            <a:extLst>
              <a:ext uri="{FF2B5EF4-FFF2-40B4-BE49-F238E27FC236}">
                <a16:creationId xmlns:a16="http://schemas.microsoft.com/office/drawing/2014/main" id="{A06EAD14-479B-450C-8DAA-397C4537985C}"/>
              </a:ext>
            </a:extLst>
          </p:cNvPr>
          <p:cNvSpPr>
            <a:spLocks noChangeAspect="1"/>
          </p:cNvSpPr>
          <p:nvPr/>
        </p:nvSpPr>
        <p:spPr>
          <a:xfrm>
            <a:off x="603631" y="2158529"/>
            <a:ext cx="1439115" cy="1440000"/>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8DA6BA8D-B4AF-4154-A183-DCC8DA717852}"/>
              </a:ext>
            </a:extLst>
          </p:cNvPr>
          <p:cNvSpPr txBox="1"/>
          <p:nvPr/>
        </p:nvSpPr>
        <p:spPr>
          <a:xfrm>
            <a:off x="2695028" y="1551533"/>
            <a:ext cx="1263788" cy="646331"/>
          </a:xfrm>
          <a:prstGeom prst="rect">
            <a:avLst/>
          </a:prstGeom>
          <a:noFill/>
        </p:spPr>
        <p:txBody>
          <a:bodyPr wrap="square" rtlCol="0">
            <a:spAutoFit/>
          </a:bodyPr>
          <a:lstStyle/>
          <a:p>
            <a:pPr marL="0" lvl="1"/>
            <a:r>
              <a:rPr lang="en-CA" sz="1200" b="1" dirty="0">
                <a:solidFill>
                  <a:schemeClr val="bg1"/>
                </a:solidFill>
                <a:latin typeface="Arial" panose="020B0604020202020204" pitchFamily="34" charset="0"/>
                <a:cs typeface="Arial" panose="020B0604020202020204" pitchFamily="34" charset="0"/>
              </a:rPr>
              <a:t>AI disrupts Field Service Delivery </a:t>
            </a:r>
          </a:p>
        </p:txBody>
      </p:sp>
      <p:sp>
        <p:nvSpPr>
          <p:cNvPr id="21" name="Plaque 10">
            <a:extLst>
              <a:ext uri="{FF2B5EF4-FFF2-40B4-BE49-F238E27FC236}">
                <a16:creationId xmlns:a16="http://schemas.microsoft.com/office/drawing/2014/main" id="{37C6A7F1-0C37-491C-9AD2-C63F18153CFD}"/>
              </a:ext>
            </a:extLst>
          </p:cNvPr>
          <p:cNvSpPr>
            <a:spLocks noChangeAspect="1"/>
          </p:cNvSpPr>
          <p:nvPr/>
        </p:nvSpPr>
        <p:spPr>
          <a:xfrm>
            <a:off x="4589098" y="612983"/>
            <a:ext cx="1439116" cy="1440000"/>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B7D3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Plaque 10">
            <a:extLst>
              <a:ext uri="{FF2B5EF4-FFF2-40B4-BE49-F238E27FC236}">
                <a16:creationId xmlns:a16="http://schemas.microsoft.com/office/drawing/2014/main" id="{E0C4AFCD-E050-4FCF-8C2E-66C4F9A6212C}"/>
              </a:ext>
            </a:extLst>
          </p:cNvPr>
          <p:cNvSpPr>
            <a:spLocks noChangeAspect="1"/>
          </p:cNvSpPr>
          <p:nvPr/>
        </p:nvSpPr>
        <p:spPr>
          <a:xfrm>
            <a:off x="3991199" y="3279604"/>
            <a:ext cx="1439116" cy="1440000"/>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45BD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4DEF6F4E-C3D8-458F-9600-902B91FC6F5C}"/>
              </a:ext>
            </a:extLst>
          </p:cNvPr>
          <p:cNvSpPr txBox="1"/>
          <p:nvPr/>
        </p:nvSpPr>
        <p:spPr>
          <a:xfrm>
            <a:off x="4049210" y="3352095"/>
            <a:ext cx="1265069" cy="646331"/>
          </a:xfrm>
          <a:prstGeom prst="rect">
            <a:avLst/>
          </a:prstGeom>
          <a:noFill/>
        </p:spPr>
        <p:txBody>
          <a:bodyPr wrap="square" rtlCol="0">
            <a:spAutoFit/>
          </a:bodyPr>
          <a:lstStyle/>
          <a:p>
            <a:r>
              <a:rPr lang="en-CA" sz="1200" b="1" dirty="0">
                <a:solidFill>
                  <a:schemeClr val="bg1"/>
                </a:solidFill>
                <a:latin typeface="Arial" panose="020B0604020202020204" pitchFamily="34" charset="0"/>
                <a:cs typeface="Arial" panose="020B0604020202020204" pitchFamily="34" charset="0"/>
              </a:rPr>
              <a:t>Global</a:t>
            </a:r>
          </a:p>
          <a:p>
            <a:r>
              <a:rPr lang="en-CA" sz="1200" b="1" dirty="0">
                <a:solidFill>
                  <a:schemeClr val="bg1"/>
                </a:solidFill>
                <a:latin typeface="Arial" panose="020B0604020202020204" pitchFamily="34" charset="0"/>
                <a:cs typeface="Arial" panose="020B0604020202020204" pitchFamily="34" charset="0"/>
              </a:rPr>
              <a:t>Supply Chain disruption</a:t>
            </a:r>
            <a:endParaRPr lang="en-GB" sz="1200" b="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89EC4CB-69FA-44AF-B33A-BA7CE9EBB6BC}"/>
              </a:ext>
            </a:extLst>
          </p:cNvPr>
          <p:cNvSpPr txBox="1"/>
          <p:nvPr/>
        </p:nvSpPr>
        <p:spPr>
          <a:xfrm>
            <a:off x="599200" y="2340917"/>
            <a:ext cx="1272732" cy="646331"/>
          </a:xfrm>
          <a:prstGeom prst="rect">
            <a:avLst/>
          </a:prstGeom>
          <a:noFill/>
        </p:spPr>
        <p:txBody>
          <a:bodyPr wrap="square" rtlCol="0">
            <a:spAutoFit/>
          </a:bodyPr>
          <a:lstStyle/>
          <a:p>
            <a:pPr marL="0" lvl="1"/>
            <a:r>
              <a:rPr lang="en-CA" sz="1200" b="1" dirty="0">
                <a:solidFill>
                  <a:schemeClr val="bg1"/>
                </a:solidFill>
                <a:latin typeface="Arial" panose="020B0604020202020204" pitchFamily="34" charset="0"/>
                <a:cs typeface="Arial" panose="020B0604020202020204" pitchFamily="34" charset="0"/>
              </a:rPr>
              <a:t>Business model transformation </a:t>
            </a:r>
          </a:p>
        </p:txBody>
      </p:sp>
      <p:sp>
        <p:nvSpPr>
          <p:cNvPr id="25" name="TextBox 24">
            <a:extLst>
              <a:ext uri="{FF2B5EF4-FFF2-40B4-BE49-F238E27FC236}">
                <a16:creationId xmlns:a16="http://schemas.microsoft.com/office/drawing/2014/main" id="{2F76B231-CE43-4FB3-BFFF-9FDE5C0BAFD7}"/>
              </a:ext>
            </a:extLst>
          </p:cNvPr>
          <p:cNvSpPr txBox="1"/>
          <p:nvPr/>
        </p:nvSpPr>
        <p:spPr>
          <a:xfrm>
            <a:off x="4662203" y="688306"/>
            <a:ext cx="1125414" cy="646331"/>
          </a:xfrm>
          <a:prstGeom prst="rect">
            <a:avLst/>
          </a:prstGeom>
          <a:noFill/>
        </p:spPr>
        <p:txBody>
          <a:bodyPr wrap="square" rtlCol="0">
            <a:spAutoFit/>
          </a:bodyPr>
          <a:lstStyle/>
          <a:p>
            <a:r>
              <a:rPr lang="en-CA" sz="1200" b="1" dirty="0">
                <a:solidFill>
                  <a:schemeClr val="bg1"/>
                </a:solidFill>
                <a:latin typeface="Arial" panose="020B0604020202020204" pitchFamily="34" charset="0"/>
                <a:cs typeface="Arial" panose="020B0604020202020204" pitchFamily="34" charset="0"/>
              </a:rPr>
              <a:t>Innovating for the future</a:t>
            </a:r>
          </a:p>
        </p:txBody>
      </p:sp>
      <p:pic>
        <p:nvPicPr>
          <p:cNvPr id="26" name="Picture 25" descr="A picture containing indoor, floor, table&#10;&#10;Description automatically generated">
            <a:extLst>
              <a:ext uri="{FF2B5EF4-FFF2-40B4-BE49-F238E27FC236}">
                <a16:creationId xmlns:a16="http://schemas.microsoft.com/office/drawing/2014/main" id="{1C99A4C3-3732-4146-ADC4-8DE7087761F2}"/>
              </a:ext>
            </a:extLst>
          </p:cNvPr>
          <p:cNvPicPr>
            <a:picLocks noChangeAspect="1"/>
          </p:cNvPicPr>
          <p:nvPr/>
        </p:nvPicPr>
        <p:blipFill>
          <a:blip r:embed="rId3"/>
          <a:stretch>
            <a:fillRect/>
          </a:stretch>
        </p:blipFill>
        <p:spPr>
          <a:xfrm>
            <a:off x="6455996" y="-135083"/>
            <a:ext cx="2675877" cy="5580000"/>
          </a:xfrm>
          <a:prstGeom prst="rect">
            <a:avLst/>
          </a:prstGeom>
        </p:spPr>
      </p:pic>
    </p:spTree>
    <p:extLst>
      <p:ext uri="{BB962C8B-B14F-4D97-AF65-F5344CB8AC3E}">
        <p14:creationId xmlns:p14="http://schemas.microsoft.com/office/powerpoint/2010/main" val="1445026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85F711-BFBA-BD43-835D-DA4FDC3D24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701681">
            <a:off x="1882211" y="1345580"/>
            <a:ext cx="2683215" cy="4430079"/>
          </a:xfrm>
          <a:prstGeom prst="rect">
            <a:avLst/>
          </a:prstGeom>
        </p:spPr>
      </p:pic>
      <p:pic>
        <p:nvPicPr>
          <p:cNvPr id="17" name="Picture 16">
            <a:extLst>
              <a:ext uri="{FF2B5EF4-FFF2-40B4-BE49-F238E27FC236}">
                <a16:creationId xmlns:a16="http://schemas.microsoft.com/office/drawing/2014/main" id="{3A0B6BE0-2F7F-C244-ACE2-CABA9FE01E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297" y="1087032"/>
            <a:ext cx="2839813" cy="4688629"/>
          </a:xfrm>
          <a:prstGeom prst="rect">
            <a:avLst/>
          </a:prstGeom>
        </p:spPr>
      </p:pic>
      <p:pic>
        <p:nvPicPr>
          <p:cNvPr id="3" name="Picture 2">
            <a:extLst>
              <a:ext uri="{FF2B5EF4-FFF2-40B4-BE49-F238E27FC236}">
                <a16:creationId xmlns:a16="http://schemas.microsoft.com/office/drawing/2014/main" id="{80FBD048-0CB8-1740-BC04-DCB283A346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881" y="960120"/>
            <a:ext cx="1044671" cy="875624"/>
          </a:xfrm>
          <a:prstGeom prst="rect">
            <a:avLst/>
          </a:prstGeom>
        </p:spPr>
      </p:pic>
      <p:sp>
        <p:nvSpPr>
          <p:cNvPr id="14" name="TextBox 13">
            <a:extLst>
              <a:ext uri="{FF2B5EF4-FFF2-40B4-BE49-F238E27FC236}">
                <a16:creationId xmlns:a16="http://schemas.microsoft.com/office/drawing/2014/main" id="{D21FE0A4-C0AC-5D47-A6F2-3346A60C0DF0}"/>
              </a:ext>
            </a:extLst>
          </p:cNvPr>
          <p:cNvSpPr txBox="1"/>
          <p:nvPr/>
        </p:nvSpPr>
        <p:spPr>
          <a:xfrm>
            <a:off x="4739043" y="2122026"/>
            <a:ext cx="4185501" cy="769441"/>
          </a:xfrm>
          <a:prstGeom prst="rect">
            <a:avLst/>
          </a:prstGeom>
          <a:noFill/>
        </p:spPr>
        <p:txBody>
          <a:bodyPr wrap="square" rtlCol="0">
            <a:spAutoFit/>
          </a:bodyPr>
          <a:lstStyle/>
          <a:p>
            <a:r>
              <a:rPr lang="en-US" sz="2200" b="1" dirty="0">
                <a:solidFill>
                  <a:srgbClr val="250D53"/>
                </a:solidFill>
                <a:latin typeface="Mark Offc Pro" panose="020B0504020101010102" pitchFamily="34" charset="77"/>
              </a:rPr>
              <a:t>Transforming the </a:t>
            </a:r>
            <a:br>
              <a:rPr lang="en-US" sz="2200" b="1" dirty="0">
                <a:solidFill>
                  <a:srgbClr val="250D53"/>
                </a:solidFill>
                <a:latin typeface="Mark Offc Pro" panose="020B0504020101010102" pitchFamily="34" charset="77"/>
              </a:rPr>
            </a:br>
            <a:r>
              <a:rPr lang="en-US" sz="2200" b="1" dirty="0">
                <a:solidFill>
                  <a:srgbClr val="250D53"/>
                </a:solidFill>
                <a:latin typeface="Mark Offc Pro" panose="020B0504020101010102" pitchFamily="34" charset="77"/>
              </a:rPr>
              <a:t>Health Benefits Experience</a:t>
            </a:r>
          </a:p>
        </p:txBody>
      </p:sp>
      <p:cxnSp>
        <p:nvCxnSpPr>
          <p:cNvPr id="16" name="Straight Connector 15">
            <a:extLst>
              <a:ext uri="{FF2B5EF4-FFF2-40B4-BE49-F238E27FC236}">
                <a16:creationId xmlns:a16="http://schemas.microsoft.com/office/drawing/2014/main" id="{780B2387-0523-C74F-839B-633AA84CF213}"/>
              </a:ext>
            </a:extLst>
          </p:cNvPr>
          <p:cNvCxnSpPr>
            <a:cxnSpLocks/>
          </p:cNvCxnSpPr>
          <p:nvPr/>
        </p:nvCxnSpPr>
        <p:spPr>
          <a:xfrm>
            <a:off x="4840882" y="3119509"/>
            <a:ext cx="4659291" cy="0"/>
          </a:xfrm>
          <a:prstGeom prst="line">
            <a:avLst/>
          </a:prstGeom>
          <a:ln>
            <a:solidFill>
              <a:srgbClr val="250D53">
                <a:alpha val="20000"/>
              </a:srgb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FD9DE71-53AE-BA42-8302-18877EB11B03}"/>
              </a:ext>
            </a:extLst>
          </p:cNvPr>
          <p:cNvGrpSpPr/>
          <p:nvPr/>
        </p:nvGrpSpPr>
        <p:grpSpPr>
          <a:xfrm>
            <a:off x="4840882" y="3440960"/>
            <a:ext cx="3623374" cy="1048432"/>
            <a:chOff x="5060338" y="3891063"/>
            <a:chExt cx="2920235" cy="844977"/>
          </a:xfrm>
        </p:grpSpPr>
        <p:pic>
          <p:nvPicPr>
            <p:cNvPr id="6" name="Picture 5">
              <a:extLst>
                <a:ext uri="{FF2B5EF4-FFF2-40B4-BE49-F238E27FC236}">
                  <a16:creationId xmlns:a16="http://schemas.microsoft.com/office/drawing/2014/main" id="{F1DD8EBE-2EFE-8A41-B461-3E9512DDC12C}"/>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5060338" y="3891063"/>
              <a:ext cx="827694" cy="276243"/>
            </a:xfrm>
            <a:prstGeom prst="rect">
              <a:avLst/>
            </a:prstGeom>
          </p:spPr>
        </p:pic>
        <p:pic>
          <p:nvPicPr>
            <p:cNvPr id="7" name="Picture 6">
              <a:extLst>
                <a:ext uri="{FF2B5EF4-FFF2-40B4-BE49-F238E27FC236}">
                  <a16:creationId xmlns:a16="http://schemas.microsoft.com/office/drawing/2014/main" id="{CAB2B52A-DD1A-654C-BD46-B7F89BEE1826}"/>
                </a:ext>
              </a:extLst>
            </p:cNvPr>
            <p:cNvPicPr>
              <a:picLocks noChangeAspect="1"/>
            </p:cNvPicPr>
            <p:nvPr/>
          </p:nvPicPr>
          <p:blipFill>
            <a:blip r:embed="rId7" cstate="screen">
              <a:extLst>
                <a:ext uri="{BEBA8EAE-BF5A-486C-A8C5-ECC9F3942E4B}">
                  <a14:imgProps xmlns:a14="http://schemas.microsoft.com/office/drawing/2010/main">
                    <a14:imgLayer r:embed="rId8">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6154610" y="3915716"/>
              <a:ext cx="793487" cy="226938"/>
            </a:xfrm>
            <a:prstGeom prst="rect">
              <a:avLst/>
            </a:prstGeom>
          </p:spPr>
        </p:pic>
        <p:pic>
          <p:nvPicPr>
            <p:cNvPr id="8" name="Picture 7">
              <a:extLst>
                <a:ext uri="{FF2B5EF4-FFF2-40B4-BE49-F238E27FC236}">
                  <a16:creationId xmlns:a16="http://schemas.microsoft.com/office/drawing/2014/main" id="{1BDFF61C-B364-0C48-8B1A-2B823034C005}"/>
                </a:ext>
              </a:extLst>
            </p:cNvPr>
            <p:cNvPicPr>
              <a:picLocks noChangeAspect="1"/>
            </p:cNvPicPr>
            <p:nvPr/>
          </p:nvPicPr>
          <p:blipFill>
            <a:blip r:embed="rId9" cstate="screen">
              <a:extLst>
                <a:ext uri="{BEBA8EAE-BF5A-486C-A8C5-ECC9F3942E4B}">
                  <a14:imgProps xmlns:a14="http://schemas.microsoft.com/office/drawing/2010/main">
                    <a14:imgLayer r:embed="rId10">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7312945" y="3911169"/>
              <a:ext cx="667628" cy="226939"/>
            </a:xfrm>
            <a:prstGeom prst="rect">
              <a:avLst/>
            </a:prstGeom>
          </p:spPr>
        </p:pic>
        <p:pic>
          <p:nvPicPr>
            <p:cNvPr id="9" name="Picture 8">
              <a:extLst>
                <a:ext uri="{FF2B5EF4-FFF2-40B4-BE49-F238E27FC236}">
                  <a16:creationId xmlns:a16="http://schemas.microsoft.com/office/drawing/2014/main" id="{28E6AA5F-FF07-E448-9215-F40A6F29C5EB}"/>
                </a:ext>
              </a:extLst>
            </p:cNvPr>
            <p:cNvPicPr>
              <a:picLocks noChangeAspect="1"/>
            </p:cNvPicPr>
            <p:nvPr/>
          </p:nvPicPr>
          <p:blipFill>
            <a:blip r:embed="rId11" cstate="screen">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5677002" y="4398033"/>
              <a:ext cx="789444" cy="181536"/>
            </a:xfrm>
            <a:prstGeom prst="rect">
              <a:avLst/>
            </a:prstGeom>
          </p:spPr>
        </p:pic>
        <p:pic>
          <p:nvPicPr>
            <p:cNvPr id="10" name="Picture 9">
              <a:extLst>
                <a:ext uri="{FF2B5EF4-FFF2-40B4-BE49-F238E27FC236}">
                  <a16:creationId xmlns:a16="http://schemas.microsoft.com/office/drawing/2014/main" id="{E2A0D561-02DC-C645-8389-14EFF9C847A0}"/>
                </a:ext>
              </a:extLst>
            </p:cNvPr>
            <p:cNvPicPr>
              <a:picLocks noChangeAspect="1"/>
            </p:cNvPicPr>
            <p:nvPr/>
          </p:nvPicPr>
          <p:blipFill>
            <a:blip r:embed="rId13" cstate="screen">
              <a:extLst>
                <a:ext uri="{BEBA8EAE-BF5A-486C-A8C5-ECC9F3942E4B}">
                  <a14:imgProps xmlns:a14="http://schemas.microsoft.com/office/drawing/2010/main">
                    <a14:imgLayer r:embed="rId14">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6724726" y="4230753"/>
              <a:ext cx="829916" cy="505287"/>
            </a:xfrm>
            <a:prstGeom prst="rect">
              <a:avLst/>
            </a:prstGeom>
          </p:spPr>
        </p:pic>
      </p:grpSp>
    </p:spTree>
    <p:extLst>
      <p:ext uri="{BB962C8B-B14F-4D97-AF65-F5344CB8AC3E}">
        <p14:creationId xmlns:p14="http://schemas.microsoft.com/office/powerpoint/2010/main" val="610062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F8DD-7AB3-4FD6-B4DF-4A580166ACA3}"/>
              </a:ext>
            </a:extLst>
          </p:cNvPr>
          <p:cNvSpPr>
            <a:spLocks noGrp="1"/>
          </p:cNvSpPr>
          <p:nvPr>
            <p:ph type="ctrTitle"/>
          </p:nvPr>
        </p:nvSpPr>
        <p:spPr>
          <a:xfrm>
            <a:off x="1068404" y="1193532"/>
            <a:ext cx="7642458" cy="1438939"/>
          </a:xfrm>
        </p:spPr>
        <p:txBody>
          <a:bodyPr anchor="t">
            <a:noAutofit/>
          </a:bodyPr>
          <a:lstStyle/>
          <a:p>
            <a:pPr algn="l">
              <a:lnSpc>
                <a:spcPct val="100000"/>
              </a:lnSpc>
              <a:spcAft>
                <a:spcPts val="600"/>
              </a:spcAft>
            </a:pPr>
            <a:r>
              <a:rPr lang="en-US" sz="2000" b="1" dirty="0"/>
              <a:t>Which of the following disruptors do you think will have the biggest impact on your organization over the next 2-5 years?</a:t>
            </a:r>
            <a:br>
              <a:rPr lang="en-US" sz="2000" b="1" dirty="0"/>
            </a:br>
            <a:br>
              <a:rPr lang="en-US" sz="2000" dirty="0"/>
            </a:br>
            <a:r>
              <a:rPr lang="en-US" sz="2000" dirty="0"/>
              <a:t>1. New competitors/competing business models (e.g. Uber vs. taxis,          </a:t>
            </a:r>
            <a:br>
              <a:rPr lang="en-US" sz="2000" dirty="0"/>
            </a:br>
            <a:r>
              <a:rPr lang="en-US" sz="2000" dirty="0"/>
              <a:t>     Airbnb vs. hotels, Amazon vs. traditional retailers)</a:t>
            </a:r>
            <a:br>
              <a:rPr lang="en-US" sz="2000" dirty="0"/>
            </a:br>
            <a:r>
              <a:rPr lang="en-US" sz="2000" dirty="0"/>
              <a:t>2. Emerging technologies (e.g. AI, internet of things, drones) </a:t>
            </a:r>
            <a:br>
              <a:rPr lang="en-US" sz="2000" dirty="0"/>
            </a:br>
            <a:r>
              <a:rPr lang="en-US" sz="2000" dirty="0"/>
              <a:t>3. Regulatory changes (e.g. carbon tax, data privacy)</a:t>
            </a:r>
            <a:br>
              <a:rPr lang="en-US" sz="2000" dirty="0"/>
            </a:br>
            <a:r>
              <a:rPr lang="en-US" sz="2000" dirty="0"/>
              <a:t>4. Changing demographics/societal preferences (e.g. aging baby </a:t>
            </a:r>
            <a:br>
              <a:rPr lang="en-US" sz="2000" dirty="0"/>
            </a:br>
            <a:r>
              <a:rPr lang="en-US" sz="2000" dirty="0"/>
              <a:t>     boomers, Millennials &amp; digital services, social responsibility)</a:t>
            </a:r>
            <a:br>
              <a:rPr lang="en-US" sz="2000" dirty="0"/>
            </a:br>
            <a:r>
              <a:rPr lang="en-US" sz="2000" dirty="0"/>
              <a:t>5. Climate change/other environmental risks</a:t>
            </a:r>
            <a:br>
              <a:rPr lang="en-US" sz="2000" dirty="0"/>
            </a:br>
            <a:r>
              <a:rPr lang="en-US" sz="2000" dirty="0"/>
              <a:t>6. Customers becoming competitors</a:t>
            </a:r>
            <a:br>
              <a:rPr lang="en-US" sz="2000" dirty="0"/>
            </a:br>
            <a:r>
              <a:rPr lang="en-US" sz="2000" dirty="0"/>
              <a:t>7. Not applicable</a:t>
            </a:r>
          </a:p>
        </p:txBody>
      </p:sp>
    </p:spTree>
    <p:extLst>
      <p:ext uri="{BB962C8B-B14F-4D97-AF65-F5344CB8AC3E}">
        <p14:creationId xmlns:p14="http://schemas.microsoft.com/office/powerpoint/2010/main" val="1492119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F25DE3-1881-4884-A251-00678D83BB14}"/>
              </a:ext>
            </a:extLst>
          </p:cNvPr>
          <p:cNvSpPr>
            <a:spLocks noGrp="1"/>
          </p:cNvSpPr>
          <p:nvPr>
            <p:ph type="ctrTitle"/>
          </p:nvPr>
        </p:nvSpPr>
        <p:spPr>
          <a:xfrm>
            <a:off x="1143000" y="1417320"/>
            <a:ext cx="6858000" cy="1400438"/>
          </a:xfrm>
        </p:spPr>
        <p:txBody>
          <a:bodyPr anchor="t">
            <a:noAutofit/>
          </a:bodyPr>
          <a:lstStyle/>
          <a:p>
            <a:r>
              <a:rPr lang="en-US" sz="3600" dirty="0"/>
              <a:t>How did your organization identify your disruption risks?  </a:t>
            </a:r>
            <a:br>
              <a:rPr lang="en-US" sz="3600" dirty="0"/>
            </a:br>
            <a:r>
              <a:rPr lang="en-US" sz="3600" dirty="0"/>
              <a:t>How did you prioritize?</a:t>
            </a:r>
          </a:p>
        </p:txBody>
      </p:sp>
    </p:spTree>
    <p:extLst>
      <p:ext uri="{BB962C8B-B14F-4D97-AF65-F5344CB8AC3E}">
        <p14:creationId xmlns:p14="http://schemas.microsoft.com/office/powerpoint/2010/main" val="3555260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829</Words>
  <Application>Microsoft Office PowerPoint</Application>
  <PresentationFormat>On-screen Show (16:9)</PresentationFormat>
  <Paragraphs>229</Paragraphs>
  <Slides>13</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Mark Offc Pro</vt:lpstr>
      <vt:lpstr>Oswald</vt:lpstr>
      <vt:lpstr>Roboto</vt:lpstr>
      <vt:lpstr>Roboto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of the following disruptors do you think will have the biggest impact on your organization over the next 2-5 years?  1. New competitors/competing business models (e.g. Uber vs. taxis,                Airbnb vs. hotels, Amazon vs. traditional retailers) 2. Emerging technologies (e.g. AI, internet of things, drones)  3. Regulatory changes (e.g. carbon tax, data privacy) 4. Changing demographics/societal preferences (e.g. aging baby       boomers, Millennials &amp; digital services, social responsibility) 5. Climate change/other environmental risks 6. Customers becoming competitors 7. Not applicable</vt:lpstr>
      <vt:lpstr>How did your organization identify your disruption risks?   How did you prioritize?</vt:lpstr>
      <vt:lpstr>How can a CFO/Finance Executive help in identifying and managing disruption risk?</vt:lpstr>
      <vt:lpstr>How do you think corporate innovation is best achieved?  1. Internal teams 2. External partnerships </vt:lpstr>
      <vt:lpstr>What’s the biggest challenge in identifying and managing disruption risk?</vt:lpstr>
      <vt:lpstr>Does someone need to be responsible for identifying / monitoring disruption risk?   If so, who?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Huang, Hubert</dc:creator>
  <cp:lastModifiedBy>Huang, Hubert</cp:lastModifiedBy>
  <cp:revision>2</cp:revision>
  <dcterms:created xsi:type="dcterms:W3CDTF">2019-05-30T19:59:47Z</dcterms:created>
  <dcterms:modified xsi:type="dcterms:W3CDTF">2019-06-04T21:41:07Z</dcterms:modified>
</cp:coreProperties>
</file>