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428" r:id="rId2"/>
    <p:sldId id="419" r:id="rId3"/>
    <p:sldId id="429" r:id="rId4"/>
    <p:sldId id="430" r:id="rId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DE3A5EE-1834-45BD-A37A-9560D0CD0042}">
          <p14:sldIdLst>
            <p14:sldId id="428"/>
            <p14:sldId id="419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 Hepburn" initials="JH" lastIdx="4" clrIdx="0"/>
  <p:cmAuthor id="1" name="Queen's University - School of Business" initials="QU-So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5220" autoAdjust="0"/>
  </p:normalViewPr>
  <p:slideViewPr>
    <p:cSldViewPr snapToGrid="0">
      <p:cViewPr varScale="1">
        <p:scale>
          <a:sx n="54" d="100"/>
          <a:sy n="54" d="100"/>
        </p:scale>
        <p:origin x="1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26" y="-7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ABB1C8F-3422-4635-96B1-3FEBF5B5BA2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3922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758825" y="514350"/>
            <a:ext cx="5340350" cy="4006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C36A3A5-7BB6-4F86-88E4-3FFD01987BF6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4557" y="5148437"/>
            <a:ext cx="6208889" cy="3274722"/>
            <a:chOff x="0" y="4839405"/>
            <a:chExt cx="6696075" cy="3221038"/>
          </a:xfrm>
        </p:grpSpPr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0" y="4839405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0" y="5288668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0" y="5742693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0" y="6223705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0" y="6674555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0" y="7125405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0" y="7608005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0" y="8060443"/>
              <a:ext cx="66960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01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A3A5-7BB6-4F86-88E4-3FFD01987BF6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35038" y="661988"/>
            <a:ext cx="5275262" cy="395763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>
          <a:xfrm>
            <a:off x="714972" y="4690846"/>
            <a:ext cx="5713293" cy="3838569"/>
          </a:xfrm>
          <a:prstGeom prst="rect">
            <a:avLst/>
          </a:prstGeom>
        </p:spPr>
        <p:txBody>
          <a:bodyPr lIns="93817" tIns="46908" rIns="93817" bIns="469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0831" y="1414948"/>
            <a:ext cx="7546228" cy="1375834"/>
          </a:xfrm>
        </p:spPr>
        <p:txBody>
          <a:bodyPr lIns="0" rIns="0" anchor="b" anchorCtr="0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CLICK TO EDIT 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0830" y="2790782"/>
            <a:ext cx="7567594" cy="1200329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Program Name                                                                            Date (e.g. July 1 to July 9, 2011)                                  Speaker/Faculty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42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9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2659"/>
            <a:ext cx="5111750" cy="5206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523"/>
            <a:ext cx="3008313" cy="3872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0" y="1435100"/>
            <a:ext cx="3008313" cy="2540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632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142" y="49506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7142" y="7628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7142" y="5517424"/>
            <a:ext cx="5486400" cy="8548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92288" y="5061215"/>
            <a:ext cx="54864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C0EC7-2F96-455D-939D-808C89D5FD9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126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772003"/>
            <a:ext cx="8445500" cy="55334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C0EC7-2F96-455D-939D-808C89D5FD9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31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274637"/>
            <a:ext cx="8445500" cy="5686891"/>
          </a:xfrm>
        </p:spPr>
        <p:txBody>
          <a:bodyPr lIns="0" rIns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10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C0EC7-2F96-455D-939D-808C89D5FD9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7504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16" y="4406900"/>
            <a:ext cx="831638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416" y="2906713"/>
            <a:ext cx="831638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10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871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789880"/>
            <a:ext cx="41481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50" y="1429642"/>
            <a:ext cx="4148138" cy="45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9880"/>
            <a:ext cx="41497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29642"/>
            <a:ext cx="4149725" cy="45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97352"/>
            <a:ext cx="4942830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10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2054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2493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941168"/>
            <a:ext cx="4402044" cy="888020"/>
          </a:xfrm>
        </p:spPr>
        <p:txBody>
          <a:bodyPr>
            <a:normAutofit/>
          </a:bodyPr>
          <a:lstStyle>
            <a:lvl1pPr>
              <a:defRPr sz="2000" b="0" i="1"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19120" y="1628800"/>
            <a:ext cx="4402044" cy="30629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1">
                <a:latin typeface="Georgia"/>
              </a:defRPr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lipArt Placeholder 12"/>
          <p:cNvSpPr>
            <a:spLocks noGrp="1"/>
          </p:cNvSpPr>
          <p:nvPr>
            <p:ph type="clipArt" sz="quarter" idx="14"/>
          </p:nvPr>
        </p:nvSpPr>
        <p:spPr>
          <a:xfrm>
            <a:off x="2296" y="1628800"/>
            <a:ext cx="4377018" cy="3062941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81000" y="5013512"/>
            <a:ext cx="3367088" cy="369888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989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6205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</p:spPr>
        <p:txBody>
          <a:bodyPr anchor="ctr"/>
          <a:lstStyle>
            <a:lvl1pPr algn="l">
              <a:defRPr sz="1000" b="0"/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401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49" y="44624"/>
            <a:ext cx="75006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764704"/>
            <a:ext cx="8445500" cy="5533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4942830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10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de-DE" smtClean="0"/>
              <a:t>©2017 KBrohman &amp; BCross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20125" y="649287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0EC7-2F96-455D-939D-808C89D5FD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1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transition spd="slow"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spc="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smtClean="0"/>
              <a:t>Execution (</a:t>
            </a:r>
            <a:r>
              <a:rPr lang="en-US" dirty="0" err="1" smtClean="0"/>
              <a:t>COEx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987" y="3076234"/>
            <a:ext cx="4607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smtClean="0"/>
              <a:t>A</a:t>
            </a:r>
            <a:endParaRPr lang="en-US" sz="4050" dirty="0"/>
          </a:p>
        </p:txBody>
      </p:sp>
      <p:sp>
        <p:nvSpPr>
          <p:cNvPr id="6" name="TextBox 5"/>
          <p:cNvSpPr txBox="1"/>
          <p:nvPr/>
        </p:nvSpPr>
        <p:spPr>
          <a:xfrm>
            <a:off x="5302016" y="3076234"/>
            <a:ext cx="4607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/>
              <a:t>B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607169" y="2060749"/>
            <a:ext cx="5014349" cy="9571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47348" y="3823564"/>
            <a:ext cx="5086640" cy="120275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24" y="1081668"/>
            <a:ext cx="1357345" cy="1745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4311" y="946269"/>
            <a:ext cx="185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Destructive </a:t>
            </a:r>
            <a:r>
              <a:rPr lang="en-US" sz="2000" b="1" dirty="0"/>
              <a:t>vortex</a:t>
            </a:r>
            <a:r>
              <a:rPr lang="en-US" sz="2000" dirty="0"/>
              <a:t> of </a:t>
            </a:r>
            <a:r>
              <a:rPr lang="en-US" sz="2000" dirty="0" smtClean="0"/>
              <a:t>activity ($0.64)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3805" y="5134511"/>
            <a:ext cx="2110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Productive </a:t>
            </a:r>
            <a:r>
              <a:rPr lang="en-US" sz="2000" b="1" dirty="0"/>
              <a:t>whirlwind</a:t>
            </a:r>
            <a:r>
              <a:rPr lang="en-US" sz="2000" dirty="0"/>
              <a:t> of </a:t>
            </a:r>
            <a:r>
              <a:rPr lang="en-US" sz="2000" dirty="0" smtClean="0"/>
              <a:t>activity ($0.29)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956565" y="4118848"/>
            <a:ext cx="2785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Low </a:t>
            </a:r>
            <a:r>
              <a:rPr lang="en-US" sz="2000" b="1" dirty="0" smtClean="0"/>
              <a:t>cost of </a:t>
            </a:r>
            <a:r>
              <a:rPr lang="en-US" sz="2000" b="1" dirty="0"/>
              <a:t>execution </a:t>
            </a:r>
            <a:r>
              <a:rPr lang="en-US" sz="2000" dirty="0" smtClean="0"/>
              <a:t>improve long-term sustainability.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044" y="4021197"/>
            <a:ext cx="1336598" cy="2073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86611" y="1515040"/>
            <a:ext cx="3055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 costs of execution </a:t>
            </a:r>
            <a:r>
              <a:rPr lang="en-US" sz="2000" dirty="0" smtClean="0"/>
              <a:t>eventually led to the 2015 financial shortfall. </a:t>
            </a:r>
            <a:endParaRPr lang="en-US" sz="2000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95691" y="5832005"/>
            <a:ext cx="2775716" cy="16406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900" dirty="0"/>
          </a:p>
        </p:txBody>
      </p:sp>
      <p:sp>
        <p:nvSpPr>
          <p:cNvPr id="2" name="Right Arrow 1"/>
          <p:cNvSpPr/>
          <p:nvPr/>
        </p:nvSpPr>
        <p:spPr>
          <a:xfrm>
            <a:off x="6074228" y="3254444"/>
            <a:ext cx="1406178" cy="33607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7619529" y="3076233"/>
            <a:ext cx="13456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smtClean="0"/>
              <a:t>2015</a:t>
            </a:r>
            <a:endParaRPr lang="en-US" sz="405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0915"/>
            <a:ext cx="2000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©2018 Brohman, Brown &amp; </a:t>
            </a:r>
            <a:r>
              <a:rPr lang="en-US" sz="900" dirty="0" err="1"/>
              <a:t>McSheffrey</a:t>
            </a:r>
            <a:endParaRPr lang="en-CA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249" y="1455371"/>
            <a:ext cx="144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YOU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0987" y="5313748"/>
            <a:ext cx="202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COMPETITORS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61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Destructive Vortex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6373141" y="3086953"/>
            <a:ext cx="44945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5 Year Strategic Goal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7081" y="957789"/>
            <a:ext cx="7234588" cy="917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2013 </a:t>
            </a:r>
            <a:r>
              <a:rPr lang="en-US" sz="2400" dirty="0"/>
              <a:t>Performance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8742" y="2196124"/>
            <a:ext cx="7182927" cy="9993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2014 </a:t>
            </a:r>
            <a:r>
              <a:rPr lang="en-US" sz="2400" dirty="0"/>
              <a:t>Performance</a:t>
            </a:r>
          </a:p>
        </p:txBody>
      </p:sp>
      <p:sp>
        <p:nvSpPr>
          <p:cNvPr id="6" name="Left Arrow 5"/>
          <p:cNvSpPr/>
          <p:nvPr/>
        </p:nvSpPr>
        <p:spPr>
          <a:xfrm>
            <a:off x="5623104" y="1393568"/>
            <a:ext cx="1819173" cy="875115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COEx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4759315" y="2743448"/>
            <a:ext cx="2836190" cy="847502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COEx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4571" y="1638988"/>
            <a:ext cx="514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Lack of confidence, communication breakdowns, poor integration.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9969" y="3035128"/>
            <a:ext cx="442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Director disengagement</a:t>
            </a:r>
            <a:r>
              <a:rPr lang="en-US" sz="2000" dirty="0"/>
              <a:t>, </a:t>
            </a:r>
            <a:r>
              <a:rPr lang="en-US" sz="2000" dirty="0" smtClean="0"/>
              <a:t>preferential treatment, infighting </a:t>
            </a:r>
            <a:r>
              <a:rPr lang="en-US" sz="2000" dirty="0"/>
              <a:t>etc.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5582" y="3774994"/>
            <a:ext cx="5188813" cy="10206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2015 </a:t>
            </a:r>
            <a:r>
              <a:rPr lang="en-US" sz="2400" dirty="0"/>
              <a:t>Performance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468029" y="4243108"/>
            <a:ext cx="4381885" cy="1138913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$0.64 Cost of Execution (</a:t>
            </a:r>
            <a:r>
              <a:rPr lang="en-US" sz="2400" dirty="0" err="1" smtClean="0"/>
              <a:t>COEx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969" y="4647798"/>
            <a:ext cx="326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 </a:t>
            </a:r>
            <a:r>
              <a:rPr lang="en-US" sz="2000" dirty="0"/>
              <a:t>Directors left, blame, </a:t>
            </a:r>
            <a:r>
              <a:rPr lang="en-US" sz="2000" dirty="0" smtClean="0"/>
              <a:t>excuses, lack of trust.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8971" y="4054508"/>
            <a:ext cx="23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$$$ ½ of Shortfall</a:t>
            </a:r>
          </a:p>
        </p:txBody>
      </p:sp>
    </p:spTree>
    <p:extLst>
      <p:ext uri="{BB962C8B-B14F-4D97-AF65-F5344CB8AC3E}">
        <p14:creationId xmlns:p14="http://schemas.microsoft.com/office/powerpoint/2010/main" val="109613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Barriers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1040514"/>
            <a:ext cx="4676426" cy="4611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874" y="5999355"/>
            <a:ext cx="8776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Brohman, M.K.. E. Brown, J. </a:t>
            </a:r>
            <a:r>
              <a:rPr lang="en-US" sz="2000" dirty="0" err="1" smtClean="0"/>
              <a:t>McSheffrey</a:t>
            </a:r>
            <a:r>
              <a:rPr lang="en-US" sz="2000" dirty="0" smtClean="0"/>
              <a:t>. </a:t>
            </a:r>
            <a:r>
              <a:rPr lang="en-US" sz="2000" i="1" dirty="0" smtClean="0"/>
              <a:t>SHIFT: A New Mindset for Sustainable Execution</a:t>
            </a:r>
            <a:r>
              <a:rPr lang="en-US" sz="2000" dirty="0" smtClean="0"/>
              <a:t>, forthcoming Fall 2018 .  </a:t>
            </a:r>
            <a:endParaRPr lang="en-US" sz="2000" dirty="0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14" y="1510889"/>
            <a:ext cx="2832377" cy="38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to Recovery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281269" y="2191925"/>
            <a:ext cx="27044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Adjusted Goals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7081" y="957789"/>
            <a:ext cx="5814148" cy="917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2016 </a:t>
            </a:r>
            <a:r>
              <a:rPr lang="en-US" sz="2400" dirty="0"/>
              <a:t>Performance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8742" y="2196124"/>
            <a:ext cx="7182927" cy="9993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2017 </a:t>
            </a:r>
            <a:r>
              <a:rPr lang="en-US" sz="2400" dirty="0"/>
              <a:t>Performance</a:t>
            </a:r>
          </a:p>
        </p:txBody>
      </p:sp>
      <p:sp>
        <p:nvSpPr>
          <p:cNvPr id="6" name="Left Arrow 5"/>
          <p:cNvSpPr/>
          <p:nvPr/>
        </p:nvSpPr>
        <p:spPr>
          <a:xfrm>
            <a:off x="4337824" y="1393568"/>
            <a:ext cx="3104454" cy="875115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$</a:t>
            </a:r>
            <a:r>
              <a:rPr lang="en-US" sz="2400" dirty="0" smtClean="0"/>
              <a:t>0.52 </a:t>
            </a:r>
            <a:r>
              <a:rPr lang="en-US" sz="2400" dirty="0" err="1" smtClean="0"/>
              <a:t>COEx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4759315" y="2743448"/>
            <a:ext cx="2836190" cy="847502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$</a:t>
            </a:r>
            <a:r>
              <a:rPr lang="en-US" sz="2400" dirty="0" smtClean="0"/>
              <a:t>0.36 </a:t>
            </a:r>
            <a:r>
              <a:rPr lang="en-US" sz="2400" dirty="0" err="1"/>
              <a:t>COEx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4571" y="1638988"/>
            <a:ext cx="356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Reset targets reduced blame, enhanced trust.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9968" y="3035128"/>
            <a:ext cx="560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Change in leadership, investment in </a:t>
            </a:r>
          </a:p>
          <a:p>
            <a:r>
              <a:rPr lang="en-US" sz="2000" dirty="0" smtClean="0"/>
              <a:t>integration, revitalized the ‘old way of doing things’ 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455582" y="3774994"/>
            <a:ext cx="7187753" cy="10206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2018 Growth Plan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307980" y="4243108"/>
            <a:ext cx="2541934" cy="975663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/>
              <a:t>$0.32 </a:t>
            </a:r>
            <a:r>
              <a:rPr lang="en-US" sz="2400" dirty="0" err="1" smtClean="0"/>
              <a:t>COEx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969" y="4647798"/>
            <a:ext cx="4918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Equity partner renewed their engagement &amp; they continue to work on identifying and reducing barriers to execution.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3793" y="1128475"/>
            <a:ext cx="23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</a:t>
            </a:r>
            <a:r>
              <a:rPr lang="en-US" sz="2400" dirty="0"/>
              <a:t>½ of Shortfall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7238703" y="5232365"/>
            <a:ext cx="2783315" cy="4679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New 5 Year Strategy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5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QSB Theme -Final- July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QSB Theme -Final- July 2011</Template>
  <TotalTime>23670</TotalTime>
  <Words>213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QSB Theme -Final- July 2011</vt:lpstr>
      <vt:lpstr>Cost of Execution (COEx)</vt:lpstr>
      <vt:lpstr>The Destructive Vortex</vt:lpstr>
      <vt:lpstr>Execution Barriers</vt:lpstr>
      <vt:lpstr>The Road to Recovery</vt:lpstr>
    </vt:vector>
  </TitlesOfParts>
  <Company>Queen's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nvretteas</dc:creator>
  <cp:lastModifiedBy>Kathryn Brohman</cp:lastModifiedBy>
  <cp:revision>385</cp:revision>
  <cp:lastPrinted>2016-11-11T16:36:51Z</cp:lastPrinted>
  <dcterms:created xsi:type="dcterms:W3CDTF">2011-07-27T15:30:37Z</dcterms:created>
  <dcterms:modified xsi:type="dcterms:W3CDTF">2018-06-03T12:50:26Z</dcterms:modified>
</cp:coreProperties>
</file>