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746" r:id="rId2"/>
    <p:sldId id="2267" r:id="rId3"/>
    <p:sldId id="2268" r:id="rId4"/>
    <p:sldId id="2275" r:id="rId5"/>
    <p:sldId id="2277" r:id="rId6"/>
    <p:sldId id="2276" r:id="rId7"/>
    <p:sldId id="2278" r:id="rId8"/>
    <p:sldId id="2279" r:id="rId9"/>
    <p:sldId id="2280" r:id="rId10"/>
    <p:sldId id="2281" r:id="rId11"/>
    <p:sldId id="2282" r:id="rId12"/>
    <p:sldId id="2274" r:id="rId13"/>
    <p:sldId id="2254" r:id="rId14"/>
    <p:sldId id="1763" r:id="rId15"/>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E71"/>
    <a:srgbClr val="000000"/>
    <a:srgbClr val="7F7F7F"/>
    <a:srgbClr val="543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76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2916F3-AF8D-4D33-8A1A-7DA97524C4DD}" type="datetimeFigureOut">
              <a:rPr lang="en-US" smtClean="0"/>
              <a:t>5/31/2018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C576250-C2DC-456A-9521-3C20AA9E04B3}" type="slidenum">
              <a:rPr lang="en-US" smtClean="0"/>
              <a:t>‹#›</a:t>
            </a:fld>
            <a:endParaRPr lang="en-US"/>
          </a:p>
        </p:txBody>
      </p:sp>
    </p:spTree>
    <p:extLst>
      <p:ext uri="{BB962C8B-B14F-4D97-AF65-F5344CB8AC3E}">
        <p14:creationId xmlns:p14="http://schemas.microsoft.com/office/powerpoint/2010/main" val="301179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0DDB22-EB13-48AB-BB1E-1288A77D86E5}" type="datetimeFigureOut">
              <a:rPr lang="en-US" smtClean="0"/>
              <a:pPr/>
              <a:t>5/31/2018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AC6F4A-1ACC-478F-A0BD-27205932E13D}" type="slidenum">
              <a:rPr lang="en-US" smtClean="0"/>
              <a:pPr/>
              <a:t>‹#›</a:t>
            </a:fld>
            <a:endParaRPr lang="en-US"/>
          </a:p>
        </p:txBody>
      </p:sp>
    </p:spTree>
    <p:extLst>
      <p:ext uri="{BB962C8B-B14F-4D97-AF65-F5344CB8AC3E}">
        <p14:creationId xmlns:p14="http://schemas.microsoft.com/office/powerpoint/2010/main" val="219636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Campaign rhetoric versus economic reality</a:t>
            </a:r>
          </a:p>
          <a:p>
            <a:r>
              <a:rPr lang="en-US" dirty="0" smtClean="0"/>
              <a:t>Changing of the guard, 2016 versus others</a:t>
            </a:r>
          </a:p>
          <a:p>
            <a:pPr>
              <a:tabLst>
                <a:tab pos="463550" algn="l"/>
              </a:tabLst>
            </a:pPr>
            <a:r>
              <a:rPr lang="en-US" dirty="0"/>
              <a:t>	</a:t>
            </a:r>
            <a:r>
              <a:rPr lang="en-US" dirty="0" smtClean="0"/>
              <a:t>If not in crisis, all the more difficult to find consensus</a:t>
            </a:r>
          </a:p>
          <a:p>
            <a:pPr>
              <a:tabLst>
                <a:tab pos="463550" algn="l"/>
              </a:tabLst>
            </a:pPr>
            <a:r>
              <a:rPr lang="en-US" dirty="0"/>
              <a:t>	</a:t>
            </a:r>
            <a:r>
              <a:rPr lang="en-US" dirty="0" smtClean="0"/>
              <a:t>Polarized in the first place</a:t>
            </a:r>
          </a:p>
          <a:p>
            <a:pPr>
              <a:tabLst>
                <a:tab pos="463550" algn="l"/>
              </a:tabLst>
            </a:pPr>
            <a:r>
              <a:rPr lang="en-US" dirty="0" smtClean="0"/>
              <a:t>Short- versus long-term issues</a:t>
            </a:r>
            <a:endParaRPr lang="en-US" dirty="0"/>
          </a:p>
        </p:txBody>
      </p:sp>
      <p:sp>
        <p:nvSpPr>
          <p:cNvPr id="4" name="Slide Number Placeholder 3"/>
          <p:cNvSpPr>
            <a:spLocks noGrp="1"/>
          </p:cNvSpPr>
          <p:nvPr>
            <p:ph type="sldNum" sz="quarter" idx="10"/>
          </p:nvPr>
        </p:nvSpPr>
        <p:spPr/>
        <p:txBody>
          <a:bodyPr/>
          <a:lstStyle/>
          <a:p>
            <a:fld id="{98AC6F4A-1ACC-478F-A0BD-27205932E13D}" type="slidenum">
              <a:rPr lang="en-US" smtClean="0"/>
              <a:pPr/>
              <a:t>1</a:t>
            </a:fld>
            <a:endParaRPr lang="en-US" dirty="0"/>
          </a:p>
        </p:txBody>
      </p:sp>
    </p:spTree>
    <p:extLst>
      <p:ext uri="{BB962C8B-B14F-4D97-AF65-F5344CB8AC3E}">
        <p14:creationId xmlns:p14="http://schemas.microsoft.com/office/powerpoint/2010/main" val="53524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995363" y="763588"/>
            <a:ext cx="4956175" cy="3716337"/>
          </a:xfrm>
          <a:ln/>
        </p:spPr>
      </p:sp>
      <p:sp>
        <p:nvSpPr>
          <p:cNvPr id="77826" name="Rectangle 3"/>
          <p:cNvSpPr>
            <a:spLocks noGrp="1" noChangeArrowheads="1"/>
          </p:cNvSpPr>
          <p:nvPr>
            <p:ph type="body" idx="1"/>
          </p:nvPr>
        </p:nvSpPr>
        <p:spPr>
          <a:xfrm>
            <a:off x="738190" y="4859340"/>
            <a:ext cx="5534025" cy="3962400"/>
          </a:xfrm>
          <a:noFill/>
          <a:ln w="9525"/>
        </p:spPr>
        <p:txBody>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995363" y="763588"/>
            <a:ext cx="4956175" cy="3716337"/>
          </a:xfrm>
          <a:ln/>
        </p:spPr>
      </p:sp>
      <p:sp>
        <p:nvSpPr>
          <p:cNvPr id="77826" name="Rectangle 3"/>
          <p:cNvSpPr>
            <a:spLocks noGrp="1" noChangeArrowheads="1"/>
          </p:cNvSpPr>
          <p:nvPr>
            <p:ph type="body" idx="1"/>
          </p:nvPr>
        </p:nvSpPr>
        <p:spPr>
          <a:xfrm>
            <a:off x="738190" y="4859340"/>
            <a:ext cx="5534025" cy="3962400"/>
          </a:xfrm>
          <a:noFill/>
          <a:ln w="9525"/>
        </p:spPr>
        <p:txBody>
          <a:bodyPr/>
          <a:lstStyle/>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995363" y="763588"/>
            <a:ext cx="4956175" cy="3716337"/>
          </a:xfrm>
          <a:ln/>
        </p:spPr>
      </p:sp>
      <p:sp>
        <p:nvSpPr>
          <p:cNvPr id="77826" name="Rectangle 3"/>
          <p:cNvSpPr>
            <a:spLocks noGrp="1" noChangeArrowheads="1"/>
          </p:cNvSpPr>
          <p:nvPr>
            <p:ph type="body" idx="1"/>
          </p:nvPr>
        </p:nvSpPr>
        <p:spPr>
          <a:xfrm>
            <a:off x="738190" y="4859340"/>
            <a:ext cx="5534025" cy="3962400"/>
          </a:xfrm>
          <a:noFill/>
          <a:ln w="9525"/>
        </p:spPr>
        <p:txBody>
          <a:bodyPr/>
          <a:lstStyle/>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995363" y="763588"/>
            <a:ext cx="4956175" cy="3716337"/>
          </a:xfrm>
          <a:ln/>
        </p:spPr>
      </p:sp>
      <p:sp>
        <p:nvSpPr>
          <p:cNvPr id="77826" name="Rectangle 3"/>
          <p:cNvSpPr>
            <a:spLocks noGrp="1" noChangeArrowheads="1"/>
          </p:cNvSpPr>
          <p:nvPr>
            <p:ph type="body" idx="1"/>
          </p:nvPr>
        </p:nvSpPr>
        <p:spPr>
          <a:xfrm>
            <a:off x="738190" y="4859340"/>
            <a:ext cx="5534025" cy="3962400"/>
          </a:xfrm>
          <a:noFill/>
          <a:ln w="9525"/>
        </p:spPr>
        <p:txBody>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C6F4A-1ACC-478F-A0BD-27205932E13D}" type="slidenum">
              <a:rPr lang="en-US" smtClean="0"/>
              <a:pPr/>
              <a:t>14</a:t>
            </a:fld>
            <a:endParaRPr lang="en-US"/>
          </a:p>
        </p:txBody>
      </p:sp>
    </p:spTree>
    <p:extLst>
      <p:ext uri="{BB962C8B-B14F-4D97-AF65-F5344CB8AC3E}">
        <p14:creationId xmlns:p14="http://schemas.microsoft.com/office/powerpoint/2010/main" val="304531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eaLnBrk="1" hangingPunct="1">
              <a:spcBef>
                <a:spcPct val="0"/>
              </a:spcBef>
            </a:pPr>
            <a:r>
              <a:rPr lang="en-US" b="1" dirty="0" smtClean="0"/>
              <a:t>To insert additional slides:</a:t>
            </a:r>
          </a:p>
          <a:p>
            <a:pPr eaLnBrk="1" hangingPunct="1">
              <a:spcBef>
                <a:spcPct val="0"/>
              </a:spcBef>
              <a:buFont typeface="Wingdings" pitchFamily="2" charset="2"/>
              <a:buChar char="§"/>
            </a:pPr>
            <a:r>
              <a:rPr lang="en-US" dirty="0" smtClean="0"/>
              <a:t> Right click the thumbnail image to the left and select “Duplicate Slide” </a:t>
            </a:r>
          </a:p>
          <a:p>
            <a:pPr eaLnBrk="1" hangingPunct="1">
              <a:spcBef>
                <a:spcPct val="0"/>
              </a:spcBef>
            </a:pPr>
            <a:endParaRPr lang="en-US" dirty="0" smtClean="0"/>
          </a:p>
          <a:p>
            <a:pPr eaLnBrk="1" hangingPunct="1">
              <a:spcBef>
                <a:spcPct val="0"/>
              </a:spcBef>
            </a:pPr>
            <a:r>
              <a:rPr lang="en-US" b="1" dirty="0" smtClean="0"/>
              <a:t>To insert chart into table:</a:t>
            </a:r>
          </a:p>
          <a:p>
            <a:pPr eaLnBrk="1" hangingPunct="1">
              <a:spcBef>
                <a:spcPct val="0"/>
              </a:spcBef>
              <a:buFont typeface="Wingdings" pitchFamily="2" charset="2"/>
              <a:buChar char="§"/>
            </a:pPr>
            <a:r>
              <a:rPr lang="en-US" b="1" dirty="0" smtClean="0"/>
              <a:t> </a:t>
            </a:r>
            <a:r>
              <a:rPr lang="en-US" dirty="0" smtClean="0"/>
              <a:t>Click the center of the table</a:t>
            </a:r>
          </a:p>
          <a:p>
            <a:pPr eaLnBrk="1" hangingPunct="1">
              <a:spcBef>
                <a:spcPct val="0"/>
              </a:spcBef>
              <a:buFont typeface="Wingdings" pitchFamily="2" charset="2"/>
              <a:buChar char="§"/>
            </a:pPr>
            <a:r>
              <a:rPr lang="en-US" dirty="0" smtClean="0"/>
              <a:t> Go to the “Insert” tab at the top of the menu</a:t>
            </a:r>
          </a:p>
          <a:p>
            <a:pPr eaLnBrk="1" hangingPunct="1">
              <a:spcBef>
                <a:spcPct val="0"/>
              </a:spcBef>
              <a:buFont typeface="Wingdings" pitchFamily="2" charset="2"/>
              <a:buChar char="§"/>
            </a:pPr>
            <a:r>
              <a:rPr lang="en-US" dirty="0" smtClean="0"/>
              <a:t> Select chart</a:t>
            </a:r>
          </a:p>
          <a:p>
            <a:pPr eaLnBrk="1" hangingPunct="1">
              <a:spcBef>
                <a:spcPct val="0"/>
              </a:spcBef>
            </a:pPr>
            <a:endParaRPr lang="en-US" b="1" dirty="0" smtClean="0"/>
          </a:p>
          <a:p>
            <a:pPr eaLnBrk="1" hangingPunct="1">
              <a:spcBef>
                <a:spcPct val="0"/>
              </a:spcBef>
            </a:pPr>
            <a:r>
              <a:rPr lang="en-US" b="1" dirty="0" smtClean="0"/>
              <a:t>Formatting Notes: </a:t>
            </a:r>
            <a:r>
              <a:rPr lang="en-US" dirty="0" smtClean="0"/>
              <a:t>(note- When pasting, select “Paste Special”, then unformatted text – this will preserve the formatting showcased above)</a:t>
            </a:r>
            <a:endParaRPr lang="en-US" b="1" dirty="0" smtClean="0"/>
          </a:p>
          <a:p>
            <a:pPr eaLnBrk="1" hangingPunct="1">
              <a:spcBef>
                <a:spcPct val="0"/>
              </a:spcBef>
              <a:buFont typeface="Wingdings" pitchFamily="2" charset="2"/>
              <a:buNone/>
            </a:pPr>
            <a:endParaRPr lang="en-US" dirty="0" smtClean="0"/>
          </a:p>
          <a:p>
            <a:pPr eaLnBrk="1" hangingPunct="1">
              <a:spcBef>
                <a:spcPct val="0"/>
              </a:spcBef>
            </a:pPr>
            <a:r>
              <a:rPr lang="en-US" u="sng" dirty="0" smtClean="0"/>
              <a:t>Chart Title: </a:t>
            </a:r>
          </a:p>
          <a:p>
            <a:pPr eaLnBrk="1" hangingPunct="1">
              <a:spcBef>
                <a:spcPct val="0"/>
              </a:spcBef>
              <a:buFont typeface="Wingdings" pitchFamily="2" charset="2"/>
              <a:buChar char="§"/>
            </a:pPr>
            <a:r>
              <a:rPr lang="en-US" dirty="0" smtClean="0"/>
              <a:t> Font: Helvetica Bold</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RGB 136/171/213 </a:t>
            </a:r>
          </a:p>
          <a:p>
            <a:pPr eaLnBrk="1" hangingPunct="1">
              <a:spcBef>
                <a:spcPct val="0"/>
              </a:spcBef>
              <a:buFont typeface="Wingdings" pitchFamily="2" charset="2"/>
              <a:buChar char="§"/>
            </a:pPr>
            <a:endParaRPr lang="en-US" dirty="0" smtClean="0"/>
          </a:p>
          <a:p>
            <a:pPr eaLnBrk="1" hangingPunct="1">
              <a:spcBef>
                <a:spcPct val="0"/>
              </a:spcBef>
            </a:pPr>
            <a:r>
              <a:rPr lang="en-US" u="sng" dirty="0" smtClean="0"/>
              <a:t>Chart Subtitle: </a:t>
            </a:r>
          </a:p>
          <a:p>
            <a:pPr eaLnBrk="1" hangingPunct="1">
              <a:spcBef>
                <a:spcPct val="0"/>
              </a:spcBef>
              <a:buFont typeface="Wingdings" pitchFamily="2" charset="2"/>
              <a:buChar char="§"/>
            </a:pPr>
            <a:r>
              <a:rPr lang="en-US" dirty="0" smtClean="0"/>
              <a:t> Font: Helvetica Italic</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endParaRPr lang="en-US" dirty="0" smtClean="0"/>
          </a:p>
          <a:p>
            <a:pPr eaLnBrk="1" hangingPunct="1">
              <a:spcBef>
                <a:spcPct val="0"/>
              </a:spcBef>
              <a:buFont typeface="Wingdings" pitchFamily="2" charset="2"/>
              <a:buNone/>
            </a:pPr>
            <a:r>
              <a:rPr lang="en-US" u="sng" dirty="0" smtClean="0"/>
              <a:t>Chart “Source”:</a:t>
            </a:r>
          </a:p>
          <a:p>
            <a:pPr eaLnBrk="1" hangingPunct="1">
              <a:spcBef>
                <a:spcPct val="0"/>
              </a:spcBef>
              <a:buFont typeface="Wingdings" pitchFamily="2" charset="2"/>
              <a:buChar char="§"/>
            </a:pPr>
            <a:r>
              <a:rPr lang="en-US" dirty="0" smtClean="0"/>
              <a:t> Font: Helvetica</a:t>
            </a:r>
          </a:p>
          <a:p>
            <a:pPr eaLnBrk="1" hangingPunct="1">
              <a:spcBef>
                <a:spcPct val="0"/>
              </a:spcBef>
              <a:buFont typeface="Wingdings" pitchFamily="2" charset="2"/>
              <a:buChar char="§"/>
            </a:pPr>
            <a:r>
              <a:rPr lang="en-US" dirty="0" smtClean="0"/>
              <a:t> Size: 7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endParaRPr lang="en-US" dirty="0" smtClean="0"/>
          </a:p>
          <a:p>
            <a:pPr eaLnBrk="1" hangingPunct="1">
              <a:spcBef>
                <a:spcPct val="0"/>
              </a:spcBef>
            </a:pPr>
            <a:r>
              <a:rPr lang="en-US" u="sng" dirty="0" smtClean="0"/>
              <a:t>Copy Header (if applicable): </a:t>
            </a:r>
          </a:p>
          <a:p>
            <a:pPr eaLnBrk="1" hangingPunct="1">
              <a:spcBef>
                <a:spcPct val="0"/>
              </a:spcBef>
              <a:buFont typeface="Wingdings" pitchFamily="2" charset="2"/>
              <a:buChar char="§"/>
            </a:pPr>
            <a:r>
              <a:rPr lang="en-US" dirty="0" smtClean="0"/>
              <a:t> Font: Helvetica Bold</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r>
              <a:rPr lang="en-US" dirty="0" smtClean="0"/>
              <a:t> Space after – 9 pt</a:t>
            </a:r>
          </a:p>
          <a:p>
            <a:pPr eaLnBrk="1" hangingPunct="1">
              <a:spcBef>
                <a:spcPct val="0"/>
              </a:spcBef>
              <a:buFont typeface="Wingdings" pitchFamily="2" charset="2"/>
              <a:buChar char="§"/>
            </a:pPr>
            <a:endParaRPr lang="en-US" b="1" dirty="0" smtClean="0"/>
          </a:p>
          <a:p>
            <a:pPr eaLnBrk="1" hangingPunct="1">
              <a:spcBef>
                <a:spcPct val="0"/>
              </a:spcBef>
            </a:pPr>
            <a:r>
              <a:rPr lang="en-US" u="sng" dirty="0" smtClean="0"/>
              <a:t>Copy Subhead (if applicable): : </a:t>
            </a:r>
          </a:p>
          <a:p>
            <a:pPr eaLnBrk="1" hangingPunct="1">
              <a:spcBef>
                <a:spcPct val="0"/>
              </a:spcBef>
              <a:buFont typeface="Wingdings" pitchFamily="2" charset="2"/>
              <a:buChar char="§"/>
            </a:pPr>
            <a:r>
              <a:rPr lang="en-US" dirty="0" smtClean="0"/>
              <a:t> Font: Helvetica; Underlined</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r>
              <a:rPr lang="en-US" b="1" dirty="0" smtClean="0"/>
              <a:t/>
            </a:r>
            <a:br>
              <a:rPr lang="en-US" b="1" dirty="0" smtClean="0"/>
            </a:br>
            <a:endParaRPr lang="en-US" dirty="0" smtClean="0"/>
          </a:p>
          <a:p>
            <a:pPr eaLnBrk="1" hangingPunct="1">
              <a:spcBef>
                <a:spcPct val="0"/>
              </a:spcBef>
            </a:pPr>
            <a:r>
              <a:rPr lang="en-US" u="sng" dirty="0" smtClean="0"/>
              <a:t>Copy: </a:t>
            </a:r>
          </a:p>
          <a:p>
            <a:pPr eaLnBrk="1" hangingPunct="1">
              <a:spcBef>
                <a:spcPct val="0"/>
              </a:spcBef>
              <a:buFont typeface="Wingdings" pitchFamily="2" charset="2"/>
              <a:buChar char="§"/>
            </a:pPr>
            <a:r>
              <a:rPr lang="en-US" dirty="0" smtClean="0"/>
              <a:t> Font: Helvetica</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r>
              <a:rPr lang="en-US" dirty="0" smtClean="0"/>
              <a:t> Line Spacing: 1.5 (Click square on lower-right-hand of the “Paragraph Tab” on the menu bar at the top and the paragraph dialogue box will open)</a:t>
            </a:r>
          </a:p>
          <a:p>
            <a:pPr eaLnBrk="1" hangingPunct="1">
              <a:spcBef>
                <a:spcPct val="0"/>
              </a:spcBef>
              <a:buFont typeface="Wingdings" pitchFamily="2" charset="2"/>
              <a:buChar char="§"/>
            </a:pPr>
            <a:r>
              <a:rPr lang="en-US" dirty="0" smtClean="0"/>
              <a:t> Space between paragraphs is a single line</a:t>
            </a:r>
          </a:p>
          <a:p>
            <a:pPr eaLnBrk="1" hangingPunct="1">
              <a:spcBef>
                <a:spcPct val="0"/>
              </a:spcBef>
              <a:buFont typeface="Wingdings" pitchFamily="2" charset="2"/>
              <a:buChar char="§"/>
            </a:pPr>
            <a:endParaRPr lang="en-US" dirty="0" smtClean="0"/>
          </a:p>
          <a:p>
            <a:pPr eaLnBrk="1" hangingPunct="1">
              <a:spcBef>
                <a:spcPct val="0"/>
              </a:spcBef>
            </a:pPr>
            <a:r>
              <a:rPr lang="en-US" u="sng" dirty="0" smtClean="0"/>
              <a:t>Header/Footer: </a:t>
            </a:r>
          </a:p>
          <a:p>
            <a:pPr eaLnBrk="1" hangingPunct="1">
              <a:spcBef>
                <a:spcPct val="0"/>
              </a:spcBef>
              <a:buFont typeface="Wingdings" pitchFamily="2" charset="2"/>
              <a:buChar char="§"/>
            </a:pPr>
            <a:r>
              <a:rPr lang="en-US" dirty="0" smtClean="0"/>
              <a:t> Font: Helvetica</a:t>
            </a:r>
          </a:p>
          <a:p>
            <a:pPr eaLnBrk="1" hangingPunct="1">
              <a:spcBef>
                <a:spcPct val="0"/>
              </a:spcBef>
              <a:buFont typeface="Wingdings" pitchFamily="2" charset="2"/>
              <a:buChar char="§"/>
            </a:pPr>
            <a:r>
              <a:rPr lang="en-US" dirty="0" smtClean="0"/>
              <a:t> Size: 8 pt</a:t>
            </a:r>
          </a:p>
          <a:p>
            <a:pPr eaLnBrk="1" hangingPunct="1">
              <a:spcBef>
                <a:spcPct val="0"/>
              </a:spcBef>
              <a:buFont typeface="Wingdings" pitchFamily="2" charset="2"/>
              <a:buChar char="§"/>
            </a:pPr>
            <a:r>
              <a:rPr lang="en-US" dirty="0" smtClean="0"/>
              <a:t> Color: RGB 128/128/128</a:t>
            </a:r>
          </a:p>
          <a:p>
            <a:pPr eaLnBrk="1" hangingPunct="1">
              <a:spcBef>
                <a:spcPct val="0"/>
              </a:spcBef>
              <a:buFont typeface="Wingdings" pitchFamily="2" charset="2"/>
              <a:buChar char="§"/>
            </a:pPr>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06BD3D4-9B8B-4A48-8741-D66FB850A435}"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eaLnBrk="1" hangingPunct="1">
              <a:spcBef>
                <a:spcPct val="0"/>
              </a:spcBef>
            </a:pPr>
            <a:r>
              <a:rPr lang="en-US" b="1" dirty="0" smtClean="0"/>
              <a:t>To insert additional slides:</a:t>
            </a:r>
          </a:p>
          <a:p>
            <a:pPr eaLnBrk="1" hangingPunct="1">
              <a:spcBef>
                <a:spcPct val="0"/>
              </a:spcBef>
              <a:buFont typeface="Wingdings" pitchFamily="2" charset="2"/>
              <a:buChar char="§"/>
            </a:pPr>
            <a:r>
              <a:rPr lang="en-US" dirty="0" smtClean="0"/>
              <a:t> Right click the thumbnail image to the left and select “Duplicate Slide” </a:t>
            </a:r>
          </a:p>
          <a:p>
            <a:pPr eaLnBrk="1" hangingPunct="1">
              <a:spcBef>
                <a:spcPct val="0"/>
              </a:spcBef>
            </a:pPr>
            <a:endParaRPr lang="en-US" dirty="0" smtClean="0"/>
          </a:p>
          <a:p>
            <a:pPr eaLnBrk="1" hangingPunct="1">
              <a:spcBef>
                <a:spcPct val="0"/>
              </a:spcBef>
            </a:pPr>
            <a:r>
              <a:rPr lang="en-US" b="1" dirty="0" smtClean="0"/>
              <a:t>To insert chart into table:</a:t>
            </a:r>
          </a:p>
          <a:p>
            <a:pPr eaLnBrk="1" hangingPunct="1">
              <a:spcBef>
                <a:spcPct val="0"/>
              </a:spcBef>
              <a:buFont typeface="Wingdings" pitchFamily="2" charset="2"/>
              <a:buChar char="§"/>
            </a:pPr>
            <a:r>
              <a:rPr lang="en-US" b="1" dirty="0" smtClean="0"/>
              <a:t> </a:t>
            </a:r>
            <a:r>
              <a:rPr lang="en-US" dirty="0" smtClean="0"/>
              <a:t>Click the center of the table</a:t>
            </a:r>
          </a:p>
          <a:p>
            <a:pPr eaLnBrk="1" hangingPunct="1">
              <a:spcBef>
                <a:spcPct val="0"/>
              </a:spcBef>
              <a:buFont typeface="Wingdings" pitchFamily="2" charset="2"/>
              <a:buChar char="§"/>
            </a:pPr>
            <a:r>
              <a:rPr lang="en-US" dirty="0" smtClean="0"/>
              <a:t> Go to the “Insert” tab at the top of the menu</a:t>
            </a:r>
          </a:p>
          <a:p>
            <a:pPr eaLnBrk="1" hangingPunct="1">
              <a:spcBef>
                <a:spcPct val="0"/>
              </a:spcBef>
              <a:buFont typeface="Wingdings" pitchFamily="2" charset="2"/>
              <a:buChar char="§"/>
            </a:pPr>
            <a:r>
              <a:rPr lang="en-US" dirty="0" smtClean="0"/>
              <a:t> Select chart</a:t>
            </a:r>
          </a:p>
          <a:p>
            <a:pPr eaLnBrk="1" hangingPunct="1">
              <a:spcBef>
                <a:spcPct val="0"/>
              </a:spcBef>
            </a:pPr>
            <a:endParaRPr lang="en-US" b="1" dirty="0" smtClean="0"/>
          </a:p>
          <a:p>
            <a:pPr eaLnBrk="1" hangingPunct="1">
              <a:spcBef>
                <a:spcPct val="0"/>
              </a:spcBef>
            </a:pPr>
            <a:r>
              <a:rPr lang="en-US" b="1" dirty="0" smtClean="0"/>
              <a:t>Formatting Notes: </a:t>
            </a:r>
            <a:r>
              <a:rPr lang="en-US" dirty="0" smtClean="0"/>
              <a:t>(note- When pasting, select “Paste Special”, then unformatted text – this will preserve the formatting showcased above)</a:t>
            </a:r>
            <a:endParaRPr lang="en-US" b="1" dirty="0" smtClean="0"/>
          </a:p>
          <a:p>
            <a:pPr eaLnBrk="1" hangingPunct="1">
              <a:spcBef>
                <a:spcPct val="0"/>
              </a:spcBef>
              <a:buFont typeface="Wingdings" pitchFamily="2" charset="2"/>
              <a:buNone/>
            </a:pPr>
            <a:endParaRPr lang="en-US" dirty="0" smtClean="0"/>
          </a:p>
          <a:p>
            <a:pPr eaLnBrk="1" hangingPunct="1">
              <a:spcBef>
                <a:spcPct val="0"/>
              </a:spcBef>
            </a:pPr>
            <a:r>
              <a:rPr lang="en-US" u="sng" dirty="0" smtClean="0"/>
              <a:t>Chart Title: </a:t>
            </a:r>
          </a:p>
          <a:p>
            <a:pPr eaLnBrk="1" hangingPunct="1">
              <a:spcBef>
                <a:spcPct val="0"/>
              </a:spcBef>
              <a:buFont typeface="Wingdings" pitchFamily="2" charset="2"/>
              <a:buChar char="§"/>
            </a:pPr>
            <a:r>
              <a:rPr lang="en-US" dirty="0" smtClean="0"/>
              <a:t> Font: Helvetica Bold</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RGB 136/171/213 </a:t>
            </a:r>
          </a:p>
          <a:p>
            <a:pPr eaLnBrk="1" hangingPunct="1">
              <a:spcBef>
                <a:spcPct val="0"/>
              </a:spcBef>
              <a:buFont typeface="Wingdings" pitchFamily="2" charset="2"/>
              <a:buChar char="§"/>
            </a:pPr>
            <a:endParaRPr lang="en-US" dirty="0" smtClean="0"/>
          </a:p>
          <a:p>
            <a:pPr eaLnBrk="1" hangingPunct="1">
              <a:spcBef>
                <a:spcPct val="0"/>
              </a:spcBef>
            </a:pPr>
            <a:r>
              <a:rPr lang="en-US" u="sng" dirty="0" smtClean="0"/>
              <a:t>Chart Subtitle: </a:t>
            </a:r>
          </a:p>
          <a:p>
            <a:pPr eaLnBrk="1" hangingPunct="1">
              <a:spcBef>
                <a:spcPct val="0"/>
              </a:spcBef>
              <a:buFont typeface="Wingdings" pitchFamily="2" charset="2"/>
              <a:buChar char="§"/>
            </a:pPr>
            <a:r>
              <a:rPr lang="en-US" dirty="0" smtClean="0"/>
              <a:t> Font: Helvetica Italic</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endParaRPr lang="en-US" dirty="0" smtClean="0"/>
          </a:p>
          <a:p>
            <a:pPr eaLnBrk="1" hangingPunct="1">
              <a:spcBef>
                <a:spcPct val="0"/>
              </a:spcBef>
              <a:buFont typeface="Wingdings" pitchFamily="2" charset="2"/>
              <a:buNone/>
            </a:pPr>
            <a:r>
              <a:rPr lang="en-US" u="sng" dirty="0" smtClean="0"/>
              <a:t>Chart “Source”:</a:t>
            </a:r>
          </a:p>
          <a:p>
            <a:pPr eaLnBrk="1" hangingPunct="1">
              <a:spcBef>
                <a:spcPct val="0"/>
              </a:spcBef>
              <a:buFont typeface="Wingdings" pitchFamily="2" charset="2"/>
              <a:buChar char="§"/>
            </a:pPr>
            <a:r>
              <a:rPr lang="en-US" dirty="0" smtClean="0"/>
              <a:t> Font: Helvetica</a:t>
            </a:r>
          </a:p>
          <a:p>
            <a:pPr eaLnBrk="1" hangingPunct="1">
              <a:spcBef>
                <a:spcPct val="0"/>
              </a:spcBef>
              <a:buFont typeface="Wingdings" pitchFamily="2" charset="2"/>
              <a:buChar char="§"/>
            </a:pPr>
            <a:r>
              <a:rPr lang="en-US" dirty="0" smtClean="0"/>
              <a:t> Size: 7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endParaRPr lang="en-US" dirty="0" smtClean="0"/>
          </a:p>
          <a:p>
            <a:pPr eaLnBrk="1" hangingPunct="1">
              <a:spcBef>
                <a:spcPct val="0"/>
              </a:spcBef>
            </a:pPr>
            <a:r>
              <a:rPr lang="en-US" u="sng" dirty="0" smtClean="0"/>
              <a:t>Copy Header (if applicable): </a:t>
            </a:r>
          </a:p>
          <a:p>
            <a:pPr eaLnBrk="1" hangingPunct="1">
              <a:spcBef>
                <a:spcPct val="0"/>
              </a:spcBef>
              <a:buFont typeface="Wingdings" pitchFamily="2" charset="2"/>
              <a:buChar char="§"/>
            </a:pPr>
            <a:r>
              <a:rPr lang="en-US" dirty="0" smtClean="0"/>
              <a:t> Font: Helvetica Bold</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r>
              <a:rPr lang="en-US" dirty="0" smtClean="0"/>
              <a:t> Space after – 9 pt</a:t>
            </a:r>
          </a:p>
          <a:p>
            <a:pPr eaLnBrk="1" hangingPunct="1">
              <a:spcBef>
                <a:spcPct val="0"/>
              </a:spcBef>
              <a:buFont typeface="Wingdings" pitchFamily="2" charset="2"/>
              <a:buChar char="§"/>
            </a:pPr>
            <a:endParaRPr lang="en-US" b="1" dirty="0" smtClean="0"/>
          </a:p>
          <a:p>
            <a:pPr eaLnBrk="1" hangingPunct="1">
              <a:spcBef>
                <a:spcPct val="0"/>
              </a:spcBef>
            </a:pPr>
            <a:r>
              <a:rPr lang="en-US" u="sng" dirty="0" smtClean="0"/>
              <a:t>Copy Subhead (if applicable): : </a:t>
            </a:r>
          </a:p>
          <a:p>
            <a:pPr eaLnBrk="1" hangingPunct="1">
              <a:spcBef>
                <a:spcPct val="0"/>
              </a:spcBef>
              <a:buFont typeface="Wingdings" pitchFamily="2" charset="2"/>
              <a:buChar char="§"/>
            </a:pPr>
            <a:r>
              <a:rPr lang="en-US" dirty="0" smtClean="0"/>
              <a:t> Font: Helvetica; Underlined</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r>
              <a:rPr lang="en-US" b="1" dirty="0" smtClean="0"/>
              <a:t/>
            </a:r>
            <a:br>
              <a:rPr lang="en-US" b="1" dirty="0" smtClean="0"/>
            </a:br>
            <a:endParaRPr lang="en-US" dirty="0" smtClean="0"/>
          </a:p>
          <a:p>
            <a:pPr eaLnBrk="1" hangingPunct="1">
              <a:spcBef>
                <a:spcPct val="0"/>
              </a:spcBef>
            </a:pPr>
            <a:r>
              <a:rPr lang="en-US" u="sng" dirty="0" smtClean="0"/>
              <a:t>Copy: </a:t>
            </a:r>
          </a:p>
          <a:p>
            <a:pPr eaLnBrk="1" hangingPunct="1">
              <a:spcBef>
                <a:spcPct val="0"/>
              </a:spcBef>
              <a:buFont typeface="Wingdings" pitchFamily="2" charset="2"/>
              <a:buChar char="§"/>
            </a:pPr>
            <a:r>
              <a:rPr lang="en-US" dirty="0" smtClean="0"/>
              <a:t> Font: Helvetica</a:t>
            </a:r>
          </a:p>
          <a:p>
            <a:pPr eaLnBrk="1" hangingPunct="1">
              <a:spcBef>
                <a:spcPct val="0"/>
              </a:spcBef>
              <a:buFont typeface="Wingdings" pitchFamily="2" charset="2"/>
              <a:buChar char="§"/>
            </a:pPr>
            <a:r>
              <a:rPr lang="en-US" dirty="0" smtClean="0"/>
              <a:t> Size: 9 pt</a:t>
            </a:r>
          </a:p>
          <a:p>
            <a:pPr eaLnBrk="1" hangingPunct="1">
              <a:spcBef>
                <a:spcPct val="0"/>
              </a:spcBef>
              <a:buFont typeface="Wingdings" pitchFamily="2" charset="2"/>
              <a:buChar char="§"/>
            </a:pPr>
            <a:r>
              <a:rPr lang="en-US" dirty="0" smtClean="0"/>
              <a:t> Color: Black: RGB 0/0/0</a:t>
            </a:r>
          </a:p>
          <a:p>
            <a:pPr eaLnBrk="1" hangingPunct="1">
              <a:spcBef>
                <a:spcPct val="0"/>
              </a:spcBef>
              <a:buFont typeface="Wingdings" pitchFamily="2" charset="2"/>
              <a:buChar char="§"/>
            </a:pPr>
            <a:r>
              <a:rPr lang="en-US" dirty="0" smtClean="0"/>
              <a:t> Line Spacing: 1.5 (Click square on lower-right-hand of the “Paragraph Tab” on the menu bar at the top and the paragraph dialogue box will open)</a:t>
            </a:r>
          </a:p>
          <a:p>
            <a:pPr eaLnBrk="1" hangingPunct="1">
              <a:spcBef>
                <a:spcPct val="0"/>
              </a:spcBef>
              <a:buFont typeface="Wingdings" pitchFamily="2" charset="2"/>
              <a:buChar char="§"/>
            </a:pPr>
            <a:r>
              <a:rPr lang="en-US" dirty="0" smtClean="0"/>
              <a:t> Space between paragraphs is a single line</a:t>
            </a:r>
          </a:p>
          <a:p>
            <a:pPr eaLnBrk="1" hangingPunct="1">
              <a:spcBef>
                <a:spcPct val="0"/>
              </a:spcBef>
              <a:buFont typeface="Wingdings" pitchFamily="2" charset="2"/>
              <a:buChar char="§"/>
            </a:pPr>
            <a:endParaRPr lang="en-US" dirty="0" smtClean="0"/>
          </a:p>
          <a:p>
            <a:pPr eaLnBrk="1" hangingPunct="1">
              <a:spcBef>
                <a:spcPct val="0"/>
              </a:spcBef>
            </a:pPr>
            <a:r>
              <a:rPr lang="en-US" u="sng" dirty="0" smtClean="0"/>
              <a:t>Header/Footer: </a:t>
            </a:r>
          </a:p>
          <a:p>
            <a:pPr eaLnBrk="1" hangingPunct="1">
              <a:spcBef>
                <a:spcPct val="0"/>
              </a:spcBef>
              <a:buFont typeface="Wingdings" pitchFamily="2" charset="2"/>
              <a:buChar char="§"/>
            </a:pPr>
            <a:r>
              <a:rPr lang="en-US" dirty="0" smtClean="0"/>
              <a:t> Font: Helvetica</a:t>
            </a:r>
          </a:p>
          <a:p>
            <a:pPr eaLnBrk="1" hangingPunct="1">
              <a:spcBef>
                <a:spcPct val="0"/>
              </a:spcBef>
              <a:buFont typeface="Wingdings" pitchFamily="2" charset="2"/>
              <a:buChar char="§"/>
            </a:pPr>
            <a:r>
              <a:rPr lang="en-US" dirty="0" smtClean="0"/>
              <a:t> Size: 8 pt</a:t>
            </a:r>
          </a:p>
          <a:p>
            <a:pPr eaLnBrk="1" hangingPunct="1">
              <a:spcBef>
                <a:spcPct val="0"/>
              </a:spcBef>
              <a:buFont typeface="Wingdings" pitchFamily="2" charset="2"/>
              <a:buChar char="§"/>
            </a:pPr>
            <a:r>
              <a:rPr lang="en-US" dirty="0" smtClean="0"/>
              <a:t> Color: RGB 128/128/128</a:t>
            </a:r>
          </a:p>
          <a:p>
            <a:pPr eaLnBrk="1" hangingPunct="1">
              <a:spcBef>
                <a:spcPct val="0"/>
              </a:spcBef>
              <a:buFont typeface="Wingdings" pitchFamily="2" charset="2"/>
              <a:buChar char="§"/>
            </a:pPr>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06BD3D4-9B8B-4A48-8741-D66FB850A43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Rot="1" noChangeAspect="1" noChangeArrowheads="1" noTextEdit="1"/>
          </p:cNvSpPr>
          <p:nvPr>
            <p:ph type="sldImg"/>
          </p:nvPr>
        </p:nvSpPr>
        <p:spPr>
          <a:xfrm>
            <a:off x="995363" y="763588"/>
            <a:ext cx="4956175" cy="3716337"/>
          </a:xfrm>
          <a:ln/>
        </p:spPr>
      </p:sp>
      <p:sp>
        <p:nvSpPr>
          <p:cNvPr id="1155075" name="Rectangle 3"/>
          <p:cNvSpPr>
            <a:spLocks noGrp="1" noChangeArrowheads="1"/>
          </p:cNvSpPr>
          <p:nvPr>
            <p:ph type="body" idx="1"/>
          </p:nvPr>
        </p:nvSpPr>
        <p:spPr>
          <a:xfrm>
            <a:off x="738191" y="4859340"/>
            <a:ext cx="5534025" cy="3962400"/>
          </a:xfrm>
          <a:noFill/>
          <a:ln w="9525"/>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Rot="1" noChangeAspect="1" noChangeArrowheads="1" noTextEdit="1"/>
          </p:cNvSpPr>
          <p:nvPr>
            <p:ph type="sldImg"/>
          </p:nvPr>
        </p:nvSpPr>
        <p:spPr>
          <a:xfrm>
            <a:off x="995363" y="763588"/>
            <a:ext cx="4956175" cy="3716337"/>
          </a:xfrm>
          <a:ln/>
        </p:spPr>
      </p:sp>
      <p:sp>
        <p:nvSpPr>
          <p:cNvPr id="1155075" name="Rectangle 3"/>
          <p:cNvSpPr>
            <a:spLocks noGrp="1" noChangeArrowheads="1"/>
          </p:cNvSpPr>
          <p:nvPr>
            <p:ph type="body" idx="1"/>
          </p:nvPr>
        </p:nvSpPr>
        <p:spPr>
          <a:xfrm>
            <a:off x="738191" y="4859340"/>
            <a:ext cx="5534025" cy="3962400"/>
          </a:xfrm>
          <a:noFill/>
          <a:ln w="9525"/>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95363" y="763588"/>
            <a:ext cx="4956175" cy="3716337"/>
          </a:xfrm>
          <a:ln/>
        </p:spPr>
      </p:sp>
      <p:sp>
        <p:nvSpPr>
          <p:cNvPr id="153603" name="Rectangle 3"/>
          <p:cNvSpPr>
            <a:spLocks noGrp="1" noChangeArrowheads="1"/>
          </p:cNvSpPr>
          <p:nvPr>
            <p:ph type="body" idx="1"/>
          </p:nvPr>
        </p:nvSpPr>
        <p:spPr>
          <a:xfrm>
            <a:off x="738191" y="4859340"/>
            <a:ext cx="5534025" cy="3962400"/>
          </a:xfrm>
          <a:noFill/>
          <a:ln w="9525"/>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a:xfrm>
            <a:off x="995363" y="763588"/>
            <a:ext cx="4956175" cy="3716337"/>
          </a:xfrm>
          <a:ln/>
        </p:spPr>
      </p:sp>
      <p:sp>
        <p:nvSpPr>
          <p:cNvPr id="1147907" name="Rectangle 3"/>
          <p:cNvSpPr>
            <a:spLocks noGrp="1" noChangeArrowheads="1"/>
          </p:cNvSpPr>
          <p:nvPr>
            <p:ph type="body" idx="1"/>
          </p:nvPr>
        </p:nvSpPr>
        <p:spPr>
          <a:xfrm>
            <a:off x="738190" y="4859340"/>
            <a:ext cx="5534025" cy="3962400"/>
          </a:xfrm>
          <a:noFill/>
          <a:ln w="9525"/>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995363" y="763588"/>
            <a:ext cx="4956175" cy="3716337"/>
          </a:xfrm>
          <a:ln/>
        </p:spPr>
      </p:sp>
      <p:sp>
        <p:nvSpPr>
          <p:cNvPr id="77826" name="Rectangle 3"/>
          <p:cNvSpPr>
            <a:spLocks noGrp="1" noChangeArrowheads="1"/>
          </p:cNvSpPr>
          <p:nvPr>
            <p:ph type="body" idx="1"/>
          </p:nvPr>
        </p:nvSpPr>
        <p:spPr>
          <a:xfrm>
            <a:off x="738190" y="4859340"/>
            <a:ext cx="5534025" cy="3962400"/>
          </a:xfrm>
          <a:noFill/>
          <a:ln w="9525"/>
        </p:spPr>
        <p:txBody>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995363" y="763588"/>
            <a:ext cx="4956175" cy="3716337"/>
          </a:xfrm>
          <a:ln/>
        </p:spPr>
      </p:sp>
      <p:sp>
        <p:nvSpPr>
          <p:cNvPr id="77826" name="Rectangle 3"/>
          <p:cNvSpPr>
            <a:spLocks noGrp="1" noChangeArrowheads="1"/>
          </p:cNvSpPr>
          <p:nvPr>
            <p:ph type="body" idx="1"/>
          </p:nvPr>
        </p:nvSpPr>
        <p:spPr>
          <a:xfrm>
            <a:off x="738190" y="4859340"/>
            <a:ext cx="5534025" cy="3962400"/>
          </a:xfrm>
          <a:noFill/>
          <a:ln w="9525"/>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Stock_000010764214_Large-edited.jpg"/>
          <p:cNvPicPr>
            <a:picLocks noChangeAspect="1"/>
          </p:cNvPicPr>
          <p:nvPr userDrawn="1"/>
        </p:nvPicPr>
        <p:blipFill>
          <a:blip r:embed="rId2">
            <a:lum/>
          </a:blip>
          <a:stretch>
            <a:fillRect/>
          </a:stretch>
        </p:blipFill>
        <p:spPr>
          <a:xfrm>
            <a:off x="0" y="-398960"/>
            <a:ext cx="9144000" cy="6647359"/>
          </a:xfrm>
          <a:prstGeom prst="rect">
            <a:avLst/>
          </a:prstGeom>
          <a:gradFill>
            <a:gsLst>
              <a:gs pos="6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spPr>
      </p:pic>
      <p:sp>
        <p:nvSpPr>
          <p:cNvPr id="9" name="Rectangle 8"/>
          <p:cNvSpPr/>
          <p:nvPr userDrawn="1"/>
        </p:nvSpPr>
        <p:spPr>
          <a:xfrm>
            <a:off x="0" y="-381000"/>
            <a:ext cx="9144000" cy="2286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90600" y="457200"/>
            <a:ext cx="7543800" cy="1143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4400" b="0" i="0" u="none" strike="noStrike" kern="1200" cap="none" spc="0" normalizeH="0" baseline="0" noProof="0">
                <a:ln>
                  <a:noFill/>
                </a:ln>
                <a:solidFill>
                  <a:srgbClr val="6D6E71"/>
                </a:solidFill>
                <a:effectLst/>
                <a:uLnTx/>
                <a:uFillTx/>
                <a:latin typeface="Georgia" pitchFamily="18" charset="0"/>
                <a:cs typeface="Arial" pitchFamily="34" charset="0"/>
              </a:defRPr>
            </a:lvl1pPr>
          </a:lstStyle>
          <a:p>
            <a:pPr marL="0" marR="0" lvl="0" indent="0" defTabSz="914400" rtl="0" eaLnBrk="1" fontAlgn="auto" latinLnBrk="0" hangingPunct="1">
              <a:lnSpc>
                <a:spcPct val="100000"/>
              </a:lnSpc>
              <a:spcBef>
                <a:spcPct val="20000"/>
              </a:spcBef>
              <a:spcAft>
                <a:spcPts val="0"/>
              </a:spcAft>
              <a:tabLst/>
              <a:defRPr/>
            </a:pPr>
            <a:r>
              <a:rPr lang="en-US" dirty="0" smtClean="0"/>
              <a:t>Presentation title here</a:t>
            </a:r>
            <a:br>
              <a:rPr lang="en-US" dirty="0" smtClean="0"/>
            </a:br>
            <a:r>
              <a:rPr kumimoji="0" lang="en-US" sz="2800" b="0" i="0" u="none" strike="noStrike" kern="1200" cap="none" spc="0" normalizeH="0" baseline="0" noProof="0" dirty="0" smtClean="0">
                <a:ln>
                  <a:noFill/>
                </a:ln>
                <a:solidFill>
                  <a:srgbClr val="6D6E71"/>
                </a:solidFill>
                <a:effectLst/>
                <a:uLnTx/>
                <a:uFillTx/>
                <a:latin typeface="Arial" pitchFamily="34" charset="0"/>
                <a:ea typeface="+mn-ea"/>
                <a:cs typeface="Arial" pitchFamily="34" charset="0"/>
              </a:rPr>
              <a:t>Presentation subtitle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iStock_000010764214_Large-edited.jpg"/>
          <p:cNvPicPr>
            <a:picLocks noChangeAspect="1"/>
          </p:cNvPicPr>
          <p:nvPr userDrawn="1"/>
        </p:nvPicPr>
        <p:blipFill>
          <a:blip r:embed="rId2">
            <a:lum/>
          </a:blip>
          <a:stretch>
            <a:fillRect/>
          </a:stretch>
        </p:blipFill>
        <p:spPr>
          <a:xfrm>
            <a:off x="0" y="-398960"/>
            <a:ext cx="9144000" cy="6647359"/>
          </a:xfrm>
          <a:prstGeom prst="rect">
            <a:avLst/>
          </a:prstGeom>
          <a:gradFill>
            <a:gsLst>
              <a:gs pos="6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spPr>
      </p:pic>
      <p:sp>
        <p:nvSpPr>
          <p:cNvPr id="6" name="Rectangle 5"/>
          <p:cNvSpPr/>
          <p:nvPr userDrawn="1"/>
        </p:nvSpPr>
        <p:spPr>
          <a:xfrm>
            <a:off x="0" y="-457200"/>
            <a:ext cx="9144000" cy="23622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990600" y="457200"/>
            <a:ext cx="7543800" cy="1143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4400" b="0" i="0" u="none" strike="noStrike" kern="1200" cap="none" spc="0" normalizeH="0" baseline="0" noProof="0">
                <a:ln>
                  <a:noFill/>
                </a:ln>
                <a:solidFill>
                  <a:srgbClr val="6D6E71"/>
                </a:solidFill>
                <a:effectLst/>
                <a:uLnTx/>
                <a:uFillTx/>
                <a:latin typeface="Georgia" pitchFamily="18" charset="0"/>
                <a:cs typeface="Arial" pitchFamily="34" charset="0"/>
              </a:defRPr>
            </a:lvl1pPr>
          </a:lstStyle>
          <a:p>
            <a:pPr marL="0" marR="0" lvl="0" indent="0" defTabSz="914400" rtl="0" eaLnBrk="1" fontAlgn="auto" latinLnBrk="0" hangingPunct="1">
              <a:lnSpc>
                <a:spcPct val="100000"/>
              </a:lnSpc>
              <a:spcBef>
                <a:spcPct val="20000"/>
              </a:spcBef>
              <a:spcAft>
                <a:spcPts val="0"/>
              </a:spcAft>
              <a:tabLst/>
              <a:defRPr/>
            </a:pPr>
            <a:r>
              <a:rPr lang="en-US" dirty="0" smtClean="0"/>
              <a:t>Section title here</a:t>
            </a:r>
            <a:br>
              <a:rPr lang="en-US" dirty="0" smtClean="0"/>
            </a:br>
            <a:r>
              <a:rPr kumimoji="0" lang="en-US" sz="2800" b="0" i="0" u="none" strike="noStrike" kern="1200" cap="none" spc="0" normalizeH="0" baseline="0" noProof="0" dirty="0" smtClean="0">
                <a:ln>
                  <a:noFill/>
                </a:ln>
                <a:solidFill>
                  <a:srgbClr val="6D6E71"/>
                </a:solidFill>
                <a:effectLst/>
                <a:uLnTx/>
                <a:uFillTx/>
                <a:latin typeface="Arial" pitchFamily="34" charset="0"/>
                <a:ea typeface="+mn-ea"/>
                <a:cs typeface="Arial" pitchFamily="34" charset="0"/>
              </a:rPr>
              <a:t>Section subtitle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46174" y="1676400"/>
            <a:ext cx="36544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6174" y="2362199"/>
            <a:ext cx="365442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676400"/>
            <a:ext cx="36576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362199"/>
            <a:ext cx="3657601"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txBox="1">
            <a:spLocks/>
          </p:cNvSpPr>
          <p:nvPr userDrawn="1"/>
        </p:nvSpPr>
        <p:spPr bwMode="auto">
          <a:xfrm>
            <a:off x="5410200" y="228600"/>
            <a:ext cx="3352800" cy="457200"/>
          </a:xfrm>
          <a:prstGeom prst="rect">
            <a:avLst/>
          </a:prstGeom>
          <a:noFill/>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aseline="0" dirty="0" smtClean="0">
                <a:solidFill>
                  <a:srgbClr val="808080"/>
                </a:solidFill>
                <a:latin typeface="Helvetica" pitchFamily="34" charset="0"/>
              </a:rPr>
              <a:t>Economic Outlook Session, FEI Canada Conference </a:t>
            </a:r>
            <a:endParaRPr lang="en-US" sz="800" baseline="0" dirty="0" smtClean="0">
              <a:solidFill>
                <a:srgbClr val="808080"/>
              </a:solidFill>
              <a:latin typeface="Helvetica" pitchFamily="34" charset="0"/>
            </a:endParaRPr>
          </a:p>
          <a:p>
            <a:pPr algn="r" fontAlgn="base">
              <a:spcBef>
                <a:spcPct val="0"/>
              </a:spcBef>
              <a:spcAft>
                <a:spcPct val="0"/>
              </a:spcAft>
            </a:pPr>
            <a:r>
              <a:rPr lang="en-US" sz="800" baseline="0" dirty="0" smtClean="0">
                <a:solidFill>
                  <a:srgbClr val="808080"/>
                </a:solidFill>
                <a:latin typeface="Helvetica" pitchFamily="34" charset="0"/>
              </a:rPr>
              <a:t>June 15, </a:t>
            </a:r>
            <a:r>
              <a:rPr lang="en-US" sz="800" baseline="0" dirty="0" smtClean="0">
                <a:solidFill>
                  <a:srgbClr val="808080"/>
                </a:solidFill>
                <a:latin typeface="Helvetica" pitchFamily="34" charset="0"/>
              </a:rPr>
              <a:t>2018</a:t>
            </a:r>
            <a:endParaRPr lang="en-US" sz="800" dirty="0" smtClean="0">
              <a:solidFill>
                <a:srgbClr val="808080"/>
              </a:solidFill>
              <a:latin typeface="Helvetic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1981201"/>
            <a:ext cx="75438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43000" y="6356350"/>
            <a:ext cx="2133600" cy="365125"/>
          </a:xfrm>
          <a:prstGeom prst="rect">
            <a:avLst/>
          </a:prstGeom>
        </p:spPr>
        <p:txBody>
          <a:bodyPr vert="horz" lIns="91440" tIns="45720" rIns="91440" bIns="45720" rtlCol="0" anchor="ctr"/>
          <a:lstStyle>
            <a:lvl1pPr algn="l">
              <a:defRPr sz="1100">
                <a:solidFill>
                  <a:srgbClr val="6D6E71"/>
                </a:solidFill>
                <a:latin typeface="Georgia" pitchFamily="18" charset="0"/>
              </a:defRPr>
            </a:lvl1pPr>
          </a:lstStyle>
          <a:p>
            <a:fld id="{86073D7F-CF31-4805-89CC-824843FFD9D3}" type="slidenum">
              <a:rPr lang="en-US" smtClean="0"/>
              <a:pPr/>
              <a:t>‹#›</a:t>
            </a:fld>
            <a:endParaRPr lang="en-US" dirty="0"/>
          </a:p>
        </p:txBody>
      </p:sp>
      <p:sp>
        <p:nvSpPr>
          <p:cNvPr id="11" name="Rectangle 10"/>
          <p:cNvSpPr/>
          <p:nvPr/>
        </p:nvSpPr>
        <p:spPr>
          <a:xfrm>
            <a:off x="0" y="6248400"/>
            <a:ext cx="9144000" cy="6858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2008_JPM_A_RGB.png"/>
          <p:cNvPicPr>
            <a:picLocks noChangeAspect="1"/>
          </p:cNvPicPr>
          <p:nvPr/>
        </p:nvPicPr>
        <p:blipFill>
          <a:blip r:embed="rId10"/>
          <a:stretch>
            <a:fillRect/>
          </a:stretch>
        </p:blipFill>
        <p:spPr>
          <a:xfrm>
            <a:off x="7543800" y="6477000"/>
            <a:ext cx="1219202" cy="247904"/>
          </a:xfrm>
          <a:prstGeom prst="rect">
            <a:avLst/>
          </a:prstGeom>
        </p:spPr>
      </p:pic>
      <p:pic>
        <p:nvPicPr>
          <p:cNvPr id="8" name="Picture 7" descr="Logo2005_Chase_C_White [Converted].png"/>
          <p:cNvPicPr>
            <a:picLocks noChangeAspect="1"/>
          </p:cNvPicPr>
          <p:nvPr/>
        </p:nvPicPr>
        <p:blipFill>
          <a:blip r:embed="rId11"/>
          <a:stretch>
            <a:fillRect/>
          </a:stretch>
        </p:blipFill>
        <p:spPr>
          <a:xfrm>
            <a:off x="228600" y="6463792"/>
            <a:ext cx="1143000" cy="213360"/>
          </a:xfrm>
          <a:prstGeom prst="rect">
            <a:avLst/>
          </a:prstGeom>
        </p:spPr>
      </p:pic>
      <p:sp>
        <p:nvSpPr>
          <p:cNvPr id="9" name="Slide Number Placeholder 2"/>
          <p:cNvSpPr txBox="1">
            <a:spLocks noGrp="1"/>
          </p:cNvSpPr>
          <p:nvPr/>
        </p:nvSpPr>
        <p:spPr bwMode="auto">
          <a:xfrm>
            <a:off x="7260336" y="6409944"/>
            <a:ext cx="1939636" cy="420221"/>
          </a:xfrm>
          <a:prstGeom prst="rect">
            <a:avLst/>
          </a:prstGeom>
          <a:noFill/>
          <a:ln w="9525">
            <a:noFill/>
            <a:miter lim="800000"/>
            <a:headEnd/>
            <a:tailEnd/>
          </a:ln>
        </p:spPr>
        <p:txBody>
          <a:bodyPr lIns="82058" tIns="41029" rIns="82058" bIns="41029"/>
          <a:lstStyle/>
          <a:p>
            <a:pPr algn="r" eaLnBrk="1" hangingPunct="1">
              <a:spcBef>
                <a:spcPct val="0"/>
              </a:spcBef>
            </a:pPr>
            <a:fld id="{F7E5CE81-59CA-42F3-BE6E-9A1EC022EE08}" type="slidenum">
              <a:rPr lang="en-US" sz="1700" b="1">
                <a:solidFill>
                  <a:schemeClr val="bg1"/>
                </a:solidFill>
              </a:rPr>
              <a:pPr algn="r" eaLnBrk="1" hangingPunct="1">
                <a:spcBef>
                  <a:spcPct val="0"/>
                </a:spcBef>
              </a:pPr>
              <a:t>‹#›</a:t>
            </a:fld>
            <a:endParaRPr lang="en-US" sz="17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l" defTabSz="914400" rtl="0" eaLnBrk="1" latinLnBrk="0" hangingPunct="1">
        <a:spcBef>
          <a:spcPct val="0"/>
        </a:spcBef>
        <a:buNone/>
        <a:defRPr sz="4400" kern="1200">
          <a:solidFill>
            <a:srgbClr val="6D6E7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2.emf"/><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oleObject" Target="file:///C:\Users\u011861\Jim\Data\Macroeconomic\Data\BY%20INDUSTRY%20SECTORS\BY%20FINAL%20DEMAND%20SECTORS\INTERNATIONAL\d%20CA.xlsx!CA%20($)%20(2)" TargetMode="External"/><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3.emf"/><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oleObject" Target="file:///C:\Users\u011861\Jim\Data\Macroeconomic\Data\BY%20INDUSTRY%20SECTORS\BY%20FINAL%20DEMAND%20SECTORS\INTERNATIONAL\d%20CA.xlsx!CA%20(%25)%20(2)" TargetMode="Externa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4.emf"/><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oleObject" Target="file:///C:\Users\u011861\Desktop\Jim\Data\Macroeconomic\Data\d%20Q%20Int.CIA.xlsx!Global%20Map%20(2017)" TargetMode="External"/><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5.emf"/><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oleObject" Target="file:///C:\Users\u011861\Desktop\Jim\Data\Macroeconomic\Data\d%20Q%20Int.CIA.xlsx!C%20(2017)" TargetMode="Externa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file:///C:\Users\u011861\Desktop\Jim\Data\Macroeconomic\Charts\07@GDP.xlsx!6%20region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file:///C:\Users\u011861\Desktop\Jim\Data\Macroeconomic\Data\d%20Q%20Int.CIA.xlsx!Slack"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file:///C:\Users\u011861\Desktop\Jim\Data\Macroeconomic\Charts\07@GDP.xlsx!US,%20Canada,%20Global" TargetMode="Externa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e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file:///C:\Users\u011861\Desktop\Jim\Data\Regional\State\Data\dPayrolls.xlsx!Chart1" TargetMode="Externa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file:///C:\Users\u011861\Desktop\Jim\Data\Macroeconomic\Data\BY%20INDUSTRY%20SECTORS\FINANCIAL\FX\d%20FX.xlsx!Real%20C$%20and%20Oil" TargetMode="Externa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9.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file:///C:\Users\u011861\Desktop\Jim\Data\Macroeconomic\Data\EMPLOYMENT\THE%20STATE%20OF%20THE%20JOB%20MARKET\The%20Job%20Market%20In%20XXXX.xlsx!THE%20ONE" TargetMode="Externa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e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file:///C:\Users\u011861\Jim\Data\Macroeconomic\Data\BY%20INDUSTRY%20SECTORS\BY%20FINAL%20DEMAND%20SECTORS\INTERNATIONAL\d%20CA.xlsx!CA%20($)" TargetMode="Externa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1.e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file:///C:\Users\u011861\Jim\Data\Macroeconomic\Data\BY%20INDUSTRY%20SECTORS\BY%20FINAL%20DEMAND%20SECTORS\INTERNATIONAL\d%20CA.xlsx!CA%20(%25)" TargetMode="Externa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8153400" cy="4800600"/>
          </a:xfrm>
        </p:spPr>
        <p:txBody>
          <a:bodyPr>
            <a:normAutofit/>
          </a:bodyPr>
          <a:lstStyle/>
          <a:p>
            <a:r>
              <a:rPr lang="en-US" sz="4600" b="1" dirty="0" smtClean="0"/>
              <a:t>‘GOOD VIBRATIONS’</a:t>
            </a:r>
            <a:br>
              <a:rPr lang="en-US" sz="4600" b="1" dirty="0" smtClean="0"/>
            </a:br>
            <a:r>
              <a:rPr lang="en-US" sz="4600" b="1" dirty="0" smtClean="0"/>
              <a:t/>
            </a:r>
            <a:br>
              <a:rPr lang="en-US" sz="4600" b="1" dirty="0" smtClean="0"/>
            </a:br>
            <a:r>
              <a:rPr lang="en-US" sz="3000" i="1" dirty="0" smtClean="0"/>
              <a:t/>
            </a:r>
            <a:br>
              <a:rPr lang="en-US" sz="3000" i="1" dirty="0" smtClean="0"/>
            </a:br>
            <a:r>
              <a:rPr lang="en-US" dirty="0" smtClean="0"/>
              <a:t/>
            </a:r>
            <a:br>
              <a:rPr lang="en-US" dirty="0" smtClean="0"/>
            </a:br>
            <a:r>
              <a:rPr lang="en-US" dirty="0"/>
              <a:t/>
            </a:r>
            <a:br>
              <a:rPr lang="en-US" dirty="0"/>
            </a:br>
            <a:r>
              <a:rPr lang="en-US" dirty="0" smtClean="0"/>
              <a:t/>
            </a:r>
            <a:br>
              <a:rPr lang="en-US" dirty="0" smtClean="0"/>
            </a:br>
            <a:r>
              <a:rPr lang="en-US" sz="2800" dirty="0" smtClean="0">
                <a:latin typeface="Arial"/>
                <a:cs typeface="Arial"/>
              </a:rPr>
              <a:t>June 15</a:t>
            </a:r>
            <a:r>
              <a:rPr lang="en-US" sz="2800" dirty="0" smtClean="0">
                <a:latin typeface="Arial"/>
                <a:cs typeface="Arial"/>
              </a:rPr>
              <a:t>, </a:t>
            </a:r>
            <a:r>
              <a:rPr lang="en-US" sz="2800" dirty="0" smtClean="0">
                <a:latin typeface="Arial"/>
                <a:cs typeface="Arial"/>
              </a:rPr>
              <a:t>2018</a:t>
            </a:r>
            <a:endParaRPr lang="en-US" sz="2800" dirty="0">
              <a:latin typeface="Arial"/>
              <a:cs typeface="Arial"/>
            </a:endParaRPr>
          </a:p>
        </p:txBody>
      </p:sp>
      <p:sp>
        <p:nvSpPr>
          <p:cNvPr id="3" name="Rectangle 2"/>
          <p:cNvSpPr/>
          <p:nvPr/>
        </p:nvSpPr>
        <p:spPr>
          <a:xfrm>
            <a:off x="8915400" y="6324600"/>
            <a:ext cx="228600" cy="5334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03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U.S.-China trade balance </a:t>
            </a:r>
            <a:r>
              <a:rPr lang="en-US" sz="1400" dirty="0" smtClean="0">
                <a:latin typeface="Georgia" pitchFamily="18" charset="0"/>
              </a:rPr>
              <a:t>(</a:t>
            </a:r>
            <a:r>
              <a:rPr lang="en-US" sz="1400" i="1" dirty="0" smtClean="0">
                <a:latin typeface="Georgia" pitchFamily="18" charset="0"/>
              </a:rPr>
              <a:t>billions of dollars </a:t>
            </a:r>
            <a:r>
              <a:rPr lang="en-US" sz="1400" i="1" dirty="0" smtClean="0">
                <a:latin typeface="Georgia" pitchFamily="18" charset="0"/>
              </a:rPr>
              <a:t>annually)</a:t>
            </a:r>
            <a:endParaRPr lang="en-US" sz="1400" i="1" dirty="0" smtClean="0">
              <a:latin typeface="Georgia" pitchFamily="18" charset="0"/>
            </a:endParaRP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U.S. Department of Commerce. Updated through 2017 </a:t>
            </a:r>
            <a:r>
              <a:rPr lang="en-US" sz="1000" i="1" dirty="0" smtClean="0">
                <a:solidFill>
                  <a:srgbClr val="E56177"/>
                </a:solidFill>
              </a:rPr>
              <a:t>Q4.</a:t>
            </a:r>
            <a:endParaRPr lang="en-US" sz="1000" i="1" dirty="0" smtClean="0">
              <a:solidFill>
                <a:srgbClr val="E56177"/>
              </a:solidFill>
            </a:endParaRPr>
          </a:p>
        </p:txBody>
      </p:sp>
      <p:sp>
        <p:nvSpPr>
          <p:cNvPr id="11" name="Title 1"/>
          <p:cNvSpPr txBox="1">
            <a:spLocks/>
          </p:cNvSpPr>
          <p:nvPr/>
        </p:nvSpPr>
        <p:spPr>
          <a:xfrm>
            <a:off x="612648" y="457200"/>
            <a:ext cx="8531352" cy="612648"/>
          </a:xfrm>
          <a:prstGeom prst="rect">
            <a:avLst/>
          </a:prstGeom>
        </p:spPr>
        <p:txBody>
          <a:bodyPr/>
          <a:lstStyle/>
          <a:p>
            <a:pPr lvl="0">
              <a:spcBef>
                <a:spcPct val="0"/>
              </a:spcBef>
              <a:defRPr/>
            </a:pPr>
            <a:r>
              <a:rPr lang="en-US" sz="3200" dirty="0" smtClean="0">
                <a:solidFill>
                  <a:srgbClr val="6D6E71"/>
                </a:solidFill>
                <a:latin typeface="Georgia" pitchFamily="18" charset="0"/>
              </a:rPr>
              <a:t>The </a:t>
            </a:r>
            <a:r>
              <a:rPr lang="en-US" sz="3200" dirty="0" smtClean="0">
                <a:solidFill>
                  <a:srgbClr val="6D6E71"/>
                </a:solidFill>
                <a:latin typeface="Georgia" pitchFamily="18" charset="0"/>
              </a:rPr>
              <a:t>U.S.-China </a:t>
            </a:r>
            <a:r>
              <a:rPr lang="en-US" sz="3200" dirty="0" smtClean="0">
                <a:solidFill>
                  <a:srgbClr val="6D6E71"/>
                </a:solidFill>
                <a:latin typeface="Georgia" pitchFamily="18" charset="0"/>
              </a:rPr>
              <a:t>Trade Deficit </a:t>
            </a:r>
            <a:r>
              <a:rPr lang="en-US" sz="3200" dirty="0" smtClean="0">
                <a:solidFill>
                  <a:srgbClr val="6D6E71"/>
                </a:solidFill>
                <a:latin typeface="Georgia" pitchFamily="18" charset="0"/>
              </a:rPr>
              <a:t>…</a:t>
            </a:r>
            <a:endParaRPr lang="en-US" sz="3200" dirty="0">
              <a:solidFill>
                <a:srgbClr val="6D6E71"/>
              </a:solidFill>
              <a:latin typeface="Georgia" pitchFamily="18" charset="0"/>
            </a:endParaRP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11354740"/>
              </p:ext>
            </p:extLst>
          </p:nvPr>
        </p:nvGraphicFramePr>
        <p:xfrm>
          <a:off x="1792225" y="2057400"/>
          <a:ext cx="5218176" cy="3787818"/>
        </p:xfrm>
        <a:graphic>
          <a:graphicData uri="http://schemas.openxmlformats.org/presentationml/2006/ole">
            <mc:AlternateContent xmlns:mc="http://schemas.openxmlformats.org/markup-compatibility/2006">
              <mc:Choice xmlns:v="urn:schemas-microsoft-com:vml" Requires="v">
                <p:oleObj spid="_x0000_s7876612" name="Worksheet" r:id="rId6" imgW="8657950" imgH="6284878" progId="Excel.Sheet.12">
                  <p:link updateAutomatic="1"/>
                </p:oleObj>
              </mc:Choice>
              <mc:Fallback>
                <p:oleObj name="Worksheet" r:id="rId6" imgW="8657950" imgH="6284878" progId="Excel.Sheet.12">
                  <p:link updateAutomatic="1"/>
                  <p:pic>
                    <p:nvPicPr>
                      <p:cNvPr id="0" name=""/>
                      <p:cNvPicPr/>
                      <p:nvPr/>
                    </p:nvPicPr>
                    <p:blipFill>
                      <a:blip r:embed="rId7"/>
                      <a:stretch>
                        <a:fillRect/>
                      </a:stretch>
                    </p:blipFill>
                    <p:spPr>
                      <a:xfrm>
                        <a:off x="1792225" y="2057400"/>
                        <a:ext cx="5218176" cy="378781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033079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a:latin typeface="Georgia" pitchFamily="18" charset="0"/>
              </a:rPr>
              <a:t>U.S.-China trade balance </a:t>
            </a:r>
            <a:r>
              <a:rPr lang="en-US" sz="1400" dirty="0" smtClean="0">
                <a:latin typeface="Georgia" pitchFamily="18" charset="0"/>
              </a:rPr>
              <a:t>(percent of nominal GDP</a:t>
            </a:r>
            <a:r>
              <a:rPr lang="en-US" sz="1400" i="1" dirty="0" smtClean="0">
                <a:latin typeface="Georgia" pitchFamily="18" charset="0"/>
              </a:rPr>
              <a:t>)</a:t>
            </a:r>
            <a:endParaRPr lang="en-US" sz="1400" i="1" dirty="0">
              <a:latin typeface="Georgia" pitchFamily="18" charset="0"/>
            </a:endParaRP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U.S. Department of Commerce. Updated through 2017 </a:t>
            </a:r>
            <a:r>
              <a:rPr lang="en-US" sz="1000" i="1" dirty="0" smtClean="0">
                <a:solidFill>
                  <a:srgbClr val="E56177"/>
                </a:solidFill>
              </a:rPr>
              <a:t>Q4.</a:t>
            </a:r>
            <a:endParaRPr lang="en-US" sz="1000" i="1" dirty="0" smtClean="0">
              <a:solidFill>
                <a:srgbClr val="E56177"/>
              </a:solidFill>
            </a:endParaRPr>
          </a:p>
        </p:txBody>
      </p:sp>
      <p:sp>
        <p:nvSpPr>
          <p:cNvPr id="11" name="Title 1"/>
          <p:cNvSpPr txBox="1">
            <a:spLocks/>
          </p:cNvSpPr>
          <p:nvPr/>
        </p:nvSpPr>
        <p:spPr>
          <a:xfrm>
            <a:off x="612648" y="457200"/>
            <a:ext cx="8531352" cy="612648"/>
          </a:xfrm>
          <a:prstGeom prst="rect">
            <a:avLst/>
          </a:prstGeom>
        </p:spPr>
        <p:txBody>
          <a:bodyPr/>
          <a:lstStyle/>
          <a:p>
            <a:pPr lvl="0">
              <a:spcBef>
                <a:spcPct val="0"/>
              </a:spcBef>
              <a:defRPr/>
            </a:pPr>
            <a:r>
              <a:rPr lang="en-US" sz="3200" dirty="0" smtClean="0">
                <a:solidFill>
                  <a:srgbClr val="6D6E71"/>
                </a:solidFill>
                <a:latin typeface="Georgia" pitchFamily="18" charset="0"/>
              </a:rPr>
              <a:t>… </a:t>
            </a:r>
            <a:r>
              <a:rPr lang="en-US" sz="3200" dirty="0" smtClean="0">
                <a:solidFill>
                  <a:srgbClr val="6D6E71"/>
                </a:solidFill>
                <a:latin typeface="Georgia" pitchFamily="18" charset="0"/>
              </a:rPr>
              <a:t>Is </a:t>
            </a:r>
            <a:r>
              <a:rPr lang="en-US" sz="3200" dirty="0" smtClean="0">
                <a:solidFill>
                  <a:srgbClr val="6D6E71"/>
                </a:solidFill>
                <a:latin typeface="Georgia" pitchFamily="18" charset="0"/>
              </a:rPr>
              <a:t>Stable Versus the Size of the Economy</a:t>
            </a:r>
            <a:endParaRPr lang="en-US" sz="3200" dirty="0">
              <a:solidFill>
                <a:srgbClr val="6D6E71"/>
              </a:solidFill>
              <a:latin typeface="Georgia" pitchFamily="18" charset="0"/>
            </a:endParaRP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60324266"/>
              </p:ext>
            </p:extLst>
          </p:nvPr>
        </p:nvGraphicFramePr>
        <p:xfrm>
          <a:off x="1792225" y="2057400"/>
          <a:ext cx="5141976" cy="3732505"/>
        </p:xfrm>
        <a:graphic>
          <a:graphicData uri="http://schemas.openxmlformats.org/presentationml/2006/ole">
            <mc:AlternateContent xmlns:mc="http://schemas.openxmlformats.org/markup-compatibility/2006">
              <mc:Choice xmlns:v="urn:schemas-microsoft-com:vml" Requires="v">
                <p:oleObj spid="_x0000_s7877636" name="Worksheet" r:id="rId6" imgW="8657950" imgH="6284878" progId="Excel.Sheet.12">
                  <p:link updateAutomatic="1"/>
                </p:oleObj>
              </mc:Choice>
              <mc:Fallback>
                <p:oleObj name="Worksheet" r:id="rId6" imgW="8657950" imgH="6284878" progId="Excel.Sheet.12">
                  <p:link updateAutomatic="1"/>
                  <p:pic>
                    <p:nvPicPr>
                      <p:cNvPr id="0" name=""/>
                      <p:cNvPicPr/>
                      <p:nvPr/>
                    </p:nvPicPr>
                    <p:blipFill>
                      <a:blip r:embed="rId7"/>
                      <a:stretch>
                        <a:fillRect/>
                      </a:stretch>
                    </p:blipFill>
                    <p:spPr>
                      <a:xfrm>
                        <a:off x="1792225" y="2057400"/>
                        <a:ext cx="5141976" cy="373250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5213705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85800" y="1676400"/>
            <a:ext cx="7135091" cy="4632823"/>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Relative real GDP per capita (ratio to U.S. real GDP per capita, 2009 dollars, PPP basis)</a:t>
            </a: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World Bank; JPMorgan Chase &amp; Co. Updated through 2017 Q3.</a:t>
            </a:r>
          </a:p>
        </p:txBody>
      </p:sp>
      <p:sp>
        <p:nvSpPr>
          <p:cNvPr id="11" name="Title 1"/>
          <p:cNvSpPr txBox="1">
            <a:spLocks/>
          </p:cNvSpPr>
          <p:nvPr/>
        </p:nvSpPr>
        <p:spPr>
          <a:xfrm>
            <a:off x="612648" y="457200"/>
            <a:ext cx="8531352" cy="612648"/>
          </a:xfrm>
          <a:prstGeom prst="rect">
            <a:avLst/>
          </a:prstGeom>
        </p:spPr>
        <p:txBody>
          <a:bodyPr/>
          <a:lstStyle/>
          <a:p>
            <a:pPr lvl="0">
              <a:spcBef>
                <a:spcPct val="0"/>
              </a:spcBef>
              <a:defRPr/>
            </a:pPr>
            <a:r>
              <a:rPr lang="en-US" sz="3000" dirty="0" smtClean="0">
                <a:solidFill>
                  <a:srgbClr val="6D6E71"/>
                </a:solidFill>
                <a:latin typeface="Georgia" pitchFamily="18" charset="0"/>
              </a:rPr>
              <a:t>A GPS for Navigating Global Trade Opportunities</a:t>
            </a:r>
            <a:endParaRPr lang="en-US" sz="3000" dirty="0">
              <a:solidFill>
                <a:srgbClr val="6D6E71"/>
              </a:solidFill>
              <a:latin typeface="Georgia" pitchFamily="18" charset="0"/>
            </a:endParaRP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31808278"/>
              </p:ext>
            </p:extLst>
          </p:nvPr>
        </p:nvGraphicFramePr>
        <p:xfrm>
          <a:off x="1792224" y="2057400"/>
          <a:ext cx="5218176" cy="3785735"/>
        </p:xfrm>
        <a:graphic>
          <a:graphicData uri="http://schemas.openxmlformats.org/presentationml/2006/ole">
            <mc:AlternateContent xmlns:mc="http://schemas.openxmlformats.org/markup-compatibility/2006">
              <mc:Choice xmlns:v="urn:schemas-microsoft-com:vml" Requires="v">
                <p:oleObj spid="_x0000_s7869498" name="Worksheet" r:id="rId6" imgW="8662268" imgH="6284878" progId="Excel.Sheet.12">
                  <p:link updateAutomatic="1"/>
                </p:oleObj>
              </mc:Choice>
              <mc:Fallback>
                <p:oleObj name="Worksheet" r:id="rId6" imgW="8662268" imgH="6284878" progId="Excel.Sheet.12">
                  <p:link updateAutomatic="1"/>
                  <p:pic>
                    <p:nvPicPr>
                      <p:cNvPr id="0" name=""/>
                      <p:cNvPicPr/>
                      <p:nvPr/>
                    </p:nvPicPr>
                    <p:blipFill>
                      <a:blip r:embed="rId7"/>
                      <a:stretch>
                        <a:fillRect/>
                      </a:stretch>
                    </p:blipFill>
                    <p:spPr>
                      <a:xfrm>
                        <a:off x="1792224" y="2057400"/>
                        <a:ext cx="5218176" cy="378573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824033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Real consumer spending scenarios (chained 2009 dollars)</a:t>
            </a: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World Bank; JPMorgan Chase &amp; Co. Updated through 2017 Q3.</a:t>
            </a:r>
          </a:p>
        </p:txBody>
      </p:sp>
      <p:sp>
        <p:nvSpPr>
          <p:cNvPr id="11" name="Title 1"/>
          <p:cNvSpPr txBox="1">
            <a:spLocks/>
          </p:cNvSpPr>
          <p:nvPr/>
        </p:nvSpPr>
        <p:spPr>
          <a:xfrm>
            <a:off x="612648" y="457200"/>
            <a:ext cx="8531352" cy="612648"/>
          </a:xfrm>
          <a:prstGeom prst="rect">
            <a:avLst/>
          </a:prstGeom>
        </p:spPr>
        <p:txBody>
          <a:bodyPr/>
          <a:lstStyle/>
          <a:p>
            <a:pPr lvl="0">
              <a:spcBef>
                <a:spcPct val="0"/>
              </a:spcBef>
              <a:defRPr/>
            </a:pPr>
            <a:r>
              <a:rPr lang="en-US" sz="3200" dirty="0" smtClean="0">
                <a:solidFill>
                  <a:srgbClr val="6D6E71"/>
                </a:solidFill>
                <a:latin typeface="Georgia" pitchFamily="18" charset="0"/>
              </a:rPr>
              <a:t>Or, Helping Others Helps Ourselves</a:t>
            </a:r>
            <a:endParaRPr lang="en-US" sz="3200" dirty="0">
              <a:solidFill>
                <a:srgbClr val="6D6E71"/>
              </a:solidFill>
              <a:latin typeface="Georgia" pitchFamily="18" charset="0"/>
            </a:endParaRP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85997086"/>
              </p:ext>
            </p:extLst>
          </p:nvPr>
        </p:nvGraphicFramePr>
        <p:xfrm>
          <a:off x="1792224" y="2057400"/>
          <a:ext cx="5218176" cy="3785735"/>
        </p:xfrm>
        <a:graphic>
          <a:graphicData uri="http://schemas.openxmlformats.org/presentationml/2006/ole">
            <mc:AlternateContent xmlns:mc="http://schemas.openxmlformats.org/markup-compatibility/2006">
              <mc:Choice xmlns:v="urn:schemas-microsoft-com:vml" Requires="v">
                <p:oleObj spid="_x0000_s7857244" name="Worksheet" r:id="rId6" imgW="8662268" imgH="6284878" progId="Excel.Sheet.12">
                  <p:link updateAutomatic="1"/>
                </p:oleObj>
              </mc:Choice>
              <mc:Fallback>
                <p:oleObj name="Worksheet" r:id="rId6" imgW="8662268" imgH="6284878" progId="Excel.Sheet.12">
                  <p:link updateAutomatic="1"/>
                  <p:pic>
                    <p:nvPicPr>
                      <p:cNvPr id="0" name=""/>
                      <p:cNvPicPr/>
                      <p:nvPr/>
                    </p:nvPicPr>
                    <p:blipFill>
                      <a:blip r:embed="rId7"/>
                      <a:stretch>
                        <a:fillRect/>
                      </a:stretch>
                    </p:blipFill>
                    <p:spPr>
                      <a:xfrm>
                        <a:off x="1792224" y="2057400"/>
                        <a:ext cx="5218176" cy="378573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4816427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27" y="4370294"/>
            <a:ext cx="7620000" cy="1539668"/>
          </a:xfrm>
          <a:prstGeom prst="rect">
            <a:avLst/>
          </a:prstGeom>
          <a:noFill/>
        </p:spPr>
        <p:txBody>
          <a:bodyPr wrap="square" lIns="82058" tIns="41029" rIns="82058" bIns="41029" rtlCol="0">
            <a:spAutoFit/>
          </a:bodyPr>
          <a:lstStyle/>
          <a:p>
            <a:pPr algn="l"/>
            <a:r>
              <a:rPr lang="en-US" sz="1000" b="1" baseline="30000" dirty="0" smtClean="0"/>
              <a:t>CONTACT:</a:t>
            </a:r>
          </a:p>
          <a:p>
            <a:pPr algn="l"/>
            <a:r>
              <a:rPr lang="en-US" sz="1000" baseline="30000" dirty="0" smtClean="0"/>
              <a:t>James E. Glassman</a:t>
            </a:r>
          </a:p>
          <a:p>
            <a:pPr algn="l"/>
            <a:r>
              <a:rPr lang="en-US" sz="1000" baseline="30000" dirty="0" smtClean="0"/>
              <a:t>Telephone: (212) 270-0778 </a:t>
            </a:r>
          </a:p>
          <a:p>
            <a:pPr>
              <a:spcAft>
                <a:spcPts val="1077"/>
              </a:spcAft>
            </a:pPr>
            <a:r>
              <a:rPr lang="en-US" sz="1000" baseline="30000" dirty="0" smtClean="0"/>
              <a:t> jglassman@jpmorgan.com</a:t>
            </a:r>
          </a:p>
          <a:p>
            <a:pPr algn="l"/>
            <a:endParaRPr lang="en-US" sz="1000" baseline="30000" dirty="0" smtClean="0"/>
          </a:p>
          <a:p>
            <a:pPr algn="l"/>
            <a:r>
              <a:rPr lang="en-US" sz="1000" baseline="30000" dirty="0" smtClean="0"/>
              <a:t>© 2018 JPMorgan Chase &amp; Co. All rights reserved. Chase, JPMorgan and JPMorgan Chase are marketing names for certain businesses of JPMorgan Chase &amp; Co. and its subsidiaries worldwide </a:t>
            </a:r>
            <a:br>
              <a:rPr lang="en-US" sz="1000" baseline="30000" dirty="0" smtClean="0"/>
            </a:br>
            <a:r>
              <a:rPr lang="en-US" sz="1000" baseline="30000" dirty="0" smtClean="0"/>
              <a:t>(collectively, “JPMC”). The material contained herein is intended as a general market commentary. To the extent indices have been used in this commentary, please note that it is not possible to invest directly in an index. Opinions expressed herein are those of James Glassman and may differ from those of other J.P. Morgan employees and affiliates. This information in no way constitutes J.P. Morgan research and should not be treated as such. Further, the views expressed herein may differ from that contained in J.P. Morgan research reports. The above summary/prices/quotes/statistics have been obtained from sources deemed to be reliable, but we do not guarantee their accuracy or completeness. </a:t>
            </a:r>
          </a:p>
          <a:p>
            <a:pPr algn="l"/>
            <a:endParaRPr lang="en-US" dirty="0"/>
          </a:p>
        </p:txBody>
      </p:sp>
    </p:spTree>
    <p:extLst>
      <p:ext uri="{BB962C8B-B14F-4D97-AF65-F5344CB8AC3E}">
        <p14:creationId xmlns:p14="http://schemas.microsoft.com/office/powerpoint/2010/main" val="428970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734291" y="1676400"/>
            <a:ext cx="7135091" cy="4478935"/>
          </a:xfrm>
          <a:prstGeom prst="rect">
            <a:avLst/>
          </a:prstGeom>
          <a:noFill/>
          <a:ln w="9525">
            <a:noFill/>
            <a:miter lim="800000"/>
            <a:headEnd/>
            <a:tailEnd/>
          </a:ln>
        </p:spPr>
        <p:txBody>
          <a:bodyPr wrap="square" lIns="41029" tIns="41029" rIns="41029" bIns="41029">
            <a:spAutoFit/>
          </a:bodyPr>
          <a:lstStyle/>
          <a:p>
            <a:r>
              <a:rPr lang="en-US" sz="1400" dirty="0">
                <a:latin typeface="Georgia" pitchFamily="18" charset="0"/>
              </a:rPr>
              <a:t>R</a:t>
            </a:r>
            <a:r>
              <a:rPr lang="en-US" sz="1400" dirty="0" smtClean="0">
                <a:latin typeface="Georgia" pitchFamily="18" charset="0"/>
              </a:rPr>
              <a:t>eal GDP in selected regions (percent change from four quarters earlier)</a:t>
            </a:r>
            <a:endParaRPr lang="en-US" sz="1400" dirty="0">
              <a:latin typeface="Georgia" pitchFamily="18" charset="0"/>
            </a:endParaRP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a:solidFill>
                  <a:srgbClr val="E56177"/>
                </a:solidFill>
              </a:rPr>
              <a:t>Sources: </a:t>
            </a:r>
            <a:r>
              <a:rPr lang="en-US" sz="1000" i="1" dirty="0" err="1" smtClean="0">
                <a:solidFill>
                  <a:srgbClr val="E56177"/>
                </a:solidFill>
              </a:rPr>
              <a:t>Haver</a:t>
            </a:r>
            <a:r>
              <a:rPr lang="en-US" sz="1000" i="1" dirty="0" smtClean="0">
                <a:solidFill>
                  <a:srgbClr val="E56177"/>
                </a:solidFill>
              </a:rPr>
              <a:t> Analytics; OECD; World Bank; IMF; CIA; U.S</a:t>
            </a:r>
            <a:r>
              <a:rPr lang="en-US" sz="1000" i="1" dirty="0">
                <a:solidFill>
                  <a:srgbClr val="E56177"/>
                </a:solidFill>
              </a:rPr>
              <a:t>. Department of Commerce; J.P. Morgan. Updated through </a:t>
            </a:r>
            <a:r>
              <a:rPr lang="en-US" sz="1000" i="1" dirty="0" smtClean="0">
                <a:solidFill>
                  <a:srgbClr val="E56177"/>
                </a:solidFill>
              </a:rPr>
              <a:t>2018 </a:t>
            </a:r>
            <a:r>
              <a:rPr lang="en-US" sz="1000" i="1" dirty="0" smtClean="0">
                <a:solidFill>
                  <a:srgbClr val="E56177"/>
                </a:solidFill>
              </a:rPr>
              <a:t>Q1.</a:t>
            </a:r>
            <a:endParaRPr lang="en-US" sz="1000" i="1" dirty="0">
              <a:solidFill>
                <a:srgbClr val="E56177"/>
              </a:solidFill>
            </a:endParaRPr>
          </a:p>
        </p:txBody>
      </p:sp>
      <p:sp>
        <p:nvSpPr>
          <p:cNvPr id="2063" name="Slide Number Placeholder 7"/>
          <p:cNvSpPr>
            <a:spLocks noGrp="1"/>
          </p:cNvSpPr>
          <p:nvPr>
            <p:ph type="sldNum" sz="quarter" idx="4294967295"/>
          </p:nvPr>
        </p:nvSpPr>
        <p:spPr bwMode="auto">
          <a:xfrm>
            <a:off x="8153400" y="6400800"/>
            <a:ext cx="609600" cy="3810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1187139-A5C5-433D-99E7-82758E303BBE}" type="slidenum">
              <a:rPr lang="en-US" sz="800" smtClean="0">
                <a:solidFill>
                  <a:srgbClr val="808080"/>
                </a:solidFill>
                <a:latin typeface="Helvetica" pitchFamily="34" charset="0"/>
              </a:rPr>
              <a:pPr fontAlgn="base">
                <a:spcBef>
                  <a:spcPct val="0"/>
                </a:spcBef>
                <a:spcAft>
                  <a:spcPct val="0"/>
                </a:spcAft>
              </a:pPr>
              <a:t>2</a:t>
            </a:fld>
            <a:endParaRPr lang="en-US" sz="800" dirty="0" smtClean="0">
              <a:solidFill>
                <a:srgbClr val="808080"/>
              </a:solidFill>
              <a:latin typeface="Helvetica" pitchFamily="34" charset="0"/>
            </a:endParaRPr>
          </a:p>
        </p:txBody>
      </p:sp>
      <p:sp>
        <p:nvSpPr>
          <p:cNvPr id="10" name="Footer Placeholder 3"/>
          <p:cNvSpPr>
            <a:spLocks noGrp="1"/>
          </p:cNvSpPr>
          <p:nvPr>
            <p:ph type="ftr" sz="quarter" idx="4294967295"/>
          </p:nvPr>
        </p:nvSpPr>
        <p:spPr bwMode="auto">
          <a:xfrm>
            <a:off x="381000" y="6477000"/>
            <a:ext cx="4114800" cy="244475"/>
          </a:xfrm>
          <a:prstGeom prst="rect">
            <a:avLst/>
          </a:prstGeom>
          <a:noFill/>
          <a:ln>
            <a:miter lim="800000"/>
            <a:headEnd/>
            <a:tailEnd/>
          </a:ln>
        </p:spPr>
        <p:txBody>
          <a:bodyPr wrap="square" numCol="1" anchorCtr="0" compatLnSpc="1">
            <a:prstTxWarp prst="textNoShape">
              <a:avLst/>
            </a:prstTxWarp>
          </a:bodyPr>
          <a:lstStyle/>
          <a:p>
            <a:pPr algn="l" fontAlgn="base">
              <a:spcBef>
                <a:spcPct val="0"/>
              </a:spcBef>
              <a:spcAft>
                <a:spcPct val="0"/>
              </a:spcAft>
            </a:pPr>
            <a:endParaRPr lang="en-US" sz="800" dirty="0" smtClean="0">
              <a:solidFill>
                <a:srgbClr val="808080"/>
              </a:solidFill>
              <a:latin typeface="Helvetica" pitchFamily="34" charset="0"/>
            </a:endParaRPr>
          </a:p>
          <a:p>
            <a:pPr algn="l" fontAlgn="base">
              <a:spcBef>
                <a:spcPct val="0"/>
              </a:spcBef>
              <a:spcAft>
                <a:spcPct val="0"/>
              </a:spcAft>
            </a:pPr>
            <a:r>
              <a:rPr lang="en-US" sz="800" dirty="0" smtClean="0">
                <a:solidFill>
                  <a:srgbClr val="808080"/>
                </a:solidFill>
                <a:latin typeface="Helvetica" pitchFamily="34" charset="0"/>
              </a:rPr>
              <a:t>Global and National Economic Outlook Appendices	</a:t>
            </a:r>
          </a:p>
          <a:p>
            <a:pPr algn="l" fontAlgn="base">
              <a:spcBef>
                <a:spcPct val="0"/>
              </a:spcBef>
              <a:spcAft>
                <a:spcPct val="0"/>
              </a:spcAft>
            </a:pPr>
            <a:endParaRPr lang="en-US" sz="800" dirty="0" smtClean="0">
              <a:solidFill>
                <a:srgbClr val="808080"/>
              </a:solidFill>
              <a:latin typeface="Helvetica" pitchFamily="34" charset="0"/>
            </a:endParaRPr>
          </a:p>
        </p:txBody>
      </p:sp>
      <p:sp>
        <p:nvSpPr>
          <p:cNvPr id="9" name="Title 1"/>
          <p:cNvSpPr txBox="1">
            <a:spLocks/>
          </p:cNvSpPr>
          <p:nvPr/>
        </p:nvSpPr>
        <p:spPr>
          <a:xfrm>
            <a:off x="612648" y="457200"/>
            <a:ext cx="8305800" cy="612648"/>
          </a:xfrm>
          <a:prstGeom prst="rect">
            <a:avLst/>
          </a:prstGeom>
        </p:spPr>
        <p:txBody>
          <a:bodyPr/>
          <a:lstStyle/>
          <a:p>
            <a:pPr lvl="0">
              <a:spcBef>
                <a:spcPct val="0"/>
              </a:spcBef>
              <a:defRPr/>
            </a:pPr>
            <a:r>
              <a:rPr lang="en-US" sz="3200" dirty="0" smtClean="0">
                <a:solidFill>
                  <a:srgbClr val="6D6E71"/>
                </a:solidFill>
                <a:latin typeface="Georgia" pitchFamily="18" charset="0"/>
              </a:rPr>
              <a:t>Global Growth Is Synchronized …</a:t>
            </a:r>
            <a:endParaRPr lang="en-US" sz="3200" dirty="0">
              <a:solidFill>
                <a:srgbClr val="6D6E71"/>
              </a:solidFill>
              <a:latin typeface="Georgia"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3336748"/>
              </p:ext>
            </p:extLst>
          </p:nvPr>
        </p:nvGraphicFramePr>
        <p:xfrm>
          <a:off x="1755775" y="2020888"/>
          <a:ext cx="5597525" cy="3846512"/>
        </p:xfrm>
        <a:graphic>
          <a:graphicData uri="http://schemas.openxmlformats.org/presentationml/2006/ole">
            <mc:AlternateContent xmlns:mc="http://schemas.openxmlformats.org/markup-compatibility/2006">
              <mc:Choice xmlns:v="urn:schemas-microsoft-com:vml" Requires="v">
                <p:oleObj spid="_x0000_s7864379" name="Worksheet" r:id="rId4" imgW="7305745" imgH="5019570" progId="Excel.Sheet.12">
                  <p:link updateAutomatic="1"/>
                </p:oleObj>
              </mc:Choice>
              <mc:Fallback>
                <p:oleObj name="Worksheet" r:id="rId4" imgW="7305745" imgH="5019570" progId="Excel.Sheet.12">
                  <p:link updateAutomatic="1"/>
                  <p:pic>
                    <p:nvPicPr>
                      <p:cNvPr id="0" name=""/>
                      <p:cNvPicPr/>
                      <p:nvPr/>
                    </p:nvPicPr>
                    <p:blipFill>
                      <a:blip r:embed="rId5"/>
                      <a:stretch>
                        <a:fillRect/>
                      </a:stretch>
                    </p:blipFill>
                    <p:spPr>
                      <a:xfrm>
                        <a:off x="1755775" y="2020888"/>
                        <a:ext cx="5597525" cy="3846512"/>
                      </a:xfrm>
                      <a:prstGeom prst="rect">
                        <a:avLst/>
                      </a:prstGeom>
                    </p:spPr>
                  </p:pic>
                </p:oleObj>
              </mc:Fallback>
            </mc:AlternateContent>
          </a:graphicData>
        </a:graphic>
      </p:graphicFrame>
    </p:spTree>
    <p:extLst>
      <p:ext uri="{BB962C8B-B14F-4D97-AF65-F5344CB8AC3E}">
        <p14:creationId xmlns:p14="http://schemas.microsoft.com/office/powerpoint/2010/main" val="4181141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734291" y="1676400"/>
            <a:ext cx="7135091" cy="4632823"/>
          </a:xfrm>
          <a:prstGeom prst="rect">
            <a:avLst/>
          </a:prstGeom>
          <a:noFill/>
          <a:ln w="9525">
            <a:noFill/>
            <a:miter lim="800000"/>
            <a:headEnd/>
            <a:tailEnd/>
          </a:ln>
        </p:spPr>
        <p:txBody>
          <a:bodyPr wrap="square" lIns="41029" tIns="41029" rIns="41029" bIns="41029">
            <a:spAutoFit/>
          </a:bodyPr>
          <a:lstStyle/>
          <a:p>
            <a:r>
              <a:rPr lang="en-US" sz="1400" dirty="0">
                <a:latin typeface="Georgia" pitchFamily="18" charset="0"/>
              </a:rPr>
              <a:t>R</a:t>
            </a:r>
            <a:r>
              <a:rPr lang="en-US" sz="1400" dirty="0" smtClean="0">
                <a:latin typeface="Georgia" pitchFamily="18" charset="0"/>
              </a:rPr>
              <a:t>eal GDP gap¹ (percent of potential real GDP)</a:t>
            </a:r>
            <a:endParaRPr lang="en-US" sz="1400" dirty="0">
              <a:latin typeface="Georgia" pitchFamily="18" charset="0"/>
            </a:endParaRP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¹ Actual real GDP less potential real GDP as a percent of potential real GDP.</a:t>
            </a:r>
          </a:p>
          <a:p>
            <a:pPr>
              <a:spcBef>
                <a:spcPts val="90"/>
              </a:spcBef>
            </a:pPr>
            <a:r>
              <a:rPr lang="en-US" sz="1000" i="1" dirty="0" smtClean="0">
                <a:solidFill>
                  <a:srgbClr val="E56177"/>
                </a:solidFill>
              </a:rPr>
              <a:t>Sources</a:t>
            </a:r>
            <a:r>
              <a:rPr lang="en-US" sz="1000" i="1" dirty="0">
                <a:solidFill>
                  <a:srgbClr val="E56177"/>
                </a:solidFill>
              </a:rPr>
              <a:t>: </a:t>
            </a:r>
            <a:r>
              <a:rPr lang="en-US" sz="1000" i="1" dirty="0" smtClean="0">
                <a:solidFill>
                  <a:srgbClr val="E56177"/>
                </a:solidFill>
              </a:rPr>
              <a:t>OECD; World Bank; IMF; CIA; U.S</a:t>
            </a:r>
            <a:r>
              <a:rPr lang="en-US" sz="1000" i="1" dirty="0">
                <a:solidFill>
                  <a:srgbClr val="E56177"/>
                </a:solidFill>
              </a:rPr>
              <a:t>. Department of Commerce; J.P. Morgan. Updated through </a:t>
            </a:r>
            <a:r>
              <a:rPr lang="en-US" sz="1000" i="1" dirty="0" smtClean="0">
                <a:solidFill>
                  <a:srgbClr val="E56177"/>
                </a:solidFill>
              </a:rPr>
              <a:t>2018 Q1.</a:t>
            </a:r>
            <a:endParaRPr lang="en-US" sz="1000" i="1" dirty="0">
              <a:solidFill>
                <a:srgbClr val="E56177"/>
              </a:solidFill>
            </a:endParaRPr>
          </a:p>
        </p:txBody>
      </p:sp>
      <p:sp>
        <p:nvSpPr>
          <p:cNvPr id="2063" name="Slide Number Placeholder 7"/>
          <p:cNvSpPr>
            <a:spLocks noGrp="1"/>
          </p:cNvSpPr>
          <p:nvPr>
            <p:ph type="sldNum" sz="quarter" idx="4294967295"/>
          </p:nvPr>
        </p:nvSpPr>
        <p:spPr bwMode="auto">
          <a:xfrm>
            <a:off x="8153400" y="6400800"/>
            <a:ext cx="609600" cy="3810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1187139-A5C5-433D-99E7-82758E303BBE}" type="slidenum">
              <a:rPr lang="en-US" sz="800" smtClean="0">
                <a:solidFill>
                  <a:srgbClr val="808080"/>
                </a:solidFill>
                <a:latin typeface="Helvetica" pitchFamily="34" charset="0"/>
              </a:rPr>
              <a:pPr fontAlgn="base">
                <a:spcBef>
                  <a:spcPct val="0"/>
                </a:spcBef>
                <a:spcAft>
                  <a:spcPct val="0"/>
                </a:spcAft>
              </a:pPr>
              <a:t>3</a:t>
            </a:fld>
            <a:endParaRPr lang="en-US" sz="800" dirty="0" smtClean="0">
              <a:solidFill>
                <a:srgbClr val="808080"/>
              </a:solidFill>
              <a:latin typeface="Helvetica" pitchFamily="34" charset="0"/>
            </a:endParaRPr>
          </a:p>
        </p:txBody>
      </p:sp>
      <p:sp>
        <p:nvSpPr>
          <p:cNvPr id="10" name="Footer Placeholder 3"/>
          <p:cNvSpPr>
            <a:spLocks noGrp="1"/>
          </p:cNvSpPr>
          <p:nvPr>
            <p:ph type="ftr" sz="quarter" idx="4294967295"/>
          </p:nvPr>
        </p:nvSpPr>
        <p:spPr bwMode="auto">
          <a:xfrm>
            <a:off x="381000" y="6477000"/>
            <a:ext cx="4114800" cy="244475"/>
          </a:xfrm>
          <a:prstGeom prst="rect">
            <a:avLst/>
          </a:prstGeom>
          <a:noFill/>
          <a:ln>
            <a:miter lim="800000"/>
            <a:headEnd/>
            <a:tailEnd/>
          </a:ln>
        </p:spPr>
        <p:txBody>
          <a:bodyPr wrap="square" numCol="1" anchorCtr="0" compatLnSpc="1">
            <a:prstTxWarp prst="textNoShape">
              <a:avLst/>
            </a:prstTxWarp>
          </a:bodyPr>
          <a:lstStyle/>
          <a:p>
            <a:pPr algn="l" fontAlgn="base">
              <a:spcBef>
                <a:spcPct val="0"/>
              </a:spcBef>
              <a:spcAft>
                <a:spcPct val="0"/>
              </a:spcAft>
            </a:pPr>
            <a:endParaRPr lang="en-US" sz="800" dirty="0" smtClean="0">
              <a:solidFill>
                <a:srgbClr val="808080"/>
              </a:solidFill>
              <a:latin typeface="Helvetica" pitchFamily="34" charset="0"/>
            </a:endParaRPr>
          </a:p>
          <a:p>
            <a:pPr algn="l" fontAlgn="base">
              <a:spcBef>
                <a:spcPct val="0"/>
              </a:spcBef>
              <a:spcAft>
                <a:spcPct val="0"/>
              </a:spcAft>
            </a:pPr>
            <a:r>
              <a:rPr lang="en-US" sz="800" dirty="0" smtClean="0">
                <a:solidFill>
                  <a:srgbClr val="808080"/>
                </a:solidFill>
                <a:latin typeface="Helvetica" pitchFamily="34" charset="0"/>
              </a:rPr>
              <a:t>Global and National Economic Outlook Appendices	</a:t>
            </a:r>
          </a:p>
          <a:p>
            <a:pPr algn="l" fontAlgn="base">
              <a:spcBef>
                <a:spcPct val="0"/>
              </a:spcBef>
              <a:spcAft>
                <a:spcPct val="0"/>
              </a:spcAft>
            </a:pPr>
            <a:endParaRPr lang="en-US" sz="800" dirty="0" smtClean="0">
              <a:solidFill>
                <a:srgbClr val="808080"/>
              </a:solidFill>
              <a:latin typeface="Helvetica" pitchFamily="34" charset="0"/>
            </a:endParaRPr>
          </a:p>
        </p:txBody>
      </p:sp>
      <p:sp>
        <p:nvSpPr>
          <p:cNvPr id="9" name="Title 1"/>
          <p:cNvSpPr txBox="1">
            <a:spLocks/>
          </p:cNvSpPr>
          <p:nvPr/>
        </p:nvSpPr>
        <p:spPr>
          <a:xfrm>
            <a:off x="612648" y="457200"/>
            <a:ext cx="8305800" cy="612648"/>
          </a:xfrm>
          <a:prstGeom prst="rect">
            <a:avLst/>
          </a:prstGeom>
        </p:spPr>
        <p:txBody>
          <a:bodyPr/>
          <a:lstStyle/>
          <a:p>
            <a:pPr lvl="0">
              <a:spcBef>
                <a:spcPct val="0"/>
              </a:spcBef>
              <a:defRPr/>
            </a:pPr>
            <a:r>
              <a:rPr lang="en-US" sz="3200" dirty="0" smtClean="0">
                <a:solidFill>
                  <a:srgbClr val="6D6E71"/>
                </a:solidFill>
                <a:latin typeface="Georgia" pitchFamily="18" charset="0"/>
              </a:rPr>
              <a:t>… </a:t>
            </a:r>
            <a:r>
              <a:rPr lang="en-US" sz="3200" dirty="0" smtClean="0">
                <a:solidFill>
                  <a:srgbClr val="6D6E71"/>
                </a:solidFill>
                <a:latin typeface="Georgia" pitchFamily="18" charset="0"/>
              </a:rPr>
              <a:t>But That’s </a:t>
            </a:r>
            <a:r>
              <a:rPr lang="en-US" sz="3200" dirty="0" smtClean="0">
                <a:solidFill>
                  <a:srgbClr val="6D6E71"/>
                </a:solidFill>
                <a:latin typeface="Georgia" pitchFamily="18" charset="0"/>
              </a:rPr>
              <a:t>Only Half the Story</a:t>
            </a:r>
            <a:endParaRPr lang="en-US" sz="3200" dirty="0">
              <a:solidFill>
                <a:srgbClr val="6D6E71"/>
              </a:solidFill>
              <a:latin typeface="Georgia"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60289822"/>
              </p:ext>
            </p:extLst>
          </p:nvPr>
        </p:nvGraphicFramePr>
        <p:xfrm>
          <a:off x="1762125" y="2025650"/>
          <a:ext cx="5278438" cy="3849688"/>
        </p:xfrm>
        <a:graphic>
          <a:graphicData uri="http://schemas.openxmlformats.org/presentationml/2006/ole">
            <mc:AlternateContent xmlns:mc="http://schemas.openxmlformats.org/markup-compatibility/2006">
              <mc:Choice xmlns:v="urn:schemas-microsoft-com:vml" Requires="v">
                <p:oleObj spid="_x0000_s7865404" name="Worksheet" r:id="rId4" imgW="8763113" imgH="6391170" progId="Excel.Sheet.12">
                  <p:link updateAutomatic="1"/>
                </p:oleObj>
              </mc:Choice>
              <mc:Fallback>
                <p:oleObj name="Worksheet" r:id="rId4" imgW="8763113" imgH="6391170" progId="Excel.Sheet.12">
                  <p:link updateAutomatic="1"/>
                  <p:pic>
                    <p:nvPicPr>
                      <p:cNvPr id="0" name=""/>
                      <p:cNvPicPr/>
                      <p:nvPr/>
                    </p:nvPicPr>
                    <p:blipFill>
                      <a:blip r:embed="rId5"/>
                      <a:stretch>
                        <a:fillRect/>
                      </a:stretch>
                    </p:blipFill>
                    <p:spPr>
                      <a:xfrm>
                        <a:off x="1762125" y="2025650"/>
                        <a:ext cx="5278438" cy="3849688"/>
                      </a:xfrm>
                      <a:prstGeom prst="rect">
                        <a:avLst/>
                      </a:prstGeom>
                    </p:spPr>
                  </p:pic>
                </p:oleObj>
              </mc:Fallback>
            </mc:AlternateContent>
          </a:graphicData>
        </a:graphic>
      </p:graphicFrame>
    </p:spTree>
    <p:extLst>
      <p:ext uri="{BB962C8B-B14F-4D97-AF65-F5344CB8AC3E}">
        <p14:creationId xmlns:p14="http://schemas.microsoft.com/office/powerpoint/2010/main" val="3439065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685800" y="1676400"/>
            <a:ext cx="7135091" cy="4619999"/>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Real GDP of selected economies (percent change from the previous year)</a:t>
            </a:r>
            <a:endParaRPr lang="en-US" sz="1400" dirty="0">
              <a:latin typeface="Georgia" pitchFamily="18" charset="0"/>
            </a:endParaRP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r>
              <a:rPr lang="en-US" sz="1000" i="1" dirty="0">
                <a:solidFill>
                  <a:srgbClr val="E56177"/>
                </a:solidFill>
              </a:rPr>
              <a:t>Sources: </a:t>
            </a:r>
            <a:r>
              <a:rPr lang="en-US" sz="1000" i="1" dirty="0" err="1">
                <a:solidFill>
                  <a:srgbClr val="E56177"/>
                </a:solidFill>
              </a:rPr>
              <a:t>Haver</a:t>
            </a:r>
            <a:r>
              <a:rPr lang="en-US" sz="1000" i="1" dirty="0">
                <a:solidFill>
                  <a:srgbClr val="E56177"/>
                </a:solidFill>
              </a:rPr>
              <a:t> Analytics; OECD; World Bank; IMF; CIA; U.S. Department of Commerce; J.P. Morgan. Updated through </a:t>
            </a:r>
            <a:r>
              <a:rPr lang="en-US" sz="1000" i="1" dirty="0" smtClean="0">
                <a:solidFill>
                  <a:srgbClr val="E56177"/>
                </a:solidFill>
              </a:rPr>
              <a:t>2017 Q4 (Canada) and 2018 Q1 (others).</a:t>
            </a:r>
            <a:endParaRPr lang="en-US" sz="1000" i="1" dirty="0">
              <a:solidFill>
                <a:srgbClr val="E56177"/>
              </a:solidFill>
            </a:endParaRPr>
          </a:p>
        </p:txBody>
      </p:sp>
      <p:sp>
        <p:nvSpPr>
          <p:cNvPr id="8" name="TextBox 7"/>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sp>
        <p:nvSpPr>
          <p:cNvPr id="7" name="Title 1"/>
          <p:cNvSpPr txBox="1">
            <a:spLocks/>
          </p:cNvSpPr>
          <p:nvPr/>
        </p:nvSpPr>
        <p:spPr>
          <a:xfrm>
            <a:off x="609600" y="457200"/>
            <a:ext cx="8305800" cy="609600"/>
          </a:xfrm>
          <a:prstGeom prst="rect">
            <a:avLst/>
          </a:prstGeom>
        </p:spPr>
        <p:txBody>
          <a:bodyPr>
            <a:noAutofit/>
          </a:bodyPr>
          <a:lstStyle/>
          <a:p>
            <a:pPr lvl="0">
              <a:spcBef>
                <a:spcPct val="0"/>
              </a:spcBef>
              <a:defRPr/>
            </a:pPr>
            <a:r>
              <a:rPr lang="en-US" sz="3200" dirty="0" smtClean="0">
                <a:solidFill>
                  <a:srgbClr val="6D6E71"/>
                </a:solidFill>
                <a:latin typeface="Georgia" pitchFamily="18" charset="0"/>
                <a:ea typeface="+mj-ea"/>
                <a:cs typeface="+mj-cs"/>
              </a:rPr>
              <a:t>Birds of a Feather …</a:t>
            </a:r>
            <a:endParaRPr lang="en-US" sz="3200" dirty="0" smtClean="0">
              <a:solidFill>
                <a:srgbClr val="6D6E71"/>
              </a:solidFill>
              <a:latin typeface="Georgia" pitchFamily="18" charset="0"/>
              <a:ea typeface="+mj-ea"/>
              <a:cs typeface="+mj-cs"/>
            </a:endParaRPr>
          </a:p>
        </p:txBody>
      </p:sp>
      <p:sp>
        <p:nvSpPr>
          <p:cNvPr id="10" name="Date Placeholder 2"/>
          <p:cNvSpPr txBox="1">
            <a:spLocks/>
          </p:cNvSpPr>
          <p:nvPr/>
        </p:nvSpPr>
        <p:spPr bwMode="auto">
          <a:xfrm>
            <a:off x="6629400" y="228600"/>
            <a:ext cx="2133600" cy="152400"/>
          </a:xfrm>
          <a:prstGeom prst="rect">
            <a:avLst/>
          </a:prstGeom>
          <a:noFill/>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endParaRPr lang="en-US" sz="800" dirty="0" smtClean="0">
              <a:solidFill>
                <a:srgbClr val="808080"/>
              </a:solidFill>
              <a:latin typeface="Helvetic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66184166"/>
              </p:ext>
            </p:extLst>
          </p:nvPr>
        </p:nvGraphicFramePr>
        <p:xfrm>
          <a:off x="1763713" y="2028825"/>
          <a:ext cx="5199062" cy="3792538"/>
        </p:xfrm>
        <a:graphic>
          <a:graphicData uri="http://schemas.openxmlformats.org/presentationml/2006/ole">
            <mc:AlternateContent xmlns:mc="http://schemas.openxmlformats.org/markup-compatibility/2006">
              <mc:Choice xmlns:v="urn:schemas-microsoft-com:vml" Requires="v">
                <p:oleObj spid="_x0000_s7870470" name="Worksheet" r:id="rId6" imgW="8763113" imgH="6391170" progId="Excel.Sheet.12">
                  <p:link updateAutomatic="1"/>
                </p:oleObj>
              </mc:Choice>
              <mc:Fallback>
                <p:oleObj name="Worksheet" r:id="rId6" imgW="8763113" imgH="6391170" progId="Excel.Sheet.12">
                  <p:link updateAutomatic="1"/>
                  <p:pic>
                    <p:nvPicPr>
                      <p:cNvPr id="0" name=""/>
                      <p:cNvPicPr/>
                      <p:nvPr/>
                    </p:nvPicPr>
                    <p:blipFill>
                      <a:blip r:embed="rId7"/>
                      <a:stretch>
                        <a:fillRect/>
                      </a:stretch>
                    </p:blipFill>
                    <p:spPr>
                      <a:xfrm>
                        <a:off x="1763713" y="2028825"/>
                        <a:ext cx="5199062" cy="37925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810509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685800" y="1676400"/>
            <a:ext cx="7135091" cy="4466111"/>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Total industry employment in Canada (percent change from 12 months earlier)</a:t>
            </a:r>
            <a:endParaRPr lang="en-US" sz="1400" dirty="0">
              <a:latin typeface="Georgia" pitchFamily="18" charset="0"/>
            </a:endParaRP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r>
              <a:rPr lang="en-US" sz="1000" i="1" dirty="0">
                <a:solidFill>
                  <a:srgbClr val="E56177"/>
                </a:solidFill>
              </a:rPr>
              <a:t>Sources: </a:t>
            </a:r>
            <a:r>
              <a:rPr lang="en-US" sz="1000" i="1" dirty="0" err="1" smtClean="0">
                <a:solidFill>
                  <a:srgbClr val="E56177"/>
                </a:solidFill>
              </a:rPr>
              <a:t>Haver</a:t>
            </a:r>
            <a:r>
              <a:rPr lang="en-US" sz="1000" i="1" dirty="0" smtClean="0">
                <a:solidFill>
                  <a:srgbClr val="E56177"/>
                </a:solidFill>
              </a:rPr>
              <a:t> </a:t>
            </a:r>
            <a:r>
              <a:rPr lang="en-US" sz="1000" i="1" dirty="0">
                <a:solidFill>
                  <a:srgbClr val="E56177"/>
                </a:solidFill>
              </a:rPr>
              <a:t>Analytics; </a:t>
            </a:r>
            <a:r>
              <a:rPr lang="en-US" sz="1000" i="1" dirty="0" smtClean="0">
                <a:solidFill>
                  <a:srgbClr val="E56177"/>
                </a:solidFill>
              </a:rPr>
              <a:t>Statistics Canada. Updated through February </a:t>
            </a:r>
            <a:r>
              <a:rPr lang="en-US" sz="1000" i="1" dirty="0" smtClean="0">
                <a:solidFill>
                  <a:srgbClr val="E56177"/>
                </a:solidFill>
              </a:rPr>
              <a:t>2018 (Canada) and May 2018 (U.S.).</a:t>
            </a:r>
            <a:endParaRPr lang="en-US" sz="1000" i="1" dirty="0">
              <a:solidFill>
                <a:srgbClr val="E56177"/>
              </a:solidFill>
            </a:endParaRPr>
          </a:p>
        </p:txBody>
      </p:sp>
      <p:sp>
        <p:nvSpPr>
          <p:cNvPr id="8" name="TextBox 7"/>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sp>
        <p:nvSpPr>
          <p:cNvPr id="7" name="Title 1"/>
          <p:cNvSpPr txBox="1">
            <a:spLocks/>
          </p:cNvSpPr>
          <p:nvPr/>
        </p:nvSpPr>
        <p:spPr>
          <a:xfrm>
            <a:off x="609600" y="457200"/>
            <a:ext cx="8305800" cy="609600"/>
          </a:xfrm>
          <a:prstGeom prst="rect">
            <a:avLst/>
          </a:prstGeom>
        </p:spPr>
        <p:txBody>
          <a:bodyPr>
            <a:noAutofit/>
          </a:bodyPr>
          <a:lstStyle/>
          <a:p>
            <a:pPr lvl="0">
              <a:spcBef>
                <a:spcPct val="0"/>
              </a:spcBef>
              <a:defRPr/>
            </a:pPr>
            <a:r>
              <a:rPr lang="en-US" sz="3200" dirty="0" smtClean="0">
                <a:solidFill>
                  <a:srgbClr val="6D6E71"/>
                </a:solidFill>
                <a:latin typeface="Georgia" pitchFamily="18" charset="0"/>
                <a:ea typeface="+mj-ea"/>
                <a:cs typeface="+mj-cs"/>
              </a:rPr>
              <a:t>… Pretty Much Fly Together</a:t>
            </a:r>
            <a:endParaRPr lang="en-US" sz="3200" dirty="0" smtClean="0">
              <a:solidFill>
                <a:srgbClr val="6D6E71"/>
              </a:solidFill>
              <a:latin typeface="Georgia" pitchFamily="18" charset="0"/>
              <a:ea typeface="+mj-ea"/>
              <a:cs typeface="+mj-cs"/>
            </a:endParaRPr>
          </a:p>
        </p:txBody>
      </p:sp>
      <p:sp>
        <p:nvSpPr>
          <p:cNvPr id="10" name="Date Placeholder 2"/>
          <p:cNvSpPr txBox="1">
            <a:spLocks/>
          </p:cNvSpPr>
          <p:nvPr/>
        </p:nvSpPr>
        <p:spPr bwMode="auto">
          <a:xfrm>
            <a:off x="6629400" y="228600"/>
            <a:ext cx="2133600" cy="152400"/>
          </a:xfrm>
          <a:prstGeom prst="rect">
            <a:avLst/>
          </a:prstGeom>
          <a:noFill/>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endParaRPr lang="en-US" sz="800" dirty="0" smtClean="0">
              <a:solidFill>
                <a:srgbClr val="808080"/>
              </a:solidFill>
              <a:latin typeface="Helvetic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97073356"/>
              </p:ext>
            </p:extLst>
          </p:nvPr>
        </p:nvGraphicFramePr>
        <p:xfrm>
          <a:off x="1768475" y="2032000"/>
          <a:ext cx="5191125" cy="3787775"/>
        </p:xfrm>
        <a:graphic>
          <a:graphicData uri="http://schemas.openxmlformats.org/presentationml/2006/ole">
            <mc:AlternateContent xmlns:mc="http://schemas.openxmlformats.org/markup-compatibility/2006">
              <mc:Choice xmlns:v="urn:schemas-microsoft-com:vml" Requires="v">
                <p:oleObj spid="_x0000_s7872517" name="Worksheet" r:id="rId6" imgW="8763113" imgH="6391170" progId="Excel.Sheet.12">
                  <p:link updateAutomatic="1"/>
                </p:oleObj>
              </mc:Choice>
              <mc:Fallback>
                <p:oleObj name="Worksheet" r:id="rId6" imgW="8763113" imgH="6391170" progId="Excel.Sheet.12">
                  <p:link updateAutomatic="1"/>
                  <p:pic>
                    <p:nvPicPr>
                      <p:cNvPr id="0" name=""/>
                      <p:cNvPicPr/>
                      <p:nvPr/>
                    </p:nvPicPr>
                    <p:blipFill>
                      <a:blip r:embed="rId7"/>
                      <a:stretch>
                        <a:fillRect/>
                      </a:stretch>
                    </p:blipFill>
                    <p:spPr>
                      <a:xfrm>
                        <a:off x="1768475" y="2032000"/>
                        <a:ext cx="5191125" cy="37877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954479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Real broad trade-weighted C$ dollar index (2010 = 100)                 Petroleum ($ per barrel)</a:t>
            </a: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Federal Reserve Board. Updated through April 2018.</a:t>
            </a: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sp>
        <p:nvSpPr>
          <p:cNvPr id="9" name="Title 1"/>
          <p:cNvSpPr txBox="1">
            <a:spLocks/>
          </p:cNvSpPr>
          <p:nvPr/>
        </p:nvSpPr>
        <p:spPr>
          <a:xfrm>
            <a:off x="612648" y="457200"/>
            <a:ext cx="8305800" cy="61264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rgbClr val="6D6E71"/>
                </a:solidFill>
                <a:latin typeface="Georgia" pitchFamily="18" charset="0"/>
                <a:ea typeface="+mj-ea"/>
                <a:cs typeface="+mj-cs"/>
              </a:rPr>
              <a:t>As Oil Goes …</a:t>
            </a:r>
            <a:endParaRPr kumimoji="0" lang="en-US" sz="3200" b="0" i="0" u="none" strike="noStrike" kern="1200" cap="none" spc="0" normalizeH="0" baseline="0" noProof="0" dirty="0">
              <a:ln>
                <a:noFill/>
              </a:ln>
              <a:solidFill>
                <a:srgbClr val="6D6E71"/>
              </a:solidFill>
              <a:effectLst/>
              <a:uLnTx/>
              <a:uFillTx/>
              <a:latin typeface="Georgia" pitchFamily="18" charset="0"/>
              <a:ea typeface="+mj-ea"/>
              <a:cs typeface="+mj-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21984791"/>
              </p:ext>
            </p:extLst>
          </p:nvPr>
        </p:nvGraphicFramePr>
        <p:xfrm>
          <a:off x="1763713" y="2027238"/>
          <a:ext cx="5305425" cy="3870325"/>
        </p:xfrm>
        <a:graphic>
          <a:graphicData uri="http://schemas.openxmlformats.org/presentationml/2006/ole">
            <mc:AlternateContent xmlns:mc="http://schemas.openxmlformats.org/markup-compatibility/2006">
              <mc:Choice xmlns:v="urn:schemas-microsoft-com:vml" Requires="v">
                <p:oleObj spid="_x0000_s7871493" name="Worksheet" r:id="rId6" imgW="8763113" imgH="6391170" progId="Excel.Sheet.12">
                  <p:link updateAutomatic="1"/>
                </p:oleObj>
              </mc:Choice>
              <mc:Fallback>
                <p:oleObj name="Worksheet" r:id="rId6" imgW="8763113" imgH="6391170" progId="Excel.Sheet.12">
                  <p:link updateAutomatic="1"/>
                  <p:pic>
                    <p:nvPicPr>
                      <p:cNvPr id="0" name=""/>
                      <p:cNvPicPr/>
                      <p:nvPr/>
                    </p:nvPicPr>
                    <p:blipFill>
                      <a:blip r:embed="rId7"/>
                      <a:stretch>
                        <a:fillRect/>
                      </a:stretch>
                    </p:blipFill>
                    <p:spPr>
                      <a:xfrm>
                        <a:off x="1763713" y="2027238"/>
                        <a:ext cx="5305425" cy="3870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0912918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sp>
        <p:nvSpPr>
          <p:cNvPr id="10"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Selected measures of U.S. unemployment </a:t>
            </a:r>
            <a:r>
              <a:rPr lang="en-US" sz="1400" dirty="0" smtClean="0">
                <a:latin typeface="Georgia" pitchFamily="18" charset="0"/>
              </a:rPr>
              <a:t>(percent of the labor force)</a:t>
            </a: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U.S. Department of Labor. Updated through </a:t>
            </a:r>
            <a:r>
              <a:rPr lang="en-US" sz="1000" i="1" dirty="0" smtClean="0">
                <a:solidFill>
                  <a:srgbClr val="E56177"/>
                </a:solidFill>
              </a:rPr>
              <a:t>April 2018</a:t>
            </a:r>
            <a:r>
              <a:rPr lang="en-US" sz="1000" i="1" dirty="0" smtClean="0">
                <a:solidFill>
                  <a:srgbClr val="E56177"/>
                </a:solidFill>
              </a:rPr>
              <a:t>.</a:t>
            </a:r>
          </a:p>
        </p:txBody>
      </p:sp>
      <p:sp>
        <p:nvSpPr>
          <p:cNvPr id="8" name="Title 1"/>
          <p:cNvSpPr txBox="1">
            <a:spLocks/>
          </p:cNvSpPr>
          <p:nvPr/>
        </p:nvSpPr>
        <p:spPr>
          <a:xfrm>
            <a:off x="612648" y="457200"/>
            <a:ext cx="8305800" cy="612648"/>
          </a:xfrm>
          <a:prstGeom prst="rect">
            <a:avLst/>
          </a:prstGeom>
        </p:spPr>
        <p:txBody>
          <a:bodyPr/>
          <a:lstStyle/>
          <a:p>
            <a:pPr lvl="0">
              <a:spcBef>
                <a:spcPct val="0"/>
              </a:spcBef>
              <a:defRPr/>
            </a:pPr>
            <a:r>
              <a:rPr lang="en-US" sz="3200" dirty="0" smtClean="0">
                <a:solidFill>
                  <a:srgbClr val="6D6E71"/>
                </a:solidFill>
                <a:latin typeface="Georgia" pitchFamily="18" charset="0"/>
              </a:rPr>
              <a:t>P.S. Not Much Rhymes With History</a:t>
            </a:r>
            <a:endParaRPr lang="en-US" sz="3200" dirty="0">
              <a:solidFill>
                <a:srgbClr val="6D6E71"/>
              </a:solidFill>
              <a:latin typeface="Georgia"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73448919"/>
              </p:ext>
            </p:extLst>
          </p:nvPr>
        </p:nvGraphicFramePr>
        <p:xfrm>
          <a:off x="1762125" y="2025650"/>
          <a:ext cx="5278438" cy="3849688"/>
        </p:xfrm>
        <a:graphic>
          <a:graphicData uri="http://schemas.openxmlformats.org/presentationml/2006/ole">
            <mc:AlternateContent xmlns:mc="http://schemas.openxmlformats.org/markup-compatibility/2006">
              <mc:Choice xmlns:v="urn:schemas-microsoft-com:vml" Requires="v">
                <p:oleObj spid="_x0000_s7873540" name="Worksheet" r:id="rId6" imgW="8763113" imgH="6391170" progId="Excel.Sheet.12">
                  <p:link updateAutomatic="1"/>
                </p:oleObj>
              </mc:Choice>
              <mc:Fallback>
                <p:oleObj name="Worksheet" r:id="rId6" imgW="8763113" imgH="6391170" progId="Excel.Sheet.12">
                  <p:link updateAutomatic="1"/>
                  <p:pic>
                    <p:nvPicPr>
                      <p:cNvPr id="0" name=""/>
                      <p:cNvPicPr/>
                      <p:nvPr/>
                    </p:nvPicPr>
                    <p:blipFill>
                      <a:blip r:embed="rId7"/>
                      <a:stretch>
                        <a:fillRect/>
                      </a:stretch>
                    </p:blipFill>
                    <p:spPr>
                      <a:xfrm>
                        <a:off x="1762125" y="2025650"/>
                        <a:ext cx="5278438" cy="384968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893913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Current account balance (</a:t>
            </a:r>
            <a:r>
              <a:rPr lang="en-US" sz="1400" i="1" dirty="0" smtClean="0">
                <a:latin typeface="Georgia" pitchFamily="18" charset="0"/>
              </a:rPr>
              <a:t>billions of dollars annually)                                  (percent of GDP)</a:t>
            </a: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U.S. Department of Commerce. Updated through 2017 Q4 (current account) and 2018 Q1 (net exports).</a:t>
            </a:r>
          </a:p>
        </p:txBody>
      </p:sp>
      <p:sp>
        <p:nvSpPr>
          <p:cNvPr id="11" name="Title 1"/>
          <p:cNvSpPr txBox="1">
            <a:spLocks/>
          </p:cNvSpPr>
          <p:nvPr/>
        </p:nvSpPr>
        <p:spPr>
          <a:xfrm>
            <a:off x="612648" y="457200"/>
            <a:ext cx="8531352" cy="612648"/>
          </a:xfrm>
          <a:prstGeom prst="rect">
            <a:avLst/>
          </a:prstGeom>
        </p:spPr>
        <p:txBody>
          <a:bodyPr/>
          <a:lstStyle/>
          <a:p>
            <a:pPr lvl="0">
              <a:spcBef>
                <a:spcPct val="0"/>
              </a:spcBef>
              <a:defRPr/>
            </a:pPr>
            <a:r>
              <a:rPr lang="en-US" sz="3200" dirty="0" smtClean="0">
                <a:solidFill>
                  <a:srgbClr val="6D6E71"/>
                </a:solidFill>
                <a:latin typeface="Georgia" pitchFamily="18" charset="0"/>
              </a:rPr>
              <a:t>Merchandise Isn’t All We Trade</a:t>
            </a:r>
            <a:endParaRPr lang="en-US" sz="3200" dirty="0">
              <a:solidFill>
                <a:srgbClr val="6D6E71"/>
              </a:solidFill>
              <a:latin typeface="Georgia" pitchFamily="18" charset="0"/>
            </a:endParaRP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77665083"/>
              </p:ext>
            </p:extLst>
          </p:nvPr>
        </p:nvGraphicFramePr>
        <p:xfrm>
          <a:off x="1792225" y="2057400"/>
          <a:ext cx="5218176" cy="3787818"/>
        </p:xfrm>
        <a:graphic>
          <a:graphicData uri="http://schemas.openxmlformats.org/presentationml/2006/ole">
            <mc:AlternateContent xmlns:mc="http://schemas.openxmlformats.org/markup-compatibility/2006">
              <mc:Choice xmlns:v="urn:schemas-microsoft-com:vml" Requires="v">
                <p:oleObj spid="_x0000_s7874564" name="Worksheet" r:id="rId6" imgW="8657950" imgH="6284878" progId="Excel.Sheet.12">
                  <p:link updateAutomatic="1"/>
                </p:oleObj>
              </mc:Choice>
              <mc:Fallback>
                <p:oleObj name="Worksheet" r:id="rId6" imgW="8657950" imgH="6284878" progId="Excel.Sheet.12">
                  <p:link updateAutomatic="1"/>
                  <p:pic>
                    <p:nvPicPr>
                      <p:cNvPr id="0" name=""/>
                      <p:cNvPicPr/>
                      <p:nvPr/>
                    </p:nvPicPr>
                    <p:blipFill>
                      <a:blip r:embed="rId7"/>
                      <a:stretch>
                        <a:fillRect/>
                      </a:stretch>
                    </p:blipFill>
                    <p:spPr>
                      <a:xfrm>
                        <a:off x="1792225" y="2057400"/>
                        <a:ext cx="5218176" cy="378781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22971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85800" y="1676400"/>
            <a:ext cx="7135091" cy="4478935"/>
          </a:xfrm>
          <a:prstGeom prst="rect">
            <a:avLst/>
          </a:prstGeom>
          <a:noFill/>
          <a:ln w="9525">
            <a:noFill/>
            <a:miter lim="800000"/>
            <a:headEnd/>
            <a:tailEnd/>
          </a:ln>
        </p:spPr>
        <p:txBody>
          <a:bodyPr wrap="square" lIns="41029" tIns="41029" rIns="41029" bIns="41029">
            <a:spAutoFit/>
          </a:bodyPr>
          <a:lstStyle/>
          <a:p>
            <a:r>
              <a:rPr lang="en-US" sz="1400" dirty="0" smtClean="0">
                <a:latin typeface="Georgia" pitchFamily="18" charset="0"/>
              </a:rPr>
              <a:t>Current account balance (</a:t>
            </a:r>
            <a:r>
              <a:rPr lang="en-US" sz="1400" i="1" dirty="0" smtClean="0">
                <a:latin typeface="Georgia" pitchFamily="18" charset="0"/>
              </a:rPr>
              <a:t>billions of dollars annually)                                  (percent of GDP)</a:t>
            </a:r>
          </a:p>
          <a:p>
            <a:pPr algn="l"/>
            <a:endParaRPr lang="en-US" sz="1300" b="1" dirty="0" smtClean="0"/>
          </a:p>
          <a:p>
            <a:pPr algn="l"/>
            <a:endParaRPr lang="en-US" sz="1300" b="1" dirty="0" smtClean="0"/>
          </a:p>
          <a:p>
            <a:pPr algn="l"/>
            <a:endParaRPr lang="en-US" sz="1300" b="1" dirty="0" smtClean="0"/>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lgn="l"/>
            <a:endParaRPr lang="en-US" sz="1300" b="1" dirty="0" smtClean="0">
              <a:solidFill>
                <a:schemeClr val="bg1"/>
              </a:solidFill>
            </a:endParaRPr>
          </a:p>
          <a:p>
            <a:pPr>
              <a:spcBef>
                <a:spcPts val="90"/>
              </a:spcBef>
            </a:pPr>
            <a:endParaRPr lang="en-US" sz="1300" dirty="0" smtClean="0">
              <a:solidFill>
                <a:schemeClr val="bg1">
                  <a:lumMod val="50000"/>
                </a:schemeClr>
              </a:solidFill>
            </a:endParaRPr>
          </a:p>
          <a:p>
            <a:pPr>
              <a:spcBef>
                <a:spcPts val="90"/>
              </a:spcBef>
            </a:pPr>
            <a:r>
              <a:rPr lang="en-US" sz="1000" i="1" dirty="0" smtClean="0">
                <a:solidFill>
                  <a:srgbClr val="E56177"/>
                </a:solidFill>
              </a:rPr>
              <a:t>Sources: </a:t>
            </a:r>
            <a:r>
              <a:rPr lang="en-US" sz="1000" i="1" dirty="0" err="1" smtClean="0">
                <a:solidFill>
                  <a:srgbClr val="E56177"/>
                </a:solidFill>
              </a:rPr>
              <a:t>Haver</a:t>
            </a:r>
            <a:r>
              <a:rPr lang="en-US" sz="1000" i="1" dirty="0" smtClean="0">
                <a:solidFill>
                  <a:srgbClr val="E56177"/>
                </a:solidFill>
              </a:rPr>
              <a:t> Analytics; U.S. Department of Commerce. Updated through 2017 Q4 (current account) and 2018 Q1 (net exports).</a:t>
            </a:r>
          </a:p>
        </p:txBody>
      </p:sp>
      <p:sp>
        <p:nvSpPr>
          <p:cNvPr id="11" name="Title 1"/>
          <p:cNvSpPr txBox="1">
            <a:spLocks/>
          </p:cNvSpPr>
          <p:nvPr/>
        </p:nvSpPr>
        <p:spPr>
          <a:xfrm>
            <a:off x="612648" y="457200"/>
            <a:ext cx="8531352" cy="612648"/>
          </a:xfrm>
          <a:prstGeom prst="rect">
            <a:avLst/>
          </a:prstGeom>
        </p:spPr>
        <p:txBody>
          <a:bodyPr/>
          <a:lstStyle/>
          <a:p>
            <a:pPr lvl="0">
              <a:spcBef>
                <a:spcPct val="0"/>
              </a:spcBef>
              <a:defRPr/>
            </a:pPr>
            <a:r>
              <a:rPr lang="en-US" sz="3200" dirty="0" smtClean="0">
                <a:solidFill>
                  <a:srgbClr val="6D6E71"/>
                </a:solidFill>
                <a:latin typeface="Georgia" pitchFamily="18" charset="0"/>
              </a:rPr>
              <a:t>Trade’s Impact Is a Relative Story</a:t>
            </a:r>
            <a:endParaRPr lang="en-US" sz="3200" dirty="0">
              <a:solidFill>
                <a:srgbClr val="6D6E71"/>
              </a:solidFill>
              <a:latin typeface="Georgia" pitchFamily="18" charset="0"/>
            </a:endParaRPr>
          </a:p>
        </p:txBody>
      </p:sp>
      <p:sp>
        <p:nvSpPr>
          <p:cNvPr id="10" name="TextBox 9"/>
          <p:cNvSpPr txBox="1"/>
          <p:nvPr>
            <p:custDataLst>
              <p:tags r:id="rId3"/>
            </p:custDataLst>
          </p:nvPr>
        </p:nvSpPr>
        <p:spPr bwMode="auto">
          <a:xfrm rot="16200000">
            <a:off x="-1862906" y="4024214"/>
            <a:ext cx="4881282" cy="124691"/>
          </a:xfrm>
          <a:prstGeom prst="rect">
            <a:avLst/>
          </a:prstGeom>
          <a:noFill/>
          <a:effectLst/>
        </p:spPr>
        <p:txBody>
          <a:bodyPr vert="horz" wrap="none" lIns="0" tIns="0" rIns="0" bIns="0" rtlCol="0" anchor="b">
            <a:noAutofit/>
          </a:bodyPr>
          <a:lstStyle/>
          <a:p>
            <a:pPr>
              <a:lnSpc>
                <a:spcPts val="1077"/>
              </a:lnSpc>
            </a:pPr>
            <a:endParaRPr lang="en-US" sz="600" dirty="0">
              <a:solidFill>
                <a:srgbClr val="6D6E71"/>
              </a:solidFill>
              <a:latin typeface="Arial"/>
              <a:ea typeface="LF_Kai"/>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56381478"/>
              </p:ext>
            </p:extLst>
          </p:nvPr>
        </p:nvGraphicFramePr>
        <p:xfrm>
          <a:off x="1792225" y="2057400"/>
          <a:ext cx="5218176" cy="3787818"/>
        </p:xfrm>
        <a:graphic>
          <a:graphicData uri="http://schemas.openxmlformats.org/presentationml/2006/ole">
            <mc:AlternateContent xmlns:mc="http://schemas.openxmlformats.org/markup-compatibility/2006">
              <mc:Choice xmlns:v="urn:schemas-microsoft-com:vml" Requires="v">
                <p:oleObj spid="_x0000_s7875588" name="Worksheet" r:id="rId6" imgW="8657950" imgH="6284878" progId="Excel.Sheet.12">
                  <p:link updateAutomatic="1"/>
                </p:oleObj>
              </mc:Choice>
              <mc:Fallback>
                <p:oleObj name="Worksheet" r:id="rId6" imgW="8657950" imgH="6284878" progId="Excel.Sheet.12">
                  <p:link updateAutomatic="1"/>
                  <p:pic>
                    <p:nvPicPr>
                      <p:cNvPr id="0" name=""/>
                      <p:cNvPicPr/>
                      <p:nvPr/>
                    </p:nvPicPr>
                    <p:blipFill>
                      <a:blip r:embed="rId7"/>
                      <a:stretch>
                        <a:fillRect/>
                      </a:stretch>
                    </p:blipFill>
                    <p:spPr>
                      <a:xfrm>
                        <a:off x="1792225" y="2057400"/>
                        <a:ext cx="5218176" cy="378781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4747926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OPENED" val="true"/>
</p:tagLst>
</file>

<file path=ppt/tags/tag1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1.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1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3.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1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5.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1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7.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1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9.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1.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3.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7.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ags/tag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9.xml><?xml version="1.0" encoding="utf-8"?>
<p:tagLst xmlns:a="http://schemas.openxmlformats.org/drawingml/2006/main" xmlns:r="http://schemas.openxmlformats.org/officeDocument/2006/relationships" xmlns:p="http://schemas.openxmlformats.org/presentationml/2006/main">
  <p:tag name="JPM_OBJECT_NAME" val="jpmDocTrack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26610</TotalTime>
  <Words>965</Words>
  <Application>Microsoft Office PowerPoint</Application>
  <PresentationFormat>On-screen Show (4:3)</PresentationFormat>
  <Paragraphs>391</Paragraphs>
  <Slides>14</Slides>
  <Notes>14</Notes>
  <HiddenSlides>0</HiddenSlides>
  <MMClips>0</MMClips>
  <ScaleCrop>false</ScaleCrop>
  <HeadingPairs>
    <vt:vector size="6" baseType="variant">
      <vt:variant>
        <vt:lpstr>Theme</vt:lpstr>
      </vt:variant>
      <vt:variant>
        <vt:i4>1</vt:i4>
      </vt:variant>
      <vt:variant>
        <vt:lpstr>Links</vt:lpstr>
      </vt:variant>
      <vt:variant>
        <vt:i4>12</vt:i4>
      </vt:variant>
      <vt:variant>
        <vt:lpstr>Slide Titles</vt:lpstr>
      </vt:variant>
      <vt:variant>
        <vt:i4>14</vt:i4>
      </vt:variant>
    </vt:vector>
  </HeadingPairs>
  <TitlesOfParts>
    <vt:vector size="27" baseType="lpstr">
      <vt:lpstr>Office Theme</vt:lpstr>
      <vt:lpstr>C:\Users\u011861\Desktop\Jim\Data\Macroeconomic\Charts\07@GDP.xlsx!6 regions</vt:lpstr>
      <vt:lpstr>C:\Users\u011861\Desktop\Jim\Data\Macroeconomic\Data\d Q Int.CIA.xlsx!Slack</vt:lpstr>
      <vt:lpstr>C:\Users\u011861\Desktop\Jim\Data\Macroeconomic\Data\d Q Int.CIA.xlsx!Global Map (2017)</vt:lpstr>
      <vt:lpstr>C:\Users\u011861\Desktop\Jim\Data\Macroeconomic\Data\d Q Int.CIA.xlsx!C (2017)</vt:lpstr>
      <vt:lpstr>C:\Users\u011861\Desktop\Jim\Data\Macroeconomic\Charts\07@GDP.xlsx!US, Canada, Global</vt:lpstr>
      <vt:lpstr>C:\Users\u011861\Desktop\Jim\Data\Macroeconomic\Data\BY INDUSTRY SECTORS\FINANCIAL\FX\d FX.xlsx!Real C$ and Oil</vt:lpstr>
      <vt:lpstr>C:\Users\u011861\Desktop\Jim\Data\Regional\State\Data\dPayrolls.xlsx!Chart1</vt:lpstr>
      <vt:lpstr>C:\Users\u011861\Desktop\Jim\Data\Macroeconomic\Data\EMPLOYMENT\THE STATE OF THE JOB MARKET\The Job Market In XXXX.xlsx!THE ONE</vt:lpstr>
      <vt:lpstr>C:\Users\u011861\Jim\Data\Macroeconomic\Data\BY INDUSTRY SECTORS\BY FINAL DEMAND SECTORS\INTERNATIONAL\d CA.xlsx!CA ($)</vt:lpstr>
      <vt:lpstr>C:\Users\u011861\Jim\Data\Macroeconomic\Data\BY INDUSTRY SECTORS\BY FINAL DEMAND SECTORS\INTERNATIONAL\d CA.xlsx!CA (%)</vt:lpstr>
      <vt:lpstr>C:\Users\u011861\Jim\Data\Macroeconomic\Data\BY INDUSTRY SECTORS\BY FINAL DEMAND SECTORS\INTERNATIONAL\d CA.xlsx!CA ($) (2)</vt:lpstr>
      <vt:lpstr>C:\Users\u011861\Jim\Data\Macroeconomic\Data\BY INDUSTRY SECTORS\BY FINAL DEMAND SECTORS\INTERNATIONAL\d CA.xlsx!CA (%) (2)</vt:lpstr>
      <vt:lpstr>‘GOOD VIBRATIONS’      June 15,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JPMorgan Chase and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JPMorgan Chase &amp; Co.</dc:creator>
  <cp:lastModifiedBy>Glassman, James</cp:lastModifiedBy>
  <cp:revision>3682</cp:revision>
  <cp:lastPrinted>2017-06-20T14:21:56Z</cp:lastPrinted>
  <dcterms:created xsi:type="dcterms:W3CDTF">2014-08-06T16:02:37Z</dcterms:created>
  <dcterms:modified xsi:type="dcterms:W3CDTF">2018-05-31T12:26:31Z</dcterms:modified>
</cp:coreProperties>
</file>