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78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53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53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53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53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53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55238" y="1035761"/>
            <a:ext cx="6081522" cy="5600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99494" y="6436609"/>
            <a:ext cx="234315" cy="209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53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.ca/en/canadian-heritage/campaigns/creative-canada/framework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://www.cbc.radio-canada.ca/_files/cbcrc/documents/latest-studies/cbcradio-canada-economic-impact-deloitte-2013.pdf" TargetMode="External"/><Relationship Id="rId4" Type="http://schemas.openxmlformats.org/officeDocument/2006/relationships/hyperlink" Target="https://nmc-mic.ca/wp-content/uploads/2018/12/2017-Net-Advertising-Volume-Report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4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710939"/>
            <a:ext cx="12191999" cy="3145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571744" y="4224528"/>
            <a:ext cx="6065520" cy="553720"/>
          </a:xfrm>
          <a:prstGeom prst="rect">
            <a:avLst/>
          </a:prstGeom>
          <a:solidFill>
            <a:srgbClr val="0096A7"/>
          </a:solidFill>
        </p:spPr>
        <p:txBody>
          <a:bodyPr vert="horz" wrap="square" lIns="0" tIns="83820" rIns="0" bIns="0" rtlCol="0">
            <a:spAutoFit/>
          </a:bodyPr>
          <a:lstStyle/>
          <a:p>
            <a:pPr marL="636270">
              <a:lnSpc>
                <a:spcPct val="100000"/>
              </a:lnSpc>
              <a:spcBef>
                <a:spcPts val="66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OUR CULTURE,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DEMOCRACY: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92117" y="4793996"/>
            <a:ext cx="7655559" cy="1560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2905">
              <a:lnSpc>
                <a:spcPts val="6040"/>
              </a:lnSpc>
              <a:spcBef>
                <a:spcPts val="100"/>
              </a:spcBef>
            </a:pPr>
            <a:r>
              <a:rPr sz="5300" b="1" dirty="0">
                <a:solidFill>
                  <a:srgbClr val="FFFFFF"/>
                </a:solidFill>
                <a:latin typeface="Arial"/>
                <a:cs typeface="Arial"/>
              </a:rPr>
              <a:t>SERVING</a:t>
            </a:r>
            <a:r>
              <a:rPr sz="53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300" b="1" dirty="0">
                <a:solidFill>
                  <a:srgbClr val="FFFFFF"/>
                </a:solidFill>
                <a:latin typeface="Arial"/>
                <a:cs typeface="Arial"/>
              </a:rPr>
              <a:t>CANADIANS</a:t>
            </a:r>
            <a:endParaRPr sz="5300">
              <a:latin typeface="Arial"/>
              <a:cs typeface="Arial"/>
            </a:endParaRPr>
          </a:p>
          <a:p>
            <a:pPr marL="12700">
              <a:lnSpc>
                <a:spcPts val="6040"/>
              </a:lnSpc>
            </a:pPr>
            <a:r>
              <a:rPr sz="4950" b="1" spc="22" baseline="25252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4950" b="1" spc="37" baseline="25252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5300" b="1" dirty="0">
                <a:solidFill>
                  <a:srgbClr val="FFFFFF"/>
                </a:solidFill>
                <a:latin typeface="Arial"/>
                <a:cs typeface="Arial"/>
              </a:rPr>
              <a:t>TIME </a:t>
            </a:r>
            <a:r>
              <a:rPr sz="4950" b="1" spc="30" baseline="25252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4950" b="1" spc="-30" baseline="2525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300" b="1" dirty="0">
                <a:solidFill>
                  <a:srgbClr val="FFFFFF"/>
                </a:solidFill>
                <a:latin typeface="Arial"/>
                <a:cs typeface="Arial"/>
              </a:rPr>
              <a:t>DISRUPTION</a:t>
            </a:r>
            <a:endParaRPr sz="53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302240" y="2616707"/>
            <a:ext cx="1286255" cy="12862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84832" y="3003804"/>
            <a:ext cx="8191500" cy="850900"/>
          </a:xfrm>
          <a:prstGeom prst="rect">
            <a:avLst/>
          </a:prstGeom>
          <a:solidFill>
            <a:srgbClr val="0096A7"/>
          </a:solidFill>
        </p:spPr>
        <p:txBody>
          <a:bodyPr vert="horz" wrap="square" lIns="0" tIns="102870" rIns="0" bIns="0" rtlCol="0">
            <a:spAutoFit/>
          </a:bodyPr>
          <a:lstStyle/>
          <a:p>
            <a:pPr marL="530860">
              <a:lnSpc>
                <a:spcPct val="100000"/>
              </a:lnSpc>
              <a:spcBef>
                <a:spcPts val="810"/>
              </a:spcBef>
            </a:pPr>
            <a:r>
              <a:rPr sz="3700" spc="-5" dirty="0">
                <a:solidFill>
                  <a:srgbClr val="FFFFFF"/>
                </a:solidFill>
              </a:rPr>
              <a:t>#2: Proliferation of Social</a:t>
            </a:r>
            <a:r>
              <a:rPr sz="3700" spc="35" dirty="0">
                <a:solidFill>
                  <a:srgbClr val="FFFFFF"/>
                </a:solidFill>
              </a:rPr>
              <a:t> </a:t>
            </a:r>
            <a:r>
              <a:rPr sz="3700" spc="-5" dirty="0">
                <a:solidFill>
                  <a:srgbClr val="FFFFFF"/>
                </a:solidFill>
              </a:rPr>
              <a:t>Media</a:t>
            </a:r>
            <a:endParaRPr sz="37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35"/>
              </a:lnSpc>
            </a:pPr>
            <a:fld id="{81D60167-4931-47E6-BA6A-407CBD079E47}" type="slidenum">
              <a:rPr spc="-5" dirty="0"/>
              <a:t>10</a:t>
            </a:fld>
            <a:endParaRPr spc="-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05811" y="4770120"/>
            <a:ext cx="7602220" cy="771525"/>
          </a:xfrm>
          <a:prstGeom prst="rect">
            <a:avLst/>
          </a:prstGeom>
          <a:solidFill>
            <a:srgbClr val="0096A7"/>
          </a:solidFill>
        </p:spPr>
        <p:txBody>
          <a:bodyPr vert="horz" wrap="square" lIns="0" tIns="64135" rIns="0" bIns="0" rtlCol="0">
            <a:spAutoFit/>
          </a:bodyPr>
          <a:lstStyle/>
          <a:p>
            <a:pPr marL="1137920">
              <a:lnSpc>
                <a:spcPct val="100000"/>
              </a:lnSpc>
              <a:spcBef>
                <a:spcPts val="505"/>
              </a:spcBef>
            </a:pPr>
            <a:r>
              <a:rPr sz="3700" spc="-5" dirty="0">
                <a:solidFill>
                  <a:srgbClr val="FFFFFF"/>
                </a:solidFill>
              </a:rPr>
              <a:t>Social Media</a:t>
            </a:r>
            <a:r>
              <a:rPr sz="3700" spc="10" dirty="0">
                <a:solidFill>
                  <a:srgbClr val="FFFFFF"/>
                </a:solidFill>
              </a:rPr>
              <a:t> </a:t>
            </a:r>
            <a:r>
              <a:rPr sz="3700" spc="-5" dirty="0">
                <a:solidFill>
                  <a:srgbClr val="FFFFFF"/>
                </a:solidFill>
              </a:rPr>
              <a:t>Disruption</a:t>
            </a:r>
            <a:endParaRPr sz="37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35"/>
              </a:lnSpc>
            </a:pPr>
            <a:fld id="{81D60167-4931-47E6-BA6A-407CBD079E47}" type="slidenum">
              <a:rPr spc="-5" dirty="0"/>
              <a:t>11</a:t>
            </a:fld>
            <a:endParaRPr spc="-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65275" y="2017776"/>
            <a:ext cx="10317480" cy="2866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#3: </a:t>
            </a:r>
            <a:r>
              <a:rPr dirty="0"/>
              <a:t>The Global Digital</a:t>
            </a:r>
            <a:r>
              <a:rPr spc="-70" dirty="0"/>
              <a:t> </a:t>
            </a:r>
            <a:r>
              <a:rPr dirty="0"/>
              <a:t>Giants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35"/>
              </a:lnSpc>
            </a:pPr>
            <a:fld id="{81D60167-4931-47E6-BA6A-407CBD079E47}" type="slidenum">
              <a:rPr spc="-5" dirty="0"/>
              <a:t>12</a:t>
            </a:fld>
            <a:endParaRPr spc="-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0559" y="324611"/>
            <a:ext cx="10850880" cy="58247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87904" y="709930"/>
            <a:ext cx="7615555" cy="559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Even our media </a:t>
            </a:r>
            <a:r>
              <a:rPr spc="-5" dirty="0"/>
              <a:t>giants </a:t>
            </a:r>
            <a:r>
              <a:rPr dirty="0"/>
              <a:t>are</a:t>
            </a:r>
            <a:r>
              <a:rPr spc="-30" dirty="0"/>
              <a:t> </a:t>
            </a:r>
            <a:r>
              <a:rPr dirty="0"/>
              <a:t>minnows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35"/>
              </a:lnSpc>
            </a:pPr>
            <a:fld id="{81D60167-4931-47E6-BA6A-407CBD079E47}" type="slidenum">
              <a:rPr spc="-5" dirty="0"/>
              <a:t>13</a:t>
            </a:fld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730138" y="2855436"/>
            <a:ext cx="204470" cy="1133475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50" b="1" spc="-15" dirty="0">
                <a:latin typeface="Trebuchet MS"/>
                <a:cs typeface="Trebuchet MS"/>
              </a:rPr>
              <a:t>Billions </a:t>
            </a:r>
            <a:r>
              <a:rPr sz="1200" b="1" spc="-25" dirty="0">
                <a:latin typeface="Trebuchet MS"/>
                <a:cs typeface="Trebuchet MS"/>
              </a:rPr>
              <a:t>(all</a:t>
            </a:r>
            <a:r>
              <a:rPr sz="1200" b="1" spc="-165" dirty="0">
                <a:latin typeface="Trebuchet MS"/>
                <a:cs typeface="Trebuchet MS"/>
              </a:rPr>
              <a:t> </a:t>
            </a:r>
            <a:r>
              <a:rPr sz="1200" b="1" spc="10" dirty="0">
                <a:latin typeface="Trebuchet MS"/>
                <a:cs typeface="Trebuchet MS"/>
              </a:rPr>
              <a:t>US$)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47138" y="2094356"/>
            <a:ext cx="3620770" cy="70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900"/>
              </a:lnSpc>
              <a:spcBef>
                <a:spcPts val="95"/>
              </a:spcBef>
            </a:pPr>
            <a:r>
              <a:rPr sz="1600" spc="-40" dirty="0">
                <a:latin typeface="Trebuchet MS"/>
                <a:cs typeface="Trebuchet MS"/>
              </a:rPr>
              <a:t>$897B</a:t>
            </a:r>
            <a:endParaRPr sz="1600">
              <a:latin typeface="Trebuchet MS"/>
              <a:cs typeface="Trebuchet MS"/>
            </a:endParaRPr>
          </a:p>
          <a:p>
            <a:pPr marR="40005" algn="ctr">
              <a:lnSpc>
                <a:spcPts val="1730"/>
              </a:lnSpc>
            </a:pPr>
            <a:r>
              <a:rPr sz="1600" spc="-40" dirty="0">
                <a:latin typeface="Trebuchet MS"/>
                <a:cs typeface="Trebuchet MS"/>
              </a:rPr>
              <a:t>$823B</a:t>
            </a:r>
            <a:endParaRPr sz="1600">
              <a:latin typeface="Trebuchet MS"/>
              <a:cs typeface="Trebuchet MS"/>
            </a:endParaRPr>
          </a:p>
          <a:p>
            <a:pPr marR="5080" algn="r">
              <a:lnSpc>
                <a:spcPts val="1750"/>
              </a:lnSpc>
            </a:pPr>
            <a:r>
              <a:rPr sz="1600" spc="-40" dirty="0">
                <a:latin typeface="Trebuchet MS"/>
                <a:cs typeface="Trebuchet MS"/>
              </a:rPr>
              <a:t>$788B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79570" y="1517650"/>
            <a:ext cx="3832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Market caps as </a:t>
            </a:r>
            <a:r>
              <a:rPr sz="1800" b="1" dirty="0">
                <a:latin typeface="Arial"/>
                <a:cs typeface="Arial"/>
              </a:rPr>
              <a:t>of </a:t>
            </a:r>
            <a:r>
              <a:rPr sz="1800" b="1" spc="-5" dirty="0">
                <a:latin typeface="Arial"/>
                <a:cs typeface="Arial"/>
              </a:rPr>
              <a:t>Monday, May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27: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09561" y="5126227"/>
            <a:ext cx="44195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40" dirty="0">
                <a:latin typeface="Trebuchet MS"/>
                <a:cs typeface="Trebuchet MS"/>
              </a:rPr>
              <a:t>$40B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95843" y="5126227"/>
            <a:ext cx="44195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40" dirty="0">
                <a:latin typeface="Trebuchet MS"/>
                <a:cs typeface="Trebuchet MS"/>
              </a:rPr>
              <a:t>$27B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48418" y="5126227"/>
            <a:ext cx="44195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40" dirty="0">
                <a:latin typeface="Trebuchet MS"/>
                <a:cs typeface="Trebuchet MS"/>
              </a:rPr>
              <a:t>$22B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31129" y="6003747"/>
            <a:ext cx="7194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(Google)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66266" y="689863"/>
            <a:ext cx="978598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Impact </a:t>
            </a:r>
            <a:r>
              <a:rPr sz="3200" dirty="0"/>
              <a:t>on </a:t>
            </a:r>
            <a:r>
              <a:rPr sz="3200" spc="-5" dirty="0"/>
              <a:t>business models </a:t>
            </a:r>
            <a:r>
              <a:rPr sz="3200" dirty="0"/>
              <a:t>and the </a:t>
            </a:r>
            <a:r>
              <a:rPr sz="3200" spc="-5" dirty="0"/>
              <a:t>shift </a:t>
            </a:r>
            <a:r>
              <a:rPr sz="3200" dirty="0"/>
              <a:t>in</a:t>
            </a:r>
            <a:r>
              <a:rPr sz="3200" spc="-95" dirty="0"/>
              <a:t> </a:t>
            </a:r>
            <a:r>
              <a:rPr sz="3200" spc="-5" dirty="0"/>
              <a:t>dollars</a:t>
            </a:r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1205483" y="1342682"/>
            <a:ext cx="9729216" cy="4997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68740" y="1780032"/>
            <a:ext cx="1762125" cy="274320"/>
          </a:xfrm>
          <a:custGeom>
            <a:avLst/>
            <a:gdLst/>
            <a:ahLst/>
            <a:cxnLst/>
            <a:rect l="l" t="t" r="r" b="b"/>
            <a:pathLst>
              <a:path w="1762125" h="274319">
                <a:moveTo>
                  <a:pt x="1716024" y="0"/>
                </a:moveTo>
                <a:lnTo>
                  <a:pt x="45719" y="0"/>
                </a:lnTo>
                <a:lnTo>
                  <a:pt x="27914" y="3589"/>
                </a:lnTo>
                <a:lnTo>
                  <a:pt x="13382" y="13382"/>
                </a:lnTo>
                <a:lnTo>
                  <a:pt x="3589" y="27914"/>
                </a:lnTo>
                <a:lnTo>
                  <a:pt x="0" y="45719"/>
                </a:lnTo>
                <a:lnTo>
                  <a:pt x="0" y="228600"/>
                </a:lnTo>
                <a:lnTo>
                  <a:pt x="3589" y="246405"/>
                </a:lnTo>
                <a:lnTo>
                  <a:pt x="13382" y="260937"/>
                </a:lnTo>
                <a:lnTo>
                  <a:pt x="27914" y="270730"/>
                </a:lnTo>
                <a:lnTo>
                  <a:pt x="45719" y="274319"/>
                </a:lnTo>
                <a:lnTo>
                  <a:pt x="1716024" y="274319"/>
                </a:lnTo>
                <a:lnTo>
                  <a:pt x="1733829" y="270730"/>
                </a:lnTo>
                <a:lnTo>
                  <a:pt x="1748361" y="260937"/>
                </a:lnTo>
                <a:lnTo>
                  <a:pt x="1758154" y="246405"/>
                </a:lnTo>
                <a:lnTo>
                  <a:pt x="1761743" y="228600"/>
                </a:lnTo>
                <a:lnTo>
                  <a:pt x="1761743" y="45719"/>
                </a:lnTo>
                <a:lnTo>
                  <a:pt x="1758154" y="27914"/>
                </a:lnTo>
                <a:lnTo>
                  <a:pt x="1748361" y="13382"/>
                </a:lnTo>
                <a:lnTo>
                  <a:pt x="1733829" y="3589"/>
                </a:lnTo>
                <a:lnTo>
                  <a:pt x="171602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106661" y="1816100"/>
            <a:ext cx="14935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Wireless</a:t>
            </a:r>
            <a:r>
              <a:rPr sz="11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Subscription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968740" y="3849623"/>
            <a:ext cx="1762125" cy="274320"/>
          </a:xfrm>
          <a:custGeom>
            <a:avLst/>
            <a:gdLst/>
            <a:ahLst/>
            <a:cxnLst/>
            <a:rect l="l" t="t" r="r" b="b"/>
            <a:pathLst>
              <a:path w="1762125" h="274320">
                <a:moveTo>
                  <a:pt x="1716024" y="0"/>
                </a:moveTo>
                <a:lnTo>
                  <a:pt x="45719" y="0"/>
                </a:lnTo>
                <a:lnTo>
                  <a:pt x="27914" y="3589"/>
                </a:lnTo>
                <a:lnTo>
                  <a:pt x="13382" y="13382"/>
                </a:lnTo>
                <a:lnTo>
                  <a:pt x="3589" y="27914"/>
                </a:lnTo>
                <a:lnTo>
                  <a:pt x="0" y="45719"/>
                </a:lnTo>
                <a:lnTo>
                  <a:pt x="0" y="228600"/>
                </a:lnTo>
                <a:lnTo>
                  <a:pt x="3589" y="246405"/>
                </a:lnTo>
                <a:lnTo>
                  <a:pt x="13382" y="260937"/>
                </a:lnTo>
                <a:lnTo>
                  <a:pt x="27914" y="270730"/>
                </a:lnTo>
                <a:lnTo>
                  <a:pt x="45719" y="274319"/>
                </a:lnTo>
                <a:lnTo>
                  <a:pt x="1716024" y="274319"/>
                </a:lnTo>
                <a:lnTo>
                  <a:pt x="1733829" y="270730"/>
                </a:lnTo>
                <a:lnTo>
                  <a:pt x="1748361" y="260937"/>
                </a:lnTo>
                <a:lnTo>
                  <a:pt x="1758154" y="246405"/>
                </a:lnTo>
                <a:lnTo>
                  <a:pt x="1761743" y="228600"/>
                </a:lnTo>
                <a:lnTo>
                  <a:pt x="1761743" y="45719"/>
                </a:lnTo>
                <a:lnTo>
                  <a:pt x="1758154" y="27914"/>
                </a:lnTo>
                <a:lnTo>
                  <a:pt x="1748361" y="13382"/>
                </a:lnTo>
                <a:lnTo>
                  <a:pt x="1733829" y="3589"/>
                </a:lnTo>
                <a:lnTo>
                  <a:pt x="171602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968740" y="4283964"/>
            <a:ext cx="1762125" cy="274320"/>
          </a:xfrm>
          <a:custGeom>
            <a:avLst/>
            <a:gdLst/>
            <a:ahLst/>
            <a:cxnLst/>
            <a:rect l="l" t="t" r="r" b="b"/>
            <a:pathLst>
              <a:path w="1762125" h="274320">
                <a:moveTo>
                  <a:pt x="1716024" y="0"/>
                </a:moveTo>
                <a:lnTo>
                  <a:pt x="45719" y="0"/>
                </a:lnTo>
                <a:lnTo>
                  <a:pt x="27914" y="3589"/>
                </a:lnTo>
                <a:lnTo>
                  <a:pt x="13382" y="13382"/>
                </a:lnTo>
                <a:lnTo>
                  <a:pt x="3589" y="27914"/>
                </a:lnTo>
                <a:lnTo>
                  <a:pt x="0" y="45719"/>
                </a:lnTo>
                <a:lnTo>
                  <a:pt x="0" y="228600"/>
                </a:lnTo>
                <a:lnTo>
                  <a:pt x="3589" y="246405"/>
                </a:lnTo>
                <a:lnTo>
                  <a:pt x="13382" y="260937"/>
                </a:lnTo>
                <a:lnTo>
                  <a:pt x="27914" y="270730"/>
                </a:lnTo>
                <a:lnTo>
                  <a:pt x="45719" y="274319"/>
                </a:lnTo>
                <a:lnTo>
                  <a:pt x="1716024" y="274319"/>
                </a:lnTo>
                <a:lnTo>
                  <a:pt x="1733829" y="270730"/>
                </a:lnTo>
                <a:lnTo>
                  <a:pt x="1748361" y="260937"/>
                </a:lnTo>
                <a:lnTo>
                  <a:pt x="1758154" y="246405"/>
                </a:lnTo>
                <a:lnTo>
                  <a:pt x="1761743" y="228600"/>
                </a:lnTo>
                <a:lnTo>
                  <a:pt x="1761743" y="45719"/>
                </a:lnTo>
                <a:lnTo>
                  <a:pt x="1758154" y="27914"/>
                </a:lnTo>
                <a:lnTo>
                  <a:pt x="1748361" y="13382"/>
                </a:lnTo>
                <a:lnTo>
                  <a:pt x="1733829" y="3589"/>
                </a:lnTo>
                <a:lnTo>
                  <a:pt x="1716024" y="0"/>
                </a:lnTo>
                <a:close/>
              </a:path>
            </a:pathLst>
          </a:custGeom>
          <a:solidFill>
            <a:srgbClr val="94B3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968740" y="4584191"/>
            <a:ext cx="1762125" cy="274320"/>
          </a:xfrm>
          <a:custGeom>
            <a:avLst/>
            <a:gdLst/>
            <a:ahLst/>
            <a:cxnLst/>
            <a:rect l="l" t="t" r="r" b="b"/>
            <a:pathLst>
              <a:path w="1762125" h="274320">
                <a:moveTo>
                  <a:pt x="1716024" y="0"/>
                </a:moveTo>
                <a:lnTo>
                  <a:pt x="45719" y="0"/>
                </a:lnTo>
                <a:lnTo>
                  <a:pt x="27914" y="3589"/>
                </a:lnTo>
                <a:lnTo>
                  <a:pt x="13382" y="13382"/>
                </a:lnTo>
                <a:lnTo>
                  <a:pt x="3589" y="27914"/>
                </a:lnTo>
                <a:lnTo>
                  <a:pt x="0" y="45719"/>
                </a:lnTo>
                <a:lnTo>
                  <a:pt x="0" y="228599"/>
                </a:lnTo>
                <a:lnTo>
                  <a:pt x="3589" y="246405"/>
                </a:lnTo>
                <a:lnTo>
                  <a:pt x="13382" y="260937"/>
                </a:lnTo>
                <a:lnTo>
                  <a:pt x="27914" y="270730"/>
                </a:lnTo>
                <a:lnTo>
                  <a:pt x="45719" y="274319"/>
                </a:lnTo>
                <a:lnTo>
                  <a:pt x="1716024" y="274319"/>
                </a:lnTo>
                <a:lnTo>
                  <a:pt x="1733829" y="270730"/>
                </a:lnTo>
                <a:lnTo>
                  <a:pt x="1748361" y="260937"/>
                </a:lnTo>
                <a:lnTo>
                  <a:pt x="1758154" y="246405"/>
                </a:lnTo>
                <a:lnTo>
                  <a:pt x="1761743" y="228599"/>
                </a:lnTo>
                <a:lnTo>
                  <a:pt x="1761743" y="45719"/>
                </a:lnTo>
                <a:lnTo>
                  <a:pt x="1758154" y="27914"/>
                </a:lnTo>
                <a:lnTo>
                  <a:pt x="1748361" y="13382"/>
                </a:lnTo>
                <a:lnTo>
                  <a:pt x="1733829" y="3589"/>
                </a:lnTo>
                <a:lnTo>
                  <a:pt x="171602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968740" y="5033771"/>
            <a:ext cx="1762125" cy="274320"/>
          </a:xfrm>
          <a:custGeom>
            <a:avLst/>
            <a:gdLst/>
            <a:ahLst/>
            <a:cxnLst/>
            <a:rect l="l" t="t" r="r" b="b"/>
            <a:pathLst>
              <a:path w="1762125" h="274320">
                <a:moveTo>
                  <a:pt x="1716024" y="0"/>
                </a:moveTo>
                <a:lnTo>
                  <a:pt x="45719" y="0"/>
                </a:lnTo>
                <a:lnTo>
                  <a:pt x="27914" y="3589"/>
                </a:lnTo>
                <a:lnTo>
                  <a:pt x="13382" y="13382"/>
                </a:lnTo>
                <a:lnTo>
                  <a:pt x="3589" y="27914"/>
                </a:lnTo>
                <a:lnTo>
                  <a:pt x="0" y="45719"/>
                </a:lnTo>
                <a:lnTo>
                  <a:pt x="0" y="228599"/>
                </a:lnTo>
                <a:lnTo>
                  <a:pt x="3589" y="246405"/>
                </a:lnTo>
                <a:lnTo>
                  <a:pt x="13382" y="260937"/>
                </a:lnTo>
                <a:lnTo>
                  <a:pt x="27914" y="270730"/>
                </a:lnTo>
                <a:lnTo>
                  <a:pt x="45719" y="274319"/>
                </a:lnTo>
                <a:lnTo>
                  <a:pt x="1716024" y="274319"/>
                </a:lnTo>
                <a:lnTo>
                  <a:pt x="1733829" y="270730"/>
                </a:lnTo>
                <a:lnTo>
                  <a:pt x="1748361" y="260937"/>
                </a:lnTo>
                <a:lnTo>
                  <a:pt x="1758154" y="246405"/>
                </a:lnTo>
                <a:lnTo>
                  <a:pt x="1761743" y="228599"/>
                </a:lnTo>
                <a:lnTo>
                  <a:pt x="1761743" y="45719"/>
                </a:lnTo>
                <a:lnTo>
                  <a:pt x="1758154" y="27914"/>
                </a:lnTo>
                <a:lnTo>
                  <a:pt x="1748361" y="13382"/>
                </a:lnTo>
                <a:lnTo>
                  <a:pt x="1733829" y="3589"/>
                </a:lnTo>
                <a:lnTo>
                  <a:pt x="1716024" y="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68740" y="5362955"/>
            <a:ext cx="1762125" cy="273050"/>
          </a:xfrm>
          <a:custGeom>
            <a:avLst/>
            <a:gdLst/>
            <a:ahLst/>
            <a:cxnLst/>
            <a:rect l="l" t="t" r="r" b="b"/>
            <a:pathLst>
              <a:path w="1762125" h="273050">
                <a:moveTo>
                  <a:pt x="1716277" y="0"/>
                </a:moveTo>
                <a:lnTo>
                  <a:pt x="45465" y="0"/>
                </a:lnTo>
                <a:lnTo>
                  <a:pt x="27753" y="3567"/>
                </a:lnTo>
                <a:lnTo>
                  <a:pt x="13303" y="13303"/>
                </a:lnTo>
                <a:lnTo>
                  <a:pt x="3567" y="27753"/>
                </a:lnTo>
                <a:lnTo>
                  <a:pt x="0" y="45466"/>
                </a:lnTo>
                <a:lnTo>
                  <a:pt x="0" y="227330"/>
                </a:lnTo>
                <a:lnTo>
                  <a:pt x="3567" y="245026"/>
                </a:lnTo>
                <a:lnTo>
                  <a:pt x="13303" y="259478"/>
                </a:lnTo>
                <a:lnTo>
                  <a:pt x="27753" y="269222"/>
                </a:lnTo>
                <a:lnTo>
                  <a:pt x="45465" y="272796"/>
                </a:lnTo>
                <a:lnTo>
                  <a:pt x="1716277" y="272796"/>
                </a:lnTo>
                <a:lnTo>
                  <a:pt x="1733990" y="269222"/>
                </a:lnTo>
                <a:lnTo>
                  <a:pt x="1748440" y="259478"/>
                </a:lnTo>
                <a:lnTo>
                  <a:pt x="1758176" y="245026"/>
                </a:lnTo>
                <a:lnTo>
                  <a:pt x="1761743" y="227330"/>
                </a:lnTo>
                <a:lnTo>
                  <a:pt x="1761743" y="45466"/>
                </a:lnTo>
                <a:lnTo>
                  <a:pt x="1758176" y="27753"/>
                </a:lnTo>
                <a:lnTo>
                  <a:pt x="1748440" y="13303"/>
                </a:lnTo>
                <a:lnTo>
                  <a:pt x="1733990" y="3567"/>
                </a:lnTo>
                <a:lnTo>
                  <a:pt x="1716277" y="0"/>
                </a:lnTo>
                <a:close/>
              </a:path>
            </a:pathLst>
          </a:custGeom>
          <a:solidFill>
            <a:srgbClr val="3A60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129141" y="3883278"/>
            <a:ext cx="1431290" cy="170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Internet</a:t>
            </a:r>
            <a:r>
              <a:rPr sz="11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Subscription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imes New Roman"/>
              <a:cs typeface="Times New Roman"/>
            </a:endParaRPr>
          </a:p>
          <a:p>
            <a:pPr marL="72390" marR="36830" indent="24765" algn="ctr">
              <a:lnSpc>
                <a:spcPct val="176200"/>
              </a:lnSpc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TV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Subscription  Internet</a:t>
            </a:r>
            <a:r>
              <a:rPr sz="11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Advertising</a:t>
            </a:r>
            <a:endParaRPr sz="1100">
              <a:latin typeface="Arial"/>
              <a:cs typeface="Arial"/>
            </a:endParaRPr>
          </a:p>
          <a:p>
            <a:pPr marL="142875" marR="8890" indent="-81280">
              <a:lnSpc>
                <a:spcPct val="195800"/>
              </a:lnSpc>
              <a:spcBef>
                <a:spcPts val="950"/>
              </a:spcBef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Total TV</a:t>
            </a:r>
            <a:r>
              <a:rPr sz="11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Advertising  Radio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Advertising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35"/>
              </a:lnSpc>
            </a:pPr>
            <a:fld id="{81D60167-4931-47E6-BA6A-407CBD079E47}" type="slidenum">
              <a:rPr spc="-5" dirty="0"/>
              <a:t>14</a:t>
            </a:fld>
            <a:endParaRPr spc="-5" dirty="0"/>
          </a:p>
        </p:txBody>
      </p:sp>
      <p:sp>
        <p:nvSpPr>
          <p:cNvPr id="13" name="object 13"/>
          <p:cNvSpPr txBox="1"/>
          <p:nvPr/>
        </p:nvSpPr>
        <p:spPr>
          <a:xfrm>
            <a:off x="1266281" y="3508441"/>
            <a:ext cx="204470" cy="636270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50" b="1" spc="-15" dirty="0">
                <a:latin typeface="Trebuchet MS"/>
                <a:cs typeface="Trebuchet MS"/>
              </a:rPr>
              <a:t>Billions</a:t>
            </a:r>
            <a:r>
              <a:rPr sz="1150" b="1" spc="-95" dirty="0">
                <a:latin typeface="Trebuchet MS"/>
                <a:cs typeface="Trebuchet MS"/>
              </a:rPr>
              <a:t> </a:t>
            </a:r>
            <a:r>
              <a:rPr sz="1200" b="1" spc="-15" dirty="0">
                <a:latin typeface="Trebuchet MS"/>
                <a:cs typeface="Trebuchet MS"/>
              </a:rPr>
              <a:t>$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85261" y="1525015"/>
            <a:ext cx="71558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12627D"/>
                </a:solidFill>
              </a:rPr>
              <a:t>CBC/Radio-Canada new </a:t>
            </a:r>
            <a:r>
              <a:rPr sz="3000" spc="-5" dirty="0">
                <a:solidFill>
                  <a:srgbClr val="12627D"/>
                </a:solidFill>
              </a:rPr>
              <a:t>3 year</a:t>
            </a:r>
            <a:r>
              <a:rPr sz="3000" spc="-90" dirty="0">
                <a:solidFill>
                  <a:srgbClr val="12627D"/>
                </a:solidFill>
              </a:rPr>
              <a:t> </a:t>
            </a:r>
            <a:r>
              <a:rPr sz="3000" spc="-5" dirty="0">
                <a:solidFill>
                  <a:srgbClr val="12627D"/>
                </a:solidFill>
              </a:rPr>
              <a:t>strategy</a:t>
            </a:r>
            <a:endParaRPr sz="3000"/>
          </a:p>
        </p:txBody>
      </p:sp>
      <p:sp>
        <p:nvSpPr>
          <p:cNvPr id="4" name="object 4"/>
          <p:cNvSpPr/>
          <p:nvPr/>
        </p:nvSpPr>
        <p:spPr>
          <a:xfrm>
            <a:off x="1891283" y="2513076"/>
            <a:ext cx="809244" cy="807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35"/>
              </a:lnSpc>
            </a:pPr>
            <a:fld id="{81D60167-4931-47E6-BA6A-407CBD079E47}" type="slidenum">
              <a:rPr spc="-5" dirty="0"/>
              <a:t>15</a:t>
            </a:fld>
            <a:endParaRPr spc="-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31234" y="633806"/>
            <a:ext cx="4996180" cy="560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Five </a:t>
            </a:r>
            <a:r>
              <a:rPr dirty="0"/>
              <a:t>Strategic</a:t>
            </a:r>
            <a:r>
              <a:rPr spc="-50" dirty="0"/>
              <a:t> </a:t>
            </a:r>
            <a:r>
              <a:rPr dirty="0"/>
              <a:t>Priorities</a:t>
            </a:r>
          </a:p>
        </p:txBody>
      </p:sp>
      <p:sp>
        <p:nvSpPr>
          <p:cNvPr id="4" name="object 4"/>
          <p:cNvSpPr/>
          <p:nvPr/>
        </p:nvSpPr>
        <p:spPr>
          <a:xfrm>
            <a:off x="3585971" y="1667255"/>
            <a:ext cx="717803" cy="571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85971" y="2543555"/>
            <a:ext cx="716279" cy="571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85971" y="3427476"/>
            <a:ext cx="717803" cy="571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85971" y="4312920"/>
            <a:ext cx="717803" cy="571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766817" y="1766061"/>
            <a:ext cx="4451985" cy="3890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latin typeface="Arial"/>
                <a:cs typeface="Arial"/>
              </a:rPr>
              <a:t>Customized digital</a:t>
            </a:r>
            <a:r>
              <a:rPr sz="2200" b="1" spc="4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services</a:t>
            </a:r>
            <a:endParaRPr sz="2200">
              <a:latin typeface="Arial"/>
              <a:cs typeface="Arial"/>
            </a:endParaRPr>
          </a:p>
          <a:p>
            <a:pPr marL="12700" marR="5080">
              <a:lnSpc>
                <a:spcPts val="6959"/>
              </a:lnSpc>
              <a:spcBef>
                <a:spcPts val="890"/>
              </a:spcBef>
            </a:pPr>
            <a:r>
              <a:rPr sz="2200" b="1" spc="-5" dirty="0">
                <a:latin typeface="Arial"/>
                <a:cs typeface="Arial"/>
              </a:rPr>
              <a:t>Engaging </a:t>
            </a:r>
            <a:r>
              <a:rPr sz="2200" b="1" dirty="0">
                <a:latin typeface="Arial"/>
                <a:cs typeface="Arial"/>
              </a:rPr>
              <a:t>with </a:t>
            </a:r>
            <a:r>
              <a:rPr sz="2200" b="1" spc="-10" dirty="0">
                <a:latin typeface="Arial"/>
                <a:cs typeface="Arial"/>
              </a:rPr>
              <a:t>young </a:t>
            </a:r>
            <a:r>
              <a:rPr sz="2200" b="1" spc="-5" dirty="0">
                <a:latin typeface="Arial"/>
                <a:cs typeface="Arial"/>
              </a:rPr>
              <a:t>audiences  Prioritizing our local connections  Reflecting contemporary</a:t>
            </a:r>
            <a:r>
              <a:rPr sz="2200" b="1" spc="6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Canada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200" b="1" spc="-5" dirty="0">
                <a:latin typeface="Arial"/>
                <a:cs typeface="Arial"/>
              </a:rPr>
              <a:t>Taking Canada to the</a:t>
            </a:r>
            <a:r>
              <a:rPr sz="2200" b="1" spc="6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world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85971" y="5196840"/>
            <a:ext cx="717803" cy="57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91283" y="2513076"/>
            <a:ext cx="809244" cy="8077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35"/>
              </a:lnSpc>
            </a:pPr>
            <a:fld id="{81D60167-4931-47E6-BA6A-407CBD079E47}" type="slidenum">
              <a:rPr spc="-5" dirty="0"/>
              <a:t>16</a:t>
            </a:fld>
            <a:endParaRPr spc="-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82980" y="876300"/>
            <a:ext cx="1629156" cy="1629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35"/>
              </a:lnSpc>
            </a:pPr>
            <a:fld id="{81D60167-4931-47E6-BA6A-407CBD079E47}" type="slidenum">
              <a:rPr spc="-5" dirty="0"/>
              <a:t>17</a:t>
            </a:fld>
            <a:endParaRPr spc="-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2286000"/>
            <a:ext cx="4064635" cy="2286000"/>
          </a:xfrm>
          <a:prstGeom prst="rect">
            <a:avLst/>
          </a:prstGeom>
          <a:solidFill>
            <a:srgbClr val="FF6A12"/>
          </a:solidFill>
        </p:spPr>
        <p:txBody>
          <a:bodyPr vert="horz" wrap="square" lIns="0" tIns="5321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90"/>
              </a:spcBef>
            </a:pPr>
            <a:r>
              <a:rPr sz="4800" b="1" spc="-10" dirty="0">
                <a:solidFill>
                  <a:srgbClr val="FFFFFF"/>
                </a:solidFill>
                <a:latin typeface="Arial"/>
                <a:cs typeface="Arial"/>
              </a:rPr>
              <a:t>#2</a:t>
            </a:r>
            <a:endParaRPr sz="4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4571999"/>
            <a:ext cx="4064635" cy="228600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5327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95"/>
              </a:spcBef>
            </a:pPr>
            <a:r>
              <a:rPr sz="4800" b="1" spc="-10" dirty="0">
                <a:solidFill>
                  <a:srgbClr val="FFFFFF"/>
                </a:solidFill>
                <a:latin typeface="Arial"/>
                <a:cs typeface="Arial"/>
              </a:rPr>
              <a:t>#3</a:t>
            </a:r>
            <a:endParaRPr sz="4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FAANG</a:t>
            </a:r>
            <a:endParaRPr sz="3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03506" y="6364935"/>
            <a:ext cx="11747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64508" y="0"/>
            <a:ext cx="8127491" cy="4570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32376" y="4780786"/>
            <a:ext cx="7025640" cy="19522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0" y="0"/>
            <a:ext cx="4064635" cy="2286000"/>
          </a:xfrm>
          <a:prstGeom prst="rect">
            <a:avLst/>
          </a:prstGeom>
          <a:solidFill>
            <a:srgbClr val="0096A7"/>
          </a:solidFill>
        </p:spPr>
        <p:txBody>
          <a:bodyPr vert="horz" wrap="square" lIns="0" tIns="5321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90"/>
              </a:spcBef>
            </a:pPr>
            <a:r>
              <a:rPr sz="4800" b="1" spc="-10" dirty="0">
                <a:solidFill>
                  <a:srgbClr val="FFFFFF"/>
                </a:solidFill>
                <a:latin typeface="Arial"/>
                <a:cs typeface="Arial"/>
              </a:rPr>
              <a:t>#1</a:t>
            </a:r>
            <a:endParaRPr sz="4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MOBILE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24970" y="6445402"/>
            <a:ext cx="958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58706" y="2187651"/>
            <a:ext cx="379095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0" b="1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5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872218" y="2340101"/>
            <a:ext cx="6000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time  zo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468611" y="2185416"/>
            <a:ext cx="1746250" cy="0"/>
          </a:xfrm>
          <a:custGeom>
            <a:avLst/>
            <a:gdLst/>
            <a:ahLst/>
            <a:cxnLst/>
            <a:rect l="l" t="t" r="r" b="b"/>
            <a:pathLst>
              <a:path w="1746250">
                <a:moveTo>
                  <a:pt x="174574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77368" y="5434584"/>
            <a:ext cx="3282950" cy="585470"/>
          </a:xfrm>
          <a:prstGeom prst="rect">
            <a:avLst/>
          </a:prstGeom>
          <a:solidFill>
            <a:srgbClr val="0096A7"/>
          </a:solidFill>
        </p:spPr>
        <p:txBody>
          <a:bodyPr vert="horz" wrap="square" lIns="0" tIns="88265" rIns="0" bIns="0" rtlCol="0">
            <a:spAutoFit/>
          </a:bodyPr>
          <a:lstStyle/>
          <a:p>
            <a:pPr marL="306705" marR="173990" indent="154940">
              <a:lnSpc>
                <a:spcPct val="100000"/>
              </a:lnSpc>
              <a:spcBef>
                <a:spcPts val="695"/>
              </a:spcBef>
            </a:pPr>
            <a:r>
              <a:rPr sz="1300" b="1" i="1" spc="-5" dirty="0">
                <a:solidFill>
                  <a:srgbClr val="FFFFFF"/>
                </a:solidFill>
                <a:latin typeface="Arial"/>
                <a:cs typeface="Arial"/>
              </a:rPr>
              <a:t>CBC/Radio-Canada reaching all  Canadians – affordable,</a:t>
            </a:r>
            <a:r>
              <a:rPr sz="1300" b="1" i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i="1" spc="-5" dirty="0">
                <a:solidFill>
                  <a:srgbClr val="FFFFFF"/>
                </a:solidFill>
                <a:latin typeface="Arial"/>
                <a:cs typeface="Arial"/>
              </a:rPr>
              <a:t>accessible.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054083" y="449580"/>
            <a:ext cx="441959" cy="441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077706" y="916940"/>
            <a:ext cx="217741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100" spc="-5" dirty="0">
                <a:solidFill>
                  <a:srgbClr val="FFFFFF"/>
                </a:solidFill>
              </a:rPr>
              <a:t>Canada's</a:t>
            </a:r>
            <a:r>
              <a:rPr sz="2100" spc="-70" dirty="0">
                <a:solidFill>
                  <a:srgbClr val="FFFFFF"/>
                </a:solidFill>
              </a:rPr>
              <a:t> </a:t>
            </a:r>
            <a:r>
              <a:rPr sz="2100" dirty="0">
                <a:solidFill>
                  <a:srgbClr val="FFFFFF"/>
                </a:solidFill>
              </a:rPr>
              <a:t>Unique  </a:t>
            </a:r>
            <a:r>
              <a:rPr sz="2100" spc="-5" dirty="0">
                <a:solidFill>
                  <a:srgbClr val="FFFFFF"/>
                </a:solidFill>
              </a:rPr>
              <a:t>Situation</a:t>
            </a:r>
            <a:endParaRPr sz="2100"/>
          </a:p>
        </p:txBody>
      </p:sp>
      <p:sp>
        <p:nvSpPr>
          <p:cNvPr id="10" name="object 10"/>
          <p:cNvSpPr txBox="1"/>
          <p:nvPr/>
        </p:nvSpPr>
        <p:spPr>
          <a:xfrm>
            <a:off x="9456166" y="1752726"/>
            <a:ext cx="15462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Vast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geography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529064" y="3150488"/>
            <a:ext cx="1827530" cy="2285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Complex</a:t>
            </a:r>
            <a:endParaRPr sz="1600">
              <a:latin typeface="Arial"/>
              <a:cs typeface="Arial"/>
            </a:endParaRPr>
          </a:p>
          <a:p>
            <a:pPr marL="12700" marR="422275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and changing  de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raphics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Times New Roman"/>
              <a:cs typeface="Times New Roman"/>
            </a:endParaRPr>
          </a:p>
          <a:p>
            <a:pPr marL="22225" marR="287655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Bilingualism,  Indigenous  languages and  high</a:t>
            </a:r>
            <a:r>
              <a:rPr sz="16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proportion</a:t>
            </a:r>
            <a:endParaRPr sz="1600">
              <a:latin typeface="Arial"/>
              <a:cs typeface="Arial"/>
            </a:endParaRPr>
          </a:p>
          <a:p>
            <a:pPr marL="22225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of new</a:t>
            </a: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immigrants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529064" y="5763564"/>
            <a:ext cx="12096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U.S.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cultural  influence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468611" y="3002279"/>
            <a:ext cx="1746250" cy="0"/>
          </a:xfrm>
          <a:custGeom>
            <a:avLst/>
            <a:gdLst/>
            <a:ahLst/>
            <a:cxnLst/>
            <a:rect l="l" t="t" r="r" b="b"/>
            <a:pathLst>
              <a:path w="1746250">
                <a:moveTo>
                  <a:pt x="174574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468611" y="4078223"/>
            <a:ext cx="1746250" cy="0"/>
          </a:xfrm>
          <a:custGeom>
            <a:avLst/>
            <a:gdLst/>
            <a:ahLst/>
            <a:cxnLst/>
            <a:rect l="l" t="t" r="r" b="b"/>
            <a:pathLst>
              <a:path w="1746250">
                <a:moveTo>
                  <a:pt x="174574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468611" y="5614415"/>
            <a:ext cx="1746250" cy="0"/>
          </a:xfrm>
          <a:custGeom>
            <a:avLst/>
            <a:gdLst/>
            <a:ahLst/>
            <a:cxnLst/>
            <a:rect l="l" t="t" r="r" b="b"/>
            <a:pathLst>
              <a:path w="1746250">
                <a:moveTo>
                  <a:pt x="174574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77368" y="6073140"/>
            <a:ext cx="4671060" cy="492759"/>
          </a:xfrm>
          <a:prstGeom prst="rect">
            <a:avLst/>
          </a:prstGeom>
          <a:solidFill>
            <a:srgbClr val="000000">
              <a:alpha val="39999"/>
            </a:srgbClr>
          </a:solidFill>
        </p:spPr>
        <p:txBody>
          <a:bodyPr vert="horz" wrap="square" lIns="0" tIns="88265" rIns="0" bIns="0" rtlCol="0">
            <a:spAutoFit/>
          </a:bodyPr>
          <a:lstStyle/>
          <a:p>
            <a:pPr marL="217804" marR="225425">
              <a:lnSpc>
                <a:spcPct val="100000"/>
              </a:lnSpc>
              <a:spcBef>
                <a:spcPts val="695"/>
              </a:spcBef>
            </a:pP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This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map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shows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the locations of our CRTC-licensed and affiliated radio and  television stations across Canada, as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well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as our designated digital</a:t>
            </a:r>
            <a:r>
              <a:rPr sz="1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station.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648188" y="751331"/>
            <a:ext cx="1173480" cy="5308600"/>
          </a:xfrm>
          <a:custGeom>
            <a:avLst/>
            <a:gdLst/>
            <a:ahLst/>
            <a:cxnLst/>
            <a:rect l="l" t="t" r="r" b="b"/>
            <a:pathLst>
              <a:path w="1173479" h="5308600">
                <a:moveTo>
                  <a:pt x="0" y="5308092"/>
                </a:moveTo>
                <a:lnTo>
                  <a:pt x="1173479" y="5308092"/>
                </a:lnTo>
                <a:lnTo>
                  <a:pt x="1173479" y="0"/>
                </a:lnTo>
                <a:lnTo>
                  <a:pt x="0" y="0"/>
                </a:lnTo>
                <a:lnTo>
                  <a:pt x="0" y="53080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765175" cy="457200"/>
          </a:xfrm>
          <a:custGeom>
            <a:avLst/>
            <a:gdLst/>
            <a:ahLst/>
            <a:cxnLst/>
            <a:rect l="l" t="t" r="r" b="b"/>
            <a:pathLst>
              <a:path w="765175" h="457200">
                <a:moveTo>
                  <a:pt x="0" y="457200"/>
                </a:moveTo>
                <a:lnTo>
                  <a:pt x="765048" y="457200"/>
                </a:lnTo>
                <a:lnTo>
                  <a:pt x="765048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803506" y="6364935"/>
            <a:ext cx="11747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46654" y="482968"/>
            <a:ext cx="6301105" cy="1075055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5"/>
              </a:spcBef>
            </a:pPr>
            <a:r>
              <a:rPr dirty="0"/>
              <a:t>The Economic</a:t>
            </a:r>
            <a:r>
              <a:rPr spc="-30" dirty="0"/>
              <a:t> </a:t>
            </a:r>
            <a:r>
              <a:rPr dirty="0"/>
              <a:t>Impact</a:t>
            </a:r>
          </a:p>
          <a:p>
            <a:pPr algn="ctr">
              <a:lnSpc>
                <a:spcPct val="100000"/>
              </a:lnSpc>
              <a:spcBef>
                <a:spcPts val="645"/>
              </a:spcBef>
            </a:pPr>
            <a:r>
              <a:rPr sz="1800" dirty="0"/>
              <a:t>The public </a:t>
            </a:r>
            <a:r>
              <a:rPr sz="1800" spc="-5" dirty="0"/>
              <a:t>broadcaster </a:t>
            </a:r>
            <a:r>
              <a:rPr sz="1800" dirty="0"/>
              <a:t>is </a:t>
            </a:r>
            <a:r>
              <a:rPr sz="1800" spc="-5" dirty="0"/>
              <a:t>a </a:t>
            </a:r>
            <a:r>
              <a:rPr sz="1800" spc="-10" dirty="0"/>
              <a:t>vital </a:t>
            </a:r>
            <a:r>
              <a:rPr sz="1800" dirty="0"/>
              <a:t>part of </a:t>
            </a:r>
            <a:r>
              <a:rPr sz="1800" spc="-5" dirty="0"/>
              <a:t>a $54.6B</a:t>
            </a:r>
            <a:r>
              <a:rPr sz="1800" spc="20" dirty="0"/>
              <a:t> </a:t>
            </a:r>
            <a:r>
              <a:rPr sz="1800" dirty="0"/>
              <a:t>industry</a:t>
            </a:r>
            <a:r>
              <a:rPr sz="1350" baseline="24691" dirty="0"/>
              <a:t>1</a:t>
            </a:r>
            <a:endParaRPr sz="1350" baseline="24691"/>
          </a:p>
        </p:txBody>
      </p:sp>
      <p:sp>
        <p:nvSpPr>
          <p:cNvPr id="4" name="object 4"/>
          <p:cNvSpPr txBox="1"/>
          <p:nvPr/>
        </p:nvSpPr>
        <p:spPr>
          <a:xfrm>
            <a:off x="989075" y="1911095"/>
            <a:ext cx="2101850" cy="2095500"/>
          </a:xfrm>
          <a:prstGeom prst="rect">
            <a:avLst/>
          </a:prstGeom>
          <a:ln w="9144">
            <a:solidFill>
              <a:srgbClr val="A4A4A4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1800">
              <a:latin typeface="Times New Roman"/>
              <a:cs typeface="Times New Roman"/>
            </a:endParaRPr>
          </a:p>
          <a:p>
            <a:pPr marL="532130" marR="525145" indent="1270" algn="ctr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MUSIC  INDUSTRY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3000" b="1" spc="-5" dirty="0">
                <a:latin typeface="Arial"/>
                <a:cs typeface="Arial"/>
              </a:rPr>
              <a:t>$561</a:t>
            </a:r>
            <a:r>
              <a:rPr sz="3000" b="1" spc="-10" dirty="0">
                <a:latin typeface="Arial"/>
                <a:cs typeface="Arial"/>
              </a:rPr>
              <a:t>M</a:t>
            </a:r>
            <a:r>
              <a:rPr sz="1950" b="1" spc="22" baseline="25641" dirty="0">
                <a:latin typeface="Arial"/>
                <a:cs typeface="Arial"/>
              </a:rPr>
              <a:t>2</a:t>
            </a:r>
            <a:endParaRPr sz="1950" baseline="25641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43300" y="1911095"/>
            <a:ext cx="2155190" cy="2095500"/>
          </a:xfrm>
          <a:prstGeom prst="rect">
            <a:avLst/>
          </a:prstGeom>
          <a:ln w="9144">
            <a:solidFill>
              <a:srgbClr val="A4A4A4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1800">
              <a:latin typeface="Times New Roman"/>
              <a:cs typeface="Times New Roman"/>
            </a:endParaRPr>
          </a:p>
          <a:p>
            <a:pPr marL="700405" marR="692150" indent="-1905" algn="ctr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FILM  </a:t>
            </a:r>
            <a:r>
              <a:rPr sz="1600" b="1" spc="-20" dirty="0">
                <a:latin typeface="Arial"/>
                <a:cs typeface="Arial"/>
              </a:rPr>
              <a:t>AND</a:t>
            </a:r>
            <a:r>
              <a:rPr sz="1600" b="1" spc="-5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TV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INDUSTRY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3000" b="1" spc="-5" dirty="0">
                <a:latin typeface="Arial"/>
                <a:cs typeface="Arial"/>
              </a:rPr>
              <a:t>$7</a:t>
            </a:r>
            <a:r>
              <a:rPr sz="3000" b="1" dirty="0">
                <a:latin typeface="Arial"/>
                <a:cs typeface="Arial"/>
              </a:rPr>
              <a:t>B</a:t>
            </a:r>
            <a:r>
              <a:rPr sz="1950" b="1" spc="22" baseline="25641" dirty="0">
                <a:latin typeface="Arial"/>
                <a:cs typeface="Arial"/>
              </a:rPr>
              <a:t>3</a:t>
            </a:r>
            <a:endParaRPr sz="1950" baseline="25641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68156" y="1911095"/>
            <a:ext cx="2257425" cy="2095500"/>
          </a:xfrm>
          <a:prstGeom prst="rect">
            <a:avLst/>
          </a:prstGeom>
          <a:ln w="9144">
            <a:solidFill>
              <a:srgbClr val="A4A4A4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1800">
              <a:latin typeface="Times New Roman"/>
              <a:cs typeface="Times New Roman"/>
            </a:endParaRPr>
          </a:p>
          <a:p>
            <a:pPr marL="548640" marR="538480" indent="-635" algn="ctr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NUMBER  </a:t>
            </a:r>
            <a:r>
              <a:rPr sz="1600" b="1" spc="-10" dirty="0">
                <a:latin typeface="Arial"/>
                <a:cs typeface="Arial"/>
              </a:rPr>
              <a:t>OF</a:t>
            </a:r>
            <a:r>
              <a:rPr sz="1600" b="1" spc="-7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PEOPLE  EMPL</a:t>
            </a:r>
            <a:r>
              <a:rPr sz="1600" b="1" spc="-10" dirty="0">
                <a:latin typeface="Arial"/>
                <a:cs typeface="Arial"/>
              </a:rPr>
              <a:t>O</a:t>
            </a:r>
            <a:r>
              <a:rPr sz="1600" b="1" spc="-5" dirty="0">
                <a:latin typeface="Arial"/>
                <a:cs typeface="Arial"/>
              </a:rPr>
              <a:t>YED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Times New Roman"/>
              <a:cs typeface="Times New Roman"/>
            </a:endParaRPr>
          </a:p>
          <a:p>
            <a:pPr marL="2540" algn="ctr">
              <a:lnSpc>
                <a:spcPct val="100000"/>
              </a:lnSpc>
            </a:pPr>
            <a:r>
              <a:rPr sz="3000" b="1" spc="-5" dirty="0">
                <a:latin typeface="Arial"/>
                <a:cs typeface="Arial"/>
              </a:rPr>
              <a:t>630,00</a:t>
            </a:r>
            <a:r>
              <a:rPr sz="3000" b="1" spc="-10" dirty="0">
                <a:latin typeface="Arial"/>
                <a:cs typeface="Arial"/>
              </a:rPr>
              <a:t>0</a:t>
            </a:r>
            <a:r>
              <a:rPr sz="1950" b="1" spc="22" baseline="25641" dirty="0">
                <a:latin typeface="Arial"/>
                <a:cs typeface="Arial"/>
              </a:rPr>
              <a:t>5</a:t>
            </a:r>
            <a:endParaRPr sz="1950" baseline="25641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50864" y="1911095"/>
            <a:ext cx="2257425" cy="2095500"/>
          </a:xfrm>
          <a:prstGeom prst="rect">
            <a:avLst/>
          </a:prstGeom>
          <a:ln w="9144">
            <a:solidFill>
              <a:srgbClr val="A4A4A4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1800">
              <a:latin typeface="Times New Roman"/>
              <a:cs typeface="Times New Roman"/>
            </a:endParaRPr>
          </a:p>
          <a:p>
            <a:pPr marL="610235" marR="457834" indent="-137160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NEWS</a:t>
            </a:r>
            <a:r>
              <a:rPr sz="1600" b="1" spc="-8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MEDIA  INDUSTRY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466725">
              <a:lnSpc>
                <a:spcPct val="100000"/>
              </a:lnSpc>
            </a:pPr>
            <a:r>
              <a:rPr sz="3000" b="1" spc="-5" dirty="0">
                <a:latin typeface="Arial"/>
                <a:cs typeface="Arial"/>
              </a:rPr>
              <a:t>$13.6B</a:t>
            </a:r>
            <a:r>
              <a:rPr sz="1950" b="1" spc="22" baseline="25641" dirty="0">
                <a:latin typeface="Arial"/>
                <a:cs typeface="Arial"/>
              </a:rPr>
              <a:t>4</a:t>
            </a:r>
            <a:endParaRPr sz="1950" baseline="25641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08380" y="5709310"/>
            <a:ext cx="359917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07770" algn="just">
              <a:lnSpc>
                <a:spcPct val="100000"/>
              </a:lnSpc>
              <a:spcBef>
                <a:spcPts val="100"/>
              </a:spcBef>
            </a:pPr>
            <a:r>
              <a:rPr sz="900" spc="-7" baseline="27777" dirty="0">
                <a:latin typeface="Arial"/>
                <a:cs typeface="Arial"/>
              </a:rPr>
              <a:t>1 </a:t>
            </a:r>
            <a:r>
              <a:rPr sz="900" u="sng" spc="-5" dirty="0">
                <a:solidFill>
                  <a:srgbClr val="0096A7"/>
                </a:solidFill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3"/>
              </a:rPr>
              <a:t>Creative Canada </a:t>
            </a:r>
            <a:r>
              <a:rPr sz="900" u="sng" dirty="0">
                <a:solidFill>
                  <a:srgbClr val="0096A7"/>
                </a:solidFill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3"/>
              </a:rPr>
              <a:t>policy framework</a:t>
            </a:r>
            <a:r>
              <a:rPr sz="900" dirty="0">
                <a:latin typeface="Arial"/>
                <a:cs typeface="Arial"/>
              </a:rPr>
              <a:t>, </a:t>
            </a:r>
            <a:r>
              <a:rPr sz="900" spc="-5" dirty="0">
                <a:latin typeface="Arial"/>
                <a:cs typeface="Arial"/>
              </a:rPr>
              <a:t>2017, </a:t>
            </a:r>
            <a:r>
              <a:rPr sz="900" dirty="0">
                <a:latin typeface="Arial"/>
                <a:cs typeface="Arial"/>
              </a:rPr>
              <a:t>p.7  </a:t>
            </a:r>
            <a:r>
              <a:rPr sz="900" spc="-7" baseline="27777" dirty="0">
                <a:latin typeface="Arial"/>
                <a:cs typeface="Arial"/>
              </a:rPr>
              <a:t>2 </a:t>
            </a:r>
            <a:r>
              <a:rPr sz="900" u="sng" spc="-5" dirty="0">
                <a:solidFill>
                  <a:srgbClr val="0096A7"/>
                </a:solidFill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3"/>
              </a:rPr>
              <a:t>Creative Canada </a:t>
            </a:r>
            <a:r>
              <a:rPr sz="900" u="sng" dirty="0">
                <a:solidFill>
                  <a:srgbClr val="0096A7"/>
                </a:solidFill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3"/>
              </a:rPr>
              <a:t>policy framework</a:t>
            </a:r>
            <a:r>
              <a:rPr sz="900" dirty="0">
                <a:latin typeface="Arial"/>
                <a:cs typeface="Arial"/>
              </a:rPr>
              <a:t>, </a:t>
            </a:r>
            <a:r>
              <a:rPr sz="900" spc="-5" dirty="0">
                <a:latin typeface="Arial"/>
                <a:cs typeface="Arial"/>
              </a:rPr>
              <a:t>2017, </a:t>
            </a:r>
            <a:r>
              <a:rPr sz="900" dirty="0">
                <a:latin typeface="Arial"/>
                <a:cs typeface="Arial"/>
              </a:rPr>
              <a:t>p.8  </a:t>
            </a:r>
            <a:r>
              <a:rPr sz="900" spc="-7" baseline="27777" dirty="0">
                <a:latin typeface="Arial"/>
                <a:cs typeface="Arial"/>
              </a:rPr>
              <a:t>3</a:t>
            </a:r>
            <a:r>
              <a:rPr sz="900" spc="127" baseline="27777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Ibid</a:t>
            </a:r>
            <a:endParaRPr sz="9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900" spc="-7" baseline="27777" dirty="0">
                <a:latin typeface="Arial"/>
                <a:cs typeface="Arial"/>
              </a:rPr>
              <a:t>4 </a:t>
            </a:r>
            <a:r>
              <a:rPr sz="900" spc="-5" dirty="0">
                <a:latin typeface="Arial"/>
                <a:cs typeface="Arial"/>
              </a:rPr>
              <a:t>News Media Canada: </a:t>
            </a:r>
            <a:r>
              <a:rPr sz="900" u="sng" spc="-5" dirty="0">
                <a:solidFill>
                  <a:srgbClr val="0096A7"/>
                </a:solidFill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4"/>
              </a:rPr>
              <a:t>2017 </a:t>
            </a:r>
            <a:r>
              <a:rPr sz="900" u="sng" dirty="0">
                <a:solidFill>
                  <a:srgbClr val="0096A7"/>
                </a:solidFill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4"/>
              </a:rPr>
              <a:t>Net </a:t>
            </a:r>
            <a:r>
              <a:rPr sz="900" u="sng" spc="-5" dirty="0">
                <a:solidFill>
                  <a:srgbClr val="0096A7"/>
                </a:solidFill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4"/>
              </a:rPr>
              <a:t>Advertising </a:t>
            </a:r>
            <a:r>
              <a:rPr sz="900" u="sng" dirty="0">
                <a:solidFill>
                  <a:srgbClr val="0096A7"/>
                </a:solidFill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4"/>
              </a:rPr>
              <a:t>Volumes </a:t>
            </a:r>
            <a:r>
              <a:rPr sz="900" u="sng" spc="-5" dirty="0">
                <a:solidFill>
                  <a:srgbClr val="0096A7"/>
                </a:solidFill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4"/>
              </a:rPr>
              <a:t>Canada</a:t>
            </a:r>
            <a:r>
              <a:rPr sz="900" u="sng" spc="-60" dirty="0">
                <a:solidFill>
                  <a:srgbClr val="0096A7"/>
                </a:solidFill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900" u="sng" spc="-5" dirty="0">
                <a:solidFill>
                  <a:srgbClr val="0096A7"/>
                </a:solidFill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4"/>
              </a:rPr>
              <a:t>Report</a:t>
            </a:r>
            <a:r>
              <a:rPr sz="900" u="sng" spc="5" dirty="0">
                <a:solidFill>
                  <a:srgbClr val="0096A7"/>
                </a:solidFill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4"/>
              </a:rPr>
              <a:t> 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75605" y="5709310"/>
            <a:ext cx="2985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7" baseline="27777" dirty="0">
                <a:latin typeface="Arial"/>
                <a:cs typeface="Arial"/>
              </a:rPr>
              <a:t>5 </a:t>
            </a:r>
            <a:r>
              <a:rPr sz="900" u="sng" spc="-5" dirty="0">
                <a:solidFill>
                  <a:srgbClr val="0096A7"/>
                </a:solidFill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3"/>
              </a:rPr>
              <a:t>Creative Canada </a:t>
            </a:r>
            <a:r>
              <a:rPr sz="900" u="sng" dirty="0">
                <a:solidFill>
                  <a:srgbClr val="0096A7"/>
                </a:solidFill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3"/>
              </a:rPr>
              <a:t>policy framework</a:t>
            </a:r>
            <a:r>
              <a:rPr sz="900" dirty="0">
                <a:latin typeface="Arial"/>
                <a:cs typeface="Arial"/>
              </a:rPr>
              <a:t>, </a:t>
            </a:r>
            <a:r>
              <a:rPr sz="900" spc="-5" dirty="0">
                <a:latin typeface="Arial"/>
                <a:cs typeface="Arial"/>
              </a:rPr>
              <a:t>2017,</a:t>
            </a:r>
            <a:r>
              <a:rPr sz="900" spc="-1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p.8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spc="-7" baseline="27777" dirty="0">
                <a:latin typeface="Arial"/>
                <a:cs typeface="Arial"/>
              </a:rPr>
              <a:t>6 </a:t>
            </a:r>
            <a:r>
              <a:rPr sz="900" u="sng" dirty="0">
                <a:solidFill>
                  <a:srgbClr val="0096A7"/>
                </a:solidFill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5"/>
              </a:rPr>
              <a:t>Deloitte: Economic impact of CBC/Radio-Canada </a:t>
            </a:r>
            <a:r>
              <a:rPr sz="900" u="sng" spc="-5" dirty="0">
                <a:solidFill>
                  <a:srgbClr val="0096A7"/>
                </a:solidFill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5"/>
              </a:rPr>
              <a:t>in</a:t>
            </a:r>
            <a:r>
              <a:rPr sz="900" u="sng" spc="-160" dirty="0">
                <a:solidFill>
                  <a:srgbClr val="0096A7"/>
                </a:solidFill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900" u="sng" spc="-5" dirty="0">
                <a:solidFill>
                  <a:srgbClr val="0096A7"/>
                </a:solidFill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5"/>
              </a:rPr>
              <a:t>2013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98219" y="4186428"/>
            <a:ext cx="10126980" cy="1323340"/>
          </a:xfrm>
          <a:custGeom>
            <a:avLst/>
            <a:gdLst/>
            <a:ahLst/>
            <a:cxnLst/>
            <a:rect l="l" t="t" r="r" b="b"/>
            <a:pathLst>
              <a:path w="10126980" h="1323339">
                <a:moveTo>
                  <a:pt x="0" y="1322832"/>
                </a:moveTo>
                <a:lnTo>
                  <a:pt x="10126980" y="1322832"/>
                </a:lnTo>
                <a:lnTo>
                  <a:pt x="10126980" y="0"/>
                </a:lnTo>
                <a:lnTo>
                  <a:pt x="0" y="0"/>
                </a:lnTo>
                <a:lnTo>
                  <a:pt x="0" y="1322832"/>
                </a:lnTo>
                <a:close/>
              </a:path>
            </a:pathLst>
          </a:custGeom>
          <a:solidFill>
            <a:srgbClr val="0096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98219" y="4614164"/>
            <a:ext cx="101269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9270">
              <a:lnSpc>
                <a:spcPct val="100000"/>
              </a:lnSpc>
              <a:spcBef>
                <a:spcPts val="95"/>
              </a:spcBef>
              <a:tabLst>
                <a:tab pos="5408295" algn="l"/>
              </a:tabLst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Every $1</a:t>
            </a:r>
            <a:r>
              <a:rPr sz="28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invested</a:t>
            </a:r>
            <a:r>
              <a:rPr sz="28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in	= $3 In economic</a:t>
            </a:r>
            <a:r>
              <a:rPr sz="28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activity</a:t>
            </a:r>
            <a:r>
              <a:rPr sz="2775" b="1" baseline="2552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775" baseline="25525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237988" y="4427220"/>
            <a:ext cx="877824" cy="8778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35"/>
              </a:lnSpc>
            </a:pPr>
            <a:fld id="{81D60167-4931-47E6-BA6A-407CBD079E47}" type="slidenum">
              <a:rPr spc="-5" dirty="0"/>
              <a:t>6</a:t>
            </a:fld>
            <a:endParaRPr spc="-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6655" y="1493507"/>
            <a:ext cx="10817352" cy="43328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19854" y="670382"/>
            <a:ext cx="481012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FFFFFF"/>
                </a:solidFill>
              </a:rPr>
              <a:t>#1: </a:t>
            </a:r>
            <a:r>
              <a:rPr sz="3200" dirty="0">
                <a:solidFill>
                  <a:srgbClr val="FFFFFF"/>
                </a:solidFill>
              </a:rPr>
              <a:t>Mobile </a:t>
            </a:r>
            <a:r>
              <a:rPr sz="2400" dirty="0">
                <a:solidFill>
                  <a:srgbClr val="FFFFFF"/>
                </a:solidFill>
              </a:rPr>
              <a:t>(my life in</a:t>
            </a:r>
            <a:r>
              <a:rPr sz="2400" spc="-135" dirty="0">
                <a:solidFill>
                  <a:srgbClr val="FFFFFF"/>
                </a:solidFill>
              </a:rPr>
              <a:t> </a:t>
            </a:r>
            <a:r>
              <a:rPr sz="2400" spc="-5" dirty="0">
                <a:solidFill>
                  <a:srgbClr val="FFFFFF"/>
                </a:solidFill>
              </a:rPr>
              <a:t>phones)</a:t>
            </a:r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1164742" y="5424017"/>
            <a:ext cx="703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43566" y="5424017"/>
            <a:ext cx="702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14550" y="5585459"/>
            <a:ext cx="7848600" cy="114300"/>
          </a:xfrm>
          <a:custGeom>
            <a:avLst/>
            <a:gdLst/>
            <a:ahLst/>
            <a:cxnLst/>
            <a:rect l="l" t="t" r="r" b="b"/>
            <a:pathLst>
              <a:path w="7848600" h="114300">
                <a:moveTo>
                  <a:pt x="7734300" y="0"/>
                </a:moveTo>
                <a:lnTo>
                  <a:pt x="7734300" y="114299"/>
                </a:lnTo>
                <a:lnTo>
                  <a:pt x="7810500" y="76199"/>
                </a:lnTo>
                <a:lnTo>
                  <a:pt x="7753350" y="76199"/>
                </a:lnTo>
                <a:lnTo>
                  <a:pt x="7753350" y="38099"/>
                </a:lnTo>
                <a:lnTo>
                  <a:pt x="7810500" y="38099"/>
                </a:lnTo>
                <a:lnTo>
                  <a:pt x="7734300" y="0"/>
                </a:lnTo>
                <a:close/>
              </a:path>
              <a:path w="7848600" h="114300">
                <a:moveTo>
                  <a:pt x="7734300" y="38099"/>
                </a:moveTo>
                <a:lnTo>
                  <a:pt x="0" y="38099"/>
                </a:lnTo>
                <a:lnTo>
                  <a:pt x="0" y="76199"/>
                </a:lnTo>
                <a:lnTo>
                  <a:pt x="7734300" y="76199"/>
                </a:lnTo>
                <a:lnTo>
                  <a:pt x="7734300" y="38099"/>
                </a:lnTo>
                <a:close/>
              </a:path>
              <a:path w="7848600" h="114300">
                <a:moveTo>
                  <a:pt x="7810500" y="38099"/>
                </a:moveTo>
                <a:lnTo>
                  <a:pt x="7753350" y="38099"/>
                </a:lnTo>
                <a:lnTo>
                  <a:pt x="7753350" y="76199"/>
                </a:lnTo>
                <a:lnTo>
                  <a:pt x="7810500" y="76199"/>
                </a:lnTo>
                <a:lnTo>
                  <a:pt x="7848600" y="57149"/>
                </a:lnTo>
                <a:lnTo>
                  <a:pt x="7810500" y="38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35"/>
              </a:lnSpc>
            </a:pPr>
            <a:fld id="{81D60167-4931-47E6-BA6A-407CBD079E47}" type="slidenum">
              <a:rPr spc="-5" dirty="0"/>
              <a:t>7</a:t>
            </a:fld>
            <a:endParaRPr spc="-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6714" y="604265"/>
            <a:ext cx="5338445" cy="559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Top 5 </a:t>
            </a:r>
            <a:r>
              <a:rPr sz="2400" spc="-5" dirty="0"/>
              <a:t>Activities on </a:t>
            </a:r>
            <a:r>
              <a:rPr sz="2400" dirty="0"/>
              <a:t>Mobile</a:t>
            </a:r>
            <a:r>
              <a:rPr sz="2400" spc="-370" dirty="0"/>
              <a:t> </a:t>
            </a:r>
            <a:r>
              <a:rPr sz="2400" spc="-5" dirty="0"/>
              <a:t>Phones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5513832" y="2318004"/>
            <a:ext cx="4010025" cy="1156970"/>
          </a:xfrm>
          <a:prstGeom prst="rect">
            <a:avLst/>
          </a:prstGeom>
          <a:solidFill>
            <a:srgbClr val="0096A7"/>
          </a:solidFill>
        </p:spPr>
        <p:txBody>
          <a:bodyPr vert="horz" wrap="square" lIns="0" tIns="281940" rIns="0" bIns="0" rtlCol="0">
            <a:spAutoFit/>
          </a:bodyPr>
          <a:lstStyle/>
          <a:p>
            <a:pPr marL="6985" algn="ctr">
              <a:lnSpc>
                <a:spcPct val="100000"/>
              </a:lnSpc>
              <a:spcBef>
                <a:spcPts val="2220"/>
              </a:spcBef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95%</a:t>
            </a:r>
            <a:endParaRPr sz="24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1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Made a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phone</a:t>
            </a:r>
            <a:r>
              <a:rPr sz="14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call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24327" y="4355591"/>
            <a:ext cx="1769745" cy="1118870"/>
          </a:xfrm>
          <a:prstGeom prst="rect">
            <a:avLst/>
          </a:prstGeom>
          <a:solidFill>
            <a:srgbClr val="FF6A12"/>
          </a:solidFill>
        </p:spPr>
        <p:txBody>
          <a:bodyPr vert="horz" wrap="square" lIns="0" tIns="196850" rIns="0" bIns="0" rtlCol="0">
            <a:spAutoFit/>
          </a:bodyPr>
          <a:lstStyle/>
          <a:p>
            <a:pPr marL="583565">
              <a:lnSpc>
                <a:spcPct val="100000"/>
              </a:lnSpc>
              <a:spcBef>
                <a:spcPts val="1550"/>
              </a:spcBef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82%</a:t>
            </a:r>
            <a:endParaRPr sz="2400">
              <a:latin typeface="Arial"/>
              <a:cs typeface="Arial"/>
            </a:endParaRPr>
          </a:p>
          <a:p>
            <a:pPr marL="240665" marR="231775" indent="301625">
              <a:lnSpc>
                <a:spcPct val="100000"/>
              </a:lnSpc>
              <a:spcBef>
                <a:spcPts val="25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Texted or  instant</a:t>
            </a:r>
            <a:r>
              <a:rPr sz="1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messaged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56176" y="4355591"/>
            <a:ext cx="1647825" cy="1118870"/>
          </a:xfrm>
          <a:custGeom>
            <a:avLst/>
            <a:gdLst/>
            <a:ahLst/>
            <a:cxnLst/>
            <a:rect l="l" t="t" r="r" b="b"/>
            <a:pathLst>
              <a:path w="1647825" h="1118870">
                <a:moveTo>
                  <a:pt x="0" y="1118615"/>
                </a:moveTo>
                <a:lnTo>
                  <a:pt x="1647444" y="1118615"/>
                </a:lnTo>
                <a:lnTo>
                  <a:pt x="1647444" y="0"/>
                </a:lnTo>
                <a:lnTo>
                  <a:pt x="0" y="0"/>
                </a:lnTo>
                <a:lnTo>
                  <a:pt x="0" y="11186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841875" y="4540122"/>
            <a:ext cx="876935" cy="760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589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80%</a:t>
            </a:r>
            <a:endParaRPr sz="2400">
              <a:latin typeface="Arial"/>
              <a:cs typeface="Arial"/>
            </a:endParaRPr>
          </a:p>
          <a:p>
            <a:pPr marL="12700" marR="5080" indent="106680">
              <a:lnSpc>
                <a:spcPct val="100000"/>
              </a:lnSpc>
              <a:spcBef>
                <a:spcPts val="2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Checked  the</a:t>
            </a:r>
            <a:r>
              <a:rPr sz="1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weather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67628" y="4355591"/>
            <a:ext cx="1645920" cy="1118870"/>
          </a:xfrm>
          <a:custGeom>
            <a:avLst/>
            <a:gdLst/>
            <a:ahLst/>
            <a:cxnLst/>
            <a:rect l="l" t="t" r="r" b="b"/>
            <a:pathLst>
              <a:path w="1645920" h="1118870">
                <a:moveTo>
                  <a:pt x="0" y="1118615"/>
                </a:moveTo>
                <a:lnTo>
                  <a:pt x="1645920" y="1118615"/>
                </a:lnTo>
                <a:lnTo>
                  <a:pt x="1645920" y="0"/>
                </a:lnTo>
                <a:lnTo>
                  <a:pt x="0" y="0"/>
                </a:lnTo>
                <a:lnTo>
                  <a:pt x="0" y="1118615"/>
                </a:lnTo>
                <a:close/>
              </a:path>
            </a:pathLst>
          </a:custGeom>
          <a:solidFill>
            <a:srgbClr val="3A60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453378" y="4540122"/>
            <a:ext cx="1074420" cy="760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79%</a:t>
            </a:r>
            <a:endParaRPr sz="2400">
              <a:latin typeface="Arial"/>
              <a:cs typeface="Arial"/>
            </a:endParaRPr>
          </a:p>
          <a:p>
            <a:pPr marL="12700" marR="5080" indent="261620">
              <a:lnSpc>
                <a:spcPct val="100000"/>
              </a:lnSpc>
              <a:spcBef>
                <a:spcPts val="2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Sent or 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received</a:t>
            </a:r>
            <a:r>
              <a:rPr sz="12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email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877556" y="4355591"/>
            <a:ext cx="1645920" cy="1118870"/>
          </a:xfrm>
          <a:custGeom>
            <a:avLst/>
            <a:gdLst/>
            <a:ahLst/>
            <a:cxnLst/>
            <a:rect l="l" t="t" r="r" b="b"/>
            <a:pathLst>
              <a:path w="1645920" h="1118870">
                <a:moveTo>
                  <a:pt x="0" y="1118615"/>
                </a:moveTo>
                <a:lnTo>
                  <a:pt x="1645920" y="1118615"/>
                </a:lnTo>
                <a:lnTo>
                  <a:pt x="1645920" y="0"/>
                </a:lnTo>
                <a:lnTo>
                  <a:pt x="0" y="0"/>
                </a:lnTo>
                <a:lnTo>
                  <a:pt x="0" y="111861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272018" y="4540122"/>
            <a:ext cx="859155" cy="760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74%</a:t>
            </a:r>
            <a:endParaRPr sz="2400">
              <a:latin typeface="Arial"/>
              <a:cs typeface="Arial"/>
            </a:endParaRPr>
          </a:p>
          <a:p>
            <a:pPr marL="12065" marR="5080" indent="-2540" algn="ctr">
              <a:lnSpc>
                <a:spcPct val="100000"/>
              </a:lnSpc>
              <a:spcBef>
                <a:spcPts val="2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Social  Net</a:t>
            </a: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orking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456176" y="3567684"/>
            <a:ext cx="1647444" cy="7879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67628" y="3567684"/>
            <a:ext cx="1645920" cy="7879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77556" y="3567684"/>
            <a:ext cx="1645920" cy="7879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24327" y="3567684"/>
            <a:ext cx="1769364" cy="7879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24327" y="2318004"/>
            <a:ext cx="2889504" cy="11567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35"/>
              </a:lnSpc>
            </a:pPr>
            <a:fld id="{81D60167-4931-47E6-BA6A-407CBD079E47}" type="slidenum">
              <a:rPr spc="-5" dirty="0"/>
              <a:t>8</a:t>
            </a:fld>
            <a:endParaRPr spc="-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05811" y="5385815"/>
            <a:ext cx="7602220" cy="852169"/>
          </a:xfrm>
          <a:prstGeom prst="rect">
            <a:avLst/>
          </a:prstGeom>
          <a:solidFill>
            <a:srgbClr val="0096A7"/>
          </a:solidFill>
        </p:spPr>
        <p:txBody>
          <a:bodyPr vert="horz" wrap="square" lIns="0" tIns="104139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819"/>
              </a:spcBef>
            </a:pPr>
            <a:r>
              <a:rPr sz="3700" spc="-5" dirty="0">
                <a:solidFill>
                  <a:srgbClr val="FFFFFF"/>
                </a:solidFill>
              </a:rPr>
              <a:t>Mobile at</a:t>
            </a:r>
            <a:r>
              <a:rPr sz="3700" spc="10" dirty="0">
                <a:solidFill>
                  <a:srgbClr val="FFFFFF"/>
                </a:solidFill>
              </a:rPr>
              <a:t> </a:t>
            </a:r>
            <a:r>
              <a:rPr sz="3700" spc="-5" dirty="0">
                <a:solidFill>
                  <a:srgbClr val="FFFFFF"/>
                </a:solidFill>
              </a:rPr>
              <a:t>CBC/Radio-Canada</a:t>
            </a:r>
            <a:endParaRPr sz="37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35"/>
              </a:lnSpc>
            </a:pPr>
            <a:fld id="{81D60167-4931-47E6-BA6A-407CBD079E47}" type="slidenum">
              <a:rPr spc="-5" dirty="0"/>
              <a:t>9</a:t>
            </a:fld>
            <a:endParaRPr spc="-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6A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337</Words>
  <Application>Microsoft Office PowerPoint</Application>
  <PresentationFormat>Custom</PresentationFormat>
  <Paragraphs>103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Canada's Unique  Situation</vt:lpstr>
      <vt:lpstr>PowerPoint Presentation</vt:lpstr>
      <vt:lpstr>PowerPoint Presentation</vt:lpstr>
      <vt:lpstr>The Economic Impact The public broadcaster is a vital part of a $54.6B industry1</vt:lpstr>
      <vt:lpstr>#1: Mobile (my life in phones)</vt:lpstr>
      <vt:lpstr>Top 5 Activities on Mobile Phones</vt:lpstr>
      <vt:lpstr>Mobile at CBC/Radio-Canada</vt:lpstr>
      <vt:lpstr>#2: Proliferation of Social Media</vt:lpstr>
      <vt:lpstr>Social Media Disruption</vt:lpstr>
      <vt:lpstr>#3: The Global Digital Giants</vt:lpstr>
      <vt:lpstr>Even our media giants are minnows</vt:lpstr>
      <vt:lpstr>Impact on business models and the shift in dollars</vt:lpstr>
      <vt:lpstr>CBC/Radio-Canada new 3 year strategy</vt:lpstr>
      <vt:lpstr>Five Strategic Priorities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Rigg</dc:creator>
  <cp:lastModifiedBy>Thomas Rigg</cp:lastModifiedBy>
  <cp:revision>1</cp:revision>
  <dcterms:created xsi:type="dcterms:W3CDTF">2019-06-19T16:10:30Z</dcterms:created>
  <dcterms:modified xsi:type="dcterms:W3CDTF">2019-06-19T16:11:39Z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2019-06-19T00:00:00Z</vt:filetime>
  </property>
  <property fmtid="{D5CDD505-2E9C-101B-9397-08002B2CF9AE}" pid="3" name="LastSaved">
    <vt:filetime>2019-06-19T00:00:00Z</vt:filetime>
  </property>
</Properties>
</file>