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408" r:id="rId6"/>
    <p:sldId id="273" r:id="rId7"/>
    <p:sldId id="428" r:id="rId8"/>
    <p:sldId id="294" r:id="rId9"/>
    <p:sldId id="438" r:id="rId10"/>
    <p:sldId id="260" r:id="rId11"/>
    <p:sldId id="262" r:id="rId12"/>
    <p:sldId id="302" r:id="rId13"/>
    <p:sldId id="432" r:id="rId14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Mezon" initials="LM" lastIdx="18" clrIdx="0">
    <p:extLst>
      <p:ext uri="{19B8F6BF-5375-455C-9EA6-DF929625EA0E}">
        <p15:presenceInfo xmlns:p15="http://schemas.microsoft.com/office/powerpoint/2012/main" userId="S-1-5-21-2529925091-3028718714-1681115141-9644" providerId="AD"/>
      </p:ext>
    </p:extLst>
  </p:cmAuthor>
  <p:cmAuthor id="2" name="Rebecca Villmann" initials="RV" lastIdx="17" clrIdx="1">
    <p:extLst>
      <p:ext uri="{19B8F6BF-5375-455C-9EA6-DF929625EA0E}">
        <p15:presenceInfo xmlns:p15="http://schemas.microsoft.com/office/powerpoint/2012/main" userId="437de31ef87b1066" providerId="Windows Live"/>
      </p:ext>
    </p:extLst>
  </p:cmAuthor>
  <p:cmAuthor id="3" name="Rebecca Villmann" initials="RV [2]" lastIdx="47" clrIdx="2">
    <p:extLst>
      <p:ext uri="{19B8F6BF-5375-455C-9EA6-DF929625EA0E}">
        <p15:presenceInfo xmlns:p15="http://schemas.microsoft.com/office/powerpoint/2012/main" userId="S-1-5-21-2529925091-3028718714-1681115141-1349" providerId="AD"/>
      </p:ext>
    </p:extLst>
  </p:cmAuthor>
  <p:cmAuthor id="4" name="Lucia Lee" initials="LL" lastIdx="27" clrIdx="3">
    <p:extLst>
      <p:ext uri="{19B8F6BF-5375-455C-9EA6-DF929625EA0E}">
        <p15:presenceInfo xmlns:p15="http://schemas.microsoft.com/office/powerpoint/2012/main" userId="S-1-5-21-2529925091-3028718714-1681115141-184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33"/>
    <a:srgbClr val="FFFFFF"/>
    <a:srgbClr val="AB1500"/>
    <a:srgbClr val="A2212B"/>
    <a:srgbClr val="D5D4C7"/>
    <a:srgbClr val="424242"/>
    <a:srgbClr val="7A4679"/>
    <a:srgbClr val="6D1700"/>
    <a:srgbClr val="C86E1E"/>
    <a:srgbClr val="6D6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74453" autoAdjust="0"/>
  </p:normalViewPr>
  <p:slideViewPr>
    <p:cSldViewPr>
      <p:cViewPr varScale="1">
        <p:scale>
          <a:sx n="74" d="100"/>
          <a:sy n="74" d="100"/>
        </p:scale>
        <p:origin x="1347" y="27"/>
      </p:cViewPr>
      <p:guideLst/>
    </p:cSldViewPr>
  </p:slideViewPr>
  <p:outlineViewPr>
    <p:cViewPr>
      <p:scale>
        <a:sx n="33" d="100"/>
        <a:sy n="33" d="100"/>
      </p:scale>
      <p:origin x="0" y="-132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2754" y="3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D0C746-5411-4DA6-9376-93AF296B946A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7DF402-DB89-4D78-97FF-5D7F5E1BF7F0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Users</a:t>
          </a:r>
        </a:p>
      </dgm:t>
    </dgm:pt>
    <dgm:pt modelId="{0ABCE0AA-2D54-4AED-A109-C1F902D166C4}" type="parTrans" cxnId="{3BE5412F-098E-48B4-8FDE-A384C84B3669}">
      <dgm:prSet/>
      <dgm:spPr/>
      <dgm:t>
        <a:bodyPr/>
        <a:lstStyle/>
        <a:p>
          <a:endParaRPr lang="en-US"/>
        </a:p>
      </dgm:t>
    </dgm:pt>
    <dgm:pt modelId="{72FA08C5-7BFF-4CAC-8E25-C26EE71D190D}" type="sibTrans" cxnId="{3BE5412F-098E-48B4-8FDE-A384C84B3669}">
      <dgm:prSet/>
      <dgm:spPr/>
      <dgm:t>
        <a:bodyPr/>
        <a:lstStyle/>
        <a:p>
          <a:endParaRPr lang="en-US"/>
        </a:p>
      </dgm:t>
    </dgm:pt>
    <dgm:pt modelId="{6E0F2358-4ED5-4B73-8339-5A8DF8608D9D}">
      <dgm:prSet phldrT="[Text]"/>
      <dgm:spPr/>
      <dgm:t>
        <a:bodyPr/>
        <a:lstStyle/>
        <a:p>
          <a:r>
            <a:rPr lang="en-US" dirty="0"/>
            <a:t>Directors</a:t>
          </a:r>
        </a:p>
      </dgm:t>
    </dgm:pt>
    <dgm:pt modelId="{2CB43A7D-C423-489F-8298-4D6F53CA0DE5}" type="parTrans" cxnId="{ED8BB385-05D8-4F5E-8AF4-3DBF6AE39942}">
      <dgm:prSet/>
      <dgm:spPr/>
      <dgm:t>
        <a:bodyPr/>
        <a:lstStyle/>
        <a:p>
          <a:endParaRPr lang="en-US"/>
        </a:p>
      </dgm:t>
    </dgm:pt>
    <dgm:pt modelId="{16C9B49D-6D2F-45E3-B038-EAED1C3FC95E}" type="sibTrans" cxnId="{ED8BB385-05D8-4F5E-8AF4-3DBF6AE39942}">
      <dgm:prSet/>
      <dgm:spPr/>
      <dgm:t>
        <a:bodyPr/>
        <a:lstStyle/>
        <a:p>
          <a:endParaRPr lang="en-US"/>
        </a:p>
      </dgm:t>
    </dgm:pt>
    <dgm:pt modelId="{4113EDF1-5915-4071-B8EA-D4907E7179BD}">
      <dgm:prSet phldrT="[Text]"/>
      <dgm:spPr/>
      <dgm:t>
        <a:bodyPr/>
        <a:lstStyle/>
        <a:p>
          <a:r>
            <a:rPr lang="en-US" dirty="0"/>
            <a:t>Assurance Providers</a:t>
          </a:r>
        </a:p>
      </dgm:t>
    </dgm:pt>
    <dgm:pt modelId="{73D2EB11-B093-42D8-84A1-2121BD331717}" type="parTrans" cxnId="{E14ABCCB-2679-4793-869B-607E17285BE7}">
      <dgm:prSet/>
      <dgm:spPr/>
      <dgm:t>
        <a:bodyPr/>
        <a:lstStyle/>
        <a:p>
          <a:endParaRPr lang="en-US"/>
        </a:p>
      </dgm:t>
    </dgm:pt>
    <dgm:pt modelId="{4A203F20-F7B7-455D-9E21-4287B03D1A80}" type="sibTrans" cxnId="{E14ABCCB-2679-4793-869B-607E17285BE7}">
      <dgm:prSet/>
      <dgm:spPr/>
      <dgm:t>
        <a:bodyPr/>
        <a:lstStyle/>
        <a:p>
          <a:endParaRPr lang="en-US"/>
        </a:p>
      </dgm:t>
    </dgm:pt>
    <dgm:pt modelId="{B261790C-EC73-4D90-A275-25F3AF8E1CB7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Preparers</a:t>
          </a:r>
        </a:p>
      </dgm:t>
    </dgm:pt>
    <dgm:pt modelId="{D27BD89E-8CFD-4FCB-AD22-233E7AE46345}" type="parTrans" cxnId="{E49687EA-9F13-4F93-9737-A9F317138A76}">
      <dgm:prSet/>
      <dgm:spPr/>
      <dgm:t>
        <a:bodyPr/>
        <a:lstStyle/>
        <a:p>
          <a:endParaRPr lang="en-US"/>
        </a:p>
      </dgm:t>
    </dgm:pt>
    <dgm:pt modelId="{118587B7-55BF-4C52-BDA2-F126ECBEFEE7}" type="sibTrans" cxnId="{E49687EA-9F13-4F93-9737-A9F317138A76}">
      <dgm:prSet/>
      <dgm:spPr/>
      <dgm:t>
        <a:bodyPr/>
        <a:lstStyle/>
        <a:p>
          <a:endParaRPr lang="en-US"/>
        </a:p>
      </dgm:t>
    </dgm:pt>
    <dgm:pt modelId="{89D2BEA0-2936-4230-B862-F857DCB70A74}" type="pres">
      <dgm:prSet presAssocID="{8DD0C746-5411-4DA6-9376-93AF296B946A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BE690D2D-B2D2-4032-8AD8-97BF26B92A27}" type="pres">
      <dgm:prSet presAssocID="{667DF402-DB89-4D78-97FF-5D7F5E1BF7F0}" presName="Accent1" presStyleCnt="0"/>
      <dgm:spPr/>
    </dgm:pt>
    <dgm:pt modelId="{9C5475B7-E7A4-4E00-A2A6-F73E170F29E6}" type="pres">
      <dgm:prSet presAssocID="{667DF402-DB89-4D78-97FF-5D7F5E1BF7F0}" presName="Accent" presStyleLbl="node1" presStyleIdx="0" presStyleCnt="4"/>
      <dgm:spPr/>
    </dgm:pt>
    <dgm:pt modelId="{011AD3FE-A3F1-4C69-8CB7-E5E7388CC916}" type="pres">
      <dgm:prSet presAssocID="{667DF402-DB89-4D78-97FF-5D7F5E1BF7F0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9DDE6C1E-6D71-489B-AB7E-555A1ADC07B6}" type="pres">
      <dgm:prSet presAssocID="{B261790C-EC73-4D90-A275-25F3AF8E1CB7}" presName="Accent2" presStyleCnt="0"/>
      <dgm:spPr/>
    </dgm:pt>
    <dgm:pt modelId="{AE3329BC-6C75-4958-BFFC-393658907A35}" type="pres">
      <dgm:prSet presAssocID="{B261790C-EC73-4D90-A275-25F3AF8E1CB7}" presName="Accent" presStyleLbl="node1" presStyleIdx="1" presStyleCnt="4"/>
      <dgm:spPr/>
    </dgm:pt>
    <dgm:pt modelId="{B211E0A8-256B-4552-985A-61BBA7F2ECF3}" type="pres">
      <dgm:prSet presAssocID="{B261790C-EC73-4D90-A275-25F3AF8E1CB7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280DF31C-C8EB-4D36-A95C-476E0F02AFD4}" type="pres">
      <dgm:prSet presAssocID="{6E0F2358-4ED5-4B73-8339-5A8DF8608D9D}" presName="Accent3" presStyleCnt="0"/>
      <dgm:spPr/>
    </dgm:pt>
    <dgm:pt modelId="{5FD1743F-5C4E-428E-8CFC-B7C3F29C9EAA}" type="pres">
      <dgm:prSet presAssocID="{6E0F2358-4ED5-4B73-8339-5A8DF8608D9D}" presName="Accent" presStyleLbl="node1" presStyleIdx="2" presStyleCnt="4"/>
      <dgm:spPr/>
    </dgm:pt>
    <dgm:pt modelId="{F0CE1063-952B-4A1C-AA68-325F64FD7107}" type="pres">
      <dgm:prSet presAssocID="{6E0F2358-4ED5-4B73-8339-5A8DF8608D9D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1E72DD1A-05ED-4FE3-AEB4-7FA93356417F}" type="pres">
      <dgm:prSet presAssocID="{4113EDF1-5915-4071-B8EA-D4907E7179BD}" presName="Accent4" presStyleCnt="0"/>
      <dgm:spPr/>
    </dgm:pt>
    <dgm:pt modelId="{DE40226E-1F45-48E1-B5F2-AB6571DA9FD8}" type="pres">
      <dgm:prSet presAssocID="{4113EDF1-5915-4071-B8EA-D4907E7179BD}" presName="Accent" presStyleLbl="node1" presStyleIdx="3" presStyleCnt="4"/>
      <dgm:spPr/>
    </dgm:pt>
    <dgm:pt modelId="{8E3AAD99-EB73-4FCF-A039-214DAC39A357}" type="pres">
      <dgm:prSet presAssocID="{4113EDF1-5915-4071-B8EA-D4907E7179BD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3BE5412F-098E-48B4-8FDE-A384C84B3669}" srcId="{8DD0C746-5411-4DA6-9376-93AF296B946A}" destId="{667DF402-DB89-4D78-97FF-5D7F5E1BF7F0}" srcOrd="0" destOrd="0" parTransId="{0ABCE0AA-2D54-4AED-A109-C1F902D166C4}" sibTransId="{72FA08C5-7BFF-4CAC-8E25-C26EE71D190D}"/>
    <dgm:cxn modelId="{1A670682-38AD-4ED6-A36C-878A74B003B1}" type="presOf" srcId="{8DD0C746-5411-4DA6-9376-93AF296B946A}" destId="{89D2BEA0-2936-4230-B862-F857DCB70A74}" srcOrd="0" destOrd="0" presId="urn:microsoft.com/office/officeart/2009/layout/CircleArrowProcess"/>
    <dgm:cxn modelId="{ED8BB385-05D8-4F5E-8AF4-3DBF6AE39942}" srcId="{8DD0C746-5411-4DA6-9376-93AF296B946A}" destId="{6E0F2358-4ED5-4B73-8339-5A8DF8608D9D}" srcOrd="2" destOrd="0" parTransId="{2CB43A7D-C423-489F-8298-4D6F53CA0DE5}" sibTransId="{16C9B49D-6D2F-45E3-B038-EAED1C3FC95E}"/>
    <dgm:cxn modelId="{06EB4D8B-CB10-44B7-8B94-67447F1B931B}" type="presOf" srcId="{B261790C-EC73-4D90-A275-25F3AF8E1CB7}" destId="{B211E0A8-256B-4552-985A-61BBA7F2ECF3}" srcOrd="0" destOrd="0" presId="urn:microsoft.com/office/officeart/2009/layout/CircleArrowProcess"/>
    <dgm:cxn modelId="{7707D89E-3C45-4DF9-9EC9-A5859328CA9B}" type="presOf" srcId="{6E0F2358-4ED5-4B73-8339-5A8DF8608D9D}" destId="{F0CE1063-952B-4A1C-AA68-325F64FD7107}" srcOrd="0" destOrd="0" presId="urn:microsoft.com/office/officeart/2009/layout/CircleArrowProcess"/>
    <dgm:cxn modelId="{DE298CC2-C371-4643-A7FD-EF84B1B41D95}" type="presOf" srcId="{667DF402-DB89-4D78-97FF-5D7F5E1BF7F0}" destId="{011AD3FE-A3F1-4C69-8CB7-E5E7388CC916}" srcOrd="0" destOrd="0" presId="urn:microsoft.com/office/officeart/2009/layout/CircleArrowProcess"/>
    <dgm:cxn modelId="{E14ABCCB-2679-4793-869B-607E17285BE7}" srcId="{8DD0C746-5411-4DA6-9376-93AF296B946A}" destId="{4113EDF1-5915-4071-B8EA-D4907E7179BD}" srcOrd="3" destOrd="0" parTransId="{73D2EB11-B093-42D8-84A1-2121BD331717}" sibTransId="{4A203F20-F7B7-455D-9E21-4287B03D1A80}"/>
    <dgm:cxn modelId="{E49687EA-9F13-4F93-9737-A9F317138A76}" srcId="{8DD0C746-5411-4DA6-9376-93AF296B946A}" destId="{B261790C-EC73-4D90-A275-25F3AF8E1CB7}" srcOrd="1" destOrd="0" parTransId="{D27BD89E-8CFD-4FCB-AD22-233E7AE46345}" sibTransId="{118587B7-55BF-4C52-BDA2-F126ECBEFEE7}"/>
    <dgm:cxn modelId="{6039ABEC-C221-4A4B-B37A-9E780F4EAC6D}" type="presOf" srcId="{4113EDF1-5915-4071-B8EA-D4907E7179BD}" destId="{8E3AAD99-EB73-4FCF-A039-214DAC39A357}" srcOrd="0" destOrd="0" presId="urn:microsoft.com/office/officeart/2009/layout/CircleArrowProcess"/>
    <dgm:cxn modelId="{5AC39192-2F40-4590-8A53-85F24F2D3CFB}" type="presParOf" srcId="{89D2BEA0-2936-4230-B862-F857DCB70A74}" destId="{BE690D2D-B2D2-4032-8AD8-97BF26B92A27}" srcOrd="0" destOrd="0" presId="urn:microsoft.com/office/officeart/2009/layout/CircleArrowProcess"/>
    <dgm:cxn modelId="{324325C5-F95D-4A2B-894E-C255CBECE77F}" type="presParOf" srcId="{BE690D2D-B2D2-4032-8AD8-97BF26B92A27}" destId="{9C5475B7-E7A4-4E00-A2A6-F73E170F29E6}" srcOrd="0" destOrd="0" presId="urn:microsoft.com/office/officeart/2009/layout/CircleArrowProcess"/>
    <dgm:cxn modelId="{58F026E6-2A56-44E1-BE4E-8536C553734A}" type="presParOf" srcId="{89D2BEA0-2936-4230-B862-F857DCB70A74}" destId="{011AD3FE-A3F1-4C69-8CB7-E5E7388CC916}" srcOrd="1" destOrd="0" presId="urn:microsoft.com/office/officeart/2009/layout/CircleArrowProcess"/>
    <dgm:cxn modelId="{A012B580-27A2-4A64-B387-8EC2AF585ED4}" type="presParOf" srcId="{89D2BEA0-2936-4230-B862-F857DCB70A74}" destId="{9DDE6C1E-6D71-489B-AB7E-555A1ADC07B6}" srcOrd="2" destOrd="0" presId="urn:microsoft.com/office/officeart/2009/layout/CircleArrowProcess"/>
    <dgm:cxn modelId="{9BF9286A-ADC8-4BD4-8ED3-B9123ABF9E68}" type="presParOf" srcId="{9DDE6C1E-6D71-489B-AB7E-555A1ADC07B6}" destId="{AE3329BC-6C75-4958-BFFC-393658907A35}" srcOrd="0" destOrd="0" presId="urn:microsoft.com/office/officeart/2009/layout/CircleArrowProcess"/>
    <dgm:cxn modelId="{475A9D90-7B64-43E1-86E7-89C494F22571}" type="presParOf" srcId="{89D2BEA0-2936-4230-B862-F857DCB70A74}" destId="{B211E0A8-256B-4552-985A-61BBA7F2ECF3}" srcOrd="3" destOrd="0" presId="urn:microsoft.com/office/officeart/2009/layout/CircleArrowProcess"/>
    <dgm:cxn modelId="{D4C1DBCF-77E0-49BC-94D1-445C681C1FD0}" type="presParOf" srcId="{89D2BEA0-2936-4230-B862-F857DCB70A74}" destId="{280DF31C-C8EB-4D36-A95C-476E0F02AFD4}" srcOrd="4" destOrd="0" presId="urn:microsoft.com/office/officeart/2009/layout/CircleArrowProcess"/>
    <dgm:cxn modelId="{7C97A4BF-8618-409E-9D41-BDC7D58A96AD}" type="presParOf" srcId="{280DF31C-C8EB-4D36-A95C-476E0F02AFD4}" destId="{5FD1743F-5C4E-428E-8CFC-B7C3F29C9EAA}" srcOrd="0" destOrd="0" presId="urn:microsoft.com/office/officeart/2009/layout/CircleArrowProcess"/>
    <dgm:cxn modelId="{97BC66CD-7756-4CF3-82A4-55029E6D78C9}" type="presParOf" srcId="{89D2BEA0-2936-4230-B862-F857DCB70A74}" destId="{F0CE1063-952B-4A1C-AA68-325F64FD7107}" srcOrd="5" destOrd="0" presId="urn:microsoft.com/office/officeart/2009/layout/CircleArrowProcess"/>
    <dgm:cxn modelId="{DCE689EA-DDDA-4617-88EC-8A091051ECB5}" type="presParOf" srcId="{89D2BEA0-2936-4230-B862-F857DCB70A74}" destId="{1E72DD1A-05ED-4FE3-AEB4-7FA93356417F}" srcOrd="6" destOrd="0" presId="urn:microsoft.com/office/officeart/2009/layout/CircleArrowProcess"/>
    <dgm:cxn modelId="{D0B8F7F3-3FB2-44CE-A3C1-92817A21F6FF}" type="presParOf" srcId="{1E72DD1A-05ED-4FE3-AEB4-7FA93356417F}" destId="{DE40226E-1F45-48E1-B5F2-AB6571DA9FD8}" srcOrd="0" destOrd="0" presId="urn:microsoft.com/office/officeart/2009/layout/CircleArrowProcess"/>
    <dgm:cxn modelId="{FD4C690D-2BC6-4B10-817D-447B9B318C89}" type="presParOf" srcId="{89D2BEA0-2936-4230-B862-F857DCB70A74}" destId="{8E3AAD99-EB73-4FCF-A039-214DAC39A357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4181F2-A7D7-4CB7-933B-4ADBA4C25974}" type="doc">
      <dgm:prSet loTypeId="urn:microsoft.com/office/officeart/2005/8/layout/architecture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D3EC21-4ECD-41EC-8143-1B7C126C4630}">
      <dgm:prSet phldrT="[Text]" custT="1"/>
      <dgm:spPr/>
      <dgm:t>
        <a:bodyPr/>
        <a:lstStyle/>
        <a:p>
          <a:r>
            <a:rPr lang="en-US" sz="4000" dirty="0"/>
            <a:t>Develop a framework</a:t>
          </a:r>
        </a:p>
      </dgm:t>
    </dgm:pt>
    <dgm:pt modelId="{502E0571-C682-4475-A40F-209D8494E633}" type="parTrans" cxnId="{F79D24F2-9B42-43A9-A33A-7A024EBCF7DF}">
      <dgm:prSet/>
      <dgm:spPr/>
      <dgm:t>
        <a:bodyPr/>
        <a:lstStyle/>
        <a:p>
          <a:endParaRPr lang="en-US"/>
        </a:p>
      </dgm:t>
    </dgm:pt>
    <dgm:pt modelId="{05923564-68A8-4336-8F6A-5257EC447D6F}" type="sibTrans" cxnId="{F79D24F2-9B42-43A9-A33A-7A024EBCF7DF}">
      <dgm:prSet/>
      <dgm:spPr/>
      <dgm:t>
        <a:bodyPr/>
        <a:lstStyle/>
        <a:p>
          <a:endParaRPr lang="en-US"/>
        </a:p>
      </dgm:t>
    </dgm:pt>
    <dgm:pt modelId="{BCA58B74-DE2D-4BD1-8F49-D09D5FC7ABD3}">
      <dgm:prSet phldrT="[Text]"/>
      <dgm:spPr/>
      <dgm:t>
        <a:bodyPr/>
        <a:lstStyle/>
        <a:p>
          <a:r>
            <a:rPr lang="en-US" dirty="0"/>
            <a:t>Transparency</a:t>
          </a:r>
        </a:p>
      </dgm:t>
    </dgm:pt>
    <dgm:pt modelId="{9887B36B-731A-479B-BEFE-00159DC1B25F}" type="parTrans" cxnId="{45E1D7E9-64C1-4DD6-B6EA-B3EF966ECEB8}">
      <dgm:prSet/>
      <dgm:spPr/>
      <dgm:t>
        <a:bodyPr/>
        <a:lstStyle/>
        <a:p>
          <a:endParaRPr lang="en-US"/>
        </a:p>
      </dgm:t>
    </dgm:pt>
    <dgm:pt modelId="{BE9B21B6-B563-4E9D-8C11-590A38674CAF}" type="sibTrans" cxnId="{45E1D7E9-64C1-4DD6-B6EA-B3EF966ECEB8}">
      <dgm:prSet/>
      <dgm:spPr/>
      <dgm:t>
        <a:bodyPr/>
        <a:lstStyle/>
        <a:p>
          <a:endParaRPr lang="en-US"/>
        </a:p>
      </dgm:t>
    </dgm:pt>
    <dgm:pt modelId="{C47E1592-5B52-424D-AA58-49973F1253DC}">
      <dgm:prSet phldrT="[Text]"/>
      <dgm:spPr/>
      <dgm:t>
        <a:bodyPr/>
        <a:lstStyle/>
        <a:p>
          <a:r>
            <a:rPr lang="en-US" dirty="0"/>
            <a:t>Consistency</a:t>
          </a:r>
        </a:p>
      </dgm:t>
    </dgm:pt>
    <dgm:pt modelId="{94CDB828-A72A-4F51-8EDE-5F7008E78FE8}" type="parTrans" cxnId="{B8A8F360-3C57-457B-9036-1223F555966B}">
      <dgm:prSet/>
      <dgm:spPr/>
      <dgm:t>
        <a:bodyPr/>
        <a:lstStyle/>
        <a:p>
          <a:endParaRPr lang="en-US"/>
        </a:p>
      </dgm:t>
    </dgm:pt>
    <dgm:pt modelId="{8A0968F5-49C5-4D1D-AC95-8015571CC2FE}" type="sibTrans" cxnId="{B8A8F360-3C57-457B-9036-1223F555966B}">
      <dgm:prSet/>
      <dgm:spPr/>
      <dgm:t>
        <a:bodyPr/>
        <a:lstStyle/>
        <a:p>
          <a:endParaRPr lang="en-US"/>
        </a:p>
      </dgm:t>
    </dgm:pt>
    <dgm:pt modelId="{B8F91539-7286-438E-AECA-1C42937B6296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Expectation Gap</a:t>
          </a:r>
        </a:p>
      </dgm:t>
    </dgm:pt>
    <dgm:pt modelId="{F82A6236-F45C-4DBF-B547-7250D2BF4EDF}" type="parTrans" cxnId="{62380FEB-D7D7-4886-9778-AE01C160D7AD}">
      <dgm:prSet/>
      <dgm:spPr/>
      <dgm:t>
        <a:bodyPr/>
        <a:lstStyle/>
        <a:p>
          <a:endParaRPr lang="en-US"/>
        </a:p>
      </dgm:t>
    </dgm:pt>
    <dgm:pt modelId="{10FE6C0D-1106-4C54-9648-ACA4CE8F9505}" type="sibTrans" cxnId="{62380FEB-D7D7-4886-9778-AE01C160D7AD}">
      <dgm:prSet/>
      <dgm:spPr/>
      <dgm:t>
        <a:bodyPr/>
        <a:lstStyle/>
        <a:p>
          <a:endParaRPr lang="en-US"/>
        </a:p>
      </dgm:t>
    </dgm:pt>
    <dgm:pt modelId="{5CEEA877-FE2F-4B91-9541-EF17AFCB8288}">
      <dgm:prSet phldrT="[Text]"/>
      <dgm:spPr/>
      <dgm:t>
        <a:bodyPr/>
        <a:lstStyle/>
        <a:p>
          <a:r>
            <a:rPr lang="en-US" dirty="0"/>
            <a:t>Comparability</a:t>
          </a:r>
        </a:p>
      </dgm:t>
    </dgm:pt>
    <dgm:pt modelId="{93ACC71D-0E3C-453C-B413-DE6721940A2B}" type="parTrans" cxnId="{6F709505-2B5C-4F07-AA2B-6B7F1BE18EA5}">
      <dgm:prSet/>
      <dgm:spPr/>
      <dgm:t>
        <a:bodyPr/>
        <a:lstStyle/>
        <a:p>
          <a:endParaRPr lang="en-US"/>
        </a:p>
      </dgm:t>
    </dgm:pt>
    <dgm:pt modelId="{52689E92-2996-4759-828A-795A65CCCCAA}" type="sibTrans" cxnId="{6F709505-2B5C-4F07-AA2B-6B7F1BE18EA5}">
      <dgm:prSet/>
      <dgm:spPr/>
      <dgm:t>
        <a:bodyPr/>
        <a:lstStyle/>
        <a:p>
          <a:endParaRPr lang="en-US"/>
        </a:p>
      </dgm:t>
    </dgm:pt>
    <dgm:pt modelId="{25048F12-1902-4DAF-B4CC-CADEA09B047C}">
      <dgm:prSet phldrT="[Text]"/>
      <dgm:spPr/>
      <dgm:t>
        <a:bodyPr/>
        <a:lstStyle/>
        <a:p>
          <a:r>
            <a:rPr lang="en-US" dirty="0"/>
            <a:t>Management Compensation</a:t>
          </a:r>
        </a:p>
      </dgm:t>
    </dgm:pt>
    <dgm:pt modelId="{E19B97F7-767B-4FE5-97DD-E70A2432F521}" type="sibTrans" cxnId="{B3FCC436-410D-49DC-B2FD-031A7A8924EB}">
      <dgm:prSet/>
      <dgm:spPr/>
      <dgm:t>
        <a:bodyPr/>
        <a:lstStyle/>
        <a:p>
          <a:endParaRPr lang="en-US"/>
        </a:p>
      </dgm:t>
    </dgm:pt>
    <dgm:pt modelId="{11BC2804-DF29-4C2A-AB91-ADAFE367F09E}" type="parTrans" cxnId="{B3FCC436-410D-49DC-B2FD-031A7A8924EB}">
      <dgm:prSet/>
      <dgm:spPr/>
      <dgm:t>
        <a:bodyPr/>
        <a:lstStyle/>
        <a:p>
          <a:endParaRPr lang="en-US"/>
        </a:p>
      </dgm:t>
    </dgm:pt>
    <dgm:pt modelId="{8425C9C2-BE5F-424D-B70E-5F54274B174B}" type="pres">
      <dgm:prSet presAssocID="{874181F2-A7D7-4CB7-933B-4ADBA4C2597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F451420-38CC-4241-9631-252EDE849809}" type="pres">
      <dgm:prSet presAssocID="{32D3EC21-4ECD-41EC-8143-1B7C126C4630}" presName="vertOne" presStyleCnt="0"/>
      <dgm:spPr/>
    </dgm:pt>
    <dgm:pt modelId="{AFF8D659-09F0-4B82-B358-977E34BEBE4E}" type="pres">
      <dgm:prSet presAssocID="{32D3EC21-4ECD-41EC-8143-1B7C126C4630}" presName="txOne" presStyleLbl="node0" presStyleIdx="0" presStyleCnt="1">
        <dgm:presLayoutVars>
          <dgm:chPref val="3"/>
        </dgm:presLayoutVars>
      </dgm:prSet>
      <dgm:spPr/>
    </dgm:pt>
    <dgm:pt modelId="{95A7A655-5263-4B23-A238-45813A7343AF}" type="pres">
      <dgm:prSet presAssocID="{32D3EC21-4ECD-41EC-8143-1B7C126C4630}" presName="parTransOne" presStyleCnt="0"/>
      <dgm:spPr/>
    </dgm:pt>
    <dgm:pt modelId="{F81B3CB2-3012-444F-ABFA-E5DB899B00AE}" type="pres">
      <dgm:prSet presAssocID="{32D3EC21-4ECD-41EC-8143-1B7C126C4630}" presName="horzOne" presStyleCnt="0"/>
      <dgm:spPr/>
    </dgm:pt>
    <dgm:pt modelId="{6F2EABCE-06DA-4500-BB12-E8E37AD117CA}" type="pres">
      <dgm:prSet presAssocID="{25048F12-1902-4DAF-B4CC-CADEA09B047C}" presName="vertTwo" presStyleCnt="0"/>
      <dgm:spPr/>
    </dgm:pt>
    <dgm:pt modelId="{E3FD5FE8-10E4-475E-A1A7-824F9C3F000D}" type="pres">
      <dgm:prSet presAssocID="{25048F12-1902-4DAF-B4CC-CADEA09B047C}" presName="txTwo" presStyleLbl="node2" presStyleIdx="0" presStyleCnt="2" custLinFactNeighborX="-5444" custLinFactNeighborY="-76031">
        <dgm:presLayoutVars>
          <dgm:chPref val="3"/>
        </dgm:presLayoutVars>
      </dgm:prSet>
      <dgm:spPr/>
    </dgm:pt>
    <dgm:pt modelId="{0A0A76B4-A650-4CE0-A7BF-C56714D8A993}" type="pres">
      <dgm:prSet presAssocID="{25048F12-1902-4DAF-B4CC-CADEA09B047C}" presName="parTransTwo" presStyleCnt="0"/>
      <dgm:spPr/>
    </dgm:pt>
    <dgm:pt modelId="{135A61EF-48BD-41EA-A323-52615E82D7B5}" type="pres">
      <dgm:prSet presAssocID="{25048F12-1902-4DAF-B4CC-CADEA09B047C}" presName="horzTwo" presStyleCnt="0"/>
      <dgm:spPr/>
    </dgm:pt>
    <dgm:pt modelId="{31D4F88F-13B6-4B7B-A7D7-FE423FD233C5}" type="pres">
      <dgm:prSet presAssocID="{BCA58B74-DE2D-4BD1-8F49-D09D5FC7ABD3}" presName="vertThree" presStyleCnt="0"/>
      <dgm:spPr/>
    </dgm:pt>
    <dgm:pt modelId="{A729C2FD-7D88-416C-AEB9-006D5BBE2A8F}" type="pres">
      <dgm:prSet presAssocID="{BCA58B74-DE2D-4BD1-8F49-D09D5FC7ABD3}" presName="txThree" presStyleLbl="node3" presStyleIdx="0" presStyleCnt="3">
        <dgm:presLayoutVars>
          <dgm:chPref val="3"/>
        </dgm:presLayoutVars>
      </dgm:prSet>
      <dgm:spPr/>
    </dgm:pt>
    <dgm:pt modelId="{848BD714-A8CE-4D0D-ADEC-3F261B7E4E42}" type="pres">
      <dgm:prSet presAssocID="{BCA58B74-DE2D-4BD1-8F49-D09D5FC7ABD3}" presName="horzThree" presStyleCnt="0"/>
      <dgm:spPr/>
    </dgm:pt>
    <dgm:pt modelId="{1D0FF8C7-F324-4E8D-AF75-665BB68D193E}" type="pres">
      <dgm:prSet presAssocID="{BE9B21B6-B563-4E9D-8C11-590A38674CAF}" presName="sibSpaceThree" presStyleCnt="0"/>
      <dgm:spPr/>
    </dgm:pt>
    <dgm:pt modelId="{1EFB6D06-164C-4680-B04D-20005EE3213E}" type="pres">
      <dgm:prSet presAssocID="{C47E1592-5B52-424D-AA58-49973F1253DC}" presName="vertThree" presStyleCnt="0"/>
      <dgm:spPr/>
    </dgm:pt>
    <dgm:pt modelId="{A503829A-E86D-4EDA-BFD6-6DF3C54C573A}" type="pres">
      <dgm:prSet presAssocID="{C47E1592-5B52-424D-AA58-49973F1253DC}" presName="txThree" presStyleLbl="node3" presStyleIdx="1" presStyleCnt="3">
        <dgm:presLayoutVars>
          <dgm:chPref val="3"/>
        </dgm:presLayoutVars>
      </dgm:prSet>
      <dgm:spPr/>
    </dgm:pt>
    <dgm:pt modelId="{76A81FF2-5907-4412-9452-0A4DEE64BAD6}" type="pres">
      <dgm:prSet presAssocID="{C47E1592-5B52-424D-AA58-49973F1253DC}" presName="horzThree" presStyleCnt="0"/>
      <dgm:spPr/>
    </dgm:pt>
    <dgm:pt modelId="{02C96D31-3D39-4CE2-B48B-02068D1A0469}" type="pres">
      <dgm:prSet presAssocID="{E19B97F7-767B-4FE5-97DD-E70A2432F521}" presName="sibSpaceTwo" presStyleCnt="0"/>
      <dgm:spPr/>
    </dgm:pt>
    <dgm:pt modelId="{9FE854CB-B0CC-4208-BE96-8D2A6DD69DAF}" type="pres">
      <dgm:prSet presAssocID="{B8F91539-7286-438E-AECA-1C42937B6296}" presName="vertTwo" presStyleCnt="0"/>
      <dgm:spPr/>
    </dgm:pt>
    <dgm:pt modelId="{45B7F7F3-6505-41A7-A0B0-C7B318DC547F}" type="pres">
      <dgm:prSet presAssocID="{B8F91539-7286-438E-AECA-1C42937B6296}" presName="txTwo" presStyleLbl="node2" presStyleIdx="1" presStyleCnt="2">
        <dgm:presLayoutVars>
          <dgm:chPref val="3"/>
        </dgm:presLayoutVars>
      </dgm:prSet>
      <dgm:spPr/>
    </dgm:pt>
    <dgm:pt modelId="{61A050DA-D91A-49A0-A633-BC431AAE8241}" type="pres">
      <dgm:prSet presAssocID="{B8F91539-7286-438E-AECA-1C42937B6296}" presName="parTransTwo" presStyleCnt="0"/>
      <dgm:spPr/>
    </dgm:pt>
    <dgm:pt modelId="{A3B297D2-8199-4339-9A5C-586857325189}" type="pres">
      <dgm:prSet presAssocID="{B8F91539-7286-438E-AECA-1C42937B6296}" presName="horzTwo" presStyleCnt="0"/>
      <dgm:spPr/>
    </dgm:pt>
    <dgm:pt modelId="{6752DDAE-6818-4CCD-BFDA-9E3616E2E031}" type="pres">
      <dgm:prSet presAssocID="{5CEEA877-FE2F-4B91-9541-EF17AFCB8288}" presName="vertThree" presStyleCnt="0"/>
      <dgm:spPr/>
    </dgm:pt>
    <dgm:pt modelId="{9994C10B-5CCE-4EB7-A83C-4AD55E62591D}" type="pres">
      <dgm:prSet presAssocID="{5CEEA877-FE2F-4B91-9541-EF17AFCB8288}" presName="txThree" presStyleLbl="node3" presStyleIdx="2" presStyleCnt="3">
        <dgm:presLayoutVars>
          <dgm:chPref val="3"/>
        </dgm:presLayoutVars>
      </dgm:prSet>
      <dgm:spPr/>
    </dgm:pt>
    <dgm:pt modelId="{30ACBD1F-CD43-461E-AF00-29AF74C60B16}" type="pres">
      <dgm:prSet presAssocID="{5CEEA877-FE2F-4B91-9541-EF17AFCB8288}" presName="horzThree" presStyleCnt="0"/>
      <dgm:spPr/>
    </dgm:pt>
  </dgm:ptLst>
  <dgm:cxnLst>
    <dgm:cxn modelId="{6F709505-2B5C-4F07-AA2B-6B7F1BE18EA5}" srcId="{B8F91539-7286-438E-AECA-1C42937B6296}" destId="{5CEEA877-FE2F-4B91-9541-EF17AFCB8288}" srcOrd="0" destOrd="0" parTransId="{93ACC71D-0E3C-453C-B413-DE6721940A2B}" sibTransId="{52689E92-2996-4759-828A-795A65CCCCAA}"/>
    <dgm:cxn modelId="{B4335A12-6F59-4AA5-A0DD-8B86FA3609C3}" type="presOf" srcId="{BCA58B74-DE2D-4BD1-8F49-D09D5FC7ABD3}" destId="{A729C2FD-7D88-416C-AEB9-006D5BBE2A8F}" srcOrd="0" destOrd="0" presId="urn:microsoft.com/office/officeart/2005/8/layout/architecture"/>
    <dgm:cxn modelId="{B3FCC436-410D-49DC-B2FD-031A7A8924EB}" srcId="{32D3EC21-4ECD-41EC-8143-1B7C126C4630}" destId="{25048F12-1902-4DAF-B4CC-CADEA09B047C}" srcOrd="0" destOrd="0" parTransId="{11BC2804-DF29-4C2A-AB91-ADAFE367F09E}" sibTransId="{E19B97F7-767B-4FE5-97DD-E70A2432F521}"/>
    <dgm:cxn modelId="{B8A8F360-3C57-457B-9036-1223F555966B}" srcId="{25048F12-1902-4DAF-B4CC-CADEA09B047C}" destId="{C47E1592-5B52-424D-AA58-49973F1253DC}" srcOrd="1" destOrd="0" parTransId="{94CDB828-A72A-4F51-8EDE-5F7008E78FE8}" sibTransId="{8A0968F5-49C5-4D1D-AC95-8015571CC2FE}"/>
    <dgm:cxn modelId="{C0473065-4C03-40AA-A89B-390DA946D596}" type="presOf" srcId="{C47E1592-5B52-424D-AA58-49973F1253DC}" destId="{A503829A-E86D-4EDA-BFD6-6DF3C54C573A}" srcOrd="0" destOrd="0" presId="urn:microsoft.com/office/officeart/2005/8/layout/architecture"/>
    <dgm:cxn modelId="{3893F493-5E1E-441D-B5A2-9426C1708DC5}" type="presOf" srcId="{874181F2-A7D7-4CB7-933B-4ADBA4C25974}" destId="{8425C9C2-BE5F-424D-B70E-5F54274B174B}" srcOrd="0" destOrd="0" presId="urn:microsoft.com/office/officeart/2005/8/layout/architecture"/>
    <dgm:cxn modelId="{155BDC9E-3C36-492D-9E7C-9627384B9607}" type="presOf" srcId="{25048F12-1902-4DAF-B4CC-CADEA09B047C}" destId="{E3FD5FE8-10E4-475E-A1A7-824F9C3F000D}" srcOrd="0" destOrd="0" presId="urn:microsoft.com/office/officeart/2005/8/layout/architecture"/>
    <dgm:cxn modelId="{239A57B4-4A1D-47E4-A87F-8221EEE638C9}" type="presOf" srcId="{32D3EC21-4ECD-41EC-8143-1B7C126C4630}" destId="{AFF8D659-09F0-4B82-B358-977E34BEBE4E}" srcOrd="0" destOrd="0" presId="urn:microsoft.com/office/officeart/2005/8/layout/architecture"/>
    <dgm:cxn modelId="{7D4746B8-A5E6-433B-A0D4-1833CDC2F31F}" type="presOf" srcId="{B8F91539-7286-438E-AECA-1C42937B6296}" destId="{45B7F7F3-6505-41A7-A0B0-C7B318DC547F}" srcOrd="0" destOrd="0" presId="urn:microsoft.com/office/officeart/2005/8/layout/architecture"/>
    <dgm:cxn modelId="{E06371D2-F32B-40DF-9FF0-7C81A1009030}" type="presOf" srcId="{5CEEA877-FE2F-4B91-9541-EF17AFCB8288}" destId="{9994C10B-5CCE-4EB7-A83C-4AD55E62591D}" srcOrd="0" destOrd="0" presId="urn:microsoft.com/office/officeart/2005/8/layout/architecture"/>
    <dgm:cxn modelId="{45E1D7E9-64C1-4DD6-B6EA-B3EF966ECEB8}" srcId="{25048F12-1902-4DAF-B4CC-CADEA09B047C}" destId="{BCA58B74-DE2D-4BD1-8F49-D09D5FC7ABD3}" srcOrd="0" destOrd="0" parTransId="{9887B36B-731A-479B-BEFE-00159DC1B25F}" sibTransId="{BE9B21B6-B563-4E9D-8C11-590A38674CAF}"/>
    <dgm:cxn modelId="{62380FEB-D7D7-4886-9778-AE01C160D7AD}" srcId="{32D3EC21-4ECD-41EC-8143-1B7C126C4630}" destId="{B8F91539-7286-438E-AECA-1C42937B6296}" srcOrd="1" destOrd="0" parTransId="{F82A6236-F45C-4DBF-B547-7250D2BF4EDF}" sibTransId="{10FE6C0D-1106-4C54-9648-ACA4CE8F9505}"/>
    <dgm:cxn modelId="{F79D24F2-9B42-43A9-A33A-7A024EBCF7DF}" srcId="{874181F2-A7D7-4CB7-933B-4ADBA4C25974}" destId="{32D3EC21-4ECD-41EC-8143-1B7C126C4630}" srcOrd="0" destOrd="0" parTransId="{502E0571-C682-4475-A40F-209D8494E633}" sibTransId="{05923564-68A8-4336-8F6A-5257EC447D6F}"/>
    <dgm:cxn modelId="{7B3FD22D-F5EA-4857-B4A8-250DBE4142EE}" type="presParOf" srcId="{8425C9C2-BE5F-424D-B70E-5F54274B174B}" destId="{4F451420-38CC-4241-9631-252EDE849809}" srcOrd="0" destOrd="0" presId="urn:microsoft.com/office/officeart/2005/8/layout/architecture"/>
    <dgm:cxn modelId="{8E740562-9669-424F-85B6-B43562FAEF80}" type="presParOf" srcId="{4F451420-38CC-4241-9631-252EDE849809}" destId="{AFF8D659-09F0-4B82-B358-977E34BEBE4E}" srcOrd="0" destOrd="0" presId="urn:microsoft.com/office/officeart/2005/8/layout/architecture"/>
    <dgm:cxn modelId="{5A7F78DC-0662-4864-BCF7-BC45A344BA3D}" type="presParOf" srcId="{4F451420-38CC-4241-9631-252EDE849809}" destId="{95A7A655-5263-4B23-A238-45813A7343AF}" srcOrd="1" destOrd="0" presId="urn:microsoft.com/office/officeart/2005/8/layout/architecture"/>
    <dgm:cxn modelId="{115FF6FF-AEA8-4481-B503-92E2A8A1D1D4}" type="presParOf" srcId="{4F451420-38CC-4241-9631-252EDE849809}" destId="{F81B3CB2-3012-444F-ABFA-E5DB899B00AE}" srcOrd="2" destOrd="0" presId="urn:microsoft.com/office/officeart/2005/8/layout/architecture"/>
    <dgm:cxn modelId="{356950AF-08E3-4B5B-AD1F-81FFD0899AD7}" type="presParOf" srcId="{F81B3CB2-3012-444F-ABFA-E5DB899B00AE}" destId="{6F2EABCE-06DA-4500-BB12-E8E37AD117CA}" srcOrd="0" destOrd="0" presId="urn:microsoft.com/office/officeart/2005/8/layout/architecture"/>
    <dgm:cxn modelId="{56EE3954-6FF3-410D-B76E-9A619CC13D86}" type="presParOf" srcId="{6F2EABCE-06DA-4500-BB12-E8E37AD117CA}" destId="{E3FD5FE8-10E4-475E-A1A7-824F9C3F000D}" srcOrd="0" destOrd="0" presId="urn:microsoft.com/office/officeart/2005/8/layout/architecture"/>
    <dgm:cxn modelId="{15253356-13DB-41D6-B654-F77012DB1B42}" type="presParOf" srcId="{6F2EABCE-06DA-4500-BB12-E8E37AD117CA}" destId="{0A0A76B4-A650-4CE0-A7BF-C56714D8A993}" srcOrd="1" destOrd="0" presId="urn:microsoft.com/office/officeart/2005/8/layout/architecture"/>
    <dgm:cxn modelId="{1F057907-DB61-4ECE-B679-BC6997903160}" type="presParOf" srcId="{6F2EABCE-06DA-4500-BB12-E8E37AD117CA}" destId="{135A61EF-48BD-41EA-A323-52615E82D7B5}" srcOrd="2" destOrd="0" presId="urn:microsoft.com/office/officeart/2005/8/layout/architecture"/>
    <dgm:cxn modelId="{358F355B-3D68-4101-BFD1-B14F84EE871D}" type="presParOf" srcId="{135A61EF-48BD-41EA-A323-52615E82D7B5}" destId="{31D4F88F-13B6-4B7B-A7D7-FE423FD233C5}" srcOrd="0" destOrd="0" presId="urn:microsoft.com/office/officeart/2005/8/layout/architecture"/>
    <dgm:cxn modelId="{CE4F60AE-6E2C-4198-A739-894FB30DA28C}" type="presParOf" srcId="{31D4F88F-13B6-4B7B-A7D7-FE423FD233C5}" destId="{A729C2FD-7D88-416C-AEB9-006D5BBE2A8F}" srcOrd="0" destOrd="0" presId="urn:microsoft.com/office/officeart/2005/8/layout/architecture"/>
    <dgm:cxn modelId="{B13870B2-5BFE-42A1-81D8-A120D8F5A13A}" type="presParOf" srcId="{31D4F88F-13B6-4B7B-A7D7-FE423FD233C5}" destId="{848BD714-A8CE-4D0D-ADEC-3F261B7E4E42}" srcOrd="1" destOrd="0" presId="urn:microsoft.com/office/officeart/2005/8/layout/architecture"/>
    <dgm:cxn modelId="{270AB6E2-EDEE-4E0F-8793-F65AAAA4FA8A}" type="presParOf" srcId="{135A61EF-48BD-41EA-A323-52615E82D7B5}" destId="{1D0FF8C7-F324-4E8D-AF75-665BB68D193E}" srcOrd="1" destOrd="0" presId="urn:microsoft.com/office/officeart/2005/8/layout/architecture"/>
    <dgm:cxn modelId="{6906D59C-2D6F-4ED4-8192-72958C2631A3}" type="presParOf" srcId="{135A61EF-48BD-41EA-A323-52615E82D7B5}" destId="{1EFB6D06-164C-4680-B04D-20005EE3213E}" srcOrd="2" destOrd="0" presId="urn:microsoft.com/office/officeart/2005/8/layout/architecture"/>
    <dgm:cxn modelId="{741E4F25-39B2-406E-8163-CEF60BB28298}" type="presParOf" srcId="{1EFB6D06-164C-4680-B04D-20005EE3213E}" destId="{A503829A-E86D-4EDA-BFD6-6DF3C54C573A}" srcOrd="0" destOrd="0" presId="urn:microsoft.com/office/officeart/2005/8/layout/architecture"/>
    <dgm:cxn modelId="{F177F0D7-0A19-46E0-880A-18A476D9D1AE}" type="presParOf" srcId="{1EFB6D06-164C-4680-B04D-20005EE3213E}" destId="{76A81FF2-5907-4412-9452-0A4DEE64BAD6}" srcOrd="1" destOrd="0" presId="urn:microsoft.com/office/officeart/2005/8/layout/architecture"/>
    <dgm:cxn modelId="{626151E0-840E-41AC-971C-63138CDAD8BA}" type="presParOf" srcId="{F81B3CB2-3012-444F-ABFA-E5DB899B00AE}" destId="{02C96D31-3D39-4CE2-B48B-02068D1A0469}" srcOrd="1" destOrd="0" presId="urn:microsoft.com/office/officeart/2005/8/layout/architecture"/>
    <dgm:cxn modelId="{891F4ECC-CA4C-47E5-905D-6FDE394611DA}" type="presParOf" srcId="{F81B3CB2-3012-444F-ABFA-E5DB899B00AE}" destId="{9FE854CB-B0CC-4208-BE96-8D2A6DD69DAF}" srcOrd="2" destOrd="0" presId="urn:microsoft.com/office/officeart/2005/8/layout/architecture"/>
    <dgm:cxn modelId="{DEBEFA65-0B84-4DB0-A63C-5114B4DEC3B5}" type="presParOf" srcId="{9FE854CB-B0CC-4208-BE96-8D2A6DD69DAF}" destId="{45B7F7F3-6505-41A7-A0B0-C7B318DC547F}" srcOrd="0" destOrd="0" presId="urn:microsoft.com/office/officeart/2005/8/layout/architecture"/>
    <dgm:cxn modelId="{958921D6-BCDE-4F1A-A1B5-EDB2CACC009A}" type="presParOf" srcId="{9FE854CB-B0CC-4208-BE96-8D2A6DD69DAF}" destId="{61A050DA-D91A-49A0-A633-BC431AAE8241}" srcOrd="1" destOrd="0" presId="urn:microsoft.com/office/officeart/2005/8/layout/architecture"/>
    <dgm:cxn modelId="{853C250B-2C2C-46FE-AE1D-AE0A8249AB54}" type="presParOf" srcId="{9FE854CB-B0CC-4208-BE96-8D2A6DD69DAF}" destId="{A3B297D2-8199-4339-9A5C-586857325189}" srcOrd="2" destOrd="0" presId="urn:microsoft.com/office/officeart/2005/8/layout/architecture"/>
    <dgm:cxn modelId="{C1B67D97-2AF5-4F59-B854-3ACF14E6AE49}" type="presParOf" srcId="{A3B297D2-8199-4339-9A5C-586857325189}" destId="{6752DDAE-6818-4CCD-BFDA-9E3616E2E031}" srcOrd="0" destOrd="0" presId="urn:microsoft.com/office/officeart/2005/8/layout/architecture"/>
    <dgm:cxn modelId="{3CE2E4C7-C372-4A7D-A4F1-9221DBBC53C5}" type="presParOf" srcId="{6752DDAE-6818-4CCD-BFDA-9E3616E2E031}" destId="{9994C10B-5CCE-4EB7-A83C-4AD55E62591D}" srcOrd="0" destOrd="0" presId="urn:microsoft.com/office/officeart/2005/8/layout/architecture"/>
    <dgm:cxn modelId="{8D43105C-A6D9-428B-AEE2-DE8EDC571F34}" type="presParOf" srcId="{6752DDAE-6818-4CCD-BFDA-9E3616E2E031}" destId="{30ACBD1F-CD43-461E-AF00-29AF74C60B16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475B7-E7A4-4E00-A2A6-F73E170F29E6}">
      <dsp:nvSpPr>
        <dsp:cNvPr id="0" name=""/>
        <dsp:cNvSpPr/>
      </dsp:nvSpPr>
      <dsp:spPr>
        <a:xfrm>
          <a:off x="2645817" y="0"/>
          <a:ext cx="1717834" cy="17180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AD3FE-A3F1-4C69-8CB7-E5E7388CC916}">
      <dsp:nvSpPr>
        <dsp:cNvPr id="0" name=""/>
        <dsp:cNvSpPr/>
      </dsp:nvSpPr>
      <dsp:spPr>
        <a:xfrm>
          <a:off x="3025088" y="621872"/>
          <a:ext cx="958648" cy="479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Users</a:t>
          </a:r>
        </a:p>
      </dsp:txBody>
      <dsp:txXfrm>
        <a:off x="3025088" y="621872"/>
        <a:ext cx="958648" cy="479274"/>
      </dsp:txXfrm>
    </dsp:sp>
    <dsp:sp modelId="{AE3329BC-6C75-4958-BFFC-393658907A35}">
      <dsp:nvSpPr>
        <dsp:cNvPr id="0" name=""/>
        <dsp:cNvSpPr/>
      </dsp:nvSpPr>
      <dsp:spPr>
        <a:xfrm>
          <a:off x="2168587" y="987251"/>
          <a:ext cx="1717834" cy="17180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11E0A8-256B-4552-985A-61BBA7F2ECF3}">
      <dsp:nvSpPr>
        <dsp:cNvPr id="0" name=""/>
        <dsp:cNvSpPr/>
      </dsp:nvSpPr>
      <dsp:spPr>
        <a:xfrm>
          <a:off x="2545924" y="1610946"/>
          <a:ext cx="958648" cy="479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Preparers</a:t>
          </a:r>
        </a:p>
      </dsp:txBody>
      <dsp:txXfrm>
        <a:off x="2545924" y="1610946"/>
        <a:ext cx="958648" cy="479274"/>
      </dsp:txXfrm>
    </dsp:sp>
    <dsp:sp modelId="{5FD1743F-5C4E-428E-8CFC-B7C3F29C9EAA}">
      <dsp:nvSpPr>
        <dsp:cNvPr id="0" name=""/>
        <dsp:cNvSpPr/>
      </dsp:nvSpPr>
      <dsp:spPr>
        <a:xfrm>
          <a:off x="2645817" y="1978147"/>
          <a:ext cx="1717834" cy="171800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CE1063-952B-4A1C-AA68-325F64FD7107}">
      <dsp:nvSpPr>
        <dsp:cNvPr id="0" name=""/>
        <dsp:cNvSpPr/>
      </dsp:nvSpPr>
      <dsp:spPr>
        <a:xfrm>
          <a:off x="3025088" y="2600020"/>
          <a:ext cx="958648" cy="479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Directors</a:t>
          </a:r>
        </a:p>
      </dsp:txBody>
      <dsp:txXfrm>
        <a:off x="3025088" y="2600020"/>
        <a:ext cx="958648" cy="479274"/>
      </dsp:txXfrm>
    </dsp:sp>
    <dsp:sp modelId="{DE40226E-1F45-48E1-B5F2-AB6571DA9FD8}">
      <dsp:nvSpPr>
        <dsp:cNvPr id="0" name=""/>
        <dsp:cNvSpPr/>
      </dsp:nvSpPr>
      <dsp:spPr>
        <a:xfrm>
          <a:off x="2291037" y="3079295"/>
          <a:ext cx="1475835" cy="1476549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AAD99-EB73-4FCF-A039-214DAC39A357}">
      <dsp:nvSpPr>
        <dsp:cNvPr id="0" name=""/>
        <dsp:cNvSpPr/>
      </dsp:nvSpPr>
      <dsp:spPr>
        <a:xfrm>
          <a:off x="2545924" y="3589094"/>
          <a:ext cx="958648" cy="479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Assurance Providers</a:t>
          </a:r>
        </a:p>
      </dsp:txBody>
      <dsp:txXfrm>
        <a:off x="2545924" y="3589094"/>
        <a:ext cx="958648" cy="4792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8D659-09F0-4B82-B358-977E34BEBE4E}">
      <dsp:nvSpPr>
        <dsp:cNvPr id="0" name=""/>
        <dsp:cNvSpPr/>
      </dsp:nvSpPr>
      <dsp:spPr>
        <a:xfrm>
          <a:off x="699" y="2780633"/>
          <a:ext cx="6094601" cy="128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Develop a framework</a:t>
          </a:r>
        </a:p>
      </dsp:txBody>
      <dsp:txXfrm>
        <a:off x="38245" y="2818179"/>
        <a:ext cx="6019509" cy="1206814"/>
      </dsp:txXfrm>
    </dsp:sp>
    <dsp:sp modelId="{E3FD5FE8-10E4-475E-A1A7-824F9C3F000D}">
      <dsp:nvSpPr>
        <dsp:cNvPr id="0" name=""/>
        <dsp:cNvSpPr/>
      </dsp:nvSpPr>
      <dsp:spPr>
        <a:xfrm>
          <a:off x="0" y="1309176"/>
          <a:ext cx="3981182" cy="128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Management Compensation</a:t>
          </a:r>
        </a:p>
      </dsp:txBody>
      <dsp:txXfrm>
        <a:off x="37546" y="1346722"/>
        <a:ext cx="3906090" cy="1206814"/>
      </dsp:txXfrm>
    </dsp:sp>
    <dsp:sp modelId="{A729C2FD-7D88-416C-AEB9-006D5BBE2A8F}">
      <dsp:nvSpPr>
        <dsp:cNvPr id="0" name=""/>
        <dsp:cNvSpPr/>
      </dsp:nvSpPr>
      <dsp:spPr>
        <a:xfrm>
          <a:off x="699" y="1460"/>
          <a:ext cx="1949648" cy="128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Transparency</a:t>
          </a:r>
        </a:p>
      </dsp:txBody>
      <dsp:txXfrm>
        <a:off x="38245" y="39006"/>
        <a:ext cx="1874556" cy="1206814"/>
      </dsp:txXfrm>
    </dsp:sp>
    <dsp:sp modelId="{A503829A-E86D-4EDA-BFD6-6DF3C54C573A}">
      <dsp:nvSpPr>
        <dsp:cNvPr id="0" name=""/>
        <dsp:cNvSpPr/>
      </dsp:nvSpPr>
      <dsp:spPr>
        <a:xfrm>
          <a:off x="2032233" y="1460"/>
          <a:ext cx="1949648" cy="128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Consistency</a:t>
          </a:r>
        </a:p>
      </dsp:txBody>
      <dsp:txXfrm>
        <a:off x="2069779" y="39006"/>
        <a:ext cx="1874556" cy="1206814"/>
      </dsp:txXfrm>
    </dsp:sp>
    <dsp:sp modelId="{45B7F7F3-6505-41A7-A0B0-C7B318DC547F}">
      <dsp:nvSpPr>
        <dsp:cNvPr id="0" name=""/>
        <dsp:cNvSpPr/>
      </dsp:nvSpPr>
      <dsp:spPr>
        <a:xfrm>
          <a:off x="4145652" y="1391046"/>
          <a:ext cx="1949648" cy="128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600" kern="1200" dirty="0"/>
            <a:t>Expectation Gap</a:t>
          </a:r>
        </a:p>
      </dsp:txBody>
      <dsp:txXfrm>
        <a:off x="4183198" y="1428592"/>
        <a:ext cx="1874556" cy="1206814"/>
      </dsp:txXfrm>
    </dsp:sp>
    <dsp:sp modelId="{9994C10B-5CCE-4EB7-A83C-4AD55E62591D}">
      <dsp:nvSpPr>
        <dsp:cNvPr id="0" name=""/>
        <dsp:cNvSpPr/>
      </dsp:nvSpPr>
      <dsp:spPr>
        <a:xfrm>
          <a:off x="4145652" y="1460"/>
          <a:ext cx="1949648" cy="128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Comparability</a:t>
          </a:r>
        </a:p>
      </dsp:txBody>
      <dsp:txXfrm>
        <a:off x="4183198" y="39006"/>
        <a:ext cx="1874556" cy="1206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547A05B-78FB-1E44-B386-9C5A644651F8}" type="datetimeFigureOut">
              <a:rPr lang="en-CA"/>
              <a:pPr>
                <a:defRPr/>
              </a:pPr>
              <a:t>2018-06-06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F3C789-CF6B-DD47-A794-06B92E0EBEBC}" type="slidenum">
              <a:rPr lang="en-CA" altLang="x-none"/>
              <a:pPr/>
              <a:t>‹#›</a:t>
            </a:fld>
            <a:endParaRPr lang="en-CA" altLang="x-non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DF4D23C-C305-6742-A993-AA94B6052A28}" type="datetimeFigureOut">
              <a:rPr lang="en-CA"/>
              <a:pPr>
                <a:defRPr/>
              </a:pPr>
              <a:t>2018-06-06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620755-65E8-E54B-ACB9-DA68E415F3F0}" type="slidenum">
              <a:rPr lang="en-CA" altLang="x-none"/>
              <a:pPr/>
              <a:t>‹#›</a:t>
            </a:fld>
            <a:endParaRPr lang="en-CA" altLang="x-non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387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028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9838" y="674688"/>
            <a:ext cx="4706937" cy="3532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29574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29597">
              <a:defRPr/>
            </a:pPr>
            <a:endParaRPr lang="en-CA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7060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3" indent="0" algn="l" defTabSz="914400" rtl="0" eaLnBrk="1" latinLnBrk="0" hangingPunct="1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664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9838" y="674688"/>
            <a:ext cx="4706937" cy="3532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574"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29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43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2513" y="539750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05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620755-65E8-E54B-ACB9-DA68E415F3F0}" type="slidenum">
              <a:rPr kumimoji="0" lang="en-CA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alt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769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363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260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92263" y="234950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5632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mailto:fras-nifc-canada@cica.c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hyperlink" Target="mailto:email@cpacanada.ca" TargetMode="External"/><Relationship Id="rId5" Type="http://schemas.openxmlformats.org/officeDocument/2006/relationships/hyperlink" Target="mailto:tricia.omalley@cica.ca" TargetMode="External"/><Relationship Id="rId4" Type="http://schemas.openxmlformats.org/officeDocument/2006/relationships/hyperlink" Target="http://www.frascanada.ca/" TargetMode="Externa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81"/>
            <a:ext cx="9144000" cy="2313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24744"/>
            <a:ext cx="7748016" cy="6797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3412612"/>
            <a:ext cx="8291264" cy="1470025"/>
          </a:xfrm>
        </p:spPr>
        <p:txBody>
          <a:bodyPr anchor="t"/>
          <a:lstStyle>
            <a:lvl1pPr algn="l">
              <a:defRPr spc="-100" baseline="0">
                <a:solidFill>
                  <a:srgbClr val="AB1500"/>
                </a:solidFill>
              </a:defRPr>
            </a:lvl1pPr>
          </a:lstStyle>
          <a:p>
            <a:r>
              <a:rPr lang="en-US" dirty="0"/>
              <a:t>Title of presentation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576" y="4869160"/>
            <a:ext cx="8283352" cy="1104528"/>
          </a:xfrm>
        </p:spPr>
        <p:txBody>
          <a:bodyPr lIns="0" tIns="0" rIns="0" bIns="0">
            <a:normAutofit/>
          </a:bodyPr>
          <a:lstStyle>
            <a:lvl1pPr marL="0" indent="0" algn="l" eaLnBrk="1" hangingPunct="1">
              <a:buNone/>
              <a:defRPr lang="en-US" altLang="en-US">
                <a:latin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latin typeface="Arial" charset="0"/>
                <a:ea typeface="+mn-ea"/>
                <a:cs typeface="Arial" charset="0"/>
              </a:rPr>
              <a:t>Include the name of the presenters, date, or any other information you wish here. If this is not necessary, you can delete this box.</a:t>
            </a:r>
          </a:p>
        </p:txBody>
      </p:sp>
    </p:spTree>
    <p:extLst>
      <p:ext uri="{BB962C8B-B14F-4D97-AF65-F5344CB8AC3E}">
        <p14:creationId xmlns:p14="http://schemas.microsoft.com/office/powerpoint/2010/main" val="528713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24744"/>
            <a:ext cx="7748016" cy="679704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28551" y="3674715"/>
            <a:ext cx="8135937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400"/>
              </a:lnSpc>
              <a:defRPr/>
            </a:pPr>
            <a:r>
              <a:rPr lang="en-CA" b="1" dirty="0">
                <a:solidFill>
                  <a:srgbClr val="424242"/>
                </a:solidFill>
                <a:latin typeface="Arial" charset="0"/>
                <a:ea typeface="+mn-ea"/>
              </a:rPr>
              <a:t>Auditing</a:t>
            </a:r>
            <a:r>
              <a:rPr lang="en-CA" b="1" baseline="0" dirty="0">
                <a:solidFill>
                  <a:srgbClr val="424242"/>
                </a:solidFill>
                <a:latin typeface="Arial" charset="0"/>
                <a:ea typeface="+mn-ea"/>
              </a:rPr>
              <a:t> and Assurance Standards Board</a:t>
            </a:r>
            <a:br>
              <a:rPr lang="en-CA" b="1" dirty="0">
                <a:solidFill>
                  <a:srgbClr val="424242"/>
                </a:solidFill>
                <a:latin typeface="Arial" charset="0"/>
                <a:ea typeface="+mn-ea"/>
              </a:rPr>
            </a:br>
            <a:r>
              <a:rPr lang="en-CA" dirty="0">
                <a:solidFill>
                  <a:srgbClr val="424242"/>
                </a:solidFill>
                <a:latin typeface="Arial" charset="0"/>
                <a:ea typeface="+mn-ea"/>
              </a:rPr>
              <a:t>277 Wellington Street West</a:t>
            </a:r>
            <a:br>
              <a:rPr lang="en-CA" dirty="0">
                <a:solidFill>
                  <a:srgbClr val="424242"/>
                </a:solidFill>
                <a:latin typeface="Arial" charset="0"/>
                <a:ea typeface="+mn-ea"/>
              </a:rPr>
            </a:br>
            <a:r>
              <a:rPr lang="en-CA" dirty="0">
                <a:solidFill>
                  <a:srgbClr val="424242"/>
                </a:solidFill>
                <a:latin typeface="Arial" charset="0"/>
                <a:ea typeface="+mn-ea"/>
              </a:rPr>
              <a:t>Toronto, Ontario  |  M5V 3H2  |  Canada</a:t>
            </a:r>
            <a:br>
              <a:rPr lang="en-CA" dirty="0">
                <a:solidFill>
                  <a:srgbClr val="424242"/>
                </a:solidFill>
                <a:latin typeface="Arial" charset="0"/>
                <a:ea typeface="+mn-ea"/>
              </a:rPr>
            </a:br>
            <a:r>
              <a:rPr lang="en-CA" dirty="0">
                <a:solidFill>
                  <a:srgbClr val="424242"/>
                </a:solidFill>
                <a:latin typeface="Arial" charset="0"/>
                <a:ea typeface="+mn-ea"/>
              </a:rPr>
              <a:t>Phone: +1 (416) 977-3222</a:t>
            </a:r>
            <a:br>
              <a:rPr lang="en-CA" dirty="0">
                <a:solidFill>
                  <a:srgbClr val="424242"/>
                </a:solidFill>
                <a:latin typeface="Arial" charset="0"/>
                <a:ea typeface="+mn-ea"/>
              </a:rPr>
            </a:br>
            <a:r>
              <a:rPr lang="en-CA" dirty="0">
                <a:solidFill>
                  <a:srgbClr val="424242"/>
                </a:solidFill>
                <a:latin typeface="Arial" charset="0"/>
                <a:ea typeface="+mn-ea"/>
              </a:rPr>
              <a:t>Fax: +1 (416) 977-8585</a:t>
            </a:r>
            <a:br>
              <a:rPr lang="en-CA" dirty="0">
                <a:solidFill>
                  <a:srgbClr val="424242"/>
                </a:solidFill>
                <a:latin typeface="Arial" charset="0"/>
                <a:ea typeface="+mn-ea"/>
              </a:rPr>
            </a:br>
            <a:r>
              <a:rPr lang="en-CA" dirty="0">
                <a:solidFill>
                  <a:srgbClr val="424242"/>
                </a:solidFill>
                <a:latin typeface="Arial" charset="0"/>
                <a:ea typeface="+mn-ea"/>
              </a:rPr>
              <a:t>Email: </a:t>
            </a:r>
            <a:r>
              <a:rPr lang="en-CA" dirty="0">
                <a:solidFill>
                  <a:srgbClr val="424242"/>
                </a:solidFill>
                <a:latin typeface="Arial" charset="0"/>
                <a:ea typeface="+mn-ea"/>
                <a:hlinkClick r:id="rId3"/>
              </a:rPr>
              <a:t>fras-nifc-canada@cica.ca</a:t>
            </a:r>
            <a:r>
              <a:rPr lang="en-CA" dirty="0">
                <a:solidFill>
                  <a:srgbClr val="424242"/>
                </a:solidFill>
                <a:latin typeface="Arial" charset="0"/>
                <a:ea typeface="+mn-ea"/>
              </a:rPr>
              <a:t>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7549875" y="6453337"/>
            <a:ext cx="1584325" cy="287760"/>
          </a:xfrm>
        </p:spPr>
        <p:txBody>
          <a:bodyPr/>
          <a:lstStyle>
            <a:lvl1pPr marL="0" indent="0" algn="r">
              <a:buNone/>
              <a:defRPr sz="1800"/>
            </a:lvl1pPr>
          </a:lstStyle>
          <a:p>
            <a:pPr lvl="0"/>
            <a:fld id="{C15EE367-D444-4AF8-98E8-11197AE0C83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08666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24744"/>
            <a:ext cx="7748016" cy="679704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28551" y="3645024"/>
            <a:ext cx="8135937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400"/>
              </a:lnSpc>
              <a:defRPr/>
            </a:pPr>
            <a:r>
              <a:rPr lang="fr-FR" b="1" dirty="0">
                <a:solidFill>
                  <a:srgbClr val="424242"/>
                </a:solidFill>
                <a:latin typeface="Arial" charset="0"/>
                <a:ea typeface="+mn-ea"/>
              </a:rPr>
              <a:t>Normes d’information financière et de certification Canada</a:t>
            </a:r>
          </a:p>
          <a:p>
            <a:pPr>
              <a:lnSpc>
                <a:spcPts val="2400"/>
              </a:lnSpc>
              <a:defRPr/>
            </a:pPr>
            <a:r>
              <a:rPr lang="fr-FR" dirty="0">
                <a:solidFill>
                  <a:srgbClr val="424242"/>
                </a:solidFill>
                <a:latin typeface="Arial" charset="0"/>
                <a:ea typeface="+mn-ea"/>
              </a:rPr>
              <a:t>277, rue Wellington Ouest</a:t>
            </a:r>
          </a:p>
          <a:p>
            <a:pPr>
              <a:lnSpc>
                <a:spcPts val="2400"/>
              </a:lnSpc>
              <a:defRPr/>
            </a:pPr>
            <a:r>
              <a:rPr lang="fr-FR" dirty="0">
                <a:solidFill>
                  <a:srgbClr val="424242"/>
                </a:solidFill>
                <a:latin typeface="Arial" charset="0"/>
                <a:ea typeface="+mn-ea"/>
              </a:rPr>
              <a:t>Toronto (Ontario)  |  M5V 3H2  |  Canada</a:t>
            </a:r>
          </a:p>
          <a:p>
            <a:pPr>
              <a:lnSpc>
                <a:spcPts val="2400"/>
              </a:lnSpc>
              <a:defRPr/>
            </a:pPr>
            <a:r>
              <a:rPr lang="fr-FR" dirty="0">
                <a:solidFill>
                  <a:srgbClr val="424242"/>
                </a:solidFill>
                <a:latin typeface="Arial" charset="0"/>
                <a:ea typeface="+mn-ea"/>
              </a:rPr>
              <a:t>Tél. : +1 (416) 977-3222</a:t>
            </a:r>
          </a:p>
          <a:p>
            <a:pPr>
              <a:lnSpc>
                <a:spcPts val="2400"/>
              </a:lnSpc>
              <a:defRPr/>
            </a:pPr>
            <a:r>
              <a:rPr lang="fr-FR" dirty="0">
                <a:solidFill>
                  <a:srgbClr val="424242"/>
                </a:solidFill>
                <a:latin typeface="Arial" charset="0"/>
                <a:ea typeface="+mn-ea"/>
              </a:rPr>
              <a:t>Téléc. : +1 (416) 977-8585</a:t>
            </a:r>
          </a:p>
          <a:p>
            <a:pPr>
              <a:lnSpc>
                <a:spcPts val="2400"/>
              </a:lnSpc>
              <a:defRPr/>
            </a:pPr>
            <a:r>
              <a:rPr lang="fr-FR" dirty="0">
                <a:solidFill>
                  <a:srgbClr val="424242"/>
                </a:solidFill>
                <a:latin typeface="Arial" charset="0"/>
                <a:ea typeface="+mn-ea"/>
              </a:rPr>
              <a:t>Courriel : fras-nifc-canada@cica.ca</a:t>
            </a:r>
          </a:p>
        </p:txBody>
      </p:sp>
    </p:spTree>
    <p:extLst>
      <p:ext uri="{BB962C8B-B14F-4D97-AF65-F5344CB8AC3E}">
        <p14:creationId xmlns:p14="http://schemas.microsoft.com/office/powerpoint/2010/main" val="1791475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24744"/>
            <a:ext cx="7748016" cy="679704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 userDrawn="1">
            <p:custDataLst>
              <p:tags r:id="rId1"/>
            </p:custDataLst>
          </p:nvPr>
        </p:nvSpPr>
        <p:spPr bwMode="auto">
          <a:xfrm>
            <a:off x="490538" y="3396952"/>
            <a:ext cx="8229600" cy="26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ts val="3300"/>
              </a:lnSpc>
              <a:spcBef>
                <a:spcPts val="1500"/>
              </a:spcBef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62000" indent="-381000" eaLnBrk="0" hangingPunct="0">
              <a:lnSpc>
                <a:spcPts val="3000"/>
              </a:lnSpc>
              <a:spcBef>
                <a:spcPts val="750"/>
              </a:spcBef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381000" eaLnBrk="0" hangingPunct="0">
              <a:lnSpc>
                <a:spcPts val="3000"/>
              </a:lnSpc>
              <a:spcBef>
                <a:spcPts val="500"/>
              </a:spcBef>
              <a:buSzPct val="75000"/>
              <a:buFont typeface="Arial" charset="0"/>
              <a:buChar char="○"/>
              <a:defRPr sz="2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24000" indent="-381000" eaLnBrk="0" hangingPunct="0">
              <a:lnSpc>
                <a:spcPts val="2500"/>
              </a:lnSpc>
              <a:spcBef>
                <a:spcPts val="5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05000" indent="-381000" eaLnBrk="0" hangingPunct="0">
              <a:lnSpc>
                <a:spcPts val="2500"/>
              </a:lnSpc>
              <a:spcBef>
                <a:spcPts val="500"/>
              </a:spcBef>
              <a:buSzPct val="75000"/>
              <a:buFont typeface="Arial" charset="0"/>
              <a:buChar char="■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62200" indent="-381000" eaLnBrk="0" fontAlgn="base" hangingPunct="0">
              <a:lnSpc>
                <a:spcPts val="25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Arial" charset="0"/>
              <a:buChar char="■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9400" indent="-381000" eaLnBrk="0" fontAlgn="base" hangingPunct="0">
              <a:lnSpc>
                <a:spcPts val="25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Arial" charset="0"/>
              <a:buChar char="■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76600" indent="-381000" eaLnBrk="0" fontAlgn="base" hangingPunct="0">
              <a:lnSpc>
                <a:spcPts val="25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Arial" charset="0"/>
              <a:buChar char="■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33800" indent="-381000" eaLnBrk="0" fontAlgn="base" hangingPunct="0">
              <a:lnSpc>
                <a:spcPts val="25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Arial" charset="0"/>
              <a:buChar char="■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dirty="0"/>
              <a:t>For more information, visit </a:t>
            </a:r>
            <a:r>
              <a:rPr lang="en-US" altLang="en-US" sz="2400" dirty="0">
                <a:hlinkClick r:id="rId4"/>
              </a:rPr>
              <a:t>www.frascanada.ca</a:t>
            </a:r>
            <a:endParaRPr lang="en-US" altLang="en-US" sz="24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24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b="1" dirty="0"/>
              <a:t>Contact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dirty="0"/>
              <a:t>Linda</a:t>
            </a:r>
            <a:r>
              <a:rPr lang="en-US" altLang="en-US" sz="2400" baseline="0" dirty="0"/>
              <a:t> Mezon</a:t>
            </a:r>
            <a:r>
              <a:rPr lang="en-US" altLang="en-US" sz="2400" dirty="0"/>
              <a:t>, FCPA, FCA, CPA (Michigan)</a:t>
            </a:r>
            <a:br>
              <a:rPr lang="en-US" altLang="en-US" sz="2400" dirty="0">
                <a:hlinkClick r:id="rId5"/>
              </a:rPr>
            </a:br>
            <a:r>
              <a:rPr lang="en-US" altLang="en-US" sz="2400" dirty="0"/>
              <a:t>Chair, Accounting Standards Board</a:t>
            </a:r>
            <a:br>
              <a:rPr lang="en-US" altLang="en-US" sz="2400" dirty="0"/>
            </a:br>
            <a:r>
              <a:rPr lang="en-US" altLang="en-US" sz="2400" dirty="0"/>
              <a:t>Phone: +1 (416) 204-3490</a:t>
            </a:r>
            <a:br>
              <a:rPr lang="en-US" altLang="en-US" sz="2400" dirty="0"/>
            </a:br>
            <a:r>
              <a:rPr lang="en-US" altLang="en-US" sz="2400" dirty="0"/>
              <a:t>Email: </a:t>
            </a:r>
            <a:r>
              <a:rPr lang="en-US" altLang="en-US" sz="2400" dirty="0">
                <a:hlinkClick r:id="rId6"/>
              </a:rPr>
              <a:t>lmezon@cpacanada.ca</a:t>
            </a:r>
            <a:r>
              <a:rPr lang="en-US" altLang="en-US" sz="2400" dirty="0"/>
              <a:t> 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460488" y="62000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231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76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7" y="5949281"/>
            <a:ext cx="2008811" cy="100811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57200" y="1412875"/>
            <a:ext cx="8229600" cy="0"/>
          </a:xfrm>
          <a:prstGeom prst="line">
            <a:avLst/>
          </a:prstGeom>
          <a:ln w="38100" cmpd="sng">
            <a:solidFill>
              <a:srgbClr val="D5D4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AB15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81000" indent="-381000">
              <a:defRPr>
                <a:solidFill>
                  <a:srgbClr val="424242"/>
                </a:solidFill>
              </a:defRPr>
            </a:lvl1pPr>
            <a:lvl2pPr>
              <a:defRPr>
                <a:solidFill>
                  <a:srgbClr val="424242"/>
                </a:solidFill>
              </a:defRPr>
            </a:lvl2pPr>
            <a:lvl3pPr>
              <a:defRPr>
                <a:solidFill>
                  <a:srgbClr val="424242"/>
                </a:solidFill>
              </a:defRPr>
            </a:lvl3pPr>
            <a:lvl4pPr>
              <a:defRPr>
                <a:solidFill>
                  <a:srgbClr val="424242"/>
                </a:solidFill>
              </a:defRPr>
            </a:lvl4pPr>
            <a:lvl5pPr>
              <a:defRPr>
                <a:solidFill>
                  <a:srgbClr val="42424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7" name="TextBox 4"/>
          <p:cNvSpPr txBox="1"/>
          <p:nvPr userDrawn="1"/>
        </p:nvSpPr>
        <p:spPr>
          <a:xfrm>
            <a:off x="8316416" y="623731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2A41CDB2-90BC-4944-9B96-6F1F8DDCE697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65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7" y="5949281"/>
            <a:ext cx="2008811" cy="100811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57200" y="1412875"/>
            <a:ext cx="8229600" cy="0"/>
          </a:xfrm>
          <a:prstGeom prst="line">
            <a:avLst/>
          </a:prstGeom>
          <a:ln w="38100" cmpd="sng">
            <a:solidFill>
              <a:srgbClr val="D5D4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AB15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81000" indent="-381000">
              <a:defRPr>
                <a:solidFill>
                  <a:srgbClr val="424242"/>
                </a:solidFill>
              </a:defRPr>
            </a:lvl1pPr>
            <a:lvl2pPr>
              <a:defRPr>
                <a:solidFill>
                  <a:srgbClr val="424242"/>
                </a:solidFill>
              </a:defRPr>
            </a:lvl2pPr>
            <a:lvl3pPr>
              <a:defRPr>
                <a:solidFill>
                  <a:srgbClr val="424242"/>
                </a:solidFill>
              </a:defRPr>
            </a:lvl3pPr>
            <a:lvl4pPr>
              <a:defRPr>
                <a:solidFill>
                  <a:srgbClr val="424242"/>
                </a:solidFill>
              </a:defRPr>
            </a:lvl4pPr>
            <a:lvl5pPr>
              <a:defRPr>
                <a:solidFill>
                  <a:srgbClr val="42424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7549875" y="6453337"/>
            <a:ext cx="1584325" cy="287760"/>
          </a:xfrm>
        </p:spPr>
        <p:txBody>
          <a:bodyPr/>
          <a:lstStyle>
            <a:lvl1pPr marL="0" indent="0" algn="r">
              <a:buNone/>
              <a:defRPr sz="1800"/>
            </a:lvl1pPr>
          </a:lstStyle>
          <a:p>
            <a:pPr lvl="0"/>
            <a:fld id="{C15EE367-D444-4AF8-98E8-11197AE0C83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2955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i="0" kern="1200" spc="-5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CA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412875"/>
            <a:ext cx="8229600" cy="0"/>
          </a:xfrm>
          <a:prstGeom prst="line">
            <a:avLst/>
          </a:prstGeom>
          <a:ln w="38100" cmpd="sng">
            <a:solidFill>
              <a:srgbClr val="D5D4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4005064"/>
            <a:ext cx="8291264" cy="1470025"/>
          </a:xfrm>
        </p:spPr>
        <p:txBody>
          <a:bodyPr anchor="t"/>
          <a:lstStyle>
            <a:lvl1pPr algn="l">
              <a:defRPr sz="3000" spc="-100" baseline="0">
                <a:solidFill>
                  <a:srgbClr val="AB15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0" name="Subtitle 2" title="Section Name"/>
          <p:cNvSpPr>
            <a:spLocks noGrp="1"/>
          </p:cNvSpPr>
          <p:nvPr>
            <p:ph type="subTitle" idx="1"/>
          </p:nvPr>
        </p:nvSpPr>
        <p:spPr>
          <a:xfrm>
            <a:off x="457200" y="3415835"/>
            <a:ext cx="8283352" cy="44521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1" spc="-50" baseline="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57200" y="274638"/>
            <a:ext cx="8229600" cy="11430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 spc="-100" baseline="0">
                <a:solidFill>
                  <a:srgbClr val="AB15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7" y="5949281"/>
            <a:ext cx="2008811" cy="10081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7549875" y="6453337"/>
            <a:ext cx="1584325" cy="287760"/>
          </a:xfrm>
        </p:spPr>
        <p:txBody>
          <a:bodyPr/>
          <a:lstStyle>
            <a:lvl1pPr marL="0" indent="0" algn="r">
              <a:buNone/>
              <a:defRPr sz="1800"/>
            </a:lvl1pPr>
          </a:lstStyle>
          <a:p>
            <a:pPr lvl="0"/>
            <a:fld id="{C15EE367-D444-4AF8-98E8-11197AE0C83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140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" y="1412875"/>
            <a:ext cx="8229600" cy="0"/>
          </a:xfrm>
          <a:prstGeom prst="line">
            <a:avLst/>
          </a:prstGeom>
          <a:ln w="38100" cmpd="sng">
            <a:solidFill>
              <a:srgbClr val="D5D4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B15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424242"/>
                </a:solidFill>
              </a:defRPr>
            </a:lvl1pPr>
            <a:lvl2pPr>
              <a:defRPr sz="2400">
                <a:solidFill>
                  <a:srgbClr val="424242"/>
                </a:solidFill>
              </a:defRPr>
            </a:lvl2pPr>
            <a:lvl3pPr>
              <a:defRPr sz="2000">
                <a:solidFill>
                  <a:srgbClr val="424242"/>
                </a:solidFill>
              </a:defRPr>
            </a:lvl3pPr>
            <a:lvl4pPr>
              <a:defRPr sz="1800">
                <a:solidFill>
                  <a:srgbClr val="424242"/>
                </a:solidFill>
              </a:defRPr>
            </a:lvl4pPr>
            <a:lvl5pPr>
              <a:defRPr sz="1800">
                <a:solidFill>
                  <a:srgbClr val="42424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424242"/>
                </a:solidFill>
              </a:defRPr>
            </a:lvl1pPr>
            <a:lvl2pPr>
              <a:defRPr sz="2400">
                <a:solidFill>
                  <a:srgbClr val="424242"/>
                </a:solidFill>
              </a:defRPr>
            </a:lvl2pPr>
            <a:lvl3pPr>
              <a:defRPr sz="2000">
                <a:solidFill>
                  <a:srgbClr val="424242"/>
                </a:solidFill>
              </a:defRPr>
            </a:lvl3pPr>
            <a:lvl4pPr>
              <a:defRPr sz="1800">
                <a:solidFill>
                  <a:srgbClr val="424242"/>
                </a:solidFill>
              </a:defRPr>
            </a:lvl4pPr>
            <a:lvl5pPr>
              <a:defRPr sz="1800">
                <a:solidFill>
                  <a:srgbClr val="42424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7" y="5949281"/>
            <a:ext cx="2008811" cy="1008112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7549875" y="6453337"/>
            <a:ext cx="1584325" cy="287760"/>
          </a:xfrm>
        </p:spPr>
        <p:txBody>
          <a:bodyPr/>
          <a:lstStyle>
            <a:lvl1pPr marL="0" indent="0" algn="r">
              <a:buNone/>
              <a:defRPr sz="1800"/>
            </a:lvl1pPr>
          </a:lstStyle>
          <a:p>
            <a:pPr lvl="0"/>
            <a:fld id="{C15EE367-D444-4AF8-98E8-11197AE0C83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14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B15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242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424242"/>
                </a:solidFill>
              </a:defRPr>
            </a:lvl1pPr>
            <a:lvl2pPr>
              <a:defRPr sz="2000">
                <a:solidFill>
                  <a:srgbClr val="424242"/>
                </a:solidFill>
              </a:defRPr>
            </a:lvl2pPr>
            <a:lvl3pPr>
              <a:defRPr sz="1800">
                <a:solidFill>
                  <a:srgbClr val="424242"/>
                </a:solidFill>
              </a:defRPr>
            </a:lvl3pPr>
            <a:lvl4pPr>
              <a:defRPr sz="1600">
                <a:solidFill>
                  <a:srgbClr val="424242"/>
                </a:solidFill>
              </a:defRPr>
            </a:lvl4pPr>
            <a:lvl5pPr>
              <a:defRPr sz="1600">
                <a:solidFill>
                  <a:srgbClr val="42424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242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424242"/>
                </a:solidFill>
              </a:defRPr>
            </a:lvl1pPr>
            <a:lvl2pPr>
              <a:defRPr sz="2000">
                <a:solidFill>
                  <a:srgbClr val="424242"/>
                </a:solidFill>
              </a:defRPr>
            </a:lvl2pPr>
            <a:lvl3pPr>
              <a:defRPr sz="1800">
                <a:solidFill>
                  <a:srgbClr val="424242"/>
                </a:solidFill>
              </a:defRPr>
            </a:lvl3pPr>
            <a:lvl4pPr>
              <a:defRPr sz="1600">
                <a:solidFill>
                  <a:srgbClr val="424242"/>
                </a:solidFill>
              </a:defRPr>
            </a:lvl4pPr>
            <a:lvl5pPr>
              <a:defRPr sz="1600">
                <a:solidFill>
                  <a:srgbClr val="42424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7" y="5949281"/>
            <a:ext cx="2008811" cy="100811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7549875" y="6453337"/>
            <a:ext cx="1584325" cy="287760"/>
          </a:xfrm>
        </p:spPr>
        <p:txBody>
          <a:bodyPr/>
          <a:lstStyle>
            <a:lvl1pPr marL="0" indent="0" algn="r">
              <a:buNone/>
              <a:defRPr sz="1800"/>
            </a:lvl1pPr>
          </a:lstStyle>
          <a:p>
            <a:pPr lvl="0"/>
            <a:fld id="{C15EE367-D444-4AF8-98E8-11197AE0C83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6312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57200" y="1412875"/>
            <a:ext cx="8229600" cy="0"/>
          </a:xfrm>
          <a:prstGeom prst="line">
            <a:avLst/>
          </a:prstGeom>
          <a:ln w="38100" cmpd="sng">
            <a:solidFill>
              <a:srgbClr val="D5D4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B15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7" y="5949281"/>
            <a:ext cx="2008811" cy="1008112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7549875" y="6453337"/>
            <a:ext cx="1584325" cy="287760"/>
          </a:xfrm>
        </p:spPr>
        <p:txBody>
          <a:bodyPr/>
          <a:lstStyle>
            <a:lvl1pPr marL="0" indent="0" algn="r">
              <a:buNone/>
              <a:defRPr sz="1800"/>
            </a:lvl1pPr>
          </a:lstStyle>
          <a:p>
            <a:pPr lvl="0"/>
            <a:fld id="{C15EE367-D444-4AF8-98E8-11197AE0C83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177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7" y="5949281"/>
            <a:ext cx="2008811" cy="10081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7549875" y="6453337"/>
            <a:ext cx="1584325" cy="287760"/>
          </a:xfrm>
        </p:spPr>
        <p:txBody>
          <a:bodyPr/>
          <a:lstStyle>
            <a:lvl1pPr marL="0" indent="0" algn="r">
              <a:buNone/>
              <a:defRPr sz="1800"/>
            </a:lvl1pPr>
          </a:lstStyle>
          <a:p>
            <a:pPr lvl="0"/>
            <a:fld id="{C15EE367-D444-4AF8-98E8-11197AE0C83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723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AB15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424242"/>
                </a:solidFill>
              </a:defRPr>
            </a:lvl1pPr>
            <a:lvl2pPr>
              <a:defRPr sz="2800">
                <a:solidFill>
                  <a:srgbClr val="424242"/>
                </a:solidFill>
              </a:defRPr>
            </a:lvl2pPr>
            <a:lvl3pPr>
              <a:defRPr sz="2400">
                <a:solidFill>
                  <a:srgbClr val="424242"/>
                </a:solidFill>
              </a:defRPr>
            </a:lvl3pPr>
            <a:lvl4pPr>
              <a:defRPr sz="2000">
                <a:solidFill>
                  <a:srgbClr val="424242"/>
                </a:solidFill>
              </a:defRPr>
            </a:lvl4pPr>
            <a:lvl5pPr>
              <a:defRPr sz="2000">
                <a:solidFill>
                  <a:srgbClr val="42424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7" y="5949281"/>
            <a:ext cx="2008811" cy="100811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7549875" y="6453337"/>
            <a:ext cx="1584325" cy="287760"/>
          </a:xfrm>
        </p:spPr>
        <p:txBody>
          <a:bodyPr/>
          <a:lstStyle>
            <a:lvl1pPr marL="0" indent="0" algn="r">
              <a:buNone/>
              <a:defRPr sz="1800"/>
            </a:lvl1pPr>
          </a:lstStyle>
          <a:p>
            <a:pPr lvl="0"/>
            <a:fld id="{C15EE367-D444-4AF8-98E8-11197AE0C83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191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AB15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7" y="5949281"/>
            <a:ext cx="2008811" cy="100811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7549875" y="6453337"/>
            <a:ext cx="1584325" cy="287760"/>
          </a:xfrm>
        </p:spPr>
        <p:txBody>
          <a:bodyPr/>
          <a:lstStyle>
            <a:lvl1pPr marL="0" indent="0" algn="r">
              <a:buNone/>
              <a:defRPr sz="1800"/>
            </a:lvl1pPr>
          </a:lstStyle>
          <a:p>
            <a:pPr lvl="0"/>
            <a:fld id="{C15EE367-D444-4AF8-98E8-11197AE0C83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4498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  <a:endParaRPr lang="en-CA" alt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273050"/>
            <a:ext cx="8229600" cy="0"/>
          </a:xfrm>
          <a:prstGeom prst="line">
            <a:avLst/>
          </a:prstGeom>
          <a:ln w="38100" cmpd="sng">
            <a:solidFill>
              <a:srgbClr val="D5D4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 spc="-100">
          <a:solidFill>
            <a:srgbClr val="AB1500"/>
          </a:solidFill>
          <a:latin typeface="Arial" pitchFamily="34" charset="0"/>
          <a:ea typeface="Arial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charset="0"/>
          <a:ea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charset="0"/>
          <a:ea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charset="0"/>
          <a:ea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D17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D17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D17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D1700"/>
          </a:solidFill>
          <a:latin typeface="Arial" charset="0"/>
          <a:cs typeface="Arial" charset="0"/>
        </a:defRPr>
      </a:lvl9pPr>
    </p:titleStyle>
    <p:bodyStyle>
      <a:lvl1pPr marL="342900" indent="-723900" algn="l" rtl="0" eaLnBrk="1" fontAlgn="base" hangingPunct="1">
        <a:lnSpc>
          <a:spcPts val="3300"/>
        </a:lnSpc>
        <a:spcBef>
          <a:spcPts val="15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762000" indent="-381000" algn="l" rtl="0" eaLnBrk="1" fontAlgn="base" hangingPunct="1">
        <a:lnSpc>
          <a:spcPts val="3000"/>
        </a:lnSpc>
        <a:spcBef>
          <a:spcPts val="75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381000" algn="l" rtl="0" eaLnBrk="1" fontAlgn="base" hangingPunct="1">
        <a:lnSpc>
          <a:spcPts val="3000"/>
        </a:lnSpc>
        <a:spcBef>
          <a:spcPts val="500"/>
        </a:spcBef>
        <a:spcAft>
          <a:spcPct val="0"/>
        </a:spcAft>
        <a:buSzPct val="75000"/>
        <a:buFont typeface="Arial" charset="0"/>
        <a:buChar char="○"/>
        <a:defRPr sz="25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524000" indent="-381000" algn="l" rtl="0" eaLnBrk="1" fontAlgn="base" hangingPunct="1">
        <a:lnSpc>
          <a:spcPts val="2500"/>
        </a:lnSpc>
        <a:spcBef>
          <a:spcPts val="5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905000" indent="-381000" algn="l" rtl="0" eaLnBrk="1" fontAlgn="base" hangingPunct="1">
        <a:lnSpc>
          <a:spcPts val="2500"/>
        </a:lnSpc>
        <a:spcBef>
          <a:spcPts val="500"/>
        </a:spcBef>
        <a:spcAft>
          <a:spcPct val="0"/>
        </a:spcAft>
        <a:buSzPct val="75000"/>
        <a:buFont typeface="Arial" charset="0"/>
        <a:buChar char="■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lmezon@acsbcanada.c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rascanada.c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5" Type="http://schemas.openxmlformats.org/officeDocument/2006/relationships/hyperlink" Target="https://maximizer.veritascorp.com/virdocs/Accounting-Alert-The-Rise-of-Non-GAAP-Metrics-Veritas-September-8-2016.pdf" TargetMode="External"/><Relationship Id="rId4" Type="http://schemas.openxmlformats.org/officeDocument/2006/relationships/hyperlink" Target="http://globe2go.newspaperdirect.com/epaper/viewer.aspx?noredirect=tru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4412" y="2852936"/>
            <a:ext cx="8291513" cy="1470025"/>
          </a:xfrm>
        </p:spPr>
        <p:txBody>
          <a:bodyPr/>
          <a:lstStyle/>
          <a:p>
            <a:r>
              <a:rPr lang="en-US" dirty="0"/>
              <a:t>Relevance of </a:t>
            </a:r>
            <a:br>
              <a:rPr lang="en-US" dirty="0"/>
            </a:br>
            <a:r>
              <a:rPr lang="en-US" dirty="0"/>
              <a:t>Financial Reporting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14412" y="4326749"/>
            <a:ext cx="8291513" cy="10478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altLang="en-US" sz="2800" b="1" dirty="0">
                <a:solidFill>
                  <a:schemeClr val="bg1">
                    <a:lumMod val="50000"/>
                  </a:schemeClr>
                </a:solidFill>
              </a:rPr>
              <a:t>Draft Framework for </a:t>
            </a:r>
          </a:p>
          <a:p>
            <a:pPr>
              <a:defRPr/>
            </a:pPr>
            <a:r>
              <a:rPr lang="en-CA" altLang="en-US" sz="2800" b="1" dirty="0">
                <a:solidFill>
                  <a:schemeClr val="bg1">
                    <a:lumMod val="50000"/>
                  </a:schemeClr>
                </a:solidFill>
              </a:rPr>
              <a:t>Reporting Performance Measures</a:t>
            </a:r>
          </a:p>
          <a:p>
            <a:pPr>
              <a:defRPr/>
            </a:pPr>
            <a:endParaRPr lang="en-CA" sz="2400" b="1" dirty="0">
              <a:solidFill>
                <a:schemeClr val="bg1">
                  <a:lumMod val="50000"/>
                </a:schemeClr>
              </a:solidFill>
              <a:ea typeface="+mn-ea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CADE8-AEC1-4D08-BEA0-C2AD5D57B98C}"/>
              </a:ext>
            </a:extLst>
          </p:cNvPr>
          <p:cNvSpPr txBox="1">
            <a:spLocks/>
          </p:cNvSpPr>
          <p:nvPr/>
        </p:nvSpPr>
        <p:spPr>
          <a:xfrm>
            <a:off x="2971800" y="304800"/>
            <a:ext cx="5856288" cy="16605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723900" algn="l" rtl="0" eaLnBrk="1" fontAlgn="base" hangingPunct="1">
              <a:lnSpc>
                <a:spcPts val="3300"/>
              </a:lnSpc>
              <a:spcBef>
                <a:spcPts val="1500"/>
              </a:spcBef>
              <a:spcAft>
                <a:spcPct val="0"/>
              </a:spcAft>
              <a:buFont typeface="Arial" charset="0"/>
              <a:buChar char="•"/>
              <a:defRPr sz="3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762000" indent="-381000" algn="l" rtl="0" eaLnBrk="1" fontAlgn="base" hangingPunct="1">
              <a:lnSpc>
                <a:spcPts val="3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–"/>
              <a:defRPr sz="25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381000" algn="l" rtl="0" eaLnBrk="1" fontAlgn="base" hangingPunct="1">
              <a:lnSpc>
                <a:spcPts val="3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Arial" charset="0"/>
              <a:buChar char="○"/>
              <a:defRPr sz="25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524000" indent="-381000" algn="l" rtl="0" eaLnBrk="1" fontAlgn="base" hangingPunct="1">
              <a:lnSpc>
                <a:spcPts val="25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905000" indent="-381000" algn="l" rtl="0" eaLnBrk="1" fontAlgn="base" hangingPunct="1">
              <a:lnSpc>
                <a:spcPts val="25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Arial" charset="0"/>
              <a:buChar char="■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FEI Conference </a:t>
            </a:r>
          </a:p>
          <a:p>
            <a:pPr marL="0" indent="0" algn="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June 14,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2819400" y="990600"/>
            <a:ext cx="6096000" cy="1219200"/>
          </a:xfrm>
          <a:custGeom>
            <a:avLst/>
            <a:gdLst>
              <a:gd name="connsiteX0" fmla="*/ 5389682 w 6096000"/>
              <a:gd name="connsiteY0" fmla="*/ 457200 h 1219200"/>
              <a:gd name="connsiteX1" fmla="*/ 6096000 w 6096000"/>
              <a:gd name="connsiteY1" fmla="*/ 457200 h 1219200"/>
              <a:gd name="connsiteX2" fmla="*/ 6096000 w 6096000"/>
              <a:gd name="connsiteY2" fmla="*/ 1214228 h 1219200"/>
              <a:gd name="connsiteX3" fmla="*/ 5389682 w 6096000"/>
              <a:gd name="connsiteY3" fmla="*/ 1214228 h 1219200"/>
              <a:gd name="connsiteX4" fmla="*/ 2133600 w 6096000"/>
              <a:gd name="connsiteY4" fmla="*/ 0 h 1219200"/>
              <a:gd name="connsiteX5" fmla="*/ 4572000 w 6096000"/>
              <a:gd name="connsiteY5" fmla="*/ 0 h 1219200"/>
              <a:gd name="connsiteX6" fmla="*/ 4572000 w 6096000"/>
              <a:gd name="connsiteY6" fmla="*/ 1219200 h 1219200"/>
              <a:gd name="connsiteX7" fmla="*/ 2682240 w 6096000"/>
              <a:gd name="connsiteY7" fmla="*/ 1219200 h 1219200"/>
              <a:gd name="connsiteX8" fmla="*/ 2133600 w 6096000"/>
              <a:gd name="connsiteY8" fmla="*/ 1219200 h 1219200"/>
              <a:gd name="connsiteX9" fmla="*/ 0 w 6096000"/>
              <a:gd name="connsiteY9" fmla="*/ 1219200 h 1219200"/>
              <a:gd name="connsiteX10" fmla="*/ 0 w 6096000"/>
              <a:gd name="connsiteY10" fmla="*/ 462172 h 1219200"/>
              <a:gd name="connsiteX11" fmla="*/ 2133600 w 6096000"/>
              <a:gd name="connsiteY11" fmla="*/ 462172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1219200">
                <a:moveTo>
                  <a:pt x="5389682" y="457200"/>
                </a:moveTo>
                <a:lnTo>
                  <a:pt x="6096000" y="457200"/>
                </a:lnTo>
                <a:lnTo>
                  <a:pt x="6096000" y="1214228"/>
                </a:lnTo>
                <a:lnTo>
                  <a:pt x="5389682" y="1214228"/>
                </a:lnTo>
                <a:close/>
                <a:moveTo>
                  <a:pt x="2133600" y="0"/>
                </a:moveTo>
                <a:lnTo>
                  <a:pt x="4572000" y="0"/>
                </a:lnTo>
                <a:lnTo>
                  <a:pt x="4572000" y="1219200"/>
                </a:lnTo>
                <a:lnTo>
                  <a:pt x="2682240" y="1219200"/>
                </a:lnTo>
                <a:lnTo>
                  <a:pt x="2133600" y="1219200"/>
                </a:lnTo>
                <a:lnTo>
                  <a:pt x="0" y="1219200"/>
                </a:lnTo>
                <a:lnTo>
                  <a:pt x="0" y="462172"/>
                </a:lnTo>
                <a:lnTo>
                  <a:pt x="2133600" y="462172"/>
                </a:lnTo>
                <a:close/>
              </a:path>
            </a:pathLst>
          </a:custGeom>
          <a:solidFill>
            <a:srgbClr val="A2222B"/>
          </a:solidFill>
          <a:ln w="133350">
            <a:solidFill>
              <a:srgbClr val="A222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4038600"/>
            <a:ext cx="1905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4419600"/>
            <a:ext cx="495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Linda Mezon, FCPA, FCA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  <a:tab pos="6858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CPA (MI)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Chair, Accounting Standards Board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Phone: +1 (416) 204-3490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lmezon@acsbcanada.ca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33528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 more information, visit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www.frascanada.ca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33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6593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Quality of performance measures matters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77147"/>
          </a:xfrm>
        </p:spPr>
        <p:txBody>
          <a:bodyPr/>
          <a:lstStyle/>
          <a:p>
            <a:pPr marL="838200" lvl="2" indent="-4572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/>
            </a:pPr>
            <a:endParaRPr lang="en-US" dirty="0"/>
          </a:p>
          <a:p>
            <a:pPr marL="838200" lvl="2" indent="-4572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07318" y="62373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D66D56-4AFC-4422-AB27-AA0A297BA15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00A9E9-F860-4188-93D5-A08591160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52522"/>
            <a:ext cx="8424936" cy="46904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22A33E-AFD9-4991-9B03-C402C2D4FB62}"/>
              </a:ext>
            </a:extLst>
          </p:cNvPr>
          <p:cNvSpPr txBox="1"/>
          <p:nvPr/>
        </p:nvSpPr>
        <p:spPr>
          <a:xfrm>
            <a:off x="2186638" y="6275585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Source: Deloitte perspectives on corporate reporting, presentation, May 23, 2018 </a:t>
            </a:r>
          </a:p>
        </p:txBody>
      </p:sp>
    </p:spTree>
    <p:extLst>
      <p:ext uri="{BB962C8B-B14F-4D97-AF65-F5344CB8AC3E}">
        <p14:creationId xmlns:p14="http://schemas.microsoft.com/office/powerpoint/2010/main" val="263297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it started 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57200" y="3670400"/>
            <a:ext cx="8003232" cy="736248"/>
          </a:xfrm>
          <a:prstGeom prst="rightArrow">
            <a:avLst/>
          </a:prstGeom>
          <a:solidFill>
            <a:srgbClr val="60205C"/>
          </a:solidFill>
          <a:ln>
            <a:solidFill>
              <a:srgbClr val="602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wn Arrow Callout 11"/>
          <p:cNvSpPr/>
          <p:nvPr/>
        </p:nvSpPr>
        <p:spPr>
          <a:xfrm>
            <a:off x="1769052" y="2116894"/>
            <a:ext cx="1181100" cy="1676399"/>
          </a:xfrm>
          <a:prstGeom prst="downArrowCallout">
            <a:avLst/>
          </a:prstGeom>
          <a:solidFill>
            <a:srgbClr val="00438C"/>
          </a:solidFill>
          <a:ln>
            <a:solidFill>
              <a:srgbClr val="0043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THE NUMBERS GAME</a:t>
            </a:r>
          </a:p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Globe &amp; Mail </a:t>
            </a:r>
          </a:p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September 23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own Arrow Callout 13"/>
          <p:cNvSpPr/>
          <p:nvPr/>
        </p:nvSpPr>
        <p:spPr>
          <a:xfrm>
            <a:off x="491024" y="2116752"/>
            <a:ext cx="1143000" cy="1676399"/>
          </a:xfrm>
          <a:prstGeom prst="downArrowCallout">
            <a:avLst/>
          </a:prstGeom>
          <a:solidFill>
            <a:srgbClr val="00438C"/>
          </a:solidFill>
          <a:ln>
            <a:solidFill>
              <a:srgbClr val="0043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RISE OF Non-GAAP METRICS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Veritas Investment Research </a:t>
            </a:r>
            <a:endParaRPr lang="en-US" sz="1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Down Arrow Callout 16"/>
          <p:cNvSpPr/>
          <p:nvPr/>
        </p:nvSpPr>
        <p:spPr>
          <a:xfrm>
            <a:off x="3195731" y="2122382"/>
            <a:ext cx="1181100" cy="1676400"/>
          </a:xfrm>
          <a:prstGeom prst="downArrowCallout">
            <a:avLst/>
          </a:prstGeom>
          <a:solidFill>
            <a:srgbClr val="00438C"/>
          </a:solidFill>
          <a:ln>
            <a:solidFill>
              <a:srgbClr val="0043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Audited Financial Information: Is it Losing Relevance?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AASB &amp; CPAB </a:t>
            </a:r>
            <a:endParaRPr lang="en-U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Up Arrow Callout 17"/>
          <p:cNvSpPr/>
          <p:nvPr/>
        </p:nvSpPr>
        <p:spPr>
          <a:xfrm>
            <a:off x="4315261" y="4292913"/>
            <a:ext cx="1143000" cy="1657350"/>
          </a:xfrm>
          <a:prstGeom prst="upArrowCallout">
            <a:avLst/>
          </a:prstGeom>
          <a:solidFill>
            <a:srgbClr val="00438C"/>
          </a:solidFill>
          <a:ln>
            <a:solidFill>
              <a:srgbClr val="0043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AcSB Strategy Session:  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Presentation by Senior Leaders</a:t>
            </a:r>
          </a:p>
        </p:txBody>
      </p:sp>
      <p:sp>
        <p:nvSpPr>
          <p:cNvPr id="22" name="Explosion 1 21"/>
          <p:cNvSpPr/>
          <p:nvPr/>
        </p:nvSpPr>
        <p:spPr>
          <a:xfrm>
            <a:off x="5892744" y="351271"/>
            <a:ext cx="3077427" cy="2542305"/>
          </a:xfrm>
          <a:prstGeom prst="irregularSeal1">
            <a:avLst/>
          </a:prstGeom>
          <a:solidFill>
            <a:srgbClr val="993333"/>
          </a:solidFill>
          <a:ln>
            <a:solidFill>
              <a:srgbClr val="9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Launching 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The Framework 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1362" y="384707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388" y="3834592"/>
            <a:ext cx="1447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580112" y="3823346"/>
            <a:ext cx="0" cy="3918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3918E9E-B712-4175-9B4B-AA5DBB5AB180}"/>
              </a:ext>
            </a:extLst>
          </p:cNvPr>
          <p:cNvSpPr txBox="1"/>
          <p:nvPr/>
        </p:nvSpPr>
        <p:spPr>
          <a:xfrm>
            <a:off x="1260512" y="3868774"/>
            <a:ext cx="1447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62EC5B1-1969-4219-88D4-CCD273631E53}"/>
              </a:ext>
            </a:extLst>
          </p:cNvPr>
          <p:cNvCxnSpPr/>
          <p:nvPr/>
        </p:nvCxnSpPr>
        <p:spPr>
          <a:xfrm>
            <a:off x="3119531" y="3798782"/>
            <a:ext cx="0" cy="3918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Up Arrow Callout 17">
            <a:extLst>
              <a:ext uri="{FF2B5EF4-FFF2-40B4-BE49-F238E27FC236}">
                <a16:creationId xmlns:a16="http://schemas.microsoft.com/office/drawing/2014/main" id="{51669365-E1D7-452F-8851-C5D9BD3A7604}"/>
              </a:ext>
            </a:extLst>
          </p:cNvPr>
          <p:cNvSpPr/>
          <p:nvPr/>
        </p:nvSpPr>
        <p:spPr>
          <a:xfrm>
            <a:off x="5615136" y="4292913"/>
            <a:ext cx="1143000" cy="1657350"/>
          </a:xfrm>
          <a:prstGeom prst="upArrowCallout">
            <a:avLst/>
          </a:prstGeom>
          <a:solidFill>
            <a:srgbClr val="00438C"/>
          </a:solidFill>
          <a:ln>
            <a:solidFill>
              <a:srgbClr val="0043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AcSB takes action</a:t>
            </a:r>
          </a:p>
        </p:txBody>
      </p:sp>
      <p:sp>
        <p:nvSpPr>
          <p:cNvPr id="29" name="Up Arrow Callout 17">
            <a:extLst>
              <a:ext uri="{FF2B5EF4-FFF2-40B4-BE49-F238E27FC236}">
                <a16:creationId xmlns:a16="http://schemas.microsoft.com/office/drawing/2014/main" id="{CD4854A4-EA1B-4EF0-8387-DCB4B4EE7966}"/>
              </a:ext>
            </a:extLst>
          </p:cNvPr>
          <p:cNvSpPr/>
          <p:nvPr/>
        </p:nvSpPr>
        <p:spPr>
          <a:xfrm>
            <a:off x="1717650" y="4300553"/>
            <a:ext cx="1143000" cy="1657350"/>
          </a:xfrm>
          <a:prstGeom prst="upArrowCallout">
            <a:avLst/>
          </a:prstGeom>
          <a:solidFill>
            <a:srgbClr val="00438C"/>
          </a:solidFill>
          <a:ln>
            <a:solidFill>
              <a:srgbClr val="0043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AcSB User Advisory Council: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Discussions in April &amp; June</a:t>
            </a:r>
          </a:p>
        </p:txBody>
      </p:sp>
    </p:spTree>
    <p:extLst>
      <p:ext uri="{BB962C8B-B14F-4D97-AF65-F5344CB8AC3E}">
        <p14:creationId xmlns:p14="http://schemas.microsoft.com/office/powerpoint/2010/main" val="2517217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600200"/>
            <a:ext cx="6400801" cy="44497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For profit and not-for-profit entities</a:t>
            </a:r>
          </a:p>
          <a:p>
            <a:pPr lvl="1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Enhance the relevance of information users rely on to make resource allocation decisions</a:t>
            </a:r>
          </a:p>
          <a:p>
            <a:pPr lvl="2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First step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We each have a role to play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AcSB is leading a new initiative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Get involved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marL="3810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300" dirty="0"/>
          </a:p>
          <a:p>
            <a:pPr marL="838200" lvl="2" indent="-4572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/>
            </a:pPr>
            <a:endParaRPr lang="en-US" sz="3000" i="1" dirty="0"/>
          </a:p>
        </p:txBody>
      </p:sp>
      <p:sp>
        <p:nvSpPr>
          <p:cNvPr id="5" name="Rectangle 4"/>
          <p:cNvSpPr/>
          <p:nvPr/>
        </p:nvSpPr>
        <p:spPr>
          <a:xfrm>
            <a:off x="8307318" y="6237312"/>
            <a:ext cx="268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D66D56-4AFC-4422-AB27-AA0A297BA15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4211960" y="1524000"/>
          <a:ext cx="6532240" cy="4555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7306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823"/>
            <a:ext cx="8229600" cy="10207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Encourage best practices 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8833"/>
            <a:ext cx="8229600" cy="45259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Performance Measures </a:t>
            </a:r>
          </a:p>
          <a:p>
            <a:pPr lvl="1">
              <a:spcBef>
                <a:spcPts val="600"/>
              </a:spcBef>
            </a:pPr>
            <a:endParaRPr lang="en-US" sz="1900" dirty="0"/>
          </a:p>
          <a:p>
            <a:pPr>
              <a:spcBef>
                <a:spcPts val="600"/>
              </a:spcBef>
            </a:pPr>
            <a:endParaRPr lang="en-US" sz="2400" dirty="0"/>
          </a:p>
          <a:p>
            <a:pPr>
              <a:spcBef>
                <a:spcPts val="600"/>
              </a:spcBef>
            </a:pPr>
            <a:endParaRPr lang="en-US" sz="2400" dirty="0"/>
          </a:p>
          <a:p>
            <a:pPr>
              <a:spcBef>
                <a:spcPts val="600"/>
              </a:spcBef>
            </a:pPr>
            <a:endParaRPr lang="en-US" sz="2400" dirty="0"/>
          </a:p>
          <a:p>
            <a:pPr>
              <a:spcBef>
                <a:spcPts val="600"/>
              </a:spcBef>
            </a:pPr>
            <a:endParaRPr lang="en-US" sz="2400" dirty="0"/>
          </a:p>
          <a:p>
            <a:pPr>
              <a:lnSpc>
                <a:spcPts val="1500"/>
              </a:lnSpc>
              <a:spcBef>
                <a:spcPts val="0"/>
              </a:spcBef>
            </a:pP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8307318" y="62373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D0A5D56-703E-4059-9C8F-CD5AF6DA4F0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52518011"/>
              </p:ext>
            </p:extLst>
          </p:nvPr>
        </p:nvGraphicFramePr>
        <p:xfrm>
          <a:off x="1691680" y="206205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9284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07318" y="62373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CA72DF-876C-437B-8F28-DC147B47F932}" type="slidenum"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9A2165-D716-428C-8EE6-136946341C6C}"/>
              </a:ext>
            </a:extLst>
          </p:cNvPr>
          <p:cNvSpPr txBox="1">
            <a:spLocks/>
          </p:cNvSpPr>
          <p:nvPr/>
        </p:nvSpPr>
        <p:spPr>
          <a:xfrm>
            <a:off x="379251" y="381000"/>
            <a:ext cx="8229600" cy="7921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spc="-100">
                <a:solidFill>
                  <a:srgbClr val="AB1500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D17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D17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D17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D17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dirty="0"/>
              <a:t>Types of performance measures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EC2AAE-D8F9-4C79-B7D4-9F43B522A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70" y="1173161"/>
            <a:ext cx="8642859" cy="489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53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>
            <a:extLst>
              <a:ext uri="{FF2B5EF4-FFF2-40B4-BE49-F238E27FC236}">
                <a16:creationId xmlns:a16="http://schemas.microsoft.com/office/drawing/2014/main" id="{A9D5AFC5-3970-4355-B4A3-B67FC58B931D}"/>
              </a:ext>
            </a:extLst>
          </p:cNvPr>
          <p:cNvSpPr txBox="1">
            <a:spLocks/>
          </p:cNvSpPr>
          <p:nvPr/>
        </p:nvSpPr>
        <p:spPr>
          <a:xfrm>
            <a:off x="0" y="208154"/>
            <a:ext cx="8715375" cy="74434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spc="-100">
                <a:solidFill>
                  <a:srgbClr val="AB1500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D17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D17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D17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D17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CA" sz="3600" dirty="0"/>
              <a:t>      </a:t>
            </a:r>
            <a:r>
              <a:rPr lang="en-CA" sz="3200" dirty="0"/>
              <a:t>Framework: Key elements</a:t>
            </a:r>
            <a:endParaRPr lang="en-CA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1BC15E-4937-44B0-AF14-092C90ABB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99" y="868992"/>
            <a:ext cx="8220075" cy="53127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D005C6-6B59-4B03-A490-872EBED71AFD}"/>
              </a:ext>
            </a:extLst>
          </p:cNvPr>
          <p:cNvSpPr/>
          <p:nvPr/>
        </p:nvSpPr>
        <p:spPr>
          <a:xfrm>
            <a:off x="8307319" y="6237314"/>
            <a:ext cx="312906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1762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2900" y="261831"/>
            <a:ext cx="8486775" cy="695444"/>
          </a:xfrm>
        </p:spPr>
        <p:txBody>
          <a:bodyPr>
            <a:normAutofit fontScale="90000"/>
          </a:bodyPr>
          <a:lstStyle/>
          <a:p>
            <a:r>
              <a:rPr lang="en-CA" sz="3200" spc="-75" dirty="0"/>
              <a:t>  Developing and reporting performance measures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321625-6C64-499A-89DE-D67693986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25" y="957275"/>
            <a:ext cx="7162800" cy="52200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D1C9F8-3841-4538-84D2-BA16E43EAA65}"/>
              </a:ext>
            </a:extLst>
          </p:cNvPr>
          <p:cNvSpPr/>
          <p:nvPr/>
        </p:nvSpPr>
        <p:spPr>
          <a:xfrm>
            <a:off x="8307319" y="6237314"/>
            <a:ext cx="312906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61199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207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Upcoming next steps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24"/>
            <a:ext cx="8229600" cy="251623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June to Sept – Consult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300" dirty="0"/>
              <a:t>Surveys and discussions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Mid-Dec – Publish revised </a:t>
            </a:r>
          </a:p>
          <a:p>
            <a:pPr marL="3810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/>
              <a:t>Framework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2400" dirty="0"/>
          </a:p>
          <a:p>
            <a:pPr marL="3810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400" dirty="0"/>
          </a:p>
          <a:p>
            <a:pPr marL="3810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900" dirty="0"/>
          </a:p>
          <a:p>
            <a:pPr>
              <a:spcBef>
                <a:spcPts val="600"/>
              </a:spcBef>
            </a:pPr>
            <a:endParaRPr lang="en-US" sz="2400" dirty="0"/>
          </a:p>
          <a:p>
            <a:pPr>
              <a:spcBef>
                <a:spcPts val="600"/>
              </a:spcBef>
            </a:pPr>
            <a:endParaRPr lang="en-US" sz="2400" dirty="0"/>
          </a:p>
          <a:p>
            <a:pPr>
              <a:spcBef>
                <a:spcPts val="600"/>
              </a:spcBef>
            </a:pPr>
            <a:endParaRPr lang="en-US" sz="2400" dirty="0"/>
          </a:p>
          <a:p>
            <a:pPr>
              <a:lnSpc>
                <a:spcPts val="1500"/>
              </a:lnSpc>
              <a:spcBef>
                <a:spcPts val="0"/>
              </a:spcBef>
            </a:pP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8307318" y="62373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94F6217-EAF7-4058-810A-BFE4E2FF359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C3D04F-2588-4930-84EE-A587C067F68A}"/>
              </a:ext>
            </a:extLst>
          </p:cNvPr>
          <p:cNvSpPr txBox="1"/>
          <p:nvPr/>
        </p:nvSpPr>
        <p:spPr>
          <a:xfrm>
            <a:off x="4243958" y="3893417"/>
            <a:ext cx="4474840" cy="180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24242"/>
                </a:solidFill>
                <a:latin typeface="Arial" pitchFamily="34" charset="0"/>
                <a:cs typeface="Arial" pitchFamily="34" charset="0"/>
              </a:rPr>
              <a:t>Join the conversation</a:t>
            </a:r>
          </a:p>
          <a:p>
            <a:pPr marL="762000" lvl="1" indent="-381000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</a:pPr>
            <a:r>
              <a:rPr lang="en-US" sz="2400" dirty="0">
                <a:solidFill>
                  <a:srgbClr val="424242"/>
                </a:solidFill>
                <a:latin typeface="Arial" pitchFamily="34" charset="0"/>
                <a:cs typeface="Arial" pitchFamily="34" charset="0"/>
              </a:rPr>
              <a:t>Build the Framework </a:t>
            </a:r>
          </a:p>
          <a:p>
            <a:pPr marL="762000" lvl="1" indent="-381000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</a:pPr>
            <a:r>
              <a:rPr lang="en-US" sz="2400" dirty="0">
                <a:solidFill>
                  <a:srgbClr val="424242"/>
                </a:solidFill>
                <a:latin typeface="Arial" pitchFamily="34" charset="0"/>
                <a:cs typeface="Arial" pitchFamily="34" charset="0"/>
              </a:rPr>
              <a:t>Shape next steps (e.g. industry guidance)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0222D4-0F7D-4A39-8539-B642308B7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557776"/>
            <a:ext cx="3090863" cy="2071688"/>
          </a:xfrm>
          <a:prstGeom prst="rect">
            <a:avLst/>
          </a:prstGeom>
        </p:spPr>
      </p:pic>
      <p:sp>
        <p:nvSpPr>
          <p:cNvPr id="9" name="Explosion 1 21">
            <a:extLst>
              <a:ext uri="{FF2B5EF4-FFF2-40B4-BE49-F238E27FC236}">
                <a16:creationId xmlns:a16="http://schemas.microsoft.com/office/drawing/2014/main" id="{207F5851-E8F2-4FF5-836C-C8D701B10118}"/>
              </a:ext>
            </a:extLst>
          </p:cNvPr>
          <p:cNvSpPr/>
          <p:nvPr/>
        </p:nvSpPr>
        <p:spPr>
          <a:xfrm>
            <a:off x="5724128" y="476672"/>
            <a:ext cx="3221443" cy="2542305"/>
          </a:xfrm>
          <a:prstGeom prst="irregularSeal1">
            <a:avLst/>
          </a:prstGeom>
          <a:solidFill>
            <a:srgbClr val="993333"/>
          </a:solidFill>
          <a:ln>
            <a:solidFill>
              <a:srgbClr val="9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Pick up your Draft Framework!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9038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Include the title of your presentation here. &amp;quot;&quot;/&gt;&lt;property id=&quot;20307&quot; value=&quot;257&quot;/&gt;&lt;/object&gt;&lt;object type=&quot;3&quot; unique_id=&quot;10007&quot;&gt;&lt;property id=&quot;20148&quot; value=&quot;5&quot;/&gt;&lt;property id=&quot;20300&quot; value=&quot;Slide 2&quot;/&gt;&lt;property id=&quot;20307&quot; value=&quot;266&quot;/&gt;&lt;/object&gt;&lt;object type=&quot;3&quot; unique_id=&quot;10011&quot;&gt;&lt;property id=&quot;20148&quot; value=&quot;5&quot;/&gt;&lt;property id=&quot;20300&quot; value=&quot;Slide 3&quot;/&gt;&lt;property id=&quot;20307&quot; value=&quot;262&quot;/&gt;&lt;/object&gt;&lt;object type=&quot;3&quot; unique_id=&quot;10012&quot;&gt;&lt;property id=&quot;20148&quot; value=&quot;5&quot;/&gt;&lt;property id=&quot;20300&quot; value=&quot;Slide 4&quot;/&gt;&lt;property id=&quot;20307&quot; value=&quot;267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46&quot;/&gt;&lt;lineCharCount val=&quot;1&quot;/&gt;&lt;lineCharCount val=&quot;8&quot;/&gt;&lt;lineCharCount val=&quot;17&quot;/&gt;&lt;lineCharCount val=&quot;34&quot;/&gt;&lt;lineCharCount val=&quot;25&quot;/&gt;&lt;lineCharCount val=&quot;26&quot;/&gt;&lt;/TableIndex&gt;&lt;/ShapeTextInfo&gt;"/>
</p:tagLst>
</file>

<file path=ppt/theme/theme1.xml><?xml version="1.0" encoding="utf-8"?>
<a:theme xmlns:a="http://schemas.openxmlformats.org/drawingml/2006/main" name="FRAS Canada PowerPoint Template - 1.22.2013">
  <a:themeElements>
    <a:clrScheme name="Custom 1">
      <a:dk1>
        <a:srgbClr val="000000"/>
      </a:dk1>
      <a:lt1>
        <a:srgbClr val="FFFFFF"/>
      </a:lt1>
      <a:dk2>
        <a:srgbClr val="333333"/>
      </a:dk2>
      <a:lt2>
        <a:srgbClr val="E9E5DC"/>
      </a:lt2>
      <a:accent1>
        <a:srgbClr val="983333"/>
      </a:accent1>
      <a:accent2>
        <a:srgbClr val="FF9900"/>
      </a:accent2>
      <a:accent3>
        <a:srgbClr val="FFFF00"/>
      </a:accent3>
      <a:accent4>
        <a:srgbClr val="33CC33"/>
      </a:accent4>
      <a:accent5>
        <a:srgbClr val="006600"/>
      </a:accent5>
      <a:accent6>
        <a:srgbClr val="0070C0"/>
      </a:accent6>
      <a:hlink>
        <a:srgbClr val="990000"/>
      </a:hlink>
      <a:folHlink>
        <a:srgbClr val="99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SB Presentation_template" id="{CB791034-779F-4F97-BEF4-9FF95D9039BE}" vid="{E910A86C-F532-42F7-9BF7-1D57B17D97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333333"/>
    </a:dk2>
    <a:lt2>
      <a:srgbClr val="E9E5DC"/>
    </a:lt2>
    <a:accent1>
      <a:srgbClr val="983333"/>
    </a:accent1>
    <a:accent2>
      <a:srgbClr val="FF9900"/>
    </a:accent2>
    <a:accent3>
      <a:srgbClr val="FFFF00"/>
    </a:accent3>
    <a:accent4>
      <a:srgbClr val="33CC33"/>
    </a:accent4>
    <a:accent5>
      <a:srgbClr val="006600"/>
    </a:accent5>
    <a:accent6>
      <a:srgbClr val="0070C0"/>
    </a:accent6>
    <a:hlink>
      <a:srgbClr val="FFFFFF"/>
    </a:hlink>
    <a:folHlink>
      <a:srgbClr val="FFFF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10C075ACF19B48A723F0D6A341E07E" ma:contentTypeVersion="4" ma:contentTypeDescription="Create a new document." ma:contentTypeScope="" ma:versionID="f6ec11e7fb80b3dbaa7f48827b0209fe">
  <xsd:schema xmlns:xsd="http://www.w3.org/2001/XMLSchema" xmlns:xs="http://www.w3.org/2001/XMLSchema" xmlns:p="http://schemas.microsoft.com/office/2006/metadata/properties" xmlns:ns2="30150605-8eb2-40b0-8e12-5968b3f3aad4" targetNamespace="http://schemas.microsoft.com/office/2006/metadata/properties" ma:root="true" ma:fieldsID="b63e581311c15a1c0803d60e9e369280" ns2:_="">
    <xsd:import namespace="30150605-8eb2-40b0-8e12-5968b3f3aa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150605-8eb2-40b0-8e12-5968b3f3aa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D06B05-A439-4F90-BAD0-BED6BF873FA7}">
  <ds:schemaRefs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30150605-8eb2-40b0-8e12-5968b3f3aad4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C63E18F-0C7A-48EE-BFAD-DD6E296C05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150605-8eb2-40b0-8e12-5968b3f3aa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B9E109-883C-48BC-9F30-3D51EDDE7E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2841</TotalTime>
  <Words>241</Words>
  <Application>Microsoft Office PowerPoint</Application>
  <PresentationFormat>On-screen Show (4:3)</PresentationFormat>
  <Paragraphs>81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FRAS Canada PowerPoint Template - 1.22.2013</vt:lpstr>
      <vt:lpstr>Relevance of  Financial Reporting</vt:lpstr>
      <vt:lpstr>Quality of performance measures matters </vt:lpstr>
      <vt:lpstr>How it started </vt:lpstr>
      <vt:lpstr>Performance measures</vt:lpstr>
      <vt:lpstr>Encourage best practices </vt:lpstr>
      <vt:lpstr>PowerPoint Presentation</vt:lpstr>
      <vt:lpstr>PowerPoint Presentation</vt:lpstr>
      <vt:lpstr>  Developing and reporting performance measures</vt:lpstr>
      <vt:lpstr>Upcoming 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Relevance of  Financial Reporting</dc:title>
  <dc:creator>Rebecca Villmann</dc:creator>
  <cp:lastModifiedBy>Rebecca Villmann</cp:lastModifiedBy>
  <cp:revision>291</cp:revision>
  <cp:lastPrinted>2017-10-26T12:38:30Z</cp:lastPrinted>
  <dcterms:created xsi:type="dcterms:W3CDTF">2017-05-17T12:47:23Z</dcterms:created>
  <dcterms:modified xsi:type="dcterms:W3CDTF">2018-06-06T16:42:01Z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0x0101009210C075ACF19B48A723F0D6A341E07E</vt:lpwstr>
  </property>
</Properties>
</file>