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8" r:id="rId2"/>
    <p:sldId id="272" r:id="rId3"/>
    <p:sldId id="277" r:id="rId4"/>
    <p:sldId id="278" r:id="rId5"/>
    <p:sldId id="280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Cottrell" initials="NC" lastIdx="1" clrIdx="0">
    <p:extLst>
      <p:ext uri="{19B8F6BF-5375-455C-9EA6-DF929625EA0E}">
        <p15:presenceInfo xmlns:p15="http://schemas.microsoft.com/office/powerpoint/2012/main" userId="S::nicole.cottrell@ricoh.ca::431cb67a-1a6c-44a0-a7e0-2e567fdb09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CE9"/>
    <a:srgbClr val="F0919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692" autoAdjust="0"/>
  </p:normalViewPr>
  <p:slideViewPr>
    <p:cSldViewPr snapToGrid="0" snapToObjects="1">
      <p:cViewPr>
        <p:scale>
          <a:sx n="100" d="100"/>
          <a:sy n="100" d="100"/>
        </p:scale>
        <p:origin x="43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DD81-2D06-A943-B0AF-00D122D3D31C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1AF1-7299-D04E-BC02-5E50EC92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bring practical &amp; material value to the DX conversation starting with our brand promise:  We empower the digital workplace.  We provide solutions and services that enable digital transformation initiatives that contribute to organisational and transformative change. 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1AF1-7299-D04E-BC02-5E50EC92D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1AF1-7299-D04E-BC02-5E50EC92D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1AF1-7299-D04E-BC02-5E50EC92D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1AF1-7299-D04E-BC02-5E50EC92D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1AF1-7299-D04E-BC02-5E50EC92D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50275-93FD-CE45-8CE9-79DFAE3AF457}"/>
              </a:ext>
            </a:extLst>
          </p:cNvPr>
          <p:cNvSpPr/>
          <p:nvPr userDrawn="1"/>
        </p:nvSpPr>
        <p:spPr>
          <a:xfrm>
            <a:off x="0" y="17859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D95AA-16ED-FB4E-8475-47FB4F3F2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D6463-B974-4E56-944F-7D42101F3292}"/>
              </a:ext>
            </a:extLst>
          </p:cNvPr>
          <p:cNvSpPr txBox="1"/>
          <p:nvPr userDrawn="1"/>
        </p:nvSpPr>
        <p:spPr>
          <a:xfrm>
            <a:off x="628650" y="1555531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3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35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3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35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3957145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5889E-4027-FB47-976B-FD41F354A953}"/>
              </a:ext>
            </a:extLst>
          </p:cNvPr>
          <p:cNvSpPr/>
          <p:nvPr userDrawn="1"/>
        </p:nvSpPr>
        <p:spPr>
          <a:xfrm>
            <a:off x="0" y="17859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F096-6B93-5D4F-BB88-759F80F20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0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6B379-F9C4-7C4D-8E03-BB942FD67AD0}"/>
              </a:ext>
            </a:extLst>
          </p:cNvPr>
          <p:cNvSpPr/>
          <p:nvPr userDrawn="1"/>
        </p:nvSpPr>
        <p:spPr>
          <a:xfrm>
            <a:off x="0" y="17859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B6D9E-99C4-E947-8B4B-75581A2C2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5" y="56124"/>
            <a:ext cx="3123054" cy="12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CE5F1-8173-454A-A30C-E2FA27DC3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0" y="-1085437"/>
            <a:ext cx="20955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65250-6725-1F47-9F0F-8E93D6FC40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028" y="1496291"/>
            <a:ext cx="4667446" cy="200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E735F5-53D1-8A46-84F7-00A2567EC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20E9-6258-2145-BEB0-6046424926B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3" r:id="rId4"/>
    <p:sldLayoutId id="2147483674" r:id="rId5"/>
    <p:sldLayoutId id="2147483675" r:id="rId6"/>
    <p:sldLayoutId id="2147483662" r:id="rId7"/>
    <p:sldLayoutId id="2147483663" r:id="rId8"/>
    <p:sldLayoutId id="214748367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9DD3A47-4730-4911-B95A-F8710231F999}"/>
              </a:ext>
            </a:extLst>
          </p:cNvPr>
          <p:cNvSpPr txBox="1"/>
          <p:nvPr/>
        </p:nvSpPr>
        <p:spPr>
          <a:xfrm>
            <a:off x="1084222" y="1440788"/>
            <a:ext cx="68188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ROSLYN SAMTLEBEN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Senior Vice President &amp; CFO, Purolator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Oswald" panose="02000503000000000000" pitchFamily="2" charset="0"/>
              <a:ea typeface="DIN Alternate" charset="0"/>
              <a:cs typeface="DIN Alternate" charset="0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RYAN BECKWITH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Oswald" panose="02000503000000000000" pitchFamily="2" charset="0"/>
              </a:rPr>
              <a:t>National Process Automation Consultant </a:t>
            </a:r>
            <a:r>
              <a:rPr lang="en-US" sz="2400" dirty="0">
                <a:solidFill>
                  <a:schemeClr val="tx2"/>
                </a:solidFill>
                <a:latin typeface="Oswald" panose="02000503000000000000" pitchFamily="2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Ricoh Canada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Oswald" panose="02000503000000000000" pitchFamily="2" charset="0"/>
              <a:ea typeface="DIN Alternate" charset="0"/>
              <a:cs typeface="DIN Alternate" charset="0"/>
            </a:endParaRPr>
          </a:p>
          <a:p>
            <a:pPr algn="ctr"/>
            <a:endParaRPr lang="en-US" sz="3600" dirty="0">
              <a:solidFill>
                <a:schemeClr val="tx2"/>
              </a:solidFill>
              <a:latin typeface="Oswald" panose="02000503000000000000" pitchFamily="2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7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que 10">
            <a:extLst>
              <a:ext uri="{FF2B5EF4-FFF2-40B4-BE49-F238E27FC236}">
                <a16:creationId xmlns:a16="http://schemas.microsoft.com/office/drawing/2014/main" id="{02A6A260-C06B-41E1-A2F4-B309F2D82F29}"/>
              </a:ext>
            </a:extLst>
          </p:cNvPr>
          <p:cNvSpPr>
            <a:spLocks noChangeAspect="1"/>
          </p:cNvSpPr>
          <p:nvPr/>
        </p:nvSpPr>
        <p:spPr>
          <a:xfrm>
            <a:off x="2662150" y="1874143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laque 10">
            <a:extLst>
              <a:ext uri="{FF2B5EF4-FFF2-40B4-BE49-F238E27FC236}">
                <a16:creationId xmlns:a16="http://schemas.microsoft.com/office/drawing/2014/main" id="{CEED6EEA-7FE3-4D2A-92A3-CB2E1CFAFD1A}"/>
              </a:ext>
            </a:extLst>
          </p:cNvPr>
          <p:cNvSpPr>
            <a:spLocks noChangeAspect="1"/>
          </p:cNvSpPr>
          <p:nvPr/>
        </p:nvSpPr>
        <p:spPr>
          <a:xfrm>
            <a:off x="489331" y="2253779"/>
            <a:ext cx="1439115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laque 10">
            <a:extLst>
              <a:ext uri="{FF2B5EF4-FFF2-40B4-BE49-F238E27FC236}">
                <a16:creationId xmlns:a16="http://schemas.microsoft.com/office/drawing/2014/main" id="{0F18FDDC-C7DD-4814-8442-C1021C89350E}"/>
              </a:ext>
            </a:extLst>
          </p:cNvPr>
          <p:cNvSpPr>
            <a:spLocks noChangeAspect="1"/>
          </p:cNvSpPr>
          <p:nvPr/>
        </p:nvSpPr>
        <p:spPr>
          <a:xfrm>
            <a:off x="4989396" y="185162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laque 10">
            <a:extLst>
              <a:ext uri="{FF2B5EF4-FFF2-40B4-BE49-F238E27FC236}">
                <a16:creationId xmlns:a16="http://schemas.microsoft.com/office/drawing/2014/main" id="{2F951443-69C5-4316-A643-0DB36072D92D}"/>
              </a:ext>
            </a:extLst>
          </p:cNvPr>
          <p:cNvSpPr>
            <a:spLocks noChangeAspect="1"/>
          </p:cNvSpPr>
          <p:nvPr/>
        </p:nvSpPr>
        <p:spPr>
          <a:xfrm>
            <a:off x="4202402" y="3356907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indoor, floor, table&#10;&#10;Description automatically generated">
            <a:extLst>
              <a:ext uri="{FF2B5EF4-FFF2-40B4-BE49-F238E27FC236}">
                <a16:creationId xmlns:a16="http://schemas.microsoft.com/office/drawing/2014/main" id="{1665850B-07D1-4340-9D08-5F4A499E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" b="4011"/>
          <a:stretch/>
        </p:blipFill>
        <p:spPr>
          <a:xfrm>
            <a:off x="6502888" y="-1"/>
            <a:ext cx="2636111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6E8B0-AD52-48AA-BFE1-EEBA1E032793}"/>
              </a:ext>
            </a:extLst>
          </p:cNvPr>
          <p:cNvSpPr txBox="1"/>
          <p:nvPr/>
        </p:nvSpPr>
        <p:spPr>
          <a:xfrm>
            <a:off x="4987545" y="1844734"/>
            <a:ext cx="1269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World of Work: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tech-enabled wide open space, paperless business &amp;  fuels collaboration &amp; productivity</a:t>
            </a:r>
            <a:endParaRPr lang="en-CA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8BB23-6F67-4669-AA5E-DCB914D653F6}"/>
              </a:ext>
            </a:extLst>
          </p:cNvPr>
          <p:cNvSpPr txBox="1"/>
          <p:nvPr/>
        </p:nvSpPr>
        <p:spPr>
          <a:xfrm>
            <a:off x="2641113" y="1864315"/>
            <a:ext cx="137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coverage: 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170+ terminals &amp; hubs, 110 shipping centres, 900+ shipping outlets, 5,300 vehicles &amp; largest hybrid-electric fleet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C8487-AF2E-48FC-9F3E-9992A37C79E4}"/>
              </a:ext>
            </a:extLst>
          </p:cNvPr>
          <p:cNvSpPr txBox="1"/>
          <p:nvPr/>
        </p:nvSpPr>
        <p:spPr>
          <a:xfrm>
            <a:off x="4221401" y="3374651"/>
            <a:ext cx="13332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focus on strategic investment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infrastructure, mobile technology, automation, electric fleet &amp; big data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EED0F-9A3F-4155-830E-9A384FD83E35}"/>
              </a:ext>
            </a:extLst>
          </p:cNvPr>
          <p:cNvSpPr txBox="1"/>
          <p:nvPr/>
        </p:nvSpPr>
        <p:spPr>
          <a:xfrm>
            <a:off x="149231" y="2289521"/>
            <a:ext cx="166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legacy: 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years &amp; 100% Canadian owned; Canada’s largest &amp; most experienced courier company</a:t>
            </a:r>
          </a:p>
          <a:p>
            <a:pPr lvl="1"/>
            <a:endParaRPr lang="en-C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8AED2-6457-433F-90A5-BD3CBF7C2C6F}"/>
              </a:ext>
            </a:extLst>
          </p:cNvPr>
          <p:cNvSpPr txBox="1"/>
          <p:nvPr/>
        </p:nvSpPr>
        <p:spPr>
          <a:xfrm>
            <a:off x="263531" y="1221854"/>
            <a:ext cx="336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Oswald" panose="02000503000000000000" pitchFamily="2" charset="0"/>
              </a:rPr>
              <a:t>About Purolator</a:t>
            </a:r>
            <a:endParaRPr lang="en-GB" sz="3600" dirty="0">
              <a:solidFill>
                <a:schemeClr val="tx2"/>
              </a:solidFill>
              <a:latin typeface="Oswald" panose="02000503000000000000" pitchFamily="2" charset="0"/>
            </a:endParaRPr>
          </a:p>
        </p:txBody>
      </p:sp>
      <p:sp>
        <p:nvSpPr>
          <p:cNvPr id="13" name="Plaque 10">
            <a:extLst>
              <a:ext uri="{FF2B5EF4-FFF2-40B4-BE49-F238E27FC236}">
                <a16:creationId xmlns:a16="http://schemas.microsoft.com/office/drawing/2014/main" id="{BD139CF9-EFBB-4678-B53A-76FAFF9148C3}"/>
              </a:ext>
            </a:extLst>
          </p:cNvPr>
          <p:cNvSpPr>
            <a:spLocks noChangeAspect="1"/>
          </p:cNvSpPr>
          <p:nvPr/>
        </p:nvSpPr>
        <p:spPr>
          <a:xfrm>
            <a:off x="2141896" y="366040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09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0">
            <a:extLst>
              <a:ext uri="{FF2B5EF4-FFF2-40B4-BE49-F238E27FC236}">
                <a16:creationId xmlns:a16="http://schemas.microsoft.com/office/drawing/2014/main" id="{77C6FA98-3FA0-4177-8118-CBF135311CD8}"/>
              </a:ext>
            </a:extLst>
          </p:cNvPr>
          <p:cNvSpPr>
            <a:spLocks noChangeAspect="1"/>
          </p:cNvSpPr>
          <p:nvPr/>
        </p:nvSpPr>
        <p:spPr>
          <a:xfrm>
            <a:off x="3696472" y="227284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4747F-57E9-4CEF-8312-A929657CDAA4}"/>
              </a:ext>
            </a:extLst>
          </p:cNvPr>
          <p:cNvSpPr txBox="1"/>
          <p:nvPr/>
        </p:nvSpPr>
        <p:spPr>
          <a:xfrm>
            <a:off x="2141896" y="3660401"/>
            <a:ext cx="1277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trusted delivery services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2019 </a:t>
            </a:r>
            <a:r>
              <a:rPr lang="en-CA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Gustavson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 trust index  &amp; iconic Canadian company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69ECF-520A-45ED-8AC1-439B69980906}"/>
              </a:ext>
            </a:extLst>
          </p:cNvPr>
          <p:cNvSpPr txBox="1"/>
          <p:nvPr/>
        </p:nvSpPr>
        <p:spPr>
          <a:xfrm>
            <a:off x="3712338" y="218327"/>
            <a:ext cx="1334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culture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12k people focused on the  customer, health &amp; safety, the environment, employee engagement &amp; the community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0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que 10">
            <a:extLst>
              <a:ext uri="{FF2B5EF4-FFF2-40B4-BE49-F238E27FC236}">
                <a16:creationId xmlns:a16="http://schemas.microsoft.com/office/drawing/2014/main" id="{02A6A260-C06B-41E1-A2F4-B309F2D82F29}"/>
              </a:ext>
            </a:extLst>
          </p:cNvPr>
          <p:cNvSpPr>
            <a:spLocks noChangeAspect="1"/>
          </p:cNvSpPr>
          <p:nvPr/>
        </p:nvSpPr>
        <p:spPr>
          <a:xfrm>
            <a:off x="2662150" y="1797943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laque 10">
            <a:extLst>
              <a:ext uri="{FF2B5EF4-FFF2-40B4-BE49-F238E27FC236}">
                <a16:creationId xmlns:a16="http://schemas.microsoft.com/office/drawing/2014/main" id="{CEED6EEA-7FE3-4D2A-92A3-CB2E1CFAFD1A}"/>
              </a:ext>
            </a:extLst>
          </p:cNvPr>
          <p:cNvSpPr>
            <a:spLocks noChangeAspect="1"/>
          </p:cNvSpPr>
          <p:nvPr/>
        </p:nvSpPr>
        <p:spPr>
          <a:xfrm>
            <a:off x="489331" y="2253779"/>
            <a:ext cx="1439115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laque 10">
            <a:extLst>
              <a:ext uri="{FF2B5EF4-FFF2-40B4-BE49-F238E27FC236}">
                <a16:creationId xmlns:a16="http://schemas.microsoft.com/office/drawing/2014/main" id="{0F18FDDC-C7DD-4814-8442-C1021C89350E}"/>
              </a:ext>
            </a:extLst>
          </p:cNvPr>
          <p:cNvSpPr>
            <a:spLocks noChangeAspect="1"/>
          </p:cNvSpPr>
          <p:nvPr/>
        </p:nvSpPr>
        <p:spPr>
          <a:xfrm>
            <a:off x="4989396" y="185162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laque 10">
            <a:extLst>
              <a:ext uri="{FF2B5EF4-FFF2-40B4-BE49-F238E27FC236}">
                <a16:creationId xmlns:a16="http://schemas.microsoft.com/office/drawing/2014/main" id="{2F951443-69C5-4316-A643-0DB36072D92D}"/>
              </a:ext>
            </a:extLst>
          </p:cNvPr>
          <p:cNvSpPr>
            <a:spLocks noChangeAspect="1"/>
          </p:cNvSpPr>
          <p:nvPr/>
        </p:nvSpPr>
        <p:spPr>
          <a:xfrm>
            <a:off x="4126202" y="3356907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indoor, floor, table&#10;&#10;Description automatically generated">
            <a:extLst>
              <a:ext uri="{FF2B5EF4-FFF2-40B4-BE49-F238E27FC236}">
                <a16:creationId xmlns:a16="http://schemas.microsoft.com/office/drawing/2014/main" id="{1665850B-07D1-4340-9D08-5F4A499E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" b="4011"/>
          <a:stretch/>
        </p:blipFill>
        <p:spPr>
          <a:xfrm>
            <a:off x="6502888" y="-1"/>
            <a:ext cx="2636111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6E8B0-AD52-48AA-BFE1-EEBA1E032793}"/>
              </a:ext>
            </a:extLst>
          </p:cNvPr>
          <p:cNvSpPr txBox="1"/>
          <p:nvPr/>
        </p:nvSpPr>
        <p:spPr>
          <a:xfrm>
            <a:off x="4987545" y="1844734"/>
            <a:ext cx="126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old way of doing things for the Old Purolator didn’t support the New Purolator</a:t>
            </a:r>
            <a:endParaRPr lang="en-C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8BB23-6F67-4669-AA5E-DCB914D653F6}"/>
              </a:ext>
            </a:extLst>
          </p:cNvPr>
          <p:cNvSpPr txBox="1"/>
          <p:nvPr/>
        </p:nvSpPr>
        <p:spPr>
          <a:xfrm>
            <a:off x="2641113" y="1788115"/>
            <a:ext cx="1370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manual work with multiple physical &amp; process touchpoints created breakpoints &amp; human error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C8487-AF2E-48FC-9F3E-9992A37C79E4}"/>
              </a:ext>
            </a:extLst>
          </p:cNvPr>
          <p:cNvSpPr txBox="1"/>
          <p:nvPr/>
        </p:nvSpPr>
        <p:spPr>
          <a:xfrm>
            <a:off x="4126151" y="3374651"/>
            <a:ext cx="1350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 payments &amp; high volume periods resulted in delayed payment processing </a:t>
            </a:r>
          </a:p>
          <a:p>
            <a:pPr fontAlgn="ctr"/>
            <a:endParaRPr lang="en-CA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EED0F-9A3F-4155-830E-9A384FD83E35}"/>
              </a:ext>
            </a:extLst>
          </p:cNvPr>
          <p:cNvSpPr txBox="1"/>
          <p:nvPr/>
        </p:nvSpPr>
        <p:spPr>
          <a:xfrm>
            <a:off x="111130" y="2270471"/>
            <a:ext cx="1798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payment processing systems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internal &amp; external created duplicated efforts, miscommunication, &amp; lost time &amp; resources</a:t>
            </a:r>
            <a:endParaRPr lang="en-CA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8AED2-6457-433F-90A5-BD3CBF7C2C6F}"/>
              </a:ext>
            </a:extLst>
          </p:cNvPr>
          <p:cNvSpPr txBox="1"/>
          <p:nvPr/>
        </p:nvSpPr>
        <p:spPr>
          <a:xfrm>
            <a:off x="263531" y="1231379"/>
            <a:ext cx="430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Oswald" panose="02000503000000000000" pitchFamily="2" charset="0"/>
              </a:rPr>
              <a:t>The challenges…</a:t>
            </a:r>
            <a:endParaRPr lang="en-GB" sz="3600" dirty="0">
              <a:solidFill>
                <a:schemeClr val="tx2"/>
              </a:solidFill>
              <a:latin typeface="Oswald" panose="02000503000000000000" pitchFamily="2" charset="0"/>
            </a:endParaRPr>
          </a:p>
        </p:txBody>
      </p:sp>
      <p:sp>
        <p:nvSpPr>
          <p:cNvPr id="13" name="Plaque 10">
            <a:extLst>
              <a:ext uri="{FF2B5EF4-FFF2-40B4-BE49-F238E27FC236}">
                <a16:creationId xmlns:a16="http://schemas.microsoft.com/office/drawing/2014/main" id="{BD139CF9-EFBB-4678-B53A-76FAFF9148C3}"/>
              </a:ext>
            </a:extLst>
          </p:cNvPr>
          <p:cNvSpPr>
            <a:spLocks noChangeAspect="1"/>
          </p:cNvSpPr>
          <p:nvPr/>
        </p:nvSpPr>
        <p:spPr>
          <a:xfrm>
            <a:off x="2141896" y="366040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09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0">
            <a:extLst>
              <a:ext uri="{FF2B5EF4-FFF2-40B4-BE49-F238E27FC236}">
                <a16:creationId xmlns:a16="http://schemas.microsoft.com/office/drawing/2014/main" id="{77C6FA98-3FA0-4177-8118-CBF135311CD8}"/>
              </a:ext>
            </a:extLst>
          </p:cNvPr>
          <p:cNvSpPr>
            <a:spLocks noChangeAspect="1"/>
          </p:cNvSpPr>
          <p:nvPr/>
        </p:nvSpPr>
        <p:spPr>
          <a:xfrm>
            <a:off x="3696472" y="227284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4747F-57E9-4CEF-8312-A929657CDAA4}"/>
              </a:ext>
            </a:extLst>
          </p:cNvPr>
          <p:cNvSpPr txBox="1"/>
          <p:nvPr/>
        </p:nvSpPr>
        <p:spPr>
          <a:xfrm>
            <a:off x="2141897" y="3660401"/>
            <a:ext cx="1242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Inefficient &amp; unscalable system resulted in lengthy delays in payment processing &amp; poor customer experience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69ECF-520A-45ED-8AC1-439B69980906}"/>
              </a:ext>
            </a:extLst>
          </p:cNvPr>
          <p:cNvSpPr txBox="1"/>
          <p:nvPr/>
        </p:nvSpPr>
        <p:spPr>
          <a:xfrm>
            <a:off x="3683763" y="218327"/>
            <a:ext cx="1370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visibility into processing post-dated cheques meant lost or mishandled payments triggering late payment notices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1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que 10">
            <a:extLst>
              <a:ext uri="{FF2B5EF4-FFF2-40B4-BE49-F238E27FC236}">
                <a16:creationId xmlns:a16="http://schemas.microsoft.com/office/drawing/2014/main" id="{02A6A260-C06B-41E1-A2F4-B309F2D82F29}"/>
              </a:ext>
            </a:extLst>
          </p:cNvPr>
          <p:cNvSpPr>
            <a:spLocks noChangeAspect="1"/>
          </p:cNvSpPr>
          <p:nvPr/>
        </p:nvSpPr>
        <p:spPr>
          <a:xfrm>
            <a:off x="2662150" y="1940818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laque 10">
            <a:extLst>
              <a:ext uri="{FF2B5EF4-FFF2-40B4-BE49-F238E27FC236}">
                <a16:creationId xmlns:a16="http://schemas.microsoft.com/office/drawing/2014/main" id="{CEED6EEA-7FE3-4D2A-92A3-CB2E1CFAFD1A}"/>
              </a:ext>
            </a:extLst>
          </p:cNvPr>
          <p:cNvSpPr>
            <a:spLocks noChangeAspect="1"/>
          </p:cNvSpPr>
          <p:nvPr/>
        </p:nvSpPr>
        <p:spPr>
          <a:xfrm>
            <a:off x="489331" y="2253779"/>
            <a:ext cx="1439115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laque 10">
            <a:extLst>
              <a:ext uri="{FF2B5EF4-FFF2-40B4-BE49-F238E27FC236}">
                <a16:creationId xmlns:a16="http://schemas.microsoft.com/office/drawing/2014/main" id="{0F18FDDC-C7DD-4814-8442-C1021C89350E}"/>
              </a:ext>
            </a:extLst>
          </p:cNvPr>
          <p:cNvSpPr>
            <a:spLocks noChangeAspect="1"/>
          </p:cNvSpPr>
          <p:nvPr/>
        </p:nvSpPr>
        <p:spPr>
          <a:xfrm>
            <a:off x="4989396" y="185162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laque 10">
            <a:extLst>
              <a:ext uri="{FF2B5EF4-FFF2-40B4-BE49-F238E27FC236}">
                <a16:creationId xmlns:a16="http://schemas.microsoft.com/office/drawing/2014/main" id="{2F951443-69C5-4316-A643-0DB36072D92D}"/>
              </a:ext>
            </a:extLst>
          </p:cNvPr>
          <p:cNvSpPr>
            <a:spLocks noChangeAspect="1"/>
          </p:cNvSpPr>
          <p:nvPr/>
        </p:nvSpPr>
        <p:spPr>
          <a:xfrm>
            <a:off x="4269077" y="3356907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indoor, floor, table&#10;&#10;Description automatically generated">
            <a:extLst>
              <a:ext uri="{FF2B5EF4-FFF2-40B4-BE49-F238E27FC236}">
                <a16:creationId xmlns:a16="http://schemas.microsoft.com/office/drawing/2014/main" id="{1665850B-07D1-4340-9D08-5F4A499E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" b="4011"/>
          <a:stretch/>
        </p:blipFill>
        <p:spPr>
          <a:xfrm>
            <a:off x="6502888" y="-1"/>
            <a:ext cx="2636111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6E8B0-AD52-48AA-BFE1-EEBA1E032793}"/>
              </a:ext>
            </a:extLst>
          </p:cNvPr>
          <p:cNvSpPr txBox="1"/>
          <p:nvPr/>
        </p:nvSpPr>
        <p:spPr>
          <a:xfrm>
            <a:off x="4987545" y="1844734"/>
            <a:ext cx="13704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 of dollars in savings over the term of the project </a:t>
            </a:r>
            <a:r>
              <a:rPr lang="en-C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free up people &amp; funds for higher value initiatives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8BB23-6F67-4669-AA5E-DCB914D653F6}"/>
              </a:ext>
            </a:extLst>
          </p:cNvPr>
          <p:cNvSpPr txBox="1"/>
          <p:nvPr/>
        </p:nvSpPr>
        <p:spPr>
          <a:xfrm>
            <a:off x="2650638" y="1940515"/>
            <a:ext cx="129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number of steps to process a cheque by 77%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C8487-AF2E-48FC-9F3E-9992A37C79E4}"/>
              </a:ext>
            </a:extLst>
          </p:cNvPr>
          <p:cNvSpPr txBox="1"/>
          <p:nvPr/>
        </p:nvSpPr>
        <p:spPr>
          <a:xfrm>
            <a:off x="4230926" y="3374651"/>
            <a:ext cx="14391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CA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improved efficiency, accuracy &amp; </a:t>
            </a:r>
          </a:p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automation &amp; better data processing</a:t>
            </a:r>
          </a:p>
          <a:p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EED0F-9A3F-4155-830E-9A384FD83E35}"/>
              </a:ext>
            </a:extLst>
          </p:cNvPr>
          <p:cNvSpPr txBox="1"/>
          <p:nvPr/>
        </p:nvSpPr>
        <p:spPr>
          <a:xfrm>
            <a:off x="472138" y="1854259"/>
            <a:ext cx="13704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 </a:t>
            </a:r>
          </a:p>
          <a:p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outsourced, end-to-end payment processing system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cheque processing, deposit &amp; recording </a:t>
            </a:r>
          </a:p>
          <a:p>
            <a:pPr lvl="1"/>
            <a:endParaRPr lang="en-C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8AED2-6457-433F-90A5-BD3CBF7C2C6F}"/>
              </a:ext>
            </a:extLst>
          </p:cNvPr>
          <p:cNvSpPr txBox="1"/>
          <p:nvPr/>
        </p:nvSpPr>
        <p:spPr>
          <a:xfrm>
            <a:off x="263531" y="1240904"/>
            <a:ext cx="366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Oswald" panose="02000503000000000000" pitchFamily="2" charset="0"/>
              </a:rPr>
              <a:t>How Ricoh helped…</a:t>
            </a:r>
            <a:endParaRPr lang="en-GB" sz="3600" dirty="0">
              <a:solidFill>
                <a:schemeClr val="tx2"/>
              </a:solidFill>
              <a:latin typeface="Oswald" panose="02000503000000000000" pitchFamily="2" charset="0"/>
            </a:endParaRPr>
          </a:p>
        </p:txBody>
      </p:sp>
      <p:sp>
        <p:nvSpPr>
          <p:cNvPr id="13" name="Plaque 10">
            <a:extLst>
              <a:ext uri="{FF2B5EF4-FFF2-40B4-BE49-F238E27FC236}">
                <a16:creationId xmlns:a16="http://schemas.microsoft.com/office/drawing/2014/main" id="{BD139CF9-EFBB-4678-B53A-76FAFF9148C3}"/>
              </a:ext>
            </a:extLst>
          </p:cNvPr>
          <p:cNvSpPr>
            <a:spLocks noChangeAspect="1"/>
          </p:cNvSpPr>
          <p:nvPr/>
        </p:nvSpPr>
        <p:spPr>
          <a:xfrm>
            <a:off x="2141896" y="366040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09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0">
            <a:extLst>
              <a:ext uri="{FF2B5EF4-FFF2-40B4-BE49-F238E27FC236}">
                <a16:creationId xmlns:a16="http://schemas.microsoft.com/office/drawing/2014/main" id="{77C6FA98-3FA0-4177-8118-CBF135311CD8}"/>
              </a:ext>
            </a:extLst>
          </p:cNvPr>
          <p:cNvSpPr>
            <a:spLocks noChangeAspect="1"/>
          </p:cNvSpPr>
          <p:nvPr/>
        </p:nvSpPr>
        <p:spPr>
          <a:xfrm>
            <a:off x="3696472" y="227284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4747F-57E9-4CEF-8312-A929657CDAA4}"/>
              </a:ext>
            </a:extLst>
          </p:cNvPr>
          <p:cNvSpPr txBox="1"/>
          <p:nvPr/>
        </p:nvSpPr>
        <p:spPr>
          <a:xfrm>
            <a:off x="2141896" y="3660401"/>
            <a:ext cx="1277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number of days to process the maximum volume of cheques during peak periods from 5 days to 2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69ECF-520A-45ED-8AC1-439B69980906}"/>
              </a:ext>
            </a:extLst>
          </p:cNvPr>
          <p:cNvSpPr txBox="1"/>
          <p:nvPr/>
        </p:nvSpPr>
        <p:spPr>
          <a:xfrm>
            <a:off x="3683763" y="227852"/>
            <a:ext cx="1334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human error &amp; reduced overall errors by wide margin – </a:t>
            </a:r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customer complaints </a:t>
            </a:r>
          </a:p>
        </p:txBody>
      </p:sp>
    </p:spTree>
    <p:extLst>
      <p:ext uri="{BB962C8B-B14F-4D97-AF65-F5344CB8AC3E}">
        <p14:creationId xmlns:p14="http://schemas.microsoft.com/office/powerpoint/2010/main" val="11908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que 10">
            <a:extLst>
              <a:ext uri="{FF2B5EF4-FFF2-40B4-BE49-F238E27FC236}">
                <a16:creationId xmlns:a16="http://schemas.microsoft.com/office/drawing/2014/main" id="{02A6A260-C06B-41E1-A2F4-B309F2D82F29}"/>
              </a:ext>
            </a:extLst>
          </p:cNvPr>
          <p:cNvSpPr>
            <a:spLocks noChangeAspect="1"/>
          </p:cNvSpPr>
          <p:nvPr/>
        </p:nvSpPr>
        <p:spPr>
          <a:xfrm>
            <a:off x="2662150" y="1959868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laque 10">
            <a:extLst>
              <a:ext uri="{FF2B5EF4-FFF2-40B4-BE49-F238E27FC236}">
                <a16:creationId xmlns:a16="http://schemas.microsoft.com/office/drawing/2014/main" id="{CEED6EEA-7FE3-4D2A-92A3-CB2E1CFAFD1A}"/>
              </a:ext>
            </a:extLst>
          </p:cNvPr>
          <p:cNvSpPr>
            <a:spLocks noChangeAspect="1"/>
          </p:cNvSpPr>
          <p:nvPr/>
        </p:nvSpPr>
        <p:spPr>
          <a:xfrm>
            <a:off x="489331" y="2253779"/>
            <a:ext cx="1439115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laque 10">
            <a:extLst>
              <a:ext uri="{FF2B5EF4-FFF2-40B4-BE49-F238E27FC236}">
                <a16:creationId xmlns:a16="http://schemas.microsoft.com/office/drawing/2014/main" id="{0F18FDDC-C7DD-4814-8442-C1021C89350E}"/>
              </a:ext>
            </a:extLst>
          </p:cNvPr>
          <p:cNvSpPr>
            <a:spLocks noChangeAspect="1"/>
          </p:cNvSpPr>
          <p:nvPr/>
        </p:nvSpPr>
        <p:spPr>
          <a:xfrm>
            <a:off x="4989396" y="185162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laque 10">
            <a:extLst>
              <a:ext uri="{FF2B5EF4-FFF2-40B4-BE49-F238E27FC236}">
                <a16:creationId xmlns:a16="http://schemas.microsoft.com/office/drawing/2014/main" id="{2F951443-69C5-4316-A643-0DB36072D92D}"/>
              </a:ext>
            </a:extLst>
          </p:cNvPr>
          <p:cNvSpPr>
            <a:spLocks noChangeAspect="1"/>
          </p:cNvSpPr>
          <p:nvPr/>
        </p:nvSpPr>
        <p:spPr>
          <a:xfrm>
            <a:off x="4392902" y="3433107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indoor, floor, table&#10;&#10;Description automatically generated">
            <a:extLst>
              <a:ext uri="{FF2B5EF4-FFF2-40B4-BE49-F238E27FC236}">
                <a16:creationId xmlns:a16="http://schemas.microsoft.com/office/drawing/2014/main" id="{1665850B-07D1-4340-9D08-5F4A499E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" b="4011"/>
          <a:stretch/>
        </p:blipFill>
        <p:spPr>
          <a:xfrm>
            <a:off x="6502888" y="-1"/>
            <a:ext cx="2636111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6E8B0-AD52-48AA-BFE1-EEBA1E032793}"/>
              </a:ext>
            </a:extLst>
          </p:cNvPr>
          <p:cNvSpPr txBox="1"/>
          <p:nvPr/>
        </p:nvSpPr>
        <p:spPr>
          <a:xfrm>
            <a:off x="4968495" y="1844734"/>
            <a:ext cx="14504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need to change or you’ll become obsolete; embrace change  &amp; disrupt your business”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8BB23-6F67-4669-AA5E-DCB914D653F6}"/>
              </a:ext>
            </a:extLst>
          </p:cNvPr>
          <p:cNvSpPr txBox="1"/>
          <p:nvPr/>
        </p:nvSpPr>
        <p:spPr>
          <a:xfrm>
            <a:off x="2641113" y="1950040"/>
            <a:ext cx="13704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lead - market share &amp; profits AND health &amp; safety, customer satisfaction, CSR &amp; employee engagement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C8487-AF2E-48FC-9F3E-9992A37C79E4}"/>
              </a:ext>
            </a:extLst>
          </p:cNvPr>
          <p:cNvSpPr txBox="1"/>
          <p:nvPr/>
        </p:nvSpPr>
        <p:spPr>
          <a:xfrm>
            <a:off x="4411901" y="3450851"/>
            <a:ext cx="13332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need to change or your company will become obsolete; be willing to change and disrupt your business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EED0F-9A3F-4155-830E-9A384FD83E35}"/>
              </a:ext>
            </a:extLst>
          </p:cNvPr>
          <p:cNvSpPr txBox="1"/>
          <p:nvPr/>
        </p:nvSpPr>
        <p:spPr>
          <a:xfrm>
            <a:off x="149231" y="2289521"/>
            <a:ext cx="16620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Ricoh </a:t>
            </a:r>
            <a:r>
              <a:rPr lang="en-C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– document management now, AP in later this year</a:t>
            </a:r>
          </a:p>
          <a:p>
            <a:pPr lvl="1"/>
            <a:endParaRPr lang="en-C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8AED2-6457-433F-90A5-BD3CBF7C2C6F}"/>
              </a:ext>
            </a:extLst>
          </p:cNvPr>
          <p:cNvSpPr txBox="1"/>
          <p:nvPr/>
        </p:nvSpPr>
        <p:spPr>
          <a:xfrm>
            <a:off x="215906" y="1326629"/>
            <a:ext cx="446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Oswald" panose="02000503000000000000" pitchFamily="2" charset="0"/>
              </a:rPr>
              <a:t>Next up for Purolator…</a:t>
            </a:r>
            <a:endParaRPr lang="en-GB" sz="3600" dirty="0">
              <a:solidFill>
                <a:schemeClr val="tx2"/>
              </a:solidFill>
              <a:latin typeface="Oswald" panose="02000503000000000000" pitchFamily="2" charset="0"/>
            </a:endParaRPr>
          </a:p>
        </p:txBody>
      </p:sp>
      <p:sp>
        <p:nvSpPr>
          <p:cNvPr id="13" name="Plaque 10">
            <a:extLst>
              <a:ext uri="{FF2B5EF4-FFF2-40B4-BE49-F238E27FC236}">
                <a16:creationId xmlns:a16="http://schemas.microsoft.com/office/drawing/2014/main" id="{BD139CF9-EFBB-4678-B53A-76FAFF9148C3}"/>
              </a:ext>
            </a:extLst>
          </p:cNvPr>
          <p:cNvSpPr>
            <a:spLocks noChangeAspect="1"/>
          </p:cNvSpPr>
          <p:nvPr/>
        </p:nvSpPr>
        <p:spPr>
          <a:xfrm>
            <a:off x="2141896" y="3660401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09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0">
            <a:extLst>
              <a:ext uri="{FF2B5EF4-FFF2-40B4-BE49-F238E27FC236}">
                <a16:creationId xmlns:a16="http://schemas.microsoft.com/office/drawing/2014/main" id="{77C6FA98-3FA0-4177-8118-CBF135311CD8}"/>
              </a:ext>
            </a:extLst>
          </p:cNvPr>
          <p:cNvSpPr>
            <a:spLocks noChangeAspect="1"/>
          </p:cNvSpPr>
          <p:nvPr/>
        </p:nvSpPr>
        <p:spPr>
          <a:xfrm>
            <a:off x="3696472" y="227284"/>
            <a:ext cx="1439116" cy="14400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4747F-57E9-4CEF-8312-A929657CDAA4}"/>
              </a:ext>
            </a:extLst>
          </p:cNvPr>
          <p:cNvSpPr txBox="1"/>
          <p:nvPr/>
        </p:nvSpPr>
        <p:spPr>
          <a:xfrm>
            <a:off x="2141896" y="3660401"/>
            <a:ext cx="1277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working together with Ricoh to uncover other areas of opportunity around the business</a:t>
            </a:r>
          </a:p>
          <a:p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69ECF-520A-45ED-8AC1-439B69980906}"/>
              </a:ext>
            </a:extLst>
          </p:cNvPr>
          <p:cNvSpPr txBox="1"/>
          <p:nvPr/>
        </p:nvSpPr>
        <p:spPr>
          <a:xfrm>
            <a:off x="3712338" y="218327"/>
            <a:ext cx="1334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“Sure, automate repetitive tasks, but the end-game is to free up your talent so you can optimise your company’s greatest asset – its  people!”</a:t>
            </a:r>
          </a:p>
        </p:txBody>
      </p:sp>
    </p:spTree>
    <p:extLst>
      <p:ext uri="{BB962C8B-B14F-4D97-AF65-F5344CB8AC3E}">
        <p14:creationId xmlns:p14="http://schemas.microsoft.com/office/powerpoint/2010/main" val="146436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5251</TotalTime>
  <Words>470</Words>
  <Application>Microsoft Office PowerPoint</Application>
  <PresentationFormat>On-screen Show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</dc:creator>
  <cp:lastModifiedBy>Nicole Cottrell</cp:lastModifiedBy>
  <cp:revision>67</cp:revision>
  <dcterms:created xsi:type="dcterms:W3CDTF">2017-06-05T07:08:56Z</dcterms:created>
  <dcterms:modified xsi:type="dcterms:W3CDTF">2019-06-14T20:02:42Z</dcterms:modified>
</cp:coreProperties>
</file>