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71" r:id="rId1"/>
  </p:sldMasterIdLst>
  <p:notesMasterIdLst>
    <p:notesMasterId r:id="rId22"/>
  </p:notesMasterIdLst>
  <p:handoutMasterIdLst>
    <p:handoutMasterId r:id="rId23"/>
  </p:handoutMasterIdLst>
  <p:sldIdLst>
    <p:sldId id="952" r:id="rId2"/>
    <p:sldId id="1107" r:id="rId3"/>
    <p:sldId id="1063" r:id="rId4"/>
    <p:sldId id="1064" r:id="rId5"/>
    <p:sldId id="1065" r:id="rId6"/>
    <p:sldId id="1066" r:id="rId7"/>
    <p:sldId id="1067" r:id="rId8"/>
    <p:sldId id="1098" r:id="rId9"/>
    <p:sldId id="1096" r:id="rId10"/>
    <p:sldId id="1053" r:id="rId11"/>
    <p:sldId id="1036" r:id="rId12"/>
    <p:sldId id="1054" r:id="rId13"/>
    <p:sldId id="1085" r:id="rId14"/>
    <p:sldId id="1078" r:id="rId15"/>
    <p:sldId id="1081" r:id="rId16"/>
    <p:sldId id="1099" r:id="rId17"/>
    <p:sldId id="1103" r:id="rId18"/>
    <p:sldId id="1102" r:id="rId19"/>
    <p:sldId id="1100" r:id="rId20"/>
    <p:sldId id="1105" r:id="rId21"/>
  </p:sldIdLst>
  <p:sldSz cx="9144000" cy="5143500" type="screen16x9"/>
  <p:notesSz cx="7010400" cy="9296400"/>
  <p:defaultText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2835" userDrawn="1">
          <p15:clr>
            <a:srgbClr val="A4A3A4"/>
          </p15:clr>
        </p15:guide>
        <p15:guide id="2" pos="2070" userDrawn="1">
          <p15:clr>
            <a:srgbClr val="A4A3A4"/>
          </p15:clr>
        </p15:guide>
        <p15:guide id="3" orient="horz" pos="2928" userDrawn="1">
          <p15:clr>
            <a:srgbClr val="A4A3A4"/>
          </p15:clr>
        </p15:guide>
        <p15:guide id="4"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ilian Wainer" initials="LW" lastIdx="4" clrIdx="0"/>
  <p:cmAuthor id="1" name="Lilian" initials="L" lastIdx="3" clrIdx="1"/>
  <p:cmAuthor id="2" name="Moncie F Rowther" initials="MFR" lastIdx="7" clrIdx="2">
    <p:extLst/>
  </p:cmAuthor>
  <p:cmAuthor id="3" name="Microsoft Office User" initials="Office" lastIdx="1" clrIdx="3">
    <p:extLst/>
  </p:cmAuthor>
  <p:cmAuthor id="4" name="Microsoft Office User" initials="Office [2]" lastIdx="1" clrIdx="4">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E2650"/>
    <a:srgbClr val="007DBA"/>
    <a:srgbClr val="0B0B0B"/>
    <a:srgbClr val="000000"/>
    <a:srgbClr val="87FF00"/>
    <a:srgbClr val="EFEFEF"/>
    <a:srgbClr val="1D71CD"/>
    <a:srgbClr val="184369"/>
    <a:srgbClr val="173E60"/>
    <a:srgbClr val="031B6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418" autoAdjust="0"/>
    <p:restoredTop sz="63482" autoAdjust="0"/>
  </p:normalViewPr>
  <p:slideViewPr>
    <p:cSldViewPr snapToGrid="0" showGuides="1">
      <p:cViewPr varScale="1">
        <p:scale>
          <a:sx n="75" d="100"/>
          <a:sy n="75" d="100"/>
        </p:scale>
        <p:origin x="1906" y="48"/>
      </p:cViewPr>
      <p:guideLst/>
    </p:cSldViewPr>
  </p:slideViewPr>
  <p:outlineViewPr>
    <p:cViewPr>
      <p:scale>
        <a:sx n="33" d="100"/>
        <a:sy n="33" d="100"/>
      </p:scale>
      <p:origin x="0" y="8874"/>
    </p:cViewPr>
  </p:outlineViewPr>
  <p:notesTextViewPr>
    <p:cViewPr>
      <p:scale>
        <a:sx n="1" d="1"/>
        <a:sy n="1" d="1"/>
      </p:scale>
      <p:origin x="0" y="0"/>
    </p:cViewPr>
  </p:notesTextViewPr>
  <p:sorterViewPr>
    <p:cViewPr>
      <p:scale>
        <a:sx n="116" d="100"/>
        <a:sy n="116" d="100"/>
      </p:scale>
      <p:origin x="0" y="-8296"/>
    </p:cViewPr>
  </p:sorterViewPr>
  <p:notesViewPr>
    <p:cSldViewPr snapToGrid="0" showGuides="1">
      <p:cViewPr varScale="1">
        <p:scale>
          <a:sx n="81" d="100"/>
          <a:sy n="81" d="100"/>
        </p:scale>
        <p:origin x="3904" y="192"/>
      </p:cViewPr>
      <p:guideLst>
        <p:guide orient="horz" pos="2835"/>
        <p:guide pos="2070"/>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oleObject" Target="file:///\\Users\klarson_gcs\Documents\GAC%20Conference_B2B%20Tail%20Spend.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Users\klarson_gcs\Documents\GAC%20Conference_B2B%20Tail%20Spend.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98480750673194E-2"/>
          <c:y val="1.8416206261510099E-2"/>
          <c:w val="0.96030384986536099"/>
          <c:h val="0.93370165745856304"/>
        </c:manualLayout>
      </c:layout>
      <c:areaChart>
        <c:grouping val="standard"/>
        <c:varyColors val="0"/>
        <c:ser>
          <c:idx val="0"/>
          <c:order val="0"/>
          <c:spPr>
            <a:solidFill>
              <a:schemeClr val="accent1"/>
            </a:solidFill>
            <a:ln>
              <a:noFill/>
            </a:ln>
            <a:effectLst/>
          </c:spPr>
          <c:cat>
            <c:numRef>
              <c:f>Sheet1!$C$12:$AJ$12</c:f>
              <c:numCache>
                <c:formatCode>General</c:formatCode>
                <c:ptCount val="34"/>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numCache>
            </c:numRef>
          </c:cat>
          <c:val>
            <c:numRef>
              <c:f>Sheet1!$C$13:$AJ$13</c:f>
              <c:numCache>
                <c:formatCode>General</c:formatCode>
                <c:ptCount val="34"/>
                <c:pt idx="0">
                  <c:v>100</c:v>
                </c:pt>
                <c:pt idx="1">
                  <c:v>85</c:v>
                </c:pt>
                <c:pt idx="2">
                  <c:v>70</c:v>
                </c:pt>
              </c:numCache>
            </c:numRef>
          </c:val>
        </c:ser>
        <c:ser>
          <c:idx val="1"/>
          <c:order val="1"/>
          <c:spPr>
            <a:solidFill>
              <a:schemeClr val="bg1">
                <a:lumMod val="85000"/>
              </a:schemeClr>
            </a:solidFill>
            <a:ln>
              <a:noFill/>
            </a:ln>
            <a:effectLst/>
          </c:spPr>
          <c:cat>
            <c:numRef>
              <c:f>Sheet1!$C$12:$AJ$12</c:f>
              <c:numCache>
                <c:formatCode>General</c:formatCode>
                <c:ptCount val="34"/>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numCache>
            </c:numRef>
          </c:cat>
          <c:val>
            <c:numRef>
              <c:f>Sheet1!$C$14:$AJ$14</c:f>
              <c:numCache>
                <c:formatCode>General</c:formatCode>
                <c:ptCount val="34"/>
                <c:pt idx="2">
                  <c:v>70</c:v>
                </c:pt>
                <c:pt idx="3">
                  <c:v>65</c:v>
                </c:pt>
                <c:pt idx="4">
                  <c:v>60</c:v>
                </c:pt>
                <c:pt idx="5">
                  <c:v>55</c:v>
                </c:pt>
                <c:pt idx="6">
                  <c:v>50</c:v>
                </c:pt>
                <c:pt idx="7">
                  <c:v>45</c:v>
                </c:pt>
                <c:pt idx="8">
                  <c:v>40</c:v>
                </c:pt>
                <c:pt idx="9">
                  <c:v>35</c:v>
                </c:pt>
                <c:pt idx="10">
                  <c:v>30</c:v>
                </c:pt>
                <c:pt idx="11">
                  <c:v>27</c:v>
                </c:pt>
                <c:pt idx="12">
                  <c:v>23</c:v>
                </c:pt>
                <c:pt idx="13">
                  <c:v>19</c:v>
                </c:pt>
                <c:pt idx="14">
                  <c:v>15</c:v>
                </c:pt>
              </c:numCache>
            </c:numRef>
          </c:val>
        </c:ser>
        <c:ser>
          <c:idx val="2"/>
          <c:order val="2"/>
          <c:spPr>
            <a:solidFill>
              <a:schemeClr val="bg1">
                <a:lumMod val="85000"/>
              </a:schemeClr>
            </a:solidFill>
            <a:ln>
              <a:noFill/>
            </a:ln>
            <a:effectLst/>
          </c:spPr>
          <c:cat>
            <c:numRef>
              <c:f>Sheet1!$C$12:$AJ$12</c:f>
              <c:numCache>
                <c:formatCode>General</c:formatCode>
                <c:ptCount val="34"/>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numCache>
            </c:numRef>
          </c:cat>
          <c:val>
            <c:numRef>
              <c:f>Sheet1!$C$15:$AJ$15</c:f>
              <c:numCache>
                <c:formatCode>General</c:formatCode>
                <c:ptCount val="34"/>
                <c:pt idx="14">
                  <c:v>15</c:v>
                </c:pt>
                <c:pt idx="15">
                  <c:v>14</c:v>
                </c:pt>
                <c:pt idx="16">
                  <c:v>13</c:v>
                </c:pt>
                <c:pt idx="17">
                  <c:v>12</c:v>
                </c:pt>
                <c:pt idx="18">
                  <c:v>11</c:v>
                </c:pt>
                <c:pt idx="19">
                  <c:v>10</c:v>
                </c:pt>
                <c:pt idx="20">
                  <c:v>9</c:v>
                </c:pt>
                <c:pt idx="21">
                  <c:v>8</c:v>
                </c:pt>
                <c:pt idx="22">
                  <c:v>7</c:v>
                </c:pt>
                <c:pt idx="23">
                  <c:v>6</c:v>
                </c:pt>
                <c:pt idx="24">
                  <c:v>5</c:v>
                </c:pt>
                <c:pt idx="25">
                  <c:v>4.5</c:v>
                </c:pt>
                <c:pt idx="26">
                  <c:v>4</c:v>
                </c:pt>
                <c:pt idx="27">
                  <c:v>3.5</c:v>
                </c:pt>
                <c:pt idx="28">
                  <c:v>3</c:v>
                </c:pt>
                <c:pt idx="29">
                  <c:v>2.5</c:v>
                </c:pt>
                <c:pt idx="30">
                  <c:v>2</c:v>
                </c:pt>
                <c:pt idx="31">
                  <c:v>1.5</c:v>
                </c:pt>
                <c:pt idx="32">
                  <c:v>1</c:v>
                </c:pt>
                <c:pt idx="33">
                  <c:v>0</c:v>
                </c:pt>
              </c:numCache>
            </c:numRef>
          </c:val>
        </c:ser>
        <c:dLbls>
          <c:showLegendKey val="0"/>
          <c:showVal val="0"/>
          <c:showCatName val="0"/>
          <c:showSerName val="0"/>
          <c:showPercent val="0"/>
          <c:showBubbleSize val="0"/>
        </c:dLbls>
        <c:axId val="706805432"/>
        <c:axId val="706803472"/>
      </c:areaChart>
      <c:catAx>
        <c:axId val="706805432"/>
        <c:scaling>
          <c:orientation val="minMax"/>
        </c:scaling>
        <c:delete val="1"/>
        <c:axPos val="b"/>
        <c:numFmt formatCode="General" sourceLinked="1"/>
        <c:majorTickMark val="none"/>
        <c:minorTickMark val="none"/>
        <c:tickLblPos val="nextTo"/>
        <c:crossAx val="706803472"/>
        <c:crosses val="autoZero"/>
        <c:auto val="1"/>
        <c:lblAlgn val="ctr"/>
        <c:lblOffset val="100"/>
        <c:noMultiLvlLbl val="0"/>
      </c:catAx>
      <c:valAx>
        <c:axId val="706803472"/>
        <c:scaling>
          <c:orientation val="minMax"/>
        </c:scaling>
        <c:delete val="1"/>
        <c:axPos val="l"/>
        <c:numFmt formatCode="General" sourceLinked="1"/>
        <c:majorTickMark val="none"/>
        <c:minorTickMark val="none"/>
        <c:tickLblPos val="nextTo"/>
        <c:crossAx val="706805432"/>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areaChart>
        <c:grouping val="standard"/>
        <c:varyColors val="0"/>
        <c:ser>
          <c:idx val="0"/>
          <c:order val="0"/>
          <c:spPr>
            <a:solidFill>
              <a:schemeClr val="accent1"/>
            </a:solidFill>
            <a:ln>
              <a:noFill/>
            </a:ln>
            <a:effectLst/>
          </c:spPr>
          <c:cat>
            <c:numRef>
              <c:f>Sheet1!$C$12:$AJ$12</c:f>
              <c:numCache>
                <c:formatCode>General</c:formatCode>
                <c:ptCount val="34"/>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numCache>
            </c:numRef>
          </c:cat>
          <c:val>
            <c:numRef>
              <c:f>Sheet1!$C$13:$AJ$13</c:f>
              <c:numCache>
                <c:formatCode>General</c:formatCode>
                <c:ptCount val="34"/>
                <c:pt idx="0">
                  <c:v>100</c:v>
                </c:pt>
                <c:pt idx="1">
                  <c:v>85</c:v>
                </c:pt>
                <c:pt idx="2">
                  <c:v>70</c:v>
                </c:pt>
              </c:numCache>
            </c:numRef>
          </c:val>
        </c:ser>
        <c:ser>
          <c:idx val="1"/>
          <c:order val="1"/>
          <c:spPr>
            <a:solidFill>
              <a:schemeClr val="tx2"/>
            </a:solidFill>
            <a:ln>
              <a:noFill/>
            </a:ln>
            <a:effectLst/>
          </c:spPr>
          <c:cat>
            <c:numRef>
              <c:f>Sheet1!$C$12:$AJ$12</c:f>
              <c:numCache>
                <c:formatCode>General</c:formatCode>
                <c:ptCount val="34"/>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numCache>
            </c:numRef>
          </c:cat>
          <c:val>
            <c:numRef>
              <c:f>Sheet1!$C$14:$AJ$14</c:f>
              <c:numCache>
                <c:formatCode>General</c:formatCode>
                <c:ptCount val="34"/>
                <c:pt idx="2">
                  <c:v>70</c:v>
                </c:pt>
                <c:pt idx="3">
                  <c:v>65</c:v>
                </c:pt>
                <c:pt idx="4">
                  <c:v>60</c:v>
                </c:pt>
                <c:pt idx="5">
                  <c:v>55</c:v>
                </c:pt>
                <c:pt idx="6">
                  <c:v>50</c:v>
                </c:pt>
                <c:pt idx="7">
                  <c:v>45</c:v>
                </c:pt>
                <c:pt idx="8">
                  <c:v>40</c:v>
                </c:pt>
                <c:pt idx="9">
                  <c:v>35</c:v>
                </c:pt>
              </c:numCache>
            </c:numRef>
          </c:val>
        </c:ser>
        <c:ser>
          <c:idx val="2"/>
          <c:order val="2"/>
          <c:spPr>
            <a:solidFill>
              <a:schemeClr val="bg1">
                <a:lumMod val="85000"/>
              </a:schemeClr>
            </a:solidFill>
            <a:ln>
              <a:noFill/>
            </a:ln>
            <a:effectLst/>
          </c:spPr>
          <c:cat>
            <c:numRef>
              <c:f>Sheet1!$C$12:$AJ$12</c:f>
              <c:numCache>
                <c:formatCode>General</c:formatCode>
                <c:ptCount val="34"/>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numCache>
            </c:numRef>
          </c:cat>
          <c:val>
            <c:numRef>
              <c:f>Sheet1!$C$16:$AJ$16</c:f>
              <c:numCache>
                <c:formatCode>General</c:formatCode>
                <c:ptCount val="34"/>
                <c:pt idx="9">
                  <c:v>35</c:v>
                </c:pt>
                <c:pt idx="10">
                  <c:v>30</c:v>
                </c:pt>
                <c:pt idx="11">
                  <c:v>27</c:v>
                </c:pt>
                <c:pt idx="12">
                  <c:v>23</c:v>
                </c:pt>
                <c:pt idx="13">
                  <c:v>19</c:v>
                </c:pt>
                <c:pt idx="14">
                  <c:v>15</c:v>
                </c:pt>
                <c:pt idx="15">
                  <c:v>14</c:v>
                </c:pt>
                <c:pt idx="16">
                  <c:v>13</c:v>
                </c:pt>
                <c:pt idx="17">
                  <c:v>12</c:v>
                </c:pt>
                <c:pt idx="18">
                  <c:v>11</c:v>
                </c:pt>
                <c:pt idx="19">
                  <c:v>10</c:v>
                </c:pt>
                <c:pt idx="20">
                  <c:v>9</c:v>
                </c:pt>
                <c:pt idx="21">
                  <c:v>8</c:v>
                </c:pt>
                <c:pt idx="22">
                  <c:v>7</c:v>
                </c:pt>
                <c:pt idx="23">
                  <c:v>6</c:v>
                </c:pt>
                <c:pt idx="24">
                  <c:v>5</c:v>
                </c:pt>
                <c:pt idx="25">
                  <c:v>4.5</c:v>
                </c:pt>
                <c:pt idx="26">
                  <c:v>4</c:v>
                </c:pt>
                <c:pt idx="27">
                  <c:v>3.5</c:v>
                </c:pt>
                <c:pt idx="28">
                  <c:v>3</c:v>
                </c:pt>
                <c:pt idx="29">
                  <c:v>2.5</c:v>
                </c:pt>
                <c:pt idx="30">
                  <c:v>2</c:v>
                </c:pt>
                <c:pt idx="31">
                  <c:v>1.5</c:v>
                </c:pt>
                <c:pt idx="32">
                  <c:v>1</c:v>
                </c:pt>
                <c:pt idx="33">
                  <c:v>0</c:v>
                </c:pt>
              </c:numCache>
            </c:numRef>
          </c:val>
        </c:ser>
        <c:dLbls>
          <c:showLegendKey val="0"/>
          <c:showVal val="0"/>
          <c:showCatName val="0"/>
          <c:showSerName val="0"/>
          <c:showPercent val="0"/>
          <c:showBubbleSize val="0"/>
        </c:dLbls>
        <c:axId val="697403096"/>
        <c:axId val="697404664"/>
      </c:areaChart>
      <c:catAx>
        <c:axId val="697403096"/>
        <c:scaling>
          <c:orientation val="minMax"/>
        </c:scaling>
        <c:delete val="1"/>
        <c:axPos val="b"/>
        <c:numFmt formatCode="General" sourceLinked="1"/>
        <c:majorTickMark val="none"/>
        <c:minorTickMark val="none"/>
        <c:tickLblPos val="nextTo"/>
        <c:crossAx val="697404664"/>
        <c:crosses val="autoZero"/>
        <c:auto val="1"/>
        <c:lblAlgn val="ctr"/>
        <c:lblOffset val="100"/>
        <c:noMultiLvlLbl val="0"/>
      </c:catAx>
      <c:valAx>
        <c:axId val="697404664"/>
        <c:scaling>
          <c:orientation val="minMax"/>
        </c:scaling>
        <c:delete val="1"/>
        <c:axPos val="l"/>
        <c:numFmt formatCode="General" sourceLinked="1"/>
        <c:majorTickMark val="none"/>
        <c:minorTickMark val="none"/>
        <c:tickLblPos val="nextTo"/>
        <c:crossAx val="697403096"/>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D567C31-5852-4299-960D-53BAE75B0791}" type="doc">
      <dgm:prSet loTypeId="urn:microsoft.com/office/officeart/2005/8/layout/vList5" loCatId="list" qsTypeId="urn:microsoft.com/office/officeart/2005/8/quickstyle/simple1" qsCatId="simple" csTypeId="urn:microsoft.com/office/officeart/2005/8/colors/colorful5" csCatId="colorful" phldr="1"/>
      <dgm:spPr/>
      <dgm:t>
        <a:bodyPr/>
        <a:lstStyle/>
        <a:p>
          <a:endParaRPr lang="en-US"/>
        </a:p>
      </dgm:t>
    </dgm:pt>
    <dgm:pt modelId="{03A3C027-F611-47B5-859B-BBE64BCC3E95}">
      <dgm:prSet custT="1"/>
      <dgm:spPr>
        <a:solidFill>
          <a:schemeClr val="accent3"/>
        </a:solidFill>
      </dgm:spPr>
      <dgm:t>
        <a:bodyPr/>
        <a:lstStyle/>
        <a:p>
          <a:r>
            <a:rPr lang="en-US" sz="2400" b="1" i="0" dirty="0" smtClean="0"/>
            <a:t>Tail spend</a:t>
          </a:r>
          <a:r>
            <a:rPr lang="en-US" sz="2400" b="0" i="0" dirty="0" smtClean="0"/>
            <a:t> is that </a:t>
          </a:r>
          <a:r>
            <a:rPr lang="en-US" sz="2400" b="1" i="0" dirty="0" smtClean="0"/>
            <a:t>spend</a:t>
          </a:r>
          <a:r>
            <a:rPr lang="en-US" sz="2400" b="0" i="0" dirty="0" smtClean="0"/>
            <a:t> for any firm, which is not actively managed in all the </a:t>
          </a:r>
          <a:r>
            <a:rPr lang="en-US" sz="2400" b="1" i="0" dirty="0" smtClean="0"/>
            <a:t>spend </a:t>
          </a:r>
          <a:r>
            <a:rPr lang="en-US" sz="2400" b="0" i="0" dirty="0" smtClean="0"/>
            <a:t>categories and may have an impact on the firm's financial performance due to its impact on SG&amp;A and COGS. it contains a small portion of the </a:t>
          </a:r>
          <a:r>
            <a:rPr lang="en-US" sz="2400" b="1" i="0" dirty="0" smtClean="0"/>
            <a:t>spend</a:t>
          </a:r>
          <a:r>
            <a:rPr lang="en-US" sz="2400" b="0" i="0" dirty="0" smtClean="0"/>
            <a:t> (10–20% under each </a:t>
          </a:r>
          <a:r>
            <a:rPr lang="en-US" sz="2400" b="1" i="0" dirty="0" smtClean="0"/>
            <a:t>spend</a:t>
          </a:r>
          <a:r>
            <a:rPr lang="en-US" sz="2400" b="0" i="0" dirty="0" smtClean="0"/>
            <a:t> category) but large number of suppliers accounting for it.</a:t>
          </a:r>
          <a:endParaRPr lang="en-US" sz="2400" dirty="0"/>
        </a:p>
      </dgm:t>
    </dgm:pt>
    <dgm:pt modelId="{6FED8C36-B49A-4BB1-BA88-34A77F923985}" type="parTrans" cxnId="{0D15B256-467A-4ABF-8EC5-124E58C117D7}">
      <dgm:prSet/>
      <dgm:spPr/>
      <dgm:t>
        <a:bodyPr/>
        <a:lstStyle/>
        <a:p>
          <a:endParaRPr lang="en-US"/>
        </a:p>
      </dgm:t>
    </dgm:pt>
    <dgm:pt modelId="{4803DA65-87D8-4FB1-AC2E-30F0736A08E9}" type="sibTrans" cxnId="{0D15B256-467A-4ABF-8EC5-124E58C117D7}">
      <dgm:prSet/>
      <dgm:spPr/>
      <dgm:t>
        <a:bodyPr/>
        <a:lstStyle/>
        <a:p>
          <a:endParaRPr lang="en-US"/>
        </a:p>
      </dgm:t>
    </dgm:pt>
    <dgm:pt modelId="{711DDA9C-0A3D-445B-8CE5-C7223A803243}" type="pres">
      <dgm:prSet presAssocID="{5D567C31-5852-4299-960D-53BAE75B0791}" presName="Name0" presStyleCnt="0">
        <dgm:presLayoutVars>
          <dgm:dir/>
          <dgm:animLvl val="lvl"/>
          <dgm:resizeHandles val="exact"/>
        </dgm:presLayoutVars>
      </dgm:prSet>
      <dgm:spPr/>
      <dgm:t>
        <a:bodyPr/>
        <a:lstStyle/>
        <a:p>
          <a:endParaRPr lang="en-US"/>
        </a:p>
      </dgm:t>
    </dgm:pt>
    <dgm:pt modelId="{DF6B6AB0-FBAC-4067-B34A-B9D69F1FDC6D}" type="pres">
      <dgm:prSet presAssocID="{03A3C027-F611-47B5-859B-BBE64BCC3E95}" presName="linNode" presStyleCnt="0"/>
      <dgm:spPr/>
    </dgm:pt>
    <dgm:pt modelId="{C2823DDB-FC9C-4850-9103-CA694D3C20DA}" type="pres">
      <dgm:prSet presAssocID="{03A3C027-F611-47B5-859B-BBE64BCC3E95}" presName="parentText" presStyleLbl="node1" presStyleIdx="0" presStyleCnt="1" custScaleX="277778">
        <dgm:presLayoutVars>
          <dgm:chMax val="1"/>
          <dgm:bulletEnabled val="1"/>
        </dgm:presLayoutVars>
      </dgm:prSet>
      <dgm:spPr/>
      <dgm:t>
        <a:bodyPr/>
        <a:lstStyle/>
        <a:p>
          <a:endParaRPr lang="en-US"/>
        </a:p>
      </dgm:t>
    </dgm:pt>
  </dgm:ptLst>
  <dgm:cxnLst>
    <dgm:cxn modelId="{FBCB5717-2A43-4050-B7D3-E73646186CAF}" type="presOf" srcId="{5D567C31-5852-4299-960D-53BAE75B0791}" destId="{711DDA9C-0A3D-445B-8CE5-C7223A803243}" srcOrd="0" destOrd="0" presId="urn:microsoft.com/office/officeart/2005/8/layout/vList5"/>
    <dgm:cxn modelId="{416C30C7-058A-41D6-8B8E-66C48D13B22B}" type="presOf" srcId="{03A3C027-F611-47B5-859B-BBE64BCC3E95}" destId="{C2823DDB-FC9C-4850-9103-CA694D3C20DA}" srcOrd="0" destOrd="0" presId="urn:microsoft.com/office/officeart/2005/8/layout/vList5"/>
    <dgm:cxn modelId="{0D15B256-467A-4ABF-8EC5-124E58C117D7}" srcId="{5D567C31-5852-4299-960D-53BAE75B0791}" destId="{03A3C027-F611-47B5-859B-BBE64BCC3E95}" srcOrd="0" destOrd="0" parTransId="{6FED8C36-B49A-4BB1-BA88-34A77F923985}" sibTransId="{4803DA65-87D8-4FB1-AC2E-30F0736A08E9}"/>
    <dgm:cxn modelId="{17BC944C-71F3-4453-8F6B-F448C06D0FD9}" type="presParOf" srcId="{711DDA9C-0A3D-445B-8CE5-C7223A803243}" destId="{DF6B6AB0-FBAC-4067-B34A-B9D69F1FDC6D}" srcOrd="0" destOrd="0" presId="urn:microsoft.com/office/officeart/2005/8/layout/vList5"/>
    <dgm:cxn modelId="{8353CAA9-9217-40DB-A7B0-E5F645471487}" type="presParOf" srcId="{DF6B6AB0-FBAC-4067-B34A-B9D69F1FDC6D}" destId="{C2823DDB-FC9C-4850-9103-CA694D3C20DA}" srcOrd="0"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7977351-E3A4-44C6-BFD9-51A243224468}" type="doc">
      <dgm:prSet loTypeId="urn:microsoft.com/office/officeart/2005/8/layout/pyramid1" loCatId="pyramid" qsTypeId="urn:microsoft.com/office/officeart/2005/8/quickstyle/simple1" qsCatId="simple" csTypeId="urn:microsoft.com/office/officeart/2005/8/colors/accent1_2" csCatId="accent1" phldr="1"/>
      <dgm:spPr/>
    </dgm:pt>
    <dgm:pt modelId="{15B6FE4C-370A-4876-B79C-FC4729DE0556}">
      <dgm:prSet phldrT="[Text]" custT="1"/>
      <dgm:spPr>
        <a:solidFill>
          <a:schemeClr val="accent5"/>
        </a:solidFill>
      </dgm:spPr>
      <dgm:t>
        <a:bodyPr/>
        <a:lstStyle/>
        <a:p>
          <a:endParaRPr lang="en-US" sz="1700" b="1" dirty="0" smtClean="0">
            <a:solidFill>
              <a:schemeClr val="tx1">
                <a:lumMod val="90000"/>
                <a:lumOff val="10000"/>
              </a:schemeClr>
            </a:solidFill>
          </a:endParaRPr>
        </a:p>
        <a:p>
          <a:r>
            <a:rPr lang="en-US" sz="1200" b="1" dirty="0" smtClean="0">
              <a:solidFill>
                <a:schemeClr val="bg2"/>
              </a:solidFill>
            </a:rPr>
            <a:t>EFT</a:t>
          </a:r>
        </a:p>
        <a:p>
          <a:r>
            <a:rPr lang="en-US" sz="1200" b="1" dirty="0" smtClean="0">
              <a:solidFill>
                <a:schemeClr val="bg2"/>
              </a:solidFill>
            </a:rPr>
            <a:t>Wire</a:t>
          </a:r>
        </a:p>
      </dgm:t>
    </dgm:pt>
    <dgm:pt modelId="{55098FB8-C2F9-499D-AE09-32586222AFD2}" type="parTrans" cxnId="{0696C5D0-D36E-4FB9-8FBA-D3E43C1B0218}">
      <dgm:prSet/>
      <dgm:spPr/>
      <dgm:t>
        <a:bodyPr/>
        <a:lstStyle/>
        <a:p>
          <a:endParaRPr lang="en-US"/>
        </a:p>
      </dgm:t>
    </dgm:pt>
    <dgm:pt modelId="{4E9D54E2-61BB-4B4F-BB34-D26B44340DD9}" type="sibTrans" cxnId="{0696C5D0-D36E-4FB9-8FBA-D3E43C1B0218}">
      <dgm:prSet/>
      <dgm:spPr/>
      <dgm:t>
        <a:bodyPr/>
        <a:lstStyle/>
        <a:p>
          <a:endParaRPr lang="en-US"/>
        </a:p>
      </dgm:t>
    </dgm:pt>
    <dgm:pt modelId="{1CB52B7D-46E6-44D6-997D-4EFBFA016538}">
      <dgm:prSet phldrT="[Text]" custT="1"/>
      <dgm:spPr>
        <a:solidFill>
          <a:schemeClr val="accent6"/>
        </a:solidFill>
      </dgm:spPr>
      <dgm:t>
        <a:bodyPr/>
        <a:lstStyle/>
        <a:p>
          <a:r>
            <a:rPr lang="en-US" sz="1200" b="1" dirty="0" smtClean="0">
              <a:solidFill>
                <a:schemeClr val="tx1">
                  <a:lumMod val="10000"/>
                  <a:lumOff val="90000"/>
                </a:schemeClr>
              </a:solidFill>
            </a:rPr>
            <a:t>Dynamic </a:t>
          </a:r>
        </a:p>
        <a:p>
          <a:r>
            <a:rPr lang="en-US" sz="1200" b="1" dirty="0" smtClean="0">
              <a:solidFill>
                <a:schemeClr val="tx1">
                  <a:lumMod val="10000"/>
                  <a:lumOff val="90000"/>
                </a:schemeClr>
              </a:solidFill>
            </a:rPr>
            <a:t>Discounting</a:t>
          </a:r>
        </a:p>
        <a:p>
          <a:endParaRPr lang="en-US" sz="1200" b="1" dirty="0" smtClean="0">
            <a:solidFill>
              <a:schemeClr val="tx1">
                <a:lumMod val="10000"/>
                <a:lumOff val="90000"/>
              </a:schemeClr>
            </a:solidFill>
          </a:endParaRPr>
        </a:p>
        <a:p>
          <a:r>
            <a:rPr lang="en-US" sz="1200" b="1" dirty="0" smtClean="0">
              <a:solidFill>
                <a:schemeClr val="tx1">
                  <a:lumMod val="10000"/>
                  <a:lumOff val="90000"/>
                </a:schemeClr>
              </a:solidFill>
            </a:rPr>
            <a:t>Buyer Initiated Payments</a:t>
          </a:r>
        </a:p>
        <a:p>
          <a:endParaRPr lang="en-US" sz="1200" b="1" dirty="0" smtClean="0">
            <a:solidFill>
              <a:schemeClr val="tx1">
                <a:lumMod val="10000"/>
                <a:lumOff val="90000"/>
              </a:schemeClr>
            </a:solidFill>
          </a:endParaRPr>
        </a:p>
        <a:p>
          <a:r>
            <a:rPr lang="en-US" sz="1200" b="1" dirty="0" smtClean="0">
              <a:solidFill>
                <a:schemeClr val="tx1">
                  <a:lumMod val="10000"/>
                  <a:lumOff val="90000"/>
                </a:schemeClr>
              </a:solidFill>
            </a:rPr>
            <a:t>Single-use </a:t>
          </a:r>
          <a:r>
            <a:rPr lang="en-US" sz="1200" b="1" dirty="0" err="1" smtClean="0">
              <a:solidFill>
                <a:schemeClr val="tx1">
                  <a:lumMod val="10000"/>
                  <a:lumOff val="90000"/>
                </a:schemeClr>
              </a:solidFill>
            </a:rPr>
            <a:t>vPayments</a:t>
          </a:r>
          <a:endParaRPr lang="en-US" sz="1200" b="1" dirty="0">
            <a:solidFill>
              <a:schemeClr val="tx1">
                <a:lumMod val="10000"/>
                <a:lumOff val="90000"/>
              </a:schemeClr>
            </a:solidFill>
          </a:endParaRPr>
        </a:p>
      </dgm:t>
    </dgm:pt>
    <dgm:pt modelId="{160F6E0C-F32B-42EB-AF01-4059C448B380}" type="parTrans" cxnId="{7EC96923-F792-4DAD-B845-65BB08AE6827}">
      <dgm:prSet/>
      <dgm:spPr/>
      <dgm:t>
        <a:bodyPr/>
        <a:lstStyle/>
        <a:p>
          <a:endParaRPr lang="en-US"/>
        </a:p>
      </dgm:t>
    </dgm:pt>
    <dgm:pt modelId="{8F6D330E-240A-4CCB-8234-89197A5F071F}" type="sibTrans" cxnId="{7EC96923-F792-4DAD-B845-65BB08AE6827}">
      <dgm:prSet/>
      <dgm:spPr/>
      <dgm:t>
        <a:bodyPr/>
        <a:lstStyle/>
        <a:p>
          <a:endParaRPr lang="en-US"/>
        </a:p>
      </dgm:t>
    </dgm:pt>
    <dgm:pt modelId="{FF1813D1-7285-4683-9DD1-D4B49B26294F}">
      <dgm:prSet phldrT="[Text]" custT="1"/>
      <dgm:spPr>
        <a:solidFill>
          <a:srgbClr val="002060"/>
        </a:solidFill>
      </dgm:spPr>
      <dgm:t>
        <a:bodyPr/>
        <a:lstStyle/>
        <a:p>
          <a:r>
            <a:rPr lang="en-US" sz="1200" b="1" dirty="0" smtClean="0">
              <a:solidFill>
                <a:schemeClr val="tx1">
                  <a:lumMod val="10000"/>
                  <a:lumOff val="90000"/>
                </a:schemeClr>
              </a:solidFill>
            </a:rPr>
            <a:t>Corporate Card / Purchasing Card </a:t>
          </a:r>
          <a:endParaRPr lang="en-US" sz="1200" b="1" dirty="0">
            <a:solidFill>
              <a:schemeClr val="tx1">
                <a:lumMod val="10000"/>
                <a:lumOff val="90000"/>
              </a:schemeClr>
            </a:solidFill>
          </a:endParaRPr>
        </a:p>
      </dgm:t>
    </dgm:pt>
    <dgm:pt modelId="{5E63B6CC-859E-4DCD-A4F8-6984792C7FC5}" type="parTrans" cxnId="{433CAC18-0916-4E33-AC47-C43B2287407C}">
      <dgm:prSet/>
      <dgm:spPr/>
      <dgm:t>
        <a:bodyPr/>
        <a:lstStyle/>
        <a:p>
          <a:endParaRPr lang="en-US"/>
        </a:p>
      </dgm:t>
    </dgm:pt>
    <dgm:pt modelId="{0C43A129-A2CE-4B52-A893-46CC698AE17E}" type="sibTrans" cxnId="{433CAC18-0916-4E33-AC47-C43B2287407C}">
      <dgm:prSet/>
      <dgm:spPr/>
      <dgm:t>
        <a:bodyPr/>
        <a:lstStyle/>
        <a:p>
          <a:endParaRPr lang="en-US"/>
        </a:p>
      </dgm:t>
    </dgm:pt>
    <dgm:pt modelId="{010E021B-6899-4186-962B-E3EE1B34071B}" type="pres">
      <dgm:prSet presAssocID="{17977351-E3A4-44C6-BFD9-51A243224468}" presName="Name0" presStyleCnt="0">
        <dgm:presLayoutVars>
          <dgm:dir/>
          <dgm:animLvl val="lvl"/>
          <dgm:resizeHandles val="exact"/>
        </dgm:presLayoutVars>
      </dgm:prSet>
      <dgm:spPr/>
    </dgm:pt>
    <dgm:pt modelId="{B0521AA0-2E76-427A-BB5B-92ECA790F47D}" type="pres">
      <dgm:prSet presAssocID="{15B6FE4C-370A-4876-B79C-FC4729DE0556}" presName="Name8" presStyleCnt="0"/>
      <dgm:spPr/>
    </dgm:pt>
    <dgm:pt modelId="{19A97512-7791-405C-BA0C-DCBC40629A3B}" type="pres">
      <dgm:prSet presAssocID="{15B6FE4C-370A-4876-B79C-FC4729DE0556}" presName="level" presStyleLbl="node1" presStyleIdx="0" presStyleCnt="3" custScaleY="47315">
        <dgm:presLayoutVars>
          <dgm:chMax val="1"/>
          <dgm:bulletEnabled val="1"/>
        </dgm:presLayoutVars>
      </dgm:prSet>
      <dgm:spPr/>
      <dgm:t>
        <a:bodyPr/>
        <a:lstStyle/>
        <a:p>
          <a:endParaRPr lang="en-US"/>
        </a:p>
      </dgm:t>
    </dgm:pt>
    <dgm:pt modelId="{89EEAA2D-C4C9-44E2-9DE1-6F398D8340F9}" type="pres">
      <dgm:prSet presAssocID="{15B6FE4C-370A-4876-B79C-FC4729DE0556}" presName="levelTx" presStyleLbl="revTx" presStyleIdx="0" presStyleCnt="0">
        <dgm:presLayoutVars>
          <dgm:chMax val="1"/>
          <dgm:bulletEnabled val="1"/>
        </dgm:presLayoutVars>
      </dgm:prSet>
      <dgm:spPr/>
      <dgm:t>
        <a:bodyPr/>
        <a:lstStyle/>
        <a:p>
          <a:endParaRPr lang="en-US"/>
        </a:p>
      </dgm:t>
    </dgm:pt>
    <dgm:pt modelId="{8891D25A-02EA-4EA3-AF1D-91CD07BB2545}" type="pres">
      <dgm:prSet presAssocID="{1CB52B7D-46E6-44D6-997D-4EFBFA016538}" presName="Name8" presStyleCnt="0"/>
      <dgm:spPr/>
    </dgm:pt>
    <dgm:pt modelId="{F74A4918-E3C2-42A5-B206-3E88D5F34E7A}" type="pres">
      <dgm:prSet presAssocID="{1CB52B7D-46E6-44D6-997D-4EFBFA016538}" presName="level" presStyleLbl="node1" presStyleIdx="1" presStyleCnt="3">
        <dgm:presLayoutVars>
          <dgm:chMax val="1"/>
          <dgm:bulletEnabled val="1"/>
        </dgm:presLayoutVars>
      </dgm:prSet>
      <dgm:spPr/>
      <dgm:t>
        <a:bodyPr/>
        <a:lstStyle/>
        <a:p>
          <a:endParaRPr lang="en-US"/>
        </a:p>
      </dgm:t>
    </dgm:pt>
    <dgm:pt modelId="{79D82AA5-AD01-4B9A-99CF-E5D751A2F08F}" type="pres">
      <dgm:prSet presAssocID="{1CB52B7D-46E6-44D6-997D-4EFBFA016538}" presName="levelTx" presStyleLbl="revTx" presStyleIdx="0" presStyleCnt="0">
        <dgm:presLayoutVars>
          <dgm:chMax val="1"/>
          <dgm:bulletEnabled val="1"/>
        </dgm:presLayoutVars>
      </dgm:prSet>
      <dgm:spPr/>
      <dgm:t>
        <a:bodyPr/>
        <a:lstStyle/>
        <a:p>
          <a:endParaRPr lang="en-US"/>
        </a:p>
      </dgm:t>
    </dgm:pt>
    <dgm:pt modelId="{367DDF8B-E4C3-4B0B-AFF6-608D14FE948C}" type="pres">
      <dgm:prSet presAssocID="{FF1813D1-7285-4683-9DD1-D4B49B26294F}" presName="Name8" presStyleCnt="0"/>
      <dgm:spPr/>
    </dgm:pt>
    <dgm:pt modelId="{29EA9424-EF5E-43E8-A08C-0DB96D31E77F}" type="pres">
      <dgm:prSet presAssocID="{FF1813D1-7285-4683-9DD1-D4B49B26294F}" presName="level" presStyleLbl="node1" presStyleIdx="2" presStyleCnt="3" custScaleY="33219" custLinFactNeighborX="-318" custLinFactNeighborY="-2066">
        <dgm:presLayoutVars>
          <dgm:chMax val="1"/>
          <dgm:bulletEnabled val="1"/>
        </dgm:presLayoutVars>
      </dgm:prSet>
      <dgm:spPr/>
      <dgm:t>
        <a:bodyPr/>
        <a:lstStyle/>
        <a:p>
          <a:endParaRPr lang="en-US"/>
        </a:p>
      </dgm:t>
    </dgm:pt>
    <dgm:pt modelId="{CFCB7B77-3869-43D7-B588-3DD454174C7F}" type="pres">
      <dgm:prSet presAssocID="{FF1813D1-7285-4683-9DD1-D4B49B26294F}" presName="levelTx" presStyleLbl="revTx" presStyleIdx="0" presStyleCnt="0">
        <dgm:presLayoutVars>
          <dgm:chMax val="1"/>
          <dgm:bulletEnabled val="1"/>
        </dgm:presLayoutVars>
      </dgm:prSet>
      <dgm:spPr/>
      <dgm:t>
        <a:bodyPr/>
        <a:lstStyle/>
        <a:p>
          <a:endParaRPr lang="en-US"/>
        </a:p>
      </dgm:t>
    </dgm:pt>
  </dgm:ptLst>
  <dgm:cxnLst>
    <dgm:cxn modelId="{7EC96923-F792-4DAD-B845-65BB08AE6827}" srcId="{17977351-E3A4-44C6-BFD9-51A243224468}" destId="{1CB52B7D-46E6-44D6-997D-4EFBFA016538}" srcOrd="1" destOrd="0" parTransId="{160F6E0C-F32B-42EB-AF01-4059C448B380}" sibTransId="{8F6D330E-240A-4CCB-8234-89197A5F071F}"/>
    <dgm:cxn modelId="{EFC456C4-1052-4EAB-A3A6-4C7E70C06FCD}" type="presOf" srcId="{15B6FE4C-370A-4876-B79C-FC4729DE0556}" destId="{19A97512-7791-405C-BA0C-DCBC40629A3B}" srcOrd="0" destOrd="0" presId="urn:microsoft.com/office/officeart/2005/8/layout/pyramid1"/>
    <dgm:cxn modelId="{7AF7CF74-24EA-48D4-9713-F91D2BC7861A}" type="presOf" srcId="{1CB52B7D-46E6-44D6-997D-4EFBFA016538}" destId="{F74A4918-E3C2-42A5-B206-3E88D5F34E7A}" srcOrd="0" destOrd="0" presId="urn:microsoft.com/office/officeart/2005/8/layout/pyramid1"/>
    <dgm:cxn modelId="{0F240E6E-7AE6-4F48-85FA-5A55A14A7BE7}" type="presOf" srcId="{1CB52B7D-46E6-44D6-997D-4EFBFA016538}" destId="{79D82AA5-AD01-4B9A-99CF-E5D751A2F08F}" srcOrd="1" destOrd="0" presId="urn:microsoft.com/office/officeart/2005/8/layout/pyramid1"/>
    <dgm:cxn modelId="{10EC1FD5-E0E6-40A1-8DBA-A4C91A859759}" type="presOf" srcId="{17977351-E3A4-44C6-BFD9-51A243224468}" destId="{010E021B-6899-4186-962B-E3EE1B34071B}" srcOrd="0" destOrd="0" presId="urn:microsoft.com/office/officeart/2005/8/layout/pyramid1"/>
    <dgm:cxn modelId="{0696C5D0-D36E-4FB9-8FBA-D3E43C1B0218}" srcId="{17977351-E3A4-44C6-BFD9-51A243224468}" destId="{15B6FE4C-370A-4876-B79C-FC4729DE0556}" srcOrd="0" destOrd="0" parTransId="{55098FB8-C2F9-499D-AE09-32586222AFD2}" sibTransId="{4E9D54E2-61BB-4B4F-BB34-D26B44340DD9}"/>
    <dgm:cxn modelId="{069D1BE3-6E42-48A8-AC09-E32450D62301}" type="presOf" srcId="{15B6FE4C-370A-4876-B79C-FC4729DE0556}" destId="{89EEAA2D-C4C9-44E2-9DE1-6F398D8340F9}" srcOrd="1" destOrd="0" presId="urn:microsoft.com/office/officeart/2005/8/layout/pyramid1"/>
    <dgm:cxn modelId="{433CAC18-0916-4E33-AC47-C43B2287407C}" srcId="{17977351-E3A4-44C6-BFD9-51A243224468}" destId="{FF1813D1-7285-4683-9DD1-D4B49B26294F}" srcOrd="2" destOrd="0" parTransId="{5E63B6CC-859E-4DCD-A4F8-6984792C7FC5}" sibTransId="{0C43A129-A2CE-4B52-A893-46CC698AE17E}"/>
    <dgm:cxn modelId="{FCBF8380-72AC-4481-A722-E4AC6341BDBA}" type="presOf" srcId="{FF1813D1-7285-4683-9DD1-D4B49B26294F}" destId="{CFCB7B77-3869-43D7-B588-3DD454174C7F}" srcOrd="1" destOrd="0" presId="urn:microsoft.com/office/officeart/2005/8/layout/pyramid1"/>
    <dgm:cxn modelId="{A14B3BF1-3E07-41E9-977D-5B1CE5B6E6AE}" type="presOf" srcId="{FF1813D1-7285-4683-9DD1-D4B49B26294F}" destId="{29EA9424-EF5E-43E8-A08C-0DB96D31E77F}" srcOrd="0" destOrd="0" presId="urn:microsoft.com/office/officeart/2005/8/layout/pyramid1"/>
    <dgm:cxn modelId="{17E422E7-3E29-4051-8895-BEC661505621}" type="presParOf" srcId="{010E021B-6899-4186-962B-E3EE1B34071B}" destId="{B0521AA0-2E76-427A-BB5B-92ECA790F47D}" srcOrd="0" destOrd="0" presId="urn:microsoft.com/office/officeart/2005/8/layout/pyramid1"/>
    <dgm:cxn modelId="{6FCE281C-49AB-45E1-8252-BC5E97E6C249}" type="presParOf" srcId="{B0521AA0-2E76-427A-BB5B-92ECA790F47D}" destId="{19A97512-7791-405C-BA0C-DCBC40629A3B}" srcOrd="0" destOrd="0" presId="urn:microsoft.com/office/officeart/2005/8/layout/pyramid1"/>
    <dgm:cxn modelId="{F0E5DB03-7837-4D27-B907-A343ECC47DA6}" type="presParOf" srcId="{B0521AA0-2E76-427A-BB5B-92ECA790F47D}" destId="{89EEAA2D-C4C9-44E2-9DE1-6F398D8340F9}" srcOrd="1" destOrd="0" presId="urn:microsoft.com/office/officeart/2005/8/layout/pyramid1"/>
    <dgm:cxn modelId="{0FA4D1C7-A4BA-493A-B646-5FF9E4FC2B04}" type="presParOf" srcId="{010E021B-6899-4186-962B-E3EE1B34071B}" destId="{8891D25A-02EA-4EA3-AF1D-91CD07BB2545}" srcOrd="1" destOrd="0" presId="urn:microsoft.com/office/officeart/2005/8/layout/pyramid1"/>
    <dgm:cxn modelId="{DFAB8495-63BB-4C0B-B008-E8A0171EA6DE}" type="presParOf" srcId="{8891D25A-02EA-4EA3-AF1D-91CD07BB2545}" destId="{F74A4918-E3C2-42A5-B206-3E88D5F34E7A}" srcOrd="0" destOrd="0" presId="urn:microsoft.com/office/officeart/2005/8/layout/pyramid1"/>
    <dgm:cxn modelId="{265DDD68-4D09-4A59-9D5A-74F2DF8D88BF}" type="presParOf" srcId="{8891D25A-02EA-4EA3-AF1D-91CD07BB2545}" destId="{79D82AA5-AD01-4B9A-99CF-E5D751A2F08F}" srcOrd="1" destOrd="0" presId="urn:microsoft.com/office/officeart/2005/8/layout/pyramid1"/>
    <dgm:cxn modelId="{12F16011-6EB3-4402-89EE-85777C2838B2}" type="presParOf" srcId="{010E021B-6899-4186-962B-E3EE1B34071B}" destId="{367DDF8B-E4C3-4B0B-AFF6-608D14FE948C}" srcOrd="2" destOrd="0" presId="urn:microsoft.com/office/officeart/2005/8/layout/pyramid1"/>
    <dgm:cxn modelId="{2E5EF898-82F1-4EB7-822E-D495F31A6DC8}" type="presParOf" srcId="{367DDF8B-E4C3-4B0B-AFF6-608D14FE948C}" destId="{29EA9424-EF5E-43E8-A08C-0DB96D31E77F}" srcOrd="0" destOrd="0" presId="urn:microsoft.com/office/officeart/2005/8/layout/pyramid1"/>
    <dgm:cxn modelId="{1285BEBA-7B4E-4A60-AF97-81484E2E56C2}" type="presParOf" srcId="{367DDF8B-E4C3-4B0B-AFF6-608D14FE948C}" destId="{CFCB7B77-3869-43D7-B588-3DD454174C7F}"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D567C31-5852-4299-960D-53BAE75B0791}" type="doc">
      <dgm:prSet loTypeId="urn:microsoft.com/office/officeart/2005/8/layout/vList5" loCatId="list" qsTypeId="urn:microsoft.com/office/officeart/2005/8/quickstyle/simple1" qsCatId="simple" csTypeId="urn:microsoft.com/office/officeart/2005/8/colors/colorful5" csCatId="colorful" phldr="1"/>
      <dgm:spPr/>
      <dgm:t>
        <a:bodyPr/>
        <a:lstStyle/>
        <a:p>
          <a:endParaRPr lang="en-US"/>
        </a:p>
      </dgm:t>
    </dgm:pt>
    <dgm:pt modelId="{DD1FDDB4-4A19-4588-8D8F-251C3B04B97B}">
      <dgm:prSet phldrT="[Text]" custT="1"/>
      <dgm:spPr>
        <a:solidFill>
          <a:schemeClr val="accent6"/>
        </a:solidFill>
      </dgm:spPr>
      <dgm:t>
        <a:bodyPr/>
        <a:lstStyle/>
        <a:p>
          <a:r>
            <a:rPr lang="en-US" sz="2400" dirty="0" smtClean="0"/>
            <a:t>Unsecured Capital</a:t>
          </a:r>
        </a:p>
      </dgm:t>
    </dgm:pt>
    <dgm:pt modelId="{B183E349-B61F-40D4-B93E-1E45DA9174DD}" type="parTrans" cxnId="{4C8CFF0E-2939-4A12-A551-342928045521}">
      <dgm:prSet/>
      <dgm:spPr/>
      <dgm:t>
        <a:bodyPr/>
        <a:lstStyle/>
        <a:p>
          <a:endParaRPr lang="en-US"/>
        </a:p>
      </dgm:t>
    </dgm:pt>
    <dgm:pt modelId="{7C72DD50-1DAF-49A8-9114-C58BA2AC063C}" type="sibTrans" cxnId="{4C8CFF0E-2939-4A12-A551-342928045521}">
      <dgm:prSet/>
      <dgm:spPr/>
      <dgm:t>
        <a:bodyPr/>
        <a:lstStyle/>
        <a:p>
          <a:endParaRPr lang="en-US"/>
        </a:p>
      </dgm:t>
    </dgm:pt>
    <dgm:pt modelId="{2A4EEAC1-8C1A-44A7-B918-6A8DAEB7B093}">
      <dgm:prSet custT="1"/>
      <dgm:spPr>
        <a:solidFill>
          <a:schemeClr val="accent5"/>
        </a:solidFill>
      </dgm:spPr>
      <dgm:t>
        <a:bodyPr/>
        <a:lstStyle/>
        <a:p>
          <a:r>
            <a:rPr lang="en-US" sz="2400" dirty="0" smtClean="0"/>
            <a:t>Incremental Revenue</a:t>
          </a:r>
          <a:endParaRPr lang="en-US" sz="2400" dirty="0"/>
        </a:p>
      </dgm:t>
    </dgm:pt>
    <dgm:pt modelId="{2DD63C04-D301-495B-9CF2-833453761961}" type="sibTrans" cxnId="{8FE71264-6910-480C-AC0E-5DD771D962BD}">
      <dgm:prSet/>
      <dgm:spPr/>
      <dgm:t>
        <a:bodyPr/>
        <a:lstStyle/>
        <a:p>
          <a:endParaRPr lang="en-US"/>
        </a:p>
      </dgm:t>
    </dgm:pt>
    <dgm:pt modelId="{EADEE994-A459-4CF7-AA2A-71FF65E90D6B}" type="parTrans" cxnId="{8FE71264-6910-480C-AC0E-5DD771D962BD}">
      <dgm:prSet/>
      <dgm:spPr/>
      <dgm:t>
        <a:bodyPr/>
        <a:lstStyle/>
        <a:p>
          <a:endParaRPr lang="en-US"/>
        </a:p>
      </dgm:t>
    </dgm:pt>
    <dgm:pt modelId="{0BAE922E-7A3B-42E0-9002-821B89D138EE}">
      <dgm:prSet custT="1"/>
      <dgm:spPr>
        <a:solidFill>
          <a:schemeClr val="tx2"/>
        </a:solidFill>
      </dgm:spPr>
      <dgm:t>
        <a:bodyPr/>
        <a:lstStyle/>
        <a:p>
          <a:r>
            <a:rPr lang="en-US" sz="2400" dirty="0" smtClean="0"/>
            <a:t>Manage &amp; Improve Working Capital</a:t>
          </a:r>
          <a:endParaRPr lang="en-US" sz="2400" dirty="0"/>
        </a:p>
      </dgm:t>
    </dgm:pt>
    <dgm:pt modelId="{9C7A220A-6988-423C-9C30-6E7A1335BF94}" type="sibTrans" cxnId="{8BAF79A4-F839-4D47-A947-EFF0130BCA84}">
      <dgm:prSet/>
      <dgm:spPr/>
      <dgm:t>
        <a:bodyPr/>
        <a:lstStyle/>
        <a:p>
          <a:endParaRPr lang="en-US"/>
        </a:p>
      </dgm:t>
    </dgm:pt>
    <dgm:pt modelId="{71FF788C-D872-4123-8CE9-01ADEA40A672}" type="parTrans" cxnId="{8BAF79A4-F839-4D47-A947-EFF0130BCA84}">
      <dgm:prSet/>
      <dgm:spPr/>
      <dgm:t>
        <a:bodyPr/>
        <a:lstStyle/>
        <a:p>
          <a:endParaRPr lang="en-US"/>
        </a:p>
      </dgm:t>
    </dgm:pt>
    <dgm:pt modelId="{03A3C027-F611-47B5-859B-BBE64BCC3E95}">
      <dgm:prSet custT="1"/>
      <dgm:spPr>
        <a:solidFill>
          <a:schemeClr val="accent3"/>
        </a:solidFill>
      </dgm:spPr>
      <dgm:t>
        <a:bodyPr/>
        <a:lstStyle/>
        <a:p>
          <a:r>
            <a:rPr lang="en-US" sz="2400" dirty="0" smtClean="0"/>
            <a:t>Process Improvement &amp; Efficiencies</a:t>
          </a:r>
          <a:endParaRPr lang="en-US" sz="2400" dirty="0"/>
        </a:p>
      </dgm:t>
    </dgm:pt>
    <dgm:pt modelId="{6FED8C36-B49A-4BB1-BA88-34A77F923985}" type="parTrans" cxnId="{0D15B256-467A-4ABF-8EC5-124E58C117D7}">
      <dgm:prSet/>
      <dgm:spPr/>
      <dgm:t>
        <a:bodyPr/>
        <a:lstStyle/>
        <a:p>
          <a:endParaRPr lang="en-US"/>
        </a:p>
      </dgm:t>
    </dgm:pt>
    <dgm:pt modelId="{4803DA65-87D8-4FB1-AC2E-30F0736A08E9}" type="sibTrans" cxnId="{0D15B256-467A-4ABF-8EC5-124E58C117D7}">
      <dgm:prSet/>
      <dgm:spPr/>
      <dgm:t>
        <a:bodyPr/>
        <a:lstStyle/>
        <a:p>
          <a:endParaRPr lang="en-US"/>
        </a:p>
      </dgm:t>
    </dgm:pt>
    <dgm:pt modelId="{711DDA9C-0A3D-445B-8CE5-C7223A803243}" type="pres">
      <dgm:prSet presAssocID="{5D567C31-5852-4299-960D-53BAE75B0791}" presName="Name0" presStyleCnt="0">
        <dgm:presLayoutVars>
          <dgm:dir/>
          <dgm:animLvl val="lvl"/>
          <dgm:resizeHandles val="exact"/>
        </dgm:presLayoutVars>
      </dgm:prSet>
      <dgm:spPr/>
      <dgm:t>
        <a:bodyPr/>
        <a:lstStyle/>
        <a:p>
          <a:endParaRPr lang="en-US"/>
        </a:p>
      </dgm:t>
    </dgm:pt>
    <dgm:pt modelId="{E728FF67-EA6E-447D-96EE-EE5FDDD5373C}" type="pres">
      <dgm:prSet presAssocID="{DD1FDDB4-4A19-4588-8D8F-251C3B04B97B}" presName="linNode" presStyleCnt="0"/>
      <dgm:spPr/>
    </dgm:pt>
    <dgm:pt modelId="{668300BE-FD62-4CC3-B71B-FBEB31C98A73}" type="pres">
      <dgm:prSet presAssocID="{DD1FDDB4-4A19-4588-8D8F-251C3B04B97B}" presName="parentText" presStyleLbl="node1" presStyleIdx="0" presStyleCnt="4" custScaleX="277778">
        <dgm:presLayoutVars>
          <dgm:chMax val="1"/>
          <dgm:bulletEnabled val="1"/>
        </dgm:presLayoutVars>
      </dgm:prSet>
      <dgm:spPr/>
      <dgm:t>
        <a:bodyPr/>
        <a:lstStyle/>
        <a:p>
          <a:endParaRPr lang="en-US"/>
        </a:p>
      </dgm:t>
    </dgm:pt>
    <dgm:pt modelId="{3B77A2CE-E01E-428B-B840-37F35E853C95}" type="pres">
      <dgm:prSet presAssocID="{7C72DD50-1DAF-49A8-9114-C58BA2AC063C}" presName="sp" presStyleCnt="0"/>
      <dgm:spPr/>
    </dgm:pt>
    <dgm:pt modelId="{606091B7-4145-4EDD-8175-B76606EF0A8D}" type="pres">
      <dgm:prSet presAssocID="{0BAE922E-7A3B-42E0-9002-821B89D138EE}" presName="linNode" presStyleCnt="0"/>
      <dgm:spPr/>
    </dgm:pt>
    <dgm:pt modelId="{9F6C7EDB-7D92-425C-9D37-D9413FF2C838}" type="pres">
      <dgm:prSet presAssocID="{0BAE922E-7A3B-42E0-9002-821B89D138EE}" presName="parentText" presStyleLbl="node1" presStyleIdx="1" presStyleCnt="4" custScaleX="277778">
        <dgm:presLayoutVars>
          <dgm:chMax val="1"/>
          <dgm:bulletEnabled val="1"/>
        </dgm:presLayoutVars>
      </dgm:prSet>
      <dgm:spPr/>
      <dgm:t>
        <a:bodyPr/>
        <a:lstStyle/>
        <a:p>
          <a:endParaRPr lang="en-US"/>
        </a:p>
      </dgm:t>
    </dgm:pt>
    <dgm:pt modelId="{FAF235D3-E539-423A-9A26-B0A21B5F9CA3}" type="pres">
      <dgm:prSet presAssocID="{9C7A220A-6988-423C-9C30-6E7A1335BF94}" presName="sp" presStyleCnt="0"/>
      <dgm:spPr/>
    </dgm:pt>
    <dgm:pt modelId="{4536A3DF-BD21-4C96-AA28-08CA31166B54}" type="pres">
      <dgm:prSet presAssocID="{2A4EEAC1-8C1A-44A7-B918-6A8DAEB7B093}" presName="linNode" presStyleCnt="0"/>
      <dgm:spPr/>
    </dgm:pt>
    <dgm:pt modelId="{38E69394-6B67-48F8-B16C-7321B08BE357}" type="pres">
      <dgm:prSet presAssocID="{2A4EEAC1-8C1A-44A7-B918-6A8DAEB7B093}" presName="parentText" presStyleLbl="node1" presStyleIdx="2" presStyleCnt="4" custScaleX="277778">
        <dgm:presLayoutVars>
          <dgm:chMax val="1"/>
          <dgm:bulletEnabled val="1"/>
        </dgm:presLayoutVars>
      </dgm:prSet>
      <dgm:spPr/>
      <dgm:t>
        <a:bodyPr/>
        <a:lstStyle/>
        <a:p>
          <a:endParaRPr lang="en-US"/>
        </a:p>
      </dgm:t>
    </dgm:pt>
    <dgm:pt modelId="{D2B31E01-0E43-4DD8-B30E-112813E0FC9B}" type="pres">
      <dgm:prSet presAssocID="{2DD63C04-D301-495B-9CF2-833453761961}" presName="sp" presStyleCnt="0"/>
      <dgm:spPr/>
    </dgm:pt>
    <dgm:pt modelId="{DF6B6AB0-FBAC-4067-B34A-B9D69F1FDC6D}" type="pres">
      <dgm:prSet presAssocID="{03A3C027-F611-47B5-859B-BBE64BCC3E95}" presName="linNode" presStyleCnt="0"/>
      <dgm:spPr/>
    </dgm:pt>
    <dgm:pt modelId="{C2823DDB-FC9C-4850-9103-CA694D3C20DA}" type="pres">
      <dgm:prSet presAssocID="{03A3C027-F611-47B5-859B-BBE64BCC3E95}" presName="parentText" presStyleLbl="node1" presStyleIdx="3" presStyleCnt="4" custScaleX="277778">
        <dgm:presLayoutVars>
          <dgm:chMax val="1"/>
          <dgm:bulletEnabled val="1"/>
        </dgm:presLayoutVars>
      </dgm:prSet>
      <dgm:spPr/>
      <dgm:t>
        <a:bodyPr/>
        <a:lstStyle/>
        <a:p>
          <a:endParaRPr lang="en-US"/>
        </a:p>
      </dgm:t>
    </dgm:pt>
  </dgm:ptLst>
  <dgm:cxnLst>
    <dgm:cxn modelId="{9FB41E11-5300-4034-90F1-618EC5AEFA0B}" type="presOf" srcId="{03A3C027-F611-47B5-859B-BBE64BCC3E95}" destId="{C2823DDB-FC9C-4850-9103-CA694D3C20DA}" srcOrd="0" destOrd="0" presId="urn:microsoft.com/office/officeart/2005/8/layout/vList5"/>
    <dgm:cxn modelId="{20DAD476-D93D-4C29-942C-622350D58D3F}" type="presOf" srcId="{DD1FDDB4-4A19-4588-8D8F-251C3B04B97B}" destId="{668300BE-FD62-4CC3-B71B-FBEB31C98A73}" srcOrd="0" destOrd="0" presId="urn:microsoft.com/office/officeart/2005/8/layout/vList5"/>
    <dgm:cxn modelId="{0D15B256-467A-4ABF-8EC5-124E58C117D7}" srcId="{5D567C31-5852-4299-960D-53BAE75B0791}" destId="{03A3C027-F611-47B5-859B-BBE64BCC3E95}" srcOrd="3" destOrd="0" parTransId="{6FED8C36-B49A-4BB1-BA88-34A77F923985}" sibTransId="{4803DA65-87D8-4FB1-AC2E-30F0736A08E9}"/>
    <dgm:cxn modelId="{AF1EE1C5-3AA4-4900-B7CA-7D6CFAC5F3E2}" type="presOf" srcId="{5D567C31-5852-4299-960D-53BAE75B0791}" destId="{711DDA9C-0A3D-445B-8CE5-C7223A803243}" srcOrd="0" destOrd="0" presId="urn:microsoft.com/office/officeart/2005/8/layout/vList5"/>
    <dgm:cxn modelId="{4C8CFF0E-2939-4A12-A551-342928045521}" srcId="{5D567C31-5852-4299-960D-53BAE75B0791}" destId="{DD1FDDB4-4A19-4588-8D8F-251C3B04B97B}" srcOrd="0" destOrd="0" parTransId="{B183E349-B61F-40D4-B93E-1E45DA9174DD}" sibTransId="{7C72DD50-1DAF-49A8-9114-C58BA2AC063C}"/>
    <dgm:cxn modelId="{8FE71264-6910-480C-AC0E-5DD771D962BD}" srcId="{5D567C31-5852-4299-960D-53BAE75B0791}" destId="{2A4EEAC1-8C1A-44A7-B918-6A8DAEB7B093}" srcOrd="2" destOrd="0" parTransId="{EADEE994-A459-4CF7-AA2A-71FF65E90D6B}" sibTransId="{2DD63C04-D301-495B-9CF2-833453761961}"/>
    <dgm:cxn modelId="{BA9C7E67-E047-4F15-92F0-5A8763E5EA22}" type="presOf" srcId="{2A4EEAC1-8C1A-44A7-B918-6A8DAEB7B093}" destId="{38E69394-6B67-48F8-B16C-7321B08BE357}" srcOrd="0" destOrd="0" presId="urn:microsoft.com/office/officeart/2005/8/layout/vList5"/>
    <dgm:cxn modelId="{8BAF79A4-F839-4D47-A947-EFF0130BCA84}" srcId="{5D567C31-5852-4299-960D-53BAE75B0791}" destId="{0BAE922E-7A3B-42E0-9002-821B89D138EE}" srcOrd="1" destOrd="0" parTransId="{71FF788C-D872-4123-8CE9-01ADEA40A672}" sibTransId="{9C7A220A-6988-423C-9C30-6E7A1335BF94}"/>
    <dgm:cxn modelId="{ED510D00-9B58-48C3-A5F6-2708D0C10901}" type="presOf" srcId="{0BAE922E-7A3B-42E0-9002-821B89D138EE}" destId="{9F6C7EDB-7D92-425C-9D37-D9413FF2C838}" srcOrd="0" destOrd="0" presId="urn:microsoft.com/office/officeart/2005/8/layout/vList5"/>
    <dgm:cxn modelId="{875047D6-BFAD-40FB-AA40-257F1D64EDF6}" type="presParOf" srcId="{711DDA9C-0A3D-445B-8CE5-C7223A803243}" destId="{E728FF67-EA6E-447D-96EE-EE5FDDD5373C}" srcOrd="0" destOrd="0" presId="urn:microsoft.com/office/officeart/2005/8/layout/vList5"/>
    <dgm:cxn modelId="{8BCF7DD0-671C-43E8-A8B4-6FE0FDEA99BB}" type="presParOf" srcId="{E728FF67-EA6E-447D-96EE-EE5FDDD5373C}" destId="{668300BE-FD62-4CC3-B71B-FBEB31C98A73}" srcOrd="0" destOrd="0" presId="urn:microsoft.com/office/officeart/2005/8/layout/vList5"/>
    <dgm:cxn modelId="{8796691C-7FA0-4BE0-ACB2-143BB0B6A0D6}" type="presParOf" srcId="{711DDA9C-0A3D-445B-8CE5-C7223A803243}" destId="{3B77A2CE-E01E-428B-B840-37F35E853C95}" srcOrd="1" destOrd="0" presId="urn:microsoft.com/office/officeart/2005/8/layout/vList5"/>
    <dgm:cxn modelId="{F98F7F51-72FD-4C29-957F-B6BE80631E43}" type="presParOf" srcId="{711DDA9C-0A3D-445B-8CE5-C7223A803243}" destId="{606091B7-4145-4EDD-8175-B76606EF0A8D}" srcOrd="2" destOrd="0" presId="urn:microsoft.com/office/officeart/2005/8/layout/vList5"/>
    <dgm:cxn modelId="{90E69136-CF29-4648-AD49-8D46040426AA}" type="presParOf" srcId="{606091B7-4145-4EDD-8175-B76606EF0A8D}" destId="{9F6C7EDB-7D92-425C-9D37-D9413FF2C838}" srcOrd="0" destOrd="0" presId="urn:microsoft.com/office/officeart/2005/8/layout/vList5"/>
    <dgm:cxn modelId="{20E6C073-DEAA-4C2F-BB0B-E1E691A4C06E}" type="presParOf" srcId="{711DDA9C-0A3D-445B-8CE5-C7223A803243}" destId="{FAF235D3-E539-423A-9A26-B0A21B5F9CA3}" srcOrd="3" destOrd="0" presId="urn:microsoft.com/office/officeart/2005/8/layout/vList5"/>
    <dgm:cxn modelId="{3DED5594-8D16-4DA7-8986-33FB4306FF1E}" type="presParOf" srcId="{711DDA9C-0A3D-445B-8CE5-C7223A803243}" destId="{4536A3DF-BD21-4C96-AA28-08CA31166B54}" srcOrd="4" destOrd="0" presId="urn:microsoft.com/office/officeart/2005/8/layout/vList5"/>
    <dgm:cxn modelId="{DC209B48-0598-41AE-9B55-FFABDDB73E27}" type="presParOf" srcId="{4536A3DF-BD21-4C96-AA28-08CA31166B54}" destId="{38E69394-6B67-48F8-B16C-7321B08BE357}" srcOrd="0" destOrd="0" presId="urn:microsoft.com/office/officeart/2005/8/layout/vList5"/>
    <dgm:cxn modelId="{3293ECAE-081F-4634-82AD-0948F2167E02}" type="presParOf" srcId="{711DDA9C-0A3D-445B-8CE5-C7223A803243}" destId="{D2B31E01-0E43-4DD8-B30E-112813E0FC9B}" srcOrd="5" destOrd="0" presId="urn:microsoft.com/office/officeart/2005/8/layout/vList5"/>
    <dgm:cxn modelId="{2BD12471-410F-4655-AC6C-B8BCAE439348}" type="presParOf" srcId="{711DDA9C-0A3D-445B-8CE5-C7223A803243}" destId="{DF6B6AB0-FBAC-4067-B34A-B9D69F1FDC6D}" srcOrd="6" destOrd="0" presId="urn:microsoft.com/office/officeart/2005/8/layout/vList5"/>
    <dgm:cxn modelId="{8C21D8A8-6649-4AC9-A471-4C9CB5444415}" type="presParOf" srcId="{DF6B6AB0-FBAC-4067-B34A-B9D69F1FDC6D}" destId="{C2823DDB-FC9C-4850-9103-CA694D3C20DA}" srcOrd="0"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823DDB-FC9C-4850-9103-CA694D3C20DA}">
      <dsp:nvSpPr>
        <dsp:cNvPr id="0" name=""/>
        <dsp:cNvSpPr/>
      </dsp:nvSpPr>
      <dsp:spPr>
        <a:xfrm>
          <a:off x="4165" y="0"/>
          <a:ext cx="8529030" cy="2500116"/>
        </a:xfrm>
        <a:prstGeom prst="roundRect">
          <a:avLst/>
        </a:prstGeom>
        <a:solidFill>
          <a:schemeClr val="accent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en-US" sz="2400" b="1" i="0" kern="1200" dirty="0" smtClean="0"/>
            <a:t>Tail spend</a:t>
          </a:r>
          <a:r>
            <a:rPr lang="en-US" sz="2400" b="0" i="0" kern="1200" dirty="0" smtClean="0"/>
            <a:t> is that </a:t>
          </a:r>
          <a:r>
            <a:rPr lang="en-US" sz="2400" b="1" i="0" kern="1200" dirty="0" smtClean="0"/>
            <a:t>spend</a:t>
          </a:r>
          <a:r>
            <a:rPr lang="en-US" sz="2400" b="0" i="0" kern="1200" dirty="0" smtClean="0"/>
            <a:t> for any firm, which is not actively managed in all the </a:t>
          </a:r>
          <a:r>
            <a:rPr lang="en-US" sz="2400" b="1" i="0" kern="1200" dirty="0" smtClean="0"/>
            <a:t>spend </a:t>
          </a:r>
          <a:r>
            <a:rPr lang="en-US" sz="2400" b="0" i="0" kern="1200" dirty="0" smtClean="0"/>
            <a:t>categories and may have an impact on the firm's financial performance due to its impact on SG&amp;A and COGS. it contains a small portion of the </a:t>
          </a:r>
          <a:r>
            <a:rPr lang="en-US" sz="2400" b="1" i="0" kern="1200" dirty="0" smtClean="0"/>
            <a:t>spend</a:t>
          </a:r>
          <a:r>
            <a:rPr lang="en-US" sz="2400" b="0" i="0" kern="1200" dirty="0" smtClean="0"/>
            <a:t> (10–20% under each </a:t>
          </a:r>
          <a:r>
            <a:rPr lang="en-US" sz="2400" b="1" i="0" kern="1200" dirty="0" smtClean="0"/>
            <a:t>spend</a:t>
          </a:r>
          <a:r>
            <a:rPr lang="en-US" sz="2400" b="0" i="0" kern="1200" dirty="0" smtClean="0"/>
            <a:t> category) but large number of suppliers accounting for it.</a:t>
          </a:r>
          <a:endParaRPr lang="en-US" sz="2400" kern="1200" dirty="0"/>
        </a:p>
      </dsp:txBody>
      <dsp:txXfrm>
        <a:off x="126211" y="122046"/>
        <a:ext cx="8284938" cy="225602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A97512-7791-405C-BA0C-DCBC40629A3B}">
      <dsp:nvSpPr>
        <dsp:cNvPr id="0" name=""/>
        <dsp:cNvSpPr/>
      </dsp:nvSpPr>
      <dsp:spPr>
        <a:xfrm>
          <a:off x="1506462" y="0"/>
          <a:ext cx="1070091" cy="831848"/>
        </a:xfrm>
        <a:prstGeom prst="trapezoid">
          <a:avLst>
            <a:gd name="adj" fmla="val 64320"/>
          </a:avLst>
        </a:prstGeom>
        <a:solidFill>
          <a:schemeClr val="accent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endParaRPr lang="en-US" sz="1700" b="1" kern="1200" dirty="0" smtClean="0">
            <a:solidFill>
              <a:schemeClr val="tx1">
                <a:lumMod val="90000"/>
                <a:lumOff val="10000"/>
              </a:schemeClr>
            </a:solidFill>
          </a:endParaRPr>
        </a:p>
        <a:p>
          <a:pPr lvl="0" algn="ctr" defTabSz="755650">
            <a:lnSpc>
              <a:spcPct val="90000"/>
            </a:lnSpc>
            <a:spcBef>
              <a:spcPct val="0"/>
            </a:spcBef>
            <a:spcAft>
              <a:spcPct val="35000"/>
            </a:spcAft>
          </a:pPr>
          <a:r>
            <a:rPr lang="en-US" sz="1200" b="1" kern="1200" dirty="0" smtClean="0">
              <a:solidFill>
                <a:schemeClr val="bg2"/>
              </a:solidFill>
            </a:rPr>
            <a:t>EFT</a:t>
          </a:r>
        </a:p>
        <a:p>
          <a:pPr lvl="0" algn="ctr" defTabSz="755650">
            <a:lnSpc>
              <a:spcPct val="90000"/>
            </a:lnSpc>
            <a:spcBef>
              <a:spcPct val="0"/>
            </a:spcBef>
            <a:spcAft>
              <a:spcPct val="35000"/>
            </a:spcAft>
          </a:pPr>
          <a:r>
            <a:rPr lang="en-US" sz="1200" b="1" kern="1200" dirty="0" smtClean="0">
              <a:solidFill>
                <a:schemeClr val="bg2"/>
              </a:solidFill>
            </a:rPr>
            <a:t>Wire</a:t>
          </a:r>
        </a:p>
      </dsp:txBody>
      <dsp:txXfrm>
        <a:off x="1506462" y="0"/>
        <a:ext cx="1070091" cy="831848"/>
      </dsp:txXfrm>
    </dsp:sp>
    <dsp:sp modelId="{F74A4918-E3C2-42A5-B206-3E88D5F34E7A}">
      <dsp:nvSpPr>
        <dsp:cNvPr id="0" name=""/>
        <dsp:cNvSpPr/>
      </dsp:nvSpPr>
      <dsp:spPr>
        <a:xfrm>
          <a:off x="375645" y="831848"/>
          <a:ext cx="3331724" cy="1758107"/>
        </a:xfrm>
        <a:prstGeom prst="trapezoid">
          <a:avLst>
            <a:gd name="adj" fmla="val 64320"/>
          </a:avLst>
        </a:prstGeom>
        <a:solidFill>
          <a:schemeClr val="accent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b="1" kern="1200" dirty="0" smtClean="0">
              <a:solidFill>
                <a:schemeClr val="tx1">
                  <a:lumMod val="10000"/>
                  <a:lumOff val="90000"/>
                </a:schemeClr>
              </a:solidFill>
            </a:rPr>
            <a:t>Dynamic </a:t>
          </a:r>
        </a:p>
        <a:p>
          <a:pPr lvl="0" algn="ctr" defTabSz="533400">
            <a:lnSpc>
              <a:spcPct val="90000"/>
            </a:lnSpc>
            <a:spcBef>
              <a:spcPct val="0"/>
            </a:spcBef>
            <a:spcAft>
              <a:spcPct val="35000"/>
            </a:spcAft>
          </a:pPr>
          <a:r>
            <a:rPr lang="en-US" sz="1200" b="1" kern="1200" dirty="0" smtClean="0">
              <a:solidFill>
                <a:schemeClr val="tx1">
                  <a:lumMod val="10000"/>
                  <a:lumOff val="90000"/>
                </a:schemeClr>
              </a:solidFill>
            </a:rPr>
            <a:t>Discounting</a:t>
          </a:r>
        </a:p>
        <a:p>
          <a:pPr lvl="0" algn="ctr" defTabSz="533400">
            <a:lnSpc>
              <a:spcPct val="90000"/>
            </a:lnSpc>
            <a:spcBef>
              <a:spcPct val="0"/>
            </a:spcBef>
            <a:spcAft>
              <a:spcPct val="35000"/>
            </a:spcAft>
          </a:pPr>
          <a:endParaRPr lang="en-US" sz="1200" b="1" kern="1200" dirty="0" smtClean="0">
            <a:solidFill>
              <a:schemeClr val="tx1">
                <a:lumMod val="10000"/>
                <a:lumOff val="90000"/>
              </a:schemeClr>
            </a:solidFill>
          </a:endParaRPr>
        </a:p>
        <a:p>
          <a:pPr lvl="0" algn="ctr" defTabSz="533400">
            <a:lnSpc>
              <a:spcPct val="90000"/>
            </a:lnSpc>
            <a:spcBef>
              <a:spcPct val="0"/>
            </a:spcBef>
            <a:spcAft>
              <a:spcPct val="35000"/>
            </a:spcAft>
          </a:pPr>
          <a:r>
            <a:rPr lang="en-US" sz="1200" b="1" kern="1200" dirty="0" smtClean="0">
              <a:solidFill>
                <a:schemeClr val="tx1">
                  <a:lumMod val="10000"/>
                  <a:lumOff val="90000"/>
                </a:schemeClr>
              </a:solidFill>
            </a:rPr>
            <a:t>Buyer Initiated Payments</a:t>
          </a:r>
        </a:p>
        <a:p>
          <a:pPr lvl="0" algn="ctr" defTabSz="533400">
            <a:lnSpc>
              <a:spcPct val="90000"/>
            </a:lnSpc>
            <a:spcBef>
              <a:spcPct val="0"/>
            </a:spcBef>
            <a:spcAft>
              <a:spcPct val="35000"/>
            </a:spcAft>
          </a:pPr>
          <a:endParaRPr lang="en-US" sz="1200" b="1" kern="1200" dirty="0" smtClean="0">
            <a:solidFill>
              <a:schemeClr val="tx1">
                <a:lumMod val="10000"/>
                <a:lumOff val="90000"/>
              </a:schemeClr>
            </a:solidFill>
          </a:endParaRPr>
        </a:p>
        <a:p>
          <a:pPr lvl="0" algn="ctr" defTabSz="533400">
            <a:lnSpc>
              <a:spcPct val="90000"/>
            </a:lnSpc>
            <a:spcBef>
              <a:spcPct val="0"/>
            </a:spcBef>
            <a:spcAft>
              <a:spcPct val="35000"/>
            </a:spcAft>
          </a:pPr>
          <a:r>
            <a:rPr lang="en-US" sz="1200" b="1" kern="1200" dirty="0" smtClean="0">
              <a:solidFill>
                <a:schemeClr val="tx1">
                  <a:lumMod val="10000"/>
                  <a:lumOff val="90000"/>
                </a:schemeClr>
              </a:solidFill>
            </a:rPr>
            <a:t>Single-use </a:t>
          </a:r>
          <a:r>
            <a:rPr lang="en-US" sz="1200" b="1" kern="1200" dirty="0" err="1" smtClean="0">
              <a:solidFill>
                <a:schemeClr val="tx1">
                  <a:lumMod val="10000"/>
                  <a:lumOff val="90000"/>
                </a:schemeClr>
              </a:solidFill>
            </a:rPr>
            <a:t>vPayments</a:t>
          </a:r>
          <a:endParaRPr lang="en-US" sz="1200" b="1" kern="1200" dirty="0">
            <a:solidFill>
              <a:schemeClr val="tx1">
                <a:lumMod val="10000"/>
                <a:lumOff val="90000"/>
              </a:schemeClr>
            </a:solidFill>
          </a:endParaRPr>
        </a:p>
      </dsp:txBody>
      <dsp:txXfrm>
        <a:off x="958697" y="831848"/>
        <a:ext cx="2165620" cy="1758107"/>
      </dsp:txXfrm>
    </dsp:sp>
    <dsp:sp modelId="{29EA9424-EF5E-43E8-A08C-0DB96D31E77F}">
      <dsp:nvSpPr>
        <dsp:cNvPr id="0" name=""/>
        <dsp:cNvSpPr/>
      </dsp:nvSpPr>
      <dsp:spPr>
        <a:xfrm>
          <a:off x="0" y="2553632"/>
          <a:ext cx="4083015" cy="584025"/>
        </a:xfrm>
        <a:prstGeom prst="trapezoid">
          <a:avLst>
            <a:gd name="adj" fmla="val 64320"/>
          </a:avLst>
        </a:prstGeom>
        <a:solidFill>
          <a:srgbClr val="00206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b="1" kern="1200" dirty="0" smtClean="0">
              <a:solidFill>
                <a:schemeClr val="tx1">
                  <a:lumMod val="10000"/>
                  <a:lumOff val="90000"/>
                </a:schemeClr>
              </a:solidFill>
            </a:rPr>
            <a:t>Corporate Card / Purchasing Card </a:t>
          </a:r>
          <a:endParaRPr lang="en-US" sz="1200" b="1" kern="1200" dirty="0">
            <a:solidFill>
              <a:schemeClr val="tx1">
                <a:lumMod val="10000"/>
                <a:lumOff val="90000"/>
              </a:schemeClr>
            </a:solidFill>
          </a:endParaRPr>
        </a:p>
      </dsp:txBody>
      <dsp:txXfrm>
        <a:off x="714527" y="2553632"/>
        <a:ext cx="2653960" cy="58402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8300BE-FD62-4CC3-B71B-FBEB31C98A73}">
      <dsp:nvSpPr>
        <dsp:cNvPr id="0" name=""/>
        <dsp:cNvSpPr/>
      </dsp:nvSpPr>
      <dsp:spPr>
        <a:xfrm>
          <a:off x="2648" y="1251"/>
          <a:ext cx="5423168" cy="601834"/>
        </a:xfrm>
        <a:prstGeom prst="roundRect">
          <a:avLst/>
        </a:prstGeom>
        <a:solidFill>
          <a:schemeClr val="accent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en-US" sz="2400" kern="1200" dirty="0" smtClean="0"/>
            <a:t>Unsecured Capital</a:t>
          </a:r>
        </a:p>
      </dsp:txBody>
      <dsp:txXfrm>
        <a:off x="32027" y="30630"/>
        <a:ext cx="5364410" cy="543076"/>
      </dsp:txXfrm>
    </dsp:sp>
    <dsp:sp modelId="{9F6C7EDB-7D92-425C-9D37-D9413FF2C838}">
      <dsp:nvSpPr>
        <dsp:cNvPr id="0" name=""/>
        <dsp:cNvSpPr/>
      </dsp:nvSpPr>
      <dsp:spPr>
        <a:xfrm>
          <a:off x="2648" y="633177"/>
          <a:ext cx="5423168" cy="601834"/>
        </a:xfrm>
        <a:prstGeom prst="roundRect">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en-US" sz="2400" kern="1200" dirty="0" smtClean="0"/>
            <a:t>Manage &amp; Improve Working Capital</a:t>
          </a:r>
          <a:endParaRPr lang="en-US" sz="2400" kern="1200" dirty="0"/>
        </a:p>
      </dsp:txBody>
      <dsp:txXfrm>
        <a:off x="32027" y="662556"/>
        <a:ext cx="5364410" cy="543076"/>
      </dsp:txXfrm>
    </dsp:sp>
    <dsp:sp modelId="{38E69394-6B67-48F8-B16C-7321B08BE357}">
      <dsp:nvSpPr>
        <dsp:cNvPr id="0" name=""/>
        <dsp:cNvSpPr/>
      </dsp:nvSpPr>
      <dsp:spPr>
        <a:xfrm>
          <a:off x="2648" y="1265103"/>
          <a:ext cx="5423168" cy="601834"/>
        </a:xfrm>
        <a:prstGeom prst="roundRect">
          <a:avLst/>
        </a:prstGeom>
        <a:solidFill>
          <a:schemeClr val="accent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en-US" sz="2400" kern="1200" dirty="0" smtClean="0"/>
            <a:t>Incremental Revenue</a:t>
          </a:r>
          <a:endParaRPr lang="en-US" sz="2400" kern="1200" dirty="0"/>
        </a:p>
      </dsp:txBody>
      <dsp:txXfrm>
        <a:off x="32027" y="1294482"/>
        <a:ext cx="5364410" cy="543076"/>
      </dsp:txXfrm>
    </dsp:sp>
    <dsp:sp modelId="{C2823DDB-FC9C-4850-9103-CA694D3C20DA}">
      <dsp:nvSpPr>
        <dsp:cNvPr id="0" name=""/>
        <dsp:cNvSpPr/>
      </dsp:nvSpPr>
      <dsp:spPr>
        <a:xfrm>
          <a:off x="2648" y="1897030"/>
          <a:ext cx="5423168" cy="601834"/>
        </a:xfrm>
        <a:prstGeom prst="roundRect">
          <a:avLst/>
        </a:prstGeom>
        <a:solidFill>
          <a:schemeClr val="accent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en-US" sz="2400" kern="1200" dirty="0" smtClean="0"/>
            <a:t>Process Improvement &amp; Efficiencies</a:t>
          </a:r>
          <a:endParaRPr lang="en-US" sz="2400" kern="1200" dirty="0"/>
        </a:p>
      </dsp:txBody>
      <dsp:txXfrm>
        <a:off x="32027" y="1926409"/>
        <a:ext cx="5364410" cy="543076"/>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1427" tIns="45713" rIns="91427" bIns="45713"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1427" tIns="45713" rIns="91427" bIns="45713" rtlCol="0"/>
          <a:lstStyle>
            <a:lvl1pPr algn="r">
              <a:defRPr sz="1200"/>
            </a:lvl1pPr>
          </a:lstStyle>
          <a:p>
            <a:fld id="{5060CC73-7546-4A4B-9C9C-78013E8980DD}" type="datetimeFigureOut">
              <a:rPr lang="en-US" smtClean="0"/>
              <a:pPr/>
              <a:t>6/13/2018</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1427" tIns="45713" rIns="91427" bIns="45713"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1427" tIns="45713" rIns="91427" bIns="45713" rtlCol="0" anchor="b"/>
          <a:lstStyle>
            <a:lvl1pPr algn="r">
              <a:defRPr sz="1200"/>
            </a:lvl1pPr>
          </a:lstStyle>
          <a:p>
            <a:fld id="{7CB69CFD-79A2-4BFC-8E38-159CDD8FA008}" type="slidenum">
              <a:rPr lang="en-US" smtClean="0"/>
              <a:pPr/>
              <a:t>‹#›</a:t>
            </a:fld>
            <a:endParaRPr lang="en-US" dirty="0"/>
          </a:p>
        </p:txBody>
      </p:sp>
    </p:spTree>
    <p:extLst>
      <p:ext uri="{BB962C8B-B14F-4D97-AF65-F5344CB8AC3E}">
        <p14:creationId xmlns:p14="http://schemas.microsoft.com/office/powerpoint/2010/main" val="1517246190"/>
      </p:ext>
    </p:extLst>
  </p:cSld>
  <p:clrMap bg1="lt1" tx1="dk1" bg2="lt2" tx2="dk2" accent1="accent1" accent2="accent2" accent3="accent3" accent4="accent4" accent5="accent5" accent6="accent6" hlink="hlink" folHlink="folHlink"/>
  <p:hf sldNum="0"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1427" tIns="45713" rIns="91427" bIns="45713"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1427" tIns="45713" rIns="91427" bIns="45713" rtlCol="0"/>
          <a:lstStyle>
            <a:lvl1pPr algn="r">
              <a:defRPr sz="1200"/>
            </a:lvl1pPr>
          </a:lstStyle>
          <a:p>
            <a:fld id="{0A81C0E9-5D74-4B7A-8B6E-F882DBF82D48}" type="datetimeFigureOut">
              <a:rPr lang="en-US" smtClean="0"/>
              <a:pPr/>
              <a:t>6/13/2018</a:t>
            </a:fld>
            <a:endParaRPr lang="en-US" dirty="0"/>
          </a:p>
        </p:txBody>
      </p:sp>
      <p:sp>
        <p:nvSpPr>
          <p:cNvPr id="4" name="Slide Image Placeholder 3"/>
          <p:cNvSpPr>
            <a:spLocks noGrp="1" noRot="1" noChangeAspect="1"/>
          </p:cNvSpPr>
          <p:nvPr>
            <p:ph type="sldImg" idx="2"/>
          </p:nvPr>
        </p:nvSpPr>
        <p:spPr>
          <a:xfrm>
            <a:off x="566738" y="293688"/>
            <a:ext cx="5876925" cy="3306762"/>
          </a:xfrm>
          <a:prstGeom prst="rect">
            <a:avLst/>
          </a:prstGeom>
          <a:noFill/>
          <a:ln w="12700">
            <a:solidFill>
              <a:prstClr val="black"/>
            </a:solidFill>
          </a:ln>
        </p:spPr>
        <p:txBody>
          <a:bodyPr vert="horz" lIns="91427" tIns="45713" rIns="91427" bIns="45713" rtlCol="0" anchor="ctr"/>
          <a:lstStyle/>
          <a:p>
            <a:endParaRPr lang="en-US" dirty="0"/>
          </a:p>
        </p:txBody>
      </p:sp>
      <p:sp>
        <p:nvSpPr>
          <p:cNvPr id="6" name="Footer Placeholder 5"/>
          <p:cNvSpPr>
            <a:spLocks noGrp="1"/>
          </p:cNvSpPr>
          <p:nvPr>
            <p:ph type="ftr" sz="quarter" idx="4"/>
          </p:nvPr>
        </p:nvSpPr>
        <p:spPr>
          <a:xfrm>
            <a:off x="0" y="8829967"/>
            <a:ext cx="3037840" cy="464820"/>
          </a:xfrm>
          <a:prstGeom prst="rect">
            <a:avLst/>
          </a:prstGeom>
        </p:spPr>
        <p:txBody>
          <a:bodyPr vert="horz" lIns="91427" tIns="45713" rIns="91427" bIns="45713"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1427" tIns="45713" rIns="91427" bIns="45713" rtlCol="0" anchor="b"/>
          <a:lstStyle>
            <a:lvl1pPr algn="r">
              <a:defRPr sz="1200"/>
            </a:lvl1pPr>
          </a:lstStyle>
          <a:p>
            <a:fld id="{6C7ADB3B-84CF-4143-8933-E84534A556DF}" type="slidenum">
              <a:rPr lang="en-US" smtClean="0"/>
              <a:pPr/>
              <a:t>‹#›</a:t>
            </a:fld>
            <a:endParaRPr lang="en-US" dirty="0"/>
          </a:p>
        </p:txBody>
      </p:sp>
      <p:sp>
        <p:nvSpPr>
          <p:cNvPr id="8" name="Text Box 9"/>
          <p:cNvSpPr txBox="1">
            <a:spLocks noChangeArrowheads="1"/>
          </p:cNvSpPr>
          <p:nvPr/>
        </p:nvSpPr>
        <p:spPr bwMode="auto">
          <a:xfrm>
            <a:off x="6" y="3603671"/>
            <a:ext cx="1922347" cy="374734"/>
          </a:xfrm>
          <a:prstGeom prst="rect">
            <a:avLst/>
          </a:prstGeom>
          <a:noFill/>
          <a:ln w="9525">
            <a:noFill/>
            <a:miter lim="800000"/>
            <a:headEnd/>
            <a:tailEnd/>
          </a:ln>
          <a:effectLst/>
        </p:spPr>
        <p:txBody>
          <a:bodyPr wrap="square" lIns="90693" tIns="45347" rIns="90693" bIns="45347">
            <a:spAutoFit/>
          </a:bodyPr>
          <a:lstStyle/>
          <a:p>
            <a:pPr algn="l" defTabSz="906330">
              <a:defRPr/>
            </a:pPr>
            <a:r>
              <a:rPr lang="en-US" sz="1800" b="1" cap="small" baseline="0" dirty="0" smtClean="0">
                <a:solidFill>
                  <a:schemeClr val="accent1"/>
                </a:solidFill>
                <a:latin typeface="Arial" pitchFamily="34" charset="0"/>
                <a:cs typeface="Arial" pitchFamily="34" charset="0"/>
              </a:rPr>
              <a:t>Slide </a:t>
            </a:r>
            <a:fld id="{F038AA5F-923F-478F-89DC-58F58B23B39A}" type="slidenum">
              <a:rPr lang="en-US" sz="1800" b="1" cap="small" baseline="0" smtClean="0">
                <a:solidFill>
                  <a:schemeClr val="accent1"/>
                </a:solidFill>
                <a:latin typeface="Arial" pitchFamily="34" charset="0"/>
                <a:cs typeface="Arial" pitchFamily="34" charset="0"/>
              </a:rPr>
              <a:pPr algn="l" defTabSz="906330">
                <a:defRPr/>
              </a:pPr>
              <a:t>‹#›</a:t>
            </a:fld>
            <a:endParaRPr lang="en-US" sz="1800" b="1" cap="small" baseline="0" dirty="0">
              <a:solidFill>
                <a:schemeClr val="accent1"/>
              </a:solidFill>
              <a:latin typeface="Arial" pitchFamily="34" charset="0"/>
              <a:cs typeface="Arial" pitchFamily="34" charset="0"/>
            </a:endParaRPr>
          </a:p>
        </p:txBody>
      </p:sp>
      <p:sp>
        <p:nvSpPr>
          <p:cNvPr id="9" name="Notes Placeholder 8"/>
          <p:cNvSpPr>
            <a:spLocks noGrp="1"/>
          </p:cNvSpPr>
          <p:nvPr>
            <p:ph type="body" sz="quarter" idx="3"/>
          </p:nvPr>
        </p:nvSpPr>
        <p:spPr>
          <a:xfrm>
            <a:off x="0" y="3961884"/>
            <a:ext cx="7010400" cy="5094610"/>
          </a:xfrm>
          <a:prstGeom prst="rect">
            <a:avLst/>
          </a:prstGeom>
        </p:spPr>
        <p:txBody>
          <a:bodyPr vert="horz" lIns="91427" tIns="45713" rIns="91427" bIns="45713" rtlCol="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268533391"/>
      </p:ext>
    </p:extLst>
  </p:cSld>
  <p:clrMap bg1="lt1" tx1="dk1" bg2="lt2" tx2="dk2" accent1="accent1" accent2="accent2" accent3="accent3" accent4="accent4" accent5="accent5" accent6="accent6" hlink="hlink" folHlink="folHlink"/>
  <p:hf sldNum="0" hdr="0" dt="0"/>
  <p:notesStyle>
    <a:lvl1pPr marL="0" algn="l" defTabSz="914377" rtl="0" eaLnBrk="1" latinLnBrk="0" hangingPunct="1">
      <a:lnSpc>
        <a:spcPct val="90000"/>
      </a:lnSpc>
      <a:spcBef>
        <a:spcPts val="600"/>
      </a:spcBef>
      <a:defRPr lang="en-US" sz="1100" kern="1200" noProof="0" smtClean="0">
        <a:solidFill>
          <a:schemeClr val="tx1"/>
        </a:solidFill>
        <a:latin typeface="Arial" charset="0"/>
        <a:ea typeface="+mn-ea"/>
        <a:cs typeface="Arial" charset="0"/>
      </a:defRPr>
    </a:lvl1pPr>
    <a:lvl2pPr marL="284156" indent="-169859" algn="l" defTabSz="914377" rtl="0" eaLnBrk="1" latinLnBrk="0" hangingPunct="1">
      <a:lnSpc>
        <a:spcPct val="90000"/>
      </a:lnSpc>
      <a:spcBef>
        <a:spcPts val="600"/>
      </a:spcBef>
      <a:buClr>
        <a:schemeClr val="accent1"/>
      </a:buClr>
      <a:buFont typeface="Wingdings" pitchFamily="2" charset="2"/>
      <a:buChar char="§"/>
      <a:defRPr lang="en-US" sz="1100" kern="1200" noProof="0" dirty="0" smtClean="0">
        <a:solidFill>
          <a:schemeClr val="tx1"/>
        </a:solidFill>
        <a:latin typeface="Arial" charset="0"/>
        <a:ea typeface="+mn-ea"/>
        <a:cs typeface="Arial" charset="0"/>
      </a:defRPr>
    </a:lvl2pPr>
    <a:lvl3pPr marL="461952" indent="-171446" algn="l" defTabSz="914377" rtl="0" eaLnBrk="1" latinLnBrk="0" hangingPunct="1">
      <a:lnSpc>
        <a:spcPct val="90000"/>
      </a:lnSpc>
      <a:spcBef>
        <a:spcPts val="600"/>
      </a:spcBef>
      <a:buClr>
        <a:schemeClr val="accent1"/>
      </a:buClr>
      <a:buFont typeface="Arial" pitchFamily="34" charset="0"/>
      <a:buChar char="−"/>
      <a:defRPr lang="en-US" sz="1100" kern="1200" noProof="0" dirty="0" smtClean="0">
        <a:solidFill>
          <a:schemeClr val="tx1"/>
        </a:solidFill>
        <a:latin typeface="Arial" charset="0"/>
        <a:ea typeface="+mn-ea"/>
        <a:cs typeface="Arial" charset="0"/>
      </a:defRPr>
    </a:lvl3pPr>
    <a:lvl4pPr marL="630222" indent="-173034" algn="l" defTabSz="914377" rtl="0" eaLnBrk="1" latinLnBrk="0" hangingPunct="1">
      <a:lnSpc>
        <a:spcPct val="90000"/>
      </a:lnSpc>
      <a:spcBef>
        <a:spcPts val="600"/>
      </a:spcBef>
      <a:buClr>
        <a:schemeClr val="accent1"/>
      </a:buClr>
      <a:buFont typeface="Arial" pitchFamily="34" charset="0"/>
      <a:buChar char="•"/>
      <a:defRPr lang="en-US" sz="1100" kern="1200" noProof="0" dirty="0" smtClean="0">
        <a:solidFill>
          <a:schemeClr val="tx1"/>
        </a:solidFill>
        <a:latin typeface="Arial" charset="0"/>
        <a:ea typeface="+mn-ea"/>
        <a:cs typeface="Arial" charset="0"/>
      </a:defRPr>
    </a:lvl4pPr>
    <a:lvl5pPr marL="801668" indent="-171446" algn="l" defTabSz="914377" rtl="0" eaLnBrk="1" latinLnBrk="0" hangingPunct="1">
      <a:lnSpc>
        <a:spcPct val="90000"/>
      </a:lnSpc>
      <a:spcBef>
        <a:spcPts val="600"/>
      </a:spcBef>
      <a:buClr>
        <a:schemeClr val="accent1"/>
      </a:buClr>
      <a:buSzPct val="80000"/>
      <a:buFont typeface="Wingdings" pitchFamily="2" charset="2"/>
      <a:buChar char="Ø"/>
      <a:defRPr lang="en-US" sz="1100" kern="1200" noProof="0" dirty="0">
        <a:solidFill>
          <a:schemeClr val="tx1"/>
        </a:solidFill>
        <a:latin typeface="Arial" charset="0"/>
        <a:ea typeface="+mn-ea"/>
        <a:cs typeface="Arial" charset="0"/>
      </a:defRPr>
    </a:lvl5pPr>
    <a:lvl6pPr marL="2285943" algn="l" defTabSz="914377" rtl="0" eaLnBrk="1" latinLnBrk="0" hangingPunct="1">
      <a:defRPr sz="1200" kern="1200">
        <a:solidFill>
          <a:schemeClr val="tx1"/>
        </a:solidFill>
        <a:latin typeface="+mn-lt"/>
        <a:ea typeface="+mn-ea"/>
        <a:cs typeface="+mn-cs"/>
      </a:defRPr>
    </a:lvl6pPr>
    <a:lvl7pPr marL="2743131" algn="l" defTabSz="914377" rtl="0" eaLnBrk="1" latinLnBrk="0" hangingPunct="1">
      <a:defRPr sz="1200" kern="1200">
        <a:solidFill>
          <a:schemeClr val="tx1"/>
        </a:solidFill>
        <a:latin typeface="+mn-lt"/>
        <a:ea typeface="+mn-ea"/>
        <a:cs typeface="+mn-cs"/>
      </a:defRPr>
    </a:lvl7pPr>
    <a:lvl8pPr marL="3200320" algn="l" defTabSz="914377" rtl="0" eaLnBrk="1" latinLnBrk="0" hangingPunct="1">
      <a:defRPr sz="1200" kern="1200">
        <a:solidFill>
          <a:schemeClr val="tx1"/>
        </a:solidFill>
        <a:latin typeface="+mn-lt"/>
        <a:ea typeface="+mn-ea"/>
        <a:cs typeface="+mn-cs"/>
      </a:defRPr>
    </a:lvl8pPr>
    <a:lvl9pPr marL="3657509" algn="l" defTabSz="914377"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ardentpartners.com/Reports/ArdentPartners-TheStateofB2BPayments2015.pdf"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DF84F674-DEE3-924F-B268-A2BFD8FB5F32}" type="slidenum">
              <a:rPr lang="en-US" smtClean="0"/>
              <a:pPr/>
              <a:t>1</a:t>
            </a:fld>
            <a:endParaRPr lang="en-US" dirty="0"/>
          </a:p>
        </p:txBody>
      </p:sp>
    </p:spTree>
    <p:extLst>
      <p:ext uri="{BB962C8B-B14F-4D97-AF65-F5344CB8AC3E}">
        <p14:creationId xmlns:p14="http://schemas.microsoft.com/office/powerpoint/2010/main" val="1124606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charset="0"/>
              <a:buChar char="•"/>
            </a:pPr>
            <a:r>
              <a:rPr lang="en-US" dirty="0" smtClean="0"/>
              <a:t>This means that 65% of company’s indirect</a:t>
            </a:r>
            <a:r>
              <a:rPr lang="en-US" baseline="0" dirty="0" smtClean="0"/>
              <a:t> spend falls into unmanaged or difficult to manage spend. </a:t>
            </a:r>
          </a:p>
          <a:p>
            <a:pPr marL="171450" indent="-171450">
              <a:buFont typeface="Arial" charset="0"/>
              <a:buChar char="•"/>
            </a:pPr>
            <a:r>
              <a:rPr lang="en-US" baseline="0" dirty="0" smtClean="0"/>
              <a:t>Beyond the impacts on cost, visibility, and efficiency, this spend opens the risk for non-compliant purchases with legal and regulatory risks. </a:t>
            </a:r>
            <a:endParaRPr lang="en-US" dirty="0"/>
          </a:p>
        </p:txBody>
      </p:sp>
      <p:sp>
        <p:nvSpPr>
          <p:cNvPr id="4" name="Footer Placeholder 3"/>
          <p:cNvSpPr>
            <a:spLocks noGrp="1"/>
          </p:cNvSpPr>
          <p:nvPr>
            <p:ph type="ftr" sz="quarter" idx="10"/>
          </p:nvPr>
        </p:nvSpPr>
        <p:spPr/>
        <p:txBody>
          <a:bodyPr/>
          <a:lstStyle/>
          <a:p>
            <a:endParaRPr lang="en-US" dirty="0"/>
          </a:p>
        </p:txBody>
      </p:sp>
    </p:spTree>
    <p:extLst>
      <p:ext uri="{BB962C8B-B14F-4D97-AF65-F5344CB8AC3E}">
        <p14:creationId xmlns:p14="http://schemas.microsoft.com/office/powerpoint/2010/main" val="7344114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charset="0"/>
              <a:buChar char="•"/>
            </a:pPr>
            <a:r>
              <a:rPr lang="en-US" dirty="0" smtClean="0"/>
              <a:t>The challenges or Tail Spend and Maverick Spend</a:t>
            </a:r>
            <a:r>
              <a:rPr lang="en-US" baseline="0" dirty="0" smtClean="0"/>
              <a:t> are not new, and many ideas have been discussed to address this. </a:t>
            </a:r>
            <a:endParaRPr lang="en-US" dirty="0"/>
          </a:p>
        </p:txBody>
      </p:sp>
      <p:sp>
        <p:nvSpPr>
          <p:cNvPr id="4" name="Footer Placeholder 3"/>
          <p:cNvSpPr>
            <a:spLocks noGrp="1"/>
          </p:cNvSpPr>
          <p:nvPr>
            <p:ph type="ftr" sz="quarter" idx="10"/>
          </p:nvPr>
        </p:nvSpPr>
        <p:spPr/>
        <p:txBody>
          <a:bodyPr/>
          <a:lstStyle/>
          <a:p>
            <a:endParaRPr lang="en-US" dirty="0"/>
          </a:p>
        </p:txBody>
      </p:sp>
    </p:spTree>
    <p:extLst>
      <p:ext uri="{BB962C8B-B14F-4D97-AF65-F5344CB8AC3E}">
        <p14:creationId xmlns:p14="http://schemas.microsoft.com/office/powerpoint/2010/main" val="1929869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charset="0"/>
              <a:buChar char="•"/>
            </a:pPr>
            <a:r>
              <a:rPr lang="en-US" dirty="0" smtClean="0"/>
              <a:t>The challenge</a:t>
            </a:r>
            <a:r>
              <a:rPr lang="en-US" baseline="0" dirty="0" smtClean="0"/>
              <a:t> is that these ideas are Band-Aids - there are still fundamental issues in the process. </a:t>
            </a:r>
          </a:p>
        </p:txBody>
      </p:sp>
      <p:sp>
        <p:nvSpPr>
          <p:cNvPr id="4" name="Footer Placeholder 3"/>
          <p:cNvSpPr>
            <a:spLocks noGrp="1"/>
          </p:cNvSpPr>
          <p:nvPr>
            <p:ph type="ftr" sz="quarter" idx="10"/>
          </p:nvPr>
        </p:nvSpPr>
        <p:spPr/>
        <p:txBody>
          <a:bodyPr/>
          <a:lstStyle/>
          <a:p>
            <a:endParaRPr lang="en-US" dirty="0"/>
          </a:p>
        </p:txBody>
      </p:sp>
    </p:spTree>
    <p:extLst>
      <p:ext uri="{BB962C8B-B14F-4D97-AF65-F5344CB8AC3E}">
        <p14:creationId xmlns:p14="http://schemas.microsoft.com/office/powerpoint/2010/main" val="17657913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charset="0"/>
              <a:buChar char="•"/>
            </a:pPr>
            <a:r>
              <a:rPr lang="en-US" dirty="0" smtClean="0"/>
              <a:t>The future</a:t>
            </a:r>
            <a:r>
              <a:rPr lang="en-US" baseline="0" dirty="0" smtClean="0"/>
              <a:t> opportunity is to truly connect the dots – the platforms that support Purchasing, Invoicing, and Payments. </a:t>
            </a:r>
          </a:p>
          <a:p>
            <a:pPr marL="171450" marR="0" indent="-171450" algn="l" defTabSz="914377" rtl="0" eaLnBrk="1" fontAlgn="auto" latinLnBrk="0" hangingPunct="1">
              <a:lnSpc>
                <a:spcPct val="90000"/>
              </a:lnSpc>
              <a:spcBef>
                <a:spcPts val="600"/>
              </a:spcBef>
              <a:spcAft>
                <a:spcPts val="0"/>
              </a:spcAft>
              <a:buClrTx/>
              <a:buSzTx/>
              <a:buFont typeface="Arial" charset="0"/>
              <a:buChar char="•"/>
              <a:tabLst/>
              <a:defRPr/>
            </a:pPr>
            <a:r>
              <a:rPr lang="en-US" dirty="0" smtClean="0"/>
              <a:t>American Express</a:t>
            </a:r>
            <a:r>
              <a:rPr lang="en-US" baseline="0" dirty="0" smtClean="0"/>
              <a:t> is uniquely positioned to connect our Payment capabilities with the Purchase and Invoicing processes and products that customers are already using. </a:t>
            </a:r>
            <a:endParaRPr lang="en-US" dirty="0" smtClean="0"/>
          </a:p>
          <a:p>
            <a:pPr marL="171450" indent="-171450">
              <a:buFont typeface="Arial" charset="0"/>
              <a:buChar char="•"/>
            </a:pPr>
            <a:endParaRPr lang="en-US" dirty="0"/>
          </a:p>
        </p:txBody>
      </p:sp>
      <p:sp>
        <p:nvSpPr>
          <p:cNvPr id="4" name="Footer Placeholder 3"/>
          <p:cNvSpPr>
            <a:spLocks noGrp="1"/>
          </p:cNvSpPr>
          <p:nvPr>
            <p:ph type="ftr" sz="quarter" idx="10"/>
          </p:nvPr>
        </p:nvSpPr>
        <p:spPr/>
        <p:txBody>
          <a:bodyPr/>
          <a:lstStyle/>
          <a:p>
            <a:endParaRPr lang="en-US" dirty="0"/>
          </a:p>
        </p:txBody>
      </p:sp>
    </p:spTree>
    <p:extLst>
      <p:ext uri="{BB962C8B-B14F-4D97-AF65-F5344CB8AC3E}">
        <p14:creationId xmlns:p14="http://schemas.microsoft.com/office/powerpoint/2010/main" val="13307739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charset="0"/>
              <a:buChar char="•"/>
            </a:pPr>
            <a:r>
              <a:rPr lang="en-US" dirty="0" smtClean="0"/>
              <a:t>Underneath the</a:t>
            </a:r>
            <a:r>
              <a:rPr lang="en-US" baseline="0" dirty="0" smtClean="0"/>
              <a:t> products that we have in market today are a wealth of underlying payment, data, service, and financing assets. </a:t>
            </a:r>
            <a:endParaRPr lang="en-US" dirty="0" smtClean="0"/>
          </a:p>
          <a:p>
            <a:pPr marL="171450" indent="-171450">
              <a:buFont typeface="Arial" charset="0"/>
              <a:buChar char="•"/>
            </a:pPr>
            <a:r>
              <a:rPr lang="en-US" dirty="0" smtClean="0"/>
              <a:t>To connect</a:t>
            </a:r>
            <a:r>
              <a:rPr lang="en-US" baseline="0" dirty="0" smtClean="0"/>
              <a:t> these capabilities into customers’ B2B workflows, we need to move beyond a “Product” mentality. </a:t>
            </a:r>
          </a:p>
          <a:p>
            <a:pPr marL="171450" indent="-171450">
              <a:buFont typeface="Arial" charset="0"/>
              <a:buChar char="•"/>
            </a:pPr>
            <a:endParaRPr lang="en-US" dirty="0"/>
          </a:p>
        </p:txBody>
      </p:sp>
      <p:sp>
        <p:nvSpPr>
          <p:cNvPr id="4" name="Footer Placeholder 3"/>
          <p:cNvSpPr>
            <a:spLocks noGrp="1"/>
          </p:cNvSpPr>
          <p:nvPr>
            <p:ph type="ftr" sz="quarter" idx="10"/>
          </p:nvPr>
        </p:nvSpPr>
        <p:spPr/>
        <p:txBody>
          <a:bodyPr/>
          <a:lstStyle/>
          <a:p>
            <a:endParaRPr lang="en-US" dirty="0"/>
          </a:p>
        </p:txBody>
      </p:sp>
    </p:spTree>
    <p:extLst>
      <p:ext uri="{BB962C8B-B14F-4D97-AF65-F5344CB8AC3E}">
        <p14:creationId xmlns:p14="http://schemas.microsoft.com/office/powerpoint/2010/main" val="109651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charset="0"/>
              <a:buChar char="•"/>
            </a:pPr>
            <a:r>
              <a:rPr lang="en-US" dirty="0" smtClean="0"/>
              <a:t>Instead, we need to take those capabilities and expose them through a ”Platform”.</a:t>
            </a:r>
            <a:r>
              <a:rPr lang="en-US" baseline="0" dirty="0" smtClean="0"/>
              <a:t> </a:t>
            </a:r>
          </a:p>
          <a:p>
            <a:pPr marL="171450" indent="-171450">
              <a:buFont typeface="Arial" charset="0"/>
              <a:buChar char="•"/>
            </a:pPr>
            <a:r>
              <a:rPr lang="en-US" baseline="0" dirty="0" smtClean="0"/>
              <a:t>That Platform can then be integrated into the tools and workflows that customers are already using – whether it’s an AP Automation System, Procurement System, or Accounting System. </a:t>
            </a:r>
            <a:endParaRPr lang="en-US" dirty="0"/>
          </a:p>
        </p:txBody>
      </p:sp>
      <p:sp>
        <p:nvSpPr>
          <p:cNvPr id="4" name="Footer Placeholder 3"/>
          <p:cNvSpPr>
            <a:spLocks noGrp="1"/>
          </p:cNvSpPr>
          <p:nvPr>
            <p:ph type="ftr" sz="quarter" idx="10"/>
          </p:nvPr>
        </p:nvSpPr>
        <p:spPr/>
        <p:txBody>
          <a:bodyPr/>
          <a:lstStyle/>
          <a:p>
            <a:endParaRPr lang="en-US" dirty="0"/>
          </a:p>
        </p:txBody>
      </p:sp>
    </p:spTree>
    <p:extLst>
      <p:ext uri="{BB962C8B-B14F-4D97-AF65-F5344CB8AC3E}">
        <p14:creationId xmlns:p14="http://schemas.microsoft.com/office/powerpoint/2010/main" val="9796617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charset="0"/>
              <a:buChar char="•"/>
            </a:pPr>
            <a:r>
              <a:rPr lang="en-US" dirty="0" smtClean="0"/>
              <a:t>This is not a</a:t>
            </a:r>
            <a:r>
              <a:rPr lang="en-US" baseline="0" dirty="0" smtClean="0"/>
              <a:t> future vision, we’re already doing this. </a:t>
            </a:r>
          </a:p>
          <a:p>
            <a:pPr marL="171450" indent="-171450">
              <a:buFont typeface="Arial" charset="0"/>
              <a:buChar char="•"/>
            </a:pPr>
            <a:r>
              <a:rPr lang="en-US" baseline="0" dirty="0" smtClean="0"/>
              <a:t>We have a fully Digital Platform built that enables partners to connect and integrate our company’s capabilities. </a:t>
            </a:r>
          </a:p>
          <a:p>
            <a:pPr marL="171450" indent="-171450">
              <a:buFont typeface="Arial" charset="0"/>
              <a:buChar char="•"/>
            </a:pPr>
            <a:r>
              <a:rPr lang="en-US" baseline="0" dirty="0" smtClean="0"/>
              <a:t>We have some of the largest AP Automation, Procurement, Accounting, and B2B Marketplace partners engaged and excited about integrating our payment capabilities. </a:t>
            </a:r>
          </a:p>
          <a:p>
            <a:pPr marL="171450" indent="-171450">
              <a:buFont typeface="Arial" charset="0"/>
              <a:buChar char="•"/>
            </a:pPr>
            <a:r>
              <a:rPr lang="en-US" baseline="0" dirty="0" smtClean="0"/>
              <a:t>We already have our platform deployed in the market with select partners. </a:t>
            </a:r>
          </a:p>
          <a:p>
            <a:pPr marL="171450" indent="-171450">
              <a:buFont typeface="Arial" charset="0"/>
              <a:buChar char="•"/>
            </a:pPr>
            <a:r>
              <a:rPr lang="en-US" baseline="0" dirty="0" smtClean="0"/>
              <a:t>Many of the partnerships are specifically focused on addressing Tail &amp; Maverick Spend Solutions (e.g. </a:t>
            </a:r>
            <a:r>
              <a:rPr lang="en-US" baseline="0" dirty="0" err="1" smtClean="0"/>
              <a:t>Ariba</a:t>
            </a:r>
            <a:r>
              <a:rPr lang="en-US" baseline="0" dirty="0" smtClean="0"/>
              <a:t> Spot Buy). </a:t>
            </a:r>
          </a:p>
          <a:p>
            <a:pPr marL="171450" indent="-171450">
              <a:buFont typeface="Arial" charset="0"/>
              <a:buChar char="•"/>
            </a:pPr>
            <a:endParaRPr lang="en-US" baseline="0" dirty="0" smtClean="0"/>
          </a:p>
          <a:p>
            <a:pPr marL="171450" indent="-171450">
              <a:buFont typeface="Arial" charset="0"/>
              <a:buChar char="•"/>
            </a:pPr>
            <a:r>
              <a:rPr lang="en-US" baseline="0" dirty="0" smtClean="0"/>
              <a:t>To learn more about how Procurement organizations are leveraging best practices and American Express’ unique assets to solve Tail Spend and Maverick Spend I’ll turn it over to one of our largest clients – American Express Global Supply Management. </a:t>
            </a:r>
            <a:endParaRPr lang="en-US" dirty="0"/>
          </a:p>
        </p:txBody>
      </p:sp>
      <p:sp>
        <p:nvSpPr>
          <p:cNvPr id="4" name="Footer Placeholder 3"/>
          <p:cNvSpPr>
            <a:spLocks noGrp="1"/>
          </p:cNvSpPr>
          <p:nvPr>
            <p:ph type="ftr" sz="quarter" idx="10"/>
          </p:nvPr>
        </p:nvSpPr>
        <p:spPr/>
        <p:txBody>
          <a:bodyPr/>
          <a:lstStyle/>
          <a:p>
            <a:endParaRPr lang="en-US" dirty="0"/>
          </a:p>
        </p:txBody>
      </p:sp>
    </p:spTree>
    <p:extLst>
      <p:ext uri="{BB962C8B-B14F-4D97-AF65-F5344CB8AC3E}">
        <p14:creationId xmlns:p14="http://schemas.microsoft.com/office/powerpoint/2010/main" val="157613535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 do we make it all happen?</a:t>
            </a:r>
          </a:p>
          <a:p>
            <a:endParaRPr lang="en-US" dirty="0" smtClean="0"/>
          </a:p>
          <a:p>
            <a:r>
              <a:rPr lang="en-US" dirty="0" smtClean="0"/>
              <a:t>What</a:t>
            </a:r>
            <a:r>
              <a:rPr lang="en-US" baseline="0" dirty="0" smtClean="0"/>
              <a:t> have found to be the most effective foundation on which to build this type of program is on a base of solid analytics.  As discussed, when we met, this is generally a fee based service, the value or cost is typically $50-$60K.  But we have approval to waive it for Graham Const. – so what it is… {talk from slide}</a:t>
            </a:r>
            <a:endParaRPr lang="en-US" dirty="0"/>
          </a:p>
        </p:txBody>
      </p:sp>
      <p:sp>
        <p:nvSpPr>
          <p:cNvPr id="4" name="Slide Number Placeholder 3"/>
          <p:cNvSpPr>
            <a:spLocks noGrp="1"/>
          </p:cNvSpPr>
          <p:nvPr>
            <p:ph type="sldNum" sz="quarter" idx="10"/>
          </p:nvPr>
        </p:nvSpPr>
        <p:spPr/>
        <p:txBody>
          <a:bodyPr/>
          <a:lstStyle/>
          <a:p>
            <a:fld id="{E432DC94-9E2B-9E41-A04D-F3631EBEEA1E}" type="slidenum">
              <a:rPr lang="en-US" smtClean="0"/>
              <a:pPr/>
              <a:t>17</a:t>
            </a:fld>
            <a:endParaRPr lang="en-US" dirty="0"/>
          </a:p>
        </p:txBody>
      </p:sp>
    </p:spTree>
    <p:extLst>
      <p:ext uri="{BB962C8B-B14F-4D97-AF65-F5344CB8AC3E}">
        <p14:creationId xmlns:p14="http://schemas.microsoft.com/office/powerpoint/2010/main" val="18759079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defTabSz="939363"/>
            <a:r>
              <a:rPr lang="en-US" sz="1400" dirty="0" smtClean="0">
                <a:solidFill>
                  <a:schemeClr val="tx2"/>
                </a:solidFill>
              </a:rPr>
              <a:t>So</a:t>
            </a:r>
            <a:r>
              <a:rPr lang="en-US" sz="1400" baseline="0" dirty="0" smtClean="0">
                <a:solidFill>
                  <a:schemeClr val="tx2"/>
                </a:solidFill>
              </a:rPr>
              <a:t> how do we do this, well we work with companies to understand their entire payments ecosystem.</a:t>
            </a:r>
          </a:p>
          <a:p>
            <a:pPr defTabSz="939363"/>
            <a:endParaRPr lang="en-US" sz="1400" baseline="0" dirty="0" smtClean="0">
              <a:solidFill>
                <a:schemeClr val="tx2"/>
              </a:solidFill>
            </a:endParaRPr>
          </a:p>
          <a:p>
            <a:pPr marL="0" marR="0" lvl="0" indent="0" algn="l" defTabSz="939363" rtl="0" eaLnBrk="1" fontAlgn="auto" latinLnBrk="0" hangingPunct="1">
              <a:lnSpc>
                <a:spcPct val="100000"/>
              </a:lnSpc>
              <a:spcBef>
                <a:spcPts val="0"/>
              </a:spcBef>
              <a:spcAft>
                <a:spcPts val="0"/>
              </a:spcAft>
              <a:buClrTx/>
              <a:buSzTx/>
              <a:buFontTx/>
              <a:buNone/>
              <a:tabLst/>
              <a:defRPr/>
            </a:pPr>
            <a:r>
              <a:rPr lang="en-US" sz="1400" dirty="0" smtClean="0">
                <a:solidFill>
                  <a:schemeClr val="tx2"/>
                </a:solidFill>
              </a:rPr>
              <a:t>Partnering with American Express</a:t>
            </a:r>
            <a:r>
              <a:rPr lang="en-US" sz="1400" dirty="0" smtClean="0">
                <a:solidFill>
                  <a:schemeClr val="tx2"/>
                </a:solidFill>
                <a:latin typeface="BentonSans Regular" panose="02000503000000020004" pitchFamily="2" charset="0"/>
              </a:rPr>
              <a:t>®</a:t>
            </a:r>
            <a:r>
              <a:rPr lang="en-US" sz="1400" dirty="0" smtClean="0">
                <a:solidFill>
                  <a:schemeClr val="tx2"/>
                </a:solidFill>
              </a:rPr>
              <a:t> will allow Graham Construction to drive incremental financial value from your supply chain while maintaining complete visibility and control over spend.</a:t>
            </a:r>
            <a:endParaRPr lang="en-US" sz="1400" baseline="0" dirty="0" smtClean="0">
              <a:solidFill>
                <a:schemeClr val="tx2"/>
              </a:solidFill>
            </a:endParaRPr>
          </a:p>
          <a:p>
            <a:pPr defTabSz="939363"/>
            <a:endParaRPr lang="en-US" sz="1400" baseline="0" dirty="0" smtClean="0">
              <a:solidFill>
                <a:schemeClr val="tx2"/>
              </a:solidFill>
            </a:endParaRPr>
          </a:p>
          <a:p>
            <a:pPr defTabSz="939363"/>
            <a:r>
              <a:rPr lang="en-US" sz="1400" baseline="0" dirty="0" smtClean="0">
                <a:solidFill>
                  <a:schemeClr val="tx2"/>
                </a:solidFill>
              </a:rPr>
              <a:t>At the bottom is the opportunity to drive maximum rebate and convenience from traditional credit card spend.  It the non strategic spend typically made up of small dollar expense for items like T&amp;E, office supplies, and the like.</a:t>
            </a:r>
          </a:p>
          <a:p>
            <a:pPr defTabSz="939363"/>
            <a:endParaRPr lang="en-US" sz="1400" baseline="0" dirty="0" smtClean="0">
              <a:solidFill>
                <a:schemeClr val="tx2"/>
              </a:solidFill>
            </a:endParaRPr>
          </a:p>
          <a:p>
            <a:pPr defTabSz="939363"/>
            <a:r>
              <a:rPr lang="en-US" sz="1400" baseline="0" dirty="0" smtClean="0">
                <a:solidFill>
                  <a:schemeClr val="tx2"/>
                </a:solidFill>
              </a:rPr>
              <a:t>As you move up the triangle you move into a different subset or better said subsets of suppliers (the green section). This can be catalogue spend at the lower end and too big for card large invoice spend at the upper limit.   Here it’s not one size fits all and Amex is uniquely positioned with our B2B solutions to help Graham develop a winning strategy and approach for every supplier.  This is about complimenting existing process and systems, yet still bringing financial value. </a:t>
            </a:r>
          </a:p>
          <a:p>
            <a:pPr defTabSz="939363"/>
            <a:endParaRPr lang="en-US" sz="1400" baseline="0" dirty="0" smtClean="0">
              <a:solidFill>
                <a:schemeClr val="tx2"/>
              </a:solidFill>
            </a:endParaRPr>
          </a:p>
          <a:p>
            <a:pPr defTabSz="939363"/>
            <a:r>
              <a:rPr lang="en-US" sz="1400" baseline="0" dirty="0" smtClean="0">
                <a:solidFill>
                  <a:schemeClr val="tx2"/>
                </a:solidFill>
              </a:rPr>
              <a:t>Finally, is the top of the pyramid which is the trench of your most strategic vendors.  These are suppliers where you likely have highly negotiated contacts with early pay discounts and the like.  Ultimately, we have found that there are some suppliers deemed </a:t>
            </a:r>
            <a:r>
              <a:rPr lang="en-US" sz="1400" baseline="0" dirty="0" err="1" smtClean="0">
                <a:solidFill>
                  <a:schemeClr val="tx2"/>
                </a:solidFill>
              </a:rPr>
              <a:t>beyod</a:t>
            </a:r>
            <a:r>
              <a:rPr lang="en-US" sz="1400" baseline="0" dirty="0" smtClean="0">
                <a:solidFill>
                  <a:schemeClr val="tx2"/>
                </a:solidFill>
              </a:rPr>
              <a:t> program scope for one reason or another and often they are from this segment. </a:t>
            </a:r>
          </a:p>
          <a:p>
            <a:pPr defTabSz="939363"/>
            <a:endParaRPr lang="en-US" dirty="0" smtClean="0">
              <a:solidFill>
                <a:schemeClr val="tx2"/>
              </a:solidFill>
            </a:endParaRPr>
          </a:p>
          <a:p>
            <a:pPr defTabSz="939363"/>
            <a:endParaRPr lang="en-US" dirty="0" smtClean="0">
              <a:solidFill>
                <a:schemeClr val="tx2"/>
              </a:solidFill>
            </a:endParaRPr>
          </a:p>
          <a:p>
            <a:endParaRPr lang="en-CA" dirty="0" smtClean="0"/>
          </a:p>
          <a:p>
            <a:endParaRPr lang="en-CA" dirty="0" smtClean="0"/>
          </a:p>
          <a:p>
            <a:endParaRPr lang="en-CA" baseline="0" dirty="0" smtClean="0"/>
          </a:p>
          <a:p>
            <a:endParaRPr lang="en-CA" baseline="0" dirty="0" smtClean="0"/>
          </a:p>
          <a:p>
            <a:endParaRPr lang="en-CA" baseline="0" dirty="0" smtClean="0"/>
          </a:p>
        </p:txBody>
      </p:sp>
      <p:sp>
        <p:nvSpPr>
          <p:cNvPr id="4" name="Slide Number Placeholder 3"/>
          <p:cNvSpPr>
            <a:spLocks noGrp="1"/>
          </p:cNvSpPr>
          <p:nvPr>
            <p:ph type="sldNum" sz="quarter" idx="10"/>
          </p:nvPr>
        </p:nvSpPr>
        <p:spPr/>
        <p:txBody>
          <a:bodyPr/>
          <a:lstStyle/>
          <a:p>
            <a:fld id="{E432DC94-9E2B-9E41-A04D-F3631EBEEA1E}" type="slidenum">
              <a:rPr lang="en-US" smtClean="0"/>
              <a:pPr/>
              <a:t>18</a:t>
            </a:fld>
            <a:endParaRPr lang="en-US"/>
          </a:p>
        </p:txBody>
      </p:sp>
    </p:spTree>
    <p:extLst>
      <p:ext uri="{BB962C8B-B14F-4D97-AF65-F5344CB8AC3E}">
        <p14:creationId xmlns:p14="http://schemas.microsoft.com/office/powerpoint/2010/main" val="180666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5613" y="720725"/>
            <a:ext cx="6402387" cy="3600450"/>
          </a:xfrm>
        </p:spPr>
      </p:sp>
      <p:sp>
        <p:nvSpPr>
          <p:cNvPr id="3" name="Notes Placeholder 2"/>
          <p:cNvSpPr>
            <a:spLocks noGrp="1"/>
          </p:cNvSpPr>
          <p:nvPr>
            <p:ph type="body" idx="1"/>
          </p:nvPr>
        </p:nvSpPr>
        <p:spPr/>
        <p:txBody>
          <a:bodyPr>
            <a:normAutofit/>
          </a:bodyPr>
          <a:lstStyle/>
          <a:p>
            <a:pPr>
              <a:defRPr/>
            </a:pPr>
            <a:r>
              <a:rPr lang="en-US" sz="1200" b="0" u="none" dirty="0" smtClean="0"/>
              <a:t>Impacts!</a:t>
            </a:r>
          </a:p>
          <a:p>
            <a:pPr>
              <a:defRPr/>
            </a:pPr>
            <a:endParaRPr lang="en-US" sz="1200" b="0" u="none" dirty="0" smtClean="0"/>
          </a:p>
          <a:p>
            <a:pPr>
              <a:defRPr/>
            </a:pPr>
            <a:r>
              <a:rPr lang="en-US" sz="1200" b="0" u="none" dirty="0" smtClean="0"/>
              <a:t>In a more macro sense,</a:t>
            </a:r>
            <a:r>
              <a:rPr lang="en-US" sz="1200" b="0" u="none" baseline="0" dirty="0" smtClean="0"/>
              <a:t> we find that organizations continue to look for ways to drive incremental financial value and ultimately strengthen their balance sheet. </a:t>
            </a:r>
          </a:p>
          <a:p>
            <a:pPr>
              <a:defRPr/>
            </a:pPr>
            <a:endParaRPr lang="en-US" sz="1200" b="0" u="none" baseline="0" dirty="0" smtClean="0"/>
          </a:p>
          <a:p>
            <a:pPr>
              <a:defRPr/>
            </a:pPr>
            <a:r>
              <a:rPr lang="en-US" sz="1200" b="0" u="none" baseline="0" dirty="0" smtClean="0"/>
              <a:t>Through partnerships with Amex Bank of Canada, our large corporate customers are benefiting from:</a:t>
            </a:r>
          </a:p>
          <a:p>
            <a:pPr>
              <a:defRPr/>
            </a:pPr>
            <a:endParaRPr lang="en-US" sz="1200" b="0" u="none" baseline="0" dirty="0" smtClean="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u="none" baseline="0" dirty="0" smtClean="0"/>
              <a:t>UNSECURED CAPITAL - </a:t>
            </a:r>
            <a:r>
              <a:rPr lang="en-US" sz="1200" baseline="0" dirty="0" smtClean="0"/>
              <a:t>We act as an </a:t>
            </a:r>
            <a:r>
              <a:rPr lang="en-US" sz="1200" b="1" u="sng" baseline="0" dirty="0" smtClean="0"/>
              <a:t>alternative funding source beyond traditional credit lines</a:t>
            </a:r>
            <a:r>
              <a:rPr lang="en-US" sz="1200" baseline="0" dirty="0" smtClean="0"/>
              <a:t>.  We provide an unsecured credit line based on the strength of your financials and are considered a trade payable rather than long term debt on your financial statements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u="none" dirty="0" smtClean="0"/>
              <a:t>Managing and improving working</a:t>
            </a:r>
            <a:r>
              <a:rPr lang="en-US" sz="1200" b="1" u="none" baseline="0" dirty="0" smtClean="0"/>
              <a:t> capital</a:t>
            </a:r>
            <a:r>
              <a:rPr lang="en-US" sz="1200" b="0" u="none" baseline="0" dirty="0" smtClean="0"/>
              <a:t>. Cash flow certainty and liquidity to fortify the business for the long term.   When done right it helps ensure an organization has the financial flexibility to execute on its growth strategy.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u="none" baseline="0" dirty="0" smtClean="0"/>
              <a:t>Incremental Revenue:  apart from a positive working capital improvement, our customers have the ability to earn an </a:t>
            </a:r>
            <a:r>
              <a:rPr lang="en-US" sz="1200" b="1" u="none" baseline="0" dirty="0" smtClean="0"/>
              <a:t>financial incentive or additional early pay discounts</a:t>
            </a:r>
            <a:r>
              <a:rPr lang="en-US" sz="1200" b="0" u="none" baseline="0" dirty="0" smtClean="0"/>
              <a:t> on existing spend.</a:t>
            </a:r>
            <a:endParaRPr lang="en-US" sz="1200" b="0" u="none" dirty="0" smtClean="0"/>
          </a:p>
          <a:p>
            <a:pPr marL="171450" indent="-171450">
              <a:buFont typeface="Arial" panose="020B0604020202020204" pitchFamily="34" charset="0"/>
              <a:buChar char="•"/>
              <a:defRPr/>
            </a:pPr>
            <a:r>
              <a:rPr lang="en-US" sz="1200" b="1" u="none" dirty="0" smtClean="0"/>
              <a:t>Processes improvements &amp; efficiencies.</a:t>
            </a:r>
            <a:r>
              <a:rPr lang="en-US" sz="1200" b="1" u="none" baseline="0" dirty="0" smtClean="0"/>
              <a:t>  </a:t>
            </a:r>
            <a:r>
              <a:rPr lang="en-US" sz="1200" b="0" u="none" baseline="0" dirty="0" smtClean="0"/>
              <a:t>Canada is 3</a:t>
            </a:r>
            <a:r>
              <a:rPr lang="en-US" sz="1200" b="0" u="none" baseline="30000" dirty="0" smtClean="0"/>
              <a:t>rd</a:t>
            </a:r>
            <a:r>
              <a:rPr lang="en-US" sz="1200" b="0" u="none" baseline="0" dirty="0" smtClean="0"/>
              <a:t> only behind the USA and France as it relates to per capita </a:t>
            </a:r>
            <a:r>
              <a:rPr lang="en-US" sz="1200" b="0" u="none" baseline="0" dirty="0" err="1" smtClean="0"/>
              <a:t>cheques</a:t>
            </a:r>
            <a:r>
              <a:rPr lang="en-US" sz="1200" b="0" u="none" baseline="0" dirty="0" smtClean="0"/>
              <a:t> processed.  So there is a real opportunity to reduce costs associated with </a:t>
            </a:r>
            <a:r>
              <a:rPr lang="en-US" sz="1200" b="0" u="none" baseline="0" dirty="0" err="1" smtClean="0"/>
              <a:t>cheque</a:t>
            </a:r>
            <a:r>
              <a:rPr lang="en-US" sz="1200" b="0" u="none" baseline="0" dirty="0" smtClean="0"/>
              <a:t>.  Beyond hard dollar costs there is a treasury cost and even a cost to the lack of visibility.  We have also found that companies who have begun adopting digitized processes… can face challenges so there are </a:t>
            </a:r>
            <a:r>
              <a:rPr lang="en-US" sz="1200" b="0" u="none" baseline="0" dirty="0" err="1" smtClean="0"/>
              <a:t>opps</a:t>
            </a:r>
            <a:r>
              <a:rPr lang="en-US" sz="1200" b="0" u="none" baseline="0" dirty="0" smtClean="0"/>
              <a:t> to optimize there as well.</a:t>
            </a:r>
            <a:endParaRPr lang="en-US" b="1" u="sng" baseline="0" dirty="0" smtClean="0"/>
          </a:p>
        </p:txBody>
      </p:sp>
      <p:sp>
        <p:nvSpPr>
          <p:cNvPr id="4" name="Slide Number Placeholder 3"/>
          <p:cNvSpPr>
            <a:spLocks noGrp="1"/>
          </p:cNvSpPr>
          <p:nvPr>
            <p:ph type="sldNum" sz="quarter" idx="10"/>
          </p:nvPr>
        </p:nvSpPr>
        <p:spPr/>
        <p:txBody>
          <a:bodyPr/>
          <a:lstStyle/>
          <a:p>
            <a:fld id="{1BB25789-D239-4861-8504-243983E446BF}" type="slidenum">
              <a:rPr lang="en-US" smtClean="0">
                <a:solidFill>
                  <a:prstClr val="black"/>
                </a:solidFill>
              </a:rPr>
              <a:pPr/>
              <a:t>19</a:t>
            </a:fld>
            <a:endParaRPr lang="en-US">
              <a:solidFill>
                <a:prstClr val="black"/>
              </a:solidFill>
            </a:endParaRPr>
          </a:p>
        </p:txBody>
      </p:sp>
    </p:spTree>
    <p:extLst>
      <p:ext uri="{BB962C8B-B14F-4D97-AF65-F5344CB8AC3E}">
        <p14:creationId xmlns:p14="http://schemas.microsoft.com/office/powerpoint/2010/main" val="11625083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5613" y="720725"/>
            <a:ext cx="6402387" cy="3600450"/>
          </a:xfrm>
        </p:spPr>
      </p:sp>
      <p:sp>
        <p:nvSpPr>
          <p:cNvPr id="3" name="Notes Placeholder 2"/>
          <p:cNvSpPr>
            <a:spLocks noGrp="1"/>
          </p:cNvSpPr>
          <p:nvPr>
            <p:ph type="body" idx="1"/>
          </p:nvPr>
        </p:nvSpPr>
        <p:spPr/>
        <p:txBody>
          <a:bodyPr>
            <a:normAutofit/>
          </a:bodyPr>
          <a:lstStyle/>
          <a:p>
            <a:pPr>
              <a:defRPr/>
            </a:pPr>
            <a:endParaRPr lang="en-US" b="1" u="sng" baseline="0" dirty="0" smtClean="0"/>
          </a:p>
        </p:txBody>
      </p:sp>
      <p:sp>
        <p:nvSpPr>
          <p:cNvPr id="4" name="Slide Number Placeholder 3"/>
          <p:cNvSpPr>
            <a:spLocks noGrp="1"/>
          </p:cNvSpPr>
          <p:nvPr>
            <p:ph type="sldNum" sz="quarter" idx="10"/>
          </p:nvPr>
        </p:nvSpPr>
        <p:spPr/>
        <p:txBody>
          <a:bodyPr/>
          <a:lstStyle/>
          <a:p>
            <a:fld id="{1BB25789-D239-4861-8504-243983E446BF}" type="slidenum">
              <a:rPr lang="en-US" smtClean="0">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207665315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DF84F674-DEE3-924F-B268-A2BFD8FB5F32}" type="slidenum">
              <a:rPr lang="en-US" smtClean="0"/>
              <a:pPr/>
              <a:t>20</a:t>
            </a:fld>
            <a:endParaRPr lang="en-US" dirty="0"/>
          </a:p>
        </p:txBody>
      </p:sp>
    </p:spTree>
    <p:extLst>
      <p:ext uri="{BB962C8B-B14F-4D97-AF65-F5344CB8AC3E}">
        <p14:creationId xmlns:p14="http://schemas.microsoft.com/office/powerpoint/2010/main" val="11378183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4963" y="663575"/>
            <a:ext cx="5902325" cy="3321050"/>
          </a:xfrm>
        </p:spPr>
      </p:sp>
      <p:sp>
        <p:nvSpPr>
          <p:cNvPr id="3" name="Notes Placeholder 2"/>
          <p:cNvSpPr>
            <a:spLocks noGrp="1"/>
          </p:cNvSpPr>
          <p:nvPr>
            <p:ph type="body" idx="1"/>
          </p:nvPr>
        </p:nvSpPr>
        <p:spPr/>
        <p:txBody>
          <a:bodyPr/>
          <a:lstStyle/>
          <a:p>
            <a:pPr marL="171450" indent="-171450">
              <a:buFont typeface="Arial" charset="0"/>
              <a:buChar char="•"/>
            </a:pPr>
            <a:r>
              <a:rPr lang="en-US" b="0" dirty="0" smtClean="0"/>
              <a:t>Automation of B2B payments is the key to turning a</a:t>
            </a:r>
            <a:r>
              <a:rPr lang="en-US" b="0" baseline="0" dirty="0" smtClean="0"/>
              <a:t> historically expensive and cumbersome process into a strategic business asset.</a:t>
            </a:r>
          </a:p>
          <a:p>
            <a:pPr marL="171450" indent="-171450">
              <a:buFont typeface="Arial" charset="0"/>
              <a:buChar char="•"/>
            </a:pPr>
            <a:r>
              <a:rPr lang="en-US" b="0" baseline="0" dirty="0" smtClean="0"/>
              <a:t>Taking it a step further, all B2B workflows present substantial opportunities for automation, including Procurement, Invoicing, and Accounting. </a:t>
            </a:r>
            <a:endParaRPr lang="en-US" b="0" baseline="0" dirty="0" smtClean="0"/>
          </a:p>
          <a:p>
            <a:pPr marL="171450" indent="-171450">
              <a:buFont typeface="Arial" charset="0"/>
              <a:buChar char="•"/>
            </a:pPr>
            <a:r>
              <a:rPr lang="en-US" b="0" baseline="0" dirty="0" smtClean="0"/>
              <a:t>Can anyone tell me what the volume of commerce between companies is world wide?</a:t>
            </a:r>
            <a:endParaRPr lang="en-US" b="0" dirty="0"/>
          </a:p>
        </p:txBody>
      </p:sp>
      <p:sp>
        <p:nvSpPr>
          <p:cNvPr id="4" name="Slide Number Placeholder 3"/>
          <p:cNvSpPr>
            <a:spLocks noGrp="1"/>
          </p:cNvSpPr>
          <p:nvPr>
            <p:ph type="sldNum" sz="quarter" idx="10"/>
          </p:nvPr>
        </p:nvSpPr>
        <p:spPr>
          <a:xfrm>
            <a:off x="3722754" y="8409492"/>
            <a:ext cx="2847975" cy="442686"/>
          </a:xfrm>
          <a:prstGeom prst="rect">
            <a:avLst/>
          </a:prstGeom>
        </p:spPr>
        <p:txBody>
          <a:bodyPr/>
          <a:lstStyle/>
          <a:p>
            <a:pPr defTabSz="587564">
              <a:lnSpc>
                <a:spcPts val="1735"/>
              </a:lnSpc>
              <a:spcBef>
                <a:spcPts val="1157"/>
              </a:spcBef>
            </a:pPr>
            <a:fld id="{DF84F674-DEE3-924F-B268-A2BFD8FB5F32}" type="slidenum">
              <a:rPr lang="en-US" sz="3600" kern="0">
                <a:solidFill>
                  <a:prstClr val="black"/>
                </a:solidFill>
                <a:sym typeface="Helvetica"/>
              </a:rPr>
              <a:pPr defTabSz="587564">
                <a:lnSpc>
                  <a:spcPts val="1735"/>
                </a:lnSpc>
                <a:spcBef>
                  <a:spcPts val="1157"/>
                </a:spcBef>
              </a:pPr>
              <a:t>3</a:t>
            </a:fld>
            <a:endParaRPr lang="en-US" sz="3600" kern="0">
              <a:solidFill>
                <a:prstClr val="black"/>
              </a:solidFill>
              <a:sym typeface="Helvetica"/>
            </a:endParaRPr>
          </a:p>
        </p:txBody>
      </p:sp>
    </p:spTree>
    <p:extLst>
      <p:ext uri="{BB962C8B-B14F-4D97-AF65-F5344CB8AC3E}">
        <p14:creationId xmlns:p14="http://schemas.microsoft.com/office/powerpoint/2010/main" val="2577631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charset="0"/>
              <a:buChar char="•"/>
            </a:pPr>
            <a:r>
              <a:rPr lang="en-US" dirty="0" smtClean="0"/>
              <a:t>All</a:t>
            </a:r>
            <a:r>
              <a:rPr lang="en-US" baseline="0" dirty="0" smtClean="0"/>
              <a:t> transactions flowing between companies around the works – $122% (World’s Biggest Market)</a:t>
            </a:r>
          </a:p>
          <a:p>
            <a:pPr marL="171450" indent="-171450">
              <a:buFont typeface="Arial" charset="0"/>
              <a:buChar char="•"/>
            </a:pPr>
            <a:r>
              <a:rPr lang="en-US" baseline="0" dirty="0" smtClean="0"/>
              <a:t>Credit Cards (across all major providers) account for ~$1T of that. </a:t>
            </a:r>
            <a:endParaRPr lang="en-US" dirty="0"/>
          </a:p>
        </p:txBody>
      </p:sp>
      <p:sp>
        <p:nvSpPr>
          <p:cNvPr id="4" name="Footer Placeholder 3"/>
          <p:cNvSpPr>
            <a:spLocks noGrp="1"/>
          </p:cNvSpPr>
          <p:nvPr>
            <p:ph type="ftr" sz="quarter" idx="10"/>
          </p:nvPr>
        </p:nvSpPr>
        <p:spPr/>
        <p:txBody>
          <a:bodyPr/>
          <a:lstStyle/>
          <a:p>
            <a:endParaRPr lang="en-US" dirty="0"/>
          </a:p>
        </p:txBody>
      </p:sp>
    </p:spTree>
    <p:extLst>
      <p:ext uri="{BB962C8B-B14F-4D97-AF65-F5344CB8AC3E}">
        <p14:creationId xmlns:p14="http://schemas.microsoft.com/office/powerpoint/2010/main" val="16810195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charset="0"/>
              <a:buChar char="•"/>
            </a:pPr>
            <a:r>
              <a:rPr lang="en-US" dirty="0" smtClean="0"/>
              <a:t>The typical view of B2B spend is broken into Direct Spend and Indirect Spend.</a:t>
            </a:r>
          </a:p>
          <a:p>
            <a:pPr marL="171450" lvl="0" indent="-171450">
              <a:buFont typeface="Arial" charset="0"/>
              <a:buChar char="•"/>
            </a:pPr>
            <a:r>
              <a:rPr lang="en-US" dirty="0" smtClean="0"/>
              <a:t>Direct Spend </a:t>
            </a:r>
          </a:p>
          <a:p>
            <a:pPr marL="455606" lvl="1" indent="-171450">
              <a:buFont typeface="Arial" charset="0"/>
              <a:buChar char="•"/>
            </a:pPr>
            <a:r>
              <a:rPr lang="en-US" dirty="0" smtClean="0"/>
              <a:t>Includes</a:t>
            </a:r>
            <a:r>
              <a:rPr lang="en-US" baseline="0" dirty="0" smtClean="0"/>
              <a:t> payments made for the goods necessary to produce a company’s product or service (for example, BMW has to buy tires to put on its cars)</a:t>
            </a:r>
          </a:p>
          <a:p>
            <a:pPr marL="455606" lvl="1" indent="-171450">
              <a:buFont typeface="Arial" charset="0"/>
              <a:buChar char="•"/>
            </a:pPr>
            <a:r>
              <a:rPr lang="en-US" baseline="0" dirty="0" smtClean="0"/>
              <a:t>Typically tightly managed with few suppliers and a deep Treasury relationship with bank. </a:t>
            </a:r>
          </a:p>
          <a:p>
            <a:pPr marL="455606" lvl="1" indent="-171450">
              <a:buFont typeface="Arial" charset="0"/>
              <a:buChar char="•"/>
            </a:pPr>
            <a:r>
              <a:rPr lang="en-US" baseline="0" dirty="0" smtClean="0"/>
              <a:t>Difficult to break into.</a:t>
            </a:r>
          </a:p>
          <a:p>
            <a:pPr marL="171450" lvl="0" indent="-171450">
              <a:buFont typeface="Arial" charset="0"/>
              <a:buChar char="•"/>
            </a:pPr>
            <a:r>
              <a:rPr lang="en-US" baseline="0" dirty="0" smtClean="0"/>
              <a:t>Indirect Spend</a:t>
            </a:r>
          </a:p>
          <a:p>
            <a:pPr marL="455606" lvl="1" indent="-171450">
              <a:buFont typeface="Arial" charset="0"/>
              <a:buChar char="•"/>
            </a:pPr>
            <a:r>
              <a:rPr lang="en-US" baseline="0" dirty="0" smtClean="0"/>
              <a:t>Everything else a company needs to buy. </a:t>
            </a:r>
          </a:p>
          <a:p>
            <a:pPr marL="455606" lvl="1" indent="-171450">
              <a:buFont typeface="Arial" charset="0"/>
              <a:buChar char="•"/>
            </a:pPr>
            <a:r>
              <a:rPr lang="en-US" baseline="0" dirty="0" smtClean="0"/>
              <a:t>100s or 1,000s of suppliers and transactions. </a:t>
            </a:r>
          </a:p>
          <a:p>
            <a:pPr marL="455606" lvl="1" indent="-171450">
              <a:buFont typeface="Arial" charset="0"/>
              <a:buChar char="•"/>
            </a:pPr>
            <a:r>
              <a:rPr lang="en-US" baseline="0" dirty="0" smtClean="0"/>
              <a:t>Optimal space to capture spend for American Express.</a:t>
            </a:r>
          </a:p>
          <a:p>
            <a:pPr marL="455606" lvl="1" indent="-171450">
              <a:buFont typeface="Arial" charset="0"/>
              <a:buChar char="•"/>
            </a:pPr>
            <a:endParaRPr lang="en-US" dirty="0"/>
          </a:p>
        </p:txBody>
      </p:sp>
      <p:sp>
        <p:nvSpPr>
          <p:cNvPr id="4" name="Footer Placeholder 3"/>
          <p:cNvSpPr>
            <a:spLocks noGrp="1"/>
          </p:cNvSpPr>
          <p:nvPr>
            <p:ph type="ftr" sz="quarter" idx="10"/>
          </p:nvPr>
        </p:nvSpPr>
        <p:spPr/>
        <p:txBody>
          <a:bodyPr/>
          <a:lstStyle/>
          <a:p>
            <a:endParaRPr lang="en-US" dirty="0"/>
          </a:p>
        </p:txBody>
      </p:sp>
    </p:spTree>
    <p:extLst>
      <p:ext uri="{BB962C8B-B14F-4D97-AF65-F5344CB8AC3E}">
        <p14:creationId xmlns:p14="http://schemas.microsoft.com/office/powerpoint/2010/main" val="8951646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charset="0"/>
              <a:buChar char="•"/>
            </a:pPr>
            <a:r>
              <a:rPr lang="en-US" dirty="0" smtClean="0"/>
              <a:t>Although the B2B process itself may seem</a:t>
            </a:r>
            <a:r>
              <a:rPr lang="en-US" baseline="0" dirty="0" smtClean="0"/>
              <a:t> simple, it’s actually very complex. </a:t>
            </a:r>
          </a:p>
          <a:p>
            <a:pPr marL="171450" indent="-171450">
              <a:buFont typeface="Arial" charset="0"/>
              <a:buChar char="•"/>
            </a:pPr>
            <a:r>
              <a:rPr lang="en-US" baseline="0" dirty="0" smtClean="0"/>
              <a:t>Many different systems and sources of truth involved. </a:t>
            </a:r>
          </a:p>
          <a:p>
            <a:pPr marL="171450" indent="-171450">
              <a:buFont typeface="Arial" charset="0"/>
              <a:buChar char="•"/>
            </a:pPr>
            <a:r>
              <a:rPr lang="en-US" baseline="0" dirty="0" smtClean="0"/>
              <a:t>Increasingly complex the large the company. </a:t>
            </a:r>
            <a:endParaRPr lang="en-US" dirty="0"/>
          </a:p>
        </p:txBody>
      </p:sp>
      <p:sp>
        <p:nvSpPr>
          <p:cNvPr id="4" name="Footer Placeholder 3"/>
          <p:cNvSpPr>
            <a:spLocks noGrp="1"/>
          </p:cNvSpPr>
          <p:nvPr>
            <p:ph type="ftr" sz="quarter" idx="10"/>
          </p:nvPr>
        </p:nvSpPr>
        <p:spPr/>
        <p:txBody>
          <a:bodyPr/>
          <a:lstStyle/>
          <a:p>
            <a:endParaRPr lang="en-US" dirty="0"/>
          </a:p>
        </p:txBody>
      </p:sp>
    </p:spTree>
    <p:extLst>
      <p:ext uri="{BB962C8B-B14F-4D97-AF65-F5344CB8AC3E}">
        <p14:creationId xmlns:p14="http://schemas.microsoft.com/office/powerpoint/2010/main" val="15380785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charset="0"/>
              <a:buChar char="•"/>
            </a:pPr>
            <a:r>
              <a:rPr lang="en-US" dirty="0" smtClean="0"/>
              <a:t>Most companies have put significant investment into integrating the Traditional Supply Chain “Purchase processes</a:t>
            </a:r>
            <a:r>
              <a:rPr lang="en-US" baseline="0" dirty="0" smtClean="0"/>
              <a:t> &amp; Invoice processes”.</a:t>
            </a:r>
          </a:p>
          <a:p>
            <a:pPr marL="171450" indent="-171450">
              <a:buFont typeface="Arial" charset="0"/>
              <a:buChar char="•"/>
            </a:pPr>
            <a:r>
              <a:rPr lang="en-US" baseline="0" dirty="0" smtClean="0"/>
              <a:t>The Financial Supply chain is still not integrated though.</a:t>
            </a:r>
          </a:p>
          <a:p>
            <a:pPr marL="455606" lvl="1" indent="-171450">
              <a:buFont typeface="Arial" charset="0"/>
              <a:buChar char="•"/>
            </a:pPr>
            <a:r>
              <a:rPr lang="en-US" baseline="0" dirty="0" smtClean="0"/>
              <a:t>E.g. Although goods can be ordered and invoices can be processed electronically, the AP department is still writing checks or dealing with disconnected bank portals.</a:t>
            </a:r>
          </a:p>
          <a:p>
            <a:pPr marL="455606" lvl="1" indent="-171450">
              <a:buFont typeface="Arial" charset="0"/>
              <a:buChar char="•"/>
            </a:pPr>
            <a:r>
              <a:rPr lang="en-US" baseline="0" dirty="0" smtClean="0"/>
              <a:t>This causes the data from the Financial Supply Chain and Traditional Supply chain to be disconnected, leading to challenges getting visibility or control of spend. </a:t>
            </a:r>
          </a:p>
          <a:p>
            <a:pPr marL="455606" lvl="1" indent="-171450">
              <a:buFont typeface="Arial" charset="0"/>
              <a:buChar char="•"/>
            </a:pPr>
            <a:endParaRPr lang="en-US" dirty="0"/>
          </a:p>
        </p:txBody>
      </p:sp>
      <p:sp>
        <p:nvSpPr>
          <p:cNvPr id="4" name="Footer Placeholder 3"/>
          <p:cNvSpPr>
            <a:spLocks noGrp="1"/>
          </p:cNvSpPr>
          <p:nvPr>
            <p:ph type="ftr" sz="quarter" idx="10"/>
          </p:nvPr>
        </p:nvSpPr>
        <p:spPr/>
        <p:txBody>
          <a:bodyPr/>
          <a:lstStyle/>
          <a:p>
            <a:endParaRPr lang="en-US" dirty="0"/>
          </a:p>
        </p:txBody>
      </p:sp>
    </p:spTree>
    <p:extLst>
      <p:ext uri="{BB962C8B-B14F-4D97-AF65-F5344CB8AC3E}">
        <p14:creationId xmlns:p14="http://schemas.microsoft.com/office/powerpoint/2010/main" val="17877908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none" dirty="0" smtClean="0">
                <a:latin typeface="+mj-lt"/>
              </a:rPr>
              <a:t>Speaker Notes:</a:t>
            </a:r>
          </a:p>
          <a:p>
            <a:r>
              <a:rPr lang="en-US" b="1" u="none" dirty="0" smtClean="0">
                <a:latin typeface="+mj-lt"/>
              </a:rPr>
              <a:t>You may THINK you have the ultimate control with your current</a:t>
            </a:r>
            <a:r>
              <a:rPr lang="en-US" b="1" u="none" baseline="0" dirty="0" smtClean="0">
                <a:latin typeface="+mj-lt"/>
              </a:rPr>
              <a:t> process, but you really don’t…</a:t>
            </a:r>
          </a:p>
          <a:p>
            <a:endParaRPr lang="en-US" b="1" u="none" dirty="0" smtClean="0">
              <a:latin typeface="+mj-lt"/>
            </a:endParaRPr>
          </a:p>
          <a:p>
            <a:r>
              <a:rPr lang="en-US" u="none" dirty="0" smtClean="0">
                <a:latin typeface="+mj-lt"/>
              </a:rPr>
              <a:t>Ever have someone</a:t>
            </a:r>
            <a:r>
              <a:rPr lang="en-US" u="none" baseline="0" dirty="0" smtClean="0">
                <a:latin typeface="+mj-lt"/>
              </a:rPr>
              <a:t> cash a check months after you wrote it? Then you know how painful it can be to manage cash for a complex business that relies on traditional payment methods.</a:t>
            </a:r>
            <a:endParaRPr lang="en-US" u="none" dirty="0" smtClean="0">
              <a:latin typeface="+mj-lt"/>
            </a:endParaRPr>
          </a:p>
          <a:p>
            <a:endParaRPr lang="en-US" u="sng" dirty="0" smtClean="0">
              <a:latin typeface="+mj-lt"/>
            </a:endParaRPr>
          </a:p>
          <a:p>
            <a:r>
              <a:rPr lang="en-US" sz="1300" b="1" dirty="0">
                <a:latin typeface="+mj-lt"/>
                <a:cs typeface="+mn-cs"/>
              </a:rPr>
              <a:t>Source:</a:t>
            </a:r>
            <a:endParaRPr lang="en-US" sz="1300" dirty="0">
              <a:latin typeface="+mj-lt"/>
              <a:cs typeface="+mn-cs"/>
            </a:endParaRPr>
          </a:p>
          <a:p>
            <a:r>
              <a:rPr lang="en-US" sz="1300" u="sng" dirty="0">
                <a:latin typeface="+mj-lt"/>
                <a:cs typeface="+mn-cs"/>
                <a:hlinkClick r:id="rId3"/>
              </a:rPr>
              <a:t>http://ardentpartners.com/Reports/ArdentPartners-TheStateofB2BPayments2015.pdf</a:t>
            </a:r>
            <a:r>
              <a:rPr lang="en-US" sz="1300" dirty="0">
                <a:latin typeface="+mj-lt"/>
                <a:cs typeface="+mn-cs"/>
              </a:rPr>
              <a:t> </a:t>
            </a:r>
          </a:p>
          <a:p>
            <a:r>
              <a:rPr lang="en-US" sz="1300" dirty="0">
                <a:solidFill>
                  <a:schemeClr val="bg1"/>
                </a:solidFill>
                <a:latin typeface="+mj-lt"/>
              </a:rPr>
              <a:t>Andrew Bartolini, Ardent Partners “The State of B2B Payments 2015: Emerging Business Value” 2015 Page 5 </a:t>
            </a:r>
            <a:r>
              <a:rPr lang="en-US" dirty="0" smtClean="0">
                <a:latin typeface="+mj-lt"/>
              </a:rPr>
              <a:t>“</a:t>
            </a:r>
            <a:r>
              <a:rPr lang="en-US" sz="1300" dirty="0">
                <a:latin typeface="+mj-lt"/>
                <a:cs typeface="+mn-cs"/>
              </a:rPr>
              <a:t>While paper checks have a variable “float” from the time it takes for a supplier to receive and deposit a mailed check, ePayments allow for precise scheduling of the payment. This creates financial agility that is difficult to achieve with manual payment methods. When payments can be scheduled so accurately, enterprises can make more subtle choices in deciding which suppliers should be paid when.</a:t>
            </a:r>
            <a:r>
              <a:rPr lang="en-US" dirty="0" smtClean="0">
                <a:latin typeface="+mj-lt"/>
              </a:rPr>
              <a:t>”</a:t>
            </a:r>
            <a:endParaRPr lang="en-US" dirty="0">
              <a:latin typeface="+mj-lt"/>
            </a:endParaRPr>
          </a:p>
        </p:txBody>
      </p:sp>
      <p:sp>
        <p:nvSpPr>
          <p:cNvPr id="4" name="Slide Number Placeholder 3"/>
          <p:cNvSpPr>
            <a:spLocks noGrp="1"/>
          </p:cNvSpPr>
          <p:nvPr>
            <p:ph type="sldNum" sz="quarter" idx="10"/>
          </p:nvPr>
        </p:nvSpPr>
        <p:spPr/>
        <p:txBody>
          <a:bodyPr/>
          <a:lstStyle/>
          <a:p>
            <a:fld id="{DF84F674-DEE3-924F-B268-A2BFD8FB5F32}" type="slidenum">
              <a:rPr lang="en-US" smtClean="0"/>
              <a:pPr/>
              <a:t>8</a:t>
            </a:fld>
            <a:endParaRPr lang="en-US" dirty="0"/>
          </a:p>
        </p:txBody>
      </p:sp>
    </p:spTree>
    <p:extLst>
      <p:ext uri="{BB962C8B-B14F-4D97-AF65-F5344CB8AC3E}">
        <p14:creationId xmlns:p14="http://schemas.microsoft.com/office/powerpoint/2010/main" val="18310240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charset="0"/>
              <a:buChar char="•"/>
            </a:pPr>
            <a:r>
              <a:rPr lang="en-US" dirty="0" smtClean="0"/>
              <a:t>Diving deeper into the “Indirect Spend” that is the biggest</a:t>
            </a:r>
            <a:r>
              <a:rPr lang="en-US" baseline="0" dirty="0" smtClean="0"/>
              <a:t> area of opportunity for American Express.</a:t>
            </a:r>
          </a:p>
          <a:p>
            <a:pPr marL="171450" indent="-171450">
              <a:buFont typeface="Arial" charset="0"/>
              <a:buChar char="•"/>
            </a:pPr>
            <a:r>
              <a:rPr lang="en-US" baseline="0" dirty="0" smtClean="0"/>
              <a:t>About 35% of that spend is “Strategically Sourced”, meaning that the Procurement department and processes have visibility and control of it. </a:t>
            </a:r>
          </a:p>
          <a:p>
            <a:pPr marL="171450" indent="-171450">
              <a:buFont typeface="Arial" charset="0"/>
              <a:buChar char="•"/>
            </a:pPr>
            <a:r>
              <a:rPr lang="en-US" baseline="0" dirty="0" smtClean="0"/>
              <a:t>Another 28% is one-time, small dollar purchases that Procurement does not have control of (and does not typically want to given the amount and volume). </a:t>
            </a:r>
          </a:p>
          <a:p>
            <a:pPr marL="171450" indent="-171450">
              <a:buFont typeface="Arial" charset="0"/>
              <a:buChar char="•"/>
            </a:pPr>
            <a:r>
              <a:rPr lang="en-US" baseline="0" dirty="0" smtClean="0"/>
              <a:t>Another 37% is accounted for by employees making direct purchases directly with vendors outside of any established system (Maverick/Rogue Spend)</a:t>
            </a:r>
            <a:endParaRPr lang="en-US" dirty="0"/>
          </a:p>
        </p:txBody>
      </p:sp>
      <p:sp>
        <p:nvSpPr>
          <p:cNvPr id="4" name="Footer Placeholder 3"/>
          <p:cNvSpPr>
            <a:spLocks noGrp="1"/>
          </p:cNvSpPr>
          <p:nvPr>
            <p:ph type="ftr" sz="quarter" idx="10"/>
          </p:nvPr>
        </p:nvSpPr>
        <p:spPr/>
        <p:txBody>
          <a:bodyPr/>
          <a:lstStyle/>
          <a:p>
            <a:endParaRPr lang="en-US" dirty="0"/>
          </a:p>
        </p:txBody>
      </p:sp>
    </p:spTree>
    <p:extLst>
      <p:ext uri="{BB962C8B-B14F-4D97-AF65-F5344CB8AC3E}">
        <p14:creationId xmlns:p14="http://schemas.microsoft.com/office/powerpoint/2010/main" val="2362105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Cover 1">
    <p:spTree>
      <p:nvGrpSpPr>
        <p:cNvPr id="1" name=""/>
        <p:cNvGrpSpPr/>
        <p:nvPr/>
      </p:nvGrpSpPr>
      <p:grpSpPr>
        <a:xfrm>
          <a:off x="0" y="0"/>
          <a:ext cx="0" cy="0"/>
          <a:chOff x="0" y="0"/>
          <a:chExt cx="0" cy="0"/>
        </a:xfrm>
      </p:grpSpPr>
      <p:sp>
        <p:nvSpPr>
          <p:cNvPr id="55" name="Shape 55"/>
          <p:cNvSpPr>
            <a:spLocks noGrp="1"/>
          </p:cNvSpPr>
          <p:nvPr>
            <p:ph type="title"/>
          </p:nvPr>
        </p:nvSpPr>
        <p:spPr>
          <a:xfrm>
            <a:off x="403225" y="530358"/>
            <a:ext cx="8337550" cy="2190363"/>
          </a:xfrm>
          <a:prstGeom prst="rect">
            <a:avLst/>
          </a:prstGeom>
        </p:spPr>
        <p:txBody>
          <a:bodyPr anchor="b">
            <a:noAutofit/>
          </a:bodyPr>
          <a:lstStyle>
            <a:lvl1pPr algn="ctr" defTabSz="228588">
              <a:lnSpc>
                <a:spcPct val="100000"/>
              </a:lnSpc>
              <a:defRPr b="0" i="0" cap="all">
                <a:solidFill>
                  <a:srgbClr val="007DBA"/>
                </a:solidFill>
                <a:latin typeface="BentonSans Light" charset="0"/>
                <a:ea typeface="BentonSans Light" charset="0"/>
                <a:cs typeface="BentonSans Light" charset="0"/>
                <a:sym typeface="Helvetica"/>
              </a:defRPr>
            </a:lvl1pPr>
          </a:lstStyle>
          <a:p>
            <a:pPr lvl="0">
              <a:defRPr sz="1800" cap="none">
                <a:solidFill>
                  <a:srgbClr val="000000"/>
                </a:solidFill>
              </a:defRPr>
            </a:pPr>
            <a:r>
              <a:rPr sz="3300" cap="all" dirty="0">
                <a:solidFill>
                  <a:srgbClr val="007DBA"/>
                </a:solidFill>
              </a:rPr>
              <a:t>Title Text</a:t>
            </a:r>
          </a:p>
        </p:txBody>
      </p:sp>
      <p:sp>
        <p:nvSpPr>
          <p:cNvPr id="56" name="Shape 56"/>
          <p:cNvSpPr>
            <a:spLocks noGrp="1"/>
          </p:cNvSpPr>
          <p:nvPr>
            <p:ph type="body" idx="1"/>
          </p:nvPr>
        </p:nvSpPr>
        <p:spPr>
          <a:xfrm>
            <a:off x="403225" y="2914650"/>
            <a:ext cx="8337549" cy="1596771"/>
          </a:xfrm>
          <a:prstGeom prst="rect">
            <a:avLst/>
          </a:prstGeom>
        </p:spPr>
        <p:txBody>
          <a:bodyPr/>
          <a:lstStyle>
            <a:lvl1pPr marL="0" indent="0" algn="ctr" defTabSz="228588">
              <a:lnSpc>
                <a:spcPct val="130000"/>
              </a:lnSpc>
              <a:spcBef>
                <a:spcPts val="150"/>
              </a:spcBef>
              <a:buSzTx/>
              <a:buFontTx/>
              <a:buNone/>
              <a:defRPr sz="1400" b="0" i="0" cap="all">
                <a:solidFill>
                  <a:srgbClr val="007DBA"/>
                </a:solidFill>
                <a:latin typeface="BentonSans Light" charset="0"/>
                <a:ea typeface="BentonSans Light" charset="0"/>
                <a:cs typeface="BentonSans Light" charset="0"/>
                <a:sym typeface="Helvetica"/>
              </a:defRPr>
            </a:lvl1pPr>
            <a:lvl2pPr marL="0" indent="228588" algn="ctr" defTabSz="228588">
              <a:lnSpc>
                <a:spcPct val="130000"/>
              </a:lnSpc>
              <a:spcBef>
                <a:spcPts val="150"/>
              </a:spcBef>
              <a:buSzTx/>
              <a:buFontTx/>
              <a:buNone/>
              <a:defRPr sz="1400" b="0" i="0" cap="all">
                <a:solidFill>
                  <a:srgbClr val="007DBA"/>
                </a:solidFill>
                <a:latin typeface="BentonSans Light" charset="0"/>
                <a:ea typeface="BentonSans Light" charset="0"/>
                <a:cs typeface="BentonSans Light" charset="0"/>
                <a:sym typeface="Helvetica"/>
              </a:defRPr>
            </a:lvl2pPr>
            <a:lvl3pPr marL="0" indent="457177" algn="ctr" defTabSz="228588">
              <a:lnSpc>
                <a:spcPct val="130000"/>
              </a:lnSpc>
              <a:spcBef>
                <a:spcPts val="150"/>
              </a:spcBef>
              <a:buSzTx/>
              <a:buFontTx/>
              <a:buNone/>
              <a:defRPr sz="1400" b="0" i="0" cap="all">
                <a:solidFill>
                  <a:srgbClr val="007DBA"/>
                </a:solidFill>
                <a:latin typeface="BentonSans Light" charset="0"/>
                <a:ea typeface="BentonSans Light" charset="0"/>
                <a:cs typeface="BentonSans Light" charset="0"/>
                <a:sym typeface="Helvetica"/>
              </a:defRPr>
            </a:lvl3pPr>
            <a:lvl4pPr marL="0" indent="685766" algn="ctr" defTabSz="228588">
              <a:lnSpc>
                <a:spcPct val="130000"/>
              </a:lnSpc>
              <a:spcBef>
                <a:spcPts val="150"/>
              </a:spcBef>
              <a:buSzTx/>
              <a:buFontTx/>
              <a:buNone/>
              <a:defRPr sz="1400" b="0" i="0" cap="all">
                <a:solidFill>
                  <a:srgbClr val="007DBA"/>
                </a:solidFill>
                <a:latin typeface="BentonSans Light" charset="0"/>
                <a:ea typeface="BentonSans Light" charset="0"/>
                <a:cs typeface="BentonSans Light" charset="0"/>
                <a:sym typeface="Helvetica"/>
              </a:defRPr>
            </a:lvl4pPr>
            <a:lvl5pPr marL="0" indent="914354" algn="ctr" defTabSz="228588">
              <a:lnSpc>
                <a:spcPct val="130000"/>
              </a:lnSpc>
              <a:spcBef>
                <a:spcPts val="150"/>
              </a:spcBef>
              <a:buSzTx/>
              <a:buFontTx/>
              <a:buNone/>
              <a:defRPr sz="1400" b="0" i="0" cap="all">
                <a:solidFill>
                  <a:srgbClr val="007DBA"/>
                </a:solidFill>
                <a:latin typeface="BentonSans Light" charset="0"/>
                <a:ea typeface="BentonSans Light" charset="0"/>
                <a:cs typeface="BentonSans Light" charset="0"/>
                <a:sym typeface="Helvetica"/>
              </a:defRPr>
            </a:lvl5pPr>
          </a:lstStyle>
          <a:p>
            <a:pPr lvl="0">
              <a:defRPr sz="1800" cap="none">
                <a:solidFill>
                  <a:srgbClr val="000000"/>
                </a:solidFill>
              </a:defRPr>
            </a:pPr>
            <a:r>
              <a:rPr sz="1400" cap="all" dirty="0">
                <a:solidFill>
                  <a:srgbClr val="007DBA"/>
                </a:solidFill>
              </a:rPr>
              <a:t>Body Level One</a:t>
            </a:r>
          </a:p>
          <a:p>
            <a:pPr lvl="1">
              <a:defRPr sz="1800" cap="none">
                <a:solidFill>
                  <a:srgbClr val="000000"/>
                </a:solidFill>
              </a:defRPr>
            </a:pPr>
            <a:r>
              <a:rPr sz="1400" cap="all" dirty="0">
                <a:solidFill>
                  <a:srgbClr val="007DBA"/>
                </a:solidFill>
              </a:rPr>
              <a:t>Body Level Two</a:t>
            </a:r>
          </a:p>
          <a:p>
            <a:pPr lvl="2">
              <a:defRPr sz="1800" cap="none">
                <a:solidFill>
                  <a:srgbClr val="000000"/>
                </a:solidFill>
              </a:defRPr>
            </a:pPr>
            <a:r>
              <a:rPr sz="1400" cap="all" dirty="0">
                <a:solidFill>
                  <a:srgbClr val="007DBA"/>
                </a:solidFill>
              </a:rPr>
              <a:t>Body Level Three</a:t>
            </a:r>
          </a:p>
          <a:p>
            <a:pPr lvl="3">
              <a:defRPr sz="1800" cap="none">
                <a:solidFill>
                  <a:srgbClr val="000000"/>
                </a:solidFill>
              </a:defRPr>
            </a:pPr>
            <a:r>
              <a:rPr sz="1400" cap="all" dirty="0">
                <a:solidFill>
                  <a:srgbClr val="007DBA"/>
                </a:solidFill>
              </a:rPr>
              <a:t>Body Level Four</a:t>
            </a:r>
          </a:p>
          <a:p>
            <a:pPr lvl="4">
              <a:defRPr sz="1800" cap="none">
                <a:solidFill>
                  <a:srgbClr val="000000"/>
                </a:solidFill>
              </a:defRPr>
            </a:pPr>
            <a:r>
              <a:rPr sz="1400" cap="all" dirty="0">
                <a:solidFill>
                  <a:srgbClr val="007DBA"/>
                </a:solidFill>
              </a:rPr>
              <a:t>Body Level Five</a:t>
            </a:r>
          </a:p>
        </p:txBody>
      </p:sp>
      <p:sp>
        <p:nvSpPr>
          <p:cNvPr id="9" name="TextBox 8"/>
          <p:cNvSpPr txBox="1"/>
          <p:nvPr userDrawn="1"/>
        </p:nvSpPr>
        <p:spPr>
          <a:xfrm>
            <a:off x="613318" y="4817674"/>
            <a:ext cx="6727554" cy="276999"/>
          </a:xfrm>
          <a:prstGeom prst="rect">
            <a:avLst/>
          </a:prstGeom>
          <a:noFill/>
        </p:spPr>
        <p:txBody>
          <a:bodyPr wrap="square" lIns="0" rtlCol="0" anchor="t">
            <a:spAutoFit/>
          </a:bodyPr>
          <a:lstStyle/>
          <a:p>
            <a:pPr algn="l"/>
            <a:r>
              <a:rPr lang="en-US" sz="600" b="0" i="0" u="none" strike="noStrike" kern="0" spc="-8" baseline="0" dirty="0" smtClean="0">
                <a:solidFill>
                  <a:schemeClr val="bg2">
                    <a:lumMod val="75000"/>
                  </a:schemeClr>
                </a:solidFill>
                <a:latin typeface="BentonSans Light" charset="0"/>
                <a:ea typeface="BentonSans Light" charset="0"/>
                <a:cs typeface="BentonSans Light" charset="0"/>
              </a:rPr>
              <a:t>This material contains information that is proprietary and confidential to American Express. It cannot be shared with third parties without</a:t>
            </a:r>
          </a:p>
          <a:p>
            <a:pPr algn="l"/>
            <a:r>
              <a:rPr lang="en-US" sz="600" b="0" i="0" u="none" strike="noStrike" kern="0" spc="-8" baseline="0" dirty="0" smtClean="0">
                <a:solidFill>
                  <a:schemeClr val="bg2">
                    <a:lumMod val="75000"/>
                  </a:schemeClr>
                </a:solidFill>
                <a:latin typeface="BentonSans Light" charset="0"/>
                <a:ea typeface="BentonSans Light" charset="0"/>
                <a:cs typeface="BentonSans Light" charset="0"/>
              </a:rPr>
              <a:t>American Express’ written consent. AMERICAN EXPRESS PROPRIETARY &amp; CONFIDENTIAL. DO NOT COPY. DO NOT DISTRIBUTE</a:t>
            </a:r>
            <a:endParaRPr lang="en-US" sz="600" b="0" i="0" kern="0" spc="-8" baseline="0" dirty="0">
              <a:solidFill>
                <a:schemeClr val="bg2">
                  <a:lumMod val="75000"/>
                </a:schemeClr>
              </a:solidFill>
              <a:latin typeface="BentonSans Light" charset="0"/>
              <a:ea typeface="BentonSans Light" charset="0"/>
              <a:cs typeface="BentonSans Light" charset="0"/>
            </a:endParaRPr>
          </a:p>
        </p:txBody>
      </p:sp>
    </p:spTree>
    <p:extLst>
      <p:ext uri="{BB962C8B-B14F-4D97-AF65-F5344CB8AC3E}">
        <p14:creationId xmlns:p14="http://schemas.microsoft.com/office/powerpoint/2010/main" val="994324510"/>
      </p:ext>
    </p:extLst>
  </p:cSld>
  <p:clrMapOvr>
    <a:masterClrMapping/>
  </p:clrMapOvr>
  <p:transition spd="med"/>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2">
    <p:spTree>
      <p:nvGrpSpPr>
        <p:cNvPr id="1" name=""/>
        <p:cNvGrpSpPr/>
        <p:nvPr/>
      </p:nvGrpSpPr>
      <p:grpSpPr>
        <a:xfrm>
          <a:off x="0" y="0"/>
          <a:ext cx="0" cy="0"/>
          <a:chOff x="0" y="0"/>
          <a:chExt cx="0" cy="0"/>
        </a:xfrm>
      </p:grpSpPr>
      <p:sp>
        <p:nvSpPr>
          <p:cNvPr id="55" name="Shape 55"/>
          <p:cNvSpPr>
            <a:spLocks noGrp="1"/>
          </p:cNvSpPr>
          <p:nvPr>
            <p:ph type="title"/>
          </p:nvPr>
        </p:nvSpPr>
        <p:spPr>
          <a:xfrm>
            <a:off x="403225" y="1338456"/>
            <a:ext cx="8337550" cy="2190363"/>
          </a:xfrm>
          <a:prstGeom prst="rect">
            <a:avLst/>
          </a:prstGeom>
        </p:spPr>
        <p:txBody>
          <a:bodyPr anchor="ctr" anchorCtr="0">
            <a:noAutofit/>
          </a:bodyPr>
          <a:lstStyle>
            <a:lvl1pPr algn="ctr" defTabSz="228588">
              <a:lnSpc>
                <a:spcPct val="100000"/>
              </a:lnSpc>
              <a:defRPr b="0" i="0" cap="all">
                <a:solidFill>
                  <a:srgbClr val="007DBA"/>
                </a:solidFill>
                <a:latin typeface="BentonSans Light" charset="0"/>
                <a:ea typeface="BentonSans Light" charset="0"/>
                <a:cs typeface="BentonSans Light" charset="0"/>
                <a:sym typeface="Helvetica"/>
              </a:defRPr>
            </a:lvl1pPr>
          </a:lstStyle>
          <a:p>
            <a:pPr lvl="0">
              <a:defRPr sz="1800" cap="none">
                <a:solidFill>
                  <a:srgbClr val="000000"/>
                </a:solidFill>
              </a:defRPr>
            </a:pPr>
            <a:r>
              <a:rPr sz="3300" cap="all" dirty="0">
                <a:solidFill>
                  <a:srgbClr val="007DBA"/>
                </a:solidFill>
              </a:rPr>
              <a:t>Title Text</a:t>
            </a:r>
          </a:p>
        </p:txBody>
      </p:sp>
      <p:sp>
        <p:nvSpPr>
          <p:cNvPr id="9" name="TextBox 8"/>
          <p:cNvSpPr txBox="1"/>
          <p:nvPr userDrawn="1"/>
        </p:nvSpPr>
        <p:spPr>
          <a:xfrm>
            <a:off x="613318" y="4817674"/>
            <a:ext cx="6727554" cy="276999"/>
          </a:xfrm>
          <a:prstGeom prst="rect">
            <a:avLst/>
          </a:prstGeom>
          <a:noFill/>
        </p:spPr>
        <p:txBody>
          <a:bodyPr wrap="square" lIns="0" rtlCol="0" anchor="t">
            <a:spAutoFit/>
          </a:bodyPr>
          <a:lstStyle/>
          <a:p>
            <a:pPr algn="l"/>
            <a:r>
              <a:rPr lang="en-US" sz="600" b="0" i="0" u="none" strike="noStrike" kern="0" spc="-8" baseline="0" dirty="0" smtClean="0">
                <a:solidFill>
                  <a:schemeClr val="bg2">
                    <a:lumMod val="75000"/>
                  </a:schemeClr>
                </a:solidFill>
                <a:latin typeface="BentonSans Light" charset="0"/>
                <a:ea typeface="BentonSans Light" charset="0"/>
                <a:cs typeface="BentonSans Light" charset="0"/>
              </a:rPr>
              <a:t>This material contains information that is proprietary and confidential to American Express. It cannot be shared with third parties without</a:t>
            </a:r>
          </a:p>
          <a:p>
            <a:pPr algn="l"/>
            <a:r>
              <a:rPr lang="en-US" sz="600" b="0" i="0" u="none" strike="noStrike" kern="0" spc="-8" baseline="0" dirty="0" smtClean="0">
                <a:solidFill>
                  <a:schemeClr val="bg2">
                    <a:lumMod val="75000"/>
                  </a:schemeClr>
                </a:solidFill>
                <a:latin typeface="BentonSans Light" charset="0"/>
                <a:ea typeface="BentonSans Light" charset="0"/>
                <a:cs typeface="BentonSans Light" charset="0"/>
              </a:rPr>
              <a:t>American Express’ written consent. AMERICAN EXPRESS PROPRIETARY &amp; CONFIDENTIAL. DO NOT COPY. DO NOT DISTRIBUTE</a:t>
            </a:r>
            <a:endParaRPr lang="en-US" sz="600" b="0" i="0" kern="0" spc="-8" baseline="0" dirty="0">
              <a:solidFill>
                <a:schemeClr val="bg2">
                  <a:lumMod val="75000"/>
                </a:schemeClr>
              </a:solidFill>
              <a:latin typeface="BentonSans Light" charset="0"/>
              <a:ea typeface="BentonSans Light" charset="0"/>
              <a:cs typeface="BentonSans Light" charset="0"/>
            </a:endParaRPr>
          </a:p>
        </p:txBody>
      </p:sp>
    </p:spTree>
    <p:extLst/>
  </p:cSld>
  <p:clrMapOvr>
    <a:masterClrMapping/>
  </p:clrMapOvr>
  <p:transition spd="med"/>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Title + Blank">
    <p:spTree>
      <p:nvGrpSpPr>
        <p:cNvPr id="1" name=""/>
        <p:cNvGrpSpPr/>
        <p:nvPr/>
      </p:nvGrpSpPr>
      <p:grpSpPr>
        <a:xfrm>
          <a:off x="0" y="0"/>
          <a:ext cx="0" cy="0"/>
          <a:chOff x="0" y="0"/>
          <a:chExt cx="0" cy="0"/>
        </a:xfrm>
      </p:grpSpPr>
      <p:sp>
        <p:nvSpPr>
          <p:cNvPr id="4" name="Shape 60"/>
          <p:cNvSpPr>
            <a:spLocks noGrp="1"/>
          </p:cNvSpPr>
          <p:nvPr>
            <p:ph type="title"/>
          </p:nvPr>
        </p:nvSpPr>
        <p:spPr>
          <a:xfrm>
            <a:off x="403225" y="182563"/>
            <a:ext cx="8342014" cy="731837"/>
          </a:xfrm>
          <a:prstGeom prst="rect">
            <a:avLst/>
          </a:prstGeom>
        </p:spPr>
        <p:txBody>
          <a:bodyPr>
            <a:noAutofit/>
          </a:bodyPr>
          <a:lstStyle>
            <a:lvl1pPr defTabSz="228588">
              <a:lnSpc>
                <a:spcPct val="100000"/>
              </a:lnSpc>
              <a:defRPr sz="3000" b="0" i="0" cap="all">
                <a:solidFill>
                  <a:srgbClr val="007DBA"/>
                </a:solidFill>
                <a:latin typeface="BentonSans Light" charset="0"/>
                <a:ea typeface="BentonSans Light" charset="0"/>
                <a:cs typeface="BentonSans Light" charset="0"/>
                <a:sym typeface="Helvetica"/>
              </a:defRPr>
            </a:lvl1pPr>
          </a:lstStyle>
          <a:p>
            <a:pPr lvl="0">
              <a:defRPr sz="1800" cap="none">
                <a:solidFill>
                  <a:srgbClr val="000000"/>
                </a:solidFill>
              </a:defRPr>
            </a:pPr>
            <a:r>
              <a:rPr sz="3300" cap="all" dirty="0">
                <a:solidFill>
                  <a:srgbClr val="007DBA"/>
                </a:solidFill>
              </a:rPr>
              <a:t>Title Text</a:t>
            </a:r>
          </a:p>
        </p:txBody>
      </p:sp>
    </p:spTree>
    <p:extLst>
      <p:ext uri="{BB962C8B-B14F-4D97-AF65-F5344CB8AC3E}">
        <p14:creationId xmlns:p14="http://schemas.microsoft.com/office/powerpoint/2010/main" val="3460282255"/>
      </p:ext>
    </p:extLst>
  </p:cSld>
  <p:clrMapOvr>
    <a:masterClrMapping/>
  </p:clrMapOvr>
  <p:transition spd="med"/>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Content">
    <p:spTree>
      <p:nvGrpSpPr>
        <p:cNvPr id="1" name=""/>
        <p:cNvGrpSpPr/>
        <p:nvPr/>
      </p:nvGrpSpPr>
      <p:grpSpPr>
        <a:xfrm>
          <a:off x="0" y="0"/>
          <a:ext cx="0" cy="0"/>
          <a:chOff x="0" y="0"/>
          <a:chExt cx="0" cy="0"/>
        </a:xfrm>
      </p:grpSpPr>
      <p:sp>
        <p:nvSpPr>
          <p:cNvPr id="15" name="Content Placeholder 11"/>
          <p:cNvSpPr>
            <a:spLocks noGrp="1"/>
          </p:cNvSpPr>
          <p:nvPr>
            <p:ph sz="quarter" idx="11"/>
          </p:nvPr>
        </p:nvSpPr>
        <p:spPr>
          <a:xfrm>
            <a:off x="403224" y="182563"/>
            <a:ext cx="8337551" cy="4522787"/>
          </a:xfrm>
        </p:spPr>
        <p:txBody>
          <a:bodyPr anchor="ctr" anchorCtr="0">
            <a:normAutofit/>
          </a:bodyPr>
          <a:lstStyle>
            <a:lvl1pPr marL="0" indent="0">
              <a:buNone/>
              <a:defRPr sz="2000"/>
            </a:lvl1pPr>
          </a:lstStyle>
          <a:p>
            <a:pPr lvl="0"/>
            <a:endParaRPr lang="en-US" dirty="0"/>
          </a:p>
        </p:txBody>
      </p:sp>
    </p:spTree>
    <p:extLst>
      <p:ext uri="{BB962C8B-B14F-4D97-AF65-F5344CB8AC3E}">
        <p14:creationId xmlns:p14="http://schemas.microsoft.com/office/powerpoint/2010/main" val="14017689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28650" y="4767263"/>
            <a:ext cx="2057400" cy="273844"/>
          </a:xfrm>
          <a:prstGeom prst="rect">
            <a:avLst/>
          </a:prstGeom>
        </p:spPr>
        <p:txBody>
          <a:bodyPr/>
          <a:lstStyle/>
          <a:p>
            <a:fld id="{7D4623C8-DB08-4AA1-90FC-30C1CC12EFC5}" type="datetime5">
              <a:rPr lang="en-US" smtClean="0"/>
              <a:t>13-Jun-18</a:t>
            </a:fld>
            <a:endParaRPr lang="en-US"/>
          </a:p>
        </p:txBody>
      </p:sp>
      <p:sp>
        <p:nvSpPr>
          <p:cNvPr id="5" name="Footer Placeholder 4"/>
          <p:cNvSpPr>
            <a:spLocks noGrp="1"/>
          </p:cNvSpPr>
          <p:nvPr>
            <p:ph type="ftr" sz="quarter" idx="11"/>
          </p:nvPr>
        </p:nvSpPr>
        <p:spPr>
          <a:xfrm>
            <a:off x="3028950" y="4767263"/>
            <a:ext cx="3086100" cy="273844"/>
          </a:xfrm>
          <a:prstGeom prst="rect">
            <a:avLst/>
          </a:prstGeom>
        </p:spPr>
        <p:txBody>
          <a:bodyPr/>
          <a:lstStyle/>
          <a:p>
            <a:r>
              <a:rPr lang="en-US" smtClean="0"/>
              <a:t>AXP Internal</a:t>
            </a:r>
            <a:endParaRPr lang="en-US"/>
          </a:p>
        </p:txBody>
      </p:sp>
      <p:sp>
        <p:nvSpPr>
          <p:cNvPr id="6" name="Slide Number Placeholder 5"/>
          <p:cNvSpPr>
            <a:spLocks noGrp="1"/>
          </p:cNvSpPr>
          <p:nvPr>
            <p:ph type="sldNum" sz="quarter" idx="12"/>
          </p:nvPr>
        </p:nvSpPr>
        <p:spPr>
          <a:xfrm>
            <a:off x="6457950" y="4767263"/>
            <a:ext cx="2057400" cy="273844"/>
          </a:xfrm>
          <a:prstGeom prst="rect">
            <a:avLst/>
          </a:prstGeom>
        </p:spPr>
        <p:txBody>
          <a:bodyPr/>
          <a:lstStyle/>
          <a:p>
            <a:fld id="{AFEB6863-15D2-4947-A3F5-EB28D96F4420}" type="slidenum">
              <a:rPr lang="en-US" smtClean="0"/>
              <a:t>‹#›</a:t>
            </a:fld>
            <a:endParaRPr lang="en-US"/>
          </a:p>
        </p:txBody>
      </p:sp>
    </p:spTree>
    <p:extLst>
      <p:ext uri="{BB962C8B-B14F-4D97-AF65-F5344CB8AC3E}">
        <p14:creationId xmlns:p14="http://schemas.microsoft.com/office/powerpoint/2010/main" val="8467193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hape 2"/>
          <p:cNvSpPr>
            <a:spLocks noGrp="1"/>
          </p:cNvSpPr>
          <p:nvPr>
            <p:ph type="title"/>
          </p:nvPr>
        </p:nvSpPr>
        <p:spPr>
          <a:xfrm>
            <a:off x="403225" y="182563"/>
            <a:ext cx="8337549" cy="731837"/>
          </a:xfrm>
          <a:prstGeom prst="rect">
            <a:avLst/>
          </a:prstGeom>
          <a:ln w="25400">
            <a:miter lim="400000"/>
          </a:ln>
          <a:extLst>
            <a:ext uri="{C572A759-6A51-4108-AA02-DFA0A04FC94B}">
              <ma14:wrappingTextBoxFlag xmlns="" xmlns:ma14="http://schemas.microsoft.com/office/mac/drawingml/2011/main" val="1"/>
            </a:ext>
          </a:extLst>
        </p:spPr>
        <p:txBody>
          <a:bodyPr lIns="34289" tIns="34289" rIns="34289" bIns="34289" anchor="ctr">
            <a:normAutofit/>
          </a:bodyPr>
          <a:lstStyle/>
          <a:p>
            <a:pPr lvl="0">
              <a:defRPr sz="1800"/>
            </a:pPr>
            <a:r>
              <a:rPr sz="3300"/>
              <a:t>Title Text</a:t>
            </a:r>
          </a:p>
        </p:txBody>
      </p:sp>
      <p:sp>
        <p:nvSpPr>
          <p:cNvPr id="3" name="Shape 3"/>
          <p:cNvSpPr>
            <a:spLocks noGrp="1"/>
          </p:cNvSpPr>
          <p:nvPr>
            <p:ph type="body" idx="1"/>
          </p:nvPr>
        </p:nvSpPr>
        <p:spPr>
          <a:xfrm>
            <a:off x="403225" y="1173481"/>
            <a:ext cx="8337550" cy="3531870"/>
          </a:xfrm>
          <a:prstGeom prst="rect">
            <a:avLst/>
          </a:prstGeom>
          <a:ln w="25400">
            <a:miter lim="400000"/>
          </a:ln>
          <a:extLst>
            <a:ext uri="{C572A759-6A51-4108-AA02-DFA0A04FC94B}">
              <ma14:wrappingTextBoxFlag xmlns="" xmlns:ma14="http://schemas.microsoft.com/office/mac/drawingml/2011/main" val="1"/>
            </a:ext>
          </a:extLst>
        </p:spPr>
        <p:txBody>
          <a:bodyPr lIns="34289" tIns="34289" rIns="34289" bIns="34289">
            <a:normAutofit/>
          </a:bodyPr>
          <a:lstStyle/>
          <a:p>
            <a:pPr lvl="0">
              <a:defRPr sz="1800"/>
            </a:pPr>
            <a:r>
              <a:rPr sz="2100"/>
              <a:t>Body Level One</a:t>
            </a:r>
          </a:p>
          <a:p>
            <a:pPr lvl="1">
              <a:defRPr sz="1800"/>
            </a:pPr>
            <a:r>
              <a:rPr sz="2100"/>
              <a:t>Body Level Two</a:t>
            </a:r>
          </a:p>
          <a:p>
            <a:pPr lvl="2">
              <a:defRPr sz="1800"/>
            </a:pPr>
            <a:r>
              <a:rPr sz="2100"/>
              <a:t>Body Level Three</a:t>
            </a:r>
          </a:p>
          <a:p>
            <a:pPr lvl="3">
              <a:defRPr sz="1800"/>
            </a:pPr>
            <a:r>
              <a:rPr sz="2100"/>
              <a:t>Body Level Four</a:t>
            </a:r>
          </a:p>
          <a:p>
            <a:pPr lvl="4">
              <a:defRPr sz="1800"/>
            </a:pPr>
            <a:r>
              <a:rPr sz="2100"/>
              <a:t>Body Level Five</a:t>
            </a:r>
          </a:p>
        </p:txBody>
      </p:sp>
      <p:pic>
        <p:nvPicPr>
          <p:cNvPr id="5" name="Picture 4"/>
          <p:cNvPicPr>
            <a:picLocks noChangeAspect="1"/>
          </p:cNvPicPr>
          <p:nvPr userDrawn="1"/>
        </p:nvPicPr>
        <p:blipFill>
          <a:blip r:embed="rId8" cstate="print"/>
          <a:stretch>
            <a:fillRect/>
          </a:stretch>
        </p:blipFill>
        <p:spPr>
          <a:xfrm>
            <a:off x="231674" y="4764800"/>
            <a:ext cx="332048" cy="282855"/>
          </a:xfrm>
          <a:prstGeom prst="rect">
            <a:avLst/>
          </a:prstGeom>
        </p:spPr>
      </p:pic>
      <p:sp>
        <p:nvSpPr>
          <p:cNvPr id="10" name="Shape 4"/>
          <p:cNvSpPr txBox="1">
            <a:spLocks/>
          </p:cNvSpPr>
          <p:nvPr userDrawn="1"/>
        </p:nvSpPr>
        <p:spPr>
          <a:xfrm>
            <a:off x="5863590" y="4852828"/>
            <a:ext cx="2057400" cy="206693"/>
          </a:xfrm>
          <a:prstGeom prst="rect">
            <a:avLst/>
          </a:prstGeom>
          <a:ln w="25400">
            <a:miter lim="400000"/>
          </a:ln>
        </p:spPr>
        <p:txBody>
          <a:bodyPr lIns="34289" tIns="34289" rIns="34289" bIns="34289" anchor="ctr">
            <a:spAutoFit/>
          </a:bodyPr>
          <a:lstStyle>
            <a:defPPr>
              <a:defRPr lang="en-US"/>
            </a:defPPr>
            <a:lvl1pPr marL="0" algn="l" defTabSz="342891" rtl="0" eaLnBrk="1" latinLnBrk="0" hangingPunct="1">
              <a:lnSpc>
                <a:spcPct val="100000"/>
              </a:lnSpc>
              <a:spcBef>
                <a:spcPts val="0"/>
              </a:spcBef>
              <a:defRPr sz="900" kern="1200">
                <a:solidFill>
                  <a:srgbClr val="888888"/>
                </a:solidFill>
                <a:latin typeface="Calibri"/>
                <a:ea typeface="Calibri"/>
                <a:cs typeface="Calibri"/>
                <a:sym typeface="Calibri"/>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pPr algn="r"/>
            <a:fld id="{86CB4B4D-7CA3-9044-876B-883B54F8677D}" type="slidenum">
              <a:rPr lang="uk-UA" b="0" i="0" kern="0" smtClean="0">
                <a:latin typeface="BentonSans Light" charset="0"/>
                <a:ea typeface="BentonSans Light" charset="0"/>
                <a:cs typeface="BentonSans Light" charset="0"/>
              </a:rPr>
              <a:pPr algn="r"/>
              <a:t>‹#›</a:t>
            </a:fld>
            <a:endParaRPr lang="uk-UA" b="0" i="0" kern="0" dirty="0">
              <a:latin typeface="BentonSans Light" charset="0"/>
              <a:ea typeface="BentonSans Light" charset="0"/>
              <a:cs typeface="BentonSans Light" charset="0"/>
            </a:endParaRPr>
          </a:p>
        </p:txBody>
      </p:sp>
      <p:sp>
        <p:nvSpPr>
          <p:cNvPr id="12" name="TextBox 11"/>
          <p:cNvSpPr txBox="1"/>
          <p:nvPr userDrawn="1"/>
        </p:nvSpPr>
        <p:spPr>
          <a:xfrm>
            <a:off x="613318" y="4817674"/>
            <a:ext cx="6727554" cy="276999"/>
          </a:xfrm>
          <a:prstGeom prst="rect">
            <a:avLst/>
          </a:prstGeom>
          <a:noFill/>
        </p:spPr>
        <p:txBody>
          <a:bodyPr wrap="square" lIns="0" rtlCol="0" anchor="t">
            <a:spAutoFit/>
          </a:bodyPr>
          <a:lstStyle/>
          <a:p>
            <a:pPr algn="l"/>
            <a:r>
              <a:rPr lang="en-US" sz="600" b="0" i="0" u="none" strike="noStrike" kern="0" spc="-8" baseline="0" dirty="0" smtClean="0">
                <a:solidFill>
                  <a:srgbClr val="646464"/>
                </a:solidFill>
                <a:latin typeface="BentonSans Light" charset="0"/>
                <a:ea typeface="BentonSans Light" charset="0"/>
                <a:cs typeface="BentonSans Light" charset="0"/>
              </a:rPr>
              <a:t>This material contains information that is proprietary and confidential to American Express. It cannot be shared with third parties without</a:t>
            </a:r>
          </a:p>
          <a:p>
            <a:pPr algn="l"/>
            <a:r>
              <a:rPr lang="en-US" sz="600" b="0" i="0" u="none" strike="noStrike" kern="0" spc="-8" baseline="0" dirty="0" smtClean="0">
                <a:solidFill>
                  <a:srgbClr val="646464"/>
                </a:solidFill>
                <a:latin typeface="BentonSans Light" charset="0"/>
                <a:ea typeface="BentonSans Light" charset="0"/>
                <a:cs typeface="BentonSans Light" charset="0"/>
              </a:rPr>
              <a:t>American Express’ written consent. AMERICAN EXPRESS PROPRIETARY &amp; CONFIDENTIAL. DO NOT COPY. DO NOT DISTRIBUTE</a:t>
            </a:r>
            <a:endParaRPr lang="en-US" sz="600" b="0" i="0" kern="0" spc="-8" baseline="0" dirty="0">
              <a:solidFill>
                <a:srgbClr val="646464"/>
              </a:solidFill>
              <a:latin typeface="BentonSans Light" charset="0"/>
              <a:ea typeface="BentonSans Light" charset="0"/>
              <a:cs typeface="BentonSans Light" charset="0"/>
            </a:endParaRPr>
          </a:p>
        </p:txBody>
      </p:sp>
      <p:pic>
        <p:nvPicPr>
          <p:cNvPr id="8" name="Picture 7"/>
          <p:cNvPicPr>
            <a:picLocks noChangeAspect="1"/>
          </p:cNvPicPr>
          <p:nvPr userDrawn="1"/>
        </p:nvPicPr>
        <p:blipFill rotWithShape="1">
          <a:blip r:embed="rId9"/>
          <a:srcRect t="9474" b="8227"/>
          <a:stretch/>
        </p:blipFill>
        <p:spPr>
          <a:xfrm>
            <a:off x="7944387" y="4778679"/>
            <a:ext cx="969605" cy="270086"/>
          </a:xfrm>
          <a:prstGeom prst="rect">
            <a:avLst/>
          </a:prstGeom>
        </p:spPr>
      </p:pic>
    </p:spTree>
    <p:extLst>
      <p:ext uri="{BB962C8B-B14F-4D97-AF65-F5344CB8AC3E}">
        <p14:creationId xmlns:p14="http://schemas.microsoft.com/office/powerpoint/2010/main" val="815352510"/>
      </p:ext>
    </p:extLst>
  </p:cSld>
  <p:clrMap bg1="lt1" tx1="dk1" bg2="lt2" tx2="dk2" accent1="accent1" accent2="accent2" accent3="accent3" accent4="accent4" accent5="accent5" accent6="accent6" hlink="hlink" folHlink="folHlink"/>
  <p:sldLayoutIdLst>
    <p:sldLayoutId id="2147483683" r:id="rId1"/>
    <p:sldLayoutId id="2147483756" r:id="rId2"/>
    <p:sldLayoutId id="2147483682" r:id="rId3"/>
    <p:sldLayoutId id="2147483755" r:id="rId4"/>
    <p:sldLayoutId id="2147483753" r:id="rId5"/>
    <p:sldLayoutId id="2147483757" r:id="rId6"/>
  </p:sldLayoutIdLst>
  <p:transition spd="med"/>
  <p:timing>
    <p:tnLst>
      <p:par>
        <p:cTn id="1" dur="indefinite" restart="never" nodeType="tmRoot"/>
      </p:par>
    </p:tnLst>
  </p:timing>
  <p:hf hdr="0" ftr="0" dt="0"/>
  <p:txStyles>
    <p:titleStyle>
      <a:lvl1pPr>
        <a:lnSpc>
          <a:spcPct val="90000"/>
        </a:lnSpc>
        <a:defRPr sz="3300">
          <a:latin typeface="BentonSans" charset="0"/>
          <a:ea typeface="BentonSans" charset="0"/>
          <a:cs typeface="BentonSans" charset="0"/>
          <a:sym typeface="Calibri Light"/>
        </a:defRPr>
      </a:lvl1pPr>
      <a:lvl2pPr>
        <a:lnSpc>
          <a:spcPct val="90000"/>
        </a:lnSpc>
        <a:defRPr sz="3300">
          <a:latin typeface="Calibri Light"/>
          <a:ea typeface="Calibri Light"/>
          <a:cs typeface="Calibri Light"/>
          <a:sym typeface="Calibri Light"/>
        </a:defRPr>
      </a:lvl2pPr>
      <a:lvl3pPr>
        <a:lnSpc>
          <a:spcPct val="90000"/>
        </a:lnSpc>
        <a:defRPr sz="3300">
          <a:latin typeface="Calibri Light"/>
          <a:ea typeface="Calibri Light"/>
          <a:cs typeface="Calibri Light"/>
          <a:sym typeface="Calibri Light"/>
        </a:defRPr>
      </a:lvl3pPr>
      <a:lvl4pPr>
        <a:lnSpc>
          <a:spcPct val="90000"/>
        </a:lnSpc>
        <a:defRPr sz="3300">
          <a:latin typeface="Calibri Light"/>
          <a:ea typeface="Calibri Light"/>
          <a:cs typeface="Calibri Light"/>
          <a:sym typeface="Calibri Light"/>
        </a:defRPr>
      </a:lvl4pPr>
      <a:lvl5pPr>
        <a:lnSpc>
          <a:spcPct val="90000"/>
        </a:lnSpc>
        <a:defRPr sz="3300">
          <a:latin typeface="Calibri Light"/>
          <a:ea typeface="Calibri Light"/>
          <a:cs typeface="Calibri Light"/>
          <a:sym typeface="Calibri Light"/>
        </a:defRPr>
      </a:lvl5pPr>
      <a:lvl6pPr>
        <a:lnSpc>
          <a:spcPct val="90000"/>
        </a:lnSpc>
        <a:defRPr sz="3300">
          <a:latin typeface="Calibri Light"/>
          <a:ea typeface="Calibri Light"/>
          <a:cs typeface="Calibri Light"/>
          <a:sym typeface="Calibri Light"/>
        </a:defRPr>
      </a:lvl6pPr>
      <a:lvl7pPr>
        <a:lnSpc>
          <a:spcPct val="90000"/>
        </a:lnSpc>
        <a:defRPr sz="3300">
          <a:latin typeface="Calibri Light"/>
          <a:ea typeface="Calibri Light"/>
          <a:cs typeface="Calibri Light"/>
          <a:sym typeface="Calibri Light"/>
        </a:defRPr>
      </a:lvl7pPr>
      <a:lvl8pPr>
        <a:lnSpc>
          <a:spcPct val="90000"/>
        </a:lnSpc>
        <a:defRPr sz="3300">
          <a:latin typeface="Calibri Light"/>
          <a:ea typeface="Calibri Light"/>
          <a:cs typeface="Calibri Light"/>
          <a:sym typeface="Calibri Light"/>
        </a:defRPr>
      </a:lvl8pPr>
      <a:lvl9pPr>
        <a:lnSpc>
          <a:spcPct val="90000"/>
        </a:lnSpc>
        <a:defRPr sz="3300">
          <a:latin typeface="Calibri Light"/>
          <a:ea typeface="Calibri Light"/>
          <a:cs typeface="Calibri Light"/>
          <a:sym typeface="Calibri Light"/>
        </a:defRPr>
      </a:lvl9pPr>
    </p:titleStyle>
    <p:bodyStyle>
      <a:lvl1pPr marL="171446" indent="-171446">
        <a:lnSpc>
          <a:spcPct val="90000"/>
        </a:lnSpc>
        <a:spcBef>
          <a:spcPts val="375"/>
        </a:spcBef>
        <a:buSzPct val="100000"/>
        <a:buFont typeface="Arial"/>
        <a:buChar char="•"/>
        <a:defRPr sz="2100">
          <a:latin typeface="BentonSans" charset="0"/>
          <a:ea typeface="BentonSans" charset="0"/>
          <a:cs typeface="BentonSans" charset="0"/>
          <a:sym typeface="Calibri"/>
        </a:defRPr>
      </a:lvl1pPr>
      <a:lvl2pPr marL="371466" indent="-200020">
        <a:lnSpc>
          <a:spcPct val="90000"/>
        </a:lnSpc>
        <a:spcBef>
          <a:spcPts val="375"/>
        </a:spcBef>
        <a:buSzPct val="100000"/>
        <a:buFont typeface="Arial"/>
        <a:buChar char="•"/>
        <a:defRPr sz="2100">
          <a:latin typeface="BentonSans" charset="0"/>
          <a:ea typeface="BentonSans" charset="0"/>
          <a:cs typeface="BentonSans" charset="0"/>
          <a:sym typeface="Calibri"/>
        </a:defRPr>
      </a:lvl2pPr>
      <a:lvl3pPr marL="582915" indent="-240024">
        <a:lnSpc>
          <a:spcPct val="90000"/>
        </a:lnSpc>
        <a:spcBef>
          <a:spcPts val="375"/>
        </a:spcBef>
        <a:buSzPct val="100000"/>
        <a:buFont typeface="Arial"/>
        <a:buChar char="•"/>
        <a:defRPr sz="2100">
          <a:latin typeface="BentonSans" charset="0"/>
          <a:ea typeface="BentonSans" charset="0"/>
          <a:cs typeface="BentonSans" charset="0"/>
          <a:sym typeface="Calibri"/>
        </a:defRPr>
      </a:lvl3pPr>
      <a:lvl4pPr marL="781031" indent="-266693">
        <a:lnSpc>
          <a:spcPct val="90000"/>
        </a:lnSpc>
        <a:spcBef>
          <a:spcPts val="375"/>
        </a:spcBef>
        <a:buSzPct val="100000"/>
        <a:buFont typeface="Arial"/>
        <a:buChar char="•"/>
        <a:defRPr sz="2100">
          <a:latin typeface="BentonSans" charset="0"/>
          <a:ea typeface="BentonSans" charset="0"/>
          <a:cs typeface="BentonSans" charset="0"/>
          <a:sym typeface="Calibri"/>
        </a:defRPr>
      </a:lvl4pPr>
      <a:lvl5pPr marL="952476" indent="-266693">
        <a:lnSpc>
          <a:spcPct val="90000"/>
        </a:lnSpc>
        <a:spcBef>
          <a:spcPts val="375"/>
        </a:spcBef>
        <a:buSzPct val="100000"/>
        <a:buFont typeface="Arial"/>
        <a:buChar char="•"/>
        <a:defRPr sz="2100">
          <a:latin typeface="BentonSans" charset="0"/>
          <a:ea typeface="BentonSans" charset="0"/>
          <a:cs typeface="BentonSans" charset="0"/>
          <a:sym typeface="Calibri"/>
        </a:defRPr>
      </a:lvl5pPr>
      <a:lvl6pPr marL="1123922" indent="-266693">
        <a:lnSpc>
          <a:spcPct val="90000"/>
        </a:lnSpc>
        <a:spcBef>
          <a:spcPts val="375"/>
        </a:spcBef>
        <a:buSzPct val="100000"/>
        <a:buFont typeface="Arial"/>
        <a:buChar char="•"/>
        <a:defRPr sz="2100">
          <a:latin typeface="Calibri"/>
          <a:ea typeface="Calibri"/>
          <a:cs typeface="Calibri"/>
          <a:sym typeface="Calibri"/>
        </a:defRPr>
      </a:lvl6pPr>
      <a:lvl7pPr marL="1295368" indent="-266693">
        <a:lnSpc>
          <a:spcPct val="90000"/>
        </a:lnSpc>
        <a:spcBef>
          <a:spcPts val="375"/>
        </a:spcBef>
        <a:buSzPct val="100000"/>
        <a:buFont typeface="Arial"/>
        <a:buChar char="•"/>
        <a:defRPr sz="2100">
          <a:latin typeface="Calibri"/>
          <a:ea typeface="Calibri"/>
          <a:cs typeface="Calibri"/>
          <a:sym typeface="Calibri"/>
        </a:defRPr>
      </a:lvl7pPr>
      <a:lvl8pPr marL="1466813" indent="-266693">
        <a:lnSpc>
          <a:spcPct val="90000"/>
        </a:lnSpc>
        <a:spcBef>
          <a:spcPts val="375"/>
        </a:spcBef>
        <a:buSzPct val="100000"/>
        <a:buFont typeface="Arial"/>
        <a:buChar char="•"/>
        <a:defRPr sz="2100">
          <a:latin typeface="Calibri"/>
          <a:ea typeface="Calibri"/>
          <a:cs typeface="Calibri"/>
          <a:sym typeface="Calibri"/>
        </a:defRPr>
      </a:lvl8pPr>
      <a:lvl9pPr marL="1638259" indent="-266693">
        <a:lnSpc>
          <a:spcPct val="90000"/>
        </a:lnSpc>
        <a:spcBef>
          <a:spcPts val="375"/>
        </a:spcBef>
        <a:buSzPct val="100000"/>
        <a:buFont typeface="Arial"/>
        <a:buChar char="•"/>
        <a:defRPr sz="2100">
          <a:latin typeface="Calibri"/>
          <a:ea typeface="Calibri"/>
          <a:cs typeface="Calibri"/>
          <a:sym typeface="Calibri"/>
        </a:defRPr>
      </a:lvl9pPr>
    </p:bodyStyle>
    <p:otherStyle>
      <a:lvl1pPr algn="r">
        <a:defRPr sz="900">
          <a:solidFill>
            <a:schemeClr val="tx1"/>
          </a:solidFill>
          <a:latin typeface="+mn-lt"/>
          <a:ea typeface="+mn-ea"/>
          <a:cs typeface="+mn-cs"/>
          <a:sym typeface="Calibri"/>
        </a:defRPr>
      </a:lvl1pPr>
      <a:lvl2pPr indent="171446" algn="r">
        <a:defRPr sz="900">
          <a:solidFill>
            <a:schemeClr val="tx1"/>
          </a:solidFill>
          <a:latin typeface="+mn-lt"/>
          <a:ea typeface="+mn-ea"/>
          <a:cs typeface="+mn-cs"/>
          <a:sym typeface="Calibri"/>
        </a:defRPr>
      </a:lvl2pPr>
      <a:lvl3pPr indent="342891" algn="r">
        <a:defRPr sz="900">
          <a:solidFill>
            <a:schemeClr val="tx1"/>
          </a:solidFill>
          <a:latin typeface="+mn-lt"/>
          <a:ea typeface="+mn-ea"/>
          <a:cs typeface="+mn-cs"/>
          <a:sym typeface="Calibri"/>
        </a:defRPr>
      </a:lvl3pPr>
      <a:lvl4pPr indent="514337" algn="r">
        <a:defRPr sz="900">
          <a:solidFill>
            <a:schemeClr val="tx1"/>
          </a:solidFill>
          <a:latin typeface="+mn-lt"/>
          <a:ea typeface="+mn-ea"/>
          <a:cs typeface="+mn-cs"/>
          <a:sym typeface="Calibri"/>
        </a:defRPr>
      </a:lvl4pPr>
      <a:lvl5pPr indent="685783" algn="r">
        <a:defRPr sz="900">
          <a:solidFill>
            <a:schemeClr val="tx1"/>
          </a:solidFill>
          <a:latin typeface="+mn-lt"/>
          <a:ea typeface="+mn-ea"/>
          <a:cs typeface="+mn-cs"/>
          <a:sym typeface="Calibri"/>
        </a:defRPr>
      </a:lvl5pPr>
      <a:lvl6pPr indent="857229" algn="r">
        <a:defRPr sz="900">
          <a:solidFill>
            <a:schemeClr val="tx1"/>
          </a:solidFill>
          <a:latin typeface="+mn-lt"/>
          <a:ea typeface="+mn-ea"/>
          <a:cs typeface="+mn-cs"/>
          <a:sym typeface="Calibri"/>
        </a:defRPr>
      </a:lvl6pPr>
      <a:lvl7pPr indent="1028674" algn="r">
        <a:defRPr sz="900">
          <a:solidFill>
            <a:schemeClr val="tx1"/>
          </a:solidFill>
          <a:latin typeface="+mn-lt"/>
          <a:ea typeface="+mn-ea"/>
          <a:cs typeface="+mn-cs"/>
          <a:sym typeface="Calibri"/>
        </a:defRPr>
      </a:lvl7pPr>
      <a:lvl8pPr indent="1200120" algn="r">
        <a:defRPr sz="900">
          <a:solidFill>
            <a:schemeClr val="tx1"/>
          </a:solidFill>
          <a:latin typeface="+mn-lt"/>
          <a:ea typeface="+mn-ea"/>
          <a:cs typeface="+mn-cs"/>
          <a:sym typeface="Calibri"/>
        </a:defRPr>
      </a:lvl8pPr>
      <a:lvl9pPr indent="1371566" algn="r">
        <a:defRPr sz="900">
          <a:solidFill>
            <a:schemeClr val="tx1"/>
          </a:solidFill>
          <a:latin typeface="+mn-lt"/>
          <a:ea typeface="+mn-ea"/>
          <a:cs typeface="+mn-cs"/>
          <a:sym typeface="Calibri"/>
        </a:defRPr>
      </a:lvl9pPr>
    </p:otherStyle>
  </p:txStyles>
  <p:extLst mod="1">
    <p:ext uri="{27BBF7A9-308A-43DC-89C8-2F10F3537804}">
      <p15:sldGuideLst xmlns:p15="http://schemas.microsoft.com/office/powerpoint/2012/main">
        <p15:guide id="1" orient="horz" pos="3180" userDrawn="1">
          <p15:clr>
            <a:srgbClr val="F26B43"/>
          </p15:clr>
        </p15:guide>
        <p15:guide id="2" pos="254" userDrawn="1">
          <p15:clr>
            <a:srgbClr val="F26B43"/>
          </p15:clr>
        </p15:guide>
        <p15:guide id="3" pos="5506" userDrawn="1">
          <p15:clr>
            <a:srgbClr val="F26B43"/>
          </p15:clr>
        </p15:guide>
        <p15:guide id="4" orient="horz" pos="115" userDrawn="1">
          <p15:clr>
            <a:srgbClr val="F26B43"/>
          </p15:clr>
        </p15:guide>
        <p15:guide id="5" orient="horz" pos="3006" userDrawn="1">
          <p15:clr>
            <a:srgbClr val="F26B43"/>
          </p15:clr>
        </p15:guide>
        <p15:guide id="6" pos="2880" userDrawn="1">
          <p15:clr>
            <a:srgbClr val="A4A3A4"/>
          </p15:clr>
        </p15:guide>
        <p15:guide id="7" orient="horz" pos="1533" userDrawn="1">
          <p15:clr>
            <a:srgbClr val="A4A3A4"/>
          </p15:clr>
        </p15:guide>
        <p15:guide id="8" pos="144" userDrawn="1">
          <p15:clr>
            <a:srgbClr val="F26B43"/>
          </p15:clr>
        </p15:guide>
        <p15:guide id="9" pos="5616"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1.tiff"/><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2.tiff"/><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image" Target="../media/image13.png"/><Relationship Id="rId5" Type="http://schemas.openxmlformats.org/officeDocument/2006/relationships/image" Target="../media/image16.tiff"/><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6.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 Id="rId9" Type="http://schemas.openxmlformats.org/officeDocument/2006/relationships/image" Target="../media/image4.png"/></Relationships>
</file>

<file path=ppt/slides/_rels/slide18.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8.xml"/><Relationship Id="rId1" Type="http://schemas.openxmlformats.org/officeDocument/2006/relationships/slideLayout" Target="../slideLayouts/slideLayout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9.xml"/><Relationship Id="rId1" Type="http://schemas.openxmlformats.org/officeDocument/2006/relationships/slideLayout" Target="../slideLayouts/slideLayout6.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7.tiff"/><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microsoft.com/office/2007/relationships/hdphoto" Target="../media/hdphoto2.wdp"/><Relationship Id="rId5" Type="http://schemas.openxmlformats.org/officeDocument/2006/relationships/image" Target="../media/image9.png"/><Relationship Id="rId4" Type="http://schemas.openxmlformats.org/officeDocument/2006/relationships/image" Target="../media/image8.tiff"/></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1.emf"/></Relationships>
</file>

<file path=ppt/slides/_rels/slide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screen">
            <a:extLst>
              <a:ext uri="{28A0092B-C50C-407E-A947-70E740481C1C}">
                <a14:useLocalDpi xmlns:a14="http://schemas.microsoft.com/office/drawing/2010/main"/>
              </a:ext>
            </a:extLst>
          </a:blip>
          <a:srcRect l="7870" b="15767"/>
          <a:stretch/>
        </p:blipFill>
        <p:spPr>
          <a:xfrm>
            <a:off x="0" y="-1"/>
            <a:ext cx="9144000" cy="4702629"/>
          </a:xfrm>
          <a:prstGeom prst="rect">
            <a:avLst/>
          </a:prstGeom>
        </p:spPr>
      </p:pic>
      <p:sp>
        <p:nvSpPr>
          <p:cNvPr id="11" name="Text Placeholder 3"/>
          <p:cNvSpPr txBox="1">
            <a:spLocks/>
          </p:cNvSpPr>
          <p:nvPr/>
        </p:nvSpPr>
        <p:spPr>
          <a:xfrm>
            <a:off x="561233" y="1919713"/>
            <a:ext cx="7827264" cy="790898"/>
          </a:xfrm>
          <a:prstGeom prst="rect">
            <a:avLst/>
          </a:prstGeom>
        </p:spPr>
        <p:txBody>
          <a:bodyPr lIns="91438" tIns="45719" rIns="91438" bIns="45719">
            <a:normAutofit/>
          </a:bodyPr>
          <a:lstStyle>
            <a:lvl1pPr marL="0" indent="0" algn="l" defTabSz="457200" rtl="0" eaLnBrk="1" latinLnBrk="0" hangingPunct="1">
              <a:lnSpc>
                <a:spcPct val="130000"/>
              </a:lnSpc>
              <a:spcBef>
                <a:spcPct val="20000"/>
              </a:spcBef>
              <a:buFont typeface="Arial"/>
              <a:buNone/>
              <a:defRPr sz="1200" kern="1200">
                <a:solidFill>
                  <a:schemeClr val="accent5"/>
                </a:solidFill>
                <a:latin typeface="BentonSans Regular"/>
                <a:ea typeface="+mn-ea"/>
                <a:cs typeface="BentonSans Regular"/>
              </a:defRPr>
            </a:lvl1pPr>
            <a:lvl2pPr marL="457200" indent="0" algn="l" defTabSz="457200" rtl="0" eaLnBrk="1" latinLnBrk="0" hangingPunct="1">
              <a:spcBef>
                <a:spcPct val="20000"/>
              </a:spcBef>
              <a:buFont typeface="Arial"/>
              <a:buNone/>
              <a:defRPr sz="1000" kern="1200">
                <a:solidFill>
                  <a:schemeClr val="accent5"/>
                </a:solidFill>
                <a:latin typeface="BentonSans Regular"/>
                <a:ea typeface="+mn-ea"/>
                <a:cs typeface="BentonSans Regular"/>
              </a:defRPr>
            </a:lvl2pPr>
            <a:lvl3pPr marL="914400" indent="0" algn="l" defTabSz="457200" rtl="0" eaLnBrk="1" latinLnBrk="0" hangingPunct="1">
              <a:spcBef>
                <a:spcPct val="20000"/>
              </a:spcBef>
              <a:buFont typeface="Arial"/>
              <a:buNone/>
              <a:defRPr sz="1000" kern="1200">
                <a:solidFill>
                  <a:schemeClr val="accent5"/>
                </a:solidFill>
                <a:latin typeface="BentonSans Regular"/>
                <a:ea typeface="+mn-ea"/>
                <a:cs typeface="BentonSans Regular"/>
              </a:defRPr>
            </a:lvl3pPr>
            <a:lvl4pPr marL="1371600" indent="0" algn="l" defTabSz="457200" rtl="0" eaLnBrk="1" latinLnBrk="0" hangingPunct="1">
              <a:spcBef>
                <a:spcPct val="20000"/>
              </a:spcBef>
              <a:buFont typeface="Arial"/>
              <a:buNone/>
              <a:defRPr sz="1000" kern="1200">
                <a:solidFill>
                  <a:schemeClr val="accent5"/>
                </a:solidFill>
                <a:latin typeface="BentonSans Regular"/>
                <a:ea typeface="+mn-ea"/>
                <a:cs typeface="BentonSans Regular"/>
              </a:defRPr>
            </a:lvl4pPr>
            <a:lvl5pPr marL="1828800" indent="0" algn="l" defTabSz="457200" rtl="0" eaLnBrk="1" latinLnBrk="0" hangingPunct="1">
              <a:spcBef>
                <a:spcPct val="20000"/>
              </a:spcBef>
              <a:buFont typeface="Arial"/>
              <a:buNone/>
              <a:defRPr sz="1000" kern="1200">
                <a:solidFill>
                  <a:schemeClr val="accent5"/>
                </a:solidFill>
                <a:latin typeface="BentonSans Regular"/>
                <a:ea typeface="+mn-ea"/>
                <a:cs typeface="BentonSans Regular"/>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cap="all" dirty="0">
              <a:solidFill>
                <a:schemeClr val="bg1"/>
              </a:solidFill>
            </a:endParaRPr>
          </a:p>
        </p:txBody>
      </p:sp>
      <p:sp>
        <p:nvSpPr>
          <p:cNvPr id="3" name="Title 2"/>
          <p:cNvSpPr>
            <a:spLocks noGrp="1"/>
          </p:cNvSpPr>
          <p:nvPr>
            <p:ph type="title"/>
          </p:nvPr>
        </p:nvSpPr>
        <p:spPr/>
        <p:txBody>
          <a:bodyPr anchor="ctr" anchorCtr="0"/>
          <a:lstStyle/>
          <a:p>
            <a:pPr algn="l"/>
            <a:r>
              <a:rPr lang="en-US" sz="4000" dirty="0">
                <a:solidFill>
                  <a:schemeClr val="bg1"/>
                </a:solidFill>
              </a:rPr>
              <a:t>Tail &amp; maverick spend: </a:t>
            </a:r>
            <a:r>
              <a:rPr lang="en-US" dirty="0">
                <a:solidFill>
                  <a:schemeClr val="bg1"/>
                </a:solidFill>
              </a:rPr>
              <a:t/>
            </a:r>
            <a:br>
              <a:rPr lang="en-US" dirty="0">
                <a:solidFill>
                  <a:schemeClr val="bg1"/>
                </a:solidFill>
              </a:rPr>
            </a:br>
            <a:r>
              <a:rPr lang="en-US" sz="3000" dirty="0">
                <a:solidFill>
                  <a:schemeClr val="bg1"/>
                </a:solidFill>
              </a:rPr>
              <a:t>What you don’t know can hurt </a:t>
            </a:r>
            <a:r>
              <a:rPr lang="en-US" sz="3000" dirty="0" smtClean="0">
                <a:solidFill>
                  <a:schemeClr val="bg1"/>
                </a:solidFill>
              </a:rPr>
              <a:t>you</a:t>
            </a:r>
            <a:endParaRPr lang="en-US" sz="3000" dirty="0">
              <a:solidFill>
                <a:schemeClr val="bg1"/>
              </a:solidFill>
            </a:endParaRPr>
          </a:p>
        </p:txBody>
      </p:sp>
    </p:spTree>
    <p:extLst>
      <p:ext uri="{BB962C8B-B14F-4D97-AF65-F5344CB8AC3E}">
        <p14:creationId xmlns:p14="http://schemas.microsoft.com/office/powerpoint/2010/main" val="34593373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p:cNvPicPr>
            <a:picLocks noChangeAspect="1"/>
          </p:cNvPicPr>
          <p:nvPr/>
        </p:nvPicPr>
        <p:blipFill>
          <a:blip r:embed="rId3"/>
          <a:stretch>
            <a:fillRect/>
          </a:stretch>
        </p:blipFill>
        <p:spPr>
          <a:xfrm>
            <a:off x="255315" y="847509"/>
            <a:ext cx="8509000" cy="3873500"/>
          </a:xfrm>
          <a:prstGeom prst="rect">
            <a:avLst/>
          </a:prstGeom>
        </p:spPr>
      </p:pic>
      <p:sp>
        <p:nvSpPr>
          <p:cNvPr id="2" name="Title 1"/>
          <p:cNvSpPr>
            <a:spLocks noGrp="1"/>
          </p:cNvSpPr>
          <p:nvPr>
            <p:ph type="title"/>
          </p:nvPr>
        </p:nvSpPr>
        <p:spPr/>
        <p:txBody>
          <a:bodyPr/>
          <a:lstStyle/>
          <a:p>
            <a:r>
              <a:rPr lang="en-US" smtClean="0"/>
              <a:t>A 65% opportunity</a:t>
            </a:r>
            <a:endParaRPr lang="en-US" dirty="0"/>
          </a:p>
        </p:txBody>
      </p:sp>
      <p:grpSp>
        <p:nvGrpSpPr>
          <p:cNvPr id="9" name="Group 8"/>
          <p:cNvGrpSpPr/>
          <p:nvPr/>
        </p:nvGrpSpPr>
        <p:grpSpPr>
          <a:xfrm>
            <a:off x="4572000" y="1328762"/>
            <a:ext cx="4168775" cy="3026641"/>
            <a:chOff x="3851268" y="1003975"/>
            <a:chExt cx="4513563" cy="3026641"/>
          </a:xfrm>
        </p:grpSpPr>
        <p:sp>
          <p:nvSpPr>
            <p:cNvPr id="10" name="Rectangle 3"/>
            <p:cNvSpPr>
              <a:spLocks noChangeArrowheads="1"/>
            </p:cNvSpPr>
            <p:nvPr/>
          </p:nvSpPr>
          <p:spPr bwMode="auto">
            <a:xfrm>
              <a:off x="6261711" y="3201560"/>
              <a:ext cx="2103120" cy="829056"/>
            </a:xfrm>
            <a:prstGeom prst="rect">
              <a:avLst/>
            </a:prstGeom>
            <a:solidFill>
              <a:schemeClr val="tx1"/>
            </a:solidFill>
            <a:ln>
              <a:noFill/>
              <a:headEnd/>
              <a:tailEnd/>
            </a:ln>
            <a:effectLst>
              <a:outerShdw blurRad="50800" dist="25400" dir="5400000" algn="t" rotWithShape="0">
                <a:prstClr val="black">
                  <a:alpha val="30000"/>
                </a:prstClr>
              </a:outerShdw>
            </a:effectLst>
          </p:spPr>
          <p:txBody>
            <a:bodyPr wrap="square" lIns="114117" tIns="57059" rIns="114117" bIns="57059" anchor="ctr"/>
            <a:lstStyle/>
            <a:p>
              <a:pPr lvl="0" algn="ctr" defTabSz="914400" eaLnBrk="0" hangingPunct="0">
                <a:lnSpc>
                  <a:spcPct val="95000"/>
                </a:lnSpc>
              </a:pPr>
              <a:r>
                <a:rPr lang="en-US" sz="2000" dirty="0" smtClean="0">
                  <a:solidFill>
                    <a:schemeClr val="bg1"/>
                  </a:solidFill>
                  <a:latin typeface="BentonSans Book" charset="0"/>
                  <a:ea typeface="BentonSans Book" charset="0"/>
                  <a:cs typeface="BentonSans Book" charset="0"/>
                </a:rPr>
                <a:t>Fragmented</a:t>
              </a:r>
              <a:endParaRPr kumimoji="0" lang="en-US" sz="2000" u="none" strike="noStrike" kern="0" cap="none" spc="150" normalizeH="0" baseline="0" noProof="0" dirty="0" smtClean="0">
                <a:ln w="12700" cmpd="sng">
                  <a:solidFill>
                    <a:srgbClr val="FFFFFF"/>
                  </a:solidFill>
                  <a:prstDash val="solid"/>
                </a:ln>
                <a:solidFill>
                  <a:schemeClr val="bg1"/>
                </a:solidFill>
                <a:effectLst>
                  <a:outerShdw blurRad="63500" dir="3600000" algn="tl" rotWithShape="0">
                    <a:srgbClr val="000000">
                      <a:alpha val="70000"/>
                    </a:srgbClr>
                  </a:outerShdw>
                </a:effectLst>
                <a:uLnTx/>
                <a:uFillTx/>
                <a:latin typeface="BentonSans Book" charset="0"/>
                <a:ea typeface="BentonSans Book" charset="0"/>
                <a:cs typeface="BentonSans Book" charset="0"/>
              </a:endParaRPr>
            </a:p>
          </p:txBody>
        </p:sp>
        <p:sp>
          <p:nvSpPr>
            <p:cNvPr id="11" name="Rectangle 10"/>
            <p:cNvSpPr>
              <a:spLocks noChangeArrowheads="1"/>
            </p:cNvSpPr>
            <p:nvPr/>
          </p:nvSpPr>
          <p:spPr bwMode="auto">
            <a:xfrm>
              <a:off x="3851268" y="2102768"/>
              <a:ext cx="2103120" cy="829056"/>
            </a:xfrm>
            <a:prstGeom prst="rect">
              <a:avLst/>
            </a:prstGeom>
            <a:solidFill>
              <a:schemeClr val="tx1"/>
            </a:solidFill>
            <a:ln>
              <a:noFill/>
              <a:headEnd/>
              <a:tailEnd/>
            </a:ln>
            <a:effectLst>
              <a:outerShdw blurRad="50800" dist="25400" dir="5400000" algn="t" rotWithShape="0">
                <a:prstClr val="black">
                  <a:alpha val="30000"/>
                </a:prstClr>
              </a:outerShdw>
            </a:effectLst>
          </p:spPr>
          <p:txBody>
            <a:bodyPr wrap="square" lIns="114117" tIns="57059" rIns="114117" bIns="57059" anchor="ctr"/>
            <a:lstStyle/>
            <a:p>
              <a:pPr lvl="0" algn="ctr" defTabSz="914400"/>
              <a:r>
                <a:rPr lang="en-US" sz="2000" dirty="0">
                  <a:solidFill>
                    <a:schemeClr val="bg1"/>
                  </a:solidFill>
                  <a:latin typeface="BentonSans Book" charset="0"/>
                  <a:ea typeface="BentonSans Book" charset="0"/>
                  <a:cs typeface="BentonSans Book" charset="0"/>
                </a:rPr>
                <a:t>Off-contract, non-PO</a:t>
              </a:r>
              <a:endParaRPr kumimoji="0" lang="en-US" sz="2000" u="none" strike="noStrike" kern="0" cap="none" spc="0" normalizeH="0" baseline="0" noProof="0" dirty="0" smtClean="0">
                <a:ln>
                  <a:noFill/>
                </a:ln>
                <a:solidFill>
                  <a:schemeClr val="bg1"/>
                </a:solidFill>
                <a:effectLst/>
                <a:uLnTx/>
                <a:uFillTx/>
                <a:latin typeface="BentonSans Book" charset="0"/>
                <a:ea typeface="BentonSans Book" charset="0"/>
                <a:cs typeface="BentonSans Book" charset="0"/>
              </a:endParaRPr>
            </a:p>
          </p:txBody>
        </p:sp>
        <p:sp>
          <p:nvSpPr>
            <p:cNvPr id="12" name="Rectangle 3"/>
            <p:cNvSpPr>
              <a:spLocks noChangeArrowheads="1"/>
            </p:cNvSpPr>
            <p:nvPr/>
          </p:nvSpPr>
          <p:spPr bwMode="auto">
            <a:xfrm>
              <a:off x="3851268" y="1003975"/>
              <a:ext cx="2103120" cy="829056"/>
            </a:xfrm>
            <a:prstGeom prst="rect">
              <a:avLst/>
            </a:prstGeom>
            <a:solidFill>
              <a:schemeClr val="tx1"/>
            </a:solidFill>
            <a:ln>
              <a:noFill/>
              <a:headEnd/>
              <a:tailEnd/>
            </a:ln>
            <a:effectLst>
              <a:outerShdw blurRad="50800" dist="25400" dir="5400000" algn="t" rotWithShape="0">
                <a:prstClr val="black">
                  <a:alpha val="30000"/>
                </a:prstClr>
              </a:outerShdw>
            </a:effectLst>
          </p:spPr>
          <p:txBody>
            <a:bodyPr wrap="square" lIns="114117" tIns="57059" rIns="114117" bIns="57059" anchor="ctr"/>
            <a:lstStyle/>
            <a:p>
              <a:pPr lvl="0" algn="ctr" defTabSz="914400"/>
              <a:r>
                <a:rPr lang="en-US" sz="2000" noProof="0" dirty="0" smtClean="0">
                  <a:solidFill>
                    <a:schemeClr val="bg1"/>
                  </a:solidFill>
                  <a:latin typeface="BentonSans Book" charset="0"/>
                  <a:ea typeface="BentonSans Book" charset="0"/>
                  <a:cs typeface="BentonSans Book" charset="0"/>
                </a:rPr>
                <a:t>Spot Buy</a:t>
              </a:r>
              <a:endParaRPr kumimoji="0" lang="en-US" sz="2000" u="none" strike="noStrike" kern="0" cap="none" spc="0" normalizeH="0" baseline="0" noProof="0" dirty="0" smtClean="0">
                <a:ln>
                  <a:noFill/>
                </a:ln>
                <a:solidFill>
                  <a:schemeClr val="bg1"/>
                </a:solidFill>
                <a:effectLst/>
                <a:uLnTx/>
                <a:uFillTx/>
                <a:latin typeface="BentonSans Book" charset="0"/>
                <a:ea typeface="BentonSans Book" charset="0"/>
                <a:cs typeface="BentonSans Book" charset="0"/>
              </a:endParaRPr>
            </a:p>
          </p:txBody>
        </p:sp>
        <p:sp>
          <p:nvSpPr>
            <p:cNvPr id="13" name="Rectangle 3"/>
            <p:cNvSpPr>
              <a:spLocks noChangeArrowheads="1"/>
            </p:cNvSpPr>
            <p:nvPr/>
          </p:nvSpPr>
          <p:spPr bwMode="auto">
            <a:xfrm>
              <a:off x="6261711" y="2102768"/>
              <a:ext cx="2103120" cy="829056"/>
            </a:xfrm>
            <a:prstGeom prst="rect">
              <a:avLst/>
            </a:prstGeom>
            <a:solidFill>
              <a:schemeClr val="tx1"/>
            </a:solidFill>
            <a:ln>
              <a:noFill/>
              <a:headEnd/>
              <a:tailEnd/>
            </a:ln>
            <a:effectLst>
              <a:outerShdw blurRad="50800" dist="25400" dir="5400000" algn="t" rotWithShape="0">
                <a:prstClr val="black">
                  <a:alpha val="30000"/>
                </a:prstClr>
              </a:outerShdw>
            </a:effectLst>
          </p:spPr>
          <p:txBody>
            <a:bodyPr wrap="square" lIns="114117" tIns="57059" rIns="114117" bIns="57059" anchor="ctr"/>
            <a:lstStyle/>
            <a:p>
              <a:pPr algn="ctr" defTabSz="914400"/>
              <a:r>
                <a:rPr lang="en-US" sz="2000" dirty="0" smtClean="0">
                  <a:solidFill>
                    <a:schemeClr val="bg1"/>
                  </a:solidFill>
                  <a:latin typeface="BentonSans Book" charset="0"/>
                  <a:ea typeface="BentonSans Book" charset="0"/>
                  <a:cs typeface="BentonSans Book" charset="0"/>
                </a:rPr>
                <a:t>Low Value</a:t>
              </a:r>
              <a:endParaRPr lang="en-US" sz="2000" dirty="0">
                <a:solidFill>
                  <a:schemeClr val="bg1"/>
                </a:solidFill>
                <a:latin typeface="BentonSans Book" charset="0"/>
                <a:ea typeface="BentonSans Book" charset="0"/>
                <a:cs typeface="BentonSans Book" charset="0"/>
              </a:endParaRPr>
            </a:p>
          </p:txBody>
        </p:sp>
        <p:sp>
          <p:nvSpPr>
            <p:cNvPr id="14" name="Rectangle 3"/>
            <p:cNvSpPr>
              <a:spLocks noChangeArrowheads="1"/>
            </p:cNvSpPr>
            <p:nvPr/>
          </p:nvSpPr>
          <p:spPr bwMode="auto">
            <a:xfrm>
              <a:off x="3851268" y="3201560"/>
              <a:ext cx="2103120" cy="829056"/>
            </a:xfrm>
            <a:prstGeom prst="rect">
              <a:avLst/>
            </a:prstGeom>
            <a:solidFill>
              <a:schemeClr val="tx1"/>
            </a:solidFill>
            <a:ln>
              <a:noFill/>
              <a:headEnd/>
              <a:tailEnd/>
            </a:ln>
            <a:effectLst>
              <a:outerShdw blurRad="50800" dist="25400" dir="5400000" algn="t" rotWithShape="0">
                <a:prstClr val="black">
                  <a:alpha val="30000"/>
                </a:prstClr>
              </a:outerShdw>
            </a:effectLst>
          </p:spPr>
          <p:txBody>
            <a:bodyPr wrap="square" lIns="114117" tIns="57059" rIns="114117" bIns="57059" anchor="ctr"/>
            <a:lstStyle/>
            <a:p>
              <a:pPr lvl="0" algn="ctr" defTabSz="914400"/>
              <a:r>
                <a:rPr lang="en-US" sz="2000" dirty="0" smtClean="0">
                  <a:solidFill>
                    <a:schemeClr val="bg1"/>
                  </a:solidFill>
                  <a:latin typeface="BentonSans Book" charset="0"/>
                  <a:ea typeface="BentonSans Book" charset="0"/>
                  <a:cs typeface="BentonSans Book" charset="0"/>
                </a:rPr>
                <a:t>Non-Compliant</a:t>
              </a:r>
              <a:endParaRPr kumimoji="0" lang="en-US" sz="2000" u="none" strike="noStrike" kern="0" cap="none" spc="0" normalizeH="0" baseline="0" noProof="0" dirty="0" smtClean="0">
                <a:ln>
                  <a:noFill/>
                </a:ln>
                <a:solidFill>
                  <a:schemeClr val="bg1"/>
                </a:solidFill>
                <a:effectLst/>
                <a:uLnTx/>
                <a:uFillTx/>
                <a:latin typeface="BentonSans Book" charset="0"/>
                <a:ea typeface="BentonSans Book" charset="0"/>
                <a:cs typeface="BentonSans Book" charset="0"/>
              </a:endParaRPr>
            </a:p>
          </p:txBody>
        </p:sp>
        <p:sp>
          <p:nvSpPr>
            <p:cNvPr id="15" name="Rectangle 3"/>
            <p:cNvSpPr>
              <a:spLocks noChangeArrowheads="1"/>
            </p:cNvSpPr>
            <p:nvPr/>
          </p:nvSpPr>
          <p:spPr bwMode="auto">
            <a:xfrm>
              <a:off x="6261711" y="1003975"/>
              <a:ext cx="2103120" cy="829056"/>
            </a:xfrm>
            <a:prstGeom prst="rect">
              <a:avLst/>
            </a:prstGeom>
            <a:solidFill>
              <a:schemeClr val="tx1"/>
            </a:solidFill>
            <a:ln>
              <a:noFill/>
              <a:headEnd/>
              <a:tailEnd/>
            </a:ln>
            <a:effectLst>
              <a:outerShdw blurRad="50800" dist="25400" dir="5400000" algn="t" rotWithShape="0">
                <a:prstClr val="black">
                  <a:alpha val="30000"/>
                </a:prstClr>
              </a:outerShdw>
            </a:effectLst>
          </p:spPr>
          <p:txBody>
            <a:bodyPr wrap="square" lIns="114117" tIns="57059" rIns="114117" bIns="57059" anchor="ctr"/>
            <a:lstStyle/>
            <a:p>
              <a:pPr lvl="0" algn="ctr" defTabSz="914400"/>
              <a:r>
                <a:rPr lang="en-US" sz="2000" dirty="0">
                  <a:solidFill>
                    <a:schemeClr val="bg1"/>
                  </a:solidFill>
                  <a:latin typeface="BentonSans Book" charset="0"/>
                  <a:ea typeface="BentonSans Book" charset="0"/>
                  <a:cs typeface="BentonSans Book" charset="0"/>
                </a:rPr>
                <a:t>Unclassified / Misclassified</a:t>
              </a:r>
              <a:endParaRPr kumimoji="0" lang="en-US" sz="2000" u="none" strike="noStrike" kern="0" cap="none" spc="0" normalizeH="0" baseline="0" noProof="0" dirty="0" smtClean="0">
                <a:ln>
                  <a:noFill/>
                </a:ln>
                <a:solidFill>
                  <a:schemeClr val="bg1"/>
                </a:solidFill>
                <a:effectLst/>
                <a:uLnTx/>
                <a:uFillTx/>
                <a:latin typeface="BentonSans Book" charset="0"/>
                <a:ea typeface="BentonSans Book" charset="0"/>
                <a:cs typeface="BentonSans Book" charset="0"/>
              </a:endParaRPr>
            </a:p>
          </p:txBody>
        </p:sp>
      </p:grpSp>
    </p:spTree>
    <p:extLst>
      <p:ext uri="{BB962C8B-B14F-4D97-AF65-F5344CB8AC3E}">
        <p14:creationId xmlns:p14="http://schemas.microsoft.com/office/powerpoint/2010/main" val="13609557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nodeType="withEffect">
                                  <p:stCondLst>
                                    <p:cond delay="0"/>
                                  </p:stCondLst>
                                  <p:childTnLst>
                                    <p:animScale>
                                      <p:cBhvr>
                                        <p:cTn id="6" dur="1000" fill="hold"/>
                                        <p:tgtEl>
                                          <p:spTgt spid="18"/>
                                        </p:tgtEl>
                                      </p:cBhvr>
                                      <p:by x="50000" y="50000"/>
                                    </p:animScale>
                                  </p:childTnLst>
                                </p:cTn>
                              </p:par>
                              <p:par>
                                <p:cTn id="7" presetID="0" presetClass="path" presetSubtype="0" fill="hold" nodeType="withEffect">
                                  <p:stCondLst>
                                    <p:cond delay="0"/>
                                  </p:stCondLst>
                                  <p:childTnLst>
                                    <p:animMotion origin="layout" path="M 0.00677 0.01574 L -0.23646 -0.06945 " pathEditMode="relative" rAng="0" ptsTypes="AA">
                                      <p:cBhvr>
                                        <p:cTn id="8" dur="1000" fill="hold"/>
                                        <p:tgtEl>
                                          <p:spTgt spid="18"/>
                                        </p:tgtEl>
                                        <p:attrNameLst>
                                          <p:attrName>ppt_x</p:attrName>
                                          <p:attrName>ppt_y</p:attrName>
                                        </p:attrNameLst>
                                      </p:cBhvr>
                                      <p:rCtr x="-12170" y="-4259"/>
                                    </p:animMotion>
                                  </p:childTnLst>
                                </p:cTn>
                              </p:par>
                            </p:childTnLst>
                          </p:cTn>
                        </p:par>
                        <p:par>
                          <p:cTn id="9" fill="hold">
                            <p:stCondLst>
                              <p:cond delay="1000"/>
                            </p:stCondLst>
                            <p:childTnLst>
                              <p:par>
                                <p:cTn id="10" presetID="10" presetClass="entr" presetSubtype="0" fill="hold" nodeType="after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Lots of ideas</a:t>
            </a:r>
            <a:endParaRPr lang="en-US" dirty="0"/>
          </a:p>
        </p:txBody>
      </p:sp>
      <p:grpSp>
        <p:nvGrpSpPr>
          <p:cNvPr id="8" name="Group 7"/>
          <p:cNvGrpSpPr/>
          <p:nvPr/>
        </p:nvGrpSpPr>
        <p:grpSpPr>
          <a:xfrm>
            <a:off x="1828755" y="821882"/>
            <a:ext cx="5486490" cy="1396402"/>
            <a:chOff x="1937882" y="729118"/>
            <a:chExt cx="5486490" cy="1396402"/>
          </a:xfrm>
        </p:grpSpPr>
        <p:sp>
          <p:nvSpPr>
            <p:cNvPr id="15" name="Oval 14"/>
            <p:cNvSpPr>
              <a:spLocks noChangeAspect="1"/>
            </p:cNvSpPr>
            <p:nvPr/>
          </p:nvSpPr>
          <p:spPr>
            <a:xfrm>
              <a:off x="1937882" y="1072096"/>
              <a:ext cx="1743140" cy="1053424"/>
            </a:xfrm>
            <a:prstGeom prst="ellipse">
              <a:avLst/>
            </a:prstGeom>
            <a:solidFill>
              <a:srgbClr val="FFFFFF"/>
            </a:solidFill>
            <a:ln w="25400" cap="flat">
              <a:solidFill>
                <a:srgbClr val="5B9BD5"/>
              </a:solidFill>
              <a:prstDash val="solid"/>
              <a:miter lim="8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91439" tIns="91439" rIns="91439" bIns="91439" numCol="1" spcCol="38100" rtlCol="0" anchor="ctr">
              <a:noAutofit/>
            </a:bodyPr>
            <a:lstStyle/>
            <a:p>
              <a:pPr marL="0" marR="0" indent="0" algn="ctr" defTabSz="914400" rtl="0" fontAlgn="auto" latinLnBrk="1" hangingPunct="0">
                <a:lnSpc>
                  <a:spcPct val="100000"/>
                </a:lnSpc>
                <a:spcBef>
                  <a:spcPts val="0"/>
                </a:spcBef>
                <a:spcAft>
                  <a:spcPts val="0"/>
                </a:spcAft>
                <a:buClrTx/>
                <a:buSzTx/>
                <a:buFontTx/>
                <a:buNone/>
                <a:tabLst/>
              </a:pPr>
              <a:r>
                <a:rPr kumimoji="0" lang="en-US" sz="1400" u="none" strike="noStrike" cap="none" spc="0" normalizeH="0" baseline="0" dirty="0" smtClean="0">
                  <a:ln>
                    <a:noFill/>
                  </a:ln>
                  <a:solidFill>
                    <a:srgbClr val="000000"/>
                  </a:solidFill>
                  <a:effectLst/>
                  <a:uFillTx/>
                  <a:latin typeface="BentonSans Book" charset="0"/>
                  <a:ea typeface="BentonSans Book" charset="0"/>
                  <a:cs typeface="BentonSans Book" charset="0"/>
                  <a:sym typeface="Calibri"/>
                </a:rPr>
                <a:t>Build a </a:t>
              </a:r>
            </a:p>
            <a:p>
              <a:pPr marL="0" marR="0" indent="0" algn="ctr" defTabSz="914400" rtl="0" fontAlgn="auto" latinLnBrk="1" hangingPunct="0">
                <a:lnSpc>
                  <a:spcPct val="100000"/>
                </a:lnSpc>
                <a:spcBef>
                  <a:spcPts val="0"/>
                </a:spcBef>
                <a:spcAft>
                  <a:spcPts val="0"/>
                </a:spcAft>
                <a:buClrTx/>
                <a:buSzTx/>
                <a:buFontTx/>
                <a:buNone/>
                <a:tabLst/>
              </a:pPr>
              <a:r>
                <a:rPr kumimoji="0" lang="en-US" sz="1400" u="none" strike="noStrike" cap="none" spc="0" normalizeH="0" baseline="0" dirty="0" smtClean="0">
                  <a:ln>
                    <a:noFill/>
                  </a:ln>
                  <a:solidFill>
                    <a:srgbClr val="000000"/>
                  </a:solidFill>
                  <a:effectLst/>
                  <a:uFillTx/>
                  <a:latin typeface="BentonSans Book" charset="0"/>
                  <a:ea typeface="BentonSans Book" charset="0"/>
                  <a:cs typeface="BentonSans Book" charset="0"/>
                  <a:sym typeface="Calibri"/>
                </a:rPr>
                <a:t>Buying </a:t>
              </a:r>
            </a:p>
            <a:p>
              <a:pPr marL="0" marR="0" indent="0" algn="ctr" defTabSz="914400" rtl="0" fontAlgn="auto" latinLnBrk="1" hangingPunct="0">
                <a:lnSpc>
                  <a:spcPct val="100000"/>
                </a:lnSpc>
                <a:spcBef>
                  <a:spcPts val="0"/>
                </a:spcBef>
                <a:spcAft>
                  <a:spcPts val="0"/>
                </a:spcAft>
                <a:buClrTx/>
                <a:buSzTx/>
                <a:buFontTx/>
                <a:buNone/>
                <a:tabLst/>
              </a:pPr>
              <a:r>
                <a:rPr kumimoji="0" lang="en-US" sz="1400" u="none" strike="noStrike" cap="none" spc="0" normalizeH="0" baseline="0" dirty="0" smtClean="0">
                  <a:ln>
                    <a:noFill/>
                  </a:ln>
                  <a:solidFill>
                    <a:srgbClr val="000000"/>
                  </a:solidFill>
                  <a:effectLst/>
                  <a:uFillTx/>
                  <a:latin typeface="BentonSans Book" charset="0"/>
                  <a:ea typeface="BentonSans Book" charset="0"/>
                  <a:cs typeface="BentonSans Book" charset="0"/>
                  <a:sym typeface="Calibri"/>
                </a:rPr>
                <a:t>Desk</a:t>
              </a:r>
              <a:endParaRPr kumimoji="0" lang="en-US" sz="1400" u="none" strike="noStrike" cap="none" spc="0" normalizeH="0" baseline="0" dirty="0">
                <a:ln>
                  <a:noFill/>
                </a:ln>
                <a:solidFill>
                  <a:srgbClr val="000000"/>
                </a:solidFill>
                <a:effectLst/>
                <a:uFillTx/>
                <a:latin typeface="BentonSans Book" charset="0"/>
                <a:ea typeface="BentonSans Book" charset="0"/>
                <a:cs typeface="BentonSans Book" charset="0"/>
                <a:sym typeface="Calibri"/>
              </a:endParaRPr>
            </a:p>
          </p:txBody>
        </p:sp>
        <p:sp>
          <p:nvSpPr>
            <p:cNvPr id="16" name="Oval 15"/>
            <p:cNvSpPr>
              <a:spLocks noChangeAspect="1"/>
            </p:cNvSpPr>
            <p:nvPr/>
          </p:nvSpPr>
          <p:spPr>
            <a:xfrm>
              <a:off x="3809557" y="729118"/>
              <a:ext cx="1743140" cy="1053424"/>
            </a:xfrm>
            <a:prstGeom prst="ellipse">
              <a:avLst/>
            </a:prstGeom>
            <a:solidFill>
              <a:srgbClr val="FFFFFF"/>
            </a:solidFill>
            <a:ln w="25400" cap="flat">
              <a:solidFill>
                <a:srgbClr val="5B9BD5"/>
              </a:solidFill>
              <a:prstDash val="solid"/>
              <a:miter lim="8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91439" tIns="91439" rIns="91439" bIns="91439" numCol="1" spcCol="38100" rtlCol="0" anchor="ctr">
              <a:noAutofit/>
            </a:bodyPr>
            <a:lstStyle/>
            <a:p>
              <a:pPr marL="0" marR="0" indent="0" algn="ctr" defTabSz="914400" rtl="0" fontAlgn="auto" latinLnBrk="1" hangingPunct="0">
                <a:lnSpc>
                  <a:spcPct val="100000"/>
                </a:lnSpc>
                <a:spcBef>
                  <a:spcPts val="0"/>
                </a:spcBef>
                <a:spcAft>
                  <a:spcPts val="0"/>
                </a:spcAft>
                <a:buClrTx/>
                <a:buSzTx/>
                <a:buFontTx/>
                <a:buNone/>
                <a:tabLst/>
              </a:pPr>
              <a:r>
                <a:rPr lang="en-US" sz="1400" dirty="0" smtClean="0">
                  <a:solidFill>
                    <a:srgbClr val="000000"/>
                  </a:solidFill>
                  <a:latin typeface="BentonSans Book" charset="0"/>
                  <a:ea typeface="BentonSans Book" charset="0"/>
                  <a:cs typeface="BentonSans Book" charset="0"/>
                  <a:sym typeface="Calibri"/>
                </a:rPr>
                <a:t>Consolidate </a:t>
              </a:r>
            </a:p>
            <a:p>
              <a:pPr marL="0" marR="0" indent="0" algn="ctr" defTabSz="914400" rtl="0" fontAlgn="auto" latinLnBrk="1" hangingPunct="0">
                <a:lnSpc>
                  <a:spcPct val="100000"/>
                </a:lnSpc>
                <a:spcBef>
                  <a:spcPts val="0"/>
                </a:spcBef>
                <a:spcAft>
                  <a:spcPts val="0"/>
                </a:spcAft>
                <a:buClrTx/>
                <a:buSzTx/>
                <a:buFontTx/>
                <a:buNone/>
                <a:tabLst/>
              </a:pPr>
              <a:r>
                <a:rPr lang="en-US" sz="1400" dirty="0" smtClean="0">
                  <a:solidFill>
                    <a:srgbClr val="000000"/>
                  </a:solidFill>
                  <a:latin typeface="BentonSans Book" charset="0"/>
                  <a:ea typeface="BentonSans Book" charset="0"/>
                  <a:cs typeface="BentonSans Book" charset="0"/>
                  <a:sym typeface="Calibri"/>
                </a:rPr>
                <a:t>Suppliers</a:t>
              </a:r>
              <a:endParaRPr kumimoji="0" lang="en-US" sz="1400" u="none" strike="noStrike" cap="none" spc="0" normalizeH="0" baseline="0" dirty="0">
                <a:ln>
                  <a:noFill/>
                </a:ln>
                <a:solidFill>
                  <a:srgbClr val="000000"/>
                </a:solidFill>
                <a:effectLst/>
                <a:uFillTx/>
                <a:latin typeface="BentonSans Book" charset="0"/>
                <a:ea typeface="BentonSans Book" charset="0"/>
                <a:cs typeface="BentonSans Book" charset="0"/>
                <a:sym typeface="Calibri"/>
              </a:endParaRPr>
            </a:p>
          </p:txBody>
        </p:sp>
        <p:sp>
          <p:nvSpPr>
            <p:cNvPr id="17" name="Oval 16"/>
            <p:cNvSpPr>
              <a:spLocks noChangeAspect="1"/>
            </p:cNvSpPr>
            <p:nvPr/>
          </p:nvSpPr>
          <p:spPr>
            <a:xfrm>
              <a:off x="5681232" y="1072096"/>
              <a:ext cx="1743140" cy="1053424"/>
            </a:xfrm>
            <a:prstGeom prst="ellipse">
              <a:avLst/>
            </a:prstGeom>
            <a:solidFill>
              <a:srgbClr val="FFFFFF"/>
            </a:solidFill>
            <a:ln w="25400" cap="flat">
              <a:solidFill>
                <a:srgbClr val="5B9BD5"/>
              </a:solidFill>
              <a:prstDash val="solid"/>
              <a:miter lim="8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91439" tIns="91439" rIns="91439" bIns="91439" numCol="1" spcCol="38100" rtlCol="0" anchor="ctr">
              <a:noAutofit/>
            </a:bodyPr>
            <a:lstStyle/>
            <a:p>
              <a:pPr marL="0" marR="0" indent="0" algn="ctr" defTabSz="914400" rtl="0" fontAlgn="auto" latinLnBrk="1" hangingPunct="0">
                <a:lnSpc>
                  <a:spcPct val="100000"/>
                </a:lnSpc>
                <a:spcBef>
                  <a:spcPts val="0"/>
                </a:spcBef>
                <a:spcAft>
                  <a:spcPts val="0"/>
                </a:spcAft>
                <a:buClrTx/>
                <a:buSzTx/>
                <a:buFontTx/>
                <a:buNone/>
                <a:tabLst/>
              </a:pPr>
              <a:r>
                <a:rPr lang="en-US" sz="1400" dirty="0" smtClean="0">
                  <a:solidFill>
                    <a:srgbClr val="000000"/>
                  </a:solidFill>
                  <a:latin typeface="BentonSans Book" charset="0"/>
                  <a:ea typeface="BentonSans Book" charset="0"/>
                  <a:cs typeface="BentonSans Book" charset="0"/>
                  <a:sym typeface="Calibri"/>
                </a:rPr>
                <a:t>Leverage Your </a:t>
              </a:r>
            </a:p>
            <a:p>
              <a:pPr marL="0" marR="0" indent="0" algn="ctr" defTabSz="914400" rtl="0" fontAlgn="auto" latinLnBrk="1" hangingPunct="0">
                <a:lnSpc>
                  <a:spcPct val="100000"/>
                </a:lnSpc>
                <a:spcBef>
                  <a:spcPts val="0"/>
                </a:spcBef>
                <a:spcAft>
                  <a:spcPts val="0"/>
                </a:spcAft>
                <a:buClrTx/>
                <a:buSzTx/>
                <a:buFontTx/>
                <a:buNone/>
                <a:tabLst/>
              </a:pPr>
              <a:r>
                <a:rPr lang="en-US" sz="1400" dirty="0" smtClean="0">
                  <a:solidFill>
                    <a:srgbClr val="000000"/>
                  </a:solidFill>
                  <a:latin typeface="BentonSans Book" charset="0"/>
                  <a:ea typeface="BentonSans Book" charset="0"/>
                  <a:cs typeface="BentonSans Book" charset="0"/>
                  <a:sym typeface="Calibri"/>
                </a:rPr>
                <a:t>Purchasing </a:t>
              </a:r>
            </a:p>
            <a:p>
              <a:pPr marL="0" marR="0" indent="0" algn="ctr" defTabSz="914400" rtl="0" fontAlgn="auto" latinLnBrk="1" hangingPunct="0">
                <a:lnSpc>
                  <a:spcPct val="100000"/>
                </a:lnSpc>
                <a:spcBef>
                  <a:spcPts val="0"/>
                </a:spcBef>
                <a:spcAft>
                  <a:spcPts val="0"/>
                </a:spcAft>
                <a:buClrTx/>
                <a:buSzTx/>
                <a:buFontTx/>
                <a:buNone/>
                <a:tabLst/>
              </a:pPr>
              <a:r>
                <a:rPr lang="en-US" sz="1400" dirty="0" smtClean="0">
                  <a:solidFill>
                    <a:srgbClr val="000000"/>
                  </a:solidFill>
                  <a:latin typeface="BentonSans Book" charset="0"/>
                  <a:ea typeface="BentonSans Book" charset="0"/>
                  <a:cs typeface="BentonSans Book" charset="0"/>
                  <a:sym typeface="Calibri"/>
                </a:rPr>
                <a:t>Card Program</a:t>
              </a:r>
              <a:endParaRPr kumimoji="0" lang="en-US" sz="1400" u="none" strike="noStrike" cap="none" spc="0" normalizeH="0" baseline="0" dirty="0">
                <a:ln>
                  <a:noFill/>
                </a:ln>
                <a:solidFill>
                  <a:srgbClr val="000000"/>
                </a:solidFill>
                <a:effectLst/>
                <a:uFillTx/>
                <a:latin typeface="BentonSans Book" charset="0"/>
                <a:ea typeface="BentonSans Book" charset="0"/>
                <a:cs typeface="BentonSans Book" charset="0"/>
                <a:sym typeface="Calibri"/>
              </a:endParaRPr>
            </a:p>
          </p:txBody>
        </p:sp>
      </p:grpSp>
      <p:grpSp>
        <p:nvGrpSpPr>
          <p:cNvPr id="6" name="Group 5"/>
          <p:cNvGrpSpPr/>
          <p:nvPr/>
        </p:nvGrpSpPr>
        <p:grpSpPr>
          <a:xfrm>
            <a:off x="1828755" y="1990794"/>
            <a:ext cx="5486490" cy="1385603"/>
            <a:chOff x="1840711" y="1951038"/>
            <a:chExt cx="5486490" cy="1385603"/>
          </a:xfrm>
        </p:grpSpPr>
        <p:sp>
          <p:nvSpPr>
            <p:cNvPr id="14" name="Oval 13"/>
            <p:cNvSpPr>
              <a:spLocks noChangeAspect="1"/>
            </p:cNvSpPr>
            <p:nvPr/>
          </p:nvSpPr>
          <p:spPr>
            <a:xfrm>
              <a:off x="3712386" y="1951038"/>
              <a:ext cx="1743140" cy="1053424"/>
            </a:xfrm>
            <a:prstGeom prst="ellipse">
              <a:avLst/>
            </a:prstGeom>
            <a:solidFill>
              <a:srgbClr val="FFFFFF"/>
            </a:solidFill>
            <a:ln w="25400" cap="flat">
              <a:solidFill>
                <a:srgbClr val="5B9BD5"/>
              </a:solidFill>
              <a:prstDash val="solid"/>
              <a:miter lim="8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91439" tIns="91439" rIns="91439" bIns="91439" numCol="1" spcCol="38100" rtlCol="0" anchor="ctr">
              <a:noAutofit/>
            </a:bodyPr>
            <a:lstStyle/>
            <a:p>
              <a:pPr marL="0" marR="0" indent="0" algn="ctr" defTabSz="914400" rtl="0" fontAlgn="auto" latinLnBrk="1" hangingPunct="0">
                <a:lnSpc>
                  <a:spcPct val="100000"/>
                </a:lnSpc>
                <a:spcBef>
                  <a:spcPts val="0"/>
                </a:spcBef>
                <a:spcAft>
                  <a:spcPts val="0"/>
                </a:spcAft>
                <a:buClrTx/>
                <a:buSzTx/>
                <a:buFontTx/>
                <a:buNone/>
                <a:tabLst/>
              </a:pPr>
              <a:r>
                <a:rPr lang="en-US" sz="1400" dirty="0" smtClean="0">
                  <a:solidFill>
                    <a:srgbClr val="000000"/>
                  </a:solidFill>
                  <a:latin typeface="BentonSans Book" charset="0"/>
                  <a:ea typeface="BentonSans Book" charset="0"/>
                  <a:cs typeface="BentonSans Book" charset="0"/>
                  <a:sym typeface="Calibri"/>
                </a:rPr>
                <a:t>Outsource</a:t>
              </a:r>
            </a:p>
            <a:p>
              <a:pPr marL="0" marR="0" indent="0" algn="ctr" defTabSz="914400" rtl="0" fontAlgn="auto" latinLnBrk="1" hangingPunct="0">
                <a:lnSpc>
                  <a:spcPct val="100000"/>
                </a:lnSpc>
                <a:spcBef>
                  <a:spcPts val="0"/>
                </a:spcBef>
                <a:spcAft>
                  <a:spcPts val="0"/>
                </a:spcAft>
                <a:buClrTx/>
                <a:buSzTx/>
                <a:buFontTx/>
                <a:buNone/>
                <a:tabLst/>
              </a:pPr>
              <a:r>
                <a:rPr kumimoji="0" lang="en-US" sz="1400" u="none" strike="noStrike" cap="none" spc="0" normalizeH="0" baseline="0" dirty="0" smtClean="0">
                  <a:ln>
                    <a:noFill/>
                  </a:ln>
                  <a:solidFill>
                    <a:srgbClr val="000000"/>
                  </a:solidFill>
                  <a:effectLst/>
                  <a:uFillTx/>
                  <a:latin typeface="BentonSans Book" charset="0"/>
                  <a:ea typeface="BentonSans Book" charset="0"/>
                  <a:cs typeface="BentonSans Book" charset="0"/>
                  <a:sym typeface="Calibri"/>
                </a:rPr>
                <a:t>Buying</a:t>
              </a:r>
              <a:endParaRPr kumimoji="0" lang="en-US" sz="1400" u="none" strike="noStrike" cap="none" spc="0" normalizeH="0" baseline="0" dirty="0">
                <a:ln>
                  <a:noFill/>
                </a:ln>
                <a:solidFill>
                  <a:srgbClr val="000000"/>
                </a:solidFill>
                <a:effectLst/>
                <a:uFillTx/>
                <a:latin typeface="BentonSans Book" charset="0"/>
                <a:ea typeface="BentonSans Book" charset="0"/>
                <a:cs typeface="BentonSans Book" charset="0"/>
                <a:sym typeface="Calibri"/>
              </a:endParaRPr>
            </a:p>
          </p:txBody>
        </p:sp>
        <p:sp>
          <p:nvSpPr>
            <p:cNvPr id="18" name="Oval 17"/>
            <p:cNvSpPr>
              <a:spLocks noChangeAspect="1"/>
            </p:cNvSpPr>
            <p:nvPr/>
          </p:nvSpPr>
          <p:spPr>
            <a:xfrm>
              <a:off x="1840711" y="2283217"/>
              <a:ext cx="1743140" cy="1053424"/>
            </a:xfrm>
            <a:prstGeom prst="ellipse">
              <a:avLst/>
            </a:prstGeom>
            <a:solidFill>
              <a:srgbClr val="FFFFFF"/>
            </a:solidFill>
            <a:ln w="25400" cap="flat">
              <a:solidFill>
                <a:srgbClr val="5B9BD5"/>
              </a:solidFill>
              <a:prstDash val="solid"/>
              <a:miter lim="8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91439" tIns="91439" rIns="91439" bIns="91439" numCol="1" spcCol="38100" rtlCol="0" anchor="ctr">
              <a:noAutofit/>
            </a:bodyPr>
            <a:lstStyle/>
            <a:p>
              <a:pPr marL="0" marR="0" indent="0" algn="ctr" defTabSz="914400" rtl="0" fontAlgn="auto" latinLnBrk="1" hangingPunct="0">
                <a:lnSpc>
                  <a:spcPct val="100000"/>
                </a:lnSpc>
                <a:spcBef>
                  <a:spcPts val="0"/>
                </a:spcBef>
                <a:spcAft>
                  <a:spcPts val="0"/>
                </a:spcAft>
                <a:buClrTx/>
                <a:buSzTx/>
                <a:buFontTx/>
                <a:buNone/>
                <a:tabLst/>
              </a:pPr>
              <a:r>
                <a:rPr lang="en-US" sz="1400" dirty="0" smtClean="0">
                  <a:solidFill>
                    <a:srgbClr val="000000"/>
                  </a:solidFill>
                  <a:latin typeface="BentonSans Book" charset="0"/>
                  <a:ea typeface="BentonSans Book" charset="0"/>
                  <a:cs typeface="BentonSans Book" charset="0"/>
                  <a:sym typeface="Calibri"/>
                </a:rPr>
                <a:t>Create Tail </a:t>
              </a:r>
            </a:p>
            <a:p>
              <a:pPr marL="0" marR="0" indent="0" algn="ctr" defTabSz="914400" rtl="0" fontAlgn="auto" latinLnBrk="1" hangingPunct="0">
                <a:lnSpc>
                  <a:spcPct val="100000"/>
                </a:lnSpc>
                <a:spcBef>
                  <a:spcPts val="0"/>
                </a:spcBef>
                <a:spcAft>
                  <a:spcPts val="0"/>
                </a:spcAft>
                <a:buClrTx/>
                <a:buSzTx/>
                <a:buFontTx/>
                <a:buNone/>
                <a:tabLst/>
              </a:pPr>
              <a:r>
                <a:rPr lang="en-US" sz="1400" dirty="0" smtClean="0">
                  <a:solidFill>
                    <a:srgbClr val="000000"/>
                  </a:solidFill>
                  <a:latin typeface="BentonSans Book" charset="0"/>
                  <a:ea typeface="BentonSans Book" charset="0"/>
                  <a:cs typeface="BentonSans Book" charset="0"/>
                  <a:sym typeface="Calibri"/>
                </a:rPr>
                <a:t>Spend </a:t>
              </a:r>
            </a:p>
            <a:p>
              <a:pPr marL="0" marR="0" indent="0" algn="ctr" defTabSz="914400" rtl="0" fontAlgn="auto" latinLnBrk="1" hangingPunct="0">
                <a:lnSpc>
                  <a:spcPct val="100000"/>
                </a:lnSpc>
                <a:spcBef>
                  <a:spcPts val="0"/>
                </a:spcBef>
                <a:spcAft>
                  <a:spcPts val="0"/>
                </a:spcAft>
                <a:buClrTx/>
                <a:buSzTx/>
                <a:buFontTx/>
                <a:buNone/>
                <a:tabLst/>
              </a:pPr>
              <a:r>
                <a:rPr lang="en-US" sz="1400" dirty="0" smtClean="0">
                  <a:solidFill>
                    <a:srgbClr val="000000"/>
                  </a:solidFill>
                  <a:latin typeface="BentonSans Book" charset="0"/>
                  <a:ea typeface="BentonSans Book" charset="0"/>
                  <a:cs typeface="BentonSans Book" charset="0"/>
                  <a:sym typeface="Calibri"/>
                </a:rPr>
                <a:t>Analytics</a:t>
              </a:r>
              <a:endParaRPr kumimoji="0" lang="en-US" sz="1400" u="none" strike="noStrike" cap="none" spc="0" normalizeH="0" baseline="0" dirty="0">
                <a:ln>
                  <a:noFill/>
                </a:ln>
                <a:solidFill>
                  <a:srgbClr val="000000"/>
                </a:solidFill>
                <a:effectLst/>
                <a:uFillTx/>
                <a:latin typeface="BentonSans Book" charset="0"/>
                <a:ea typeface="BentonSans Book" charset="0"/>
                <a:cs typeface="BentonSans Book" charset="0"/>
                <a:sym typeface="Calibri"/>
              </a:endParaRPr>
            </a:p>
          </p:txBody>
        </p:sp>
        <p:sp>
          <p:nvSpPr>
            <p:cNvPr id="19" name="Oval 18"/>
            <p:cNvSpPr>
              <a:spLocks noChangeAspect="1"/>
            </p:cNvSpPr>
            <p:nvPr/>
          </p:nvSpPr>
          <p:spPr>
            <a:xfrm>
              <a:off x="5584061" y="2283217"/>
              <a:ext cx="1743140" cy="1053424"/>
            </a:xfrm>
            <a:prstGeom prst="ellipse">
              <a:avLst/>
            </a:prstGeom>
            <a:solidFill>
              <a:srgbClr val="FFFFFF"/>
            </a:solidFill>
            <a:ln w="25400" cap="flat">
              <a:solidFill>
                <a:srgbClr val="5B9BD5"/>
              </a:solidFill>
              <a:prstDash val="solid"/>
              <a:miter lim="8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91439" tIns="91439" rIns="91439" bIns="91439" numCol="1" spcCol="38100" rtlCol="0" anchor="ctr">
              <a:noAutofit/>
            </a:bodyPr>
            <a:lstStyle/>
            <a:p>
              <a:pPr marL="0" marR="0" indent="0" algn="ctr" defTabSz="914400" rtl="0" fontAlgn="auto" latinLnBrk="1" hangingPunct="0">
                <a:lnSpc>
                  <a:spcPct val="100000"/>
                </a:lnSpc>
                <a:spcBef>
                  <a:spcPts val="0"/>
                </a:spcBef>
                <a:spcAft>
                  <a:spcPts val="0"/>
                </a:spcAft>
                <a:buClrTx/>
                <a:buSzTx/>
                <a:buFontTx/>
                <a:buNone/>
                <a:tabLst/>
              </a:pPr>
              <a:r>
                <a:rPr lang="en-US" sz="1400" dirty="0" smtClean="0">
                  <a:solidFill>
                    <a:srgbClr val="000000"/>
                  </a:solidFill>
                  <a:latin typeface="BentonSans Book" charset="0"/>
                  <a:ea typeface="BentonSans Book" charset="0"/>
                  <a:cs typeface="BentonSans Book" charset="0"/>
                  <a:sym typeface="Calibri"/>
                </a:rPr>
                <a:t>Forced </a:t>
              </a:r>
            </a:p>
            <a:p>
              <a:pPr marL="0" marR="0" indent="0" algn="ctr" defTabSz="914400" rtl="0" fontAlgn="auto" latinLnBrk="1" hangingPunct="0">
                <a:lnSpc>
                  <a:spcPct val="100000"/>
                </a:lnSpc>
                <a:spcBef>
                  <a:spcPts val="0"/>
                </a:spcBef>
                <a:spcAft>
                  <a:spcPts val="0"/>
                </a:spcAft>
                <a:buClrTx/>
                <a:buSzTx/>
                <a:buFontTx/>
                <a:buNone/>
                <a:tabLst/>
              </a:pPr>
              <a:r>
                <a:rPr lang="en-US" sz="1400" dirty="0" smtClean="0">
                  <a:solidFill>
                    <a:srgbClr val="000000"/>
                  </a:solidFill>
                  <a:latin typeface="BentonSans Book" charset="0"/>
                  <a:ea typeface="BentonSans Book" charset="0"/>
                  <a:cs typeface="BentonSans Book" charset="0"/>
                  <a:sym typeface="Calibri"/>
                </a:rPr>
                <a:t>Employee </a:t>
              </a:r>
            </a:p>
            <a:p>
              <a:pPr marL="0" marR="0" indent="0" algn="ctr" defTabSz="914400" rtl="0" fontAlgn="auto" latinLnBrk="1" hangingPunct="0">
                <a:lnSpc>
                  <a:spcPct val="100000"/>
                </a:lnSpc>
                <a:spcBef>
                  <a:spcPts val="0"/>
                </a:spcBef>
                <a:spcAft>
                  <a:spcPts val="0"/>
                </a:spcAft>
                <a:buClrTx/>
                <a:buSzTx/>
                <a:buFontTx/>
                <a:buNone/>
                <a:tabLst/>
              </a:pPr>
              <a:r>
                <a:rPr lang="en-US" sz="1400" dirty="0" smtClean="0">
                  <a:solidFill>
                    <a:srgbClr val="000000"/>
                  </a:solidFill>
                  <a:latin typeface="BentonSans Book" charset="0"/>
                  <a:ea typeface="BentonSans Book" charset="0"/>
                  <a:cs typeface="BentonSans Book" charset="0"/>
                  <a:sym typeface="Calibri"/>
                </a:rPr>
                <a:t>Compliance</a:t>
              </a:r>
              <a:endParaRPr kumimoji="0" lang="en-US" sz="1400" u="none" strike="noStrike" cap="none" spc="0" normalizeH="0" baseline="0" dirty="0">
                <a:ln>
                  <a:noFill/>
                </a:ln>
                <a:solidFill>
                  <a:srgbClr val="000000"/>
                </a:solidFill>
                <a:effectLst/>
                <a:uFillTx/>
                <a:latin typeface="BentonSans Book" charset="0"/>
                <a:ea typeface="BentonSans Book" charset="0"/>
                <a:cs typeface="BentonSans Book" charset="0"/>
                <a:sym typeface="Calibri"/>
              </a:endParaRPr>
            </a:p>
          </p:txBody>
        </p:sp>
      </p:grpSp>
    </p:spTree>
    <p:extLst>
      <p:ext uri="{BB962C8B-B14F-4D97-AF65-F5344CB8AC3E}">
        <p14:creationId xmlns:p14="http://schemas.microsoft.com/office/powerpoint/2010/main" val="30628376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It’s Not so simple</a:t>
            </a:r>
            <a:r>
              <a:rPr lang="is-IS" smtClean="0"/>
              <a:t>…</a:t>
            </a:r>
            <a:endParaRPr lang="en-US" dirty="0"/>
          </a:p>
        </p:txBody>
      </p:sp>
      <p:sp>
        <p:nvSpPr>
          <p:cNvPr id="30" name="Rectangle 29"/>
          <p:cNvSpPr/>
          <p:nvPr/>
        </p:nvSpPr>
        <p:spPr>
          <a:xfrm>
            <a:off x="403225" y="3659589"/>
            <a:ext cx="2468880" cy="400108"/>
          </a:xfrm>
          <a:prstGeom prst="rect">
            <a:avLst/>
          </a:prstGeom>
          <a:solidFill>
            <a:schemeClr val="accent1">
              <a:lumMod val="50000"/>
            </a:schemeClr>
          </a:solidFill>
          <a:ln w="25400" cap="flat">
            <a:noFill/>
            <a:prstDash val="solid"/>
            <a:miter lim="8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91439" tIns="0" rIns="91439" bIns="0" numCol="1" spcCol="38100" rtlCol="0" anchor="ctr" anchorCtr="0">
            <a:noAutofit/>
          </a:bodyPr>
          <a:lstStyle/>
          <a:p>
            <a:pPr marL="0" marR="0" indent="0" algn="ctr" defTabSz="914400" rtl="0" fontAlgn="auto" latinLnBrk="1" hangingPunct="0">
              <a:lnSpc>
                <a:spcPct val="100000"/>
              </a:lnSpc>
              <a:spcBef>
                <a:spcPts val="0"/>
              </a:spcBef>
              <a:spcAft>
                <a:spcPts val="0"/>
              </a:spcAft>
              <a:buClrTx/>
              <a:buSzTx/>
              <a:buFontTx/>
              <a:buNone/>
              <a:tabLst/>
            </a:pPr>
            <a:r>
              <a:rPr lang="en-US" sz="1400" dirty="0" smtClean="0">
                <a:solidFill>
                  <a:schemeClr val="bg1"/>
                </a:solidFill>
                <a:latin typeface="BentonSans Book" charset="0"/>
                <a:ea typeface="BentonSans Book" charset="0"/>
                <a:cs typeface="BentonSans Book" charset="0"/>
                <a:sym typeface="Calibri"/>
              </a:rPr>
              <a:t>Too Many Categories</a:t>
            </a:r>
            <a:endParaRPr kumimoji="0" lang="en-US" sz="1400" u="none" strike="noStrike" cap="none" spc="0" normalizeH="0" baseline="0" dirty="0">
              <a:ln>
                <a:noFill/>
              </a:ln>
              <a:solidFill>
                <a:schemeClr val="bg1"/>
              </a:solidFill>
              <a:effectLst/>
              <a:uFillTx/>
              <a:latin typeface="BentonSans Book" charset="0"/>
              <a:ea typeface="BentonSans Book" charset="0"/>
              <a:cs typeface="BentonSans Book" charset="0"/>
              <a:sym typeface="Calibri"/>
            </a:endParaRPr>
          </a:p>
        </p:txBody>
      </p:sp>
      <p:sp>
        <p:nvSpPr>
          <p:cNvPr id="31" name="Rectangle 30"/>
          <p:cNvSpPr/>
          <p:nvPr/>
        </p:nvSpPr>
        <p:spPr>
          <a:xfrm>
            <a:off x="3339793" y="3659589"/>
            <a:ext cx="2468880" cy="400108"/>
          </a:xfrm>
          <a:prstGeom prst="rect">
            <a:avLst/>
          </a:prstGeom>
          <a:solidFill>
            <a:schemeClr val="accent1">
              <a:lumMod val="50000"/>
            </a:schemeClr>
          </a:solidFill>
          <a:ln w="25400" cap="flat">
            <a:noFill/>
            <a:prstDash val="solid"/>
            <a:miter lim="8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91439" tIns="0" rIns="91439" bIns="0" numCol="1" spcCol="38100" rtlCol="0" anchor="ctr" anchorCtr="0">
            <a:noAutofit/>
          </a:bodyPr>
          <a:lstStyle/>
          <a:p>
            <a:pPr marL="0" marR="0" indent="0" algn="ctr" defTabSz="914400" rtl="0" fontAlgn="auto" latinLnBrk="1" hangingPunct="0">
              <a:lnSpc>
                <a:spcPct val="100000"/>
              </a:lnSpc>
              <a:spcBef>
                <a:spcPts val="0"/>
              </a:spcBef>
              <a:spcAft>
                <a:spcPts val="0"/>
              </a:spcAft>
              <a:buClrTx/>
              <a:buSzTx/>
              <a:buFontTx/>
              <a:buNone/>
              <a:tabLst/>
            </a:pPr>
            <a:r>
              <a:rPr lang="en-US" sz="1400" dirty="0" smtClean="0">
                <a:solidFill>
                  <a:schemeClr val="bg1"/>
                </a:solidFill>
                <a:latin typeface="BentonSans Book" charset="0"/>
                <a:ea typeface="BentonSans Book" charset="0"/>
                <a:cs typeface="BentonSans Book" charset="0"/>
                <a:sym typeface="Calibri"/>
              </a:rPr>
              <a:t>Limited Data</a:t>
            </a:r>
            <a:endParaRPr kumimoji="0" lang="en-US" sz="1400" u="none" strike="noStrike" cap="none" spc="0" normalizeH="0" baseline="0" dirty="0">
              <a:ln>
                <a:noFill/>
              </a:ln>
              <a:solidFill>
                <a:schemeClr val="bg1"/>
              </a:solidFill>
              <a:effectLst/>
              <a:uFillTx/>
              <a:latin typeface="BentonSans Book" charset="0"/>
              <a:ea typeface="BentonSans Book" charset="0"/>
              <a:cs typeface="BentonSans Book" charset="0"/>
              <a:sym typeface="Calibri"/>
            </a:endParaRPr>
          </a:p>
        </p:txBody>
      </p:sp>
      <p:sp>
        <p:nvSpPr>
          <p:cNvPr id="32" name="Rectangle 31"/>
          <p:cNvSpPr/>
          <p:nvPr/>
        </p:nvSpPr>
        <p:spPr>
          <a:xfrm>
            <a:off x="1871509" y="4335205"/>
            <a:ext cx="2468880" cy="400108"/>
          </a:xfrm>
          <a:prstGeom prst="rect">
            <a:avLst/>
          </a:prstGeom>
          <a:solidFill>
            <a:schemeClr val="accent1">
              <a:lumMod val="50000"/>
            </a:schemeClr>
          </a:solidFill>
          <a:ln w="25400" cap="flat">
            <a:noFill/>
            <a:prstDash val="solid"/>
            <a:miter lim="8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91439" tIns="0" rIns="91439" bIns="0" numCol="1" spcCol="38100" rtlCol="0" anchor="ctr" anchorCtr="0">
            <a:noAutofit/>
          </a:bodyPr>
          <a:lstStyle/>
          <a:p>
            <a:pPr marL="0" marR="0" indent="0" algn="ctr" defTabSz="914400" rtl="0" fontAlgn="auto" latinLnBrk="1" hangingPunct="0">
              <a:lnSpc>
                <a:spcPct val="100000"/>
              </a:lnSpc>
              <a:spcBef>
                <a:spcPts val="0"/>
              </a:spcBef>
              <a:spcAft>
                <a:spcPts val="0"/>
              </a:spcAft>
              <a:buClrTx/>
              <a:buSzTx/>
              <a:buFontTx/>
              <a:buNone/>
              <a:tabLst/>
            </a:pPr>
            <a:r>
              <a:rPr lang="en-US" sz="1400" dirty="0" smtClean="0">
                <a:solidFill>
                  <a:schemeClr val="bg1"/>
                </a:solidFill>
                <a:latin typeface="BentonSans Book" charset="0"/>
                <a:ea typeface="BentonSans Book" charset="0"/>
                <a:cs typeface="BentonSans Book" charset="0"/>
                <a:sym typeface="Calibri"/>
              </a:rPr>
              <a:t>Multiple Systems</a:t>
            </a:r>
            <a:endParaRPr kumimoji="0" lang="en-US" sz="1400" u="none" strike="noStrike" cap="none" spc="0" normalizeH="0" baseline="0" dirty="0">
              <a:ln>
                <a:noFill/>
              </a:ln>
              <a:solidFill>
                <a:schemeClr val="bg1"/>
              </a:solidFill>
              <a:effectLst/>
              <a:uFillTx/>
              <a:latin typeface="BentonSans Book" charset="0"/>
              <a:ea typeface="BentonSans Book" charset="0"/>
              <a:cs typeface="BentonSans Book" charset="0"/>
              <a:sym typeface="Calibri"/>
            </a:endParaRPr>
          </a:p>
        </p:txBody>
      </p:sp>
      <p:sp>
        <p:nvSpPr>
          <p:cNvPr id="33" name="Rectangle 32"/>
          <p:cNvSpPr/>
          <p:nvPr/>
        </p:nvSpPr>
        <p:spPr>
          <a:xfrm>
            <a:off x="6276359" y="3659589"/>
            <a:ext cx="2468880" cy="400108"/>
          </a:xfrm>
          <a:prstGeom prst="rect">
            <a:avLst/>
          </a:prstGeom>
          <a:solidFill>
            <a:schemeClr val="accent1">
              <a:lumMod val="50000"/>
            </a:schemeClr>
          </a:solidFill>
          <a:ln w="25400" cap="flat">
            <a:noFill/>
            <a:prstDash val="solid"/>
            <a:miter lim="8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91439" tIns="0" rIns="91439" bIns="0" numCol="1" spcCol="38100" rtlCol="0" anchor="ctr" anchorCtr="0">
            <a:noAutofit/>
          </a:bodyPr>
          <a:lstStyle/>
          <a:p>
            <a:pPr marL="0" marR="0" indent="0" algn="ctr" defTabSz="914400" rtl="0" fontAlgn="auto" latinLnBrk="1" hangingPunct="0">
              <a:lnSpc>
                <a:spcPct val="100000"/>
              </a:lnSpc>
              <a:spcBef>
                <a:spcPts val="0"/>
              </a:spcBef>
              <a:spcAft>
                <a:spcPts val="0"/>
              </a:spcAft>
              <a:buClrTx/>
              <a:buSzTx/>
              <a:buFontTx/>
              <a:buNone/>
              <a:tabLst/>
            </a:pPr>
            <a:r>
              <a:rPr lang="en-US" sz="1400" dirty="0" smtClean="0">
                <a:solidFill>
                  <a:schemeClr val="bg1"/>
                </a:solidFill>
                <a:latin typeface="BentonSans Book" charset="0"/>
                <a:ea typeface="BentonSans Book" charset="0"/>
                <a:cs typeface="BentonSans Book" charset="0"/>
                <a:sym typeface="Calibri"/>
              </a:rPr>
              <a:t>Too Much Effort</a:t>
            </a:r>
            <a:endParaRPr kumimoji="0" lang="en-US" sz="1400" u="none" strike="noStrike" cap="none" spc="0" normalizeH="0" baseline="0" dirty="0">
              <a:ln>
                <a:noFill/>
              </a:ln>
              <a:solidFill>
                <a:schemeClr val="bg1"/>
              </a:solidFill>
              <a:effectLst/>
              <a:uFillTx/>
              <a:latin typeface="BentonSans Book" charset="0"/>
              <a:ea typeface="BentonSans Book" charset="0"/>
              <a:cs typeface="BentonSans Book" charset="0"/>
              <a:sym typeface="Calibri"/>
            </a:endParaRPr>
          </a:p>
        </p:txBody>
      </p:sp>
      <p:sp>
        <p:nvSpPr>
          <p:cNvPr id="34" name="Rectangle 33"/>
          <p:cNvSpPr/>
          <p:nvPr/>
        </p:nvSpPr>
        <p:spPr>
          <a:xfrm>
            <a:off x="4808076" y="4335205"/>
            <a:ext cx="2468880" cy="400108"/>
          </a:xfrm>
          <a:prstGeom prst="rect">
            <a:avLst/>
          </a:prstGeom>
          <a:solidFill>
            <a:schemeClr val="accent1">
              <a:lumMod val="50000"/>
            </a:schemeClr>
          </a:solidFill>
          <a:ln w="25400" cap="flat">
            <a:noFill/>
            <a:prstDash val="solid"/>
            <a:miter lim="8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91439" tIns="0" rIns="91439" bIns="0" numCol="1" spcCol="38100" rtlCol="0" anchor="ctr" anchorCtr="0">
            <a:noAutofit/>
          </a:bodyPr>
          <a:lstStyle/>
          <a:p>
            <a:pPr marL="0" marR="0" indent="0" algn="ctr" defTabSz="914400" rtl="0" fontAlgn="auto" latinLnBrk="1" hangingPunct="0">
              <a:lnSpc>
                <a:spcPct val="100000"/>
              </a:lnSpc>
              <a:spcBef>
                <a:spcPts val="0"/>
              </a:spcBef>
              <a:spcAft>
                <a:spcPts val="0"/>
              </a:spcAft>
              <a:buClrTx/>
              <a:buSzTx/>
              <a:buFontTx/>
              <a:buNone/>
              <a:tabLst/>
            </a:pPr>
            <a:r>
              <a:rPr lang="en-US" sz="1400" dirty="0" smtClean="0">
                <a:solidFill>
                  <a:schemeClr val="bg1"/>
                </a:solidFill>
                <a:latin typeface="BentonSans Book" charset="0"/>
                <a:ea typeface="BentonSans Book" charset="0"/>
                <a:cs typeface="BentonSans Book" charset="0"/>
                <a:sym typeface="Calibri"/>
              </a:rPr>
              <a:t>Disconnected Payments</a:t>
            </a:r>
            <a:endParaRPr kumimoji="0" lang="en-US" sz="1400" u="none" strike="noStrike" cap="none" spc="0" normalizeH="0" baseline="0" dirty="0">
              <a:ln>
                <a:noFill/>
              </a:ln>
              <a:solidFill>
                <a:schemeClr val="bg1"/>
              </a:solidFill>
              <a:effectLst/>
              <a:uFillTx/>
              <a:latin typeface="BentonSans Book" charset="0"/>
              <a:ea typeface="BentonSans Book" charset="0"/>
              <a:cs typeface="BentonSans Book" charset="0"/>
              <a:sym typeface="Calibri"/>
            </a:endParaRPr>
          </a:p>
        </p:txBody>
      </p:sp>
      <p:grpSp>
        <p:nvGrpSpPr>
          <p:cNvPr id="26" name="Group 25"/>
          <p:cNvGrpSpPr/>
          <p:nvPr/>
        </p:nvGrpSpPr>
        <p:grpSpPr>
          <a:xfrm>
            <a:off x="1828755" y="821882"/>
            <a:ext cx="5486490" cy="1396402"/>
            <a:chOff x="1937882" y="729118"/>
            <a:chExt cx="5486490" cy="1396402"/>
          </a:xfrm>
        </p:grpSpPr>
        <p:sp>
          <p:nvSpPr>
            <p:cNvPr id="27" name="Oval 26"/>
            <p:cNvSpPr>
              <a:spLocks noChangeAspect="1"/>
            </p:cNvSpPr>
            <p:nvPr/>
          </p:nvSpPr>
          <p:spPr>
            <a:xfrm>
              <a:off x="1937882" y="1072096"/>
              <a:ext cx="1743140" cy="1053424"/>
            </a:xfrm>
            <a:prstGeom prst="ellipse">
              <a:avLst/>
            </a:prstGeom>
            <a:solidFill>
              <a:srgbClr val="FFFFFF"/>
            </a:solidFill>
            <a:ln w="25400" cap="flat">
              <a:solidFill>
                <a:srgbClr val="5B9BD5"/>
              </a:solidFill>
              <a:prstDash val="solid"/>
              <a:miter lim="8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91439" tIns="91439" rIns="91439" bIns="91439" numCol="1" spcCol="38100" rtlCol="0" anchor="ctr">
              <a:noAutofit/>
            </a:bodyPr>
            <a:lstStyle/>
            <a:p>
              <a:pPr marL="0" marR="0" indent="0" algn="ctr" defTabSz="914400" rtl="0" fontAlgn="auto" latinLnBrk="1" hangingPunct="0">
                <a:lnSpc>
                  <a:spcPct val="100000"/>
                </a:lnSpc>
                <a:spcBef>
                  <a:spcPts val="0"/>
                </a:spcBef>
                <a:spcAft>
                  <a:spcPts val="0"/>
                </a:spcAft>
                <a:buClrTx/>
                <a:buSzTx/>
                <a:buFontTx/>
                <a:buNone/>
                <a:tabLst/>
              </a:pPr>
              <a:r>
                <a:rPr kumimoji="0" lang="en-US" sz="1400" u="none" strike="noStrike" cap="none" spc="0" normalizeH="0" baseline="0" dirty="0" smtClean="0">
                  <a:ln>
                    <a:noFill/>
                  </a:ln>
                  <a:solidFill>
                    <a:srgbClr val="000000"/>
                  </a:solidFill>
                  <a:effectLst/>
                  <a:uFillTx/>
                  <a:latin typeface="BentonSans Book" charset="0"/>
                  <a:ea typeface="BentonSans Book" charset="0"/>
                  <a:cs typeface="BentonSans Book" charset="0"/>
                  <a:sym typeface="Calibri"/>
                </a:rPr>
                <a:t>Build a </a:t>
              </a:r>
            </a:p>
            <a:p>
              <a:pPr marL="0" marR="0" indent="0" algn="ctr" defTabSz="914400" rtl="0" fontAlgn="auto" latinLnBrk="1" hangingPunct="0">
                <a:lnSpc>
                  <a:spcPct val="100000"/>
                </a:lnSpc>
                <a:spcBef>
                  <a:spcPts val="0"/>
                </a:spcBef>
                <a:spcAft>
                  <a:spcPts val="0"/>
                </a:spcAft>
                <a:buClrTx/>
                <a:buSzTx/>
                <a:buFontTx/>
                <a:buNone/>
                <a:tabLst/>
              </a:pPr>
              <a:r>
                <a:rPr kumimoji="0" lang="en-US" sz="1400" u="none" strike="noStrike" cap="none" spc="0" normalizeH="0" baseline="0" dirty="0" smtClean="0">
                  <a:ln>
                    <a:noFill/>
                  </a:ln>
                  <a:solidFill>
                    <a:srgbClr val="000000"/>
                  </a:solidFill>
                  <a:effectLst/>
                  <a:uFillTx/>
                  <a:latin typeface="BentonSans Book" charset="0"/>
                  <a:ea typeface="BentonSans Book" charset="0"/>
                  <a:cs typeface="BentonSans Book" charset="0"/>
                  <a:sym typeface="Calibri"/>
                </a:rPr>
                <a:t>Buying </a:t>
              </a:r>
            </a:p>
            <a:p>
              <a:pPr marL="0" marR="0" indent="0" algn="ctr" defTabSz="914400" rtl="0" fontAlgn="auto" latinLnBrk="1" hangingPunct="0">
                <a:lnSpc>
                  <a:spcPct val="100000"/>
                </a:lnSpc>
                <a:spcBef>
                  <a:spcPts val="0"/>
                </a:spcBef>
                <a:spcAft>
                  <a:spcPts val="0"/>
                </a:spcAft>
                <a:buClrTx/>
                <a:buSzTx/>
                <a:buFontTx/>
                <a:buNone/>
                <a:tabLst/>
              </a:pPr>
              <a:r>
                <a:rPr kumimoji="0" lang="en-US" sz="1400" u="none" strike="noStrike" cap="none" spc="0" normalizeH="0" baseline="0" dirty="0" smtClean="0">
                  <a:ln>
                    <a:noFill/>
                  </a:ln>
                  <a:solidFill>
                    <a:srgbClr val="000000"/>
                  </a:solidFill>
                  <a:effectLst/>
                  <a:uFillTx/>
                  <a:latin typeface="BentonSans Book" charset="0"/>
                  <a:ea typeface="BentonSans Book" charset="0"/>
                  <a:cs typeface="BentonSans Book" charset="0"/>
                  <a:sym typeface="Calibri"/>
                </a:rPr>
                <a:t>Desk</a:t>
              </a:r>
              <a:endParaRPr kumimoji="0" lang="en-US" sz="1400" u="none" strike="noStrike" cap="none" spc="0" normalizeH="0" baseline="0" dirty="0">
                <a:ln>
                  <a:noFill/>
                </a:ln>
                <a:solidFill>
                  <a:srgbClr val="000000"/>
                </a:solidFill>
                <a:effectLst/>
                <a:uFillTx/>
                <a:latin typeface="BentonSans Book" charset="0"/>
                <a:ea typeface="BentonSans Book" charset="0"/>
                <a:cs typeface="BentonSans Book" charset="0"/>
                <a:sym typeface="Calibri"/>
              </a:endParaRPr>
            </a:p>
          </p:txBody>
        </p:sp>
        <p:sp>
          <p:nvSpPr>
            <p:cNvPr id="28" name="Oval 27"/>
            <p:cNvSpPr>
              <a:spLocks noChangeAspect="1"/>
            </p:cNvSpPr>
            <p:nvPr/>
          </p:nvSpPr>
          <p:spPr>
            <a:xfrm>
              <a:off x="3809557" y="729118"/>
              <a:ext cx="1743140" cy="1053424"/>
            </a:xfrm>
            <a:prstGeom prst="ellipse">
              <a:avLst/>
            </a:prstGeom>
            <a:solidFill>
              <a:srgbClr val="FFFFFF"/>
            </a:solidFill>
            <a:ln w="25400" cap="flat">
              <a:solidFill>
                <a:srgbClr val="5B9BD5"/>
              </a:solidFill>
              <a:prstDash val="solid"/>
              <a:miter lim="8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91439" tIns="91439" rIns="91439" bIns="91439" numCol="1" spcCol="38100" rtlCol="0" anchor="ctr">
              <a:noAutofit/>
            </a:bodyPr>
            <a:lstStyle/>
            <a:p>
              <a:pPr marL="0" marR="0" indent="0" algn="ctr" defTabSz="914400" rtl="0" fontAlgn="auto" latinLnBrk="1" hangingPunct="0">
                <a:lnSpc>
                  <a:spcPct val="100000"/>
                </a:lnSpc>
                <a:spcBef>
                  <a:spcPts val="0"/>
                </a:spcBef>
                <a:spcAft>
                  <a:spcPts val="0"/>
                </a:spcAft>
                <a:buClrTx/>
                <a:buSzTx/>
                <a:buFontTx/>
                <a:buNone/>
                <a:tabLst/>
              </a:pPr>
              <a:r>
                <a:rPr lang="en-US" sz="1400" dirty="0" smtClean="0">
                  <a:solidFill>
                    <a:srgbClr val="000000"/>
                  </a:solidFill>
                  <a:latin typeface="BentonSans Book" charset="0"/>
                  <a:ea typeface="BentonSans Book" charset="0"/>
                  <a:cs typeface="BentonSans Book" charset="0"/>
                  <a:sym typeface="Calibri"/>
                </a:rPr>
                <a:t>Consolidate </a:t>
              </a:r>
            </a:p>
            <a:p>
              <a:pPr marL="0" marR="0" indent="0" algn="ctr" defTabSz="914400" rtl="0" fontAlgn="auto" latinLnBrk="1" hangingPunct="0">
                <a:lnSpc>
                  <a:spcPct val="100000"/>
                </a:lnSpc>
                <a:spcBef>
                  <a:spcPts val="0"/>
                </a:spcBef>
                <a:spcAft>
                  <a:spcPts val="0"/>
                </a:spcAft>
                <a:buClrTx/>
                <a:buSzTx/>
                <a:buFontTx/>
                <a:buNone/>
                <a:tabLst/>
              </a:pPr>
              <a:r>
                <a:rPr lang="en-US" sz="1400" dirty="0" smtClean="0">
                  <a:solidFill>
                    <a:srgbClr val="000000"/>
                  </a:solidFill>
                  <a:latin typeface="BentonSans Book" charset="0"/>
                  <a:ea typeface="BentonSans Book" charset="0"/>
                  <a:cs typeface="BentonSans Book" charset="0"/>
                  <a:sym typeface="Calibri"/>
                </a:rPr>
                <a:t>Suppliers</a:t>
              </a:r>
              <a:endParaRPr kumimoji="0" lang="en-US" sz="1400" u="none" strike="noStrike" cap="none" spc="0" normalizeH="0" baseline="0" dirty="0">
                <a:ln>
                  <a:noFill/>
                </a:ln>
                <a:solidFill>
                  <a:srgbClr val="000000"/>
                </a:solidFill>
                <a:effectLst/>
                <a:uFillTx/>
                <a:latin typeface="BentonSans Book" charset="0"/>
                <a:ea typeface="BentonSans Book" charset="0"/>
                <a:cs typeface="BentonSans Book" charset="0"/>
                <a:sym typeface="Calibri"/>
              </a:endParaRPr>
            </a:p>
          </p:txBody>
        </p:sp>
        <p:sp>
          <p:nvSpPr>
            <p:cNvPr id="29" name="Oval 28"/>
            <p:cNvSpPr>
              <a:spLocks noChangeAspect="1"/>
            </p:cNvSpPr>
            <p:nvPr/>
          </p:nvSpPr>
          <p:spPr>
            <a:xfrm>
              <a:off x="5681232" y="1072096"/>
              <a:ext cx="1743140" cy="1053424"/>
            </a:xfrm>
            <a:prstGeom prst="ellipse">
              <a:avLst/>
            </a:prstGeom>
            <a:solidFill>
              <a:srgbClr val="FFFFFF"/>
            </a:solidFill>
            <a:ln w="25400" cap="flat">
              <a:solidFill>
                <a:srgbClr val="5B9BD5"/>
              </a:solidFill>
              <a:prstDash val="solid"/>
              <a:miter lim="8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91439" tIns="91439" rIns="91439" bIns="91439" numCol="1" spcCol="38100" rtlCol="0" anchor="ctr">
              <a:noAutofit/>
            </a:bodyPr>
            <a:lstStyle/>
            <a:p>
              <a:pPr marL="0" marR="0" indent="0" algn="ctr" defTabSz="914400" rtl="0" fontAlgn="auto" latinLnBrk="1" hangingPunct="0">
                <a:lnSpc>
                  <a:spcPct val="100000"/>
                </a:lnSpc>
                <a:spcBef>
                  <a:spcPts val="0"/>
                </a:spcBef>
                <a:spcAft>
                  <a:spcPts val="0"/>
                </a:spcAft>
                <a:buClrTx/>
                <a:buSzTx/>
                <a:buFontTx/>
                <a:buNone/>
                <a:tabLst/>
              </a:pPr>
              <a:r>
                <a:rPr lang="en-US" sz="1400" dirty="0" smtClean="0">
                  <a:solidFill>
                    <a:srgbClr val="000000"/>
                  </a:solidFill>
                  <a:latin typeface="BentonSans Book" charset="0"/>
                  <a:ea typeface="BentonSans Book" charset="0"/>
                  <a:cs typeface="BentonSans Book" charset="0"/>
                  <a:sym typeface="Calibri"/>
                </a:rPr>
                <a:t>Leverage Your </a:t>
              </a:r>
            </a:p>
            <a:p>
              <a:pPr marL="0" marR="0" indent="0" algn="ctr" defTabSz="914400" rtl="0" fontAlgn="auto" latinLnBrk="1" hangingPunct="0">
                <a:lnSpc>
                  <a:spcPct val="100000"/>
                </a:lnSpc>
                <a:spcBef>
                  <a:spcPts val="0"/>
                </a:spcBef>
                <a:spcAft>
                  <a:spcPts val="0"/>
                </a:spcAft>
                <a:buClrTx/>
                <a:buSzTx/>
                <a:buFontTx/>
                <a:buNone/>
                <a:tabLst/>
              </a:pPr>
              <a:r>
                <a:rPr lang="en-US" sz="1400" dirty="0" smtClean="0">
                  <a:solidFill>
                    <a:srgbClr val="000000"/>
                  </a:solidFill>
                  <a:latin typeface="BentonSans Book" charset="0"/>
                  <a:ea typeface="BentonSans Book" charset="0"/>
                  <a:cs typeface="BentonSans Book" charset="0"/>
                  <a:sym typeface="Calibri"/>
                </a:rPr>
                <a:t>Purchasing </a:t>
              </a:r>
            </a:p>
            <a:p>
              <a:pPr marL="0" marR="0" indent="0" algn="ctr" defTabSz="914400" rtl="0" fontAlgn="auto" latinLnBrk="1" hangingPunct="0">
                <a:lnSpc>
                  <a:spcPct val="100000"/>
                </a:lnSpc>
                <a:spcBef>
                  <a:spcPts val="0"/>
                </a:spcBef>
                <a:spcAft>
                  <a:spcPts val="0"/>
                </a:spcAft>
                <a:buClrTx/>
                <a:buSzTx/>
                <a:buFontTx/>
                <a:buNone/>
                <a:tabLst/>
              </a:pPr>
              <a:r>
                <a:rPr lang="en-US" sz="1400" dirty="0" smtClean="0">
                  <a:solidFill>
                    <a:srgbClr val="000000"/>
                  </a:solidFill>
                  <a:latin typeface="BentonSans Book" charset="0"/>
                  <a:ea typeface="BentonSans Book" charset="0"/>
                  <a:cs typeface="BentonSans Book" charset="0"/>
                  <a:sym typeface="Calibri"/>
                </a:rPr>
                <a:t>Card Program</a:t>
              </a:r>
              <a:endParaRPr kumimoji="0" lang="en-US" sz="1400" u="none" strike="noStrike" cap="none" spc="0" normalizeH="0" baseline="0" dirty="0">
                <a:ln>
                  <a:noFill/>
                </a:ln>
                <a:solidFill>
                  <a:srgbClr val="000000"/>
                </a:solidFill>
                <a:effectLst/>
                <a:uFillTx/>
                <a:latin typeface="BentonSans Book" charset="0"/>
                <a:ea typeface="BentonSans Book" charset="0"/>
                <a:cs typeface="BentonSans Book" charset="0"/>
                <a:sym typeface="Calibri"/>
              </a:endParaRPr>
            </a:p>
          </p:txBody>
        </p:sp>
      </p:grpSp>
      <p:grpSp>
        <p:nvGrpSpPr>
          <p:cNvPr id="36" name="Group 35"/>
          <p:cNvGrpSpPr/>
          <p:nvPr/>
        </p:nvGrpSpPr>
        <p:grpSpPr>
          <a:xfrm>
            <a:off x="1828755" y="1990794"/>
            <a:ext cx="5486490" cy="1385603"/>
            <a:chOff x="1840711" y="1951038"/>
            <a:chExt cx="5486490" cy="1385603"/>
          </a:xfrm>
        </p:grpSpPr>
        <p:sp>
          <p:nvSpPr>
            <p:cNvPr id="37" name="Oval 36"/>
            <p:cNvSpPr>
              <a:spLocks noChangeAspect="1"/>
            </p:cNvSpPr>
            <p:nvPr/>
          </p:nvSpPr>
          <p:spPr>
            <a:xfrm>
              <a:off x="3712386" y="1951038"/>
              <a:ext cx="1743140" cy="1053424"/>
            </a:xfrm>
            <a:prstGeom prst="ellipse">
              <a:avLst/>
            </a:prstGeom>
            <a:solidFill>
              <a:srgbClr val="FFFFFF"/>
            </a:solidFill>
            <a:ln w="25400" cap="flat">
              <a:solidFill>
                <a:srgbClr val="5B9BD5"/>
              </a:solidFill>
              <a:prstDash val="solid"/>
              <a:miter lim="8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91439" tIns="91439" rIns="91439" bIns="91439" numCol="1" spcCol="38100" rtlCol="0" anchor="ctr">
              <a:noAutofit/>
            </a:bodyPr>
            <a:lstStyle/>
            <a:p>
              <a:pPr marL="0" marR="0" indent="0" algn="ctr" defTabSz="914400" rtl="0" fontAlgn="auto" latinLnBrk="1" hangingPunct="0">
                <a:lnSpc>
                  <a:spcPct val="100000"/>
                </a:lnSpc>
                <a:spcBef>
                  <a:spcPts val="0"/>
                </a:spcBef>
                <a:spcAft>
                  <a:spcPts val="0"/>
                </a:spcAft>
                <a:buClrTx/>
                <a:buSzTx/>
                <a:buFontTx/>
                <a:buNone/>
                <a:tabLst/>
              </a:pPr>
              <a:r>
                <a:rPr lang="en-US" sz="1400" dirty="0" smtClean="0">
                  <a:solidFill>
                    <a:srgbClr val="000000"/>
                  </a:solidFill>
                  <a:latin typeface="BentonSans Book" charset="0"/>
                  <a:ea typeface="BentonSans Book" charset="0"/>
                  <a:cs typeface="BentonSans Book" charset="0"/>
                  <a:sym typeface="Calibri"/>
                </a:rPr>
                <a:t>Outsource</a:t>
              </a:r>
            </a:p>
            <a:p>
              <a:pPr marL="0" marR="0" indent="0" algn="ctr" defTabSz="914400" rtl="0" fontAlgn="auto" latinLnBrk="1" hangingPunct="0">
                <a:lnSpc>
                  <a:spcPct val="100000"/>
                </a:lnSpc>
                <a:spcBef>
                  <a:spcPts val="0"/>
                </a:spcBef>
                <a:spcAft>
                  <a:spcPts val="0"/>
                </a:spcAft>
                <a:buClrTx/>
                <a:buSzTx/>
                <a:buFontTx/>
                <a:buNone/>
                <a:tabLst/>
              </a:pPr>
              <a:r>
                <a:rPr kumimoji="0" lang="en-US" sz="1400" u="none" strike="noStrike" cap="none" spc="0" normalizeH="0" baseline="0" dirty="0" smtClean="0">
                  <a:ln>
                    <a:noFill/>
                  </a:ln>
                  <a:solidFill>
                    <a:srgbClr val="000000"/>
                  </a:solidFill>
                  <a:effectLst/>
                  <a:uFillTx/>
                  <a:latin typeface="BentonSans Book" charset="0"/>
                  <a:ea typeface="BentonSans Book" charset="0"/>
                  <a:cs typeface="BentonSans Book" charset="0"/>
                  <a:sym typeface="Calibri"/>
                </a:rPr>
                <a:t>Buying</a:t>
              </a:r>
              <a:endParaRPr kumimoji="0" lang="en-US" sz="1400" u="none" strike="noStrike" cap="none" spc="0" normalizeH="0" baseline="0" dirty="0">
                <a:ln>
                  <a:noFill/>
                </a:ln>
                <a:solidFill>
                  <a:srgbClr val="000000"/>
                </a:solidFill>
                <a:effectLst/>
                <a:uFillTx/>
                <a:latin typeface="BentonSans Book" charset="0"/>
                <a:ea typeface="BentonSans Book" charset="0"/>
                <a:cs typeface="BentonSans Book" charset="0"/>
                <a:sym typeface="Calibri"/>
              </a:endParaRPr>
            </a:p>
          </p:txBody>
        </p:sp>
        <p:sp>
          <p:nvSpPr>
            <p:cNvPr id="38" name="Oval 37"/>
            <p:cNvSpPr>
              <a:spLocks noChangeAspect="1"/>
            </p:cNvSpPr>
            <p:nvPr/>
          </p:nvSpPr>
          <p:spPr>
            <a:xfrm>
              <a:off x="1840711" y="2283217"/>
              <a:ext cx="1743140" cy="1053424"/>
            </a:xfrm>
            <a:prstGeom prst="ellipse">
              <a:avLst/>
            </a:prstGeom>
            <a:solidFill>
              <a:srgbClr val="FFFFFF"/>
            </a:solidFill>
            <a:ln w="25400" cap="flat">
              <a:solidFill>
                <a:srgbClr val="5B9BD5"/>
              </a:solidFill>
              <a:prstDash val="solid"/>
              <a:miter lim="8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91439" tIns="91439" rIns="91439" bIns="91439" numCol="1" spcCol="38100" rtlCol="0" anchor="ctr">
              <a:noAutofit/>
            </a:bodyPr>
            <a:lstStyle/>
            <a:p>
              <a:pPr marL="0" marR="0" indent="0" algn="ctr" defTabSz="914400" rtl="0" fontAlgn="auto" latinLnBrk="1" hangingPunct="0">
                <a:lnSpc>
                  <a:spcPct val="100000"/>
                </a:lnSpc>
                <a:spcBef>
                  <a:spcPts val="0"/>
                </a:spcBef>
                <a:spcAft>
                  <a:spcPts val="0"/>
                </a:spcAft>
                <a:buClrTx/>
                <a:buSzTx/>
                <a:buFontTx/>
                <a:buNone/>
                <a:tabLst/>
              </a:pPr>
              <a:r>
                <a:rPr lang="en-US" sz="1400" dirty="0" smtClean="0">
                  <a:solidFill>
                    <a:srgbClr val="000000"/>
                  </a:solidFill>
                  <a:latin typeface="BentonSans Book" charset="0"/>
                  <a:ea typeface="BentonSans Book" charset="0"/>
                  <a:cs typeface="BentonSans Book" charset="0"/>
                  <a:sym typeface="Calibri"/>
                </a:rPr>
                <a:t>Create Tail </a:t>
              </a:r>
            </a:p>
            <a:p>
              <a:pPr marL="0" marR="0" indent="0" algn="ctr" defTabSz="914400" rtl="0" fontAlgn="auto" latinLnBrk="1" hangingPunct="0">
                <a:lnSpc>
                  <a:spcPct val="100000"/>
                </a:lnSpc>
                <a:spcBef>
                  <a:spcPts val="0"/>
                </a:spcBef>
                <a:spcAft>
                  <a:spcPts val="0"/>
                </a:spcAft>
                <a:buClrTx/>
                <a:buSzTx/>
                <a:buFontTx/>
                <a:buNone/>
                <a:tabLst/>
              </a:pPr>
              <a:r>
                <a:rPr lang="en-US" sz="1400" dirty="0" smtClean="0">
                  <a:solidFill>
                    <a:srgbClr val="000000"/>
                  </a:solidFill>
                  <a:latin typeface="BentonSans Book" charset="0"/>
                  <a:ea typeface="BentonSans Book" charset="0"/>
                  <a:cs typeface="BentonSans Book" charset="0"/>
                  <a:sym typeface="Calibri"/>
                </a:rPr>
                <a:t>Spend </a:t>
              </a:r>
            </a:p>
            <a:p>
              <a:pPr marL="0" marR="0" indent="0" algn="ctr" defTabSz="914400" rtl="0" fontAlgn="auto" latinLnBrk="1" hangingPunct="0">
                <a:lnSpc>
                  <a:spcPct val="100000"/>
                </a:lnSpc>
                <a:spcBef>
                  <a:spcPts val="0"/>
                </a:spcBef>
                <a:spcAft>
                  <a:spcPts val="0"/>
                </a:spcAft>
                <a:buClrTx/>
                <a:buSzTx/>
                <a:buFontTx/>
                <a:buNone/>
                <a:tabLst/>
              </a:pPr>
              <a:r>
                <a:rPr lang="en-US" sz="1400" dirty="0" smtClean="0">
                  <a:solidFill>
                    <a:srgbClr val="000000"/>
                  </a:solidFill>
                  <a:latin typeface="BentonSans Book" charset="0"/>
                  <a:ea typeface="BentonSans Book" charset="0"/>
                  <a:cs typeface="BentonSans Book" charset="0"/>
                  <a:sym typeface="Calibri"/>
                </a:rPr>
                <a:t>Analytics</a:t>
              </a:r>
              <a:endParaRPr kumimoji="0" lang="en-US" sz="1400" u="none" strike="noStrike" cap="none" spc="0" normalizeH="0" baseline="0" dirty="0">
                <a:ln>
                  <a:noFill/>
                </a:ln>
                <a:solidFill>
                  <a:srgbClr val="000000"/>
                </a:solidFill>
                <a:effectLst/>
                <a:uFillTx/>
                <a:latin typeface="BentonSans Book" charset="0"/>
                <a:ea typeface="BentonSans Book" charset="0"/>
                <a:cs typeface="BentonSans Book" charset="0"/>
                <a:sym typeface="Calibri"/>
              </a:endParaRPr>
            </a:p>
          </p:txBody>
        </p:sp>
        <p:sp>
          <p:nvSpPr>
            <p:cNvPr id="39" name="Oval 38"/>
            <p:cNvSpPr>
              <a:spLocks noChangeAspect="1"/>
            </p:cNvSpPr>
            <p:nvPr/>
          </p:nvSpPr>
          <p:spPr>
            <a:xfrm>
              <a:off x="5584061" y="2283217"/>
              <a:ext cx="1743140" cy="1053424"/>
            </a:xfrm>
            <a:prstGeom prst="ellipse">
              <a:avLst/>
            </a:prstGeom>
            <a:solidFill>
              <a:srgbClr val="FFFFFF"/>
            </a:solidFill>
            <a:ln w="25400" cap="flat">
              <a:solidFill>
                <a:srgbClr val="5B9BD5"/>
              </a:solidFill>
              <a:prstDash val="solid"/>
              <a:miter lim="8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91439" tIns="91439" rIns="91439" bIns="91439" numCol="1" spcCol="38100" rtlCol="0" anchor="ctr">
              <a:noAutofit/>
            </a:bodyPr>
            <a:lstStyle/>
            <a:p>
              <a:pPr marL="0" marR="0" indent="0" algn="ctr" defTabSz="914400" rtl="0" fontAlgn="auto" latinLnBrk="1" hangingPunct="0">
                <a:lnSpc>
                  <a:spcPct val="100000"/>
                </a:lnSpc>
                <a:spcBef>
                  <a:spcPts val="0"/>
                </a:spcBef>
                <a:spcAft>
                  <a:spcPts val="0"/>
                </a:spcAft>
                <a:buClrTx/>
                <a:buSzTx/>
                <a:buFontTx/>
                <a:buNone/>
                <a:tabLst/>
              </a:pPr>
              <a:r>
                <a:rPr lang="en-US" sz="1400" dirty="0" smtClean="0">
                  <a:solidFill>
                    <a:srgbClr val="000000"/>
                  </a:solidFill>
                  <a:latin typeface="BentonSans Book" charset="0"/>
                  <a:ea typeface="BentonSans Book" charset="0"/>
                  <a:cs typeface="BentonSans Book" charset="0"/>
                  <a:sym typeface="Calibri"/>
                </a:rPr>
                <a:t>Forced </a:t>
              </a:r>
            </a:p>
            <a:p>
              <a:pPr marL="0" marR="0" indent="0" algn="ctr" defTabSz="914400" rtl="0" fontAlgn="auto" latinLnBrk="1" hangingPunct="0">
                <a:lnSpc>
                  <a:spcPct val="100000"/>
                </a:lnSpc>
                <a:spcBef>
                  <a:spcPts val="0"/>
                </a:spcBef>
                <a:spcAft>
                  <a:spcPts val="0"/>
                </a:spcAft>
                <a:buClrTx/>
                <a:buSzTx/>
                <a:buFontTx/>
                <a:buNone/>
                <a:tabLst/>
              </a:pPr>
              <a:r>
                <a:rPr lang="en-US" sz="1400" dirty="0" smtClean="0">
                  <a:solidFill>
                    <a:srgbClr val="000000"/>
                  </a:solidFill>
                  <a:latin typeface="BentonSans Book" charset="0"/>
                  <a:ea typeface="BentonSans Book" charset="0"/>
                  <a:cs typeface="BentonSans Book" charset="0"/>
                  <a:sym typeface="Calibri"/>
                </a:rPr>
                <a:t>Employee </a:t>
              </a:r>
            </a:p>
            <a:p>
              <a:pPr marL="0" marR="0" indent="0" algn="ctr" defTabSz="914400" rtl="0" fontAlgn="auto" latinLnBrk="1" hangingPunct="0">
                <a:lnSpc>
                  <a:spcPct val="100000"/>
                </a:lnSpc>
                <a:spcBef>
                  <a:spcPts val="0"/>
                </a:spcBef>
                <a:spcAft>
                  <a:spcPts val="0"/>
                </a:spcAft>
                <a:buClrTx/>
                <a:buSzTx/>
                <a:buFontTx/>
                <a:buNone/>
                <a:tabLst/>
              </a:pPr>
              <a:r>
                <a:rPr lang="en-US" sz="1400" dirty="0" smtClean="0">
                  <a:solidFill>
                    <a:srgbClr val="000000"/>
                  </a:solidFill>
                  <a:latin typeface="BentonSans Book" charset="0"/>
                  <a:ea typeface="BentonSans Book" charset="0"/>
                  <a:cs typeface="BentonSans Book" charset="0"/>
                  <a:sym typeface="Calibri"/>
                </a:rPr>
                <a:t>Compliance</a:t>
              </a:r>
              <a:endParaRPr kumimoji="0" lang="en-US" sz="1400" u="none" strike="noStrike" cap="none" spc="0" normalizeH="0" baseline="0" dirty="0">
                <a:ln>
                  <a:noFill/>
                </a:ln>
                <a:solidFill>
                  <a:srgbClr val="000000"/>
                </a:solidFill>
                <a:effectLst/>
                <a:uFillTx/>
                <a:latin typeface="BentonSans Book" charset="0"/>
                <a:ea typeface="BentonSans Book" charset="0"/>
                <a:cs typeface="BentonSans Book" charset="0"/>
                <a:sym typeface="Calibri"/>
              </a:endParaRPr>
            </a:p>
          </p:txBody>
        </p:sp>
      </p:grpSp>
    </p:spTree>
    <p:extLst>
      <p:ext uri="{BB962C8B-B14F-4D97-AF65-F5344CB8AC3E}">
        <p14:creationId xmlns:p14="http://schemas.microsoft.com/office/powerpoint/2010/main" val="11807291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8" name="Group 47"/>
          <p:cNvGrpSpPr/>
          <p:nvPr/>
        </p:nvGrpSpPr>
        <p:grpSpPr>
          <a:xfrm>
            <a:off x="1710609" y="1611394"/>
            <a:ext cx="5732962" cy="1002470"/>
            <a:chOff x="1716618" y="2218341"/>
            <a:chExt cx="5732962" cy="1002470"/>
          </a:xfrm>
        </p:grpSpPr>
        <p:sp>
          <p:nvSpPr>
            <p:cNvPr id="52" name="Oval 51"/>
            <p:cNvSpPr/>
            <p:nvPr/>
          </p:nvSpPr>
          <p:spPr>
            <a:xfrm>
              <a:off x="4199170" y="2220703"/>
              <a:ext cx="3250410" cy="997746"/>
            </a:xfrm>
            <a:prstGeom prst="ellipse">
              <a:avLst/>
            </a:prstGeom>
            <a:solidFill>
              <a:srgbClr val="009BBB">
                <a:lumMod val="75000"/>
                <a:alpha val="50000"/>
              </a:srgbClr>
            </a:solidFill>
            <a:ln w="38100" cap="flat" cmpd="sng" algn="ctr">
              <a:solidFill>
                <a:sysClr val="window" lastClr="FFFFFF"/>
              </a:solidFill>
              <a:prstDash val="solid"/>
            </a:ln>
            <a:effectLst>
              <a:outerShdw blurRad="50800" dist="25400" dir="5400000" rotWithShape="0">
                <a:srgbClr val="000000">
                  <a:alpha val="30000"/>
                </a:srgbClr>
              </a:outerShdw>
            </a:effectLst>
          </p:spPr>
          <p:txBody>
            <a:bodyPr lIns="365760" tIns="45715" rIns="91430" bIns="45715" rtlCol="0" anchor="ctr"/>
            <a:lstStyle/>
            <a:p>
              <a:pPr algn="ctr">
                <a:defRPr/>
              </a:pPr>
              <a:r>
                <a:rPr lang="en-US" sz="2000" kern="0" dirty="0" smtClean="0">
                  <a:solidFill>
                    <a:srgbClr val="FFFFFF"/>
                  </a:solidFill>
                  <a:latin typeface="BentonSans Book"/>
                  <a:cs typeface="BentonSans Regular"/>
                  <a:sym typeface="BentonSans Regular"/>
                </a:rPr>
                <a:t>INVOICE PROCESS</a:t>
              </a:r>
              <a:endParaRPr lang="en-US" sz="2000" kern="0" dirty="0">
                <a:solidFill>
                  <a:srgbClr val="FFFFFF"/>
                </a:solidFill>
                <a:latin typeface="BentonSans Book"/>
                <a:cs typeface="BentonSans Regular"/>
                <a:sym typeface="BentonSans Regular"/>
              </a:endParaRPr>
            </a:p>
          </p:txBody>
        </p:sp>
        <p:sp>
          <p:nvSpPr>
            <p:cNvPr id="53" name="Oval 52"/>
            <p:cNvSpPr/>
            <p:nvPr/>
          </p:nvSpPr>
          <p:spPr>
            <a:xfrm>
              <a:off x="1716618" y="2218341"/>
              <a:ext cx="3126454" cy="1002470"/>
            </a:xfrm>
            <a:prstGeom prst="ellipse">
              <a:avLst/>
            </a:prstGeom>
            <a:solidFill>
              <a:srgbClr val="253974">
                <a:lumMod val="50000"/>
                <a:alpha val="50000"/>
              </a:srgbClr>
            </a:solidFill>
            <a:ln w="38100" cap="flat" cmpd="sng" algn="ctr">
              <a:solidFill>
                <a:sysClr val="window" lastClr="FFFFFF"/>
              </a:solidFill>
              <a:prstDash val="solid"/>
            </a:ln>
            <a:effectLst>
              <a:outerShdw blurRad="50800" dist="25400" dir="5400000" rotWithShape="0">
                <a:srgbClr val="000000">
                  <a:alpha val="30000"/>
                </a:srgbClr>
              </a:outerShdw>
            </a:effectLst>
          </p:spPr>
          <p:txBody>
            <a:bodyPr lIns="91440" tIns="45715" rIns="457200" bIns="45715" rtlCol="0" anchor="ctr"/>
            <a:lstStyle/>
            <a:p>
              <a:pPr marL="9525" algn="ctr">
                <a:defRPr/>
              </a:pPr>
              <a:r>
                <a:rPr lang="en-US" sz="2000" kern="0" dirty="0" smtClean="0">
                  <a:solidFill>
                    <a:srgbClr val="FFFFFF"/>
                  </a:solidFill>
                  <a:latin typeface="BentonSans Book"/>
                  <a:cs typeface="BentonSans Regular"/>
                  <a:sym typeface="BentonSans Regular"/>
                </a:rPr>
                <a:t>PURCHASE</a:t>
              </a:r>
            </a:p>
            <a:p>
              <a:pPr algn="ctr">
                <a:defRPr/>
              </a:pPr>
              <a:r>
                <a:rPr lang="en-US" sz="2000" kern="0" dirty="0" smtClean="0">
                  <a:solidFill>
                    <a:srgbClr val="FFFFFF"/>
                  </a:solidFill>
                  <a:latin typeface="BentonSans Book"/>
                  <a:cs typeface="BentonSans Regular"/>
                  <a:sym typeface="BentonSans Regular"/>
                </a:rPr>
                <a:t>PROCESS</a:t>
              </a:r>
              <a:endParaRPr lang="en-US" sz="2000" kern="0" dirty="0">
                <a:solidFill>
                  <a:srgbClr val="FFFFFF"/>
                </a:solidFill>
                <a:latin typeface="BentonSans Book"/>
                <a:cs typeface="BentonSans Regular"/>
                <a:sym typeface="BentonSans Regular"/>
              </a:endParaRPr>
            </a:p>
          </p:txBody>
        </p:sp>
      </p:grpSp>
      <p:sp>
        <p:nvSpPr>
          <p:cNvPr id="50" name="Title 1"/>
          <p:cNvSpPr txBox="1">
            <a:spLocks/>
          </p:cNvSpPr>
          <p:nvPr/>
        </p:nvSpPr>
        <p:spPr>
          <a:xfrm>
            <a:off x="403226" y="182563"/>
            <a:ext cx="8337550" cy="731837"/>
          </a:xfrm>
          <a:prstGeom prst="rect">
            <a:avLst/>
          </a:prstGeom>
          <a:ln w="25400">
            <a:miter lim="400000"/>
          </a:ln>
          <a:extLst>
            <a:ext uri="{C572A759-6A51-4108-AA02-DFA0A04FC94B}">
              <ma14:wrappingTextBoxFlag xmlns="" xmlns:ma14="http://schemas.microsoft.com/office/mac/drawingml/2011/main" val="1"/>
            </a:ext>
          </a:extLst>
        </p:spPr>
        <p:txBody>
          <a:bodyPr lIns="34289" tIns="34289" rIns="34289" bIns="34289" anchor="ctr">
            <a:noAutofit/>
          </a:bodyPr>
          <a:lstStyle>
            <a:lvl1pPr defTabSz="228588">
              <a:lnSpc>
                <a:spcPct val="100000"/>
              </a:lnSpc>
              <a:defRPr sz="3300" cap="all">
                <a:solidFill>
                  <a:srgbClr val="007DBA"/>
                </a:solidFill>
                <a:latin typeface="+mj-lt"/>
                <a:ea typeface="+mj-ea"/>
                <a:cs typeface="+mj-cs"/>
                <a:sym typeface="Helvetica"/>
              </a:defRPr>
            </a:lvl1pPr>
            <a:lvl2pPr>
              <a:lnSpc>
                <a:spcPct val="90000"/>
              </a:lnSpc>
              <a:defRPr sz="3300">
                <a:latin typeface="Calibri Light"/>
                <a:ea typeface="Calibri Light"/>
                <a:cs typeface="Calibri Light"/>
                <a:sym typeface="Calibri Light"/>
              </a:defRPr>
            </a:lvl2pPr>
            <a:lvl3pPr>
              <a:lnSpc>
                <a:spcPct val="90000"/>
              </a:lnSpc>
              <a:defRPr sz="3300">
                <a:latin typeface="Calibri Light"/>
                <a:ea typeface="Calibri Light"/>
                <a:cs typeface="Calibri Light"/>
                <a:sym typeface="Calibri Light"/>
              </a:defRPr>
            </a:lvl3pPr>
            <a:lvl4pPr>
              <a:lnSpc>
                <a:spcPct val="90000"/>
              </a:lnSpc>
              <a:defRPr sz="3300">
                <a:latin typeface="Calibri Light"/>
                <a:ea typeface="Calibri Light"/>
                <a:cs typeface="Calibri Light"/>
                <a:sym typeface="Calibri Light"/>
              </a:defRPr>
            </a:lvl4pPr>
            <a:lvl5pPr>
              <a:lnSpc>
                <a:spcPct val="90000"/>
              </a:lnSpc>
              <a:defRPr sz="3300">
                <a:latin typeface="Calibri Light"/>
                <a:ea typeface="Calibri Light"/>
                <a:cs typeface="Calibri Light"/>
                <a:sym typeface="Calibri Light"/>
              </a:defRPr>
            </a:lvl5pPr>
            <a:lvl6pPr>
              <a:lnSpc>
                <a:spcPct val="90000"/>
              </a:lnSpc>
              <a:defRPr sz="3300">
                <a:latin typeface="Calibri Light"/>
                <a:ea typeface="Calibri Light"/>
                <a:cs typeface="Calibri Light"/>
                <a:sym typeface="Calibri Light"/>
              </a:defRPr>
            </a:lvl6pPr>
            <a:lvl7pPr>
              <a:lnSpc>
                <a:spcPct val="90000"/>
              </a:lnSpc>
              <a:defRPr sz="3300">
                <a:latin typeface="Calibri Light"/>
                <a:ea typeface="Calibri Light"/>
                <a:cs typeface="Calibri Light"/>
                <a:sym typeface="Calibri Light"/>
              </a:defRPr>
            </a:lvl7pPr>
            <a:lvl8pPr>
              <a:lnSpc>
                <a:spcPct val="90000"/>
              </a:lnSpc>
              <a:defRPr sz="3300">
                <a:latin typeface="Calibri Light"/>
                <a:ea typeface="Calibri Light"/>
                <a:cs typeface="Calibri Light"/>
                <a:sym typeface="Calibri Light"/>
              </a:defRPr>
            </a:lvl8pPr>
            <a:lvl9pPr>
              <a:lnSpc>
                <a:spcPct val="90000"/>
              </a:lnSpc>
              <a:defRPr sz="3300">
                <a:latin typeface="Calibri Light"/>
                <a:ea typeface="Calibri Light"/>
                <a:cs typeface="Calibri Light"/>
                <a:sym typeface="Calibri Light"/>
              </a:defRPr>
            </a:lvl9pPr>
          </a:lstStyle>
          <a:p>
            <a:r>
              <a:rPr lang="en-US" sz="3000" kern="0" smtClean="0">
                <a:latin typeface="BentonSans Light" charset="0"/>
                <a:ea typeface="BentonSans Light" charset="0"/>
                <a:cs typeface="BentonSans Light" charset="0"/>
              </a:rPr>
              <a:t>It’s Not so simple</a:t>
            </a:r>
            <a:r>
              <a:rPr lang="is-IS" sz="3000" kern="0" dirty="0" smtClean="0">
                <a:latin typeface="BentonSans Light" charset="0"/>
                <a:ea typeface="BentonSans Light" charset="0"/>
                <a:cs typeface="BentonSans Light" charset="0"/>
              </a:rPr>
              <a:t>…</a:t>
            </a:r>
            <a:endParaRPr lang="en-US" sz="3000" kern="0" dirty="0">
              <a:latin typeface="BentonSans Light" charset="0"/>
              <a:ea typeface="BentonSans Light" charset="0"/>
              <a:cs typeface="BentonSans Light" charset="0"/>
            </a:endParaRPr>
          </a:p>
        </p:txBody>
      </p:sp>
      <p:sp>
        <p:nvSpPr>
          <p:cNvPr id="2" name="Title 1"/>
          <p:cNvSpPr>
            <a:spLocks noGrp="1"/>
          </p:cNvSpPr>
          <p:nvPr>
            <p:ph type="title"/>
          </p:nvPr>
        </p:nvSpPr>
        <p:spPr/>
        <p:txBody>
          <a:bodyPr/>
          <a:lstStyle/>
          <a:p>
            <a:r>
              <a:rPr lang="en-US" dirty="0" smtClean="0"/>
              <a:t>connecting the dots</a:t>
            </a:r>
            <a:endParaRPr lang="en-US" dirty="0"/>
          </a:p>
        </p:txBody>
      </p:sp>
      <p:sp>
        <p:nvSpPr>
          <p:cNvPr id="23" name="Rectangle 3"/>
          <p:cNvSpPr>
            <a:spLocks noChangeArrowheads="1"/>
          </p:cNvSpPr>
          <p:nvPr/>
        </p:nvSpPr>
        <p:spPr bwMode="auto">
          <a:xfrm>
            <a:off x="6126743" y="957995"/>
            <a:ext cx="1098427" cy="410255"/>
          </a:xfrm>
          <a:prstGeom prst="rect">
            <a:avLst/>
          </a:prstGeom>
          <a:solidFill>
            <a:schemeClr val="tx1"/>
          </a:solidFill>
          <a:ln>
            <a:noFill/>
            <a:headEnd/>
            <a:tailEnd/>
          </a:ln>
          <a:effectLst/>
        </p:spPr>
        <p:txBody>
          <a:bodyPr wrap="square" lIns="114117" tIns="57059" rIns="114117" bIns="57059" anchor="ctr"/>
          <a:lstStyle/>
          <a:p>
            <a:pPr lvl="0" algn="ctr" defTabSz="914400" eaLnBrk="0" hangingPunct="0">
              <a:lnSpc>
                <a:spcPct val="95000"/>
              </a:lnSpc>
            </a:pPr>
            <a:r>
              <a:rPr lang="en-US" sz="1000" dirty="0" smtClean="0">
                <a:solidFill>
                  <a:schemeClr val="bg1"/>
                </a:solidFill>
                <a:latin typeface="BentonSans Book" charset="0"/>
                <a:ea typeface="BentonSans Book" charset="0"/>
                <a:cs typeface="BentonSans Book" charset="0"/>
              </a:rPr>
              <a:t>Fragmented</a:t>
            </a:r>
            <a:endParaRPr kumimoji="0" lang="en-US" sz="1000" u="none" strike="noStrike" kern="0" cap="none" spc="150" normalizeH="0" baseline="0" noProof="0" dirty="0" smtClean="0">
              <a:ln w="12700" cmpd="sng">
                <a:solidFill>
                  <a:srgbClr val="FFFFFF"/>
                </a:solidFill>
                <a:prstDash val="solid"/>
              </a:ln>
              <a:solidFill>
                <a:schemeClr val="bg1"/>
              </a:solidFill>
              <a:effectLst>
                <a:outerShdw blurRad="63500" dir="3600000" algn="tl" rotWithShape="0">
                  <a:srgbClr val="000000">
                    <a:alpha val="70000"/>
                  </a:srgbClr>
                </a:outerShdw>
              </a:effectLst>
              <a:uLnTx/>
              <a:uFillTx/>
              <a:latin typeface="BentonSans Book" charset="0"/>
              <a:ea typeface="BentonSans Book" charset="0"/>
              <a:cs typeface="BentonSans Book" charset="0"/>
            </a:endParaRPr>
          </a:p>
        </p:txBody>
      </p:sp>
      <p:sp>
        <p:nvSpPr>
          <p:cNvPr id="26" name="Rectangle 25"/>
          <p:cNvSpPr>
            <a:spLocks noChangeArrowheads="1"/>
          </p:cNvSpPr>
          <p:nvPr/>
        </p:nvSpPr>
        <p:spPr bwMode="auto">
          <a:xfrm>
            <a:off x="1911998" y="957995"/>
            <a:ext cx="1098427" cy="410255"/>
          </a:xfrm>
          <a:prstGeom prst="rect">
            <a:avLst/>
          </a:prstGeom>
          <a:solidFill>
            <a:schemeClr val="tx1"/>
          </a:solidFill>
          <a:ln>
            <a:noFill/>
            <a:headEnd/>
            <a:tailEnd/>
          </a:ln>
          <a:effectLst/>
        </p:spPr>
        <p:txBody>
          <a:bodyPr wrap="square" lIns="114117" tIns="57059" rIns="114117" bIns="57059" anchor="ctr"/>
          <a:lstStyle/>
          <a:p>
            <a:pPr lvl="0" algn="ctr" defTabSz="914400"/>
            <a:r>
              <a:rPr lang="en-US" sz="1000" dirty="0" smtClean="0">
                <a:solidFill>
                  <a:schemeClr val="bg1"/>
                </a:solidFill>
                <a:latin typeface="BentonSans Book" charset="0"/>
                <a:ea typeface="BentonSans Book" charset="0"/>
                <a:cs typeface="BentonSans Book" charset="0"/>
              </a:rPr>
              <a:t>Off-Contract</a:t>
            </a:r>
            <a:r>
              <a:rPr lang="en-US" sz="1000" dirty="0">
                <a:solidFill>
                  <a:schemeClr val="bg1"/>
                </a:solidFill>
                <a:latin typeface="BentonSans Book" charset="0"/>
                <a:ea typeface="BentonSans Book" charset="0"/>
                <a:cs typeface="BentonSans Book" charset="0"/>
              </a:rPr>
              <a:t>, </a:t>
            </a:r>
            <a:r>
              <a:rPr lang="en-US" sz="1000" dirty="0" smtClean="0">
                <a:solidFill>
                  <a:schemeClr val="bg1"/>
                </a:solidFill>
                <a:latin typeface="BentonSans Book" charset="0"/>
                <a:ea typeface="BentonSans Book" charset="0"/>
                <a:cs typeface="BentonSans Book" charset="0"/>
              </a:rPr>
              <a:t>Non-PO</a:t>
            </a:r>
            <a:endParaRPr kumimoji="0" lang="en-US" sz="1000" u="none" strike="noStrike" kern="0" cap="none" spc="0" normalizeH="0" baseline="0" noProof="0" dirty="0" smtClean="0">
              <a:ln>
                <a:noFill/>
              </a:ln>
              <a:solidFill>
                <a:schemeClr val="bg1"/>
              </a:solidFill>
              <a:effectLst/>
              <a:uLnTx/>
              <a:uFillTx/>
              <a:latin typeface="BentonSans Book" charset="0"/>
              <a:ea typeface="BentonSans Book" charset="0"/>
              <a:cs typeface="BentonSans Book" charset="0"/>
            </a:endParaRPr>
          </a:p>
        </p:txBody>
      </p:sp>
      <p:sp>
        <p:nvSpPr>
          <p:cNvPr id="28" name="Rectangle 3"/>
          <p:cNvSpPr>
            <a:spLocks noChangeArrowheads="1"/>
          </p:cNvSpPr>
          <p:nvPr/>
        </p:nvSpPr>
        <p:spPr bwMode="auto">
          <a:xfrm>
            <a:off x="507083" y="957995"/>
            <a:ext cx="1098427" cy="410255"/>
          </a:xfrm>
          <a:prstGeom prst="rect">
            <a:avLst/>
          </a:prstGeom>
          <a:solidFill>
            <a:schemeClr val="tx1"/>
          </a:solidFill>
          <a:ln>
            <a:noFill/>
            <a:headEnd/>
            <a:tailEnd/>
          </a:ln>
          <a:effectLst/>
        </p:spPr>
        <p:txBody>
          <a:bodyPr wrap="square" lIns="114117" tIns="57059" rIns="114117" bIns="57059" anchor="ctr"/>
          <a:lstStyle/>
          <a:p>
            <a:pPr lvl="0" algn="ctr" defTabSz="914400"/>
            <a:r>
              <a:rPr lang="en-US" sz="1000" noProof="0" dirty="0" smtClean="0">
                <a:solidFill>
                  <a:schemeClr val="bg1"/>
                </a:solidFill>
                <a:latin typeface="BentonSans Book" charset="0"/>
                <a:ea typeface="BentonSans Book" charset="0"/>
                <a:cs typeface="BentonSans Book" charset="0"/>
              </a:rPr>
              <a:t>Spot Buy</a:t>
            </a:r>
            <a:endParaRPr kumimoji="0" lang="en-US" sz="1000" u="none" strike="noStrike" kern="0" cap="none" spc="0" normalizeH="0" baseline="0" noProof="0" dirty="0" smtClean="0">
              <a:ln>
                <a:noFill/>
              </a:ln>
              <a:solidFill>
                <a:schemeClr val="bg1"/>
              </a:solidFill>
              <a:effectLst/>
              <a:uLnTx/>
              <a:uFillTx/>
              <a:latin typeface="BentonSans Book" charset="0"/>
              <a:ea typeface="BentonSans Book" charset="0"/>
              <a:cs typeface="BentonSans Book" charset="0"/>
            </a:endParaRPr>
          </a:p>
        </p:txBody>
      </p:sp>
      <p:sp>
        <p:nvSpPr>
          <p:cNvPr id="29" name="Rectangle 3"/>
          <p:cNvSpPr>
            <a:spLocks noChangeArrowheads="1"/>
          </p:cNvSpPr>
          <p:nvPr/>
        </p:nvSpPr>
        <p:spPr bwMode="auto">
          <a:xfrm>
            <a:off x="4721828" y="957995"/>
            <a:ext cx="1098427" cy="410255"/>
          </a:xfrm>
          <a:prstGeom prst="rect">
            <a:avLst/>
          </a:prstGeom>
          <a:solidFill>
            <a:schemeClr val="tx1"/>
          </a:solidFill>
          <a:ln>
            <a:noFill/>
            <a:headEnd/>
            <a:tailEnd/>
          </a:ln>
          <a:effectLst/>
        </p:spPr>
        <p:txBody>
          <a:bodyPr wrap="square" lIns="114117" tIns="57059" rIns="114117" bIns="57059" anchor="ctr"/>
          <a:lstStyle/>
          <a:p>
            <a:pPr algn="ctr" defTabSz="914400"/>
            <a:r>
              <a:rPr lang="en-US" sz="1000" dirty="0" smtClean="0">
                <a:solidFill>
                  <a:schemeClr val="bg1"/>
                </a:solidFill>
                <a:latin typeface="BentonSans Book" charset="0"/>
                <a:ea typeface="BentonSans Book" charset="0"/>
                <a:cs typeface="BentonSans Book" charset="0"/>
              </a:rPr>
              <a:t>Low Value</a:t>
            </a:r>
            <a:endParaRPr lang="en-US" sz="1000" dirty="0">
              <a:solidFill>
                <a:schemeClr val="bg1"/>
              </a:solidFill>
              <a:latin typeface="BentonSans Book" charset="0"/>
              <a:ea typeface="BentonSans Book" charset="0"/>
              <a:cs typeface="BentonSans Book" charset="0"/>
            </a:endParaRPr>
          </a:p>
        </p:txBody>
      </p:sp>
      <p:sp>
        <p:nvSpPr>
          <p:cNvPr id="32" name="Rectangle 3"/>
          <p:cNvSpPr>
            <a:spLocks noChangeArrowheads="1"/>
          </p:cNvSpPr>
          <p:nvPr/>
        </p:nvSpPr>
        <p:spPr bwMode="auto">
          <a:xfrm>
            <a:off x="7531656" y="957995"/>
            <a:ext cx="1098427" cy="410255"/>
          </a:xfrm>
          <a:prstGeom prst="rect">
            <a:avLst/>
          </a:prstGeom>
          <a:solidFill>
            <a:schemeClr val="tx1"/>
          </a:solidFill>
          <a:ln>
            <a:noFill/>
            <a:headEnd/>
            <a:tailEnd/>
          </a:ln>
          <a:effectLst/>
        </p:spPr>
        <p:txBody>
          <a:bodyPr wrap="square" lIns="114117" tIns="57059" rIns="114117" bIns="57059" anchor="ctr"/>
          <a:lstStyle/>
          <a:p>
            <a:pPr lvl="0" algn="ctr" defTabSz="914400"/>
            <a:r>
              <a:rPr lang="en-US" sz="1000" dirty="0" smtClean="0">
                <a:solidFill>
                  <a:schemeClr val="bg1"/>
                </a:solidFill>
                <a:latin typeface="BentonSans Book" charset="0"/>
                <a:ea typeface="BentonSans Book" charset="0"/>
                <a:cs typeface="BentonSans Book" charset="0"/>
              </a:rPr>
              <a:t>Non-Compliant</a:t>
            </a:r>
            <a:endParaRPr kumimoji="0" lang="en-US" sz="1000" u="none" strike="noStrike" kern="0" cap="none" spc="0" normalizeH="0" baseline="0" noProof="0" dirty="0" smtClean="0">
              <a:ln>
                <a:noFill/>
              </a:ln>
              <a:solidFill>
                <a:schemeClr val="bg1"/>
              </a:solidFill>
              <a:effectLst/>
              <a:uLnTx/>
              <a:uFillTx/>
              <a:latin typeface="BentonSans Book" charset="0"/>
              <a:ea typeface="BentonSans Book" charset="0"/>
              <a:cs typeface="BentonSans Book" charset="0"/>
            </a:endParaRPr>
          </a:p>
        </p:txBody>
      </p:sp>
      <p:sp>
        <p:nvSpPr>
          <p:cNvPr id="43" name="Rectangle 3"/>
          <p:cNvSpPr>
            <a:spLocks noChangeArrowheads="1"/>
          </p:cNvSpPr>
          <p:nvPr/>
        </p:nvSpPr>
        <p:spPr bwMode="auto">
          <a:xfrm>
            <a:off x="3316913" y="957995"/>
            <a:ext cx="1098427" cy="410255"/>
          </a:xfrm>
          <a:prstGeom prst="rect">
            <a:avLst/>
          </a:prstGeom>
          <a:solidFill>
            <a:schemeClr val="tx1"/>
          </a:solidFill>
          <a:ln>
            <a:noFill/>
            <a:headEnd/>
            <a:tailEnd/>
          </a:ln>
          <a:effectLst/>
        </p:spPr>
        <p:txBody>
          <a:bodyPr wrap="square" lIns="114117" tIns="57059" rIns="114117" bIns="57059" anchor="ctr"/>
          <a:lstStyle/>
          <a:p>
            <a:pPr lvl="0" algn="ctr" defTabSz="914400"/>
            <a:r>
              <a:rPr lang="en-US" sz="1000" dirty="0">
                <a:solidFill>
                  <a:schemeClr val="bg1"/>
                </a:solidFill>
                <a:latin typeface="BentonSans Book" charset="0"/>
                <a:ea typeface="BentonSans Book" charset="0"/>
                <a:cs typeface="BentonSans Book" charset="0"/>
              </a:rPr>
              <a:t>Unclassified / Misclassified</a:t>
            </a:r>
            <a:endParaRPr kumimoji="0" lang="en-US" sz="1000" u="none" strike="noStrike" kern="0" cap="none" spc="0" normalizeH="0" baseline="0" noProof="0" dirty="0" smtClean="0">
              <a:ln>
                <a:noFill/>
              </a:ln>
              <a:solidFill>
                <a:schemeClr val="bg1"/>
              </a:solidFill>
              <a:effectLst/>
              <a:uLnTx/>
              <a:uFillTx/>
              <a:latin typeface="BentonSans Book" charset="0"/>
              <a:ea typeface="BentonSans Book" charset="0"/>
              <a:cs typeface="BentonSans Book" charset="0"/>
            </a:endParaRPr>
          </a:p>
        </p:txBody>
      </p:sp>
      <p:grpSp>
        <p:nvGrpSpPr>
          <p:cNvPr id="3" name="Group 2"/>
          <p:cNvGrpSpPr/>
          <p:nvPr/>
        </p:nvGrpSpPr>
        <p:grpSpPr>
          <a:xfrm>
            <a:off x="1525998" y="1475642"/>
            <a:ext cx="6102184" cy="2154995"/>
            <a:chOff x="1589725" y="1452971"/>
            <a:chExt cx="6102184" cy="2154995"/>
          </a:xfrm>
        </p:grpSpPr>
        <p:sp>
          <p:nvSpPr>
            <p:cNvPr id="47" name="Rounded Rectangle 46"/>
            <p:cNvSpPr/>
            <p:nvPr/>
          </p:nvSpPr>
          <p:spPr>
            <a:xfrm>
              <a:off x="1589725" y="1452971"/>
              <a:ext cx="6018028" cy="2083924"/>
            </a:xfrm>
            <a:prstGeom prst="roundRect">
              <a:avLst>
                <a:gd name="adj" fmla="val 0"/>
              </a:avLst>
            </a:prstGeom>
            <a:solidFill>
              <a:schemeClr val="accent1">
                <a:lumMod val="75000"/>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189"/>
              <a:endParaRPr lang="en-US" sz="2400">
                <a:solidFill>
                  <a:schemeClr val="accent1">
                    <a:lumMod val="20000"/>
                    <a:lumOff val="80000"/>
                  </a:schemeClr>
                </a:solidFill>
                <a:effectLst>
                  <a:outerShdw blurRad="38100" dist="38100" dir="2700000" algn="tl">
                    <a:srgbClr val="000000">
                      <a:alpha val="43137"/>
                    </a:srgbClr>
                  </a:outerShdw>
                </a:effectLst>
                <a:sym typeface="Calibri"/>
              </a:endParaRPr>
            </a:p>
          </p:txBody>
        </p:sp>
        <p:grpSp>
          <p:nvGrpSpPr>
            <p:cNvPr id="38" name="Group 37"/>
            <p:cNvGrpSpPr/>
            <p:nvPr/>
          </p:nvGrpSpPr>
          <p:grpSpPr>
            <a:xfrm>
              <a:off x="2923715" y="1881730"/>
              <a:ext cx="3350049" cy="1432016"/>
              <a:chOff x="2923715" y="1881730"/>
              <a:chExt cx="3350049" cy="1432016"/>
            </a:xfrm>
          </p:grpSpPr>
          <p:sp>
            <p:nvSpPr>
              <p:cNvPr id="39" name="Oval 38"/>
              <p:cNvSpPr/>
              <p:nvPr/>
            </p:nvSpPr>
            <p:spPr>
              <a:xfrm>
                <a:off x="2923715" y="2372097"/>
                <a:ext cx="3350049" cy="941649"/>
              </a:xfrm>
              <a:prstGeom prst="ellipse">
                <a:avLst/>
              </a:prstGeom>
              <a:solidFill>
                <a:schemeClr val="accent6">
                  <a:alpha val="63000"/>
                </a:schemeClr>
              </a:solidFill>
              <a:ln w="41275" cap="flat" cmpd="sng" algn="ctr">
                <a:solidFill>
                  <a:sysClr val="window" lastClr="FFFFFF"/>
                </a:solidFill>
                <a:prstDash val="solid"/>
              </a:ln>
              <a:effectLst>
                <a:outerShdw blurRad="50800" dist="25400" dir="5400000" rotWithShape="0">
                  <a:srgbClr val="000000">
                    <a:alpha val="30000"/>
                  </a:srgbClr>
                </a:outerShdw>
              </a:effectLst>
            </p:spPr>
            <p:txBody>
              <a:bodyPr lIns="91430" tIns="45715" rIns="91430" bIns="45715" rtlCol="0" anchor="ctr"/>
              <a:lstStyle/>
              <a:p>
                <a:pPr algn="ctr">
                  <a:defRPr/>
                </a:pPr>
                <a:r>
                  <a:rPr lang="en-US" sz="2000" kern="0" dirty="0" smtClean="0">
                    <a:solidFill>
                      <a:srgbClr val="FFFFFF"/>
                    </a:solidFill>
                    <a:latin typeface="BentonSans Book"/>
                    <a:cs typeface="BentonSans Regular"/>
                    <a:sym typeface="BentonSans Regular"/>
                  </a:rPr>
                  <a:t>PAYMENT</a:t>
                </a:r>
              </a:p>
              <a:p>
                <a:pPr algn="ctr">
                  <a:defRPr/>
                </a:pPr>
                <a:r>
                  <a:rPr lang="en-US" sz="2000" kern="0" dirty="0" smtClean="0">
                    <a:solidFill>
                      <a:srgbClr val="FFFFFF"/>
                    </a:solidFill>
                    <a:latin typeface="BentonSans Book"/>
                    <a:cs typeface="BentonSans Regular"/>
                    <a:sym typeface="BentonSans Regular"/>
                  </a:rPr>
                  <a:t>PROCESS</a:t>
                </a:r>
                <a:endParaRPr lang="en-US" sz="2000" kern="0" dirty="0">
                  <a:solidFill>
                    <a:srgbClr val="FFFFFF"/>
                  </a:solidFill>
                  <a:latin typeface="BentonSans Book"/>
                  <a:cs typeface="BentonSans Regular"/>
                  <a:sym typeface="BentonSans Regular"/>
                </a:endParaRPr>
              </a:p>
            </p:txBody>
          </p:sp>
          <p:pic>
            <p:nvPicPr>
              <p:cNvPr id="40" name="Picture 39"/>
              <p:cNvPicPr>
                <a:picLocks noChangeAspect="1"/>
              </p:cNvPicPr>
              <p:nvPr/>
            </p:nvPicPr>
            <p:blipFill>
              <a:blip r:embed="rId3" cstate="print"/>
              <a:stretch>
                <a:fillRect/>
              </a:stretch>
            </p:blipFill>
            <p:spPr>
              <a:xfrm>
                <a:off x="4213383" y="1881730"/>
                <a:ext cx="717704" cy="611377"/>
              </a:xfrm>
              <a:prstGeom prst="rect">
                <a:avLst/>
              </a:prstGeom>
            </p:spPr>
          </p:pic>
        </p:grpSp>
        <p:sp>
          <p:nvSpPr>
            <p:cNvPr id="51" name="TextBox 50"/>
            <p:cNvSpPr txBox="1"/>
            <p:nvPr/>
          </p:nvSpPr>
          <p:spPr>
            <a:xfrm>
              <a:off x="6256999" y="3038581"/>
              <a:ext cx="1434910" cy="569385"/>
            </a:xfrm>
            <a:prstGeom prst="rect">
              <a:avLst/>
            </a:prstGeom>
            <a:noFill/>
            <a:ln w="254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t">
              <a:spAutoFit/>
            </a:bodyPr>
            <a:lstStyle>
              <a:defPPr>
                <a:defRPr lang="en-US"/>
              </a:defPPr>
              <a:lvl1pPr marR="0" indent="0" algn="ctr" defTabSz="609584" fontAlgn="auto" latinLnBrk="1" hangingPunct="0">
                <a:lnSpc>
                  <a:spcPts val="1800"/>
                </a:lnSpc>
                <a:spcBef>
                  <a:spcPts val="1200"/>
                </a:spcBef>
                <a:spcAft>
                  <a:spcPts val="0"/>
                </a:spcAft>
                <a:buClrTx/>
                <a:buSzTx/>
                <a:buFontTx/>
                <a:buNone/>
                <a:tabLst/>
                <a:defRPr kumimoji="0" sz="2400" b="0" i="0" u="none" strike="noStrike" cap="none" spc="0" normalizeH="0" baseline="0">
                  <a:ln>
                    <a:noFill/>
                  </a:ln>
                  <a:solidFill>
                    <a:schemeClr val="accent1">
                      <a:lumMod val="50000"/>
                      <a:alpha val="48000"/>
                    </a:schemeClr>
                  </a:solidFill>
                  <a:effectLst/>
                  <a:uFillTx/>
                  <a:latin typeface="+mj-lt"/>
                  <a:ea typeface="+mj-ea"/>
                  <a:cs typeface="+mj-cs"/>
                </a:defRPr>
              </a:lvl1pPr>
            </a:lstStyle>
            <a:p>
              <a:r>
                <a:rPr lang="en-US" dirty="0">
                  <a:solidFill>
                    <a:schemeClr val="accent1"/>
                  </a:solidFill>
                  <a:latin typeface="BentonSans Book" charset="0"/>
                  <a:ea typeface="BentonSans Book" charset="0"/>
                  <a:cs typeface="BentonSans Book" charset="0"/>
                  <a:sym typeface="Helvetica"/>
                </a:rPr>
                <a:t>Platform</a:t>
              </a:r>
            </a:p>
          </p:txBody>
        </p:sp>
      </p:grpSp>
      <p:sp>
        <p:nvSpPr>
          <p:cNvPr id="30" name="Rectangle 29"/>
          <p:cNvSpPr/>
          <p:nvPr/>
        </p:nvSpPr>
        <p:spPr>
          <a:xfrm>
            <a:off x="402336" y="3657600"/>
            <a:ext cx="2468880" cy="400108"/>
          </a:xfrm>
          <a:prstGeom prst="rect">
            <a:avLst/>
          </a:prstGeom>
          <a:solidFill>
            <a:schemeClr val="accent1">
              <a:lumMod val="50000"/>
            </a:schemeClr>
          </a:solidFill>
          <a:ln w="25400" cap="flat">
            <a:noFill/>
            <a:prstDash val="solid"/>
            <a:miter lim="8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ctr" defTabSz="914400" rtl="0" fontAlgn="auto" latinLnBrk="1" hangingPunct="0">
              <a:lnSpc>
                <a:spcPct val="100000"/>
              </a:lnSpc>
              <a:spcBef>
                <a:spcPts val="0"/>
              </a:spcBef>
              <a:spcAft>
                <a:spcPts val="0"/>
              </a:spcAft>
              <a:buClrTx/>
              <a:buSzTx/>
              <a:buFontTx/>
              <a:buNone/>
              <a:tabLst/>
            </a:pPr>
            <a:r>
              <a:rPr lang="en-US" sz="1400" dirty="0" smtClean="0">
                <a:solidFill>
                  <a:schemeClr val="bg1"/>
                </a:solidFill>
                <a:latin typeface="BentonSans Book" charset="0"/>
                <a:ea typeface="BentonSans Book" charset="0"/>
                <a:cs typeface="BentonSans Book" charset="0"/>
                <a:sym typeface="Calibri"/>
              </a:rPr>
              <a:t>Too Many Categories</a:t>
            </a:r>
            <a:endParaRPr kumimoji="0" lang="en-US" sz="1400" u="none" strike="noStrike" cap="none" spc="0" normalizeH="0" baseline="0" dirty="0">
              <a:ln>
                <a:noFill/>
              </a:ln>
              <a:solidFill>
                <a:schemeClr val="bg1"/>
              </a:solidFill>
              <a:effectLst/>
              <a:uFillTx/>
              <a:latin typeface="BentonSans Book" charset="0"/>
              <a:ea typeface="BentonSans Book" charset="0"/>
              <a:cs typeface="BentonSans Book" charset="0"/>
              <a:sym typeface="Calibri"/>
            </a:endParaRPr>
          </a:p>
        </p:txBody>
      </p:sp>
      <p:sp>
        <p:nvSpPr>
          <p:cNvPr id="31" name="Rectangle 30"/>
          <p:cNvSpPr/>
          <p:nvPr/>
        </p:nvSpPr>
        <p:spPr>
          <a:xfrm>
            <a:off x="3337560" y="3657600"/>
            <a:ext cx="2468880" cy="400108"/>
          </a:xfrm>
          <a:prstGeom prst="rect">
            <a:avLst/>
          </a:prstGeom>
          <a:solidFill>
            <a:schemeClr val="accent1">
              <a:lumMod val="50000"/>
            </a:schemeClr>
          </a:solidFill>
          <a:ln w="25400" cap="flat">
            <a:noFill/>
            <a:prstDash val="solid"/>
            <a:miter lim="8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ctr" defTabSz="914400" rtl="0" fontAlgn="auto" latinLnBrk="1" hangingPunct="0">
              <a:lnSpc>
                <a:spcPct val="100000"/>
              </a:lnSpc>
              <a:spcBef>
                <a:spcPts val="0"/>
              </a:spcBef>
              <a:spcAft>
                <a:spcPts val="0"/>
              </a:spcAft>
              <a:buClrTx/>
              <a:buSzTx/>
              <a:buFontTx/>
              <a:buNone/>
              <a:tabLst/>
            </a:pPr>
            <a:r>
              <a:rPr lang="en-US" sz="1400" dirty="0" smtClean="0">
                <a:solidFill>
                  <a:schemeClr val="bg1"/>
                </a:solidFill>
                <a:latin typeface="BentonSans Book" charset="0"/>
                <a:ea typeface="BentonSans Book" charset="0"/>
                <a:cs typeface="BentonSans Book" charset="0"/>
                <a:sym typeface="Calibri"/>
              </a:rPr>
              <a:t>Limited Data</a:t>
            </a:r>
            <a:endParaRPr kumimoji="0" lang="en-US" sz="1400" u="none" strike="noStrike" cap="none" spc="0" normalizeH="0" baseline="0" dirty="0">
              <a:ln>
                <a:noFill/>
              </a:ln>
              <a:solidFill>
                <a:schemeClr val="bg1"/>
              </a:solidFill>
              <a:effectLst/>
              <a:uFillTx/>
              <a:latin typeface="BentonSans Book" charset="0"/>
              <a:ea typeface="BentonSans Book" charset="0"/>
              <a:cs typeface="BentonSans Book" charset="0"/>
              <a:sym typeface="Calibri"/>
            </a:endParaRPr>
          </a:p>
        </p:txBody>
      </p:sp>
      <p:sp>
        <p:nvSpPr>
          <p:cNvPr id="34" name="Rectangle 33"/>
          <p:cNvSpPr/>
          <p:nvPr/>
        </p:nvSpPr>
        <p:spPr>
          <a:xfrm>
            <a:off x="1874520" y="4334256"/>
            <a:ext cx="2468880" cy="400108"/>
          </a:xfrm>
          <a:prstGeom prst="rect">
            <a:avLst/>
          </a:prstGeom>
          <a:solidFill>
            <a:schemeClr val="accent1">
              <a:lumMod val="50000"/>
            </a:schemeClr>
          </a:solidFill>
          <a:ln w="25400" cap="flat">
            <a:noFill/>
            <a:prstDash val="solid"/>
            <a:miter lim="8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ctr" defTabSz="914400" rtl="0" fontAlgn="auto" latinLnBrk="1" hangingPunct="0">
              <a:lnSpc>
                <a:spcPct val="100000"/>
              </a:lnSpc>
              <a:spcBef>
                <a:spcPts val="0"/>
              </a:spcBef>
              <a:spcAft>
                <a:spcPts val="0"/>
              </a:spcAft>
              <a:buClrTx/>
              <a:buSzTx/>
              <a:buFontTx/>
              <a:buNone/>
              <a:tabLst/>
            </a:pPr>
            <a:r>
              <a:rPr lang="en-US" sz="1400" dirty="0" smtClean="0">
                <a:solidFill>
                  <a:schemeClr val="bg1"/>
                </a:solidFill>
                <a:latin typeface="BentonSans Book" charset="0"/>
                <a:ea typeface="BentonSans Book" charset="0"/>
                <a:cs typeface="BentonSans Book" charset="0"/>
                <a:sym typeface="Calibri"/>
              </a:rPr>
              <a:t>Multiple Systems</a:t>
            </a:r>
            <a:endParaRPr kumimoji="0" lang="en-US" sz="1400" u="none" strike="noStrike" cap="none" spc="0" normalizeH="0" baseline="0" dirty="0">
              <a:ln>
                <a:noFill/>
              </a:ln>
              <a:solidFill>
                <a:schemeClr val="bg1"/>
              </a:solidFill>
              <a:effectLst/>
              <a:uFillTx/>
              <a:latin typeface="BentonSans Book" charset="0"/>
              <a:ea typeface="BentonSans Book" charset="0"/>
              <a:cs typeface="BentonSans Book" charset="0"/>
              <a:sym typeface="Calibri"/>
            </a:endParaRPr>
          </a:p>
        </p:txBody>
      </p:sp>
      <p:sp>
        <p:nvSpPr>
          <p:cNvPr id="35" name="Rectangle 34"/>
          <p:cNvSpPr/>
          <p:nvPr/>
        </p:nvSpPr>
        <p:spPr>
          <a:xfrm>
            <a:off x="6272784" y="3657600"/>
            <a:ext cx="2468880" cy="400108"/>
          </a:xfrm>
          <a:prstGeom prst="rect">
            <a:avLst/>
          </a:prstGeom>
          <a:solidFill>
            <a:schemeClr val="accent1">
              <a:lumMod val="50000"/>
            </a:schemeClr>
          </a:solidFill>
          <a:ln w="25400" cap="flat">
            <a:noFill/>
            <a:prstDash val="solid"/>
            <a:miter lim="8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ctr" defTabSz="914400" rtl="0" fontAlgn="auto" latinLnBrk="1" hangingPunct="0">
              <a:lnSpc>
                <a:spcPct val="100000"/>
              </a:lnSpc>
              <a:spcBef>
                <a:spcPts val="0"/>
              </a:spcBef>
              <a:spcAft>
                <a:spcPts val="0"/>
              </a:spcAft>
              <a:buClrTx/>
              <a:buSzTx/>
              <a:buFontTx/>
              <a:buNone/>
              <a:tabLst/>
            </a:pPr>
            <a:r>
              <a:rPr lang="en-US" sz="1400" dirty="0" smtClean="0">
                <a:solidFill>
                  <a:schemeClr val="bg1"/>
                </a:solidFill>
                <a:latin typeface="BentonSans Book" charset="0"/>
                <a:ea typeface="BentonSans Book" charset="0"/>
                <a:cs typeface="BentonSans Book" charset="0"/>
                <a:sym typeface="Calibri"/>
              </a:rPr>
              <a:t>Too Much Effort</a:t>
            </a:r>
            <a:endParaRPr kumimoji="0" lang="en-US" sz="1400" u="none" strike="noStrike" cap="none" spc="0" normalizeH="0" baseline="0" dirty="0">
              <a:ln>
                <a:noFill/>
              </a:ln>
              <a:solidFill>
                <a:schemeClr val="bg1"/>
              </a:solidFill>
              <a:effectLst/>
              <a:uFillTx/>
              <a:latin typeface="BentonSans Book" charset="0"/>
              <a:ea typeface="BentonSans Book" charset="0"/>
              <a:cs typeface="BentonSans Book" charset="0"/>
              <a:sym typeface="Calibri"/>
            </a:endParaRPr>
          </a:p>
        </p:txBody>
      </p:sp>
      <p:sp>
        <p:nvSpPr>
          <p:cNvPr id="41" name="Rectangle 40"/>
          <p:cNvSpPr/>
          <p:nvPr/>
        </p:nvSpPr>
        <p:spPr>
          <a:xfrm>
            <a:off x="4809744" y="4334256"/>
            <a:ext cx="2468880" cy="400108"/>
          </a:xfrm>
          <a:prstGeom prst="rect">
            <a:avLst/>
          </a:prstGeom>
          <a:solidFill>
            <a:schemeClr val="accent1">
              <a:lumMod val="50000"/>
            </a:schemeClr>
          </a:solidFill>
          <a:ln w="25400" cap="flat">
            <a:noFill/>
            <a:prstDash val="solid"/>
            <a:miter lim="8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ctr" defTabSz="914400" rtl="0" fontAlgn="auto" latinLnBrk="1" hangingPunct="0">
              <a:lnSpc>
                <a:spcPct val="100000"/>
              </a:lnSpc>
              <a:spcBef>
                <a:spcPts val="0"/>
              </a:spcBef>
              <a:spcAft>
                <a:spcPts val="0"/>
              </a:spcAft>
              <a:buClrTx/>
              <a:buSzTx/>
              <a:buFontTx/>
              <a:buNone/>
              <a:tabLst/>
            </a:pPr>
            <a:r>
              <a:rPr lang="en-US" sz="1400" dirty="0" smtClean="0">
                <a:solidFill>
                  <a:schemeClr val="bg1"/>
                </a:solidFill>
                <a:latin typeface="BentonSans Book" charset="0"/>
                <a:ea typeface="BentonSans Book" charset="0"/>
                <a:cs typeface="BentonSans Book" charset="0"/>
                <a:sym typeface="Calibri"/>
              </a:rPr>
              <a:t>Disconnected Payments</a:t>
            </a:r>
            <a:endParaRPr kumimoji="0" lang="en-US" sz="1400" u="none" strike="noStrike" cap="none" spc="0" normalizeH="0" baseline="0" dirty="0">
              <a:ln>
                <a:noFill/>
              </a:ln>
              <a:solidFill>
                <a:schemeClr val="bg1"/>
              </a:solidFill>
              <a:effectLst/>
              <a:uFillTx/>
              <a:latin typeface="BentonSans Book" charset="0"/>
              <a:ea typeface="BentonSans Book" charset="0"/>
              <a:cs typeface="BentonSans Book" charset="0"/>
              <a:sym typeface="Calibri"/>
            </a:endParaRPr>
          </a:p>
        </p:txBody>
      </p:sp>
      <p:sp>
        <p:nvSpPr>
          <p:cNvPr id="42" name="Rectangle 41"/>
          <p:cNvSpPr/>
          <p:nvPr/>
        </p:nvSpPr>
        <p:spPr>
          <a:xfrm>
            <a:off x="402336" y="3657600"/>
            <a:ext cx="2468880" cy="400108"/>
          </a:xfrm>
          <a:prstGeom prst="rect">
            <a:avLst/>
          </a:prstGeom>
          <a:solidFill>
            <a:schemeClr val="accent6"/>
          </a:solidFill>
          <a:ln w="25400" cap="flat">
            <a:noFill/>
            <a:prstDash val="solid"/>
            <a:miter lim="8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ctr" defTabSz="914400" rtl="0" fontAlgn="auto" latinLnBrk="1" hangingPunct="0">
              <a:lnSpc>
                <a:spcPct val="100000"/>
              </a:lnSpc>
              <a:spcBef>
                <a:spcPts val="0"/>
              </a:spcBef>
              <a:spcAft>
                <a:spcPts val="0"/>
              </a:spcAft>
              <a:buClrTx/>
              <a:buSzTx/>
              <a:buFontTx/>
              <a:buNone/>
              <a:tabLst/>
            </a:pPr>
            <a:r>
              <a:rPr lang="en-US" sz="1400" dirty="0" smtClean="0">
                <a:solidFill>
                  <a:schemeClr val="bg1"/>
                </a:solidFill>
                <a:latin typeface="BentonSans Book" charset="0"/>
                <a:ea typeface="BentonSans Book" charset="0"/>
                <a:cs typeface="BentonSans Book" charset="0"/>
                <a:sym typeface="Calibri"/>
              </a:rPr>
              <a:t>Expanded Catalogs</a:t>
            </a:r>
            <a:endParaRPr kumimoji="0" lang="en-US" sz="1400" u="none" strike="noStrike" cap="none" spc="0" normalizeH="0" baseline="0" dirty="0">
              <a:ln>
                <a:noFill/>
              </a:ln>
              <a:solidFill>
                <a:schemeClr val="bg1"/>
              </a:solidFill>
              <a:effectLst/>
              <a:uFillTx/>
              <a:latin typeface="BentonSans Book" charset="0"/>
              <a:ea typeface="BentonSans Book" charset="0"/>
              <a:cs typeface="BentonSans Book" charset="0"/>
              <a:sym typeface="Calibri"/>
            </a:endParaRPr>
          </a:p>
        </p:txBody>
      </p:sp>
      <p:sp>
        <p:nvSpPr>
          <p:cNvPr id="44" name="Rectangle 43"/>
          <p:cNvSpPr/>
          <p:nvPr/>
        </p:nvSpPr>
        <p:spPr>
          <a:xfrm>
            <a:off x="3337560" y="3657600"/>
            <a:ext cx="2468880" cy="400108"/>
          </a:xfrm>
          <a:prstGeom prst="rect">
            <a:avLst/>
          </a:prstGeom>
          <a:solidFill>
            <a:schemeClr val="accent6"/>
          </a:solidFill>
          <a:ln w="25400" cap="flat">
            <a:noFill/>
            <a:prstDash val="solid"/>
            <a:miter lim="8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ctr" defTabSz="914400" rtl="0" fontAlgn="auto" latinLnBrk="1" hangingPunct="0">
              <a:lnSpc>
                <a:spcPct val="100000"/>
              </a:lnSpc>
              <a:spcBef>
                <a:spcPts val="0"/>
              </a:spcBef>
              <a:spcAft>
                <a:spcPts val="0"/>
              </a:spcAft>
              <a:buClrTx/>
              <a:buSzTx/>
              <a:buFontTx/>
              <a:buNone/>
              <a:tabLst/>
            </a:pPr>
            <a:r>
              <a:rPr lang="en-US" sz="1400" dirty="0" smtClean="0">
                <a:solidFill>
                  <a:schemeClr val="bg1"/>
                </a:solidFill>
                <a:latin typeface="BentonSans Book" charset="0"/>
                <a:ea typeface="BentonSans Book" charset="0"/>
                <a:cs typeface="BentonSans Book" charset="0"/>
                <a:sym typeface="Calibri"/>
              </a:rPr>
              <a:t>Enhanced Data</a:t>
            </a:r>
            <a:endParaRPr kumimoji="0" lang="en-US" sz="1400" u="none" strike="noStrike" cap="none" spc="0" normalizeH="0" baseline="0" dirty="0">
              <a:ln>
                <a:noFill/>
              </a:ln>
              <a:solidFill>
                <a:schemeClr val="bg1"/>
              </a:solidFill>
              <a:effectLst/>
              <a:uFillTx/>
              <a:latin typeface="BentonSans Book" charset="0"/>
              <a:ea typeface="BentonSans Book" charset="0"/>
              <a:cs typeface="BentonSans Book" charset="0"/>
              <a:sym typeface="Calibri"/>
            </a:endParaRPr>
          </a:p>
        </p:txBody>
      </p:sp>
      <p:sp>
        <p:nvSpPr>
          <p:cNvPr id="45" name="Rectangle 44"/>
          <p:cNvSpPr/>
          <p:nvPr/>
        </p:nvSpPr>
        <p:spPr>
          <a:xfrm>
            <a:off x="1874520" y="4334256"/>
            <a:ext cx="2468880" cy="400108"/>
          </a:xfrm>
          <a:prstGeom prst="rect">
            <a:avLst/>
          </a:prstGeom>
          <a:solidFill>
            <a:schemeClr val="accent6"/>
          </a:solidFill>
          <a:ln w="25400" cap="flat">
            <a:noFill/>
            <a:prstDash val="solid"/>
            <a:miter lim="8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ctr" defTabSz="914400" rtl="0" fontAlgn="auto" latinLnBrk="1" hangingPunct="0">
              <a:lnSpc>
                <a:spcPct val="100000"/>
              </a:lnSpc>
              <a:spcBef>
                <a:spcPts val="0"/>
              </a:spcBef>
              <a:spcAft>
                <a:spcPts val="0"/>
              </a:spcAft>
              <a:buClrTx/>
              <a:buSzTx/>
              <a:buFontTx/>
              <a:buNone/>
              <a:tabLst/>
            </a:pPr>
            <a:r>
              <a:rPr lang="en-US" sz="1400" dirty="0" smtClean="0">
                <a:solidFill>
                  <a:schemeClr val="bg1"/>
                </a:solidFill>
                <a:latin typeface="BentonSans Book" charset="0"/>
                <a:ea typeface="BentonSans Book" charset="0"/>
                <a:cs typeface="BentonSans Book" charset="0"/>
                <a:sym typeface="Calibri"/>
              </a:rPr>
              <a:t>Consolidated Systems</a:t>
            </a:r>
            <a:endParaRPr kumimoji="0" lang="en-US" sz="1400" u="none" strike="noStrike" cap="none" spc="0" normalizeH="0" baseline="0" dirty="0">
              <a:ln>
                <a:noFill/>
              </a:ln>
              <a:solidFill>
                <a:schemeClr val="bg1"/>
              </a:solidFill>
              <a:effectLst/>
              <a:uFillTx/>
              <a:latin typeface="BentonSans Book" charset="0"/>
              <a:ea typeface="BentonSans Book" charset="0"/>
              <a:cs typeface="BentonSans Book" charset="0"/>
              <a:sym typeface="Calibri"/>
            </a:endParaRPr>
          </a:p>
        </p:txBody>
      </p:sp>
      <p:sp>
        <p:nvSpPr>
          <p:cNvPr id="46" name="Rectangle 45"/>
          <p:cNvSpPr/>
          <p:nvPr/>
        </p:nvSpPr>
        <p:spPr>
          <a:xfrm>
            <a:off x="6272784" y="3657600"/>
            <a:ext cx="2468880" cy="400108"/>
          </a:xfrm>
          <a:prstGeom prst="rect">
            <a:avLst/>
          </a:prstGeom>
          <a:solidFill>
            <a:schemeClr val="accent6"/>
          </a:solidFill>
          <a:ln w="25400" cap="flat">
            <a:noFill/>
            <a:prstDash val="solid"/>
            <a:miter lim="8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ctr" defTabSz="914400" rtl="0" fontAlgn="auto" latinLnBrk="1" hangingPunct="0">
              <a:lnSpc>
                <a:spcPct val="100000"/>
              </a:lnSpc>
              <a:spcBef>
                <a:spcPts val="0"/>
              </a:spcBef>
              <a:spcAft>
                <a:spcPts val="0"/>
              </a:spcAft>
              <a:buClrTx/>
              <a:buSzTx/>
              <a:buFontTx/>
              <a:buNone/>
              <a:tabLst/>
            </a:pPr>
            <a:r>
              <a:rPr lang="en-US" sz="1400" dirty="0" smtClean="0">
                <a:solidFill>
                  <a:schemeClr val="bg1"/>
                </a:solidFill>
                <a:latin typeface="BentonSans Book" charset="0"/>
                <a:ea typeface="BentonSans Book" charset="0"/>
                <a:cs typeface="BentonSans Book" charset="0"/>
                <a:sym typeface="Calibri"/>
              </a:rPr>
              <a:t>Minimal Effort</a:t>
            </a:r>
            <a:endParaRPr kumimoji="0" lang="en-US" sz="1400" u="none" strike="noStrike" cap="none" spc="0" normalizeH="0" baseline="0" dirty="0">
              <a:ln>
                <a:noFill/>
              </a:ln>
              <a:solidFill>
                <a:schemeClr val="bg1"/>
              </a:solidFill>
              <a:effectLst/>
              <a:uFillTx/>
              <a:latin typeface="BentonSans Book" charset="0"/>
              <a:ea typeface="BentonSans Book" charset="0"/>
              <a:cs typeface="BentonSans Book" charset="0"/>
              <a:sym typeface="Calibri"/>
            </a:endParaRPr>
          </a:p>
        </p:txBody>
      </p:sp>
      <p:sp>
        <p:nvSpPr>
          <p:cNvPr id="49" name="Rectangle 48"/>
          <p:cNvSpPr/>
          <p:nvPr/>
        </p:nvSpPr>
        <p:spPr>
          <a:xfrm>
            <a:off x="4809744" y="4334256"/>
            <a:ext cx="2468880" cy="400108"/>
          </a:xfrm>
          <a:prstGeom prst="rect">
            <a:avLst/>
          </a:prstGeom>
          <a:solidFill>
            <a:schemeClr val="accent6"/>
          </a:solidFill>
          <a:ln w="25400" cap="flat">
            <a:noFill/>
            <a:prstDash val="solid"/>
            <a:miter lim="8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ctr" defTabSz="914400" rtl="0" fontAlgn="auto" latinLnBrk="1" hangingPunct="0">
              <a:lnSpc>
                <a:spcPct val="100000"/>
              </a:lnSpc>
              <a:spcBef>
                <a:spcPts val="0"/>
              </a:spcBef>
              <a:spcAft>
                <a:spcPts val="0"/>
              </a:spcAft>
              <a:buClrTx/>
              <a:buSzTx/>
              <a:buFontTx/>
              <a:buNone/>
              <a:tabLst/>
            </a:pPr>
            <a:r>
              <a:rPr lang="en-US" sz="1400" smtClean="0">
                <a:solidFill>
                  <a:schemeClr val="bg1"/>
                </a:solidFill>
                <a:latin typeface="BentonSans Book" charset="0"/>
                <a:ea typeface="BentonSans Book" charset="0"/>
                <a:cs typeface="BentonSans Book" charset="0"/>
                <a:sym typeface="Calibri"/>
              </a:rPr>
              <a:t>Integrated Payments</a:t>
            </a:r>
            <a:endParaRPr kumimoji="0" lang="en-US" sz="1400" u="none" strike="noStrike" cap="none" spc="0" normalizeH="0" baseline="0" dirty="0">
              <a:ln>
                <a:noFill/>
              </a:ln>
              <a:solidFill>
                <a:schemeClr val="bg1"/>
              </a:solidFill>
              <a:effectLst/>
              <a:uFillTx/>
              <a:latin typeface="BentonSans Book" charset="0"/>
              <a:ea typeface="BentonSans Book" charset="0"/>
              <a:cs typeface="BentonSans Book" charset="0"/>
              <a:sym typeface="Calibri"/>
            </a:endParaRPr>
          </a:p>
        </p:txBody>
      </p:sp>
    </p:spTree>
    <p:extLst>
      <p:ext uri="{BB962C8B-B14F-4D97-AF65-F5344CB8AC3E}">
        <p14:creationId xmlns:p14="http://schemas.microsoft.com/office/powerpoint/2010/main" val="6530000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50"/>
                                        </p:tgtEl>
                                      </p:cBhvr>
                                    </p:animEffect>
                                    <p:set>
                                      <p:cBhvr>
                                        <p:cTn id="7" dur="1" fill="hold">
                                          <p:stCondLst>
                                            <p:cond delay="499"/>
                                          </p:stCondLst>
                                        </p:cTn>
                                        <p:tgtEl>
                                          <p:spTgt spid="50"/>
                                        </p:tgtEl>
                                        <p:attrNameLst>
                                          <p:attrName>style.visibility</p:attrName>
                                        </p:attrNameLst>
                                      </p:cBhvr>
                                      <p:to>
                                        <p:strVal val="hidden"/>
                                      </p:to>
                                    </p:se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par>
                                <p:cTn id="11" presetID="2" presetClass="entr" presetSubtype="4"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par>
                          <p:cTn id="15" fill="hold">
                            <p:stCondLst>
                              <p:cond delay="500"/>
                            </p:stCondLst>
                            <p:childTnLst>
                              <p:par>
                                <p:cTn id="16" presetID="10" presetClass="entr" presetSubtype="0" fill="hold" grpId="0" nodeType="afterEffect">
                                  <p:stCondLst>
                                    <p:cond delay="0"/>
                                  </p:stCondLst>
                                  <p:childTnLst>
                                    <p:set>
                                      <p:cBhvr>
                                        <p:cTn id="17" dur="1" fill="hold">
                                          <p:stCondLst>
                                            <p:cond delay="0"/>
                                          </p:stCondLst>
                                        </p:cTn>
                                        <p:tgtEl>
                                          <p:spTgt spid="42"/>
                                        </p:tgtEl>
                                        <p:attrNameLst>
                                          <p:attrName>style.visibility</p:attrName>
                                        </p:attrNameLst>
                                      </p:cBhvr>
                                      <p:to>
                                        <p:strVal val="visible"/>
                                      </p:to>
                                    </p:set>
                                    <p:animEffect transition="in" filter="fade">
                                      <p:cBhvr>
                                        <p:cTn id="18" dur="500"/>
                                        <p:tgtEl>
                                          <p:spTgt spid="42"/>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fade">
                                      <p:cBhvr>
                                        <p:cTn id="21" dur="500"/>
                                        <p:tgtEl>
                                          <p:spTgt spid="44"/>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46"/>
                                        </p:tgtEl>
                                        <p:attrNameLst>
                                          <p:attrName>style.visibility</p:attrName>
                                        </p:attrNameLst>
                                      </p:cBhvr>
                                      <p:to>
                                        <p:strVal val="visible"/>
                                      </p:to>
                                    </p:set>
                                    <p:animEffect transition="in" filter="fade">
                                      <p:cBhvr>
                                        <p:cTn id="24" dur="500"/>
                                        <p:tgtEl>
                                          <p:spTgt spid="46"/>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45"/>
                                        </p:tgtEl>
                                        <p:attrNameLst>
                                          <p:attrName>style.visibility</p:attrName>
                                        </p:attrNameLst>
                                      </p:cBhvr>
                                      <p:to>
                                        <p:strVal val="visible"/>
                                      </p:to>
                                    </p:set>
                                    <p:animEffect transition="in" filter="fade">
                                      <p:cBhvr>
                                        <p:cTn id="27" dur="500"/>
                                        <p:tgtEl>
                                          <p:spTgt spid="45"/>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49"/>
                                        </p:tgtEl>
                                        <p:attrNameLst>
                                          <p:attrName>style.visibility</p:attrName>
                                        </p:attrNameLst>
                                      </p:cBhvr>
                                      <p:to>
                                        <p:strVal val="visible"/>
                                      </p:to>
                                    </p:set>
                                    <p:animEffect transition="in" filter="fade">
                                      <p:cBhvr>
                                        <p:cTn id="30" dur="500"/>
                                        <p:tgtEl>
                                          <p:spTgt spid="49"/>
                                        </p:tgtEl>
                                      </p:cBhvr>
                                    </p:animEffect>
                                  </p:childTnLst>
                                </p:cTn>
                              </p:par>
                              <p:par>
                                <p:cTn id="31" presetID="10" presetClass="exit" presetSubtype="0" fill="hold" grpId="0" nodeType="withEffect">
                                  <p:stCondLst>
                                    <p:cond delay="0"/>
                                  </p:stCondLst>
                                  <p:childTnLst>
                                    <p:animEffect transition="out" filter="fade">
                                      <p:cBhvr>
                                        <p:cTn id="32" dur="500"/>
                                        <p:tgtEl>
                                          <p:spTgt spid="23"/>
                                        </p:tgtEl>
                                      </p:cBhvr>
                                    </p:animEffect>
                                    <p:set>
                                      <p:cBhvr>
                                        <p:cTn id="33" dur="1" fill="hold">
                                          <p:stCondLst>
                                            <p:cond delay="499"/>
                                          </p:stCondLst>
                                        </p:cTn>
                                        <p:tgtEl>
                                          <p:spTgt spid="23"/>
                                        </p:tgtEl>
                                        <p:attrNameLst>
                                          <p:attrName>style.visibility</p:attrName>
                                        </p:attrNameLst>
                                      </p:cBhvr>
                                      <p:to>
                                        <p:strVal val="hidden"/>
                                      </p:to>
                                    </p:set>
                                  </p:childTnLst>
                                </p:cTn>
                              </p:par>
                              <p:par>
                                <p:cTn id="34" presetID="10" presetClass="exit" presetSubtype="0" fill="hold" grpId="0" nodeType="withEffect">
                                  <p:stCondLst>
                                    <p:cond delay="0"/>
                                  </p:stCondLst>
                                  <p:childTnLst>
                                    <p:animEffect transition="out" filter="fade">
                                      <p:cBhvr>
                                        <p:cTn id="35" dur="500"/>
                                        <p:tgtEl>
                                          <p:spTgt spid="26"/>
                                        </p:tgtEl>
                                      </p:cBhvr>
                                    </p:animEffect>
                                    <p:set>
                                      <p:cBhvr>
                                        <p:cTn id="36" dur="1" fill="hold">
                                          <p:stCondLst>
                                            <p:cond delay="499"/>
                                          </p:stCondLst>
                                        </p:cTn>
                                        <p:tgtEl>
                                          <p:spTgt spid="26"/>
                                        </p:tgtEl>
                                        <p:attrNameLst>
                                          <p:attrName>style.visibility</p:attrName>
                                        </p:attrNameLst>
                                      </p:cBhvr>
                                      <p:to>
                                        <p:strVal val="hidden"/>
                                      </p:to>
                                    </p:set>
                                  </p:childTnLst>
                                </p:cTn>
                              </p:par>
                              <p:par>
                                <p:cTn id="37" presetID="10" presetClass="exit" presetSubtype="0" fill="hold" grpId="0" nodeType="withEffect">
                                  <p:stCondLst>
                                    <p:cond delay="0"/>
                                  </p:stCondLst>
                                  <p:childTnLst>
                                    <p:animEffect transition="out" filter="fade">
                                      <p:cBhvr>
                                        <p:cTn id="38" dur="500"/>
                                        <p:tgtEl>
                                          <p:spTgt spid="28"/>
                                        </p:tgtEl>
                                      </p:cBhvr>
                                    </p:animEffect>
                                    <p:set>
                                      <p:cBhvr>
                                        <p:cTn id="39" dur="1" fill="hold">
                                          <p:stCondLst>
                                            <p:cond delay="499"/>
                                          </p:stCondLst>
                                        </p:cTn>
                                        <p:tgtEl>
                                          <p:spTgt spid="28"/>
                                        </p:tgtEl>
                                        <p:attrNameLst>
                                          <p:attrName>style.visibility</p:attrName>
                                        </p:attrNameLst>
                                      </p:cBhvr>
                                      <p:to>
                                        <p:strVal val="hidden"/>
                                      </p:to>
                                    </p:set>
                                  </p:childTnLst>
                                </p:cTn>
                              </p:par>
                              <p:par>
                                <p:cTn id="40" presetID="10" presetClass="exit" presetSubtype="0" fill="hold" grpId="0" nodeType="withEffect">
                                  <p:stCondLst>
                                    <p:cond delay="0"/>
                                  </p:stCondLst>
                                  <p:childTnLst>
                                    <p:animEffect transition="out" filter="fade">
                                      <p:cBhvr>
                                        <p:cTn id="41" dur="500"/>
                                        <p:tgtEl>
                                          <p:spTgt spid="29"/>
                                        </p:tgtEl>
                                      </p:cBhvr>
                                    </p:animEffect>
                                    <p:set>
                                      <p:cBhvr>
                                        <p:cTn id="42" dur="1" fill="hold">
                                          <p:stCondLst>
                                            <p:cond delay="499"/>
                                          </p:stCondLst>
                                        </p:cTn>
                                        <p:tgtEl>
                                          <p:spTgt spid="29"/>
                                        </p:tgtEl>
                                        <p:attrNameLst>
                                          <p:attrName>style.visibility</p:attrName>
                                        </p:attrNameLst>
                                      </p:cBhvr>
                                      <p:to>
                                        <p:strVal val="hidden"/>
                                      </p:to>
                                    </p:set>
                                  </p:childTnLst>
                                </p:cTn>
                              </p:par>
                              <p:par>
                                <p:cTn id="43" presetID="10" presetClass="exit" presetSubtype="0" fill="hold" grpId="0" nodeType="withEffect">
                                  <p:stCondLst>
                                    <p:cond delay="0"/>
                                  </p:stCondLst>
                                  <p:childTnLst>
                                    <p:animEffect transition="out" filter="fade">
                                      <p:cBhvr>
                                        <p:cTn id="44" dur="500"/>
                                        <p:tgtEl>
                                          <p:spTgt spid="32"/>
                                        </p:tgtEl>
                                      </p:cBhvr>
                                    </p:animEffect>
                                    <p:set>
                                      <p:cBhvr>
                                        <p:cTn id="45" dur="1" fill="hold">
                                          <p:stCondLst>
                                            <p:cond delay="499"/>
                                          </p:stCondLst>
                                        </p:cTn>
                                        <p:tgtEl>
                                          <p:spTgt spid="32"/>
                                        </p:tgtEl>
                                        <p:attrNameLst>
                                          <p:attrName>style.visibility</p:attrName>
                                        </p:attrNameLst>
                                      </p:cBhvr>
                                      <p:to>
                                        <p:strVal val="hidden"/>
                                      </p:to>
                                    </p:set>
                                  </p:childTnLst>
                                </p:cTn>
                              </p:par>
                              <p:par>
                                <p:cTn id="46" presetID="10" presetClass="exit" presetSubtype="0" fill="hold" grpId="0" nodeType="withEffect">
                                  <p:stCondLst>
                                    <p:cond delay="0"/>
                                  </p:stCondLst>
                                  <p:childTnLst>
                                    <p:animEffect transition="out" filter="fade">
                                      <p:cBhvr>
                                        <p:cTn id="47" dur="500"/>
                                        <p:tgtEl>
                                          <p:spTgt spid="43"/>
                                        </p:tgtEl>
                                      </p:cBhvr>
                                    </p:animEffect>
                                    <p:set>
                                      <p:cBhvr>
                                        <p:cTn id="48" dur="1" fill="hold">
                                          <p:stCondLst>
                                            <p:cond delay="499"/>
                                          </p:stCondLst>
                                        </p:cTn>
                                        <p:tgtEl>
                                          <p:spTgt spid="4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2" grpId="0" animBg="1"/>
      <p:bldP spid="23" grpId="0" animBg="1"/>
      <p:bldP spid="26" grpId="0" animBg="1"/>
      <p:bldP spid="28" grpId="0" animBg="1"/>
      <p:bldP spid="29" grpId="0" animBg="1"/>
      <p:bldP spid="32" grpId="0" animBg="1"/>
      <p:bldP spid="43" grpId="0" animBg="1"/>
      <p:bldP spid="42" grpId="0" animBg="1"/>
      <p:bldP spid="44" grpId="0" animBg="1"/>
      <p:bldP spid="45" grpId="0" animBg="1"/>
      <p:bldP spid="46" grpId="0" animBg="1"/>
      <p:bldP spid="4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278552" y="1212782"/>
            <a:ext cx="6586898" cy="1126156"/>
            <a:chOff x="1366951" y="1057180"/>
            <a:chExt cx="6586898" cy="1126156"/>
          </a:xfrm>
        </p:grpSpPr>
        <p:pic>
          <p:nvPicPr>
            <p:cNvPr id="4" name="Picture 3"/>
            <p:cNvPicPr>
              <a:picLocks noChangeAspect="1"/>
            </p:cNvPicPr>
            <p:nvPr/>
          </p:nvPicPr>
          <p:blipFill>
            <a:blip r:embed="rId3" cstate="screen">
              <a:duotone>
                <a:schemeClr val="accent3">
                  <a:shade val="45000"/>
                  <a:satMod val="135000"/>
                </a:schemeClr>
                <a:prstClr val="white"/>
              </a:duotone>
              <a:extLst>
                <a:ext uri="{28A0092B-C50C-407E-A947-70E740481C1C}">
                  <a14:useLocalDpi xmlns:a14="http://schemas.microsoft.com/office/drawing/2010/main"/>
                </a:ext>
              </a:extLst>
            </a:blip>
            <a:stretch>
              <a:fillRect/>
            </a:stretch>
          </p:blipFill>
          <p:spPr>
            <a:xfrm>
              <a:off x="1366951" y="1057180"/>
              <a:ext cx="1126156" cy="1126156"/>
            </a:xfrm>
            <a:prstGeom prst="rect">
              <a:avLst/>
            </a:prstGeom>
          </p:spPr>
        </p:pic>
        <p:pic>
          <p:nvPicPr>
            <p:cNvPr id="22" name="Picture 21"/>
            <p:cNvPicPr>
              <a:picLocks noChangeAspect="1"/>
            </p:cNvPicPr>
            <p:nvPr/>
          </p:nvPicPr>
          <p:blipFill>
            <a:blip r:embed="rId3" cstate="screen">
              <a:duotone>
                <a:schemeClr val="accent3">
                  <a:shade val="45000"/>
                  <a:satMod val="135000"/>
                </a:schemeClr>
                <a:prstClr val="white"/>
              </a:duotone>
              <a:extLst>
                <a:ext uri="{28A0092B-C50C-407E-A947-70E740481C1C}">
                  <a14:useLocalDpi xmlns:a14="http://schemas.microsoft.com/office/drawing/2010/main"/>
                </a:ext>
              </a:extLst>
            </a:blip>
            <a:stretch>
              <a:fillRect/>
            </a:stretch>
          </p:blipFill>
          <p:spPr>
            <a:xfrm>
              <a:off x="3187198" y="1057180"/>
              <a:ext cx="1126156" cy="1126156"/>
            </a:xfrm>
            <a:prstGeom prst="rect">
              <a:avLst/>
            </a:prstGeom>
          </p:spPr>
        </p:pic>
        <p:pic>
          <p:nvPicPr>
            <p:cNvPr id="24" name="Picture 23"/>
            <p:cNvPicPr>
              <a:picLocks noChangeAspect="1"/>
            </p:cNvPicPr>
            <p:nvPr/>
          </p:nvPicPr>
          <p:blipFill>
            <a:blip r:embed="rId3" cstate="screen">
              <a:duotone>
                <a:schemeClr val="accent3">
                  <a:shade val="45000"/>
                  <a:satMod val="135000"/>
                </a:schemeClr>
                <a:prstClr val="white"/>
              </a:duotone>
              <a:extLst>
                <a:ext uri="{28A0092B-C50C-407E-A947-70E740481C1C}">
                  <a14:useLocalDpi xmlns:a14="http://schemas.microsoft.com/office/drawing/2010/main"/>
                </a:ext>
              </a:extLst>
            </a:blip>
            <a:stretch>
              <a:fillRect/>
            </a:stretch>
          </p:blipFill>
          <p:spPr>
            <a:xfrm>
              <a:off x="5007445" y="1057180"/>
              <a:ext cx="1126156" cy="1126156"/>
            </a:xfrm>
            <a:prstGeom prst="rect">
              <a:avLst/>
            </a:prstGeom>
          </p:spPr>
        </p:pic>
        <p:pic>
          <p:nvPicPr>
            <p:cNvPr id="27" name="Picture 26"/>
            <p:cNvPicPr>
              <a:picLocks noChangeAspect="1"/>
            </p:cNvPicPr>
            <p:nvPr/>
          </p:nvPicPr>
          <p:blipFill>
            <a:blip r:embed="rId3" cstate="screen">
              <a:duotone>
                <a:schemeClr val="accent3">
                  <a:shade val="45000"/>
                  <a:satMod val="135000"/>
                </a:schemeClr>
                <a:prstClr val="white"/>
              </a:duotone>
              <a:extLst>
                <a:ext uri="{28A0092B-C50C-407E-A947-70E740481C1C}">
                  <a14:useLocalDpi xmlns:a14="http://schemas.microsoft.com/office/drawing/2010/main"/>
                </a:ext>
              </a:extLst>
            </a:blip>
            <a:stretch>
              <a:fillRect/>
            </a:stretch>
          </p:blipFill>
          <p:spPr>
            <a:xfrm>
              <a:off x="6827693" y="1057180"/>
              <a:ext cx="1126156" cy="1126156"/>
            </a:xfrm>
            <a:prstGeom prst="rect">
              <a:avLst/>
            </a:prstGeom>
          </p:spPr>
        </p:pic>
      </p:grpSp>
      <p:sp>
        <p:nvSpPr>
          <p:cNvPr id="9" name="Title 1"/>
          <p:cNvSpPr>
            <a:spLocks noGrp="1"/>
          </p:cNvSpPr>
          <p:nvPr>
            <p:ph type="title"/>
          </p:nvPr>
        </p:nvSpPr>
        <p:spPr/>
        <p:txBody>
          <a:bodyPr/>
          <a:lstStyle/>
          <a:p>
            <a:r>
              <a:rPr lang="en-US" smtClean="0">
                <a:sym typeface="Helvetica"/>
              </a:rPr>
              <a:t>From products</a:t>
            </a:r>
            <a:endParaRPr lang="en-US" dirty="0">
              <a:sym typeface="Helvetica"/>
            </a:endParaRPr>
          </a:p>
        </p:txBody>
      </p:sp>
      <p:sp>
        <p:nvSpPr>
          <p:cNvPr id="10" name="TextBox 9"/>
          <p:cNvSpPr txBox="1"/>
          <p:nvPr/>
        </p:nvSpPr>
        <p:spPr>
          <a:xfrm>
            <a:off x="1341333" y="944078"/>
            <a:ext cx="1000594" cy="461665"/>
          </a:xfrm>
          <a:prstGeom prst="rect">
            <a:avLst/>
          </a:prstGeom>
          <a:noFill/>
        </p:spPr>
        <p:txBody>
          <a:bodyPr wrap="none" rtlCol="0">
            <a:spAutoFit/>
          </a:bodyPr>
          <a:lstStyle/>
          <a:p>
            <a:pPr algn="ctr" defTabSz="457189"/>
            <a:r>
              <a:rPr lang="en-US" sz="1200" dirty="0" smtClean="0">
                <a:solidFill>
                  <a:srgbClr val="172E7D">
                    <a:lumMod val="75000"/>
                  </a:srgbClr>
                </a:solidFill>
                <a:latin typeface="BentonSans Light" charset="0"/>
                <a:ea typeface="BentonSans Light" charset="0"/>
                <a:cs typeface="BentonSans Light" charset="0"/>
              </a:rPr>
              <a:t>Purchasing </a:t>
            </a:r>
          </a:p>
          <a:p>
            <a:pPr algn="ctr" defTabSz="457189"/>
            <a:r>
              <a:rPr lang="en-US" sz="1200" dirty="0" smtClean="0">
                <a:solidFill>
                  <a:srgbClr val="172E7D">
                    <a:lumMod val="75000"/>
                  </a:srgbClr>
                </a:solidFill>
                <a:latin typeface="BentonSans Light" charset="0"/>
                <a:ea typeface="BentonSans Light" charset="0"/>
                <a:cs typeface="BentonSans Light" charset="0"/>
              </a:rPr>
              <a:t>Card</a:t>
            </a:r>
            <a:endParaRPr lang="en-US" sz="1200" dirty="0">
              <a:solidFill>
                <a:srgbClr val="172E7D">
                  <a:lumMod val="75000"/>
                </a:srgbClr>
              </a:solidFill>
              <a:latin typeface="BentonSans Light" charset="0"/>
              <a:ea typeface="BentonSans Light" charset="0"/>
              <a:cs typeface="BentonSans Light" charset="0"/>
            </a:endParaRPr>
          </a:p>
        </p:txBody>
      </p:sp>
      <p:sp>
        <p:nvSpPr>
          <p:cNvPr id="11" name="TextBox 10"/>
          <p:cNvSpPr txBox="1"/>
          <p:nvPr/>
        </p:nvSpPr>
        <p:spPr>
          <a:xfrm>
            <a:off x="3054456" y="944078"/>
            <a:ext cx="1233030" cy="461665"/>
          </a:xfrm>
          <a:prstGeom prst="rect">
            <a:avLst/>
          </a:prstGeom>
          <a:noFill/>
        </p:spPr>
        <p:txBody>
          <a:bodyPr wrap="none" rtlCol="0">
            <a:spAutoFit/>
          </a:bodyPr>
          <a:lstStyle/>
          <a:p>
            <a:pPr algn="ctr" defTabSz="457189"/>
            <a:r>
              <a:rPr lang="en-US" sz="1200" dirty="0" smtClean="0">
                <a:solidFill>
                  <a:srgbClr val="172E7D">
                    <a:lumMod val="75000"/>
                  </a:srgbClr>
                </a:solidFill>
                <a:latin typeface="BentonSans Light" charset="0"/>
                <a:ea typeface="BentonSans Light" charset="0"/>
                <a:cs typeface="BentonSans Light" charset="0"/>
              </a:rPr>
              <a:t>Buyer Initiated </a:t>
            </a:r>
          </a:p>
          <a:p>
            <a:pPr algn="ctr" defTabSz="457189"/>
            <a:r>
              <a:rPr lang="en-US" sz="1200" dirty="0" smtClean="0">
                <a:solidFill>
                  <a:srgbClr val="172E7D">
                    <a:lumMod val="75000"/>
                  </a:srgbClr>
                </a:solidFill>
                <a:latin typeface="BentonSans Light" charset="0"/>
                <a:ea typeface="BentonSans Light" charset="0"/>
                <a:cs typeface="BentonSans Light" charset="0"/>
              </a:rPr>
              <a:t>Payments</a:t>
            </a:r>
            <a:endParaRPr lang="en-US" sz="1200" dirty="0">
              <a:solidFill>
                <a:srgbClr val="172E7D">
                  <a:lumMod val="75000"/>
                </a:srgbClr>
              </a:solidFill>
              <a:latin typeface="BentonSans Light" charset="0"/>
              <a:ea typeface="BentonSans Light" charset="0"/>
              <a:cs typeface="BentonSans Light" charset="0"/>
            </a:endParaRPr>
          </a:p>
        </p:txBody>
      </p:sp>
      <p:sp>
        <p:nvSpPr>
          <p:cNvPr id="12" name="TextBox 11"/>
          <p:cNvSpPr txBox="1"/>
          <p:nvPr/>
        </p:nvSpPr>
        <p:spPr>
          <a:xfrm>
            <a:off x="5028203" y="1128744"/>
            <a:ext cx="888385" cy="276999"/>
          </a:xfrm>
          <a:prstGeom prst="rect">
            <a:avLst/>
          </a:prstGeom>
          <a:noFill/>
        </p:spPr>
        <p:txBody>
          <a:bodyPr wrap="none" rtlCol="0">
            <a:spAutoFit/>
          </a:bodyPr>
          <a:lstStyle/>
          <a:p>
            <a:pPr algn="ctr" defTabSz="457189"/>
            <a:r>
              <a:rPr lang="en-US" sz="1200" smtClean="0">
                <a:solidFill>
                  <a:srgbClr val="172E7D">
                    <a:lumMod val="75000"/>
                  </a:srgbClr>
                </a:solidFill>
                <a:latin typeface="BentonSans Light" charset="0"/>
                <a:ea typeface="BentonSans Light" charset="0"/>
                <a:cs typeface="BentonSans Light" charset="0"/>
              </a:rPr>
              <a:t>vPayment</a:t>
            </a:r>
            <a:endParaRPr lang="en-US" sz="1200" dirty="0">
              <a:solidFill>
                <a:srgbClr val="172E7D">
                  <a:lumMod val="75000"/>
                </a:srgbClr>
              </a:solidFill>
              <a:latin typeface="BentonSans Light" charset="0"/>
              <a:ea typeface="BentonSans Light" charset="0"/>
              <a:cs typeface="BentonSans Light" charset="0"/>
            </a:endParaRPr>
          </a:p>
        </p:txBody>
      </p:sp>
      <p:sp>
        <p:nvSpPr>
          <p:cNvPr id="13" name="TextBox 12"/>
          <p:cNvSpPr txBox="1"/>
          <p:nvPr/>
        </p:nvSpPr>
        <p:spPr>
          <a:xfrm>
            <a:off x="6529564" y="944078"/>
            <a:ext cx="1545616" cy="461665"/>
          </a:xfrm>
          <a:prstGeom prst="rect">
            <a:avLst/>
          </a:prstGeom>
          <a:noFill/>
        </p:spPr>
        <p:txBody>
          <a:bodyPr wrap="none" rtlCol="0">
            <a:spAutoFit/>
          </a:bodyPr>
          <a:lstStyle/>
          <a:p>
            <a:pPr algn="ctr" defTabSz="457189"/>
            <a:r>
              <a:rPr lang="en-US" sz="1200" smtClean="0">
                <a:solidFill>
                  <a:srgbClr val="172E7D">
                    <a:lumMod val="75000"/>
                  </a:srgbClr>
                </a:solidFill>
                <a:latin typeface="BentonSans Light" charset="0"/>
                <a:ea typeface="BentonSans Light" charset="0"/>
                <a:cs typeface="BentonSans Light" charset="0"/>
              </a:rPr>
              <a:t>Corporate Account </a:t>
            </a:r>
          </a:p>
          <a:p>
            <a:pPr algn="ctr" defTabSz="457189"/>
            <a:r>
              <a:rPr lang="en-US" sz="1200" dirty="0" smtClean="0">
                <a:solidFill>
                  <a:srgbClr val="172E7D">
                    <a:lumMod val="75000"/>
                  </a:srgbClr>
                </a:solidFill>
                <a:latin typeface="BentonSans Light" charset="0"/>
                <a:ea typeface="BentonSans Light" charset="0"/>
                <a:cs typeface="BentonSans Light" charset="0"/>
              </a:rPr>
              <a:t>Reconciliation</a:t>
            </a:r>
            <a:endParaRPr lang="en-US" sz="1200" dirty="0">
              <a:solidFill>
                <a:srgbClr val="172E7D">
                  <a:lumMod val="75000"/>
                </a:srgbClr>
              </a:solidFill>
              <a:latin typeface="BentonSans Light" charset="0"/>
              <a:ea typeface="BentonSans Light" charset="0"/>
              <a:cs typeface="BentonSans Light" charset="0"/>
            </a:endParaRPr>
          </a:p>
        </p:txBody>
      </p:sp>
      <p:grpSp>
        <p:nvGrpSpPr>
          <p:cNvPr id="38" name="Group 37"/>
          <p:cNvGrpSpPr/>
          <p:nvPr/>
        </p:nvGrpSpPr>
        <p:grpSpPr>
          <a:xfrm>
            <a:off x="403225" y="3395970"/>
            <a:ext cx="8337549" cy="1278384"/>
            <a:chOff x="403225" y="3464065"/>
            <a:chExt cx="8337549" cy="1278384"/>
          </a:xfrm>
        </p:grpSpPr>
        <p:grpSp>
          <p:nvGrpSpPr>
            <p:cNvPr id="16" name="Group 15"/>
            <p:cNvGrpSpPr/>
            <p:nvPr/>
          </p:nvGrpSpPr>
          <p:grpSpPr>
            <a:xfrm>
              <a:off x="403225" y="3464065"/>
              <a:ext cx="8337549" cy="1278384"/>
              <a:chOff x="403225" y="3464065"/>
              <a:chExt cx="8337549" cy="1278384"/>
            </a:xfrm>
          </p:grpSpPr>
          <p:grpSp>
            <p:nvGrpSpPr>
              <p:cNvPr id="8" name="Group 7"/>
              <p:cNvGrpSpPr/>
              <p:nvPr/>
            </p:nvGrpSpPr>
            <p:grpSpPr>
              <a:xfrm>
                <a:off x="403225" y="3464065"/>
                <a:ext cx="8337549" cy="1278384"/>
                <a:chOff x="403225" y="3464065"/>
                <a:chExt cx="8337549" cy="1278384"/>
              </a:xfrm>
            </p:grpSpPr>
            <p:sp>
              <p:nvSpPr>
                <p:cNvPr id="15" name="Rounded Rectangle 14"/>
                <p:cNvSpPr/>
                <p:nvPr/>
              </p:nvSpPr>
              <p:spPr>
                <a:xfrm>
                  <a:off x="403225" y="3464065"/>
                  <a:ext cx="8337549" cy="1278384"/>
                </a:xfrm>
                <a:prstGeom prst="roundRect">
                  <a:avLst/>
                </a:prstGeom>
                <a:solidFill>
                  <a:srgbClr val="FFFFFF"/>
                </a:solidFill>
                <a:ln w="34925" cap="flat" cmpd="sng" algn="ctr">
                  <a:solidFill>
                    <a:srgbClr val="253974"/>
                  </a:solidFill>
                  <a:prstDash val="solid"/>
                </a:ln>
                <a:effectLst/>
              </p:spPr>
              <p:txBody>
                <a:bodyPr rtlCol="0" anchor="ctr"/>
                <a:lstStyle/>
                <a:p>
                  <a:pPr algn="ctr">
                    <a:defRPr/>
                  </a:pPr>
                  <a:endParaRPr lang="en-US" kern="0">
                    <a:solidFill>
                      <a:sysClr val="window" lastClr="FFFFFF"/>
                    </a:solidFill>
                    <a:latin typeface="BentonSans Book" charset="0"/>
                    <a:ea typeface="BentonSans Book" charset="0"/>
                    <a:cs typeface="BentonSans Book" charset="0"/>
                  </a:endParaRPr>
                </a:p>
              </p:txBody>
            </p:sp>
            <p:pic>
              <p:nvPicPr>
                <p:cNvPr id="36" name="Picture 35"/>
                <p:cNvPicPr>
                  <a:picLocks noChangeAspect="1"/>
                </p:cNvPicPr>
                <p:nvPr/>
              </p:nvPicPr>
              <p:blipFill rotWithShape="1">
                <a:blip r:embed="rId4" cstate="email">
                  <a:duotone>
                    <a:prstClr val="black"/>
                    <a:srgbClr val="79A9CF">
                      <a:lumMod val="75000"/>
                      <a:tint val="45000"/>
                      <a:satMod val="400000"/>
                    </a:srgbClr>
                  </a:duotone>
                  <a:extLst>
                    <a:ext uri="{28A0092B-C50C-407E-A947-70E740481C1C}">
                      <a14:useLocalDpi xmlns:a14="http://schemas.microsoft.com/office/drawing/2010/main"/>
                    </a:ext>
                  </a:extLst>
                </a:blip>
                <a:srcRect/>
                <a:stretch/>
              </p:blipFill>
              <p:spPr>
                <a:xfrm flipH="1">
                  <a:off x="723899" y="3834830"/>
                  <a:ext cx="7696201" cy="533400"/>
                </a:xfrm>
                <a:prstGeom prst="rect">
                  <a:avLst/>
                </a:prstGeom>
              </p:spPr>
            </p:pic>
          </p:grpSp>
          <p:grpSp>
            <p:nvGrpSpPr>
              <p:cNvPr id="7" name="Group 6"/>
              <p:cNvGrpSpPr/>
              <p:nvPr/>
            </p:nvGrpSpPr>
            <p:grpSpPr>
              <a:xfrm>
                <a:off x="652389" y="4370357"/>
                <a:ext cx="7839223" cy="346249"/>
                <a:chOff x="808448" y="4370357"/>
                <a:chExt cx="7839223" cy="346249"/>
              </a:xfrm>
            </p:grpSpPr>
            <p:sp>
              <p:nvSpPr>
                <p:cNvPr id="18" name="TextBox 17"/>
                <p:cNvSpPr txBox="1"/>
                <p:nvPr/>
              </p:nvSpPr>
              <p:spPr>
                <a:xfrm>
                  <a:off x="808448" y="4370357"/>
                  <a:ext cx="914400" cy="346249"/>
                </a:xfrm>
                <a:prstGeom prst="rect">
                  <a:avLst/>
                </a:prstGeom>
                <a:noFill/>
              </p:spPr>
              <p:txBody>
                <a:bodyPr wrap="square" lIns="68580" tIns="34290" rIns="68580" bIns="34290" rtlCol="0" anchor="ctr" anchorCtr="0">
                  <a:spAutoFit/>
                </a:bodyPr>
                <a:lstStyle/>
                <a:p>
                  <a:pPr algn="ctr" defTabSz="342891">
                    <a:defRPr/>
                  </a:pPr>
                  <a:r>
                    <a:rPr lang="en-US" sz="900" kern="0" dirty="0">
                      <a:solidFill>
                        <a:srgbClr val="253974"/>
                      </a:solidFill>
                      <a:latin typeface="BentonSans Book" charset="0"/>
                      <a:ea typeface="BentonSans Book" charset="0"/>
                      <a:cs typeface="BentonSans Book" charset="0"/>
                    </a:rPr>
                    <a:t>Card Processing</a:t>
                  </a:r>
                </a:p>
              </p:txBody>
            </p:sp>
            <p:sp>
              <p:nvSpPr>
                <p:cNvPr id="20" name="TextBox 19"/>
                <p:cNvSpPr txBox="1"/>
                <p:nvPr/>
              </p:nvSpPr>
              <p:spPr>
                <a:xfrm>
                  <a:off x="7733271" y="4370357"/>
                  <a:ext cx="914400" cy="346249"/>
                </a:xfrm>
                <a:prstGeom prst="rect">
                  <a:avLst/>
                </a:prstGeom>
                <a:noFill/>
              </p:spPr>
              <p:txBody>
                <a:bodyPr wrap="none" lIns="68580" tIns="34290" rIns="68580" bIns="34290" rtlCol="0" anchor="ctr" anchorCtr="0">
                  <a:spAutoFit/>
                </a:bodyPr>
                <a:lstStyle/>
                <a:p>
                  <a:pPr algn="ctr" defTabSz="342891">
                    <a:defRPr/>
                  </a:pPr>
                  <a:r>
                    <a:rPr lang="en-US" sz="900" kern="0" dirty="0">
                      <a:solidFill>
                        <a:srgbClr val="253974"/>
                      </a:solidFill>
                      <a:latin typeface="BentonSans Book" charset="0"/>
                      <a:ea typeface="BentonSans Book" charset="0"/>
                      <a:cs typeface="BentonSans Book" charset="0"/>
                    </a:rPr>
                    <a:t>Supply Chain</a:t>
                  </a:r>
                </a:p>
                <a:p>
                  <a:pPr algn="ctr" defTabSz="342891">
                    <a:defRPr/>
                  </a:pPr>
                  <a:r>
                    <a:rPr lang="en-US" sz="900" kern="0" dirty="0">
                      <a:solidFill>
                        <a:srgbClr val="253974"/>
                      </a:solidFill>
                      <a:latin typeface="BentonSans Book" charset="0"/>
                      <a:ea typeface="BentonSans Book" charset="0"/>
                      <a:cs typeface="BentonSans Book" charset="0"/>
                    </a:rPr>
                    <a:t>Solutions</a:t>
                  </a:r>
                </a:p>
              </p:txBody>
            </p:sp>
            <p:sp>
              <p:nvSpPr>
                <p:cNvPr id="21" name="TextBox 20"/>
                <p:cNvSpPr txBox="1"/>
                <p:nvPr/>
              </p:nvSpPr>
              <p:spPr>
                <a:xfrm>
                  <a:off x="5754748" y="4370357"/>
                  <a:ext cx="914400" cy="346249"/>
                </a:xfrm>
                <a:prstGeom prst="rect">
                  <a:avLst/>
                </a:prstGeom>
                <a:noFill/>
              </p:spPr>
              <p:txBody>
                <a:bodyPr wrap="square" lIns="68580" tIns="34290" rIns="68580" bIns="34290" rtlCol="0" anchor="ctr" anchorCtr="0">
                  <a:spAutoFit/>
                </a:bodyPr>
                <a:lstStyle/>
                <a:p>
                  <a:pPr algn="ctr" defTabSz="342891">
                    <a:defRPr/>
                  </a:pPr>
                  <a:r>
                    <a:rPr lang="en-US" sz="900" kern="0" dirty="0">
                      <a:solidFill>
                        <a:srgbClr val="253974"/>
                      </a:solidFill>
                      <a:latin typeface="BentonSans Book" charset="0"/>
                      <a:ea typeface="BentonSans Book" charset="0"/>
                      <a:cs typeface="BentonSans Book" charset="0"/>
                    </a:rPr>
                    <a:t>Predictive Analytics</a:t>
                  </a:r>
                </a:p>
              </p:txBody>
            </p:sp>
            <p:sp>
              <p:nvSpPr>
                <p:cNvPr id="23" name="TextBox 22"/>
                <p:cNvSpPr txBox="1"/>
                <p:nvPr/>
              </p:nvSpPr>
              <p:spPr>
                <a:xfrm>
                  <a:off x="3776228" y="4439607"/>
                  <a:ext cx="914400" cy="207749"/>
                </a:xfrm>
                <a:prstGeom prst="rect">
                  <a:avLst/>
                </a:prstGeom>
                <a:noFill/>
              </p:spPr>
              <p:txBody>
                <a:bodyPr wrap="none" lIns="68580" tIns="34290" rIns="68580" bIns="34290" rtlCol="0" anchor="ctr" anchorCtr="0">
                  <a:spAutoFit/>
                </a:bodyPr>
                <a:lstStyle/>
                <a:p>
                  <a:pPr algn="ctr" defTabSz="342891">
                    <a:defRPr/>
                  </a:pPr>
                  <a:r>
                    <a:rPr lang="en-US" sz="900" kern="0" dirty="0">
                      <a:solidFill>
                        <a:srgbClr val="253974"/>
                      </a:solidFill>
                      <a:latin typeface="BentonSans Book" charset="0"/>
                      <a:ea typeface="BentonSans Book" charset="0"/>
                      <a:cs typeface="BentonSans Book" charset="0"/>
                    </a:rPr>
                    <a:t>Servicing</a:t>
                  </a:r>
                </a:p>
              </p:txBody>
            </p:sp>
            <p:sp>
              <p:nvSpPr>
                <p:cNvPr id="28" name="TextBox 27"/>
                <p:cNvSpPr txBox="1"/>
                <p:nvPr/>
              </p:nvSpPr>
              <p:spPr>
                <a:xfrm>
                  <a:off x="4765488" y="4370357"/>
                  <a:ext cx="914400" cy="346249"/>
                </a:xfrm>
                <a:prstGeom prst="rect">
                  <a:avLst/>
                </a:prstGeom>
                <a:noFill/>
              </p:spPr>
              <p:txBody>
                <a:bodyPr wrap="square" lIns="68580" tIns="34290" rIns="68580" bIns="34290" rtlCol="0" anchor="ctr" anchorCtr="0">
                  <a:spAutoFit/>
                </a:bodyPr>
                <a:lstStyle/>
                <a:p>
                  <a:pPr algn="ctr" defTabSz="342891">
                    <a:defRPr/>
                  </a:pPr>
                  <a:r>
                    <a:rPr lang="en-US" sz="900" kern="0" dirty="0">
                      <a:solidFill>
                        <a:srgbClr val="253974"/>
                      </a:solidFill>
                      <a:latin typeface="BentonSans Book" charset="0"/>
                      <a:ea typeface="BentonSans Book" charset="0"/>
                      <a:cs typeface="BentonSans Book" charset="0"/>
                    </a:rPr>
                    <a:t>Banking &amp; Compliance</a:t>
                  </a:r>
                </a:p>
              </p:txBody>
            </p:sp>
            <p:sp>
              <p:nvSpPr>
                <p:cNvPr id="30" name="TextBox 29"/>
                <p:cNvSpPr txBox="1"/>
                <p:nvPr/>
              </p:nvSpPr>
              <p:spPr>
                <a:xfrm>
                  <a:off x="2786968" y="4439607"/>
                  <a:ext cx="914400" cy="207749"/>
                </a:xfrm>
                <a:prstGeom prst="rect">
                  <a:avLst/>
                </a:prstGeom>
                <a:noFill/>
              </p:spPr>
              <p:txBody>
                <a:bodyPr wrap="square" lIns="68580" tIns="34290" rIns="68580" bIns="34290" rtlCol="0" anchor="ctr" anchorCtr="0">
                  <a:spAutoFit/>
                </a:bodyPr>
                <a:lstStyle/>
                <a:p>
                  <a:pPr algn="ctr" defTabSz="342891">
                    <a:defRPr/>
                  </a:pPr>
                  <a:r>
                    <a:rPr lang="en-US" sz="900" kern="0" dirty="0">
                      <a:solidFill>
                        <a:srgbClr val="253974"/>
                      </a:solidFill>
                      <a:latin typeface="BentonSans Book" charset="0"/>
                      <a:ea typeface="BentonSans Book" charset="0"/>
                      <a:cs typeface="BentonSans Book" charset="0"/>
                    </a:rPr>
                    <a:t>Wires</a:t>
                  </a:r>
                </a:p>
              </p:txBody>
            </p:sp>
            <p:sp>
              <p:nvSpPr>
                <p:cNvPr id="32" name="TextBox 31"/>
                <p:cNvSpPr txBox="1"/>
                <p:nvPr/>
              </p:nvSpPr>
              <p:spPr>
                <a:xfrm>
                  <a:off x="1797708" y="4370357"/>
                  <a:ext cx="914400" cy="346249"/>
                </a:xfrm>
                <a:prstGeom prst="rect">
                  <a:avLst/>
                </a:prstGeom>
                <a:noFill/>
              </p:spPr>
              <p:txBody>
                <a:bodyPr wrap="square" lIns="68580" tIns="34290" rIns="68580" bIns="34290" rtlCol="0" anchor="ctr" anchorCtr="0">
                  <a:spAutoFit/>
                </a:bodyPr>
                <a:lstStyle/>
                <a:p>
                  <a:pPr algn="ctr" defTabSz="342891">
                    <a:defRPr/>
                  </a:pPr>
                  <a:r>
                    <a:rPr lang="en-US" sz="900" kern="0" dirty="0">
                      <a:solidFill>
                        <a:srgbClr val="253974"/>
                      </a:solidFill>
                      <a:latin typeface="BentonSans Book" charset="0"/>
                      <a:ea typeface="BentonSans Book" charset="0"/>
                      <a:cs typeface="BentonSans Book" charset="0"/>
                    </a:rPr>
                    <a:t>Transaction Data</a:t>
                  </a:r>
                </a:p>
              </p:txBody>
            </p:sp>
            <p:sp>
              <p:nvSpPr>
                <p:cNvPr id="34" name="TextBox 33"/>
                <p:cNvSpPr txBox="1"/>
                <p:nvPr/>
              </p:nvSpPr>
              <p:spPr>
                <a:xfrm>
                  <a:off x="6744008" y="4370357"/>
                  <a:ext cx="914400" cy="346249"/>
                </a:xfrm>
                <a:prstGeom prst="rect">
                  <a:avLst/>
                </a:prstGeom>
                <a:noFill/>
              </p:spPr>
              <p:txBody>
                <a:bodyPr wrap="square" lIns="68580" tIns="34290" rIns="68580" bIns="34290" rtlCol="0" anchor="ctr" anchorCtr="0">
                  <a:spAutoFit/>
                </a:bodyPr>
                <a:lstStyle/>
                <a:p>
                  <a:pPr algn="ctr" defTabSz="342891">
                    <a:defRPr/>
                  </a:pPr>
                  <a:r>
                    <a:rPr lang="en-US" sz="900" kern="0" dirty="0">
                      <a:solidFill>
                        <a:srgbClr val="253974"/>
                      </a:solidFill>
                      <a:latin typeface="BentonSans Book" charset="0"/>
                      <a:ea typeface="BentonSans Book" charset="0"/>
                      <a:cs typeface="BentonSans Book" charset="0"/>
                    </a:rPr>
                    <a:t>Foreign Exchange</a:t>
                  </a:r>
                </a:p>
              </p:txBody>
            </p:sp>
          </p:grpSp>
        </p:grpSp>
        <p:sp>
          <p:nvSpPr>
            <p:cNvPr id="17" name="TextBox 16"/>
            <p:cNvSpPr txBox="1"/>
            <p:nvPr/>
          </p:nvSpPr>
          <p:spPr>
            <a:xfrm>
              <a:off x="1082977" y="3602709"/>
              <a:ext cx="1109405" cy="207749"/>
            </a:xfrm>
            <a:prstGeom prst="rect">
              <a:avLst/>
            </a:prstGeom>
            <a:noFill/>
          </p:spPr>
          <p:txBody>
            <a:bodyPr wrap="square" lIns="68580" tIns="34290" rIns="68580" bIns="34290" rtlCol="0">
              <a:spAutoFit/>
            </a:bodyPr>
            <a:lstStyle/>
            <a:p>
              <a:pPr algn="ctr" defTabSz="342891">
                <a:defRPr/>
              </a:pPr>
              <a:r>
                <a:rPr lang="en-US" sz="900" kern="0" dirty="0">
                  <a:solidFill>
                    <a:srgbClr val="253974"/>
                  </a:solidFill>
                  <a:latin typeface="BentonSans Book" charset="0"/>
                  <a:ea typeface="BentonSans Book" charset="0"/>
                  <a:cs typeface="BentonSans Book" charset="0"/>
                </a:rPr>
                <a:t>ACH/EFT</a:t>
              </a:r>
            </a:p>
          </p:txBody>
        </p:sp>
        <p:sp>
          <p:nvSpPr>
            <p:cNvPr id="19" name="TextBox 18"/>
            <p:cNvSpPr txBox="1"/>
            <p:nvPr/>
          </p:nvSpPr>
          <p:spPr>
            <a:xfrm>
              <a:off x="6850103" y="3602709"/>
              <a:ext cx="1371600" cy="207749"/>
            </a:xfrm>
            <a:prstGeom prst="rect">
              <a:avLst/>
            </a:prstGeom>
            <a:noFill/>
          </p:spPr>
          <p:txBody>
            <a:bodyPr wrap="square" lIns="68580" tIns="34290" rIns="68580" bIns="34290" rtlCol="0">
              <a:spAutoFit/>
            </a:bodyPr>
            <a:lstStyle/>
            <a:p>
              <a:pPr algn="ctr" defTabSz="342891">
                <a:defRPr/>
              </a:pPr>
              <a:r>
                <a:rPr lang="en-US" sz="900" kern="0" dirty="0">
                  <a:solidFill>
                    <a:srgbClr val="253974"/>
                  </a:solidFill>
                  <a:latin typeface="BentonSans Book" charset="0"/>
                  <a:ea typeface="BentonSans Book" charset="0"/>
                  <a:cs typeface="BentonSans Book" charset="0"/>
                </a:rPr>
                <a:t>Merchant Financing</a:t>
              </a:r>
            </a:p>
          </p:txBody>
        </p:sp>
        <p:sp>
          <p:nvSpPr>
            <p:cNvPr id="25" name="TextBox 24"/>
            <p:cNvSpPr txBox="1"/>
            <p:nvPr/>
          </p:nvSpPr>
          <p:spPr>
            <a:xfrm>
              <a:off x="4696939" y="3602709"/>
              <a:ext cx="1752600" cy="207749"/>
            </a:xfrm>
            <a:prstGeom prst="rect">
              <a:avLst/>
            </a:prstGeom>
            <a:noFill/>
          </p:spPr>
          <p:txBody>
            <a:bodyPr wrap="square" lIns="68580" tIns="34290" rIns="68580" bIns="34290" rtlCol="0">
              <a:spAutoFit/>
            </a:bodyPr>
            <a:lstStyle/>
            <a:p>
              <a:pPr algn="ctr" defTabSz="342891">
                <a:defRPr/>
              </a:pPr>
              <a:r>
                <a:rPr lang="en-US" sz="900" kern="0" dirty="0">
                  <a:solidFill>
                    <a:srgbClr val="253974"/>
                  </a:solidFill>
                  <a:latin typeface="BentonSans Book" charset="0"/>
                  <a:ea typeface="BentonSans Book" charset="0"/>
                  <a:cs typeface="BentonSans Book" charset="0"/>
                </a:rPr>
                <a:t>Fraud &amp; Risk Management</a:t>
              </a:r>
            </a:p>
          </p:txBody>
        </p:sp>
        <p:sp>
          <p:nvSpPr>
            <p:cNvPr id="26" name="TextBox 25"/>
            <p:cNvSpPr txBox="1"/>
            <p:nvPr/>
          </p:nvSpPr>
          <p:spPr>
            <a:xfrm>
              <a:off x="4022832" y="3936317"/>
              <a:ext cx="1109405" cy="207749"/>
            </a:xfrm>
            <a:prstGeom prst="rect">
              <a:avLst/>
            </a:prstGeom>
            <a:noFill/>
          </p:spPr>
          <p:txBody>
            <a:bodyPr wrap="square" lIns="68580" tIns="34290" rIns="68580" bIns="34290" rtlCol="0">
              <a:spAutoFit/>
            </a:bodyPr>
            <a:lstStyle/>
            <a:p>
              <a:pPr algn="ctr" defTabSz="342891">
                <a:defRPr/>
              </a:pPr>
              <a:r>
                <a:rPr lang="en-US" sz="900" kern="0" dirty="0">
                  <a:solidFill>
                    <a:srgbClr val="253974"/>
                  </a:solidFill>
                  <a:latin typeface="BentonSans Book" charset="0"/>
                  <a:ea typeface="BentonSans Book" charset="0"/>
                  <a:cs typeface="BentonSans Book" charset="0"/>
                </a:rPr>
                <a:t>AML/KYC</a:t>
              </a:r>
            </a:p>
          </p:txBody>
        </p:sp>
        <p:sp>
          <p:nvSpPr>
            <p:cNvPr id="31" name="TextBox 30"/>
            <p:cNvSpPr txBox="1"/>
            <p:nvPr/>
          </p:nvSpPr>
          <p:spPr>
            <a:xfrm>
              <a:off x="2061207" y="3936317"/>
              <a:ext cx="1109405" cy="207749"/>
            </a:xfrm>
            <a:prstGeom prst="rect">
              <a:avLst/>
            </a:prstGeom>
            <a:noFill/>
          </p:spPr>
          <p:txBody>
            <a:bodyPr wrap="square" lIns="68580" tIns="34290" rIns="68580" bIns="34290" rtlCol="0">
              <a:spAutoFit/>
            </a:bodyPr>
            <a:lstStyle/>
            <a:p>
              <a:pPr algn="ctr" defTabSz="342891">
                <a:defRPr/>
              </a:pPr>
              <a:r>
                <a:rPr lang="en-US" sz="900" kern="0" dirty="0">
                  <a:solidFill>
                    <a:srgbClr val="253974"/>
                  </a:solidFill>
                  <a:latin typeface="BentonSans Book" charset="0"/>
                  <a:ea typeface="BentonSans Book" charset="0"/>
                  <a:cs typeface="BentonSans Book" charset="0"/>
                </a:rPr>
                <a:t>Checks</a:t>
              </a:r>
            </a:p>
          </p:txBody>
        </p:sp>
        <p:sp>
          <p:nvSpPr>
            <p:cNvPr id="33" name="TextBox 32"/>
            <p:cNvSpPr txBox="1"/>
            <p:nvPr/>
          </p:nvSpPr>
          <p:spPr>
            <a:xfrm>
              <a:off x="3114485" y="3602709"/>
              <a:ext cx="981362" cy="207749"/>
            </a:xfrm>
            <a:prstGeom prst="rect">
              <a:avLst/>
            </a:prstGeom>
            <a:noFill/>
          </p:spPr>
          <p:txBody>
            <a:bodyPr wrap="square" lIns="68580" tIns="34290" rIns="68580" bIns="34290" rtlCol="0">
              <a:spAutoFit/>
            </a:bodyPr>
            <a:lstStyle/>
            <a:p>
              <a:pPr algn="ctr" defTabSz="342891">
                <a:defRPr/>
              </a:pPr>
              <a:r>
                <a:rPr lang="en-US" sz="900" kern="0" dirty="0">
                  <a:solidFill>
                    <a:srgbClr val="253974"/>
                  </a:solidFill>
                  <a:latin typeface="BentonSans Book" charset="0"/>
                  <a:ea typeface="BentonSans Book" charset="0"/>
                  <a:cs typeface="BentonSans Book" charset="0"/>
                </a:rPr>
                <a:t>Underwriting</a:t>
              </a:r>
            </a:p>
          </p:txBody>
        </p:sp>
        <p:sp>
          <p:nvSpPr>
            <p:cNvPr id="35" name="TextBox 34"/>
            <p:cNvSpPr txBox="1"/>
            <p:nvPr/>
          </p:nvSpPr>
          <p:spPr>
            <a:xfrm>
              <a:off x="5870683" y="3936317"/>
              <a:ext cx="1371600" cy="207749"/>
            </a:xfrm>
            <a:prstGeom prst="rect">
              <a:avLst/>
            </a:prstGeom>
            <a:noFill/>
          </p:spPr>
          <p:txBody>
            <a:bodyPr wrap="square" lIns="68580" tIns="34290" rIns="68580" bIns="34290" rtlCol="0">
              <a:spAutoFit/>
            </a:bodyPr>
            <a:lstStyle/>
            <a:p>
              <a:pPr algn="ctr" defTabSz="342891">
                <a:defRPr/>
              </a:pPr>
              <a:r>
                <a:rPr lang="en-US" sz="900" kern="0" dirty="0" smtClean="0">
                  <a:solidFill>
                    <a:srgbClr val="253974"/>
                  </a:solidFill>
                  <a:latin typeface="BentonSans Book" charset="0"/>
                  <a:ea typeface="BentonSans Book" charset="0"/>
                  <a:cs typeface="BentonSans Book" charset="0"/>
                </a:rPr>
                <a:t>On-Card Lending</a:t>
              </a:r>
              <a:endParaRPr lang="en-US" sz="900" kern="0" dirty="0">
                <a:solidFill>
                  <a:srgbClr val="253974"/>
                </a:solidFill>
                <a:latin typeface="BentonSans Book" charset="0"/>
                <a:ea typeface="BentonSans Book" charset="0"/>
                <a:cs typeface="BentonSans Book" charset="0"/>
              </a:endParaRPr>
            </a:p>
          </p:txBody>
        </p:sp>
      </p:grpSp>
    </p:spTree>
    <p:extLst>
      <p:ext uri="{BB962C8B-B14F-4D97-AF65-F5344CB8AC3E}">
        <p14:creationId xmlns:p14="http://schemas.microsoft.com/office/powerpoint/2010/main" val="148570359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p:cNvGrpSpPr/>
          <p:nvPr/>
        </p:nvGrpSpPr>
        <p:grpSpPr>
          <a:xfrm>
            <a:off x="1422966" y="1967390"/>
            <a:ext cx="6329548" cy="1547870"/>
            <a:chOff x="1422966" y="1967390"/>
            <a:chExt cx="6329548" cy="1547870"/>
          </a:xfrm>
        </p:grpSpPr>
        <p:sp>
          <p:nvSpPr>
            <p:cNvPr id="40" name="Round Same Side Corner Rectangle 39"/>
            <p:cNvSpPr/>
            <p:nvPr/>
          </p:nvSpPr>
          <p:spPr>
            <a:xfrm rot="10800000">
              <a:off x="1622880" y="1967390"/>
              <a:ext cx="5915604" cy="1333485"/>
            </a:xfrm>
            <a:prstGeom prst="round2SameRect">
              <a:avLst>
                <a:gd name="adj1" fmla="val 16667"/>
                <a:gd name="adj2" fmla="val 18608"/>
              </a:avLst>
            </a:prstGeom>
            <a:solidFill>
              <a:srgbClr val="009BBC">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189"/>
              <a:endParaRPr lang="en-US" sz="2400" dirty="0">
                <a:solidFill>
                  <a:srgbClr val="FFFFFF"/>
                </a:solidFill>
                <a:effectLst>
                  <a:outerShdw blurRad="38100" dist="38100" dir="2700000" algn="tl">
                    <a:srgbClr val="000000">
                      <a:alpha val="43137"/>
                    </a:srgbClr>
                  </a:outerShdw>
                </a:effectLst>
              </a:endParaRPr>
            </a:p>
          </p:txBody>
        </p:sp>
        <p:grpSp>
          <p:nvGrpSpPr>
            <p:cNvPr id="12" name="Group 11"/>
            <p:cNvGrpSpPr/>
            <p:nvPr/>
          </p:nvGrpSpPr>
          <p:grpSpPr>
            <a:xfrm>
              <a:off x="1887145" y="2017643"/>
              <a:ext cx="1143263" cy="1002739"/>
              <a:chOff x="1956718" y="1928192"/>
              <a:chExt cx="1143263" cy="1002739"/>
            </a:xfrm>
          </p:grpSpPr>
          <p:sp>
            <p:nvSpPr>
              <p:cNvPr id="21" name="TextBox 20"/>
              <p:cNvSpPr txBox="1"/>
              <p:nvPr/>
            </p:nvSpPr>
            <p:spPr>
              <a:xfrm>
                <a:off x="1956718" y="2623154"/>
                <a:ext cx="1143263" cy="307777"/>
              </a:xfrm>
              <a:prstGeom prst="rect">
                <a:avLst/>
              </a:prstGeom>
              <a:noFill/>
            </p:spPr>
            <p:txBody>
              <a:bodyPr wrap="none" rtlCol="0">
                <a:spAutoFit/>
              </a:bodyPr>
              <a:lstStyle/>
              <a:p>
                <a:pPr algn="ctr" defTabSz="457189"/>
                <a:r>
                  <a:rPr lang="en-US" sz="1400" dirty="0">
                    <a:solidFill>
                      <a:srgbClr val="172E7D">
                        <a:lumMod val="75000"/>
                      </a:srgbClr>
                    </a:solidFill>
                    <a:latin typeface="BentonSans Light" charset="0"/>
                    <a:ea typeface="BentonSans Light" charset="0"/>
                    <a:cs typeface="BentonSans Light" charset="0"/>
                  </a:rPr>
                  <a:t>PAYMENTS</a:t>
                </a:r>
              </a:p>
            </p:txBody>
          </p:sp>
          <p:pic>
            <p:nvPicPr>
              <p:cNvPr id="27" name="Picture 26"/>
              <p:cNvPicPr>
                <a:picLocks noChangeAspect="1"/>
              </p:cNvPicPr>
              <p:nvPr/>
            </p:nvPicPr>
            <p:blipFill rotWithShape="1">
              <a:blip r:embed="rId3" cstate="screen">
                <a:clrChange>
                  <a:clrFrom>
                    <a:srgbClr val="F6F7F8"/>
                  </a:clrFrom>
                  <a:clrTo>
                    <a:srgbClr val="F6F7F8">
                      <a:alpha val="0"/>
                    </a:srgbClr>
                  </a:clrTo>
                </a:clrChange>
                <a:extLst>
                  <a:ext uri="{28A0092B-C50C-407E-A947-70E740481C1C}">
                    <a14:useLocalDpi xmlns:a14="http://schemas.microsoft.com/office/drawing/2010/main"/>
                  </a:ext>
                </a:extLst>
              </a:blip>
              <a:srcRect l="2162" t="4055" r="1897" b="6272"/>
              <a:stretch/>
            </p:blipFill>
            <p:spPr>
              <a:xfrm>
                <a:off x="2107095" y="1928192"/>
                <a:ext cx="844826" cy="785192"/>
              </a:xfrm>
              <a:prstGeom prst="ellipse">
                <a:avLst/>
              </a:prstGeom>
              <a:ln>
                <a:noFill/>
              </a:ln>
            </p:spPr>
          </p:pic>
        </p:grpSp>
        <p:grpSp>
          <p:nvGrpSpPr>
            <p:cNvPr id="13" name="Group 12"/>
            <p:cNvGrpSpPr/>
            <p:nvPr/>
          </p:nvGrpSpPr>
          <p:grpSpPr>
            <a:xfrm>
              <a:off x="3637334" y="2028221"/>
              <a:ext cx="1873701" cy="992161"/>
              <a:chOff x="3662363" y="1938770"/>
              <a:chExt cx="1873701" cy="992161"/>
            </a:xfrm>
          </p:grpSpPr>
          <p:sp>
            <p:nvSpPr>
              <p:cNvPr id="25" name="TextBox 24"/>
              <p:cNvSpPr txBox="1"/>
              <p:nvPr/>
            </p:nvSpPr>
            <p:spPr>
              <a:xfrm>
                <a:off x="3662363" y="2623154"/>
                <a:ext cx="1873701" cy="307777"/>
              </a:xfrm>
              <a:prstGeom prst="rect">
                <a:avLst/>
              </a:prstGeom>
              <a:noFill/>
            </p:spPr>
            <p:txBody>
              <a:bodyPr wrap="square" rtlCol="0">
                <a:spAutoFit/>
              </a:bodyPr>
              <a:lstStyle/>
              <a:p>
                <a:pPr algn="ctr" defTabSz="457189"/>
                <a:r>
                  <a:rPr lang="en-US" sz="1400">
                    <a:solidFill>
                      <a:srgbClr val="172E7D">
                        <a:lumMod val="75000"/>
                      </a:srgbClr>
                    </a:solidFill>
                    <a:latin typeface="BentonSans Light" charset="0"/>
                    <a:ea typeface="BentonSans Light" charset="0"/>
                    <a:cs typeface="BentonSans Light" charset="0"/>
                  </a:rPr>
                  <a:t>WORKING CAPITAL</a:t>
                </a:r>
                <a:endParaRPr lang="en-US" sz="1400" dirty="0">
                  <a:solidFill>
                    <a:srgbClr val="172E7D">
                      <a:lumMod val="75000"/>
                    </a:srgbClr>
                  </a:solidFill>
                  <a:latin typeface="BentonSans Light" charset="0"/>
                  <a:ea typeface="BentonSans Light" charset="0"/>
                  <a:cs typeface="BentonSans Light" charset="0"/>
                </a:endParaRPr>
              </a:p>
            </p:txBody>
          </p:sp>
          <p:pic>
            <p:nvPicPr>
              <p:cNvPr id="29" name="Picture 28"/>
              <p:cNvPicPr>
                <a:picLocks noChangeAspect="1"/>
              </p:cNvPicPr>
              <p:nvPr/>
            </p:nvPicPr>
            <p:blipFill rotWithShape="1">
              <a:blip r:embed="rId4" cstate="screen">
                <a:clrChange>
                  <a:clrFrom>
                    <a:srgbClr val="F6F7F8"/>
                  </a:clrFrom>
                  <a:clrTo>
                    <a:srgbClr val="F6F7F8">
                      <a:alpha val="0"/>
                    </a:srgbClr>
                  </a:clrTo>
                </a:clrChange>
                <a:extLst>
                  <a:ext uri="{28A0092B-C50C-407E-A947-70E740481C1C}">
                    <a14:useLocalDpi xmlns:a14="http://schemas.microsoft.com/office/drawing/2010/main"/>
                  </a:ext>
                </a:extLst>
              </a:blip>
              <a:srcRect l="23676" t="8271" r="25314" b="11843"/>
              <a:stretch/>
            </p:blipFill>
            <p:spPr>
              <a:xfrm>
                <a:off x="4209402" y="1938770"/>
                <a:ext cx="755375" cy="749924"/>
              </a:xfrm>
              <a:prstGeom prst="ellipse">
                <a:avLst/>
              </a:prstGeom>
            </p:spPr>
          </p:pic>
        </p:grpSp>
        <p:sp>
          <p:nvSpPr>
            <p:cNvPr id="31" name="Rounded Rectangle 30"/>
            <p:cNvSpPr/>
            <p:nvPr/>
          </p:nvSpPr>
          <p:spPr>
            <a:xfrm>
              <a:off x="1422966" y="3002308"/>
              <a:ext cx="6329548" cy="512952"/>
            </a:xfrm>
            <a:prstGeom prst="roundRect">
              <a:avLst>
                <a:gd name="adj" fmla="val 9840"/>
              </a:avLst>
            </a:prstGeom>
            <a:solidFill>
              <a:srgbClr val="009BBC"/>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defTabSz="457189"/>
              <a:r>
                <a:rPr lang="en-US" sz="2000" dirty="0" smtClean="0">
                  <a:solidFill>
                    <a:srgbClr val="FFFFFF"/>
                  </a:solidFill>
                  <a:latin typeface="BentonSans Light" charset="0"/>
                  <a:ea typeface="BentonSans Light" charset="0"/>
                  <a:cs typeface="BentonSans Light" charset="0"/>
                </a:rPr>
                <a:t>COMMERCIAL PAYMENTS GATEWAY</a:t>
              </a:r>
              <a:endParaRPr lang="en-US" sz="2000" dirty="0">
                <a:solidFill>
                  <a:srgbClr val="FFFFFF"/>
                </a:solidFill>
                <a:latin typeface="BentonSans Light" charset="0"/>
                <a:ea typeface="BentonSans Light" charset="0"/>
                <a:cs typeface="BentonSans Light" charset="0"/>
              </a:endParaRPr>
            </a:p>
          </p:txBody>
        </p:sp>
        <p:grpSp>
          <p:nvGrpSpPr>
            <p:cNvPr id="11" name="Group 10"/>
            <p:cNvGrpSpPr/>
            <p:nvPr/>
          </p:nvGrpSpPr>
          <p:grpSpPr>
            <a:xfrm>
              <a:off x="6117960" y="2127339"/>
              <a:ext cx="1010213" cy="893043"/>
              <a:chOff x="6187533" y="2037888"/>
              <a:chExt cx="1010213" cy="893043"/>
            </a:xfrm>
          </p:grpSpPr>
          <p:sp>
            <p:nvSpPr>
              <p:cNvPr id="23" name="TextBox 22"/>
              <p:cNvSpPr txBox="1"/>
              <p:nvPr/>
            </p:nvSpPr>
            <p:spPr>
              <a:xfrm>
                <a:off x="6187533" y="2623154"/>
                <a:ext cx="1010213" cy="307777"/>
              </a:xfrm>
              <a:prstGeom prst="rect">
                <a:avLst/>
              </a:prstGeom>
              <a:noFill/>
            </p:spPr>
            <p:txBody>
              <a:bodyPr wrap="none" rtlCol="0">
                <a:spAutoFit/>
              </a:bodyPr>
              <a:lstStyle/>
              <a:p>
                <a:pPr algn="ctr" defTabSz="457189"/>
                <a:r>
                  <a:rPr lang="en-US" sz="1400" dirty="0">
                    <a:solidFill>
                      <a:srgbClr val="172E7D">
                        <a:lumMod val="75000"/>
                      </a:srgbClr>
                    </a:solidFill>
                    <a:latin typeface="BentonSans Light" charset="0"/>
                    <a:ea typeface="BentonSans Light" charset="0"/>
                    <a:cs typeface="BentonSans Light" charset="0"/>
                  </a:rPr>
                  <a:t>INSIGHTS</a:t>
                </a:r>
              </a:p>
            </p:txBody>
          </p:sp>
          <p:grpSp>
            <p:nvGrpSpPr>
              <p:cNvPr id="8" name="Group 7"/>
              <p:cNvGrpSpPr/>
              <p:nvPr/>
            </p:nvGrpSpPr>
            <p:grpSpPr>
              <a:xfrm>
                <a:off x="6400031" y="2037888"/>
                <a:ext cx="585216" cy="585216"/>
                <a:chOff x="6391471" y="2071104"/>
                <a:chExt cx="585216" cy="585216"/>
              </a:xfrm>
            </p:grpSpPr>
            <p:pic>
              <p:nvPicPr>
                <p:cNvPr id="4" name="Picture 3"/>
                <p:cNvPicPr>
                  <a:picLocks noChangeAspect="1"/>
                </p:cNvPicPr>
                <p:nvPr/>
              </p:nvPicPr>
              <p:blipFill rotWithShape="1">
                <a:blip r:embed="rId5" cstate="screen">
                  <a:extLst>
                    <a:ext uri="{28A0092B-C50C-407E-A947-70E740481C1C}">
                      <a14:useLocalDpi xmlns:a14="http://schemas.microsoft.com/office/drawing/2010/main"/>
                    </a:ext>
                  </a:extLst>
                </a:blip>
                <a:srcRect l="14881" t="13641" r="13105" b="9260"/>
                <a:stretch/>
              </p:blipFill>
              <p:spPr>
                <a:xfrm>
                  <a:off x="6475161" y="2141157"/>
                  <a:ext cx="428018" cy="458249"/>
                </a:xfrm>
                <a:prstGeom prst="rect">
                  <a:avLst/>
                </a:prstGeom>
              </p:spPr>
            </p:pic>
            <p:sp>
              <p:nvSpPr>
                <p:cNvPr id="7" name="Oval 6"/>
                <p:cNvSpPr/>
                <p:nvPr/>
              </p:nvSpPr>
              <p:spPr>
                <a:xfrm>
                  <a:off x="6391471" y="2071104"/>
                  <a:ext cx="585216" cy="585216"/>
                </a:xfrm>
                <a:prstGeom prst="ellipse">
                  <a:avLst/>
                </a:prstGeom>
                <a:noFill/>
                <a:ln w="34925" cap="flat">
                  <a:solidFill>
                    <a:srgbClr val="1D71CD"/>
                  </a:solidFill>
                  <a:prstDash val="solid"/>
                  <a:miter lim="8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3600" b="0" i="0" u="none" strike="noStrike" cap="none" spc="0" normalizeH="0" baseline="0">
                    <a:ln>
                      <a:noFill/>
                    </a:ln>
                    <a:solidFill>
                      <a:srgbClr val="000000"/>
                    </a:solidFill>
                    <a:effectLst/>
                    <a:uFillTx/>
                    <a:latin typeface="Calibri"/>
                    <a:ea typeface="Calibri"/>
                    <a:cs typeface="Calibri"/>
                    <a:sym typeface="Calibri"/>
                  </a:endParaRPr>
                </a:p>
              </p:txBody>
            </p:sp>
          </p:grpSp>
        </p:grpSp>
      </p:grpSp>
      <p:sp>
        <p:nvSpPr>
          <p:cNvPr id="3" name="Rectangle 2"/>
          <p:cNvSpPr/>
          <p:nvPr/>
        </p:nvSpPr>
        <p:spPr>
          <a:xfrm>
            <a:off x="403225" y="1825746"/>
            <a:ext cx="8337548" cy="1557144"/>
          </a:xfrm>
          <a:prstGeom prst="rect">
            <a:avLst/>
          </a:prstGeom>
          <a:solidFill>
            <a:srgbClr val="FFFFFF"/>
          </a:solidFill>
          <a:ln w="25400" cap="flat">
            <a:noFill/>
            <a:prstDash val="solid"/>
            <a:miter lim="8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3600" b="0" i="0" u="none" strike="noStrike" cap="none" spc="0" normalizeH="0" baseline="0">
              <a:ln>
                <a:noFill/>
              </a:ln>
              <a:solidFill>
                <a:srgbClr val="000000"/>
              </a:solidFill>
              <a:effectLst/>
              <a:uFillTx/>
              <a:latin typeface="Calibri"/>
              <a:ea typeface="Calibri"/>
              <a:cs typeface="Calibri"/>
              <a:sym typeface="Calibri"/>
            </a:endParaRPr>
          </a:p>
        </p:txBody>
      </p:sp>
      <p:sp>
        <p:nvSpPr>
          <p:cNvPr id="26" name="Title 1"/>
          <p:cNvSpPr>
            <a:spLocks noGrp="1"/>
          </p:cNvSpPr>
          <p:nvPr>
            <p:ph type="title"/>
          </p:nvPr>
        </p:nvSpPr>
        <p:spPr>
          <a:xfrm>
            <a:off x="403225" y="182563"/>
            <a:ext cx="8342014" cy="731837"/>
          </a:xfrm>
        </p:spPr>
        <p:txBody>
          <a:bodyPr/>
          <a:lstStyle/>
          <a:p>
            <a:r>
              <a:rPr lang="en-US" dirty="0"/>
              <a:t>To </a:t>
            </a:r>
            <a:r>
              <a:rPr lang="en-US" dirty="0" smtClean="0"/>
              <a:t>platform</a:t>
            </a:r>
            <a:endParaRPr lang="en-US" dirty="0">
              <a:sym typeface="Helvetica"/>
            </a:endParaRPr>
          </a:p>
        </p:txBody>
      </p:sp>
      <p:grpSp>
        <p:nvGrpSpPr>
          <p:cNvPr id="61" name="Group 60"/>
          <p:cNvGrpSpPr/>
          <p:nvPr/>
        </p:nvGrpSpPr>
        <p:grpSpPr>
          <a:xfrm>
            <a:off x="403225" y="3395970"/>
            <a:ext cx="8337549" cy="1278384"/>
            <a:chOff x="403225" y="3464065"/>
            <a:chExt cx="8337549" cy="1278384"/>
          </a:xfrm>
        </p:grpSpPr>
        <p:grpSp>
          <p:nvGrpSpPr>
            <p:cNvPr id="62" name="Group 61"/>
            <p:cNvGrpSpPr/>
            <p:nvPr/>
          </p:nvGrpSpPr>
          <p:grpSpPr>
            <a:xfrm>
              <a:off x="403225" y="3464065"/>
              <a:ext cx="8337549" cy="1278384"/>
              <a:chOff x="403225" y="3464065"/>
              <a:chExt cx="8337549" cy="1278384"/>
            </a:xfrm>
          </p:grpSpPr>
          <p:grpSp>
            <p:nvGrpSpPr>
              <p:cNvPr id="71" name="Group 70"/>
              <p:cNvGrpSpPr/>
              <p:nvPr/>
            </p:nvGrpSpPr>
            <p:grpSpPr>
              <a:xfrm>
                <a:off x="403225" y="3464065"/>
                <a:ext cx="8337549" cy="1278384"/>
                <a:chOff x="403225" y="3464065"/>
                <a:chExt cx="8337549" cy="1278384"/>
              </a:xfrm>
            </p:grpSpPr>
            <p:sp>
              <p:nvSpPr>
                <p:cNvPr id="81" name="Rounded Rectangle 80"/>
                <p:cNvSpPr/>
                <p:nvPr/>
              </p:nvSpPr>
              <p:spPr>
                <a:xfrm>
                  <a:off x="403225" y="3464065"/>
                  <a:ext cx="8337549" cy="1278384"/>
                </a:xfrm>
                <a:prstGeom prst="roundRect">
                  <a:avLst/>
                </a:prstGeom>
                <a:solidFill>
                  <a:srgbClr val="FFFFFF"/>
                </a:solidFill>
                <a:ln w="34925" cap="flat" cmpd="sng" algn="ctr">
                  <a:solidFill>
                    <a:srgbClr val="253974"/>
                  </a:solidFill>
                  <a:prstDash val="solid"/>
                </a:ln>
                <a:effectLst/>
              </p:spPr>
              <p:txBody>
                <a:bodyPr rtlCol="0" anchor="ctr"/>
                <a:lstStyle/>
                <a:p>
                  <a:pPr algn="ctr">
                    <a:defRPr/>
                  </a:pPr>
                  <a:endParaRPr lang="en-US" kern="0">
                    <a:solidFill>
                      <a:sysClr val="window" lastClr="FFFFFF"/>
                    </a:solidFill>
                    <a:latin typeface="BentonSans Book" charset="0"/>
                    <a:ea typeface="BentonSans Book" charset="0"/>
                    <a:cs typeface="BentonSans Book" charset="0"/>
                  </a:endParaRPr>
                </a:p>
              </p:txBody>
            </p:sp>
            <p:pic>
              <p:nvPicPr>
                <p:cNvPr id="82" name="Picture 81"/>
                <p:cNvPicPr>
                  <a:picLocks noChangeAspect="1"/>
                </p:cNvPicPr>
                <p:nvPr/>
              </p:nvPicPr>
              <p:blipFill rotWithShape="1">
                <a:blip r:embed="rId6" cstate="email">
                  <a:duotone>
                    <a:prstClr val="black"/>
                    <a:srgbClr val="79A9CF">
                      <a:lumMod val="75000"/>
                      <a:tint val="45000"/>
                      <a:satMod val="400000"/>
                    </a:srgbClr>
                  </a:duotone>
                  <a:extLst>
                    <a:ext uri="{28A0092B-C50C-407E-A947-70E740481C1C}">
                      <a14:useLocalDpi xmlns:a14="http://schemas.microsoft.com/office/drawing/2010/main"/>
                    </a:ext>
                  </a:extLst>
                </a:blip>
                <a:srcRect/>
                <a:stretch/>
              </p:blipFill>
              <p:spPr>
                <a:xfrm flipH="1">
                  <a:off x="723899" y="3834830"/>
                  <a:ext cx="7696201" cy="533400"/>
                </a:xfrm>
                <a:prstGeom prst="rect">
                  <a:avLst/>
                </a:prstGeom>
              </p:spPr>
            </p:pic>
          </p:grpSp>
          <p:grpSp>
            <p:nvGrpSpPr>
              <p:cNvPr id="72" name="Group 71"/>
              <p:cNvGrpSpPr/>
              <p:nvPr/>
            </p:nvGrpSpPr>
            <p:grpSpPr>
              <a:xfrm>
                <a:off x="652389" y="4370357"/>
                <a:ext cx="7839223" cy="346249"/>
                <a:chOff x="808448" y="4370357"/>
                <a:chExt cx="7839223" cy="346249"/>
              </a:xfrm>
            </p:grpSpPr>
            <p:sp>
              <p:nvSpPr>
                <p:cNvPr id="73" name="TextBox 72"/>
                <p:cNvSpPr txBox="1"/>
                <p:nvPr/>
              </p:nvSpPr>
              <p:spPr>
                <a:xfrm>
                  <a:off x="808448" y="4370357"/>
                  <a:ext cx="914400" cy="346249"/>
                </a:xfrm>
                <a:prstGeom prst="rect">
                  <a:avLst/>
                </a:prstGeom>
                <a:noFill/>
              </p:spPr>
              <p:txBody>
                <a:bodyPr wrap="square" lIns="68580" tIns="34290" rIns="68580" bIns="34290" rtlCol="0" anchor="ctr" anchorCtr="0">
                  <a:spAutoFit/>
                </a:bodyPr>
                <a:lstStyle/>
                <a:p>
                  <a:pPr algn="ctr" defTabSz="342891">
                    <a:defRPr/>
                  </a:pPr>
                  <a:r>
                    <a:rPr lang="en-US" sz="900" kern="0" dirty="0">
                      <a:solidFill>
                        <a:srgbClr val="253974"/>
                      </a:solidFill>
                      <a:latin typeface="BentonSans Book" charset="0"/>
                      <a:ea typeface="BentonSans Book" charset="0"/>
                      <a:cs typeface="BentonSans Book" charset="0"/>
                    </a:rPr>
                    <a:t>Card Processing</a:t>
                  </a:r>
                </a:p>
              </p:txBody>
            </p:sp>
            <p:sp>
              <p:nvSpPr>
                <p:cNvPr id="74" name="TextBox 73"/>
                <p:cNvSpPr txBox="1"/>
                <p:nvPr/>
              </p:nvSpPr>
              <p:spPr>
                <a:xfrm>
                  <a:off x="7733271" y="4370357"/>
                  <a:ext cx="914400" cy="346249"/>
                </a:xfrm>
                <a:prstGeom prst="rect">
                  <a:avLst/>
                </a:prstGeom>
                <a:noFill/>
              </p:spPr>
              <p:txBody>
                <a:bodyPr wrap="none" lIns="68580" tIns="34290" rIns="68580" bIns="34290" rtlCol="0" anchor="ctr" anchorCtr="0">
                  <a:spAutoFit/>
                </a:bodyPr>
                <a:lstStyle/>
                <a:p>
                  <a:pPr algn="ctr" defTabSz="342891">
                    <a:defRPr/>
                  </a:pPr>
                  <a:r>
                    <a:rPr lang="en-US" sz="900" kern="0" dirty="0">
                      <a:solidFill>
                        <a:srgbClr val="253974"/>
                      </a:solidFill>
                      <a:latin typeface="BentonSans Book" charset="0"/>
                      <a:ea typeface="BentonSans Book" charset="0"/>
                      <a:cs typeface="BentonSans Book" charset="0"/>
                    </a:rPr>
                    <a:t>Supply Chain</a:t>
                  </a:r>
                </a:p>
                <a:p>
                  <a:pPr algn="ctr" defTabSz="342891">
                    <a:defRPr/>
                  </a:pPr>
                  <a:r>
                    <a:rPr lang="en-US" sz="900" kern="0" dirty="0">
                      <a:solidFill>
                        <a:srgbClr val="253974"/>
                      </a:solidFill>
                      <a:latin typeface="BentonSans Book" charset="0"/>
                      <a:ea typeface="BentonSans Book" charset="0"/>
                      <a:cs typeface="BentonSans Book" charset="0"/>
                    </a:rPr>
                    <a:t>Solutions</a:t>
                  </a:r>
                </a:p>
              </p:txBody>
            </p:sp>
            <p:sp>
              <p:nvSpPr>
                <p:cNvPr id="75" name="TextBox 74"/>
                <p:cNvSpPr txBox="1"/>
                <p:nvPr/>
              </p:nvSpPr>
              <p:spPr>
                <a:xfrm>
                  <a:off x="5754748" y="4370357"/>
                  <a:ext cx="914400" cy="346249"/>
                </a:xfrm>
                <a:prstGeom prst="rect">
                  <a:avLst/>
                </a:prstGeom>
                <a:noFill/>
              </p:spPr>
              <p:txBody>
                <a:bodyPr wrap="square" lIns="68580" tIns="34290" rIns="68580" bIns="34290" rtlCol="0" anchor="ctr" anchorCtr="0">
                  <a:spAutoFit/>
                </a:bodyPr>
                <a:lstStyle/>
                <a:p>
                  <a:pPr algn="ctr" defTabSz="342891">
                    <a:defRPr/>
                  </a:pPr>
                  <a:r>
                    <a:rPr lang="en-US" sz="900" kern="0" dirty="0">
                      <a:solidFill>
                        <a:srgbClr val="253974"/>
                      </a:solidFill>
                      <a:latin typeface="BentonSans Book" charset="0"/>
                      <a:ea typeface="BentonSans Book" charset="0"/>
                      <a:cs typeface="BentonSans Book" charset="0"/>
                    </a:rPr>
                    <a:t>Predictive Analytics</a:t>
                  </a:r>
                </a:p>
              </p:txBody>
            </p:sp>
            <p:sp>
              <p:nvSpPr>
                <p:cNvPr id="76" name="TextBox 75"/>
                <p:cNvSpPr txBox="1"/>
                <p:nvPr/>
              </p:nvSpPr>
              <p:spPr>
                <a:xfrm>
                  <a:off x="3776228" y="4439607"/>
                  <a:ext cx="914400" cy="207749"/>
                </a:xfrm>
                <a:prstGeom prst="rect">
                  <a:avLst/>
                </a:prstGeom>
                <a:noFill/>
              </p:spPr>
              <p:txBody>
                <a:bodyPr wrap="none" lIns="68580" tIns="34290" rIns="68580" bIns="34290" rtlCol="0" anchor="ctr" anchorCtr="0">
                  <a:spAutoFit/>
                </a:bodyPr>
                <a:lstStyle/>
                <a:p>
                  <a:pPr algn="ctr" defTabSz="342891">
                    <a:defRPr/>
                  </a:pPr>
                  <a:r>
                    <a:rPr lang="en-US" sz="900" kern="0" dirty="0">
                      <a:solidFill>
                        <a:srgbClr val="253974"/>
                      </a:solidFill>
                      <a:latin typeface="BentonSans Book" charset="0"/>
                      <a:ea typeface="BentonSans Book" charset="0"/>
                      <a:cs typeface="BentonSans Book" charset="0"/>
                    </a:rPr>
                    <a:t>Servicing</a:t>
                  </a:r>
                </a:p>
              </p:txBody>
            </p:sp>
            <p:sp>
              <p:nvSpPr>
                <p:cNvPr id="77" name="TextBox 76"/>
                <p:cNvSpPr txBox="1"/>
                <p:nvPr/>
              </p:nvSpPr>
              <p:spPr>
                <a:xfrm>
                  <a:off x="4765488" y="4370357"/>
                  <a:ext cx="914400" cy="346249"/>
                </a:xfrm>
                <a:prstGeom prst="rect">
                  <a:avLst/>
                </a:prstGeom>
                <a:noFill/>
              </p:spPr>
              <p:txBody>
                <a:bodyPr wrap="square" lIns="68580" tIns="34290" rIns="68580" bIns="34290" rtlCol="0" anchor="ctr" anchorCtr="0">
                  <a:spAutoFit/>
                </a:bodyPr>
                <a:lstStyle/>
                <a:p>
                  <a:pPr algn="ctr" defTabSz="342891">
                    <a:defRPr/>
                  </a:pPr>
                  <a:r>
                    <a:rPr lang="en-US" sz="900" kern="0" dirty="0">
                      <a:solidFill>
                        <a:srgbClr val="253974"/>
                      </a:solidFill>
                      <a:latin typeface="BentonSans Book" charset="0"/>
                      <a:ea typeface="BentonSans Book" charset="0"/>
                      <a:cs typeface="BentonSans Book" charset="0"/>
                    </a:rPr>
                    <a:t>Banking &amp; Compliance</a:t>
                  </a:r>
                </a:p>
              </p:txBody>
            </p:sp>
            <p:sp>
              <p:nvSpPr>
                <p:cNvPr id="78" name="TextBox 77"/>
                <p:cNvSpPr txBox="1"/>
                <p:nvPr/>
              </p:nvSpPr>
              <p:spPr>
                <a:xfrm>
                  <a:off x="2786968" y="4439607"/>
                  <a:ext cx="914400" cy="207749"/>
                </a:xfrm>
                <a:prstGeom prst="rect">
                  <a:avLst/>
                </a:prstGeom>
                <a:noFill/>
              </p:spPr>
              <p:txBody>
                <a:bodyPr wrap="square" lIns="68580" tIns="34290" rIns="68580" bIns="34290" rtlCol="0" anchor="ctr" anchorCtr="0">
                  <a:spAutoFit/>
                </a:bodyPr>
                <a:lstStyle/>
                <a:p>
                  <a:pPr algn="ctr" defTabSz="342891">
                    <a:defRPr/>
                  </a:pPr>
                  <a:r>
                    <a:rPr lang="en-US" sz="900" kern="0" dirty="0">
                      <a:solidFill>
                        <a:srgbClr val="253974"/>
                      </a:solidFill>
                      <a:latin typeface="BentonSans Book" charset="0"/>
                      <a:ea typeface="BentonSans Book" charset="0"/>
                      <a:cs typeface="BentonSans Book" charset="0"/>
                    </a:rPr>
                    <a:t>Wires</a:t>
                  </a:r>
                </a:p>
              </p:txBody>
            </p:sp>
            <p:sp>
              <p:nvSpPr>
                <p:cNvPr id="79" name="TextBox 78"/>
                <p:cNvSpPr txBox="1"/>
                <p:nvPr/>
              </p:nvSpPr>
              <p:spPr>
                <a:xfrm>
                  <a:off x="1797708" y="4370357"/>
                  <a:ext cx="914400" cy="346249"/>
                </a:xfrm>
                <a:prstGeom prst="rect">
                  <a:avLst/>
                </a:prstGeom>
                <a:noFill/>
              </p:spPr>
              <p:txBody>
                <a:bodyPr wrap="square" lIns="68580" tIns="34290" rIns="68580" bIns="34290" rtlCol="0" anchor="ctr" anchorCtr="0">
                  <a:spAutoFit/>
                </a:bodyPr>
                <a:lstStyle/>
                <a:p>
                  <a:pPr algn="ctr" defTabSz="342891">
                    <a:defRPr/>
                  </a:pPr>
                  <a:r>
                    <a:rPr lang="en-US" sz="900" kern="0" dirty="0">
                      <a:solidFill>
                        <a:srgbClr val="253974"/>
                      </a:solidFill>
                      <a:latin typeface="BentonSans Book" charset="0"/>
                      <a:ea typeface="BentonSans Book" charset="0"/>
                      <a:cs typeface="BentonSans Book" charset="0"/>
                    </a:rPr>
                    <a:t>Transaction Data</a:t>
                  </a:r>
                </a:p>
              </p:txBody>
            </p:sp>
            <p:sp>
              <p:nvSpPr>
                <p:cNvPr id="80" name="TextBox 79"/>
                <p:cNvSpPr txBox="1"/>
                <p:nvPr/>
              </p:nvSpPr>
              <p:spPr>
                <a:xfrm>
                  <a:off x="6744008" y="4370357"/>
                  <a:ext cx="914400" cy="346249"/>
                </a:xfrm>
                <a:prstGeom prst="rect">
                  <a:avLst/>
                </a:prstGeom>
                <a:noFill/>
              </p:spPr>
              <p:txBody>
                <a:bodyPr wrap="square" lIns="68580" tIns="34290" rIns="68580" bIns="34290" rtlCol="0" anchor="ctr" anchorCtr="0">
                  <a:spAutoFit/>
                </a:bodyPr>
                <a:lstStyle/>
                <a:p>
                  <a:pPr algn="ctr" defTabSz="342891">
                    <a:defRPr/>
                  </a:pPr>
                  <a:r>
                    <a:rPr lang="en-US" sz="900" kern="0" dirty="0">
                      <a:solidFill>
                        <a:srgbClr val="253974"/>
                      </a:solidFill>
                      <a:latin typeface="BentonSans Book" charset="0"/>
                      <a:ea typeface="BentonSans Book" charset="0"/>
                      <a:cs typeface="BentonSans Book" charset="0"/>
                    </a:rPr>
                    <a:t>Foreign Exchange</a:t>
                  </a:r>
                </a:p>
              </p:txBody>
            </p:sp>
          </p:grpSp>
        </p:grpSp>
        <p:sp>
          <p:nvSpPr>
            <p:cNvPr id="64" name="TextBox 63"/>
            <p:cNvSpPr txBox="1"/>
            <p:nvPr/>
          </p:nvSpPr>
          <p:spPr>
            <a:xfrm>
              <a:off x="1082977" y="3602709"/>
              <a:ext cx="1109405" cy="207749"/>
            </a:xfrm>
            <a:prstGeom prst="rect">
              <a:avLst/>
            </a:prstGeom>
            <a:noFill/>
          </p:spPr>
          <p:txBody>
            <a:bodyPr wrap="square" lIns="68580" tIns="34290" rIns="68580" bIns="34290" rtlCol="0">
              <a:spAutoFit/>
            </a:bodyPr>
            <a:lstStyle/>
            <a:p>
              <a:pPr algn="ctr" defTabSz="342891">
                <a:defRPr/>
              </a:pPr>
              <a:r>
                <a:rPr lang="en-US" sz="900" kern="0" dirty="0">
                  <a:solidFill>
                    <a:srgbClr val="253974"/>
                  </a:solidFill>
                  <a:latin typeface="BentonSans Book" charset="0"/>
                  <a:ea typeface="BentonSans Book" charset="0"/>
                  <a:cs typeface="BentonSans Book" charset="0"/>
                </a:rPr>
                <a:t>ACH/EFT</a:t>
              </a:r>
            </a:p>
          </p:txBody>
        </p:sp>
        <p:sp>
          <p:nvSpPr>
            <p:cNvPr id="65" name="TextBox 64"/>
            <p:cNvSpPr txBox="1"/>
            <p:nvPr/>
          </p:nvSpPr>
          <p:spPr>
            <a:xfrm>
              <a:off x="6850103" y="3602709"/>
              <a:ext cx="1371600" cy="207749"/>
            </a:xfrm>
            <a:prstGeom prst="rect">
              <a:avLst/>
            </a:prstGeom>
            <a:noFill/>
          </p:spPr>
          <p:txBody>
            <a:bodyPr wrap="square" lIns="68580" tIns="34290" rIns="68580" bIns="34290" rtlCol="0">
              <a:spAutoFit/>
            </a:bodyPr>
            <a:lstStyle/>
            <a:p>
              <a:pPr algn="ctr" defTabSz="342891">
                <a:defRPr/>
              </a:pPr>
              <a:r>
                <a:rPr lang="en-US" sz="900" kern="0" dirty="0">
                  <a:solidFill>
                    <a:srgbClr val="253974"/>
                  </a:solidFill>
                  <a:latin typeface="BentonSans Book" charset="0"/>
                  <a:ea typeface="BentonSans Book" charset="0"/>
                  <a:cs typeface="BentonSans Book" charset="0"/>
                </a:rPr>
                <a:t>Merchant Financing</a:t>
              </a:r>
            </a:p>
          </p:txBody>
        </p:sp>
        <p:sp>
          <p:nvSpPr>
            <p:cNvPr id="66" name="TextBox 65"/>
            <p:cNvSpPr txBox="1"/>
            <p:nvPr/>
          </p:nvSpPr>
          <p:spPr>
            <a:xfrm>
              <a:off x="4696939" y="3602709"/>
              <a:ext cx="1752600" cy="207749"/>
            </a:xfrm>
            <a:prstGeom prst="rect">
              <a:avLst/>
            </a:prstGeom>
            <a:noFill/>
          </p:spPr>
          <p:txBody>
            <a:bodyPr wrap="square" lIns="68580" tIns="34290" rIns="68580" bIns="34290" rtlCol="0">
              <a:spAutoFit/>
            </a:bodyPr>
            <a:lstStyle/>
            <a:p>
              <a:pPr algn="ctr" defTabSz="342891">
                <a:defRPr/>
              </a:pPr>
              <a:r>
                <a:rPr lang="en-US" sz="900" kern="0" dirty="0">
                  <a:solidFill>
                    <a:srgbClr val="253974"/>
                  </a:solidFill>
                  <a:latin typeface="BentonSans Book" charset="0"/>
                  <a:ea typeface="BentonSans Book" charset="0"/>
                  <a:cs typeface="BentonSans Book" charset="0"/>
                </a:rPr>
                <a:t>Fraud &amp; Risk Management</a:t>
              </a:r>
            </a:p>
          </p:txBody>
        </p:sp>
        <p:sp>
          <p:nvSpPr>
            <p:cNvPr id="67" name="TextBox 66"/>
            <p:cNvSpPr txBox="1"/>
            <p:nvPr/>
          </p:nvSpPr>
          <p:spPr>
            <a:xfrm>
              <a:off x="4022832" y="3936317"/>
              <a:ext cx="1109405" cy="207749"/>
            </a:xfrm>
            <a:prstGeom prst="rect">
              <a:avLst/>
            </a:prstGeom>
            <a:noFill/>
          </p:spPr>
          <p:txBody>
            <a:bodyPr wrap="square" lIns="68580" tIns="34290" rIns="68580" bIns="34290" rtlCol="0">
              <a:spAutoFit/>
            </a:bodyPr>
            <a:lstStyle/>
            <a:p>
              <a:pPr algn="ctr" defTabSz="342891">
                <a:defRPr/>
              </a:pPr>
              <a:r>
                <a:rPr lang="en-US" sz="900" kern="0" dirty="0">
                  <a:solidFill>
                    <a:srgbClr val="253974"/>
                  </a:solidFill>
                  <a:latin typeface="BentonSans Book" charset="0"/>
                  <a:ea typeface="BentonSans Book" charset="0"/>
                  <a:cs typeface="BentonSans Book" charset="0"/>
                </a:rPr>
                <a:t>AML/KYC</a:t>
              </a:r>
            </a:p>
          </p:txBody>
        </p:sp>
        <p:sp>
          <p:nvSpPr>
            <p:cNvPr id="68" name="TextBox 67"/>
            <p:cNvSpPr txBox="1"/>
            <p:nvPr/>
          </p:nvSpPr>
          <p:spPr>
            <a:xfrm>
              <a:off x="2061207" y="3936317"/>
              <a:ext cx="1109405" cy="207749"/>
            </a:xfrm>
            <a:prstGeom prst="rect">
              <a:avLst/>
            </a:prstGeom>
            <a:noFill/>
          </p:spPr>
          <p:txBody>
            <a:bodyPr wrap="square" lIns="68580" tIns="34290" rIns="68580" bIns="34290" rtlCol="0">
              <a:spAutoFit/>
            </a:bodyPr>
            <a:lstStyle/>
            <a:p>
              <a:pPr algn="ctr" defTabSz="342891">
                <a:defRPr/>
              </a:pPr>
              <a:r>
                <a:rPr lang="en-US" sz="900" kern="0" dirty="0">
                  <a:solidFill>
                    <a:srgbClr val="253974"/>
                  </a:solidFill>
                  <a:latin typeface="BentonSans Book" charset="0"/>
                  <a:ea typeface="BentonSans Book" charset="0"/>
                  <a:cs typeface="BentonSans Book" charset="0"/>
                </a:rPr>
                <a:t>Checks</a:t>
              </a:r>
            </a:p>
          </p:txBody>
        </p:sp>
        <p:sp>
          <p:nvSpPr>
            <p:cNvPr id="69" name="TextBox 68"/>
            <p:cNvSpPr txBox="1"/>
            <p:nvPr/>
          </p:nvSpPr>
          <p:spPr>
            <a:xfrm>
              <a:off x="3114485" y="3602709"/>
              <a:ext cx="981362" cy="207749"/>
            </a:xfrm>
            <a:prstGeom prst="rect">
              <a:avLst/>
            </a:prstGeom>
            <a:noFill/>
          </p:spPr>
          <p:txBody>
            <a:bodyPr wrap="square" lIns="68580" tIns="34290" rIns="68580" bIns="34290" rtlCol="0">
              <a:spAutoFit/>
            </a:bodyPr>
            <a:lstStyle/>
            <a:p>
              <a:pPr algn="ctr" defTabSz="342891">
                <a:defRPr/>
              </a:pPr>
              <a:r>
                <a:rPr lang="en-US" sz="900" kern="0" dirty="0">
                  <a:solidFill>
                    <a:srgbClr val="253974"/>
                  </a:solidFill>
                  <a:latin typeface="BentonSans Book" charset="0"/>
                  <a:ea typeface="BentonSans Book" charset="0"/>
                  <a:cs typeface="BentonSans Book" charset="0"/>
                </a:rPr>
                <a:t>Underwriting</a:t>
              </a:r>
            </a:p>
          </p:txBody>
        </p:sp>
        <p:sp>
          <p:nvSpPr>
            <p:cNvPr id="70" name="TextBox 69"/>
            <p:cNvSpPr txBox="1"/>
            <p:nvPr/>
          </p:nvSpPr>
          <p:spPr>
            <a:xfrm>
              <a:off x="5870683" y="3936317"/>
              <a:ext cx="1371600" cy="207749"/>
            </a:xfrm>
            <a:prstGeom prst="rect">
              <a:avLst/>
            </a:prstGeom>
            <a:noFill/>
          </p:spPr>
          <p:txBody>
            <a:bodyPr wrap="square" lIns="68580" tIns="34290" rIns="68580" bIns="34290" rtlCol="0">
              <a:spAutoFit/>
            </a:bodyPr>
            <a:lstStyle/>
            <a:p>
              <a:pPr algn="ctr" defTabSz="342891">
                <a:defRPr/>
              </a:pPr>
              <a:r>
                <a:rPr lang="en-US" sz="900" kern="0" dirty="0" smtClean="0">
                  <a:solidFill>
                    <a:srgbClr val="253974"/>
                  </a:solidFill>
                  <a:latin typeface="BentonSans Book" charset="0"/>
                  <a:ea typeface="BentonSans Book" charset="0"/>
                  <a:cs typeface="BentonSans Book" charset="0"/>
                </a:rPr>
                <a:t>On-Card </a:t>
              </a:r>
              <a:r>
                <a:rPr lang="en-US" sz="900" kern="0" dirty="0">
                  <a:solidFill>
                    <a:srgbClr val="253974"/>
                  </a:solidFill>
                  <a:latin typeface="BentonSans Book" charset="0"/>
                  <a:ea typeface="BentonSans Book" charset="0"/>
                  <a:cs typeface="BentonSans Book" charset="0"/>
                </a:rPr>
                <a:t>L</a:t>
              </a:r>
              <a:r>
                <a:rPr lang="en-US" sz="900" kern="0" dirty="0" smtClean="0">
                  <a:solidFill>
                    <a:srgbClr val="253974"/>
                  </a:solidFill>
                  <a:latin typeface="BentonSans Book" charset="0"/>
                  <a:ea typeface="BentonSans Book" charset="0"/>
                  <a:cs typeface="BentonSans Book" charset="0"/>
                </a:rPr>
                <a:t>ending</a:t>
              </a:r>
              <a:endParaRPr lang="en-US" sz="900" kern="0" dirty="0">
                <a:solidFill>
                  <a:srgbClr val="253974"/>
                </a:solidFill>
                <a:latin typeface="BentonSans Book" charset="0"/>
                <a:ea typeface="BentonSans Book" charset="0"/>
                <a:cs typeface="BentonSans Book" charset="0"/>
              </a:endParaRPr>
            </a:p>
          </p:txBody>
        </p:sp>
      </p:grpSp>
      <p:sp>
        <p:nvSpPr>
          <p:cNvPr id="83" name="Pentagon 82"/>
          <p:cNvSpPr/>
          <p:nvPr/>
        </p:nvSpPr>
        <p:spPr>
          <a:xfrm>
            <a:off x="403225" y="1157436"/>
            <a:ext cx="2639469" cy="369330"/>
          </a:xfrm>
          <a:prstGeom prst="homePlate">
            <a:avLst>
              <a:gd name="adj" fmla="val 0"/>
            </a:avLst>
          </a:prstGeom>
          <a:solidFill>
            <a:srgbClr val="79A9CF">
              <a:lumMod val="60000"/>
              <a:lumOff val="40000"/>
            </a:srgbClr>
          </a:solidFill>
          <a:ln w="55000" cap="flat" cmpd="thickThin" algn="ctr">
            <a:noFill/>
            <a:prstDash val="solid"/>
          </a:ln>
          <a:effectLst/>
        </p:spPr>
        <p:txBody>
          <a:bodyPr vert="horz" lIns="91438" tIns="45719" rIns="91438" bIns="45719" rtlCol="0" anchor="ctr">
            <a:noAutofit/>
          </a:bodyPr>
          <a:lstStyle/>
          <a:p>
            <a:pPr algn="ctr">
              <a:defRPr/>
            </a:pPr>
            <a:r>
              <a:rPr lang="en-US" sz="1600" kern="0">
                <a:solidFill>
                  <a:srgbClr val="253974"/>
                </a:solidFill>
                <a:latin typeface="BentonSans Book" charset="0"/>
                <a:ea typeface="BentonSans Book" charset="0"/>
                <a:cs typeface="BentonSans Book" charset="0"/>
              </a:rPr>
              <a:t>AP </a:t>
            </a:r>
            <a:r>
              <a:rPr lang="en-US" sz="1600" kern="0" smtClean="0">
                <a:solidFill>
                  <a:srgbClr val="253974"/>
                </a:solidFill>
                <a:latin typeface="BentonSans Book" charset="0"/>
                <a:ea typeface="BentonSans Book" charset="0"/>
                <a:cs typeface="BentonSans Book" charset="0"/>
              </a:rPr>
              <a:t>Automation</a:t>
            </a:r>
            <a:endParaRPr lang="en-US" sz="1600" kern="0">
              <a:solidFill>
                <a:srgbClr val="253974"/>
              </a:solidFill>
              <a:latin typeface="BentonSans Book" charset="0"/>
              <a:ea typeface="BentonSans Book" charset="0"/>
              <a:cs typeface="BentonSans Book" charset="0"/>
            </a:endParaRPr>
          </a:p>
        </p:txBody>
      </p:sp>
      <p:sp>
        <p:nvSpPr>
          <p:cNvPr id="84" name="Triangle 50"/>
          <p:cNvSpPr/>
          <p:nvPr/>
        </p:nvSpPr>
        <p:spPr>
          <a:xfrm>
            <a:off x="838712" y="1590120"/>
            <a:ext cx="1768495" cy="238627"/>
          </a:xfrm>
          <a:prstGeom prst="triangle">
            <a:avLst/>
          </a:prstGeom>
          <a:solidFill>
            <a:srgbClr val="79A9CF">
              <a:lumMod val="60000"/>
              <a:lumOff val="40000"/>
            </a:srgbClr>
          </a:solidFill>
          <a:ln w="55000" cap="flat" cmpd="thickThin" algn="ctr">
            <a:noFill/>
            <a:prstDash val="solid"/>
          </a:ln>
          <a:effectLst/>
        </p:spPr>
        <p:txBody>
          <a:bodyPr lIns="91438" tIns="45719" rIns="91438" bIns="45719" rtlCol="0" anchor="ctr"/>
          <a:lstStyle/>
          <a:p>
            <a:pPr algn="ctr">
              <a:defRPr/>
            </a:pPr>
            <a:endParaRPr lang="en-US" kern="0">
              <a:solidFill>
                <a:sysClr val="window" lastClr="FFFFFF"/>
              </a:solidFill>
              <a:latin typeface="BentonSans Book"/>
            </a:endParaRPr>
          </a:p>
        </p:txBody>
      </p:sp>
      <p:sp>
        <p:nvSpPr>
          <p:cNvPr id="85" name="Triangle 54"/>
          <p:cNvSpPr/>
          <p:nvPr/>
        </p:nvSpPr>
        <p:spPr>
          <a:xfrm>
            <a:off x="3687752" y="1590120"/>
            <a:ext cx="1768495" cy="238627"/>
          </a:xfrm>
          <a:prstGeom prst="triangle">
            <a:avLst/>
          </a:prstGeom>
          <a:solidFill>
            <a:srgbClr val="79A9CF">
              <a:lumMod val="60000"/>
              <a:lumOff val="40000"/>
            </a:srgbClr>
          </a:solidFill>
          <a:ln w="55000" cap="flat" cmpd="thickThin" algn="ctr">
            <a:noFill/>
            <a:prstDash val="solid"/>
          </a:ln>
          <a:effectLst/>
        </p:spPr>
        <p:txBody>
          <a:bodyPr lIns="91438" tIns="45719" rIns="91438" bIns="45719" rtlCol="0" anchor="ctr"/>
          <a:lstStyle/>
          <a:p>
            <a:pPr algn="ctr">
              <a:defRPr/>
            </a:pPr>
            <a:endParaRPr lang="en-US" kern="0">
              <a:solidFill>
                <a:sysClr val="window" lastClr="FFFFFF"/>
              </a:solidFill>
              <a:latin typeface="BentonSans Book"/>
            </a:endParaRPr>
          </a:p>
        </p:txBody>
      </p:sp>
      <p:sp>
        <p:nvSpPr>
          <p:cNvPr id="86" name="Triangle 55"/>
          <p:cNvSpPr/>
          <p:nvPr/>
        </p:nvSpPr>
        <p:spPr>
          <a:xfrm>
            <a:off x="6536793" y="1590120"/>
            <a:ext cx="1768495" cy="238627"/>
          </a:xfrm>
          <a:prstGeom prst="triangle">
            <a:avLst/>
          </a:prstGeom>
          <a:solidFill>
            <a:srgbClr val="79A9CF">
              <a:lumMod val="60000"/>
              <a:lumOff val="40000"/>
            </a:srgbClr>
          </a:solidFill>
          <a:ln w="55000" cap="flat" cmpd="thickThin" algn="ctr">
            <a:noFill/>
            <a:prstDash val="solid"/>
          </a:ln>
          <a:effectLst/>
        </p:spPr>
        <p:txBody>
          <a:bodyPr lIns="91438" tIns="45719" rIns="91438" bIns="45719" rtlCol="0" anchor="ctr"/>
          <a:lstStyle/>
          <a:p>
            <a:pPr algn="ctr">
              <a:defRPr/>
            </a:pPr>
            <a:endParaRPr lang="en-US" kern="0">
              <a:solidFill>
                <a:sysClr val="window" lastClr="FFFFFF"/>
              </a:solidFill>
              <a:latin typeface="BentonSans Book"/>
            </a:endParaRPr>
          </a:p>
        </p:txBody>
      </p:sp>
      <p:sp>
        <p:nvSpPr>
          <p:cNvPr id="87" name="Pentagon 86"/>
          <p:cNvSpPr/>
          <p:nvPr/>
        </p:nvSpPr>
        <p:spPr>
          <a:xfrm>
            <a:off x="3252265" y="1157436"/>
            <a:ext cx="2639469" cy="369330"/>
          </a:xfrm>
          <a:prstGeom prst="homePlate">
            <a:avLst>
              <a:gd name="adj" fmla="val 0"/>
            </a:avLst>
          </a:prstGeom>
          <a:solidFill>
            <a:srgbClr val="79A9CF">
              <a:lumMod val="60000"/>
              <a:lumOff val="40000"/>
            </a:srgbClr>
          </a:solidFill>
          <a:ln w="55000" cap="flat" cmpd="thickThin" algn="ctr">
            <a:noFill/>
            <a:prstDash val="solid"/>
          </a:ln>
          <a:effectLst/>
        </p:spPr>
        <p:txBody>
          <a:bodyPr vert="horz" lIns="91438" tIns="45719" rIns="91438" bIns="45719" rtlCol="0" anchor="ctr">
            <a:noAutofit/>
          </a:bodyPr>
          <a:lstStyle/>
          <a:p>
            <a:pPr algn="ctr">
              <a:defRPr/>
            </a:pPr>
            <a:r>
              <a:rPr lang="en-US" sz="1600" kern="0" dirty="0" smtClean="0">
                <a:solidFill>
                  <a:srgbClr val="253974"/>
                </a:solidFill>
                <a:latin typeface="BentonSans Book" charset="0"/>
                <a:ea typeface="BentonSans Book" charset="0"/>
                <a:cs typeface="BentonSans Book" charset="0"/>
              </a:rPr>
              <a:t>Procurement</a:t>
            </a:r>
            <a:endParaRPr lang="en-US" sz="1600" kern="0" dirty="0">
              <a:solidFill>
                <a:srgbClr val="253974"/>
              </a:solidFill>
              <a:latin typeface="BentonSans Book" charset="0"/>
              <a:ea typeface="BentonSans Book" charset="0"/>
              <a:cs typeface="BentonSans Book" charset="0"/>
            </a:endParaRPr>
          </a:p>
        </p:txBody>
      </p:sp>
      <p:sp>
        <p:nvSpPr>
          <p:cNvPr id="88" name="Pentagon 87"/>
          <p:cNvSpPr/>
          <p:nvPr/>
        </p:nvSpPr>
        <p:spPr>
          <a:xfrm>
            <a:off x="6101306" y="1157436"/>
            <a:ext cx="2639469" cy="369330"/>
          </a:xfrm>
          <a:prstGeom prst="homePlate">
            <a:avLst>
              <a:gd name="adj" fmla="val 0"/>
            </a:avLst>
          </a:prstGeom>
          <a:solidFill>
            <a:srgbClr val="79A9CF">
              <a:lumMod val="60000"/>
              <a:lumOff val="40000"/>
            </a:srgbClr>
          </a:solidFill>
          <a:ln w="55000" cap="flat" cmpd="thickThin" algn="ctr">
            <a:noFill/>
            <a:prstDash val="solid"/>
          </a:ln>
          <a:effectLst/>
        </p:spPr>
        <p:txBody>
          <a:bodyPr vert="horz" lIns="91438" tIns="45719" rIns="91438" bIns="45719" rtlCol="0" anchor="ctr">
            <a:noAutofit/>
          </a:bodyPr>
          <a:lstStyle/>
          <a:p>
            <a:pPr algn="ctr">
              <a:defRPr/>
            </a:pPr>
            <a:r>
              <a:rPr lang="en-US" sz="1600" kern="0" dirty="0" smtClean="0">
                <a:solidFill>
                  <a:srgbClr val="253974"/>
                </a:solidFill>
                <a:latin typeface="BentonSans Book" charset="0"/>
                <a:ea typeface="BentonSans Book" charset="0"/>
                <a:cs typeface="BentonSans Book" charset="0"/>
              </a:rPr>
              <a:t>ERP/Accounting</a:t>
            </a:r>
            <a:endParaRPr lang="en-US" sz="1600" kern="0" dirty="0">
              <a:solidFill>
                <a:srgbClr val="253974"/>
              </a:solidFill>
              <a:latin typeface="BentonSans Book" charset="0"/>
              <a:ea typeface="BentonSans Book" charset="0"/>
              <a:cs typeface="BentonSans Book" charset="0"/>
            </a:endParaRPr>
          </a:p>
        </p:txBody>
      </p:sp>
      <p:sp>
        <p:nvSpPr>
          <p:cNvPr id="89" name="Title 1"/>
          <p:cNvSpPr txBox="1">
            <a:spLocks/>
          </p:cNvSpPr>
          <p:nvPr/>
        </p:nvSpPr>
        <p:spPr>
          <a:xfrm>
            <a:off x="3088109" y="182563"/>
            <a:ext cx="5181710" cy="731036"/>
          </a:xfrm>
          <a:prstGeom prst="rect">
            <a:avLst/>
          </a:prstGeom>
          <a:ln w="25400">
            <a:miter lim="400000"/>
          </a:ln>
          <a:extLst>
            <a:ext uri="{C572A759-6A51-4108-AA02-DFA0A04FC94B}">
              <ma14:wrappingTextBoxFlag xmlns="" xmlns:ma14="http://schemas.microsoft.com/office/mac/drawingml/2011/main" val="1"/>
            </a:ext>
          </a:extLst>
        </p:spPr>
        <p:txBody>
          <a:bodyPr lIns="34289" tIns="34289" rIns="34289" bIns="34289" anchor="ctr">
            <a:noAutofit/>
          </a:bodyPr>
          <a:lstStyle>
            <a:lvl1pPr>
              <a:lnSpc>
                <a:spcPct val="90000"/>
              </a:lnSpc>
              <a:defRPr sz="3300">
                <a:solidFill>
                  <a:srgbClr val="FFFFFF"/>
                </a:solidFill>
                <a:latin typeface="+mn-lt"/>
                <a:ea typeface="Calibri Light"/>
                <a:cs typeface="Calibri Light"/>
                <a:sym typeface="Calibri Light"/>
              </a:defRPr>
            </a:lvl1pPr>
            <a:lvl2pPr>
              <a:lnSpc>
                <a:spcPct val="90000"/>
              </a:lnSpc>
              <a:defRPr sz="3300">
                <a:latin typeface="Calibri Light"/>
                <a:ea typeface="Calibri Light"/>
                <a:cs typeface="Calibri Light"/>
                <a:sym typeface="Calibri Light"/>
              </a:defRPr>
            </a:lvl2pPr>
            <a:lvl3pPr>
              <a:lnSpc>
                <a:spcPct val="90000"/>
              </a:lnSpc>
              <a:defRPr sz="3300">
                <a:latin typeface="Calibri Light"/>
                <a:ea typeface="Calibri Light"/>
                <a:cs typeface="Calibri Light"/>
                <a:sym typeface="Calibri Light"/>
              </a:defRPr>
            </a:lvl3pPr>
            <a:lvl4pPr>
              <a:lnSpc>
                <a:spcPct val="90000"/>
              </a:lnSpc>
              <a:defRPr sz="3300">
                <a:latin typeface="Calibri Light"/>
                <a:ea typeface="Calibri Light"/>
                <a:cs typeface="Calibri Light"/>
                <a:sym typeface="Calibri Light"/>
              </a:defRPr>
            </a:lvl4pPr>
            <a:lvl5pPr>
              <a:lnSpc>
                <a:spcPct val="90000"/>
              </a:lnSpc>
              <a:defRPr sz="3300">
                <a:latin typeface="Calibri Light"/>
                <a:ea typeface="Calibri Light"/>
                <a:cs typeface="Calibri Light"/>
                <a:sym typeface="Calibri Light"/>
              </a:defRPr>
            </a:lvl5pPr>
            <a:lvl6pPr>
              <a:lnSpc>
                <a:spcPct val="90000"/>
              </a:lnSpc>
              <a:defRPr sz="3300">
                <a:latin typeface="Calibri Light"/>
                <a:ea typeface="Calibri Light"/>
                <a:cs typeface="Calibri Light"/>
                <a:sym typeface="Calibri Light"/>
              </a:defRPr>
            </a:lvl6pPr>
            <a:lvl7pPr>
              <a:lnSpc>
                <a:spcPct val="90000"/>
              </a:lnSpc>
              <a:defRPr sz="3300">
                <a:latin typeface="Calibri Light"/>
                <a:ea typeface="Calibri Light"/>
                <a:cs typeface="Calibri Light"/>
                <a:sym typeface="Calibri Light"/>
              </a:defRPr>
            </a:lvl7pPr>
            <a:lvl8pPr>
              <a:lnSpc>
                <a:spcPct val="90000"/>
              </a:lnSpc>
              <a:defRPr sz="3300">
                <a:latin typeface="Calibri Light"/>
                <a:ea typeface="Calibri Light"/>
                <a:cs typeface="Calibri Light"/>
                <a:sym typeface="Calibri Light"/>
              </a:defRPr>
            </a:lvl8pPr>
            <a:lvl9pPr>
              <a:lnSpc>
                <a:spcPct val="90000"/>
              </a:lnSpc>
              <a:defRPr sz="3300">
                <a:latin typeface="Calibri Light"/>
                <a:ea typeface="Calibri Light"/>
                <a:cs typeface="Calibri Light"/>
                <a:sym typeface="Calibri Light"/>
              </a:defRPr>
            </a:lvl9pPr>
          </a:lstStyle>
          <a:p>
            <a:pPr defTabSz="228588">
              <a:lnSpc>
                <a:spcPct val="100000"/>
              </a:lnSpc>
            </a:pPr>
            <a:r>
              <a:rPr lang="en-US" sz="3000" kern="0" cap="all" smtClean="0">
                <a:solidFill>
                  <a:srgbClr val="007DBA"/>
                </a:solidFill>
                <a:latin typeface="BentonSans Light" charset="0"/>
                <a:ea typeface="BentonSans Light" charset="0"/>
                <a:cs typeface="BentonSans Light" charset="0"/>
                <a:sym typeface="Helvetica"/>
              </a:rPr>
              <a:t>&amp; </a:t>
            </a:r>
            <a:r>
              <a:rPr lang="en-US" sz="3000" kern="0" cap="all" dirty="0" smtClean="0">
                <a:solidFill>
                  <a:srgbClr val="007DBA"/>
                </a:solidFill>
                <a:latin typeface="BentonSans Light" charset="0"/>
                <a:ea typeface="BentonSans Light" charset="0"/>
                <a:cs typeface="BentonSans Light" charset="0"/>
                <a:sym typeface="Helvetica"/>
              </a:rPr>
              <a:t>ecosystem</a:t>
            </a:r>
            <a:endParaRPr lang="en-US" sz="3000" kern="0" cap="all" dirty="0">
              <a:solidFill>
                <a:srgbClr val="007DBA"/>
              </a:solidFill>
              <a:latin typeface="BentonSans Light" charset="0"/>
              <a:ea typeface="BentonSans Light" charset="0"/>
              <a:cs typeface="BentonSans Light" charset="0"/>
              <a:sym typeface="Helvetica"/>
            </a:endParaRPr>
          </a:p>
        </p:txBody>
      </p:sp>
      <p:sp>
        <p:nvSpPr>
          <p:cNvPr id="63" name="Rectangle 62"/>
          <p:cNvSpPr/>
          <p:nvPr/>
        </p:nvSpPr>
        <p:spPr>
          <a:xfrm>
            <a:off x="268504" y="1026588"/>
            <a:ext cx="8606992" cy="842925"/>
          </a:xfrm>
          <a:prstGeom prst="rect">
            <a:avLst/>
          </a:prstGeom>
          <a:solidFill>
            <a:srgbClr val="FFFFFF"/>
          </a:solidFill>
          <a:ln w="25400" cap="flat">
            <a:noFill/>
            <a:prstDash val="solid"/>
            <a:miter lim="8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2400" b="0" i="0" u="none" strike="noStrike" cap="none" spc="0" normalizeH="0" baseline="0">
              <a:ln>
                <a:noFill/>
              </a:ln>
              <a:solidFill>
                <a:srgbClr val="000000"/>
              </a:solidFill>
              <a:effectLst/>
              <a:uFillTx/>
              <a:latin typeface="Calibri"/>
              <a:ea typeface="Calibri"/>
              <a:cs typeface="Calibri"/>
              <a:sym typeface="Calibri"/>
            </a:endParaRPr>
          </a:p>
        </p:txBody>
      </p:sp>
    </p:spTree>
    <p:extLst>
      <p:ext uri="{BB962C8B-B14F-4D97-AF65-F5344CB8AC3E}">
        <p14:creationId xmlns:p14="http://schemas.microsoft.com/office/powerpoint/2010/main" val="173574133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xit" presetSubtype="4" fill="hold" grpId="0" nodeType="withEffect">
                                  <p:stCondLst>
                                    <p:cond delay="0"/>
                                  </p:stCondLst>
                                  <p:childTnLst>
                                    <p:animEffect transition="out" filter="wipe(down)">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22" presetClass="exit" presetSubtype="4" fill="hold" grpId="0" nodeType="clickEffect">
                                  <p:stCondLst>
                                    <p:cond delay="0"/>
                                  </p:stCondLst>
                                  <p:childTnLst>
                                    <p:animEffect transition="out" filter="wipe(down)">
                                      <p:cBhvr>
                                        <p:cTn id="11" dur="500"/>
                                        <p:tgtEl>
                                          <p:spTgt spid="63"/>
                                        </p:tgtEl>
                                      </p:cBhvr>
                                    </p:animEffect>
                                    <p:set>
                                      <p:cBhvr>
                                        <p:cTn id="12" dur="1" fill="hold">
                                          <p:stCondLst>
                                            <p:cond delay="499"/>
                                          </p:stCondLst>
                                        </p:cTn>
                                        <p:tgtEl>
                                          <p:spTgt spid="63"/>
                                        </p:tgtEl>
                                        <p:attrNameLst>
                                          <p:attrName>style.visibility</p:attrName>
                                        </p:attrNameLst>
                                      </p:cBhvr>
                                      <p:to>
                                        <p:strVal val="hidden"/>
                                      </p:to>
                                    </p:set>
                                  </p:childTnLst>
                                </p:cTn>
                              </p:par>
                              <p:par>
                                <p:cTn id="13" presetID="1" presetClass="entr" presetSubtype="0" fill="hold" grpId="0" nodeType="withEffect">
                                  <p:stCondLst>
                                    <p:cond delay="0"/>
                                  </p:stCondLst>
                                  <p:childTnLst>
                                    <p:set>
                                      <p:cBhvr>
                                        <p:cTn id="14" dur="1" fill="hold">
                                          <p:stCondLst>
                                            <p:cond delay="0"/>
                                          </p:stCondLst>
                                        </p:cTn>
                                        <p:tgtEl>
                                          <p:spTgt spid="8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9" grpId="0" animBg="1"/>
      <p:bldP spid="6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a:grpSpLocks noChangeAspect="1"/>
          </p:cNvGrpSpPr>
          <p:nvPr/>
        </p:nvGrpSpPr>
        <p:grpSpPr>
          <a:xfrm>
            <a:off x="392830" y="378913"/>
            <a:ext cx="8344446" cy="4393112"/>
            <a:chOff x="629030" y="592711"/>
            <a:chExt cx="7715500" cy="4061990"/>
          </a:xfrm>
        </p:grpSpPr>
        <p:grpSp>
          <p:nvGrpSpPr>
            <p:cNvPr id="35" name="Group 34"/>
            <p:cNvGrpSpPr/>
            <p:nvPr/>
          </p:nvGrpSpPr>
          <p:grpSpPr>
            <a:xfrm>
              <a:off x="2494299" y="592711"/>
              <a:ext cx="1395790" cy="1857724"/>
              <a:chOff x="3452867" y="1435617"/>
              <a:chExt cx="1738487" cy="2239486"/>
            </a:xfrm>
          </p:grpSpPr>
          <p:sp>
            <p:nvSpPr>
              <p:cNvPr id="36" name="Rectangle 2"/>
              <p:cNvSpPr/>
              <p:nvPr/>
            </p:nvSpPr>
            <p:spPr>
              <a:xfrm rot="21516758">
                <a:off x="3452867" y="1435617"/>
                <a:ext cx="1738487" cy="2239486"/>
              </a:xfrm>
              <a:custGeom>
                <a:avLst/>
                <a:gdLst>
                  <a:gd name="connsiteX0" fmla="*/ 0 w 1407302"/>
                  <a:gd name="connsiteY0" fmla="*/ 0 h 1942517"/>
                  <a:gd name="connsiteX1" fmla="*/ 1407302 w 1407302"/>
                  <a:gd name="connsiteY1" fmla="*/ 0 h 1942517"/>
                  <a:gd name="connsiteX2" fmla="*/ 1407302 w 1407302"/>
                  <a:gd name="connsiteY2" fmla="*/ 1942517 h 1942517"/>
                  <a:gd name="connsiteX3" fmla="*/ 0 w 1407302"/>
                  <a:gd name="connsiteY3" fmla="*/ 1942517 h 1942517"/>
                  <a:gd name="connsiteX4" fmla="*/ 0 w 1407302"/>
                  <a:gd name="connsiteY4" fmla="*/ 0 h 1942517"/>
                  <a:gd name="connsiteX0" fmla="*/ 0 w 1850327"/>
                  <a:gd name="connsiteY0" fmla="*/ 1272647 h 3215164"/>
                  <a:gd name="connsiteX1" fmla="*/ 1850327 w 1850327"/>
                  <a:gd name="connsiteY1" fmla="*/ 0 h 3215164"/>
                  <a:gd name="connsiteX2" fmla="*/ 1407302 w 1850327"/>
                  <a:gd name="connsiteY2" fmla="*/ 3215164 h 3215164"/>
                  <a:gd name="connsiteX3" fmla="*/ 0 w 1850327"/>
                  <a:gd name="connsiteY3" fmla="*/ 3215164 h 3215164"/>
                  <a:gd name="connsiteX4" fmla="*/ 0 w 1850327"/>
                  <a:gd name="connsiteY4" fmla="*/ 1272647 h 3215164"/>
                  <a:gd name="connsiteX0" fmla="*/ 0 w 1965013"/>
                  <a:gd name="connsiteY0" fmla="*/ 1101378 h 3215164"/>
                  <a:gd name="connsiteX1" fmla="*/ 1965013 w 1965013"/>
                  <a:gd name="connsiteY1" fmla="*/ 0 h 3215164"/>
                  <a:gd name="connsiteX2" fmla="*/ 1521988 w 1965013"/>
                  <a:gd name="connsiteY2" fmla="*/ 3215164 h 3215164"/>
                  <a:gd name="connsiteX3" fmla="*/ 114686 w 1965013"/>
                  <a:gd name="connsiteY3" fmla="*/ 3215164 h 3215164"/>
                  <a:gd name="connsiteX4" fmla="*/ 0 w 1965013"/>
                  <a:gd name="connsiteY4" fmla="*/ 1101378 h 3215164"/>
                  <a:gd name="connsiteX0" fmla="*/ 0 w 2338082"/>
                  <a:gd name="connsiteY0" fmla="*/ 1294261 h 3408047"/>
                  <a:gd name="connsiteX1" fmla="*/ 2338082 w 2338082"/>
                  <a:gd name="connsiteY1" fmla="*/ 0 h 3408047"/>
                  <a:gd name="connsiteX2" fmla="*/ 1521988 w 2338082"/>
                  <a:gd name="connsiteY2" fmla="*/ 3408047 h 3408047"/>
                  <a:gd name="connsiteX3" fmla="*/ 114686 w 2338082"/>
                  <a:gd name="connsiteY3" fmla="*/ 3408047 h 3408047"/>
                  <a:gd name="connsiteX4" fmla="*/ 0 w 2338082"/>
                  <a:gd name="connsiteY4" fmla="*/ 1294261 h 3408047"/>
                  <a:gd name="connsiteX0" fmla="*/ 0 w 2931720"/>
                  <a:gd name="connsiteY0" fmla="*/ 1654480 h 3408047"/>
                  <a:gd name="connsiteX1" fmla="*/ 2931720 w 2931720"/>
                  <a:gd name="connsiteY1" fmla="*/ 0 h 3408047"/>
                  <a:gd name="connsiteX2" fmla="*/ 2115626 w 2931720"/>
                  <a:gd name="connsiteY2" fmla="*/ 3408047 h 3408047"/>
                  <a:gd name="connsiteX3" fmla="*/ 708324 w 2931720"/>
                  <a:gd name="connsiteY3" fmla="*/ 3408047 h 3408047"/>
                  <a:gd name="connsiteX4" fmla="*/ 0 w 2931720"/>
                  <a:gd name="connsiteY4" fmla="*/ 1654480 h 3408047"/>
                  <a:gd name="connsiteX0" fmla="*/ 0 w 3233210"/>
                  <a:gd name="connsiteY0" fmla="*/ 527953 h 2281520"/>
                  <a:gd name="connsiteX1" fmla="*/ 3233210 w 3233210"/>
                  <a:gd name="connsiteY1" fmla="*/ 0 h 2281520"/>
                  <a:gd name="connsiteX2" fmla="*/ 2115626 w 3233210"/>
                  <a:gd name="connsiteY2" fmla="*/ 2281520 h 2281520"/>
                  <a:gd name="connsiteX3" fmla="*/ 708324 w 3233210"/>
                  <a:gd name="connsiteY3" fmla="*/ 2281520 h 2281520"/>
                  <a:gd name="connsiteX4" fmla="*/ 0 w 3233210"/>
                  <a:gd name="connsiteY4" fmla="*/ 527953 h 2281520"/>
                  <a:gd name="connsiteX0" fmla="*/ 0 w 3270874"/>
                  <a:gd name="connsiteY0" fmla="*/ 756845 h 2510412"/>
                  <a:gd name="connsiteX1" fmla="*/ 3270874 w 3270874"/>
                  <a:gd name="connsiteY1" fmla="*/ 0 h 2510412"/>
                  <a:gd name="connsiteX2" fmla="*/ 2115626 w 3270874"/>
                  <a:gd name="connsiteY2" fmla="*/ 2510412 h 2510412"/>
                  <a:gd name="connsiteX3" fmla="*/ 708324 w 3270874"/>
                  <a:gd name="connsiteY3" fmla="*/ 2510412 h 2510412"/>
                  <a:gd name="connsiteX4" fmla="*/ 0 w 3270874"/>
                  <a:gd name="connsiteY4" fmla="*/ 756845 h 2510412"/>
                  <a:gd name="connsiteX0" fmla="*/ 0 w 3270874"/>
                  <a:gd name="connsiteY0" fmla="*/ 756845 h 2510412"/>
                  <a:gd name="connsiteX1" fmla="*/ 3270874 w 3270874"/>
                  <a:gd name="connsiteY1" fmla="*/ 0 h 2510412"/>
                  <a:gd name="connsiteX2" fmla="*/ 2115626 w 3270874"/>
                  <a:gd name="connsiteY2" fmla="*/ 2510412 h 2510412"/>
                  <a:gd name="connsiteX3" fmla="*/ 1404530 w 3270874"/>
                  <a:gd name="connsiteY3" fmla="*/ 2247754 h 2510412"/>
                  <a:gd name="connsiteX4" fmla="*/ 708324 w 3270874"/>
                  <a:gd name="connsiteY4" fmla="*/ 2510412 h 2510412"/>
                  <a:gd name="connsiteX5" fmla="*/ 0 w 3270874"/>
                  <a:gd name="connsiteY5" fmla="*/ 756845 h 2510412"/>
                  <a:gd name="connsiteX0" fmla="*/ 0 w 2328890"/>
                  <a:gd name="connsiteY0" fmla="*/ 267941 h 2021508"/>
                  <a:gd name="connsiteX1" fmla="*/ 2328890 w 2328890"/>
                  <a:gd name="connsiteY1" fmla="*/ 0 h 2021508"/>
                  <a:gd name="connsiteX2" fmla="*/ 2115626 w 2328890"/>
                  <a:gd name="connsiteY2" fmla="*/ 2021508 h 2021508"/>
                  <a:gd name="connsiteX3" fmla="*/ 1404530 w 2328890"/>
                  <a:gd name="connsiteY3" fmla="*/ 1758850 h 2021508"/>
                  <a:gd name="connsiteX4" fmla="*/ 708324 w 2328890"/>
                  <a:gd name="connsiteY4" fmla="*/ 2021508 h 2021508"/>
                  <a:gd name="connsiteX5" fmla="*/ 0 w 2328890"/>
                  <a:gd name="connsiteY5" fmla="*/ 267941 h 2021508"/>
                  <a:gd name="connsiteX0" fmla="*/ 0 w 2007640"/>
                  <a:gd name="connsiteY0" fmla="*/ 1 h 2189087"/>
                  <a:gd name="connsiteX1" fmla="*/ 2007640 w 2007640"/>
                  <a:gd name="connsiteY1" fmla="*/ 167579 h 2189087"/>
                  <a:gd name="connsiteX2" fmla="*/ 1794376 w 2007640"/>
                  <a:gd name="connsiteY2" fmla="*/ 2189087 h 2189087"/>
                  <a:gd name="connsiteX3" fmla="*/ 1083280 w 2007640"/>
                  <a:gd name="connsiteY3" fmla="*/ 1926429 h 2189087"/>
                  <a:gd name="connsiteX4" fmla="*/ 387074 w 2007640"/>
                  <a:gd name="connsiteY4" fmla="*/ 2189087 h 2189087"/>
                  <a:gd name="connsiteX5" fmla="*/ 0 w 2007640"/>
                  <a:gd name="connsiteY5" fmla="*/ 1 h 2189087"/>
                  <a:gd name="connsiteX0" fmla="*/ 0 w 2070157"/>
                  <a:gd name="connsiteY0" fmla="*/ 0 h 2189086"/>
                  <a:gd name="connsiteX1" fmla="*/ 2070158 w 2070157"/>
                  <a:gd name="connsiteY1" fmla="*/ 34836 h 2189086"/>
                  <a:gd name="connsiteX2" fmla="*/ 1794376 w 2070157"/>
                  <a:gd name="connsiteY2" fmla="*/ 2189086 h 2189086"/>
                  <a:gd name="connsiteX3" fmla="*/ 1083280 w 2070157"/>
                  <a:gd name="connsiteY3" fmla="*/ 1926428 h 2189086"/>
                  <a:gd name="connsiteX4" fmla="*/ 387074 w 2070157"/>
                  <a:gd name="connsiteY4" fmla="*/ 2189086 h 2189086"/>
                  <a:gd name="connsiteX5" fmla="*/ 0 w 2070157"/>
                  <a:gd name="connsiteY5" fmla="*/ 0 h 2189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0157" h="2189086">
                    <a:moveTo>
                      <a:pt x="0" y="0"/>
                    </a:moveTo>
                    <a:lnTo>
                      <a:pt x="2070158" y="34836"/>
                    </a:lnTo>
                    <a:lnTo>
                      <a:pt x="1794376" y="2189086"/>
                    </a:lnTo>
                    <a:cubicBezTo>
                      <a:pt x="1550171" y="2186317"/>
                      <a:pt x="1327485" y="1929197"/>
                      <a:pt x="1083280" y="1926428"/>
                    </a:cubicBezTo>
                    <a:lnTo>
                      <a:pt x="387074" y="2189086"/>
                    </a:lnTo>
                    <a:lnTo>
                      <a:pt x="0" y="0"/>
                    </a:lnTo>
                    <a:close/>
                  </a:path>
                </a:pathLst>
              </a:custGeom>
              <a:gradFill flip="none" rotWithShape="1">
                <a:gsLst>
                  <a:gs pos="0">
                    <a:srgbClr val="FFFFFF">
                      <a:alpha val="0"/>
                    </a:srgbClr>
                  </a:gs>
                  <a:gs pos="100000">
                    <a:srgbClr val="000000">
                      <a:lumMod val="50000"/>
                      <a:lumOff val="50000"/>
                    </a:srgbClr>
                  </a:gs>
                </a:gsLst>
                <a:lin ang="5400000" scaled="0"/>
                <a:tileRect/>
              </a:gradFill>
              <a:ln w="25400" cap="flat" cmpd="sng" algn="ctr">
                <a:noFill/>
                <a:prstDash val="solid"/>
              </a:ln>
              <a:effectLst/>
            </p:spPr>
            <p:txBody>
              <a:bodyPr rtlCol="0" anchor="ctr"/>
              <a:lstStyle/>
              <a:p>
                <a:pPr algn="ctr">
                  <a:defRPr/>
                </a:pPr>
                <a:endParaRPr lang="en-US" kern="0">
                  <a:solidFill>
                    <a:srgbClr val="002060"/>
                  </a:solidFill>
                  <a:latin typeface="BentonSans Book"/>
                </a:endParaRPr>
              </a:p>
            </p:txBody>
          </p:sp>
          <p:sp>
            <p:nvSpPr>
              <p:cNvPr id="37" name="TextBox 36"/>
              <p:cNvSpPr txBox="1"/>
              <p:nvPr/>
            </p:nvSpPr>
            <p:spPr>
              <a:xfrm>
                <a:off x="3730762" y="2009416"/>
                <a:ext cx="1289241" cy="1046440"/>
              </a:xfrm>
              <a:prstGeom prst="rect">
                <a:avLst/>
              </a:prstGeom>
              <a:noFill/>
            </p:spPr>
            <p:txBody>
              <a:bodyPr wrap="none" rtlCol="0">
                <a:spAutoFit/>
              </a:bodyPr>
              <a:lstStyle/>
              <a:p>
                <a:pPr algn="ctr" defTabSz="685783">
                  <a:defRPr/>
                </a:pPr>
                <a:r>
                  <a:rPr lang="en-US" sz="1500" b="1" kern="0" dirty="0" smtClean="0">
                    <a:solidFill>
                      <a:srgbClr val="002060"/>
                    </a:solidFill>
                    <a:latin typeface="BentonSans Book"/>
                    <a:cs typeface="Arial" panose="020B0604020202020204" pitchFamily="34" charset="0"/>
                  </a:rPr>
                  <a:t>Global</a:t>
                </a:r>
                <a:br>
                  <a:rPr lang="en-US" sz="1500" b="1" kern="0" dirty="0" smtClean="0">
                    <a:solidFill>
                      <a:srgbClr val="002060"/>
                    </a:solidFill>
                    <a:latin typeface="BentonSans Book"/>
                    <a:cs typeface="Arial" panose="020B0604020202020204" pitchFamily="34" charset="0"/>
                  </a:rPr>
                </a:br>
                <a:r>
                  <a:rPr lang="en-US" sz="1500" b="1" kern="0" dirty="0" smtClean="0">
                    <a:solidFill>
                      <a:srgbClr val="002060"/>
                    </a:solidFill>
                    <a:latin typeface="BentonSans Book"/>
                    <a:cs typeface="Arial" panose="020B0604020202020204" pitchFamily="34" charset="0"/>
                  </a:rPr>
                  <a:t>Partners</a:t>
                </a:r>
              </a:p>
              <a:p>
                <a:pPr algn="ctr" defTabSz="685783">
                  <a:defRPr/>
                </a:pPr>
                <a:r>
                  <a:rPr lang="en-US" sz="1500" b="1" kern="0" dirty="0" smtClean="0">
                    <a:solidFill>
                      <a:srgbClr val="002060"/>
                    </a:solidFill>
                    <a:latin typeface="BentonSans Book"/>
                    <a:cs typeface="Arial" panose="020B0604020202020204" pitchFamily="34" charset="0"/>
                  </a:rPr>
                  <a:t>Engaged</a:t>
                </a:r>
                <a:endParaRPr lang="en-US" sz="1200" b="1" kern="0" dirty="0">
                  <a:solidFill>
                    <a:srgbClr val="002060"/>
                  </a:solidFill>
                  <a:latin typeface="BentonSans Book"/>
                  <a:cs typeface="Arial" panose="020B0604020202020204" pitchFamily="34" charset="0"/>
                </a:endParaRPr>
              </a:p>
            </p:txBody>
          </p:sp>
        </p:grpSp>
        <p:sp>
          <p:nvSpPr>
            <p:cNvPr id="39" name="Rectangle 2"/>
            <p:cNvSpPr/>
            <p:nvPr/>
          </p:nvSpPr>
          <p:spPr>
            <a:xfrm rot="1716758">
              <a:off x="4257743" y="1403069"/>
              <a:ext cx="1935218" cy="2441043"/>
            </a:xfrm>
            <a:custGeom>
              <a:avLst/>
              <a:gdLst>
                <a:gd name="connsiteX0" fmla="*/ 0 w 1407302"/>
                <a:gd name="connsiteY0" fmla="*/ 0 h 1942517"/>
                <a:gd name="connsiteX1" fmla="*/ 1407302 w 1407302"/>
                <a:gd name="connsiteY1" fmla="*/ 0 h 1942517"/>
                <a:gd name="connsiteX2" fmla="*/ 1407302 w 1407302"/>
                <a:gd name="connsiteY2" fmla="*/ 1942517 h 1942517"/>
                <a:gd name="connsiteX3" fmla="*/ 0 w 1407302"/>
                <a:gd name="connsiteY3" fmla="*/ 1942517 h 1942517"/>
                <a:gd name="connsiteX4" fmla="*/ 0 w 1407302"/>
                <a:gd name="connsiteY4" fmla="*/ 0 h 1942517"/>
                <a:gd name="connsiteX0" fmla="*/ 0 w 1850327"/>
                <a:gd name="connsiteY0" fmla="*/ 1272647 h 3215164"/>
                <a:gd name="connsiteX1" fmla="*/ 1850327 w 1850327"/>
                <a:gd name="connsiteY1" fmla="*/ 0 h 3215164"/>
                <a:gd name="connsiteX2" fmla="*/ 1407302 w 1850327"/>
                <a:gd name="connsiteY2" fmla="*/ 3215164 h 3215164"/>
                <a:gd name="connsiteX3" fmla="*/ 0 w 1850327"/>
                <a:gd name="connsiteY3" fmla="*/ 3215164 h 3215164"/>
                <a:gd name="connsiteX4" fmla="*/ 0 w 1850327"/>
                <a:gd name="connsiteY4" fmla="*/ 1272647 h 3215164"/>
                <a:gd name="connsiteX0" fmla="*/ 0 w 1965013"/>
                <a:gd name="connsiteY0" fmla="*/ 1101378 h 3215164"/>
                <a:gd name="connsiteX1" fmla="*/ 1965013 w 1965013"/>
                <a:gd name="connsiteY1" fmla="*/ 0 h 3215164"/>
                <a:gd name="connsiteX2" fmla="*/ 1521988 w 1965013"/>
                <a:gd name="connsiteY2" fmla="*/ 3215164 h 3215164"/>
                <a:gd name="connsiteX3" fmla="*/ 114686 w 1965013"/>
                <a:gd name="connsiteY3" fmla="*/ 3215164 h 3215164"/>
                <a:gd name="connsiteX4" fmla="*/ 0 w 1965013"/>
                <a:gd name="connsiteY4" fmla="*/ 1101378 h 3215164"/>
                <a:gd name="connsiteX0" fmla="*/ 0 w 2338082"/>
                <a:gd name="connsiteY0" fmla="*/ 1294261 h 3408047"/>
                <a:gd name="connsiteX1" fmla="*/ 2338082 w 2338082"/>
                <a:gd name="connsiteY1" fmla="*/ 0 h 3408047"/>
                <a:gd name="connsiteX2" fmla="*/ 1521988 w 2338082"/>
                <a:gd name="connsiteY2" fmla="*/ 3408047 h 3408047"/>
                <a:gd name="connsiteX3" fmla="*/ 114686 w 2338082"/>
                <a:gd name="connsiteY3" fmla="*/ 3408047 h 3408047"/>
                <a:gd name="connsiteX4" fmla="*/ 0 w 2338082"/>
                <a:gd name="connsiteY4" fmla="*/ 1294261 h 3408047"/>
                <a:gd name="connsiteX0" fmla="*/ 1 w 2381639"/>
                <a:gd name="connsiteY0" fmla="*/ 614970 h 3408047"/>
                <a:gd name="connsiteX1" fmla="*/ 2381639 w 2381639"/>
                <a:gd name="connsiteY1" fmla="*/ 0 h 3408047"/>
                <a:gd name="connsiteX2" fmla="*/ 1565545 w 2381639"/>
                <a:gd name="connsiteY2" fmla="*/ 3408047 h 3408047"/>
                <a:gd name="connsiteX3" fmla="*/ 158243 w 2381639"/>
                <a:gd name="connsiteY3" fmla="*/ 3408047 h 3408047"/>
                <a:gd name="connsiteX4" fmla="*/ 1 w 2381639"/>
                <a:gd name="connsiteY4" fmla="*/ 614970 h 3408047"/>
                <a:gd name="connsiteX0" fmla="*/ 0 w 2381638"/>
                <a:gd name="connsiteY0" fmla="*/ 614970 h 3409465"/>
                <a:gd name="connsiteX1" fmla="*/ 2381638 w 2381638"/>
                <a:gd name="connsiteY1" fmla="*/ 0 h 3409465"/>
                <a:gd name="connsiteX2" fmla="*/ 1565544 w 2381638"/>
                <a:gd name="connsiteY2" fmla="*/ 3408047 h 3409465"/>
                <a:gd name="connsiteX3" fmla="*/ 368119 w 2381638"/>
                <a:gd name="connsiteY3" fmla="*/ 3392665 h 3409465"/>
                <a:gd name="connsiteX4" fmla="*/ 158242 w 2381638"/>
                <a:gd name="connsiteY4" fmla="*/ 3408047 h 3409465"/>
                <a:gd name="connsiteX5" fmla="*/ 0 w 2381638"/>
                <a:gd name="connsiteY5" fmla="*/ 614970 h 3409465"/>
                <a:gd name="connsiteX0" fmla="*/ 0 w 2381638"/>
                <a:gd name="connsiteY0" fmla="*/ 614970 h 3408266"/>
                <a:gd name="connsiteX1" fmla="*/ 2381638 w 2381638"/>
                <a:gd name="connsiteY1" fmla="*/ 0 h 3408266"/>
                <a:gd name="connsiteX2" fmla="*/ 1565544 w 2381638"/>
                <a:gd name="connsiteY2" fmla="*/ 3408047 h 3408266"/>
                <a:gd name="connsiteX3" fmla="*/ 882818 w 2381638"/>
                <a:gd name="connsiteY3" fmla="*/ 3188262 h 3408266"/>
                <a:gd name="connsiteX4" fmla="*/ 158242 w 2381638"/>
                <a:gd name="connsiteY4" fmla="*/ 3408047 h 3408266"/>
                <a:gd name="connsiteX5" fmla="*/ 0 w 2381638"/>
                <a:gd name="connsiteY5" fmla="*/ 614970 h 3408266"/>
                <a:gd name="connsiteX0" fmla="*/ 0 w 2381638"/>
                <a:gd name="connsiteY0" fmla="*/ 614970 h 3408266"/>
                <a:gd name="connsiteX1" fmla="*/ 2381638 w 2381638"/>
                <a:gd name="connsiteY1" fmla="*/ 0 h 3408266"/>
                <a:gd name="connsiteX2" fmla="*/ 1565544 w 2381638"/>
                <a:gd name="connsiteY2" fmla="*/ 3408047 h 3408266"/>
                <a:gd name="connsiteX3" fmla="*/ 882818 w 2381638"/>
                <a:gd name="connsiteY3" fmla="*/ 3188262 h 3408266"/>
                <a:gd name="connsiteX4" fmla="*/ 234214 w 2381638"/>
                <a:gd name="connsiteY4" fmla="*/ 3351330 h 3408266"/>
                <a:gd name="connsiteX5" fmla="*/ 0 w 2381638"/>
                <a:gd name="connsiteY5" fmla="*/ 614970 h 3408266"/>
                <a:gd name="connsiteX0" fmla="*/ 0 w 2381638"/>
                <a:gd name="connsiteY0" fmla="*/ 614970 h 3408266"/>
                <a:gd name="connsiteX1" fmla="*/ 2381638 w 2381638"/>
                <a:gd name="connsiteY1" fmla="*/ 0 h 3408266"/>
                <a:gd name="connsiteX2" fmla="*/ 1565544 w 2381638"/>
                <a:gd name="connsiteY2" fmla="*/ 3408047 h 3408266"/>
                <a:gd name="connsiteX3" fmla="*/ 882818 w 2381638"/>
                <a:gd name="connsiteY3" fmla="*/ 3188262 h 3408266"/>
                <a:gd name="connsiteX4" fmla="*/ 204252 w 2381638"/>
                <a:gd name="connsiteY4" fmla="*/ 3352400 h 3408266"/>
                <a:gd name="connsiteX5" fmla="*/ 0 w 2381638"/>
                <a:gd name="connsiteY5" fmla="*/ 614970 h 3408266"/>
                <a:gd name="connsiteX0" fmla="*/ 0 w 2581740"/>
                <a:gd name="connsiteY0" fmla="*/ 724126 h 3408266"/>
                <a:gd name="connsiteX1" fmla="*/ 2581740 w 2581740"/>
                <a:gd name="connsiteY1" fmla="*/ 0 h 3408266"/>
                <a:gd name="connsiteX2" fmla="*/ 1765646 w 2581740"/>
                <a:gd name="connsiteY2" fmla="*/ 3408047 h 3408266"/>
                <a:gd name="connsiteX3" fmla="*/ 1082920 w 2581740"/>
                <a:gd name="connsiteY3" fmla="*/ 3188262 h 3408266"/>
                <a:gd name="connsiteX4" fmla="*/ 404354 w 2581740"/>
                <a:gd name="connsiteY4" fmla="*/ 3352400 h 3408266"/>
                <a:gd name="connsiteX5" fmla="*/ 0 w 2581740"/>
                <a:gd name="connsiteY5" fmla="*/ 724126 h 3408266"/>
                <a:gd name="connsiteX0" fmla="*/ 0 w 2434071"/>
                <a:gd name="connsiteY0" fmla="*/ 658846 h 3342986"/>
                <a:gd name="connsiteX1" fmla="*/ 2434072 w 2434071"/>
                <a:gd name="connsiteY1" fmla="*/ 0 h 3342986"/>
                <a:gd name="connsiteX2" fmla="*/ 1765646 w 2434071"/>
                <a:gd name="connsiteY2" fmla="*/ 3342767 h 3342986"/>
                <a:gd name="connsiteX3" fmla="*/ 1082920 w 2434071"/>
                <a:gd name="connsiteY3" fmla="*/ 3122982 h 3342986"/>
                <a:gd name="connsiteX4" fmla="*/ 404354 w 2434071"/>
                <a:gd name="connsiteY4" fmla="*/ 3287120 h 3342986"/>
                <a:gd name="connsiteX5" fmla="*/ 0 w 2434071"/>
                <a:gd name="connsiteY5" fmla="*/ 658846 h 3342986"/>
                <a:gd name="connsiteX0" fmla="*/ 0 w 2434072"/>
                <a:gd name="connsiteY0" fmla="*/ 658846 h 3292755"/>
                <a:gd name="connsiteX1" fmla="*/ 2434072 w 2434072"/>
                <a:gd name="connsiteY1" fmla="*/ 0 h 3292755"/>
                <a:gd name="connsiteX2" fmla="*/ 1661848 w 2434072"/>
                <a:gd name="connsiteY2" fmla="*/ 3292478 h 3292755"/>
                <a:gd name="connsiteX3" fmla="*/ 1082920 w 2434072"/>
                <a:gd name="connsiteY3" fmla="*/ 3122982 h 3292755"/>
                <a:gd name="connsiteX4" fmla="*/ 404354 w 2434072"/>
                <a:gd name="connsiteY4" fmla="*/ 3287120 h 3292755"/>
                <a:gd name="connsiteX5" fmla="*/ 0 w 2434072"/>
                <a:gd name="connsiteY5" fmla="*/ 658846 h 3292755"/>
                <a:gd name="connsiteX0" fmla="*/ 0 w 2434072"/>
                <a:gd name="connsiteY0" fmla="*/ 658846 h 3292755"/>
                <a:gd name="connsiteX1" fmla="*/ 2434072 w 2434072"/>
                <a:gd name="connsiteY1" fmla="*/ 0 h 3292755"/>
                <a:gd name="connsiteX2" fmla="*/ 1661848 w 2434072"/>
                <a:gd name="connsiteY2" fmla="*/ 3292478 h 3292755"/>
                <a:gd name="connsiteX3" fmla="*/ 1082920 w 2434072"/>
                <a:gd name="connsiteY3" fmla="*/ 3122982 h 3292755"/>
                <a:gd name="connsiteX4" fmla="*/ 829167 w 2434072"/>
                <a:gd name="connsiteY4" fmla="*/ 3085930 h 3292755"/>
                <a:gd name="connsiteX5" fmla="*/ 0 w 2434072"/>
                <a:gd name="connsiteY5" fmla="*/ 658846 h 3292755"/>
                <a:gd name="connsiteX0" fmla="*/ 0 w 2434072"/>
                <a:gd name="connsiteY0" fmla="*/ 658846 h 3292755"/>
                <a:gd name="connsiteX1" fmla="*/ 2434072 w 2434072"/>
                <a:gd name="connsiteY1" fmla="*/ 0 h 3292755"/>
                <a:gd name="connsiteX2" fmla="*/ 1661848 w 2434072"/>
                <a:gd name="connsiteY2" fmla="*/ 3292478 h 3292755"/>
                <a:gd name="connsiteX3" fmla="*/ 1082920 w 2434072"/>
                <a:gd name="connsiteY3" fmla="*/ 3122982 h 3292755"/>
                <a:gd name="connsiteX4" fmla="*/ 717875 w 2434072"/>
                <a:gd name="connsiteY4" fmla="*/ 2993908 h 3292755"/>
                <a:gd name="connsiteX5" fmla="*/ 0 w 2434072"/>
                <a:gd name="connsiteY5" fmla="*/ 658846 h 3292755"/>
                <a:gd name="connsiteX0" fmla="*/ 0 w 2434072"/>
                <a:gd name="connsiteY0" fmla="*/ 658846 h 3293001"/>
                <a:gd name="connsiteX1" fmla="*/ 2434072 w 2434072"/>
                <a:gd name="connsiteY1" fmla="*/ 0 h 3293001"/>
                <a:gd name="connsiteX2" fmla="*/ 1661848 w 2434072"/>
                <a:gd name="connsiteY2" fmla="*/ 3292478 h 3293001"/>
                <a:gd name="connsiteX3" fmla="*/ 1254136 w 2434072"/>
                <a:gd name="connsiteY3" fmla="*/ 3212862 h 3293001"/>
                <a:gd name="connsiteX4" fmla="*/ 717875 w 2434072"/>
                <a:gd name="connsiteY4" fmla="*/ 2993908 h 3293001"/>
                <a:gd name="connsiteX5" fmla="*/ 0 w 2434072"/>
                <a:gd name="connsiteY5" fmla="*/ 658846 h 3293001"/>
                <a:gd name="connsiteX0" fmla="*/ 0 w 2610638"/>
                <a:gd name="connsiteY0" fmla="*/ 587156 h 3293000"/>
                <a:gd name="connsiteX1" fmla="*/ 2610638 w 2610638"/>
                <a:gd name="connsiteY1" fmla="*/ 0 h 3293000"/>
                <a:gd name="connsiteX2" fmla="*/ 1838414 w 2610638"/>
                <a:gd name="connsiteY2" fmla="*/ 3292478 h 3293000"/>
                <a:gd name="connsiteX3" fmla="*/ 1430702 w 2610638"/>
                <a:gd name="connsiteY3" fmla="*/ 3212862 h 3293000"/>
                <a:gd name="connsiteX4" fmla="*/ 894441 w 2610638"/>
                <a:gd name="connsiteY4" fmla="*/ 2993908 h 3293000"/>
                <a:gd name="connsiteX5" fmla="*/ 0 w 2610638"/>
                <a:gd name="connsiteY5" fmla="*/ 587156 h 329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10638" h="3293000">
                  <a:moveTo>
                    <a:pt x="0" y="587156"/>
                  </a:moveTo>
                  <a:lnTo>
                    <a:pt x="2610638" y="0"/>
                  </a:lnTo>
                  <a:lnTo>
                    <a:pt x="1838414" y="3292478"/>
                  </a:lnTo>
                  <a:cubicBezTo>
                    <a:pt x="1395756" y="3300907"/>
                    <a:pt x="1873360" y="3204433"/>
                    <a:pt x="1430702" y="3212862"/>
                  </a:cubicBezTo>
                  <a:lnTo>
                    <a:pt x="894441" y="2993908"/>
                  </a:lnTo>
                  <a:lnTo>
                    <a:pt x="0" y="587156"/>
                  </a:lnTo>
                  <a:close/>
                </a:path>
              </a:pathLst>
            </a:custGeom>
            <a:gradFill flip="none" rotWithShape="1">
              <a:gsLst>
                <a:gs pos="0">
                  <a:srgbClr val="FFFFFF">
                    <a:alpha val="0"/>
                  </a:srgbClr>
                </a:gs>
                <a:gs pos="100000">
                  <a:srgbClr val="000000">
                    <a:lumMod val="50000"/>
                    <a:lumOff val="50000"/>
                  </a:srgbClr>
                </a:gs>
              </a:gsLst>
              <a:lin ang="5400000" scaled="0"/>
              <a:tileRect/>
            </a:gradFill>
            <a:ln w="25400" cap="flat" cmpd="sng" algn="ctr">
              <a:noFill/>
              <a:prstDash val="solid"/>
            </a:ln>
            <a:effectLst/>
          </p:spPr>
          <p:txBody>
            <a:bodyPr rtlCol="0" anchor="ctr"/>
            <a:lstStyle/>
            <a:p>
              <a:pPr algn="ctr">
                <a:defRPr/>
              </a:pPr>
              <a:endParaRPr lang="en-US" kern="0">
                <a:solidFill>
                  <a:srgbClr val="002060"/>
                </a:solidFill>
                <a:latin typeface="BentonSans Book"/>
              </a:endParaRPr>
            </a:p>
          </p:txBody>
        </p:sp>
        <p:sp>
          <p:nvSpPr>
            <p:cNvPr id="40" name="TextBox 39"/>
            <p:cNvSpPr txBox="1"/>
            <p:nvPr/>
          </p:nvSpPr>
          <p:spPr>
            <a:xfrm>
              <a:off x="4553999" y="1901756"/>
              <a:ext cx="1460673" cy="1087269"/>
            </a:xfrm>
            <a:prstGeom prst="rect">
              <a:avLst/>
            </a:prstGeom>
            <a:noFill/>
          </p:spPr>
          <p:txBody>
            <a:bodyPr wrap="none" rtlCol="0">
              <a:spAutoFit/>
            </a:bodyPr>
            <a:lstStyle/>
            <a:p>
              <a:pPr algn="ctr" defTabSz="685783">
                <a:defRPr/>
              </a:pPr>
              <a:r>
                <a:rPr lang="en-US" sz="1500" b="1" kern="0" dirty="0" smtClean="0">
                  <a:solidFill>
                    <a:srgbClr val="002060"/>
                  </a:solidFill>
                  <a:latin typeface="BentonSans Book"/>
                  <a:cs typeface="Arial" panose="020B0604020202020204" pitchFamily="34" charset="0"/>
                </a:rPr>
                <a:t>Multiple </a:t>
              </a:r>
            </a:p>
            <a:p>
              <a:pPr algn="ctr" defTabSz="685783">
                <a:defRPr/>
              </a:pPr>
              <a:r>
                <a:rPr lang="en-US" sz="1500" b="1" kern="0" dirty="0" smtClean="0">
                  <a:solidFill>
                    <a:srgbClr val="002060"/>
                  </a:solidFill>
                  <a:latin typeface="BentonSans Book"/>
                  <a:cs typeface="Arial" panose="020B0604020202020204" pitchFamily="34" charset="0"/>
                </a:rPr>
                <a:t>B2B</a:t>
              </a:r>
              <a:br>
                <a:rPr lang="en-US" sz="1500" b="1" kern="0" dirty="0" smtClean="0">
                  <a:solidFill>
                    <a:srgbClr val="002060"/>
                  </a:solidFill>
                  <a:latin typeface="BentonSans Book"/>
                  <a:cs typeface="Arial" panose="020B0604020202020204" pitchFamily="34" charset="0"/>
                </a:rPr>
              </a:br>
              <a:r>
                <a:rPr lang="en-US" sz="1500" b="1" kern="0" dirty="0" smtClean="0">
                  <a:solidFill>
                    <a:srgbClr val="002060"/>
                  </a:solidFill>
                  <a:latin typeface="BentonSans Book"/>
                  <a:cs typeface="Arial" panose="020B0604020202020204" pitchFamily="34" charset="0"/>
                </a:rPr>
                <a:t>Platform</a:t>
              </a:r>
              <a:br>
                <a:rPr lang="en-US" sz="1500" b="1" kern="0" dirty="0" smtClean="0">
                  <a:solidFill>
                    <a:srgbClr val="002060"/>
                  </a:solidFill>
                  <a:latin typeface="BentonSans Book"/>
                  <a:cs typeface="Arial" panose="020B0604020202020204" pitchFamily="34" charset="0"/>
                </a:rPr>
              </a:br>
              <a:r>
                <a:rPr lang="en-US" sz="1500" b="1" kern="0" dirty="0" smtClean="0">
                  <a:solidFill>
                    <a:srgbClr val="002060"/>
                  </a:solidFill>
                  <a:latin typeface="BentonSans Book"/>
                  <a:cs typeface="Arial" panose="020B0604020202020204" pitchFamily="34" charset="0"/>
                </a:rPr>
                <a:t>Deployments</a:t>
              </a:r>
              <a:endParaRPr lang="en-US" sz="1200" b="1" kern="0" dirty="0">
                <a:solidFill>
                  <a:srgbClr val="002060"/>
                </a:solidFill>
                <a:latin typeface="BentonSans Book"/>
                <a:cs typeface="Arial" panose="020B0604020202020204" pitchFamily="34" charset="0"/>
              </a:endParaRPr>
            </a:p>
          </p:txBody>
        </p:sp>
        <p:sp>
          <p:nvSpPr>
            <p:cNvPr id="42" name="Rectangle 2"/>
            <p:cNvSpPr/>
            <p:nvPr/>
          </p:nvSpPr>
          <p:spPr>
            <a:xfrm rot="2616758" flipH="1" flipV="1">
              <a:off x="5760249" y="1581579"/>
              <a:ext cx="2584281" cy="2220907"/>
            </a:xfrm>
            <a:custGeom>
              <a:avLst/>
              <a:gdLst>
                <a:gd name="connsiteX0" fmla="*/ 0 w 1849782"/>
                <a:gd name="connsiteY0" fmla="*/ 2555770 h 2555770"/>
                <a:gd name="connsiteX1" fmla="*/ 711611 w 1849782"/>
                <a:gd name="connsiteY1" fmla="*/ 0 h 2555770"/>
                <a:gd name="connsiteX2" fmla="*/ 1138171 w 1849782"/>
                <a:gd name="connsiteY2" fmla="*/ 0 h 2555770"/>
                <a:gd name="connsiteX3" fmla="*/ 1849782 w 1849782"/>
                <a:gd name="connsiteY3" fmla="*/ 2555770 h 2555770"/>
                <a:gd name="connsiteX4" fmla="*/ 0 w 1849782"/>
                <a:gd name="connsiteY4" fmla="*/ 2555770 h 2555770"/>
                <a:gd name="connsiteX0" fmla="*/ 0 w 2001048"/>
                <a:gd name="connsiteY0" fmla="*/ 1835038 h 2555770"/>
                <a:gd name="connsiteX1" fmla="*/ 862877 w 2001048"/>
                <a:gd name="connsiteY1" fmla="*/ 0 h 2555770"/>
                <a:gd name="connsiteX2" fmla="*/ 1289437 w 2001048"/>
                <a:gd name="connsiteY2" fmla="*/ 0 h 2555770"/>
                <a:gd name="connsiteX3" fmla="*/ 2001048 w 2001048"/>
                <a:gd name="connsiteY3" fmla="*/ 2555770 h 2555770"/>
                <a:gd name="connsiteX4" fmla="*/ 0 w 2001048"/>
                <a:gd name="connsiteY4" fmla="*/ 1835038 h 2555770"/>
                <a:gd name="connsiteX0" fmla="*/ 0 w 1834708"/>
                <a:gd name="connsiteY0" fmla="*/ 1835038 h 1876852"/>
                <a:gd name="connsiteX1" fmla="*/ 862877 w 1834708"/>
                <a:gd name="connsiteY1" fmla="*/ 0 h 1876852"/>
                <a:gd name="connsiteX2" fmla="*/ 1289437 w 1834708"/>
                <a:gd name="connsiteY2" fmla="*/ 0 h 1876852"/>
                <a:gd name="connsiteX3" fmla="*/ 1834708 w 1834708"/>
                <a:gd name="connsiteY3" fmla="*/ 1876852 h 1876852"/>
                <a:gd name="connsiteX4" fmla="*/ 0 w 1834708"/>
                <a:gd name="connsiteY4" fmla="*/ 1835038 h 1876852"/>
                <a:gd name="connsiteX0" fmla="*/ 0 w 1792553"/>
                <a:gd name="connsiteY0" fmla="*/ 1836059 h 1876852"/>
                <a:gd name="connsiteX1" fmla="*/ 820722 w 1792553"/>
                <a:gd name="connsiteY1" fmla="*/ 0 h 1876852"/>
                <a:gd name="connsiteX2" fmla="*/ 1247282 w 1792553"/>
                <a:gd name="connsiteY2" fmla="*/ 0 h 1876852"/>
                <a:gd name="connsiteX3" fmla="*/ 1792553 w 1792553"/>
                <a:gd name="connsiteY3" fmla="*/ 1876852 h 1876852"/>
                <a:gd name="connsiteX4" fmla="*/ 0 w 1792553"/>
                <a:gd name="connsiteY4" fmla="*/ 1836059 h 1876852"/>
                <a:gd name="connsiteX0" fmla="*/ 0 w 1733963"/>
                <a:gd name="connsiteY0" fmla="*/ 1836059 h 1973853"/>
                <a:gd name="connsiteX1" fmla="*/ 820722 w 1733963"/>
                <a:gd name="connsiteY1" fmla="*/ 0 h 1973853"/>
                <a:gd name="connsiteX2" fmla="*/ 1247282 w 1733963"/>
                <a:gd name="connsiteY2" fmla="*/ 0 h 1973853"/>
                <a:gd name="connsiteX3" fmla="*/ 1733963 w 1733963"/>
                <a:gd name="connsiteY3" fmla="*/ 1973853 h 1973853"/>
                <a:gd name="connsiteX4" fmla="*/ 0 w 1733963"/>
                <a:gd name="connsiteY4" fmla="*/ 1836059 h 1973853"/>
                <a:gd name="connsiteX0" fmla="*/ 0 w 1733963"/>
                <a:gd name="connsiteY0" fmla="*/ 1836059 h 1973853"/>
                <a:gd name="connsiteX1" fmla="*/ 841630 w 1733963"/>
                <a:gd name="connsiteY1" fmla="*/ 7535 h 1973853"/>
                <a:gd name="connsiteX2" fmla="*/ 1247282 w 1733963"/>
                <a:gd name="connsiteY2" fmla="*/ 0 h 1973853"/>
                <a:gd name="connsiteX3" fmla="*/ 1733963 w 1733963"/>
                <a:gd name="connsiteY3" fmla="*/ 1973853 h 1973853"/>
                <a:gd name="connsiteX4" fmla="*/ 0 w 1733963"/>
                <a:gd name="connsiteY4" fmla="*/ 1836059 h 1973853"/>
                <a:gd name="connsiteX0" fmla="*/ 0 w 1733963"/>
                <a:gd name="connsiteY0" fmla="*/ 1828524 h 1966318"/>
                <a:gd name="connsiteX1" fmla="*/ 841630 w 1733963"/>
                <a:gd name="connsiteY1" fmla="*/ 0 h 1966318"/>
                <a:gd name="connsiteX2" fmla="*/ 1211301 w 1733963"/>
                <a:gd name="connsiteY2" fmla="*/ 26744 h 1966318"/>
                <a:gd name="connsiteX3" fmla="*/ 1733963 w 1733963"/>
                <a:gd name="connsiteY3" fmla="*/ 1966318 h 1966318"/>
                <a:gd name="connsiteX4" fmla="*/ 0 w 1733963"/>
                <a:gd name="connsiteY4" fmla="*/ 1828524 h 1966318"/>
                <a:gd name="connsiteX0" fmla="*/ 0 w 1733963"/>
                <a:gd name="connsiteY0" fmla="*/ 1828524 h 1966318"/>
                <a:gd name="connsiteX1" fmla="*/ 841630 w 1733963"/>
                <a:gd name="connsiteY1" fmla="*/ 0 h 1966318"/>
                <a:gd name="connsiteX2" fmla="*/ 1273344 w 1733963"/>
                <a:gd name="connsiteY2" fmla="*/ 77457 h 1966318"/>
                <a:gd name="connsiteX3" fmla="*/ 1733963 w 1733963"/>
                <a:gd name="connsiteY3" fmla="*/ 1966318 h 1966318"/>
                <a:gd name="connsiteX4" fmla="*/ 0 w 1733963"/>
                <a:gd name="connsiteY4" fmla="*/ 1828524 h 1966318"/>
                <a:gd name="connsiteX0" fmla="*/ 0 w 1733963"/>
                <a:gd name="connsiteY0" fmla="*/ 1828524 h 1966318"/>
                <a:gd name="connsiteX1" fmla="*/ 841630 w 1733963"/>
                <a:gd name="connsiteY1" fmla="*/ 0 h 1966318"/>
                <a:gd name="connsiteX2" fmla="*/ 1074682 w 1733963"/>
                <a:gd name="connsiteY2" fmla="*/ 236825 h 1966318"/>
                <a:gd name="connsiteX3" fmla="*/ 1273344 w 1733963"/>
                <a:gd name="connsiteY3" fmla="*/ 77457 h 1966318"/>
                <a:gd name="connsiteX4" fmla="*/ 1733963 w 1733963"/>
                <a:gd name="connsiteY4" fmla="*/ 1966318 h 1966318"/>
                <a:gd name="connsiteX5" fmla="*/ 0 w 1733963"/>
                <a:gd name="connsiteY5" fmla="*/ 1828524 h 1966318"/>
                <a:gd name="connsiteX0" fmla="*/ 0 w 2520142"/>
                <a:gd name="connsiteY0" fmla="*/ 1828524 h 1828524"/>
                <a:gd name="connsiteX1" fmla="*/ 841630 w 2520142"/>
                <a:gd name="connsiteY1" fmla="*/ 0 h 1828524"/>
                <a:gd name="connsiteX2" fmla="*/ 1074682 w 2520142"/>
                <a:gd name="connsiteY2" fmla="*/ 236825 h 1828524"/>
                <a:gd name="connsiteX3" fmla="*/ 1273344 w 2520142"/>
                <a:gd name="connsiteY3" fmla="*/ 77457 h 1828524"/>
                <a:gd name="connsiteX4" fmla="*/ 2520142 w 2520142"/>
                <a:gd name="connsiteY4" fmla="*/ 1725246 h 1828524"/>
                <a:gd name="connsiteX5" fmla="*/ 0 w 2520142"/>
                <a:gd name="connsiteY5" fmla="*/ 1828524 h 1828524"/>
                <a:gd name="connsiteX0" fmla="*/ 0 w 2130772"/>
                <a:gd name="connsiteY0" fmla="*/ 2006677 h 2006677"/>
                <a:gd name="connsiteX1" fmla="*/ 452260 w 2130772"/>
                <a:gd name="connsiteY1" fmla="*/ 0 h 2006677"/>
                <a:gd name="connsiteX2" fmla="*/ 685312 w 2130772"/>
                <a:gd name="connsiteY2" fmla="*/ 236825 h 2006677"/>
                <a:gd name="connsiteX3" fmla="*/ 883974 w 2130772"/>
                <a:gd name="connsiteY3" fmla="*/ 77457 h 2006677"/>
                <a:gd name="connsiteX4" fmla="*/ 2130772 w 2130772"/>
                <a:gd name="connsiteY4" fmla="*/ 1725246 h 2006677"/>
                <a:gd name="connsiteX5" fmla="*/ 0 w 2130772"/>
                <a:gd name="connsiteY5" fmla="*/ 2006677 h 2006677"/>
                <a:gd name="connsiteX0" fmla="*/ 0 w 2430287"/>
                <a:gd name="connsiteY0" fmla="*/ 2006677 h 2006677"/>
                <a:gd name="connsiteX1" fmla="*/ 452260 w 2430287"/>
                <a:gd name="connsiteY1" fmla="*/ 0 h 2006677"/>
                <a:gd name="connsiteX2" fmla="*/ 685312 w 2430287"/>
                <a:gd name="connsiteY2" fmla="*/ 236825 h 2006677"/>
                <a:gd name="connsiteX3" fmla="*/ 883974 w 2430287"/>
                <a:gd name="connsiteY3" fmla="*/ 77457 h 2006677"/>
                <a:gd name="connsiteX4" fmla="*/ 2430287 w 2430287"/>
                <a:gd name="connsiteY4" fmla="*/ 1549718 h 2006677"/>
                <a:gd name="connsiteX5" fmla="*/ 0 w 2430287"/>
                <a:gd name="connsiteY5" fmla="*/ 2006677 h 2006677"/>
                <a:gd name="connsiteX0" fmla="*/ 0 w 2365133"/>
                <a:gd name="connsiteY0" fmla="*/ 2219158 h 2219158"/>
                <a:gd name="connsiteX1" fmla="*/ 387106 w 2365133"/>
                <a:gd name="connsiteY1" fmla="*/ 0 h 2219158"/>
                <a:gd name="connsiteX2" fmla="*/ 620158 w 2365133"/>
                <a:gd name="connsiteY2" fmla="*/ 236825 h 2219158"/>
                <a:gd name="connsiteX3" fmla="*/ 818820 w 2365133"/>
                <a:gd name="connsiteY3" fmla="*/ 77457 h 2219158"/>
                <a:gd name="connsiteX4" fmla="*/ 2365133 w 2365133"/>
                <a:gd name="connsiteY4" fmla="*/ 1549718 h 2219158"/>
                <a:gd name="connsiteX5" fmla="*/ 0 w 2365133"/>
                <a:gd name="connsiteY5" fmla="*/ 2219158 h 2219158"/>
                <a:gd name="connsiteX0" fmla="*/ 0 w 2644471"/>
                <a:gd name="connsiteY0" fmla="*/ 2142091 h 2142091"/>
                <a:gd name="connsiteX1" fmla="*/ 666444 w 2644471"/>
                <a:gd name="connsiteY1" fmla="*/ 0 h 2142091"/>
                <a:gd name="connsiteX2" fmla="*/ 899496 w 2644471"/>
                <a:gd name="connsiteY2" fmla="*/ 236825 h 2142091"/>
                <a:gd name="connsiteX3" fmla="*/ 1098158 w 2644471"/>
                <a:gd name="connsiteY3" fmla="*/ 77457 h 2142091"/>
                <a:gd name="connsiteX4" fmla="*/ 2644471 w 2644471"/>
                <a:gd name="connsiteY4" fmla="*/ 1549718 h 2142091"/>
                <a:gd name="connsiteX5" fmla="*/ 0 w 2644471"/>
                <a:gd name="connsiteY5" fmla="*/ 2142091 h 2142091"/>
                <a:gd name="connsiteX0" fmla="*/ 0 w 2709966"/>
                <a:gd name="connsiteY0" fmla="*/ 2142091 h 2142091"/>
                <a:gd name="connsiteX1" fmla="*/ 666444 w 2709966"/>
                <a:gd name="connsiteY1" fmla="*/ 0 h 2142091"/>
                <a:gd name="connsiteX2" fmla="*/ 899496 w 2709966"/>
                <a:gd name="connsiteY2" fmla="*/ 236825 h 2142091"/>
                <a:gd name="connsiteX3" fmla="*/ 1098158 w 2709966"/>
                <a:gd name="connsiteY3" fmla="*/ 77457 h 2142091"/>
                <a:gd name="connsiteX4" fmla="*/ 2709966 w 2709966"/>
                <a:gd name="connsiteY4" fmla="*/ 1748146 h 2142091"/>
                <a:gd name="connsiteX5" fmla="*/ 0 w 2709966"/>
                <a:gd name="connsiteY5" fmla="*/ 2142091 h 2142091"/>
                <a:gd name="connsiteX0" fmla="*/ 0 w 2648604"/>
                <a:gd name="connsiteY0" fmla="*/ 2220907 h 2220907"/>
                <a:gd name="connsiteX1" fmla="*/ 605082 w 2648604"/>
                <a:gd name="connsiteY1" fmla="*/ 0 h 2220907"/>
                <a:gd name="connsiteX2" fmla="*/ 838134 w 2648604"/>
                <a:gd name="connsiteY2" fmla="*/ 236825 h 2220907"/>
                <a:gd name="connsiteX3" fmla="*/ 1036796 w 2648604"/>
                <a:gd name="connsiteY3" fmla="*/ 77457 h 2220907"/>
                <a:gd name="connsiteX4" fmla="*/ 2648604 w 2648604"/>
                <a:gd name="connsiteY4" fmla="*/ 1748146 h 2220907"/>
                <a:gd name="connsiteX5" fmla="*/ 0 w 2648604"/>
                <a:gd name="connsiteY5" fmla="*/ 2220907 h 2220907"/>
                <a:gd name="connsiteX0" fmla="*/ 0 w 2677388"/>
                <a:gd name="connsiteY0" fmla="*/ 2220907 h 2220907"/>
                <a:gd name="connsiteX1" fmla="*/ 605082 w 2677388"/>
                <a:gd name="connsiteY1" fmla="*/ 0 h 2220907"/>
                <a:gd name="connsiteX2" fmla="*/ 838134 w 2677388"/>
                <a:gd name="connsiteY2" fmla="*/ 236825 h 2220907"/>
                <a:gd name="connsiteX3" fmla="*/ 1036796 w 2677388"/>
                <a:gd name="connsiteY3" fmla="*/ 77457 h 2220907"/>
                <a:gd name="connsiteX4" fmla="*/ 2677388 w 2677388"/>
                <a:gd name="connsiteY4" fmla="*/ 1720723 h 2220907"/>
                <a:gd name="connsiteX5" fmla="*/ 0 w 2677388"/>
                <a:gd name="connsiteY5" fmla="*/ 2220907 h 2220907"/>
                <a:gd name="connsiteX0" fmla="*/ 0 w 2232081"/>
                <a:gd name="connsiteY0" fmla="*/ 2220907 h 2220907"/>
                <a:gd name="connsiteX1" fmla="*/ 605082 w 2232081"/>
                <a:gd name="connsiteY1" fmla="*/ 0 h 2220907"/>
                <a:gd name="connsiteX2" fmla="*/ 838134 w 2232081"/>
                <a:gd name="connsiteY2" fmla="*/ 236825 h 2220907"/>
                <a:gd name="connsiteX3" fmla="*/ 1036796 w 2232081"/>
                <a:gd name="connsiteY3" fmla="*/ 77457 h 2220907"/>
                <a:gd name="connsiteX4" fmla="*/ 2232081 w 2232081"/>
                <a:gd name="connsiteY4" fmla="*/ 1319925 h 2220907"/>
                <a:gd name="connsiteX5" fmla="*/ 0 w 2232081"/>
                <a:gd name="connsiteY5" fmla="*/ 2220907 h 2220907"/>
                <a:gd name="connsiteX0" fmla="*/ 0 w 2584281"/>
                <a:gd name="connsiteY0" fmla="*/ 2220907 h 2220907"/>
                <a:gd name="connsiteX1" fmla="*/ 605082 w 2584281"/>
                <a:gd name="connsiteY1" fmla="*/ 0 h 2220907"/>
                <a:gd name="connsiteX2" fmla="*/ 838134 w 2584281"/>
                <a:gd name="connsiteY2" fmla="*/ 236825 h 2220907"/>
                <a:gd name="connsiteX3" fmla="*/ 1036796 w 2584281"/>
                <a:gd name="connsiteY3" fmla="*/ 77457 h 2220907"/>
                <a:gd name="connsiteX4" fmla="*/ 2584281 w 2584281"/>
                <a:gd name="connsiteY4" fmla="*/ 2075979 h 2220907"/>
                <a:gd name="connsiteX5" fmla="*/ 0 w 2584281"/>
                <a:gd name="connsiteY5" fmla="*/ 2220907 h 2220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84281" h="2220907">
                  <a:moveTo>
                    <a:pt x="0" y="2220907"/>
                  </a:moveTo>
                  <a:lnTo>
                    <a:pt x="605082" y="0"/>
                  </a:lnTo>
                  <a:cubicBezTo>
                    <a:pt x="689038" y="13479"/>
                    <a:pt x="754178" y="223346"/>
                    <a:pt x="838134" y="236825"/>
                  </a:cubicBezTo>
                  <a:lnTo>
                    <a:pt x="1036796" y="77457"/>
                  </a:lnTo>
                  <a:lnTo>
                    <a:pt x="2584281" y="2075979"/>
                  </a:lnTo>
                  <a:lnTo>
                    <a:pt x="0" y="2220907"/>
                  </a:lnTo>
                  <a:close/>
                </a:path>
              </a:pathLst>
            </a:custGeom>
            <a:gradFill flip="none" rotWithShape="1">
              <a:gsLst>
                <a:gs pos="100000">
                  <a:srgbClr val="FFFFFF">
                    <a:alpha val="0"/>
                  </a:srgbClr>
                </a:gs>
                <a:gs pos="0">
                  <a:srgbClr val="000000">
                    <a:lumMod val="50000"/>
                    <a:lumOff val="50000"/>
                  </a:srgbClr>
                </a:gs>
              </a:gsLst>
              <a:lin ang="5400000" scaled="0"/>
              <a:tileRect/>
            </a:gradFill>
            <a:ln w="25400" cap="flat" cmpd="sng" algn="ctr">
              <a:noFill/>
              <a:prstDash val="solid"/>
            </a:ln>
            <a:effectLst/>
          </p:spPr>
          <p:txBody>
            <a:bodyPr rtlCol="0" anchor="ctr"/>
            <a:lstStyle/>
            <a:p>
              <a:pPr algn="ctr">
                <a:defRPr/>
              </a:pPr>
              <a:endParaRPr lang="en-US" kern="0">
                <a:solidFill>
                  <a:srgbClr val="002060"/>
                </a:solidFill>
                <a:latin typeface="BentonSans Book"/>
              </a:endParaRPr>
            </a:p>
          </p:txBody>
        </p:sp>
        <p:sp>
          <p:nvSpPr>
            <p:cNvPr id="43" name="TextBox 42"/>
            <p:cNvSpPr txBox="1"/>
            <p:nvPr/>
          </p:nvSpPr>
          <p:spPr>
            <a:xfrm>
              <a:off x="6455951" y="2475296"/>
              <a:ext cx="1745534" cy="840162"/>
            </a:xfrm>
            <a:prstGeom prst="rect">
              <a:avLst/>
            </a:prstGeom>
            <a:noFill/>
          </p:spPr>
          <p:txBody>
            <a:bodyPr wrap="none" rtlCol="0">
              <a:spAutoFit/>
            </a:bodyPr>
            <a:lstStyle/>
            <a:p>
              <a:pPr algn="ctr" defTabSz="685783">
                <a:defRPr/>
              </a:pPr>
              <a:r>
                <a:rPr lang="en-US" sz="1500" b="1" kern="0" dirty="0" smtClean="0">
                  <a:solidFill>
                    <a:srgbClr val="002060"/>
                  </a:solidFill>
                  <a:latin typeface="BentonSans Book"/>
                  <a:cs typeface="Arial" panose="020B0604020202020204" pitchFamily="34" charset="0"/>
                </a:rPr>
                <a:t>Tail &amp; </a:t>
              </a:r>
              <a:br>
                <a:rPr lang="en-US" sz="1500" b="1" kern="0" dirty="0" smtClean="0">
                  <a:solidFill>
                    <a:srgbClr val="002060"/>
                  </a:solidFill>
                  <a:latin typeface="BentonSans Book"/>
                  <a:cs typeface="Arial" panose="020B0604020202020204" pitchFamily="34" charset="0"/>
                </a:rPr>
              </a:br>
              <a:r>
                <a:rPr lang="en-US" sz="1500" b="1" kern="0" dirty="0" smtClean="0">
                  <a:solidFill>
                    <a:srgbClr val="002060"/>
                  </a:solidFill>
                  <a:latin typeface="BentonSans Book"/>
                  <a:cs typeface="Arial" panose="020B0604020202020204" pitchFamily="34" charset="0"/>
                </a:rPr>
                <a:t>Maverick </a:t>
              </a:r>
              <a:br>
                <a:rPr lang="en-US" sz="1500" b="1" kern="0" dirty="0" smtClean="0">
                  <a:solidFill>
                    <a:srgbClr val="002060"/>
                  </a:solidFill>
                  <a:latin typeface="BentonSans Book"/>
                  <a:cs typeface="Arial" panose="020B0604020202020204" pitchFamily="34" charset="0"/>
                </a:rPr>
              </a:br>
              <a:r>
                <a:rPr lang="en-US" sz="1500" b="1" kern="0" dirty="0" smtClean="0">
                  <a:solidFill>
                    <a:srgbClr val="002060"/>
                  </a:solidFill>
                  <a:latin typeface="BentonSans Book"/>
                  <a:cs typeface="Arial" panose="020B0604020202020204" pitchFamily="34" charset="0"/>
                </a:rPr>
                <a:t>Spend Solutions</a:t>
              </a:r>
              <a:endParaRPr lang="en-US" sz="1500" b="1" kern="0" dirty="0">
                <a:solidFill>
                  <a:srgbClr val="002060"/>
                </a:solidFill>
                <a:latin typeface="BentonSans Book"/>
                <a:cs typeface="Arial" panose="020B0604020202020204" pitchFamily="34" charset="0"/>
              </a:endParaRPr>
            </a:p>
          </p:txBody>
        </p:sp>
        <p:grpSp>
          <p:nvGrpSpPr>
            <p:cNvPr id="44" name="Group 43"/>
            <p:cNvGrpSpPr/>
            <p:nvPr/>
          </p:nvGrpSpPr>
          <p:grpSpPr>
            <a:xfrm>
              <a:off x="629030" y="1280947"/>
              <a:ext cx="1675453" cy="2112773"/>
              <a:chOff x="1129636" y="2221209"/>
              <a:chExt cx="2086812" cy="2631505"/>
            </a:xfrm>
          </p:grpSpPr>
          <p:sp>
            <p:nvSpPr>
              <p:cNvPr id="45" name="Rectangle 2"/>
              <p:cNvSpPr/>
              <p:nvPr/>
            </p:nvSpPr>
            <p:spPr>
              <a:xfrm rot="19716758">
                <a:off x="1129636" y="2221209"/>
                <a:ext cx="2086812" cy="2631505"/>
              </a:xfrm>
              <a:custGeom>
                <a:avLst/>
                <a:gdLst>
                  <a:gd name="connsiteX0" fmla="*/ 0 w 1407302"/>
                  <a:gd name="connsiteY0" fmla="*/ 0 h 1942517"/>
                  <a:gd name="connsiteX1" fmla="*/ 1407302 w 1407302"/>
                  <a:gd name="connsiteY1" fmla="*/ 0 h 1942517"/>
                  <a:gd name="connsiteX2" fmla="*/ 1407302 w 1407302"/>
                  <a:gd name="connsiteY2" fmla="*/ 1942517 h 1942517"/>
                  <a:gd name="connsiteX3" fmla="*/ 0 w 1407302"/>
                  <a:gd name="connsiteY3" fmla="*/ 1942517 h 1942517"/>
                  <a:gd name="connsiteX4" fmla="*/ 0 w 1407302"/>
                  <a:gd name="connsiteY4" fmla="*/ 0 h 1942517"/>
                  <a:gd name="connsiteX0" fmla="*/ 0 w 1850327"/>
                  <a:gd name="connsiteY0" fmla="*/ 1272647 h 3215164"/>
                  <a:gd name="connsiteX1" fmla="*/ 1850327 w 1850327"/>
                  <a:gd name="connsiteY1" fmla="*/ 0 h 3215164"/>
                  <a:gd name="connsiteX2" fmla="*/ 1407302 w 1850327"/>
                  <a:gd name="connsiteY2" fmla="*/ 3215164 h 3215164"/>
                  <a:gd name="connsiteX3" fmla="*/ 0 w 1850327"/>
                  <a:gd name="connsiteY3" fmla="*/ 3215164 h 3215164"/>
                  <a:gd name="connsiteX4" fmla="*/ 0 w 1850327"/>
                  <a:gd name="connsiteY4" fmla="*/ 1272647 h 3215164"/>
                  <a:gd name="connsiteX0" fmla="*/ 0 w 1965013"/>
                  <a:gd name="connsiteY0" fmla="*/ 1101378 h 3215164"/>
                  <a:gd name="connsiteX1" fmla="*/ 1965013 w 1965013"/>
                  <a:gd name="connsiteY1" fmla="*/ 0 h 3215164"/>
                  <a:gd name="connsiteX2" fmla="*/ 1521988 w 1965013"/>
                  <a:gd name="connsiteY2" fmla="*/ 3215164 h 3215164"/>
                  <a:gd name="connsiteX3" fmla="*/ 114686 w 1965013"/>
                  <a:gd name="connsiteY3" fmla="*/ 3215164 h 3215164"/>
                  <a:gd name="connsiteX4" fmla="*/ 0 w 1965013"/>
                  <a:gd name="connsiteY4" fmla="*/ 1101378 h 3215164"/>
                  <a:gd name="connsiteX0" fmla="*/ 0 w 2338082"/>
                  <a:gd name="connsiteY0" fmla="*/ 1294261 h 3408047"/>
                  <a:gd name="connsiteX1" fmla="*/ 2338082 w 2338082"/>
                  <a:gd name="connsiteY1" fmla="*/ 0 h 3408047"/>
                  <a:gd name="connsiteX2" fmla="*/ 1521988 w 2338082"/>
                  <a:gd name="connsiteY2" fmla="*/ 3408047 h 3408047"/>
                  <a:gd name="connsiteX3" fmla="*/ 114686 w 2338082"/>
                  <a:gd name="connsiteY3" fmla="*/ 3408047 h 3408047"/>
                  <a:gd name="connsiteX4" fmla="*/ 0 w 2338082"/>
                  <a:gd name="connsiteY4" fmla="*/ 1294261 h 3408047"/>
                  <a:gd name="connsiteX0" fmla="*/ 0 w 2338082"/>
                  <a:gd name="connsiteY0" fmla="*/ 1294261 h 3459392"/>
                  <a:gd name="connsiteX1" fmla="*/ 2338082 w 2338082"/>
                  <a:gd name="connsiteY1" fmla="*/ 0 h 3459392"/>
                  <a:gd name="connsiteX2" fmla="*/ 1521988 w 2338082"/>
                  <a:gd name="connsiteY2" fmla="*/ 3408047 h 3459392"/>
                  <a:gd name="connsiteX3" fmla="*/ 260931 w 2338082"/>
                  <a:gd name="connsiteY3" fmla="*/ 3459392 h 3459392"/>
                  <a:gd name="connsiteX4" fmla="*/ 0 w 2338082"/>
                  <a:gd name="connsiteY4" fmla="*/ 1294261 h 3459392"/>
                  <a:gd name="connsiteX0" fmla="*/ 0 w 2338082"/>
                  <a:gd name="connsiteY0" fmla="*/ 1294261 h 3459392"/>
                  <a:gd name="connsiteX1" fmla="*/ 2338082 w 2338082"/>
                  <a:gd name="connsiteY1" fmla="*/ 0 h 3459392"/>
                  <a:gd name="connsiteX2" fmla="*/ 1521988 w 2338082"/>
                  <a:gd name="connsiteY2" fmla="*/ 3408047 h 3459392"/>
                  <a:gd name="connsiteX3" fmla="*/ 859338 w 2338082"/>
                  <a:gd name="connsiteY3" fmla="*/ 3173395 h 3459392"/>
                  <a:gd name="connsiteX4" fmla="*/ 260931 w 2338082"/>
                  <a:gd name="connsiteY4" fmla="*/ 3459392 h 3459392"/>
                  <a:gd name="connsiteX5" fmla="*/ 0 w 2338082"/>
                  <a:gd name="connsiteY5" fmla="*/ 1294261 h 3459392"/>
                  <a:gd name="connsiteX0" fmla="*/ 0 w 2338082"/>
                  <a:gd name="connsiteY0" fmla="*/ 1294261 h 3523571"/>
                  <a:gd name="connsiteX1" fmla="*/ 2338082 w 2338082"/>
                  <a:gd name="connsiteY1" fmla="*/ 0 h 3523571"/>
                  <a:gd name="connsiteX2" fmla="*/ 1484438 w 2338082"/>
                  <a:gd name="connsiteY2" fmla="*/ 3523483 h 3523571"/>
                  <a:gd name="connsiteX3" fmla="*/ 859338 w 2338082"/>
                  <a:gd name="connsiteY3" fmla="*/ 3173395 h 3523571"/>
                  <a:gd name="connsiteX4" fmla="*/ 260931 w 2338082"/>
                  <a:gd name="connsiteY4" fmla="*/ 3459392 h 3523571"/>
                  <a:gd name="connsiteX5" fmla="*/ 0 w 2338082"/>
                  <a:gd name="connsiteY5" fmla="*/ 1294261 h 3523571"/>
                  <a:gd name="connsiteX0" fmla="*/ 0 w 2354040"/>
                  <a:gd name="connsiteY0" fmla="*/ 305641 h 2534951"/>
                  <a:gd name="connsiteX1" fmla="*/ 2354040 w 2354040"/>
                  <a:gd name="connsiteY1" fmla="*/ 0 h 2534951"/>
                  <a:gd name="connsiteX2" fmla="*/ 1484438 w 2354040"/>
                  <a:gd name="connsiteY2" fmla="*/ 2534863 h 2534951"/>
                  <a:gd name="connsiteX3" fmla="*/ 859338 w 2354040"/>
                  <a:gd name="connsiteY3" fmla="*/ 2184775 h 2534951"/>
                  <a:gd name="connsiteX4" fmla="*/ 260931 w 2354040"/>
                  <a:gd name="connsiteY4" fmla="*/ 2470772 h 2534951"/>
                  <a:gd name="connsiteX5" fmla="*/ 0 w 2354040"/>
                  <a:gd name="connsiteY5" fmla="*/ 305641 h 2534951"/>
                  <a:gd name="connsiteX0" fmla="*/ 392695 w 2093109"/>
                  <a:gd name="connsiteY0" fmla="*/ 0 h 3117592"/>
                  <a:gd name="connsiteX1" fmla="*/ 2093109 w 2093109"/>
                  <a:gd name="connsiteY1" fmla="*/ 582641 h 3117592"/>
                  <a:gd name="connsiteX2" fmla="*/ 1223507 w 2093109"/>
                  <a:gd name="connsiteY2" fmla="*/ 3117504 h 3117592"/>
                  <a:gd name="connsiteX3" fmla="*/ 598407 w 2093109"/>
                  <a:gd name="connsiteY3" fmla="*/ 2767416 h 3117592"/>
                  <a:gd name="connsiteX4" fmla="*/ 0 w 2093109"/>
                  <a:gd name="connsiteY4" fmla="*/ 3053413 h 3117592"/>
                  <a:gd name="connsiteX5" fmla="*/ 392695 w 2093109"/>
                  <a:gd name="connsiteY5" fmla="*/ 0 h 3117592"/>
                  <a:gd name="connsiteX0" fmla="*/ 392695 w 2573815"/>
                  <a:gd name="connsiteY0" fmla="*/ 0 h 3117592"/>
                  <a:gd name="connsiteX1" fmla="*/ 2573816 w 2573815"/>
                  <a:gd name="connsiteY1" fmla="*/ 726911 h 3117592"/>
                  <a:gd name="connsiteX2" fmla="*/ 1223507 w 2573815"/>
                  <a:gd name="connsiteY2" fmla="*/ 3117504 h 3117592"/>
                  <a:gd name="connsiteX3" fmla="*/ 598407 w 2573815"/>
                  <a:gd name="connsiteY3" fmla="*/ 2767416 h 3117592"/>
                  <a:gd name="connsiteX4" fmla="*/ 0 w 2573815"/>
                  <a:gd name="connsiteY4" fmla="*/ 3053413 h 3117592"/>
                  <a:gd name="connsiteX5" fmla="*/ 392695 w 2573815"/>
                  <a:gd name="connsiteY5" fmla="*/ 0 h 3117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73815" h="3117592">
                    <a:moveTo>
                      <a:pt x="392695" y="0"/>
                    </a:moveTo>
                    <a:lnTo>
                      <a:pt x="2573816" y="726911"/>
                    </a:lnTo>
                    <a:lnTo>
                      <a:pt x="1223507" y="3117504"/>
                    </a:lnTo>
                    <a:cubicBezTo>
                      <a:pt x="1020301" y="3124093"/>
                      <a:pt x="801613" y="2760827"/>
                      <a:pt x="598407" y="2767416"/>
                    </a:cubicBezTo>
                    <a:lnTo>
                      <a:pt x="0" y="3053413"/>
                    </a:lnTo>
                    <a:lnTo>
                      <a:pt x="392695" y="0"/>
                    </a:lnTo>
                    <a:close/>
                  </a:path>
                </a:pathLst>
              </a:custGeom>
              <a:gradFill flip="none" rotWithShape="1">
                <a:gsLst>
                  <a:gs pos="0">
                    <a:srgbClr val="FFFFFF">
                      <a:alpha val="0"/>
                    </a:srgbClr>
                  </a:gs>
                  <a:gs pos="100000">
                    <a:srgbClr val="000000">
                      <a:lumMod val="50000"/>
                      <a:lumOff val="50000"/>
                    </a:srgbClr>
                  </a:gs>
                </a:gsLst>
                <a:lin ang="5400000" scaled="0"/>
                <a:tileRect/>
              </a:gradFill>
              <a:ln w="25400" cap="flat" cmpd="sng" algn="ctr">
                <a:noFill/>
                <a:prstDash val="solid"/>
              </a:ln>
              <a:effectLst/>
            </p:spPr>
            <p:txBody>
              <a:bodyPr rtlCol="0" anchor="ctr"/>
              <a:lstStyle/>
              <a:p>
                <a:pPr algn="ctr">
                  <a:defRPr/>
                </a:pPr>
                <a:endParaRPr lang="en-US" kern="0">
                  <a:solidFill>
                    <a:srgbClr val="002060"/>
                  </a:solidFill>
                  <a:latin typeface="BentonSans Book"/>
                </a:endParaRPr>
              </a:p>
            </p:txBody>
          </p:sp>
          <p:sp>
            <p:nvSpPr>
              <p:cNvPr id="46" name="TextBox 45"/>
              <p:cNvSpPr txBox="1"/>
              <p:nvPr/>
            </p:nvSpPr>
            <p:spPr>
              <a:xfrm>
                <a:off x="1398374" y="3167629"/>
                <a:ext cx="1276416" cy="738664"/>
              </a:xfrm>
              <a:prstGeom prst="rect">
                <a:avLst/>
              </a:prstGeom>
              <a:noFill/>
            </p:spPr>
            <p:txBody>
              <a:bodyPr wrap="none" rtlCol="0">
                <a:spAutoFit/>
              </a:bodyPr>
              <a:lstStyle/>
              <a:p>
                <a:pPr algn="ctr" defTabSz="685783">
                  <a:defRPr/>
                </a:pPr>
                <a:r>
                  <a:rPr lang="en-US" sz="1500" b="1" kern="0" dirty="0" smtClean="0">
                    <a:solidFill>
                      <a:srgbClr val="002060"/>
                    </a:solidFill>
                    <a:latin typeface="BentonSans Book"/>
                    <a:cs typeface="Arial" panose="020B0604020202020204" pitchFamily="34" charset="0"/>
                  </a:rPr>
                  <a:t>Digital</a:t>
                </a:r>
                <a:br>
                  <a:rPr lang="en-US" sz="1500" b="1" kern="0" dirty="0" smtClean="0">
                    <a:solidFill>
                      <a:srgbClr val="002060"/>
                    </a:solidFill>
                    <a:latin typeface="BentonSans Book"/>
                    <a:cs typeface="Arial" panose="020B0604020202020204" pitchFamily="34" charset="0"/>
                  </a:rPr>
                </a:br>
                <a:r>
                  <a:rPr lang="en-US" sz="1500" b="1" kern="0" dirty="0" smtClean="0">
                    <a:solidFill>
                      <a:srgbClr val="002060"/>
                    </a:solidFill>
                    <a:latin typeface="BentonSans Book"/>
                    <a:cs typeface="Arial" panose="020B0604020202020204" pitchFamily="34" charset="0"/>
                  </a:rPr>
                  <a:t>Platform</a:t>
                </a:r>
              </a:p>
            </p:txBody>
          </p:sp>
        </p:grpSp>
        <p:sp>
          <p:nvSpPr>
            <p:cNvPr id="47" name="Freeform 46"/>
            <p:cNvSpPr>
              <a:spLocks noEditPoints="1"/>
            </p:cNvSpPr>
            <p:nvPr/>
          </p:nvSpPr>
          <p:spPr bwMode="auto">
            <a:xfrm>
              <a:off x="2100505" y="2635763"/>
              <a:ext cx="797861" cy="797861"/>
            </a:xfrm>
            <a:custGeom>
              <a:avLst/>
              <a:gdLst>
                <a:gd name="T0" fmla="*/ 343 w 344"/>
                <a:gd name="T1" fmla="*/ 153 h 344"/>
                <a:gd name="T2" fmla="*/ 332 w 344"/>
                <a:gd name="T3" fmla="*/ 144 h 344"/>
                <a:gd name="T4" fmla="*/ 296 w 344"/>
                <a:gd name="T5" fmla="*/ 121 h 344"/>
                <a:gd name="T6" fmla="*/ 306 w 344"/>
                <a:gd name="T7" fmla="*/ 78 h 344"/>
                <a:gd name="T8" fmla="*/ 307 w 344"/>
                <a:gd name="T9" fmla="*/ 65 h 344"/>
                <a:gd name="T10" fmla="*/ 280 w 344"/>
                <a:gd name="T11" fmla="*/ 38 h 344"/>
                <a:gd name="T12" fmla="*/ 267 w 344"/>
                <a:gd name="T13" fmla="*/ 39 h 344"/>
                <a:gd name="T14" fmla="*/ 224 w 344"/>
                <a:gd name="T15" fmla="*/ 49 h 344"/>
                <a:gd name="T16" fmla="*/ 200 w 344"/>
                <a:gd name="T17" fmla="*/ 11 h 344"/>
                <a:gd name="T18" fmla="*/ 192 w 344"/>
                <a:gd name="T19" fmla="*/ 1 h 344"/>
                <a:gd name="T20" fmla="*/ 153 w 344"/>
                <a:gd name="T21" fmla="*/ 1 h 344"/>
                <a:gd name="T22" fmla="*/ 145 w 344"/>
                <a:gd name="T23" fmla="*/ 11 h 344"/>
                <a:gd name="T24" fmla="*/ 121 w 344"/>
                <a:gd name="T25" fmla="*/ 48 h 344"/>
                <a:gd name="T26" fmla="*/ 79 w 344"/>
                <a:gd name="T27" fmla="*/ 38 h 344"/>
                <a:gd name="T28" fmla="*/ 66 w 344"/>
                <a:gd name="T29" fmla="*/ 37 h 344"/>
                <a:gd name="T30" fmla="*/ 38 w 344"/>
                <a:gd name="T31" fmla="*/ 64 h 344"/>
                <a:gd name="T32" fmla="*/ 39 w 344"/>
                <a:gd name="T33" fmla="*/ 77 h 344"/>
                <a:gd name="T34" fmla="*/ 49 w 344"/>
                <a:gd name="T35" fmla="*/ 120 h 344"/>
                <a:gd name="T36" fmla="*/ 11 w 344"/>
                <a:gd name="T37" fmla="*/ 144 h 344"/>
                <a:gd name="T38" fmla="*/ 1 w 344"/>
                <a:gd name="T39" fmla="*/ 152 h 344"/>
                <a:gd name="T40" fmla="*/ 1 w 344"/>
                <a:gd name="T41" fmla="*/ 191 h 344"/>
                <a:gd name="T42" fmla="*/ 13 w 344"/>
                <a:gd name="T43" fmla="*/ 200 h 344"/>
                <a:gd name="T44" fmla="*/ 48 w 344"/>
                <a:gd name="T45" fmla="*/ 223 h 344"/>
                <a:gd name="T46" fmla="*/ 38 w 344"/>
                <a:gd name="T47" fmla="*/ 266 h 344"/>
                <a:gd name="T48" fmla="*/ 37 w 344"/>
                <a:gd name="T49" fmla="*/ 279 h 344"/>
                <a:gd name="T50" fmla="*/ 64 w 344"/>
                <a:gd name="T51" fmla="*/ 306 h 344"/>
                <a:gd name="T52" fmla="*/ 77 w 344"/>
                <a:gd name="T53" fmla="*/ 305 h 344"/>
                <a:gd name="T54" fmla="*/ 120 w 344"/>
                <a:gd name="T55" fmla="*/ 295 h 344"/>
                <a:gd name="T56" fmla="*/ 144 w 344"/>
                <a:gd name="T57" fmla="*/ 333 h 344"/>
                <a:gd name="T58" fmla="*/ 152 w 344"/>
                <a:gd name="T59" fmla="*/ 343 h 344"/>
                <a:gd name="T60" fmla="*/ 172 w 344"/>
                <a:gd name="T61" fmla="*/ 344 h 344"/>
                <a:gd name="T62" fmla="*/ 191 w 344"/>
                <a:gd name="T63" fmla="*/ 343 h 344"/>
                <a:gd name="T64" fmla="*/ 199 w 344"/>
                <a:gd name="T65" fmla="*/ 333 h 344"/>
                <a:gd name="T66" fmla="*/ 223 w 344"/>
                <a:gd name="T67" fmla="*/ 296 h 344"/>
                <a:gd name="T68" fmla="*/ 265 w 344"/>
                <a:gd name="T69" fmla="*/ 306 h 344"/>
                <a:gd name="T70" fmla="*/ 278 w 344"/>
                <a:gd name="T71" fmla="*/ 307 h 344"/>
                <a:gd name="T72" fmla="*/ 306 w 344"/>
                <a:gd name="T73" fmla="*/ 280 h 344"/>
                <a:gd name="T74" fmla="*/ 305 w 344"/>
                <a:gd name="T75" fmla="*/ 267 h 344"/>
                <a:gd name="T76" fmla="*/ 295 w 344"/>
                <a:gd name="T77" fmla="*/ 224 h 344"/>
                <a:gd name="T78" fmla="*/ 331 w 344"/>
                <a:gd name="T79" fmla="*/ 200 h 344"/>
                <a:gd name="T80" fmla="*/ 333 w 344"/>
                <a:gd name="T81" fmla="*/ 200 h 344"/>
                <a:gd name="T82" fmla="*/ 343 w 344"/>
                <a:gd name="T83" fmla="*/ 192 h 344"/>
                <a:gd name="T84" fmla="*/ 343 w 344"/>
                <a:gd name="T85" fmla="*/ 153 h 344"/>
                <a:gd name="T86" fmla="*/ 172 w 344"/>
                <a:gd name="T87" fmla="*/ 230 h 344"/>
                <a:gd name="T88" fmla="*/ 115 w 344"/>
                <a:gd name="T89" fmla="*/ 172 h 344"/>
                <a:gd name="T90" fmla="*/ 172 w 344"/>
                <a:gd name="T91" fmla="*/ 115 h 344"/>
                <a:gd name="T92" fmla="*/ 230 w 344"/>
                <a:gd name="T93" fmla="*/ 172 h 344"/>
                <a:gd name="T94" fmla="*/ 172 w 344"/>
                <a:gd name="T95" fmla="*/ 230 h 344"/>
                <a:gd name="T96" fmla="*/ 172 w 344"/>
                <a:gd name="T97" fmla="*/ 230 h 344"/>
                <a:gd name="T98" fmla="*/ 172 w 344"/>
                <a:gd name="T99" fmla="*/ 230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44" h="344">
                  <a:moveTo>
                    <a:pt x="343" y="153"/>
                  </a:moveTo>
                  <a:cubicBezTo>
                    <a:pt x="342" y="148"/>
                    <a:pt x="337" y="144"/>
                    <a:pt x="332" y="144"/>
                  </a:cubicBezTo>
                  <a:cubicBezTo>
                    <a:pt x="316" y="144"/>
                    <a:pt x="302" y="135"/>
                    <a:pt x="296" y="121"/>
                  </a:cubicBezTo>
                  <a:cubicBezTo>
                    <a:pt x="290" y="106"/>
                    <a:pt x="294" y="89"/>
                    <a:pt x="306" y="78"/>
                  </a:cubicBezTo>
                  <a:cubicBezTo>
                    <a:pt x="309" y="75"/>
                    <a:pt x="310" y="69"/>
                    <a:pt x="307" y="65"/>
                  </a:cubicBezTo>
                  <a:cubicBezTo>
                    <a:pt x="299" y="55"/>
                    <a:pt x="290" y="46"/>
                    <a:pt x="280" y="38"/>
                  </a:cubicBezTo>
                  <a:cubicBezTo>
                    <a:pt x="276" y="35"/>
                    <a:pt x="270" y="35"/>
                    <a:pt x="267" y="39"/>
                  </a:cubicBezTo>
                  <a:cubicBezTo>
                    <a:pt x="256" y="50"/>
                    <a:pt x="238" y="55"/>
                    <a:pt x="224" y="49"/>
                  </a:cubicBezTo>
                  <a:cubicBezTo>
                    <a:pt x="209" y="42"/>
                    <a:pt x="200" y="27"/>
                    <a:pt x="200" y="11"/>
                  </a:cubicBezTo>
                  <a:cubicBezTo>
                    <a:pt x="201" y="6"/>
                    <a:pt x="197" y="2"/>
                    <a:pt x="192" y="1"/>
                  </a:cubicBezTo>
                  <a:cubicBezTo>
                    <a:pt x="179" y="0"/>
                    <a:pt x="166" y="0"/>
                    <a:pt x="153" y="1"/>
                  </a:cubicBezTo>
                  <a:cubicBezTo>
                    <a:pt x="148" y="2"/>
                    <a:pt x="145" y="6"/>
                    <a:pt x="145" y="11"/>
                  </a:cubicBezTo>
                  <a:cubicBezTo>
                    <a:pt x="145" y="27"/>
                    <a:pt x="136" y="42"/>
                    <a:pt x="121" y="48"/>
                  </a:cubicBezTo>
                  <a:cubicBezTo>
                    <a:pt x="107" y="53"/>
                    <a:pt x="89" y="49"/>
                    <a:pt x="79" y="38"/>
                  </a:cubicBezTo>
                  <a:cubicBezTo>
                    <a:pt x="75" y="34"/>
                    <a:pt x="70" y="34"/>
                    <a:pt x="66" y="37"/>
                  </a:cubicBezTo>
                  <a:cubicBezTo>
                    <a:pt x="56" y="45"/>
                    <a:pt x="46" y="54"/>
                    <a:pt x="38" y="64"/>
                  </a:cubicBezTo>
                  <a:cubicBezTo>
                    <a:pt x="35" y="68"/>
                    <a:pt x="35" y="74"/>
                    <a:pt x="39" y="77"/>
                  </a:cubicBezTo>
                  <a:cubicBezTo>
                    <a:pt x="51" y="88"/>
                    <a:pt x="55" y="106"/>
                    <a:pt x="49" y="120"/>
                  </a:cubicBezTo>
                  <a:cubicBezTo>
                    <a:pt x="43" y="134"/>
                    <a:pt x="28" y="144"/>
                    <a:pt x="11" y="144"/>
                  </a:cubicBezTo>
                  <a:cubicBezTo>
                    <a:pt x="6" y="143"/>
                    <a:pt x="2" y="147"/>
                    <a:pt x="1" y="152"/>
                  </a:cubicBezTo>
                  <a:cubicBezTo>
                    <a:pt x="0" y="165"/>
                    <a:pt x="0" y="178"/>
                    <a:pt x="1" y="191"/>
                  </a:cubicBezTo>
                  <a:cubicBezTo>
                    <a:pt x="2" y="196"/>
                    <a:pt x="8" y="200"/>
                    <a:pt x="13" y="200"/>
                  </a:cubicBezTo>
                  <a:cubicBezTo>
                    <a:pt x="27" y="199"/>
                    <a:pt x="42" y="208"/>
                    <a:pt x="48" y="223"/>
                  </a:cubicBezTo>
                  <a:cubicBezTo>
                    <a:pt x="54" y="238"/>
                    <a:pt x="50" y="255"/>
                    <a:pt x="38" y="266"/>
                  </a:cubicBezTo>
                  <a:cubicBezTo>
                    <a:pt x="35" y="269"/>
                    <a:pt x="34" y="275"/>
                    <a:pt x="37" y="279"/>
                  </a:cubicBezTo>
                  <a:cubicBezTo>
                    <a:pt x="45" y="289"/>
                    <a:pt x="54" y="298"/>
                    <a:pt x="64" y="306"/>
                  </a:cubicBezTo>
                  <a:cubicBezTo>
                    <a:pt x="68" y="309"/>
                    <a:pt x="74" y="309"/>
                    <a:pt x="77" y="305"/>
                  </a:cubicBezTo>
                  <a:cubicBezTo>
                    <a:pt x="88" y="294"/>
                    <a:pt x="106" y="289"/>
                    <a:pt x="120" y="295"/>
                  </a:cubicBezTo>
                  <a:cubicBezTo>
                    <a:pt x="135" y="302"/>
                    <a:pt x="144" y="317"/>
                    <a:pt x="144" y="333"/>
                  </a:cubicBezTo>
                  <a:cubicBezTo>
                    <a:pt x="143" y="338"/>
                    <a:pt x="147" y="342"/>
                    <a:pt x="152" y="343"/>
                  </a:cubicBezTo>
                  <a:cubicBezTo>
                    <a:pt x="159" y="343"/>
                    <a:pt x="165" y="344"/>
                    <a:pt x="172" y="344"/>
                  </a:cubicBezTo>
                  <a:cubicBezTo>
                    <a:pt x="178" y="344"/>
                    <a:pt x="184" y="344"/>
                    <a:pt x="191" y="343"/>
                  </a:cubicBezTo>
                  <a:cubicBezTo>
                    <a:pt x="196" y="342"/>
                    <a:pt x="199" y="338"/>
                    <a:pt x="199" y="333"/>
                  </a:cubicBezTo>
                  <a:cubicBezTo>
                    <a:pt x="199" y="317"/>
                    <a:pt x="208" y="302"/>
                    <a:pt x="223" y="296"/>
                  </a:cubicBezTo>
                  <a:cubicBezTo>
                    <a:pt x="237" y="291"/>
                    <a:pt x="255" y="295"/>
                    <a:pt x="265" y="306"/>
                  </a:cubicBezTo>
                  <a:cubicBezTo>
                    <a:pt x="269" y="310"/>
                    <a:pt x="274" y="310"/>
                    <a:pt x="278" y="307"/>
                  </a:cubicBezTo>
                  <a:cubicBezTo>
                    <a:pt x="289" y="299"/>
                    <a:pt x="298" y="290"/>
                    <a:pt x="306" y="280"/>
                  </a:cubicBezTo>
                  <a:cubicBezTo>
                    <a:pt x="309" y="276"/>
                    <a:pt x="309" y="270"/>
                    <a:pt x="305" y="267"/>
                  </a:cubicBezTo>
                  <a:cubicBezTo>
                    <a:pt x="293" y="256"/>
                    <a:pt x="289" y="238"/>
                    <a:pt x="295" y="224"/>
                  </a:cubicBezTo>
                  <a:cubicBezTo>
                    <a:pt x="301" y="210"/>
                    <a:pt x="315" y="200"/>
                    <a:pt x="331" y="200"/>
                  </a:cubicBezTo>
                  <a:cubicBezTo>
                    <a:pt x="333" y="200"/>
                    <a:pt x="333" y="200"/>
                    <a:pt x="333" y="200"/>
                  </a:cubicBezTo>
                  <a:cubicBezTo>
                    <a:pt x="338" y="201"/>
                    <a:pt x="342" y="197"/>
                    <a:pt x="343" y="192"/>
                  </a:cubicBezTo>
                  <a:cubicBezTo>
                    <a:pt x="344" y="179"/>
                    <a:pt x="344" y="166"/>
                    <a:pt x="343" y="153"/>
                  </a:cubicBezTo>
                  <a:close/>
                  <a:moveTo>
                    <a:pt x="172" y="230"/>
                  </a:moveTo>
                  <a:cubicBezTo>
                    <a:pt x="141" y="230"/>
                    <a:pt x="115" y="204"/>
                    <a:pt x="115" y="172"/>
                  </a:cubicBezTo>
                  <a:cubicBezTo>
                    <a:pt x="115" y="141"/>
                    <a:pt x="141" y="115"/>
                    <a:pt x="172" y="115"/>
                  </a:cubicBezTo>
                  <a:cubicBezTo>
                    <a:pt x="204" y="115"/>
                    <a:pt x="230" y="141"/>
                    <a:pt x="230" y="172"/>
                  </a:cubicBezTo>
                  <a:cubicBezTo>
                    <a:pt x="230" y="204"/>
                    <a:pt x="204" y="230"/>
                    <a:pt x="172" y="230"/>
                  </a:cubicBezTo>
                  <a:close/>
                  <a:moveTo>
                    <a:pt x="172" y="230"/>
                  </a:moveTo>
                  <a:cubicBezTo>
                    <a:pt x="172" y="230"/>
                    <a:pt x="172" y="230"/>
                    <a:pt x="172" y="230"/>
                  </a:cubicBezTo>
                </a:path>
              </a:pathLst>
            </a:custGeom>
            <a:solidFill>
              <a:srgbClr val="002060"/>
            </a:solidFill>
            <a:ln>
              <a:noFill/>
            </a:ln>
          </p:spPr>
          <p:txBody>
            <a:bodyPr vert="horz" wrap="square" lIns="68578" tIns="34289" rIns="68578" bIns="34289" numCol="1" anchor="t" anchorCtr="0" compatLnSpc="1">
              <a:prstTxWarp prst="textNoShape">
                <a:avLst/>
              </a:prstTxWarp>
            </a:bodyPr>
            <a:lstStyle/>
            <a:p>
              <a:pPr defTabSz="685783">
                <a:defRPr/>
              </a:pPr>
              <a:endParaRPr lang="en-US" sz="1400" kern="0">
                <a:solidFill>
                  <a:srgbClr val="002060"/>
                </a:solidFill>
                <a:latin typeface="BentonSans Book"/>
              </a:endParaRPr>
            </a:p>
          </p:txBody>
        </p:sp>
        <p:sp>
          <p:nvSpPr>
            <p:cNvPr id="48" name="Freeform 47"/>
            <p:cNvSpPr>
              <a:spLocks noEditPoints="1"/>
            </p:cNvSpPr>
            <p:nvPr/>
          </p:nvSpPr>
          <p:spPr bwMode="auto">
            <a:xfrm>
              <a:off x="3707418" y="2586995"/>
              <a:ext cx="797861" cy="797861"/>
            </a:xfrm>
            <a:custGeom>
              <a:avLst/>
              <a:gdLst>
                <a:gd name="T0" fmla="*/ 343 w 344"/>
                <a:gd name="T1" fmla="*/ 153 h 344"/>
                <a:gd name="T2" fmla="*/ 332 w 344"/>
                <a:gd name="T3" fmla="*/ 144 h 344"/>
                <a:gd name="T4" fmla="*/ 296 w 344"/>
                <a:gd name="T5" fmla="*/ 121 h 344"/>
                <a:gd name="T6" fmla="*/ 306 w 344"/>
                <a:gd name="T7" fmla="*/ 78 h 344"/>
                <a:gd name="T8" fmla="*/ 307 w 344"/>
                <a:gd name="T9" fmla="*/ 65 h 344"/>
                <a:gd name="T10" fmla="*/ 280 w 344"/>
                <a:gd name="T11" fmla="*/ 38 h 344"/>
                <a:gd name="T12" fmla="*/ 267 w 344"/>
                <a:gd name="T13" fmla="*/ 39 h 344"/>
                <a:gd name="T14" fmla="*/ 224 w 344"/>
                <a:gd name="T15" fmla="*/ 49 h 344"/>
                <a:gd name="T16" fmla="*/ 200 w 344"/>
                <a:gd name="T17" fmla="*/ 11 h 344"/>
                <a:gd name="T18" fmla="*/ 192 w 344"/>
                <a:gd name="T19" fmla="*/ 1 h 344"/>
                <a:gd name="T20" fmla="*/ 153 w 344"/>
                <a:gd name="T21" fmla="*/ 1 h 344"/>
                <a:gd name="T22" fmla="*/ 145 w 344"/>
                <a:gd name="T23" fmla="*/ 11 h 344"/>
                <a:gd name="T24" fmla="*/ 121 w 344"/>
                <a:gd name="T25" fmla="*/ 48 h 344"/>
                <a:gd name="T26" fmla="*/ 79 w 344"/>
                <a:gd name="T27" fmla="*/ 38 h 344"/>
                <a:gd name="T28" fmla="*/ 66 w 344"/>
                <a:gd name="T29" fmla="*/ 37 h 344"/>
                <a:gd name="T30" fmla="*/ 38 w 344"/>
                <a:gd name="T31" fmla="*/ 64 h 344"/>
                <a:gd name="T32" fmla="*/ 39 w 344"/>
                <a:gd name="T33" fmla="*/ 77 h 344"/>
                <a:gd name="T34" fmla="*/ 49 w 344"/>
                <a:gd name="T35" fmla="*/ 120 h 344"/>
                <a:gd name="T36" fmla="*/ 11 w 344"/>
                <a:gd name="T37" fmla="*/ 144 h 344"/>
                <a:gd name="T38" fmla="*/ 1 w 344"/>
                <a:gd name="T39" fmla="*/ 152 h 344"/>
                <a:gd name="T40" fmla="*/ 1 w 344"/>
                <a:gd name="T41" fmla="*/ 191 h 344"/>
                <a:gd name="T42" fmla="*/ 13 w 344"/>
                <a:gd name="T43" fmla="*/ 200 h 344"/>
                <a:gd name="T44" fmla="*/ 48 w 344"/>
                <a:gd name="T45" fmla="*/ 223 h 344"/>
                <a:gd name="T46" fmla="*/ 38 w 344"/>
                <a:gd name="T47" fmla="*/ 266 h 344"/>
                <a:gd name="T48" fmla="*/ 37 w 344"/>
                <a:gd name="T49" fmla="*/ 279 h 344"/>
                <a:gd name="T50" fmla="*/ 64 w 344"/>
                <a:gd name="T51" fmla="*/ 306 h 344"/>
                <a:gd name="T52" fmla="*/ 77 w 344"/>
                <a:gd name="T53" fmla="*/ 305 h 344"/>
                <a:gd name="T54" fmla="*/ 120 w 344"/>
                <a:gd name="T55" fmla="*/ 295 h 344"/>
                <a:gd name="T56" fmla="*/ 144 w 344"/>
                <a:gd name="T57" fmla="*/ 333 h 344"/>
                <a:gd name="T58" fmla="*/ 152 w 344"/>
                <a:gd name="T59" fmla="*/ 343 h 344"/>
                <a:gd name="T60" fmla="*/ 172 w 344"/>
                <a:gd name="T61" fmla="*/ 344 h 344"/>
                <a:gd name="T62" fmla="*/ 191 w 344"/>
                <a:gd name="T63" fmla="*/ 343 h 344"/>
                <a:gd name="T64" fmla="*/ 199 w 344"/>
                <a:gd name="T65" fmla="*/ 333 h 344"/>
                <a:gd name="T66" fmla="*/ 223 w 344"/>
                <a:gd name="T67" fmla="*/ 296 h 344"/>
                <a:gd name="T68" fmla="*/ 265 w 344"/>
                <a:gd name="T69" fmla="*/ 306 h 344"/>
                <a:gd name="T70" fmla="*/ 278 w 344"/>
                <a:gd name="T71" fmla="*/ 307 h 344"/>
                <a:gd name="T72" fmla="*/ 306 w 344"/>
                <a:gd name="T73" fmla="*/ 280 h 344"/>
                <a:gd name="T74" fmla="*/ 305 w 344"/>
                <a:gd name="T75" fmla="*/ 267 h 344"/>
                <a:gd name="T76" fmla="*/ 295 w 344"/>
                <a:gd name="T77" fmla="*/ 224 h 344"/>
                <a:gd name="T78" fmla="*/ 331 w 344"/>
                <a:gd name="T79" fmla="*/ 200 h 344"/>
                <a:gd name="T80" fmla="*/ 333 w 344"/>
                <a:gd name="T81" fmla="*/ 200 h 344"/>
                <a:gd name="T82" fmla="*/ 343 w 344"/>
                <a:gd name="T83" fmla="*/ 192 h 344"/>
                <a:gd name="T84" fmla="*/ 343 w 344"/>
                <a:gd name="T85" fmla="*/ 153 h 344"/>
                <a:gd name="T86" fmla="*/ 172 w 344"/>
                <a:gd name="T87" fmla="*/ 230 h 344"/>
                <a:gd name="T88" fmla="*/ 115 w 344"/>
                <a:gd name="T89" fmla="*/ 172 h 344"/>
                <a:gd name="T90" fmla="*/ 172 w 344"/>
                <a:gd name="T91" fmla="*/ 115 h 344"/>
                <a:gd name="T92" fmla="*/ 230 w 344"/>
                <a:gd name="T93" fmla="*/ 172 h 344"/>
                <a:gd name="T94" fmla="*/ 172 w 344"/>
                <a:gd name="T95" fmla="*/ 230 h 344"/>
                <a:gd name="T96" fmla="*/ 172 w 344"/>
                <a:gd name="T97" fmla="*/ 230 h 344"/>
                <a:gd name="T98" fmla="*/ 172 w 344"/>
                <a:gd name="T99" fmla="*/ 230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44" h="344">
                  <a:moveTo>
                    <a:pt x="343" y="153"/>
                  </a:moveTo>
                  <a:cubicBezTo>
                    <a:pt x="342" y="148"/>
                    <a:pt x="337" y="144"/>
                    <a:pt x="332" y="144"/>
                  </a:cubicBezTo>
                  <a:cubicBezTo>
                    <a:pt x="316" y="144"/>
                    <a:pt x="302" y="135"/>
                    <a:pt x="296" y="121"/>
                  </a:cubicBezTo>
                  <a:cubicBezTo>
                    <a:pt x="290" y="106"/>
                    <a:pt x="294" y="89"/>
                    <a:pt x="306" y="78"/>
                  </a:cubicBezTo>
                  <a:cubicBezTo>
                    <a:pt x="309" y="75"/>
                    <a:pt x="310" y="69"/>
                    <a:pt x="307" y="65"/>
                  </a:cubicBezTo>
                  <a:cubicBezTo>
                    <a:pt x="299" y="55"/>
                    <a:pt x="290" y="46"/>
                    <a:pt x="280" y="38"/>
                  </a:cubicBezTo>
                  <a:cubicBezTo>
                    <a:pt x="276" y="35"/>
                    <a:pt x="270" y="35"/>
                    <a:pt x="267" y="39"/>
                  </a:cubicBezTo>
                  <a:cubicBezTo>
                    <a:pt x="256" y="50"/>
                    <a:pt x="238" y="55"/>
                    <a:pt x="224" y="49"/>
                  </a:cubicBezTo>
                  <a:cubicBezTo>
                    <a:pt x="209" y="42"/>
                    <a:pt x="200" y="27"/>
                    <a:pt x="200" y="11"/>
                  </a:cubicBezTo>
                  <a:cubicBezTo>
                    <a:pt x="201" y="6"/>
                    <a:pt x="197" y="2"/>
                    <a:pt x="192" y="1"/>
                  </a:cubicBezTo>
                  <a:cubicBezTo>
                    <a:pt x="179" y="0"/>
                    <a:pt x="166" y="0"/>
                    <a:pt x="153" y="1"/>
                  </a:cubicBezTo>
                  <a:cubicBezTo>
                    <a:pt x="148" y="2"/>
                    <a:pt x="145" y="6"/>
                    <a:pt x="145" y="11"/>
                  </a:cubicBezTo>
                  <a:cubicBezTo>
                    <a:pt x="145" y="27"/>
                    <a:pt x="136" y="42"/>
                    <a:pt x="121" y="48"/>
                  </a:cubicBezTo>
                  <a:cubicBezTo>
                    <a:pt x="107" y="53"/>
                    <a:pt x="89" y="49"/>
                    <a:pt x="79" y="38"/>
                  </a:cubicBezTo>
                  <a:cubicBezTo>
                    <a:pt x="75" y="34"/>
                    <a:pt x="70" y="34"/>
                    <a:pt x="66" y="37"/>
                  </a:cubicBezTo>
                  <a:cubicBezTo>
                    <a:pt x="56" y="45"/>
                    <a:pt x="46" y="54"/>
                    <a:pt x="38" y="64"/>
                  </a:cubicBezTo>
                  <a:cubicBezTo>
                    <a:pt x="35" y="68"/>
                    <a:pt x="35" y="74"/>
                    <a:pt x="39" y="77"/>
                  </a:cubicBezTo>
                  <a:cubicBezTo>
                    <a:pt x="51" y="88"/>
                    <a:pt x="55" y="106"/>
                    <a:pt x="49" y="120"/>
                  </a:cubicBezTo>
                  <a:cubicBezTo>
                    <a:pt x="43" y="134"/>
                    <a:pt x="28" y="144"/>
                    <a:pt x="11" y="144"/>
                  </a:cubicBezTo>
                  <a:cubicBezTo>
                    <a:pt x="6" y="143"/>
                    <a:pt x="2" y="147"/>
                    <a:pt x="1" y="152"/>
                  </a:cubicBezTo>
                  <a:cubicBezTo>
                    <a:pt x="0" y="165"/>
                    <a:pt x="0" y="178"/>
                    <a:pt x="1" y="191"/>
                  </a:cubicBezTo>
                  <a:cubicBezTo>
                    <a:pt x="2" y="196"/>
                    <a:pt x="8" y="200"/>
                    <a:pt x="13" y="200"/>
                  </a:cubicBezTo>
                  <a:cubicBezTo>
                    <a:pt x="27" y="199"/>
                    <a:pt x="42" y="208"/>
                    <a:pt x="48" y="223"/>
                  </a:cubicBezTo>
                  <a:cubicBezTo>
                    <a:pt x="54" y="238"/>
                    <a:pt x="50" y="255"/>
                    <a:pt x="38" y="266"/>
                  </a:cubicBezTo>
                  <a:cubicBezTo>
                    <a:pt x="35" y="269"/>
                    <a:pt x="34" y="275"/>
                    <a:pt x="37" y="279"/>
                  </a:cubicBezTo>
                  <a:cubicBezTo>
                    <a:pt x="45" y="289"/>
                    <a:pt x="54" y="298"/>
                    <a:pt x="64" y="306"/>
                  </a:cubicBezTo>
                  <a:cubicBezTo>
                    <a:pt x="68" y="309"/>
                    <a:pt x="74" y="309"/>
                    <a:pt x="77" y="305"/>
                  </a:cubicBezTo>
                  <a:cubicBezTo>
                    <a:pt x="88" y="294"/>
                    <a:pt x="106" y="289"/>
                    <a:pt x="120" y="295"/>
                  </a:cubicBezTo>
                  <a:cubicBezTo>
                    <a:pt x="135" y="302"/>
                    <a:pt x="144" y="317"/>
                    <a:pt x="144" y="333"/>
                  </a:cubicBezTo>
                  <a:cubicBezTo>
                    <a:pt x="143" y="338"/>
                    <a:pt x="147" y="342"/>
                    <a:pt x="152" y="343"/>
                  </a:cubicBezTo>
                  <a:cubicBezTo>
                    <a:pt x="159" y="343"/>
                    <a:pt x="165" y="344"/>
                    <a:pt x="172" y="344"/>
                  </a:cubicBezTo>
                  <a:cubicBezTo>
                    <a:pt x="178" y="344"/>
                    <a:pt x="184" y="344"/>
                    <a:pt x="191" y="343"/>
                  </a:cubicBezTo>
                  <a:cubicBezTo>
                    <a:pt x="196" y="342"/>
                    <a:pt x="199" y="338"/>
                    <a:pt x="199" y="333"/>
                  </a:cubicBezTo>
                  <a:cubicBezTo>
                    <a:pt x="199" y="317"/>
                    <a:pt x="208" y="302"/>
                    <a:pt x="223" y="296"/>
                  </a:cubicBezTo>
                  <a:cubicBezTo>
                    <a:pt x="237" y="291"/>
                    <a:pt x="255" y="295"/>
                    <a:pt x="265" y="306"/>
                  </a:cubicBezTo>
                  <a:cubicBezTo>
                    <a:pt x="269" y="310"/>
                    <a:pt x="274" y="310"/>
                    <a:pt x="278" y="307"/>
                  </a:cubicBezTo>
                  <a:cubicBezTo>
                    <a:pt x="289" y="299"/>
                    <a:pt x="298" y="290"/>
                    <a:pt x="306" y="280"/>
                  </a:cubicBezTo>
                  <a:cubicBezTo>
                    <a:pt x="309" y="276"/>
                    <a:pt x="309" y="270"/>
                    <a:pt x="305" y="267"/>
                  </a:cubicBezTo>
                  <a:cubicBezTo>
                    <a:pt x="293" y="256"/>
                    <a:pt x="289" y="238"/>
                    <a:pt x="295" y="224"/>
                  </a:cubicBezTo>
                  <a:cubicBezTo>
                    <a:pt x="301" y="210"/>
                    <a:pt x="315" y="200"/>
                    <a:pt x="331" y="200"/>
                  </a:cubicBezTo>
                  <a:cubicBezTo>
                    <a:pt x="333" y="200"/>
                    <a:pt x="333" y="200"/>
                    <a:pt x="333" y="200"/>
                  </a:cubicBezTo>
                  <a:cubicBezTo>
                    <a:pt x="338" y="201"/>
                    <a:pt x="342" y="197"/>
                    <a:pt x="343" y="192"/>
                  </a:cubicBezTo>
                  <a:cubicBezTo>
                    <a:pt x="344" y="179"/>
                    <a:pt x="344" y="166"/>
                    <a:pt x="343" y="153"/>
                  </a:cubicBezTo>
                  <a:close/>
                  <a:moveTo>
                    <a:pt x="172" y="230"/>
                  </a:moveTo>
                  <a:cubicBezTo>
                    <a:pt x="141" y="230"/>
                    <a:pt x="115" y="204"/>
                    <a:pt x="115" y="172"/>
                  </a:cubicBezTo>
                  <a:cubicBezTo>
                    <a:pt x="115" y="141"/>
                    <a:pt x="141" y="115"/>
                    <a:pt x="172" y="115"/>
                  </a:cubicBezTo>
                  <a:cubicBezTo>
                    <a:pt x="204" y="115"/>
                    <a:pt x="230" y="141"/>
                    <a:pt x="230" y="172"/>
                  </a:cubicBezTo>
                  <a:cubicBezTo>
                    <a:pt x="230" y="204"/>
                    <a:pt x="204" y="230"/>
                    <a:pt x="172" y="230"/>
                  </a:cubicBezTo>
                  <a:close/>
                  <a:moveTo>
                    <a:pt x="172" y="230"/>
                  </a:moveTo>
                  <a:cubicBezTo>
                    <a:pt x="172" y="230"/>
                    <a:pt x="172" y="230"/>
                    <a:pt x="172" y="230"/>
                  </a:cubicBezTo>
                </a:path>
              </a:pathLst>
            </a:custGeom>
            <a:solidFill>
              <a:srgbClr val="002060"/>
            </a:solidFill>
            <a:ln>
              <a:noFill/>
            </a:ln>
          </p:spPr>
          <p:txBody>
            <a:bodyPr vert="horz" wrap="square" lIns="68578" tIns="34289" rIns="68578" bIns="34289" numCol="1" anchor="t" anchorCtr="0" compatLnSpc="1">
              <a:prstTxWarp prst="textNoShape">
                <a:avLst/>
              </a:prstTxWarp>
            </a:bodyPr>
            <a:lstStyle/>
            <a:p>
              <a:pPr defTabSz="685783">
                <a:defRPr/>
              </a:pPr>
              <a:endParaRPr lang="en-US" sz="1400" kern="0">
                <a:solidFill>
                  <a:srgbClr val="002060"/>
                </a:solidFill>
                <a:latin typeface="BentonSans Book"/>
              </a:endParaRPr>
            </a:p>
          </p:txBody>
        </p:sp>
        <p:sp>
          <p:nvSpPr>
            <p:cNvPr id="49" name="Freeform 48"/>
            <p:cNvSpPr>
              <a:spLocks noEditPoints="1"/>
            </p:cNvSpPr>
            <p:nvPr/>
          </p:nvSpPr>
          <p:spPr bwMode="auto">
            <a:xfrm>
              <a:off x="6198072" y="3433624"/>
              <a:ext cx="797861" cy="797861"/>
            </a:xfrm>
            <a:custGeom>
              <a:avLst/>
              <a:gdLst>
                <a:gd name="T0" fmla="*/ 343 w 344"/>
                <a:gd name="T1" fmla="*/ 153 h 344"/>
                <a:gd name="T2" fmla="*/ 332 w 344"/>
                <a:gd name="T3" fmla="*/ 144 h 344"/>
                <a:gd name="T4" fmla="*/ 296 w 344"/>
                <a:gd name="T5" fmla="*/ 121 h 344"/>
                <a:gd name="T6" fmla="*/ 306 w 344"/>
                <a:gd name="T7" fmla="*/ 78 h 344"/>
                <a:gd name="T8" fmla="*/ 307 w 344"/>
                <a:gd name="T9" fmla="*/ 65 h 344"/>
                <a:gd name="T10" fmla="*/ 280 w 344"/>
                <a:gd name="T11" fmla="*/ 38 h 344"/>
                <a:gd name="T12" fmla="*/ 267 w 344"/>
                <a:gd name="T13" fmla="*/ 39 h 344"/>
                <a:gd name="T14" fmla="*/ 224 w 344"/>
                <a:gd name="T15" fmla="*/ 49 h 344"/>
                <a:gd name="T16" fmla="*/ 200 w 344"/>
                <a:gd name="T17" fmla="*/ 11 h 344"/>
                <a:gd name="T18" fmla="*/ 192 w 344"/>
                <a:gd name="T19" fmla="*/ 1 h 344"/>
                <a:gd name="T20" fmla="*/ 153 w 344"/>
                <a:gd name="T21" fmla="*/ 1 h 344"/>
                <a:gd name="T22" fmla="*/ 145 w 344"/>
                <a:gd name="T23" fmla="*/ 11 h 344"/>
                <a:gd name="T24" fmla="*/ 121 w 344"/>
                <a:gd name="T25" fmla="*/ 48 h 344"/>
                <a:gd name="T26" fmla="*/ 79 w 344"/>
                <a:gd name="T27" fmla="*/ 38 h 344"/>
                <a:gd name="T28" fmla="*/ 66 w 344"/>
                <a:gd name="T29" fmla="*/ 37 h 344"/>
                <a:gd name="T30" fmla="*/ 38 w 344"/>
                <a:gd name="T31" fmla="*/ 64 h 344"/>
                <a:gd name="T32" fmla="*/ 39 w 344"/>
                <a:gd name="T33" fmla="*/ 77 h 344"/>
                <a:gd name="T34" fmla="*/ 49 w 344"/>
                <a:gd name="T35" fmla="*/ 120 h 344"/>
                <a:gd name="T36" fmla="*/ 11 w 344"/>
                <a:gd name="T37" fmla="*/ 144 h 344"/>
                <a:gd name="T38" fmla="*/ 1 w 344"/>
                <a:gd name="T39" fmla="*/ 152 h 344"/>
                <a:gd name="T40" fmla="*/ 1 w 344"/>
                <a:gd name="T41" fmla="*/ 191 h 344"/>
                <a:gd name="T42" fmla="*/ 13 w 344"/>
                <a:gd name="T43" fmla="*/ 200 h 344"/>
                <a:gd name="T44" fmla="*/ 48 w 344"/>
                <a:gd name="T45" fmla="*/ 223 h 344"/>
                <a:gd name="T46" fmla="*/ 38 w 344"/>
                <a:gd name="T47" fmla="*/ 266 h 344"/>
                <a:gd name="T48" fmla="*/ 37 w 344"/>
                <a:gd name="T49" fmla="*/ 279 h 344"/>
                <a:gd name="T50" fmla="*/ 64 w 344"/>
                <a:gd name="T51" fmla="*/ 306 h 344"/>
                <a:gd name="T52" fmla="*/ 77 w 344"/>
                <a:gd name="T53" fmla="*/ 305 h 344"/>
                <a:gd name="T54" fmla="*/ 120 w 344"/>
                <a:gd name="T55" fmla="*/ 295 h 344"/>
                <a:gd name="T56" fmla="*/ 144 w 344"/>
                <a:gd name="T57" fmla="*/ 333 h 344"/>
                <a:gd name="T58" fmla="*/ 152 w 344"/>
                <a:gd name="T59" fmla="*/ 343 h 344"/>
                <a:gd name="T60" fmla="*/ 172 w 344"/>
                <a:gd name="T61" fmla="*/ 344 h 344"/>
                <a:gd name="T62" fmla="*/ 191 w 344"/>
                <a:gd name="T63" fmla="*/ 343 h 344"/>
                <a:gd name="T64" fmla="*/ 199 w 344"/>
                <a:gd name="T65" fmla="*/ 333 h 344"/>
                <a:gd name="T66" fmla="*/ 223 w 344"/>
                <a:gd name="T67" fmla="*/ 296 h 344"/>
                <a:gd name="T68" fmla="*/ 265 w 344"/>
                <a:gd name="T69" fmla="*/ 306 h 344"/>
                <a:gd name="T70" fmla="*/ 278 w 344"/>
                <a:gd name="T71" fmla="*/ 307 h 344"/>
                <a:gd name="T72" fmla="*/ 306 w 344"/>
                <a:gd name="T73" fmla="*/ 280 h 344"/>
                <a:gd name="T74" fmla="*/ 305 w 344"/>
                <a:gd name="T75" fmla="*/ 267 h 344"/>
                <a:gd name="T76" fmla="*/ 295 w 344"/>
                <a:gd name="T77" fmla="*/ 224 h 344"/>
                <a:gd name="T78" fmla="*/ 331 w 344"/>
                <a:gd name="T79" fmla="*/ 200 h 344"/>
                <a:gd name="T80" fmla="*/ 333 w 344"/>
                <a:gd name="T81" fmla="*/ 200 h 344"/>
                <a:gd name="T82" fmla="*/ 343 w 344"/>
                <a:gd name="T83" fmla="*/ 192 h 344"/>
                <a:gd name="T84" fmla="*/ 343 w 344"/>
                <a:gd name="T85" fmla="*/ 153 h 344"/>
                <a:gd name="T86" fmla="*/ 172 w 344"/>
                <a:gd name="T87" fmla="*/ 230 h 344"/>
                <a:gd name="T88" fmla="*/ 115 w 344"/>
                <a:gd name="T89" fmla="*/ 172 h 344"/>
                <a:gd name="T90" fmla="*/ 172 w 344"/>
                <a:gd name="T91" fmla="*/ 115 h 344"/>
                <a:gd name="T92" fmla="*/ 230 w 344"/>
                <a:gd name="T93" fmla="*/ 172 h 344"/>
                <a:gd name="T94" fmla="*/ 172 w 344"/>
                <a:gd name="T95" fmla="*/ 230 h 344"/>
                <a:gd name="T96" fmla="*/ 172 w 344"/>
                <a:gd name="T97" fmla="*/ 230 h 344"/>
                <a:gd name="T98" fmla="*/ 172 w 344"/>
                <a:gd name="T99" fmla="*/ 230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44" h="344">
                  <a:moveTo>
                    <a:pt x="343" y="153"/>
                  </a:moveTo>
                  <a:cubicBezTo>
                    <a:pt x="342" y="148"/>
                    <a:pt x="337" y="144"/>
                    <a:pt x="332" y="144"/>
                  </a:cubicBezTo>
                  <a:cubicBezTo>
                    <a:pt x="316" y="144"/>
                    <a:pt x="302" y="135"/>
                    <a:pt x="296" y="121"/>
                  </a:cubicBezTo>
                  <a:cubicBezTo>
                    <a:pt x="290" y="106"/>
                    <a:pt x="294" y="89"/>
                    <a:pt x="306" y="78"/>
                  </a:cubicBezTo>
                  <a:cubicBezTo>
                    <a:pt x="309" y="75"/>
                    <a:pt x="310" y="69"/>
                    <a:pt x="307" y="65"/>
                  </a:cubicBezTo>
                  <a:cubicBezTo>
                    <a:pt x="299" y="55"/>
                    <a:pt x="290" y="46"/>
                    <a:pt x="280" y="38"/>
                  </a:cubicBezTo>
                  <a:cubicBezTo>
                    <a:pt x="276" y="35"/>
                    <a:pt x="270" y="35"/>
                    <a:pt x="267" y="39"/>
                  </a:cubicBezTo>
                  <a:cubicBezTo>
                    <a:pt x="256" y="50"/>
                    <a:pt x="238" y="55"/>
                    <a:pt x="224" y="49"/>
                  </a:cubicBezTo>
                  <a:cubicBezTo>
                    <a:pt x="209" y="42"/>
                    <a:pt x="200" y="27"/>
                    <a:pt x="200" y="11"/>
                  </a:cubicBezTo>
                  <a:cubicBezTo>
                    <a:pt x="201" y="6"/>
                    <a:pt x="197" y="2"/>
                    <a:pt x="192" y="1"/>
                  </a:cubicBezTo>
                  <a:cubicBezTo>
                    <a:pt x="179" y="0"/>
                    <a:pt x="166" y="0"/>
                    <a:pt x="153" y="1"/>
                  </a:cubicBezTo>
                  <a:cubicBezTo>
                    <a:pt x="148" y="2"/>
                    <a:pt x="145" y="6"/>
                    <a:pt x="145" y="11"/>
                  </a:cubicBezTo>
                  <a:cubicBezTo>
                    <a:pt x="145" y="27"/>
                    <a:pt x="136" y="42"/>
                    <a:pt x="121" y="48"/>
                  </a:cubicBezTo>
                  <a:cubicBezTo>
                    <a:pt x="107" y="53"/>
                    <a:pt x="89" y="49"/>
                    <a:pt x="79" y="38"/>
                  </a:cubicBezTo>
                  <a:cubicBezTo>
                    <a:pt x="75" y="34"/>
                    <a:pt x="70" y="34"/>
                    <a:pt x="66" y="37"/>
                  </a:cubicBezTo>
                  <a:cubicBezTo>
                    <a:pt x="56" y="45"/>
                    <a:pt x="46" y="54"/>
                    <a:pt x="38" y="64"/>
                  </a:cubicBezTo>
                  <a:cubicBezTo>
                    <a:pt x="35" y="68"/>
                    <a:pt x="35" y="74"/>
                    <a:pt x="39" y="77"/>
                  </a:cubicBezTo>
                  <a:cubicBezTo>
                    <a:pt x="51" y="88"/>
                    <a:pt x="55" y="106"/>
                    <a:pt x="49" y="120"/>
                  </a:cubicBezTo>
                  <a:cubicBezTo>
                    <a:pt x="43" y="134"/>
                    <a:pt x="28" y="144"/>
                    <a:pt x="11" y="144"/>
                  </a:cubicBezTo>
                  <a:cubicBezTo>
                    <a:pt x="6" y="143"/>
                    <a:pt x="2" y="147"/>
                    <a:pt x="1" y="152"/>
                  </a:cubicBezTo>
                  <a:cubicBezTo>
                    <a:pt x="0" y="165"/>
                    <a:pt x="0" y="178"/>
                    <a:pt x="1" y="191"/>
                  </a:cubicBezTo>
                  <a:cubicBezTo>
                    <a:pt x="2" y="196"/>
                    <a:pt x="8" y="200"/>
                    <a:pt x="13" y="200"/>
                  </a:cubicBezTo>
                  <a:cubicBezTo>
                    <a:pt x="27" y="199"/>
                    <a:pt x="42" y="208"/>
                    <a:pt x="48" y="223"/>
                  </a:cubicBezTo>
                  <a:cubicBezTo>
                    <a:pt x="54" y="238"/>
                    <a:pt x="50" y="255"/>
                    <a:pt x="38" y="266"/>
                  </a:cubicBezTo>
                  <a:cubicBezTo>
                    <a:pt x="35" y="269"/>
                    <a:pt x="34" y="275"/>
                    <a:pt x="37" y="279"/>
                  </a:cubicBezTo>
                  <a:cubicBezTo>
                    <a:pt x="45" y="289"/>
                    <a:pt x="54" y="298"/>
                    <a:pt x="64" y="306"/>
                  </a:cubicBezTo>
                  <a:cubicBezTo>
                    <a:pt x="68" y="309"/>
                    <a:pt x="74" y="309"/>
                    <a:pt x="77" y="305"/>
                  </a:cubicBezTo>
                  <a:cubicBezTo>
                    <a:pt x="88" y="294"/>
                    <a:pt x="106" y="289"/>
                    <a:pt x="120" y="295"/>
                  </a:cubicBezTo>
                  <a:cubicBezTo>
                    <a:pt x="135" y="302"/>
                    <a:pt x="144" y="317"/>
                    <a:pt x="144" y="333"/>
                  </a:cubicBezTo>
                  <a:cubicBezTo>
                    <a:pt x="143" y="338"/>
                    <a:pt x="147" y="342"/>
                    <a:pt x="152" y="343"/>
                  </a:cubicBezTo>
                  <a:cubicBezTo>
                    <a:pt x="159" y="343"/>
                    <a:pt x="165" y="344"/>
                    <a:pt x="172" y="344"/>
                  </a:cubicBezTo>
                  <a:cubicBezTo>
                    <a:pt x="178" y="344"/>
                    <a:pt x="184" y="344"/>
                    <a:pt x="191" y="343"/>
                  </a:cubicBezTo>
                  <a:cubicBezTo>
                    <a:pt x="196" y="342"/>
                    <a:pt x="199" y="338"/>
                    <a:pt x="199" y="333"/>
                  </a:cubicBezTo>
                  <a:cubicBezTo>
                    <a:pt x="199" y="317"/>
                    <a:pt x="208" y="302"/>
                    <a:pt x="223" y="296"/>
                  </a:cubicBezTo>
                  <a:cubicBezTo>
                    <a:pt x="237" y="291"/>
                    <a:pt x="255" y="295"/>
                    <a:pt x="265" y="306"/>
                  </a:cubicBezTo>
                  <a:cubicBezTo>
                    <a:pt x="269" y="310"/>
                    <a:pt x="274" y="310"/>
                    <a:pt x="278" y="307"/>
                  </a:cubicBezTo>
                  <a:cubicBezTo>
                    <a:pt x="289" y="299"/>
                    <a:pt x="298" y="290"/>
                    <a:pt x="306" y="280"/>
                  </a:cubicBezTo>
                  <a:cubicBezTo>
                    <a:pt x="309" y="276"/>
                    <a:pt x="309" y="270"/>
                    <a:pt x="305" y="267"/>
                  </a:cubicBezTo>
                  <a:cubicBezTo>
                    <a:pt x="293" y="256"/>
                    <a:pt x="289" y="238"/>
                    <a:pt x="295" y="224"/>
                  </a:cubicBezTo>
                  <a:cubicBezTo>
                    <a:pt x="301" y="210"/>
                    <a:pt x="315" y="200"/>
                    <a:pt x="331" y="200"/>
                  </a:cubicBezTo>
                  <a:cubicBezTo>
                    <a:pt x="333" y="200"/>
                    <a:pt x="333" y="200"/>
                    <a:pt x="333" y="200"/>
                  </a:cubicBezTo>
                  <a:cubicBezTo>
                    <a:pt x="338" y="201"/>
                    <a:pt x="342" y="197"/>
                    <a:pt x="343" y="192"/>
                  </a:cubicBezTo>
                  <a:cubicBezTo>
                    <a:pt x="344" y="179"/>
                    <a:pt x="344" y="166"/>
                    <a:pt x="343" y="153"/>
                  </a:cubicBezTo>
                  <a:close/>
                  <a:moveTo>
                    <a:pt x="172" y="230"/>
                  </a:moveTo>
                  <a:cubicBezTo>
                    <a:pt x="141" y="230"/>
                    <a:pt x="115" y="204"/>
                    <a:pt x="115" y="172"/>
                  </a:cubicBezTo>
                  <a:cubicBezTo>
                    <a:pt x="115" y="141"/>
                    <a:pt x="141" y="115"/>
                    <a:pt x="172" y="115"/>
                  </a:cubicBezTo>
                  <a:cubicBezTo>
                    <a:pt x="204" y="115"/>
                    <a:pt x="230" y="141"/>
                    <a:pt x="230" y="172"/>
                  </a:cubicBezTo>
                  <a:cubicBezTo>
                    <a:pt x="230" y="204"/>
                    <a:pt x="204" y="230"/>
                    <a:pt x="172" y="230"/>
                  </a:cubicBezTo>
                  <a:close/>
                  <a:moveTo>
                    <a:pt x="172" y="230"/>
                  </a:moveTo>
                  <a:cubicBezTo>
                    <a:pt x="172" y="230"/>
                    <a:pt x="172" y="230"/>
                    <a:pt x="172" y="230"/>
                  </a:cubicBezTo>
                </a:path>
              </a:pathLst>
            </a:custGeom>
            <a:solidFill>
              <a:schemeClr val="bg2">
                <a:lumMod val="50000"/>
              </a:schemeClr>
            </a:solidFill>
            <a:ln>
              <a:noFill/>
            </a:ln>
          </p:spPr>
          <p:txBody>
            <a:bodyPr vert="horz" wrap="square" lIns="68578" tIns="34289" rIns="68578" bIns="34289" numCol="1" anchor="t" anchorCtr="0" compatLnSpc="1">
              <a:prstTxWarp prst="textNoShape">
                <a:avLst/>
              </a:prstTxWarp>
            </a:bodyPr>
            <a:lstStyle/>
            <a:p>
              <a:endParaRPr lang="en-US" kern="0">
                <a:solidFill>
                  <a:srgbClr val="002060"/>
                </a:solidFill>
                <a:latin typeface="BentonSans Book"/>
              </a:endParaRPr>
            </a:p>
          </p:txBody>
        </p:sp>
        <p:sp>
          <p:nvSpPr>
            <p:cNvPr id="50" name="Freeform 49"/>
            <p:cNvSpPr>
              <a:spLocks noEditPoints="1"/>
            </p:cNvSpPr>
            <p:nvPr/>
          </p:nvSpPr>
          <p:spPr bwMode="auto">
            <a:xfrm>
              <a:off x="1141423" y="2987619"/>
              <a:ext cx="1149720" cy="1150897"/>
            </a:xfrm>
            <a:custGeom>
              <a:avLst/>
              <a:gdLst>
                <a:gd name="T0" fmla="*/ 494 w 496"/>
                <a:gd name="T1" fmla="*/ 221 h 496"/>
                <a:gd name="T2" fmla="*/ 478 w 496"/>
                <a:gd name="T3" fmla="*/ 208 h 496"/>
                <a:gd name="T4" fmla="*/ 427 w 496"/>
                <a:gd name="T5" fmla="*/ 174 h 496"/>
                <a:gd name="T6" fmla="*/ 441 w 496"/>
                <a:gd name="T7" fmla="*/ 113 h 496"/>
                <a:gd name="T8" fmla="*/ 442 w 496"/>
                <a:gd name="T9" fmla="*/ 94 h 496"/>
                <a:gd name="T10" fmla="*/ 403 w 496"/>
                <a:gd name="T11" fmla="*/ 55 h 496"/>
                <a:gd name="T12" fmla="*/ 384 w 496"/>
                <a:gd name="T13" fmla="*/ 56 h 496"/>
                <a:gd name="T14" fmla="*/ 322 w 496"/>
                <a:gd name="T15" fmla="*/ 70 h 496"/>
                <a:gd name="T16" fmla="*/ 289 w 496"/>
                <a:gd name="T17" fmla="*/ 16 h 496"/>
                <a:gd name="T18" fmla="*/ 277 w 496"/>
                <a:gd name="T19" fmla="*/ 2 h 496"/>
                <a:gd name="T20" fmla="*/ 221 w 496"/>
                <a:gd name="T21" fmla="*/ 2 h 496"/>
                <a:gd name="T22" fmla="*/ 209 w 496"/>
                <a:gd name="T23" fmla="*/ 16 h 496"/>
                <a:gd name="T24" fmla="*/ 175 w 496"/>
                <a:gd name="T25" fmla="*/ 69 h 496"/>
                <a:gd name="T26" fmla="*/ 114 w 496"/>
                <a:gd name="T27" fmla="*/ 55 h 496"/>
                <a:gd name="T28" fmla="*/ 95 w 496"/>
                <a:gd name="T29" fmla="*/ 53 h 496"/>
                <a:gd name="T30" fmla="*/ 55 w 496"/>
                <a:gd name="T31" fmla="*/ 93 h 496"/>
                <a:gd name="T32" fmla="*/ 56 w 496"/>
                <a:gd name="T33" fmla="*/ 112 h 496"/>
                <a:gd name="T34" fmla="*/ 70 w 496"/>
                <a:gd name="T35" fmla="*/ 174 h 496"/>
                <a:gd name="T36" fmla="*/ 16 w 496"/>
                <a:gd name="T37" fmla="*/ 207 h 496"/>
                <a:gd name="T38" fmla="*/ 2 w 496"/>
                <a:gd name="T39" fmla="*/ 219 h 496"/>
                <a:gd name="T40" fmla="*/ 2 w 496"/>
                <a:gd name="T41" fmla="*/ 276 h 496"/>
                <a:gd name="T42" fmla="*/ 18 w 496"/>
                <a:gd name="T43" fmla="*/ 288 h 496"/>
                <a:gd name="T44" fmla="*/ 69 w 496"/>
                <a:gd name="T45" fmla="*/ 322 h 496"/>
                <a:gd name="T46" fmla="*/ 55 w 496"/>
                <a:gd name="T47" fmla="*/ 383 h 496"/>
                <a:gd name="T48" fmla="*/ 54 w 496"/>
                <a:gd name="T49" fmla="*/ 402 h 496"/>
                <a:gd name="T50" fmla="*/ 93 w 496"/>
                <a:gd name="T51" fmla="*/ 441 h 496"/>
                <a:gd name="T52" fmla="*/ 112 w 496"/>
                <a:gd name="T53" fmla="*/ 440 h 496"/>
                <a:gd name="T54" fmla="*/ 173 w 496"/>
                <a:gd name="T55" fmla="*/ 426 h 496"/>
                <a:gd name="T56" fmla="*/ 207 w 496"/>
                <a:gd name="T57" fmla="*/ 480 h 496"/>
                <a:gd name="T58" fmla="*/ 219 w 496"/>
                <a:gd name="T59" fmla="*/ 494 h 496"/>
                <a:gd name="T60" fmla="*/ 248 w 496"/>
                <a:gd name="T61" fmla="*/ 496 h 496"/>
                <a:gd name="T62" fmla="*/ 275 w 496"/>
                <a:gd name="T63" fmla="*/ 494 h 496"/>
                <a:gd name="T64" fmla="*/ 287 w 496"/>
                <a:gd name="T65" fmla="*/ 480 h 496"/>
                <a:gd name="T66" fmla="*/ 321 w 496"/>
                <a:gd name="T67" fmla="*/ 427 h 496"/>
                <a:gd name="T68" fmla="*/ 382 w 496"/>
                <a:gd name="T69" fmla="*/ 441 h 496"/>
                <a:gd name="T70" fmla="*/ 401 w 496"/>
                <a:gd name="T71" fmla="*/ 443 h 496"/>
                <a:gd name="T72" fmla="*/ 441 w 496"/>
                <a:gd name="T73" fmla="*/ 403 h 496"/>
                <a:gd name="T74" fmla="*/ 440 w 496"/>
                <a:gd name="T75" fmla="*/ 384 h 496"/>
                <a:gd name="T76" fmla="*/ 426 w 496"/>
                <a:gd name="T77" fmla="*/ 323 h 496"/>
                <a:gd name="T78" fmla="*/ 477 w 496"/>
                <a:gd name="T79" fmla="*/ 289 h 496"/>
                <a:gd name="T80" fmla="*/ 480 w 496"/>
                <a:gd name="T81" fmla="*/ 289 h 496"/>
                <a:gd name="T82" fmla="*/ 494 w 496"/>
                <a:gd name="T83" fmla="*/ 277 h 496"/>
                <a:gd name="T84" fmla="*/ 494 w 496"/>
                <a:gd name="T85" fmla="*/ 221 h 496"/>
                <a:gd name="T86" fmla="*/ 248 w 496"/>
                <a:gd name="T87" fmla="*/ 331 h 496"/>
                <a:gd name="T88" fmla="*/ 166 w 496"/>
                <a:gd name="T89" fmla="*/ 249 h 496"/>
                <a:gd name="T90" fmla="*/ 248 w 496"/>
                <a:gd name="T91" fmla="*/ 166 h 496"/>
                <a:gd name="T92" fmla="*/ 331 w 496"/>
                <a:gd name="T93" fmla="*/ 249 h 496"/>
                <a:gd name="T94" fmla="*/ 248 w 496"/>
                <a:gd name="T95" fmla="*/ 331 h 496"/>
                <a:gd name="T96" fmla="*/ 248 w 496"/>
                <a:gd name="T97" fmla="*/ 331 h 496"/>
                <a:gd name="T98" fmla="*/ 248 w 496"/>
                <a:gd name="T99" fmla="*/ 331 h 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96" h="496">
                  <a:moveTo>
                    <a:pt x="494" y="221"/>
                  </a:moveTo>
                  <a:cubicBezTo>
                    <a:pt x="493" y="214"/>
                    <a:pt x="485" y="208"/>
                    <a:pt x="478" y="208"/>
                  </a:cubicBezTo>
                  <a:cubicBezTo>
                    <a:pt x="456" y="208"/>
                    <a:pt x="435" y="195"/>
                    <a:pt x="427" y="174"/>
                  </a:cubicBezTo>
                  <a:cubicBezTo>
                    <a:pt x="418" y="153"/>
                    <a:pt x="424" y="129"/>
                    <a:pt x="441" y="113"/>
                  </a:cubicBezTo>
                  <a:cubicBezTo>
                    <a:pt x="446" y="108"/>
                    <a:pt x="447" y="100"/>
                    <a:pt x="442" y="94"/>
                  </a:cubicBezTo>
                  <a:cubicBezTo>
                    <a:pt x="431" y="80"/>
                    <a:pt x="418" y="66"/>
                    <a:pt x="403" y="55"/>
                  </a:cubicBezTo>
                  <a:cubicBezTo>
                    <a:pt x="397" y="50"/>
                    <a:pt x="389" y="51"/>
                    <a:pt x="384" y="56"/>
                  </a:cubicBezTo>
                  <a:cubicBezTo>
                    <a:pt x="369" y="73"/>
                    <a:pt x="343" y="79"/>
                    <a:pt x="322" y="70"/>
                  </a:cubicBezTo>
                  <a:cubicBezTo>
                    <a:pt x="301" y="61"/>
                    <a:pt x="288" y="40"/>
                    <a:pt x="289" y="16"/>
                  </a:cubicBezTo>
                  <a:cubicBezTo>
                    <a:pt x="289" y="9"/>
                    <a:pt x="284" y="3"/>
                    <a:pt x="277" y="2"/>
                  </a:cubicBezTo>
                  <a:cubicBezTo>
                    <a:pt x="258" y="0"/>
                    <a:pt x="240" y="0"/>
                    <a:pt x="221" y="2"/>
                  </a:cubicBezTo>
                  <a:cubicBezTo>
                    <a:pt x="214" y="3"/>
                    <a:pt x="209" y="9"/>
                    <a:pt x="209" y="16"/>
                  </a:cubicBezTo>
                  <a:cubicBezTo>
                    <a:pt x="210" y="39"/>
                    <a:pt x="196" y="60"/>
                    <a:pt x="175" y="69"/>
                  </a:cubicBezTo>
                  <a:cubicBezTo>
                    <a:pt x="155" y="77"/>
                    <a:pt x="128" y="71"/>
                    <a:pt x="114" y="55"/>
                  </a:cubicBezTo>
                  <a:cubicBezTo>
                    <a:pt x="109" y="50"/>
                    <a:pt x="101" y="49"/>
                    <a:pt x="95" y="53"/>
                  </a:cubicBezTo>
                  <a:cubicBezTo>
                    <a:pt x="80" y="65"/>
                    <a:pt x="67" y="78"/>
                    <a:pt x="55" y="93"/>
                  </a:cubicBezTo>
                  <a:cubicBezTo>
                    <a:pt x="50" y="99"/>
                    <a:pt x="51" y="107"/>
                    <a:pt x="56" y="112"/>
                  </a:cubicBezTo>
                  <a:cubicBezTo>
                    <a:pt x="74" y="127"/>
                    <a:pt x="79" y="152"/>
                    <a:pt x="70" y="174"/>
                  </a:cubicBezTo>
                  <a:cubicBezTo>
                    <a:pt x="62" y="194"/>
                    <a:pt x="40" y="207"/>
                    <a:pt x="16" y="207"/>
                  </a:cubicBezTo>
                  <a:cubicBezTo>
                    <a:pt x="8" y="207"/>
                    <a:pt x="3" y="212"/>
                    <a:pt x="2" y="219"/>
                  </a:cubicBezTo>
                  <a:cubicBezTo>
                    <a:pt x="0" y="238"/>
                    <a:pt x="0" y="257"/>
                    <a:pt x="2" y="276"/>
                  </a:cubicBezTo>
                  <a:cubicBezTo>
                    <a:pt x="3" y="283"/>
                    <a:pt x="11" y="288"/>
                    <a:pt x="18" y="288"/>
                  </a:cubicBezTo>
                  <a:cubicBezTo>
                    <a:pt x="40" y="287"/>
                    <a:pt x="60" y="301"/>
                    <a:pt x="69" y="322"/>
                  </a:cubicBezTo>
                  <a:cubicBezTo>
                    <a:pt x="78" y="343"/>
                    <a:pt x="72" y="367"/>
                    <a:pt x="55" y="383"/>
                  </a:cubicBezTo>
                  <a:cubicBezTo>
                    <a:pt x="50" y="388"/>
                    <a:pt x="49" y="396"/>
                    <a:pt x="54" y="402"/>
                  </a:cubicBezTo>
                  <a:cubicBezTo>
                    <a:pt x="65" y="416"/>
                    <a:pt x="78" y="430"/>
                    <a:pt x="93" y="441"/>
                  </a:cubicBezTo>
                  <a:cubicBezTo>
                    <a:pt x="99" y="446"/>
                    <a:pt x="107" y="445"/>
                    <a:pt x="112" y="440"/>
                  </a:cubicBezTo>
                  <a:cubicBezTo>
                    <a:pt x="127" y="423"/>
                    <a:pt x="153" y="417"/>
                    <a:pt x="173" y="426"/>
                  </a:cubicBezTo>
                  <a:cubicBezTo>
                    <a:pt x="195" y="435"/>
                    <a:pt x="208" y="456"/>
                    <a:pt x="207" y="480"/>
                  </a:cubicBezTo>
                  <a:cubicBezTo>
                    <a:pt x="207" y="487"/>
                    <a:pt x="212" y="493"/>
                    <a:pt x="219" y="494"/>
                  </a:cubicBezTo>
                  <a:cubicBezTo>
                    <a:pt x="229" y="495"/>
                    <a:pt x="238" y="496"/>
                    <a:pt x="248" y="496"/>
                  </a:cubicBezTo>
                  <a:cubicBezTo>
                    <a:pt x="257" y="496"/>
                    <a:pt x="266" y="495"/>
                    <a:pt x="275" y="494"/>
                  </a:cubicBezTo>
                  <a:cubicBezTo>
                    <a:pt x="282" y="493"/>
                    <a:pt x="287" y="487"/>
                    <a:pt x="287" y="480"/>
                  </a:cubicBezTo>
                  <a:cubicBezTo>
                    <a:pt x="286" y="457"/>
                    <a:pt x="300" y="436"/>
                    <a:pt x="321" y="427"/>
                  </a:cubicBezTo>
                  <a:cubicBezTo>
                    <a:pt x="341" y="419"/>
                    <a:pt x="368" y="425"/>
                    <a:pt x="382" y="441"/>
                  </a:cubicBezTo>
                  <a:cubicBezTo>
                    <a:pt x="387" y="447"/>
                    <a:pt x="395" y="447"/>
                    <a:pt x="401" y="443"/>
                  </a:cubicBezTo>
                  <a:cubicBezTo>
                    <a:pt x="416" y="431"/>
                    <a:pt x="429" y="418"/>
                    <a:pt x="441" y="403"/>
                  </a:cubicBezTo>
                  <a:cubicBezTo>
                    <a:pt x="446" y="397"/>
                    <a:pt x="445" y="389"/>
                    <a:pt x="440" y="384"/>
                  </a:cubicBezTo>
                  <a:cubicBezTo>
                    <a:pt x="422" y="369"/>
                    <a:pt x="417" y="344"/>
                    <a:pt x="426" y="323"/>
                  </a:cubicBezTo>
                  <a:cubicBezTo>
                    <a:pt x="434" y="302"/>
                    <a:pt x="455" y="289"/>
                    <a:pt x="477" y="289"/>
                  </a:cubicBezTo>
                  <a:cubicBezTo>
                    <a:pt x="480" y="289"/>
                    <a:pt x="480" y="289"/>
                    <a:pt x="480" y="289"/>
                  </a:cubicBezTo>
                  <a:cubicBezTo>
                    <a:pt x="487" y="290"/>
                    <a:pt x="493" y="284"/>
                    <a:pt x="494" y="277"/>
                  </a:cubicBezTo>
                  <a:cubicBezTo>
                    <a:pt x="496" y="258"/>
                    <a:pt x="496" y="239"/>
                    <a:pt x="494" y="221"/>
                  </a:cubicBezTo>
                  <a:close/>
                  <a:moveTo>
                    <a:pt x="248" y="331"/>
                  </a:moveTo>
                  <a:cubicBezTo>
                    <a:pt x="203" y="331"/>
                    <a:pt x="166" y="294"/>
                    <a:pt x="166" y="249"/>
                  </a:cubicBezTo>
                  <a:cubicBezTo>
                    <a:pt x="166" y="203"/>
                    <a:pt x="203" y="166"/>
                    <a:pt x="248" y="166"/>
                  </a:cubicBezTo>
                  <a:cubicBezTo>
                    <a:pt x="294" y="166"/>
                    <a:pt x="331" y="203"/>
                    <a:pt x="331" y="249"/>
                  </a:cubicBezTo>
                  <a:cubicBezTo>
                    <a:pt x="331" y="294"/>
                    <a:pt x="294" y="331"/>
                    <a:pt x="248" y="331"/>
                  </a:cubicBezTo>
                  <a:close/>
                  <a:moveTo>
                    <a:pt x="248" y="331"/>
                  </a:moveTo>
                  <a:cubicBezTo>
                    <a:pt x="248" y="331"/>
                    <a:pt x="248" y="331"/>
                    <a:pt x="248" y="331"/>
                  </a:cubicBezTo>
                </a:path>
              </a:pathLst>
            </a:custGeom>
            <a:solidFill>
              <a:srgbClr val="008566"/>
            </a:solidFill>
            <a:ln>
              <a:noFill/>
            </a:ln>
          </p:spPr>
          <p:txBody>
            <a:bodyPr vert="horz" wrap="square" lIns="68578" tIns="34289" rIns="68578" bIns="34289" numCol="1" anchor="t" anchorCtr="0" compatLnSpc="1">
              <a:prstTxWarp prst="textNoShape">
                <a:avLst/>
              </a:prstTxWarp>
            </a:bodyPr>
            <a:lstStyle/>
            <a:p>
              <a:endParaRPr lang="en-US" kern="0">
                <a:solidFill>
                  <a:srgbClr val="002060"/>
                </a:solidFill>
                <a:latin typeface="BentonSans Book"/>
              </a:endParaRPr>
            </a:p>
          </p:txBody>
        </p:sp>
        <p:sp>
          <p:nvSpPr>
            <p:cNvPr id="51" name="Freeform 50"/>
            <p:cNvSpPr>
              <a:spLocks noEditPoints="1"/>
            </p:cNvSpPr>
            <p:nvPr/>
          </p:nvSpPr>
          <p:spPr bwMode="auto">
            <a:xfrm>
              <a:off x="2690074" y="1936750"/>
              <a:ext cx="1148543" cy="1150897"/>
            </a:xfrm>
            <a:custGeom>
              <a:avLst/>
              <a:gdLst>
                <a:gd name="T0" fmla="*/ 494 w 496"/>
                <a:gd name="T1" fmla="*/ 221 h 496"/>
                <a:gd name="T2" fmla="*/ 478 w 496"/>
                <a:gd name="T3" fmla="*/ 209 h 496"/>
                <a:gd name="T4" fmla="*/ 427 w 496"/>
                <a:gd name="T5" fmla="*/ 175 h 496"/>
                <a:gd name="T6" fmla="*/ 441 w 496"/>
                <a:gd name="T7" fmla="*/ 113 h 496"/>
                <a:gd name="T8" fmla="*/ 442 w 496"/>
                <a:gd name="T9" fmla="*/ 95 h 496"/>
                <a:gd name="T10" fmla="*/ 403 w 496"/>
                <a:gd name="T11" fmla="*/ 55 h 496"/>
                <a:gd name="T12" fmla="*/ 384 w 496"/>
                <a:gd name="T13" fmla="*/ 57 h 496"/>
                <a:gd name="T14" fmla="*/ 322 w 496"/>
                <a:gd name="T15" fmla="*/ 71 h 496"/>
                <a:gd name="T16" fmla="*/ 289 w 496"/>
                <a:gd name="T17" fmla="*/ 17 h 496"/>
                <a:gd name="T18" fmla="*/ 277 w 496"/>
                <a:gd name="T19" fmla="*/ 2 h 496"/>
                <a:gd name="T20" fmla="*/ 221 w 496"/>
                <a:gd name="T21" fmla="*/ 2 h 496"/>
                <a:gd name="T22" fmla="*/ 209 w 496"/>
                <a:gd name="T23" fmla="*/ 16 h 496"/>
                <a:gd name="T24" fmla="*/ 175 w 496"/>
                <a:gd name="T25" fmla="*/ 69 h 496"/>
                <a:gd name="T26" fmla="*/ 113 w 496"/>
                <a:gd name="T27" fmla="*/ 55 h 496"/>
                <a:gd name="T28" fmla="*/ 95 w 496"/>
                <a:gd name="T29" fmla="*/ 54 h 496"/>
                <a:gd name="T30" fmla="*/ 55 w 496"/>
                <a:gd name="T31" fmla="*/ 93 h 496"/>
                <a:gd name="T32" fmla="*/ 56 w 496"/>
                <a:gd name="T33" fmla="*/ 112 h 496"/>
                <a:gd name="T34" fmla="*/ 70 w 496"/>
                <a:gd name="T35" fmla="*/ 174 h 496"/>
                <a:gd name="T36" fmla="*/ 16 w 496"/>
                <a:gd name="T37" fmla="*/ 207 h 496"/>
                <a:gd name="T38" fmla="*/ 2 w 496"/>
                <a:gd name="T39" fmla="*/ 220 h 496"/>
                <a:gd name="T40" fmla="*/ 2 w 496"/>
                <a:gd name="T41" fmla="*/ 276 h 496"/>
                <a:gd name="T42" fmla="*/ 18 w 496"/>
                <a:gd name="T43" fmla="*/ 288 h 496"/>
                <a:gd name="T44" fmla="*/ 69 w 496"/>
                <a:gd name="T45" fmla="*/ 322 h 496"/>
                <a:gd name="T46" fmla="*/ 55 w 496"/>
                <a:gd name="T47" fmla="*/ 383 h 496"/>
                <a:gd name="T48" fmla="*/ 54 w 496"/>
                <a:gd name="T49" fmla="*/ 402 h 496"/>
                <a:gd name="T50" fmla="*/ 93 w 496"/>
                <a:gd name="T51" fmla="*/ 442 h 496"/>
                <a:gd name="T52" fmla="*/ 112 w 496"/>
                <a:gd name="T53" fmla="*/ 440 h 496"/>
                <a:gd name="T54" fmla="*/ 173 w 496"/>
                <a:gd name="T55" fmla="*/ 426 h 496"/>
                <a:gd name="T56" fmla="*/ 207 w 496"/>
                <a:gd name="T57" fmla="*/ 480 h 496"/>
                <a:gd name="T58" fmla="*/ 219 w 496"/>
                <a:gd name="T59" fmla="*/ 494 h 496"/>
                <a:gd name="T60" fmla="*/ 248 w 496"/>
                <a:gd name="T61" fmla="*/ 496 h 496"/>
                <a:gd name="T62" fmla="*/ 275 w 496"/>
                <a:gd name="T63" fmla="*/ 495 h 496"/>
                <a:gd name="T64" fmla="*/ 287 w 496"/>
                <a:gd name="T65" fmla="*/ 480 h 496"/>
                <a:gd name="T66" fmla="*/ 321 w 496"/>
                <a:gd name="T67" fmla="*/ 428 h 496"/>
                <a:gd name="T68" fmla="*/ 382 w 496"/>
                <a:gd name="T69" fmla="*/ 442 h 496"/>
                <a:gd name="T70" fmla="*/ 401 w 496"/>
                <a:gd name="T71" fmla="*/ 443 h 496"/>
                <a:gd name="T72" fmla="*/ 441 w 496"/>
                <a:gd name="T73" fmla="*/ 403 h 496"/>
                <a:gd name="T74" fmla="*/ 440 w 496"/>
                <a:gd name="T75" fmla="*/ 385 h 496"/>
                <a:gd name="T76" fmla="*/ 426 w 496"/>
                <a:gd name="T77" fmla="*/ 323 h 496"/>
                <a:gd name="T78" fmla="*/ 476 w 496"/>
                <a:gd name="T79" fmla="*/ 289 h 496"/>
                <a:gd name="T80" fmla="*/ 479 w 496"/>
                <a:gd name="T81" fmla="*/ 289 h 496"/>
                <a:gd name="T82" fmla="*/ 494 w 496"/>
                <a:gd name="T83" fmla="*/ 277 h 496"/>
                <a:gd name="T84" fmla="*/ 494 w 496"/>
                <a:gd name="T85" fmla="*/ 221 h 496"/>
                <a:gd name="T86" fmla="*/ 248 w 496"/>
                <a:gd name="T87" fmla="*/ 308 h 496"/>
                <a:gd name="T88" fmla="*/ 189 w 496"/>
                <a:gd name="T89" fmla="*/ 249 h 496"/>
                <a:gd name="T90" fmla="*/ 248 w 496"/>
                <a:gd name="T91" fmla="*/ 190 h 496"/>
                <a:gd name="T92" fmla="*/ 307 w 496"/>
                <a:gd name="T93" fmla="*/ 249 h 496"/>
                <a:gd name="T94" fmla="*/ 248 w 496"/>
                <a:gd name="T95" fmla="*/ 308 h 496"/>
                <a:gd name="T96" fmla="*/ 248 w 496"/>
                <a:gd name="T97" fmla="*/ 332 h 496"/>
                <a:gd name="T98" fmla="*/ 248 w 496"/>
                <a:gd name="T99" fmla="*/ 332 h 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96" h="496">
                  <a:moveTo>
                    <a:pt x="494" y="221"/>
                  </a:moveTo>
                  <a:cubicBezTo>
                    <a:pt x="493" y="214"/>
                    <a:pt x="485" y="209"/>
                    <a:pt x="478" y="209"/>
                  </a:cubicBezTo>
                  <a:cubicBezTo>
                    <a:pt x="455" y="209"/>
                    <a:pt x="435" y="195"/>
                    <a:pt x="427" y="175"/>
                  </a:cubicBezTo>
                  <a:cubicBezTo>
                    <a:pt x="418" y="154"/>
                    <a:pt x="424" y="129"/>
                    <a:pt x="441" y="113"/>
                  </a:cubicBezTo>
                  <a:cubicBezTo>
                    <a:pt x="446" y="109"/>
                    <a:pt x="447" y="100"/>
                    <a:pt x="442" y="95"/>
                  </a:cubicBezTo>
                  <a:cubicBezTo>
                    <a:pt x="431" y="80"/>
                    <a:pt x="417" y="67"/>
                    <a:pt x="403" y="55"/>
                  </a:cubicBezTo>
                  <a:cubicBezTo>
                    <a:pt x="397" y="51"/>
                    <a:pt x="389" y="51"/>
                    <a:pt x="384" y="57"/>
                  </a:cubicBezTo>
                  <a:cubicBezTo>
                    <a:pt x="369" y="73"/>
                    <a:pt x="343" y="79"/>
                    <a:pt x="322" y="71"/>
                  </a:cubicBezTo>
                  <a:cubicBezTo>
                    <a:pt x="301" y="62"/>
                    <a:pt x="288" y="40"/>
                    <a:pt x="289" y="17"/>
                  </a:cubicBezTo>
                  <a:cubicBezTo>
                    <a:pt x="289" y="9"/>
                    <a:pt x="284" y="3"/>
                    <a:pt x="277" y="2"/>
                  </a:cubicBezTo>
                  <a:cubicBezTo>
                    <a:pt x="258" y="0"/>
                    <a:pt x="240" y="0"/>
                    <a:pt x="221" y="2"/>
                  </a:cubicBezTo>
                  <a:cubicBezTo>
                    <a:pt x="214" y="3"/>
                    <a:pt x="208" y="9"/>
                    <a:pt x="209" y="16"/>
                  </a:cubicBezTo>
                  <a:cubicBezTo>
                    <a:pt x="210" y="39"/>
                    <a:pt x="196" y="60"/>
                    <a:pt x="175" y="69"/>
                  </a:cubicBezTo>
                  <a:cubicBezTo>
                    <a:pt x="155" y="77"/>
                    <a:pt x="128" y="71"/>
                    <a:pt x="113" y="55"/>
                  </a:cubicBezTo>
                  <a:cubicBezTo>
                    <a:pt x="109" y="50"/>
                    <a:pt x="100" y="49"/>
                    <a:pt x="95" y="54"/>
                  </a:cubicBezTo>
                  <a:cubicBezTo>
                    <a:pt x="80" y="65"/>
                    <a:pt x="66" y="79"/>
                    <a:pt x="55" y="93"/>
                  </a:cubicBezTo>
                  <a:cubicBezTo>
                    <a:pt x="50" y="99"/>
                    <a:pt x="51" y="107"/>
                    <a:pt x="56" y="112"/>
                  </a:cubicBezTo>
                  <a:cubicBezTo>
                    <a:pt x="73" y="128"/>
                    <a:pt x="79" y="153"/>
                    <a:pt x="70" y="174"/>
                  </a:cubicBezTo>
                  <a:cubicBezTo>
                    <a:pt x="61" y="194"/>
                    <a:pt x="40" y="207"/>
                    <a:pt x="16" y="207"/>
                  </a:cubicBezTo>
                  <a:cubicBezTo>
                    <a:pt x="8" y="207"/>
                    <a:pt x="3" y="212"/>
                    <a:pt x="2" y="220"/>
                  </a:cubicBezTo>
                  <a:cubicBezTo>
                    <a:pt x="0" y="238"/>
                    <a:pt x="0" y="257"/>
                    <a:pt x="2" y="276"/>
                  </a:cubicBezTo>
                  <a:cubicBezTo>
                    <a:pt x="2" y="283"/>
                    <a:pt x="11" y="288"/>
                    <a:pt x="18" y="288"/>
                  </a:cubicBezTo>
                  <a:cubicBezTo>
                    <a:pt x="40" y="288"/>
                    <a:pt x="60" y="301"/>
                    <a:pt x="69" y="322"/>
                  </a:cubicBezTo>
                  <a:cubicBezTo>
                    <a:pt x="78" y="343"/>
                    <a:pt x="72" y="368"/>
                    <a:pt x="55" y="383"/>
                  </a:cubicBezTo>
                  <a:cubicBezTo>
                    <a:pt x="50" y="388"/>
                    <a:pt x="49" y="396"/>
                    <a:pt x="54" y="402"/>
                  </a:cubicBezTo>
                  <a:cubicBezTo>
                    <a:pt x="65" y="417"/>
                    <a:pt x="78" y="430"/>
                    <a:pt x="93" y="442"/>
                  </a:cubicBezTo>
                  <a:cubicBezTo>
                    <a:pt x="98" y="446"/>
                    <a:pt x="107" y="446"/>
                    <a:pt x="112" y="440"/>
                  </a:cubicBezTo>
                  <a:cubicBezTo>
                    <a:pt x="126" y="424"/>
                    <a:pt x="153" y="418"/>
                    <a:pt x="173" y="426"/>
                  </a:cubicBezTo>
                  <a:cubicBezTo>
                    <a:pt x="195" y="435"/>
                    <a:pt x="208" y="457"/>
                    <a:pt x="207" y="480"/>
                  </a:cubicBezTo>
                  <a:cubicBezTo>
                    <a:pt x="206" y="487"/>
                    <a:pt x="212" y="494"/>
                    <a:pt x="219" y="494"/>
                  </a:cubicBezTo>
                  <a:cubicBezTo>
                    <a:pt x="229" y="496"/>
                    <a:pt x="238" y="496"/>
                    <a:pt x="248" y="496"/>
                  </a:cubicBezTo>
                  <a:cubicBezTo>
                    <a:pt x="257" y="496"/>
                    <a:pt x="266" y="496"/>
                    <a:pt x="275" y="495"/>
                  </a:cubicBezTo>
                  <a:cubicBezTo>
                    <a:pt x="282" y="494"/>
                    <a:pt x="287" y="488"/>
                    <a:pt x="287" y="480"/>
                  </a:cubicBezTo>
                  <a:cubicBezTo>
                    <a:pt x="286" y="457"/>
                    <a:pt x="300" y="436"/>
                    <a:pt x="321" y="428"/>
                  </a:cubicBezTo>
                  <a:cubicBezTo>
                    <a:pt x="341" y="419"/>
                    <a:pt x="368" y="425"/>
                    <a:pt x="382" y="442"/>
                  </a:cubicBezTo>
                  <a:cubicBezTo>
                    <a:pt x="387" y="447"/>
                    <a:pt x="395" y="448"/>
                    <a:pt x="401" y="443"/>
                  </a:cubicBezTo>
                  <a:cubicBezTo>
                    <a:pt x="416" y="431"/>
                    <a:pt x="429" y="418"/>
                    <a:pt x="441" y="403"/>
                  </a:cubicBezTo>
                  <a:cubicBezTo>
                    <a:pt x="446" y="398"/>
                    <a:pt x="445" y="390"/>
                    <a:pt x="440" y="385"/>
                  </a:cubicBezTo>
                  <a:cubicBezTo>
                    <a:pt x="422" y="369"/>
                    <a:pt x="417" y="344"/>
                    <a:pt x="426" y="323"/>
                  </a:cubicBezTo>
                  <a:cubicBezTo>
                    <a:pt x="434" y="303"/>
                    <a:pt x="455" y="289"/>
                    <a:pt x="476" y="289"/>
                  </a:cubicBezTo>
                  <a:cubicBezTo>
                    <a:pt x="479" y="289"/>
                    <a:pt x="479" y="289"/>
                    <a:pt x="479" y="289"/>
                  </a:cubicBezTo>
                  <a:cubicBezTo>
                    <a:pt x="487" y="290"/>
                    <a:pt x="493" y="284"/>
                    <a:pt x="494" y="277"/>
                  </a:cubicBezTo>
                  <a:cubicBezTo>
                    <a:pt x="496" y="259"/>
                    <a:pt x="496" y="240"/>
                    <a:pt x="494" y="221"/>
                  </a:cubicBezTo>
                  <a:close/>
                  <a:moveTo>
                    <a:pt x="248" y="308"/>
                  </a:moveTo>
                  <a:cubicBezTo>
                    <a:pt x="216" y="308"/>
                    <a:pt x="189" y="281"/>
                    <a:pt x="189" y="249"/>
                  </a:cubicBezTo>
                  <a:cubicBezTo>
                    <a:pt x="189" y="216"/>
                    <a:pt x="216" y="190"/>
                    <a:pt x="248" y="190"/>
                  </a:cubicBezTo>
                  <a:cubicBezTo>
                    <a:pt x="281" y="190"/>
                    <a:pt x="307" y="216"/>
                    <a:pt x="307" y="249"/>
                  </a:cubicBezTo>
                  <a:cubicBezTo>
                    <a:pt x="307" y="281"/>
                    <a:pt x="281" y="308"/>
                    <a:pt x="248" y="308"/>
                  </a:cubicBezTo>
                  <a:close/>
                  <a:moveTo>
                    <a:pt x="248" y="332"/>
                  </a:moveTo>
                  <a:cubicBezTo>
                    <a:pt x="248" y="332"/>
                    <a:pt x="248" y="332"/>
                    <a:pt x="248" y="332"/>
                  </a:cubicBezTo>
                </a:path>
              </a:pathLst>
            </a:custGeom>
            <a:solidFill>
              <a:schemeClr val="accent1"/>
            </a:solidFill>
            <a:ln>
              <a:noFill/>
            </a:ln>
          </p:spPr>
          <p:txBody>
            <a:bodyPr vert="horz" wrap="square" lIns="68578" tIns="34289" rIns="68578" bIns="34289" numCol="1" anchor="t" anchorCtr="0" compatLnSpc="1">
              <a:prstTxWarp prst="textNoShape">
                <a:avLst/>
              </a:prstTxWarp>
            </a:bodyPr>
            <a:lstStyle/>
            <a:p>
              <a:endParaRPr lang="en-US" kern="0">
                <a:solidFill>
                  <a:srgbClr val="002060"/>
                </a:solidFill>
                <a:latin typeface="BentonSans Book"/>
              </a:endParaRPr>
            </a:p>
          </p:txBody>
        </p:sp>
        <p:sp>
          <p:nvSpPr>
            <p:cNvPr id="52" name="Freeform 51"/>
            <p:cNvSpPr>
              <a:spLocks noEditPoints="1"/>
            </p:cNvSpPr>
            <p:nvPr/>
          </p:nvSpPr>
          <p:spPr bwMode="auto">
            <a:xfrm>
              <a:off x="3978653" y="3240629"/>
              <a:ext cx="1148543" cy="1150897"/>
            </a:xfrm>
            <a:custGeom>
              <a:avLst/>
              <a:gdLst>
                <a:gd name="T0" fmla="*/ 494 w 496"/>
                <a:gd name="T1" fmla="*/ 221 h 496"/>
                <a:gd name="T2" fmla="*/ 478 w 496"/>
                <a:gd name="T3" fmla="*/ 208 h 496"/>
                <a:gd name="T4" fmla="*/ 427 w 496"/>
                <a:gd name="T5" fmla="*/ 175 h 496"/>
                <a:gd name="T6" fmla="*/ 441 w 496"/>
                <a:gd name="T7" fmla="*/ 113 h 496"/>
                <a:gd name="T8" fmla="*/ 442 w 496"/>
                <a:gd name="T9" fmla="*/ 95 h 496"/>
                <a:gd name="T10" fmla="*/ 403 w 496"/>
                <a:gd name="T11" fmla="*/ 55 h 496"/>
                <a:gd name="T12" fmla="*/ 384 w 496"/>
                <a:gd name="T13" fmla="*/ 56 h 496"/>
                <a:gd name="T14" fmla="*/ 322 w 496"/>
                <a:gd name="T15" fmla="*/ 70 h 496"/>
                <a:gd name="T16" fmla="*/ 289 w 496"/>
                <a:gd name="T17" fmla="*/ 17 h 496"/>
                <a:gd name="T18" fmla="*/ 277 w 496"/>
                <a:gd name="T19" fmla="*/ 2 h 496"/>
                <a:gd name="T20" fmla="*/ 221 w 496"/>
                <a:gd name="T21" fmla="*/ 2 h 496"/>
                <a:gd name="T22" fmla="*/ 209 w 496"/>
                <a:gd name="T23" fmla="*/ 16 h 496"/>
                <a:gd name="T24" fmla="*/ 175 w 496"/>
                <a:gd name="T25" fmla="*/ 69 h 496"/>
                <a:gd name="T26" fmla="*/ 114 w 496"/>
                <a:gd name="T27" fmla="*/ 55 h 496"/>
                <a:gd name="T28" fmla="*/ 95 w 496"/>
                <a:gd name="T29" fmla="*/ 53 h 496"/>
                <a:gd name="T30" fmla="*/ 55 w 496"/>
                <a:gd name="T31" fmla="*/ 93 h 496"/>
                <a:gd name="T32" fmla="*/ 56 w 496"/>
                <a:gd name="T33" fmla="*/ 112 h 496"/>
                <a:gd name="T34" fmla="*/ 70 w 496"/>
                <a:gd name="T35" fmla="*/ 174 h 496"/>
                <a:gd name="T36" fmla="*/ 16 w 496"/>
                <a:gd name="T37" fmla="*/ 207 h 496"/>
                <a:gd name="T38" fmla="*/ 2 w 496"/>
                <a:gd name="T39" fmla="*/ 219 h 496"/>
                <a:gd name="T40" fmla="*/ 2 w 496"/>
                <a:gd name="T41" fmla="*/ 276 h 496"/>
                <a:gd name="T42" fmla="*/ 18 w 496"/>
                <a:gd name="T43" fmla="*/ 288 h 496"/>
                <a:gd name="T44" fmla="*/ 69 w 496"/>
                <a:gd name="T45" fmla="*/ 322 h 496"/>
                <a:gd name="T46" fmla="*/ 55 w 496"/>
                <a:gd name="T47" fmla="*/ 383 h 496"/>
                <a:gd name="T48" fmla="*/ 54 w 496"/>
                <a:gd name="T49" fmla="*/ 402 h 496"/>
                <a:gd name="T50" fmla="*/ 93 w 496"/>
                <a:gd name="T51" fmla="*/ 441 h 496"/>
                <a:gd name="T52" fmla="*/ 112 w 496"/>
                <a:gd name="T53" fmla="*/ 440 h 496"/>
                <a:gd name="T54" fmla="*/ 173 w 496"/>
                <a:gd name="T55" fmla="*/ 426 h 496"/>
                <a:gd name="T56" fmla="*/ 207 w 496"/>
                <a:gd name="T57" fmla="*/ 480 h 496"/>
                <a:gd name="T58" fmla="*/ 219 w 496"/>
                <a:gd name="T59" fmla="*/ 494 h 496"/>
                <a:gd name="T60" fmla="*/ 248 w 496"/>
                <a:gd name="T61" fmla="*/ 496 h 496"/>
                <a:gd name="T62" fmla="*/ 275 w 496"/>
                <a:gd name="T63" fmla="*/ 494 h 496"/>
                <a:gd name="T64" fmla="*/ 287 w 496"/>
                <a:gd name="T65" fmla="*/ 480 h 496"/>
                <a:gd name="T66" fmla="*/ 321 w 496"/>
                <a:gd name="T67" fmla="*/ 427 h 496"/>
                <a:gd name="T68" fmla="*/ 382 w 496"/>
                <a:gd name="T69" fmla="*/ 441 h 496"/>
                <a:gd name="T70" fmla="*/ 401 w 496"/>
                <a:gd name="T71" fmla="*/ 443 h 496"/>
                <a:gd name="T72" fmla="*/ 441 w 496"/>
                <a:gd name="T73" fmla="*/ 403 h 496"/>
                <a:gd name="T74" fmla="*/ 440 w 496"/>
                <a:gd name="T75" fmla="*/ 384 h 496"/>
                <a:gd name="T76" fmla="*/ 426 w 496"/>
                <a:gd name="T77" fmla="*/ 323 h 496"/>
                <a:gd name="T78" fmla="*/ 476 w 496"/>
                <a:gd name="T79" fmla="*/ 289 h 496"/>
                <a:gd name="T80" fmla="*/ 480 w 496"/>
                <a:gd name="T81" fmla="*/ 289 h 496"/>
                <a:gd name="T82" fmla="*/ 494 w 496"/>
                <a:gd name="T83" fmla="*/ 277 h 496"/>
                <a:gd name="T84" fmla="*/ 494 w 496"/>
                <a:gd name="T85" fmla="*/ 221 h 496"/>
                <a:gd name="T86" fmla="*/ 248 w 496"/>
                <a:gd name="T87" fmla="*/ 307 h 496"/>
                <a:gd name="T88" fmla="*/ 190 w 496"/>
                <a:gd name="T89" fmla="*/ 249 h 496"/>
                <a:gd name="T90" fmla="*/ 248 w 496"/>
                <a:gd name="T91" fmla="*/ 191 h 496"/>
                <a:gd name="T92" fmla="*/ 306 w 496"/>
                <a:gd name="T93" fmla="*/ 249 h 496"/>
                <a:gd name="T94" fmla="*/ 248 w 496"/>
                <a:gd name="T95" fmla="*/ 307 h 496"/>
                <a:gd name="T96" fmla="*/ 248 w 496"/>
                <a:gd name="T97" fmla="*/ 331 h 496"/>
                <a:gd name="T98" fmla="*/ 248 w 496"/>
                <a:gd name="T99" fmla="*/ 331 h 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96" h="496">
                  <a:moveTo>
                    <a:pt x="494" y="221"/>
                  </a:moveTo>
                  <a:cubicBezTo>
                    <a:pt x="493" y="214"/>
                    <a:pt x="485" y="208"/>
                    <a:pt x="478" y="208"/>
                  </a:cubicBezTo>
                  <a:cubicBezTo>
                    <a:pt x="456" y="208"/>
                    <a:pt x="435" y="195"/>
                    <a:pt x="427" y="175"/>
                  </a:cubicBezTo>
                  <a:cubicBezTo>
                    <a:pt x="418" y="153"/>
                    <a:pt x="424" y="129"/>
                    <a:pt x="441" y="113"/>
                  </a:cubicBezTo>
                  <a:cubicBezTo>
                    <a:pt x="446" y="108"/>
                    <a:pt x="447" y="100"/>
                    <a:pt x="442" y="95"/>
                  </a:cubicBezTo>
                  <a:cubicBezTo>
                    <a:pt x="431" y="80"/>
                    <a:pt x="417" y="66"/>
                    <a:pt x="403" y="55"/>
                  </a:cubicBezTo>
                  <a:cubicBezTo>
                    <a:pt x="397" y="50"/>
                    <a:pt x="389" y="51"/>
                    <a:pt x="384" y="56"/>
                  </a:cubicBezTo>
                  <a:cubicBezTo>
                    <a:pt x="369" y="73"/>
                    <a:pt x="343" y="79"/>
                    <a:pt x="322" y="70"/>
                  </a:cubicBezTo>
                  <a:cubicBezTo>
                    <a:pt x="301" y="61"/>
                    <a:pt x="288" y="40"/>
                    <a:pt x="289" y="17"/>
                  </a:cubicBezTo>
                  <a:cubicBezTo>
                    <a:pt x="289" y="9"/>
                    <a:pt x="284" y="3"/>
                    <a:pt x="277" y="2"/>
                  </a:cubicBezTo>
                  <a:cubicBezTo>
                    <a:pt x="258" y="0"/>
                    <a:pt x="240" y="0"/>
                    <a:pt x="221" y="2"/>
                  </a:cubicBezTo>
                  <a:cubicBezTo>
                    <a:pt x="214" y="3"/>
                    <a:pt x="209" y="9"/>
                    <a:pt x="209" y="16"/>
                  </a:cubicBezTo>
                  <a:cubicBezTo>
                    <a:pt x="210" y="39"/>
                    <a:pt x="196" y="60"/>
                    <a:pt x="175" y="69"/>
                  </a:cubicBezTo>
                  <a:cubicBezTo>
                    <a:pt x="155" y="77"/>
                    <a:pt x="128" y="71"/>
                    <a:pt x="114" y="55"/>
                  </a:cubicBezTo>
                  <a:cubicBezTo>
                    <a:pt x="109" y="50"/>
                    <a:pt x="101" y="49"/>
                    <a:pt x="95" y="53"/>
                  </a:cubicBezTo>
                  <a:cubicBezTo>
                    <a:pt x="80" y="65"/>
                    <a:pt x="67" y="78"/>
                    <a:pt x="55" y="93"/>
                  </a:cubicBezTo>
                  <a:cubicBezTo>
                    <a:pt x="50" y="99"/>
                    <a:pt x="51" y="107"/>
                    <a:pt x="56" y="112"/>
                  </a:cubicBezTo>
                  <a:cubicBezTo>
                    <a:pt x="74" y="128"/>
                    <a:pt x="79" y="152"/>
                    <a:pt x="70" y="174"/>
                  </a:cubicBezTo>
                  <a:cubicBezTo>
                    <a:pt x="62" y="194"/>
                    <a:pt x="40" y="207"/>
                    <a:pt x="16" y="207"/>
                  </a:cubicBezTo>
                  <a:cubicBezTo>
                    <a:pt x="8" y="207"/>
                    <a:pt x="3" y="212"/>
                    <a:pt x="2" y="219"/>
                  </a:cubicBezTo>
                  <a:cubicBezTo>
                    <a:pt x="0" y="238"/>
                    <a:pt x="0" y="257"/>
                    <a:pt x="2" y="276"/>
                  </a:cubicBezTo>
                  <a:cubicBezTo>
                    <a:pt x="3" y="283"/>
                    <a:pt x="11" y="288"/>
                    <a:pt x="18" y="288"/>
                  </a:cubicBezTo>
                  <a:cubicBezTo>
                    <a:pt x="40" y="287"/>
                    <a:pt x="60" y="301"/>
                    <a:pt x="69" y="322"/>
                  </a:cubicBezTo>
                  <a:cubicBezTo>
                    <a:pt x="78" y="343"/>
                    <a:pt x="72" y="368"/>
                    <a:pt x="55" y="383"/>
                  </a:cubicBezTo>
                  <a:cubicBezTo>
                    <a:pt x="50" y="388"/>
                    <a:pt x="49" y="396"/>
                    <a:pt x="54" y="402"/>
                  </a:cubicBezTo>
                  <a:cubicBezTo>
                    <a:pt x="65" y="416"/>
                    <a:pt x="78" y="430"/>
                    <a:pt x="93" y="441"/>
                  </a:cubicBezTo>
                  <a:cubicBezTo>
                    <a:pt x="99" y="446"/>
                    <a:pt x="107" y="445"/>
                    <a:pt x="112" y="440"/>
                  </a:cubicBezTo>
                  <a:cubicBezTo>
                    <a:pt x="127" y="424"/>
                    <a:pt x="153" y="417"/>
                    <a:pt x="173" y="426"/>
                  </a:cubicBezTo>
                  <a:cubicBezTo>
                    <a:pt x="195" y="435"/>
                    <a:pt x="208" y="457"/>
                    <a:pt x="207" y="480"/>
                  </a:cubicBezTo>
                  <a:cubicBezTo>
                    <a:pt x="207" y="487"/>
                    <a:pt x="212" y="493"/>
                    <a:pt x="219" y="494"/>
                  </a:cubicBezTo>
                  <a:cubicBezTo>
                    <a:pt x="229" y="495"/>
                    <a:pt x="238" y="496"/>
                    <a:pt x="248" y="496"/>
                  </a:cubicBezTo>
                  <a:cubicBezTo>
                    <a:pt x="257" y="496"/>
                    <a:pt x="266" y="495"/>
                    <a:pt x="275" y="494"/>
                  </a:cubicBezTo>
                  <a:cubicBezTo>
                    <a:pt x="282" y="494"/>
                    <a:pt x="287" y="487"/>
                    <a:pt x="287" y="480"/>
                  </a:cubicBezTo>
                  <a:cubicBezTo>
                    <a:pt x="286" y="457"/>
                    <a:pt x="300" y="436"/>
                    <a:pt x="321" y="427"/>
                  </a:cubicBezTo>
                  <a:cubicBezTo>
                    <a:pt x="341" y="419"/>
                    <a:pt x="368" y="425"/>
                    <a:pt x="382" y="441"/>
                  </a:cubicBezTo>
                  <a:cubicBezTo>
                    <a:pt x="387" y="447"/>
                    <a:pt x="395" y="447"/>
                    <a:pt x="401" y="443"/>
                  </a:cubicBezTo>
                  <a:cubicBezTo>
                    <a:pt x="416" y="431"/>
                    <a:pt x="429" y="418"/>
                    <a:pt x="441" y="403"/>
                  </a:cubicBezTo>
                  <a:cubicBezTo>
                    <a:pt x="446" y="398"/>
                    <a:pt x="445" y="389"/>
                    <a:pt x="440" y="384"/>
                  </a:cubicBezTo>
                  <a:cubicBezTo>
                    <a:pt x="422" y="369"/>
                    <a:pt x="417" y="344"/>
                    <a:pt x="426" y="323"/>
                  </a:cubicBezTo>
                  <a:cubicBezTo>
                    <a:pt x="434" y="303"/>
                    <a:pt x="455" y="289"/>
                    <a:pt x="476" y="289"/>
                  </a:cubicBezTo>
                  <a:cubicBezTo>
                    <a:pt x="480" y="289"/>
                    <a:pt x="480" y="289"/>
                    <a:pt x="480" y="289"/>
                  </a:cubicBezTo>
                  <a:cubicBezTo>
                    <a:pt x="487" y="290"/>
                    <a:pt x="493" y="284"/>
                    <a:pt x="494" y="277"/>
                  </a:cubicBezTo>
                  <a:cubicBezTo>
                    <a:pt x="496" y="258"/>
                    <a:pt x="496" y="239"/>
                    <a:pt x="494" y="221"/>
                  </a:cubicBezTo>
                  <a:close/>
                  <a:moveTo>
                    <a:pt x="248" y="307"/>
                  </a:moveTo>
                  <a:cubicBezTo>
                    <a:pt x="216" y="307"/>
                    <a:pt x="190" y="281"/>
                    <a:pt x="190" y="249"/>
                  </a:cubicBezTo>
                  <a:cubicBezTo>
                    <a:pt x="190" y="217"/>
                    <a:pt x="216" y="191"/>
                    <a:pt x="248" y="191"/>
                  </a:cubicBezTo>
                  <a:cubicBezTo>
                    <a:pt x="280" y="191"/>
                    <a:pt x="306" y="217"/>
                    <a:pt x="306" y="249"/>
                  </a:cubicBezTo>
                  <a:cubicBezTo>
                    <a:pt x="306" y="281"/>
                    <a:pt x="280" y="307"/>
                    <a:pt x="248" y="307"/>
                  </a:cubicBezTo>
                  <a:close/>
                  <a:moveTo>
                    <a:pt x="248" y="331"/>
                  </a:moveTo>
                  <a:cubicBezTo>
                    <a:pt x="248" y="331"/>
                    <a:pt x="248" y="331"/>
                    <a:pt x="248" y="331"/>
                  </a:cubicBezTo>
                </a:path>
              </a:pathLst>
            </a:custGeom>
            <a:solidFill>
              <a:schemeClr val="accent5">
                <a:lumMod val="75000"/>
              </a:schemeClr>
            </a:solidFill>
            <a:ln>
              <a:noFill/>
            </a:ln>
          </p:spPr>
          <p:txBody>
            <a:bodyPr vert="horz" wrap="square" lIns="68578" tIns="34289" rIns="68578" bIns="34289" numCol="1" anchor="t" anchorCtr="0" compatLnSpc="1">
              <a:prstTxWarp prst="textNoShape">
                <a:avLst/>
              </a:prstTxWarp>
            </a:bodyPr>
            <a:lstStyle/>
            <a:p>
              <a:pPr defTabSz="685783">
                <a:defRPr/>
              </a:pPr>
              <a:endParaRPr lang="en-US" sz="1400" kern="0">
                <a:solidFill>
                  <a:srgbClr val="002060"/>
                </a:solidFill>
                <a:latin typeface="BentonSans Book"/>
              </a:endParaRPr>
            </a:p>
          </p:txBody>
        </p:sp>
        <p:sp>
          <p:nvSpPr>
            <p:cNvPr id="53" name="Freeform 52"/>
            <p:cNvSpPr>
              <a:spLocks noEditPoints="1"/>
            </p:cNvSpPr>
            <p:nvPr/>
          </p:nvSpPr>
          <p:spPr bwMode="auto">
            <a:xfrm>
              <a:off x="5064827" y="3501450"/>
              <a:ext cx="1149720" cy="1153251"/>
            </a:xfrm>
            <a:custGeom>
              <a:avLst/>
              <a:gdLst>
                <a:gd name="T0" fmla="*/ 494 w 496"/>
                <a:gd name="T1" fmla="*/ 221 h 497"/>
                <a:gd name="T2" fmla="*/ 478 w 496"/>
                <a:gd name="T3" fmla="*/ 209 h 497"/>
                <a:gd name="T4" fmla="*/ 427 w 496"/>
                <a:gd name="T5" fmla="*/ 175 h 497"/>
                <a:gd name="T6" fmla="*/ 441 w 496"/>
                <a:gd name="T7" fmla="*/ 114 h 497"/>
                <a:gd name="T8" fmla="*/ 443 w 496"/>
                <a:gd name="T9" fmla="*/ 95 h 497"/>
                <a:gd name="T10" fmla="*/ 403 w 496"/>
                <a:gd name="T11" fmla="*/ 56 h 497"/>
                <a:gd name="T12" fmla="*/ 384 w 496"/>
                <a:gd name="T13" fmla="*/ 57 h 497"/>
                <a:gd name="T14" fmla="*/ 323 w 496"/>
                <a:gd name="T15" fmla="*/ 71 h 497"/>
                <a:gd name="T16" fmla="*/ 289 w 496"/>
                <a:gd name="T17" fmla="*/ 17 h 497"/>
                <a:gd name="T18" fmla="*/ 277 w 496"/>
                <a:gd name="T19" fmla="*/ 3 h 497"/>
                <a:gd name="T20" fmla="*/ 221 w 496"/>
                <a:gd name="T21" fmla="*/ 3 h 497"/>
                <a:gd name="T22" fmla="*/ 209 w 496"/>
                <a:gd name="T23" fmla="*/ 17 h 497"/>
                <a:gd name="T24" fmla="*/ 175 w 496"/>
                <a:gd name="T25" fmla="*/ 70 h 497"/>
                <a:gd name="T26" fmla="*/ 114 w 496"/>
                <a:gd name="T27" fmla="*/ 56 h 497"/>
                <a:gd name="T28" fmla="*/ 95 w 496"/>
                <a:gd name="T29" fmla="*/ 54 h 497"/>
                <a:gd name="T30" fmla="*/ 55 w 496"/>
                <a:gd name="T31" fmla="*/ 94 h 497"/>
                <a:gd name="T32" fmla="*/ 56 w 496"/>
                <a:gd name="T33" fmla="*/ 113 h 497"/>
                <a:gd name="T34" fmla="*/ 70 w 496"/>
                <a:gd name="T35" fmla="*/ 174 h 497"/>
                <a:gd name="T36" fmla="*/ 16 w 496"/>
                <a:gd name="T37" fmla="*/ 208 h 497"/>
                <a:gd name="T38" fmla="*/ 2 w 496"/>
                <a:gd name="T39" fmla="*/ 220 h 497"/>
                <a:gd name="T40" fmla="*/ 2 w 496"/>
                <a:gd name="T41" fmla="*/ 276 h 497"/>
                <a:gd name="T42" fmla="*/ 18 w 496"/>
                <a:gd name="T43" fmla="*/ 289 h 497"/>
                <a:gd name="T44" fmla="*/ 69 w 496"/>
                <a:gd name="T45" fmla="*/ 322 h 497"/>
                <a:gd name="T46" fmla="*/ 55 w 496"/>
                <a:gd name="T47" fmla="*/ 384 h 497"/>
                <a:gd name="T48" fmla="*/ 54 w 496"/>
                <a:gd name="T49" fmla="*/ 402 h 497"/>
                <a:gd name="T50" fmla="*/ 93 w 496"/>
                <a:gd name="T51" fmla="*/ 442 h 497"/>
                <a:gd name="T52" fmla="*/ 112 w 496"/>
                <a:gd name="T53" fmla="*/ 441 h 497"/>
                <a:gd name="T54" fmla="*/ 174 w 496"/>
                <a:gd name="T55" fmla="*/ 427 h 497"/>
                <a:gd name="T56" fmla="*/ 207 w 496"/>
                <a:gd name="T57" fmla="*/ 480 h 497"/>
                <a:gd name="T58" fmla="*/ 219 w 496"/>
                <a:gd name="T59" fmla="*/ 495 h 497"/>
                <a:gd name="T60" fmla="*/ 248 w 496"/>
                <a:gd name="T61" fmla="*/ 497 h 497"/>
                <a:gd name="T62" fmla="*/ 275 w 496"/>
                <a:gd name="T63" fmla="*/ 495 h 497"/>
                <a:gd name="T64" fmla="*/ 287 w 496"/>
                <a:gd name="T65" fmla="*/ 481 h 497"/>
                <a:gd name="T66" fmla="*/ 321 w 496"/>
                <a:gd name="T67" fmla="*/ 428 h 497"/>
                <a:gd name="T68" fmla="*/ 383 w 496"/>
                <a:gd name="T69" fmla="*/ 442 h 497"/>
                <a:gd name="T70" fmla="*/ 401 w 496"/>
                <a:gd name="T71" fmla="*/ 444 h 497"/>
                <a:gd name="T72" fmla="*/ 441 w 496"/>
                <a:gd name="T73" fmla="*/ 404 h 497"/>
                <a:gd name="T74" fmla="*/ 440 w 496"/>
                <a:gd name="T75" fmla="*/ 385 h 497"/>
                <a:gd name="T76" fmla="*/ 426 w 496"/>
                <a:gd name="T77" fmla="*/ 323 h 497"/>
                <a:gd name="T78" fmla="*/ 477 w 496"/>
                <a:gd name="T79" fmla="*/ 290 h 497"/>
                <a:gd name="T80" fmla="*/ 480 w 496"/>
                <a:gd name="T81" fmla="*/ 290 h 497"/>
                <a:gd name="T82" fmla="*/ 494 w 496"/>
                <a:gd name="T83" fmla="*/ 278 h 497"/>
                <a:gd name="T84" fmla="*/ 494 w 496"/>
                <a:gd name="T85" fmla="*/ 221 h 497"/>
                <a:gd name="T86" fmla="*/ 249 w 496"/>
                <a:gd name="T87" fmla="*/ 332 h 497"/>
                <a:gd name="T88" fmla="*/ 166 w 496"/>
                <a:gd name="T89" fmla="*/ 249 h 497"/>
                <a:gd name="T90" fmla="*/ 249 w 496"/>
                <a:gd name="T91" fmla="*/ 167 h 497"/>
                <a:gd name="T92" fmla="*/ 331 w 496"/>
                <a:gd name="T93" fmla="*/ 249 h 497"/>
                <a:gd name="T94" fmla="*/ 249 w 496"/>
                <a:gd name="T95" fmla="*/ 332 h 497"/>
                <a:gd name="T96" fmla="*/ 249 w 496"/>
                <a:gd name="T97" fmla="*/ 332 h 497"/>
                <a:gd name="T98" fmla="*/ 249 w 496"/>
                <a:gd name="T99" fmla="*/ 332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96" h="497">
                  <a:moveTo>
                    <a:pt x="494" y="221"/>
                  </a:moveTo>
                  <a:cubicBezTo>
                    <a:pt x="494" y="214"/>
                    <a:pt x="485" y="209"/>
                    <a:pt x="478" y="209"/>
                  </a:cubicBezTo>
                  <a:cubicBezTo>
                    <a:pt x="456" y="209"/>
                    <a:pt x="436" y="196"/>
                    <a:pt x="427" y="175"/>
                  </a:cubicBezTo>
                  <a:cubicBezTo>
                    <a:pt x="419" y="154"/>
                    <a:pt x="424" y="129"/>
                    <a:pt x="441" y="114"/>
                  </a:cubicBezTo>
                  <a:cubicBezTo>
                    <a:pt x="446" y="109"/>
                    <a:pt x="447" y="101"/>
                    <a:pt x="443" y="95"/>
                  </a:cubicBezTo>
                  <a:cubicBezTo>
                    <a:pt x="431" y="80"/>
                    <a:pt x="418" y="67"/>
                    <a:pt x="403" y="56"/>
                  </a:cubicBezTo>
                  <a:cubicBezTo>
                    <a:pt x="398" y="51"/>
                    <a:pt x="389" y="52"/>
                    <a:pt x="384" y="57"/>
                  </a:cubicBezTo>
                  <a:cubicBezTo>
                    <a:pt x="370" y="73"/>
                    <a:pt x="343" y="80"/>
                    <a:pt x="323" y="71"/>
                  </a:cubicBezTo>
                  <a:cubicBezTo>
                    <a:pt x="301" y="62"/>
                    <a:pt x="288" y="40"/>
                    <a:pt x="289" y="17"/>
                  </a:cubicBezTo>
                  <a:cubicBezTo>
                    <a:pt x="290" y="10"/>
                    <a:pt x="284" y="4"/>
                    <a:pt x="277" y="3"/>
                  </a:cubicBezTo>
                  <a:cubicBezTo>
                    <a:pt x="259" y="1"/>
                    <a:pt x="240" y="0"/>
                    <a:pt x="221" y="3"/>
                  </a:cubicBezTo>
                  <a:cubicBezTo>
                    <a:pt x="214" y="3"/>
                    <a:pt x="209" y="10"/>
                    <a:pt x="209" y="17"/>
                  </a:cubicBezTo>
                  <a:cubicBezTo>
                    <a:pt x="210" y="40"/>
                    <a:pt x="196" y="61"/>
                    <a:pt x="175" y="70"/>
                  </a:cubicBezTo>
                  <a:cubicBezTo>
                    <a:pt x="155" y="78"/>
                    <a:pt x="129" y="72"/>
                    <a:pt x="114" y="56"/>
                  </a:cubicBezTo>
                  <a:cubicBezTo>
                    <a:pt x="109" y="50"/>
                    <a:pt x="101" y="50"/>
                    <a:pt x="95" y="54"/>
                  </a:cubicBezTo>
                  <a:cubicBezTo>
                    <a:pt x="80" y="66"/>
                    <a:pt x="67" y="79"/>
                    <a:pt x="55" y="94"/>
                  </a:cubicBezTo>
                  <a:cubicBezTo>
                    <a:pt x="50" y="99"/>
                    <a:pt x="51" y="108"/>
                    <a:pt x="56" y="113"/>
                  </a:cubicBezTo>
                  <a:cubicBezTo>
                    <a:pt x="74" y="128"/>
                    <a:pt x="79" y="153"/>
                    <a:pt x="70" y="174"/>
                  </a:cubicBezTo>
                  <a:cubicBezTo>
                    <a:pt x="62" y="195"/>
                    <a:pt x="41" y="208"/>
                    <a:pt x="16" y="208"/>
                  </a:cubicBezTo>
                  <a:cubicBezTo>
                    <a:pt x="9" y="208"/>
                    <a:pt x="3" y="213"/>
                    <a:pt x="2" y="220"/>
                  </a:cubicBezTo>
                  <a:cubicBezTo>
                    <a:pt x="0" y="239"/>
                    <a:pt x="0" y="258"/>
                    <a:pt x="2" y="276"/>
                  </a:cubicBezTo>
                  <a:cubicBezTo>
                    <a:pt x="3" y="283"/>
                    <a:pt x="11" y="289"/>
                    <a:pt x="18" y="289"/>
                  </a:cubicBezTo>
                  <a:cubicBezTo>
                    <a:pt x="40" y="288"/>
                    <a:pt x="61" y="301"/>
                    <a:pt x="69" y="322"/>
                  </a:cubicBezTo>
                  <a:cubicBezTo>
                    <a:pt x="78" y="344"/>
                    <a:pt x="72" y="368"/>
                    <a:pt x="55" y="384"/>
                  </a:cubicBezTo>
                  <a:cubicBezTo>
                    <a:pt x="50" y="389"/>
                    <a:pt x="49" y="397"/>
                    <a:pt x="54" y="402"/>
                  </a:cubicBezTo>
                  <a:cubicBezTo>
                    <a:pt x="65" y="417"/>
                    <a:pt x="79" y="430"/>
                    <a:pt x="93" y="442"/>
                  </a:cubicBezTo>
                  <a:cubicBezTo>
                    <a:pt x="99" y="447"/>
                    <a:pt x="107" y="446"/>
                    <a:pt x="112" y="441"/>
                  </a:cubicBezTo>
                  <a:cubicBezTo>
                    <a:pt x="127" y="424"/>
                    <a:pt x="153" y="418"/>
                    <a:pt x="174" y="427"/>
                  </a:cubicBezTo>
                  <a:cubicBezTo>
                    <a:pt x="195" y="436"/>
                    <a:pt x="209" y="457"/>
                    <a:pt x="207" y="480"/>
                  </a:cubicBezTo>
                  <a:cubicBezTo>
                    <a:pt x="207" y="488"/>
                    <a:pt x="212" y="494"/>
                    <a:pt x="219" y="495"/>
                  </a:cubicBezTo>
                  <a:cubicBezTo>
                    <a:pt x="229" y="496"/>
                    <a:pt x="238" y="497"/>
                    <a:pt x="248" y="497"/>
                  </a:cubicBezTo>
                  <a:cubicBezTo>
                    <a:pt x="257" y="497"/>
                    <a:pt x="266" y="496"/>
                    <a:pt x="275" y="495"/>
                  </a:cubicBezTo>
                  <a:cubicBezTo>
                    <a:pt x="282" y="494"/>
                    <a:pt x="288" y="488"/>
                    <a:pt x="287" y="481"/>
                  </a:cubicBezTo>
                  <a:cubicBezTo>
                    <a:pt x="287" y="458"/>
                    <a:pt x="300" y="437"/>
                    <a:pt x="321" y="428"/>
                  </a:cubicBezTo>
                  <a:cubicBezTo>
                    <a:pt x="342" y="420"/>
                    <a:pt x="368" y="426"/>
                    <a:pt x="383" y="442"/>
                  </a:cubicBezTo>
                  <a:cubicBezTo>
                    <a:pt x="388" y="447"/>
                    <a:pt x="396" y="448"/>
                    <a:pt x="401" y="444"/>
                  </a:cubicBezTo>
                  <a:cubicBezTo>
                    <a:pt x="416" y="432"/>
                    <a:pt x="430" y="419"/>
                    <a:pt x="441" y="404"/>
                  </a:cubicBezTo>
                  <a:cubicBezTo>
                    <a:pt x="446" y="398"/>
                    <a:pt x="445" y="390"/>
                    <a:pt x="440" y="385"/>
                  </a:cubicBezTo>
                  <a:cubicBezTo>
                    <a:pt x="423" y="369"/>
                    <a:pt x="417" y="345"/>
                    <a:pt x="426" y="323"/>
                  </a:cubicBezTo>
                  <a:cubicBezTo>
                    <a:pt x="434" y="303"/>
                    <a:pt x="455" y="290"/>
                    <a:pt x="477" y="290"/>
                  </a:cubicBezTo>
                  <a:cubicBezTo>
                    <a:pt x="480" y="290"/>
                    <a:pt x="480" y="290"/>
                    <a:pt x="480" y="290"/>
                  </a:cubicBezTo>
                  <a:cubicBezTo>
                    <a:pt x="487" y="290"/>
                    <a:pt x="493" y="285"/>
                    <a:pt x="494" y="278"/>
                  </a:cubicBezTo>
                  <a:cubicBezTo>
                    <a:pt x="496" y="259"/>
                    <a:pt x="496" y="240"/>
                    <a:pt x="494" y="221"/>
                  </a:cubicBezTo>
                  <a:close/>
                  <a:moveTo>
                    <a:pt x="249" y="332"/>
                  </a:moveTo>
                  <a:cubicBezTo>
                    <a:pt x="203" y="332"/>
                    <a:pt x="166" y="295"/>
                    <a:pt x="166" y="249"/>
                  </a:cubicBezTo>
                  <a:cubicBezTo>
                    <a:pt x="166" y="204"/>
                    <a:pt x="203" y="167"/>
                    <a:pt x="249" y="167"/>
                  </a:cubicBezTo>
                  <a:cubicBezTo>
                    <a:pt x="294" y="167"/>
                    <a:pt x="331" y="204"/>
                    <a:pt x="331" y="249"/>
                  </a:cubicBezTo>
                  <a:cubicBezTo>
                    <a:pt x="331" y="295"/>
                    <a:pt x="294" y="332"/>
                    <a:pt x="249" y="332"/>
                  </a:cubicBezTo>
                  <a:close/>
                  <a:moveTo>
                    <a:pt x="249" y="332"/>
                  </a:moveTo>
                  <a:cubicBezTo>
                    <a:pt x="249" y="332"/>
                    <a:pt x="249" y="332"/>
                    <a:pt x="249" y="332"/>
                  </a:cubicBezTo>
                </a:path>
              </a:pathLst>
            </a:custGeom>
            <a:solidFill>
              <a:srgbClr val="002060"/>
            </a:solidFill>
            <a:ln>
              <a:noFill/>
            </a:ln>
          </p:spPr>
          <p:txBody>
            <a:bodyPr vert="horz" wrap="square" lIns="68578" tIns="34289" rIns="68578" bIns="34289" numCol="1" anchor="t" anchorCtr="0" compatLnSpc="1">
              <a:prstTxWarp prst="textNoShape">
                <a:avLst/>
              </a:prstTxWarp>
            </a:bodyPr>
            <a:lstStyle/>
            <a:p>
              <a:pPr defTabSz="685783">
                <a:defRPr/>
              </a:pPr>
              <a:endParaRPr lang="en-US" sz="1400" kern="0">
                <a:solidFill>
                  <a:srgbClr val="002060"/>
                </a:solidFill>
                <a:latin typeface="BentonSans Book"/>
              </a:endParaRPr>
            </a:p>
          </p:txBody>
        </p:sp>
        <p:sp>
          <p:nvSpPr>
            <p:cNvPr id="54" name="Freeform 53"/>
            <p:cNvSpPr>
              <a:spLocks noEditPoints="1"/>
            </p:cNvSpPr>
            <p:nvPr/>
          </p:nvSpPr>
          <p:spPr bwMode="auto">
            <a:xfrm>
              <a:off x="5373111" y="3811499"/>
              <a:ext cx="533153" cy="533153"/>
            </a:xfrm>
            <a:custGeom>
              <a:avLst/>
              <a:gdLst>
                <a:gd name="T0" fmla="*/ 123 w 246"/>
                <a:gd name="T1" fmla="*/ 246 h 246"/>
                <a:gd name="T2" fmla="*/ 0 w 246"/>
                <a:gd name="T3" fmla="*/ 123 h 246"/>
                <a:gd name="T4" fmla="*/ 123 w 246"/>
                <a:gd name="T5" fmla="*/ 0 h 246"/>
                <a:gd name="T6" fmla="*/ 246 w 246"/>
                <a:gd name="T7" fmla="*/ 123 h 246"/>
                <a:gd name="T8" fmla="*/ 123 w 246"/>
                <a:gd name="T9" fmla="*/ 246 h 246"/>
                <a:gd name="T10" fmla="*/ 123 w 246"/>
                <a:gd name="T11" fmla="*/ 16 h 246"/>
                <a:gd name="T12" fmla="*/ 16 w 246"/>
                <a:gd name="T13" fmla="*/ 123 h 246"/>
                <a:gd name="T14" fmla="*/ 123 w 246"/>
                <a:gd name="T15" fmla="*/ 230 h 246"/>
                <a:gd name="T16" fmla="*/ 230 w 246"/>
                <a:gd name="T17" fmla="*/ 123 h 246"/>
                <a:gd name="T18" fmla="*/ 123 w 246"/>
                <a:gd name="T19" fmla="*/ 16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6" h="246">
                  <a:moveTo>
                    <a:pt x="123" y="246"/>
                  </a:moveTo>
                  <a:cubicBezTo>
                    <a:pt x="55" y="246"/>
                    <a:pt x="0" y="191"/>
                    <a:pt x="0" y="123"/>
                  </a:cubicBezTo>
                  <a:cubicBezTo>
                    <a:pt x="0" y="55"/>
                    <a:pt x="55" y="0"/>
                    <a:pt x="123" y="0"/>
                  </a:cubicBezTo>
                  <a:cubicBezTo>
                    <a:pt x="191" y="0"/>
                    <a:pt x="246" y="55"/>
                    <a:pt x="246" y="123"/>
                  </a:cubicBezTo>
                  <a:cubicBezTo>
                    <a:pt x="246" y="191"/>
                    <a:pt x="191" y="246"/>
                    <a:pt x="123" y="246"/>
                  </a:cubicBezTo>
                  <a:close/>
                  <a:moveTo>
                    <a:pt x="123" y="16"/>
                  </a:moveTo>
                  <a:cubicBezTo>
                    <a:pt x="64" y="16"/>
                    <a:pt x="16" y="64"/>
                    <a:pt x="16" y="123"/>
                  </a:cubicBezTo>
                  <a:cubicBezTo>
                    <a:pt x="16" y="182"/>
                    <a:pt x="64" y="230"/>
                    <a:pt x="123" y="230"/>
                  </a:cubicBezTo>
                  <a:cubicBezTo>
                    <a:pt x="182" y="230"/>
                    <a:pt x="230" y="182"/>
                    <a:pt x="230" y="123"/>
                  </a:cubicBezTo>
                  <a:cubicBezTo>
                    <a:pt x="230" y="64"/>
                    <a:pt x="182" y="16"/>
                    <a:pt x="123" y="16"/>
                  </a:cubicBez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78" tIns="34289" rIns="68578" bIns="34289" numCol="1" anchor="t" anchorCtr="0" compatLnSpc="1">
              <a:prstTxWarp prst="textNoShape">
                <a:avLst/>
              </a:prstTxWarp>
            </a:bodyPr>
            <a:lstStyle/>
            <a:p>
              <a:pPr defTabSz="685783">
                <a:defRPr/>
              </a:pPr>
              <a:endParaRPr lang="en-US" sz="1400" kern="0">
                <a:solidFill>
                  <a:srgbClr val="002060"/>
                </a:solidFill>
                <a:latin typeface="BentonSans Book"/>
              </a:endParaRPr>
            </a:p>
          </p:txBody>
        </p:sp>
        <p:sp>
          <p:nvSpPr>
            <p:cNvPr id="55" name="Freeform 54"/>
            <p:cNvSpPr>
              <a:spLocks noEditPoints="1"/>
            </p:cNvSpPr>
            <p:nvPr/>
          </p:nvSpPr>
          <p:spPr bwMode="auto">
            <a:xfrm>
              <a:off x="3007112" y="2254416"/>
              <a:ext cx="514466" cy="515565"/>
            </a:xfrm>
            <a:custGeom>
              <a:avLst/>
              <a:gdLst>
                <a:gd name="T0" fmla="*/ 119 w 238"/>
                <a:gd name="T1" fmla="*/ 238 h 238"/>
                <a:gd name="T2" fmla="*/ 0 w 238"/>
                <a:gd name="T3" fmla="*/ 119 h 238"/>
                <a:gd name="T4" fmla="*/ 119 w 238"/>
                <a:gd name="T5" fmla="*/ 0 h 238"/>
                <a:gd name="T6" fmla="*/ 238 w 238"/>
                <a:gd name="T7" fmla="*/ 119 h 238"/>
                <a:gd name="T8" fmla="*/ 119 w 238"/>
                <a:gd name="T9" fmla="*/ 238 h 238"/>
                <a:gd name="T10" fmla="*/ 119 w 238"/>
                <a:gd name="T11" fmla="*/ 8 h 238"/>
                <a:gd name="T12" fmla="*/ 8 w 238"/>
                <a:gd name="T13" fmla="*/ 119 h 238"/>
                <a:gd name="T14" fmla="*/ 119 w 238"/>
                <a:gd name="T15" fmla="*/ 230 h 238"/>
                <a:gd name="T16" fmla="*/ 230 w 238"/>
                <a:gd name="T17" fmla="*/ 119 h 238"/>
                <a:gd name="T18" fmla="*/ 119 w 238"/>
                <a:gd name="T19" fmla="*/ 8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8" h="238">
                  <a:moveTo>
                    <a:pt x="119" y="238"/>
                  </a:moveTo>
                  <a:cubicBezTo>
                    <a:pt x="53" y="238"/>
                    <a:pt x="0" y="185"/>
                    <a:pt x="0" y="119"/>
                  </a:cubicBezTo>
                  <a:cubicBezTo>
                    <a:pt x="0" y="54"/>
                    <a:pt x="53" y="0"/>
                    <a:pt x="119" y="0"/>
                  </a:cubicBezTo>
                  <a:cubicBezTo>
                    <a:pt x="185" y="0"/>
                    <a:pt x="238" y="54"/>
                    <a:pt x="238" y="119"/>
                  </a:cubicBezTo>
                  <a:cubicBezTo>
                    <a:pt x="238" y="185"/>
                    <a:pt x="185" y="238"/>
                    <a:pt x="119" y="238"/>
                  </a:cubicBezTo>
                  <a:close/>
                  <a:moveTo>
                    <a:pt x="119" y="8"/>
                  </a:moveTo>
                  <a:cubicBezTo>
                    <a:pt x="58" y="8"/>
                    <a:pt x="8" y="58"/>
                    <a:pt x="8" y="119"/>
                  </a:cubicBezTo>
                  <a:cubicBezTo>
                    <a:pt x="8" y="181"/>
                    <a:pt x="58" y="230"/>
                    <a:pt x="119" y="230"/>
                  </a:cubicBezTo>
                  <a:cubicBezTo>
                    <a:pt x="180" y="230"/>
                    <a:pt x="230" y="181"/>
                    <a:pt x="230" y="119"/>
                  </a:cubicBezTo>
                  <a:cubicBezTo>
                    <a:pt x="230" y="58"/>
                    <a:pt x="180" y="8"/>
                    <a:pt x="119" y="8"/>
                  </a:cubicBez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78" tIns="34289" rIns="68578" bIns="34289" numCol="1" anchor="t" anchorCtr="0" compatLnSpc="1">
              <a:prstTxWarp prst="textNoShape">
                <a:avLst/>
              </a:prstTxWarp>
            </a:bodyPr>
            <a:lstStyle/>
            <a:p>
              <a:pPr defTabSz="685783">
                <a:defRPr/>
              </a:pPr>
              <a:endParaRPr lang="en-US" sz="1400" kern="0">
                <a:solidFill>
                  <a:srgbClr val="002060"/>
                </a:solidFill>
                <a:latin typeface="BentonSans Book"/>
              </a:endParaRPr>
            </a:p>
          </p:txBody>
        </p:sp>
        <p:sp>
          <p:nvSpPr>
            <p:cNvPr id="56" name="Freeform 55"/>
            <p:cNvSpPr>
              <a:spLocks noEditPoints="1"/>
            </p:cNvSpPr>
            <p:nvPr/>
          </p:nvSpPr>
          <p:spPr bwMode="auto">
            <a:xfrm>
              <a:off x="1449707" y="3296491"/>
              <a:ext cx="533153" cy="533153"/>
            </a:xfrm>
            <a:custGeom>
              <a:avLst/>
              <a:gdLst>
                <a:gd name="T0" fmla="*/ 123 w 246"/>
                <a:gd name="T1" fmla="*/ 246 h 246"/>
                <a:gd name="T2" fmla="*/ 0 w 246"/>
                <a:gd name="T3" fmla="*/ 123 h 246"/>
                <a:gd name="T4" fmla="*/ 123 w 246"/>
                <a:gd name="T5" fmla="*/ 0 h 246"/>
                <a:gd name="T6" fmla="*/ 246 w 246"/>
                <a:gd name="T7" fmla="*/ 123 h 246"/>
                <a:gd name="T8" fmla="*/ 123 w 246"/>
                <a:gd name="T9" fmla="*/ 246 h 246"/>
                <a:gd name="T10" fmla="*/ 123 w 246"/>
                <a:gd name="T11" fmla="*/ 16 h 246"/>
                <a:gd name="T12" fmla="*/ 16 w 246"/>
                <a:gd name="T13" fmla="*/ 123 h 246"/>
                <a:gd name="T14" fmla="*/ 123 w 246"/>
                <a:gd name="T15" fmla="*/ 230 h 246"/>
                <a:gd name="T16" fmla="*/ 230 w 246"/>
                <a:gd name="T17" fmla="*/ 123 h 246"/>
                <a:gd name="T18" fmla="*/ 123 w 246"/>
                <a:gd name="T19" fmla="*/ 16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6" h="246">
                  <a:moveTo>
                    <a:pt x="123" y="246"/>
                  </a:moveTo>
                  <a:cubicBezTo>
                    <a:pt x="55" y="246"/>
                    <a:pt x="0" y="191"/>
                    <a:pt x="0" y="123"/>
                  </a:cubicBezTo>
                  <a:cubicBezTo>
                    <a:pt x="0" y="55"/>
                    <a:pt x="55" y="0"/>
                    <a:pt x="123" y="0"/>
                  </a:cubicBezTo>
                  <a:cubicBezTo>
                    <a:pt x="191" y="0"/>
                    <a:pt x="246" y="55"/>
                    <a:pt x="246" y="123"/>
                  </a:cubicBezTo>
                  <a:cubicBezTo>
                    <a:pt x="246" y="191"/>
                    <a:pt x="191" y="246"/>
                    <a:pt x="123" y="246"/>
                  </a:cubicBezTo>
                  <a:close/>
                  <a:moveTo>
                    <a:pt x="123" y="16"/>
                  </a:moveTo>
                  <a:cubicBezTo>
                    <a:pt x="64" y="16"/>
                    <a:pt x="16" y="64"/>
                    <a:pt x="16" y="123"/>
                  </a:cubicBezTo>
                  <a:cubicBezTo>
                    <a:pt x="16" y="182"/>
                    <a:pt x="64" y="230"/>
                    <a:pt x="123" y="230"/>
                  </a:cubicBezTo>
                  <a:cubicBezTo>
                    <a:pt x="182" y="230"/>
                    <a:pt x="230" y="182"/>
                    <a:pt x="230" y="123"/>
                  </a:cubicBezTo>
                  <a:cubicBezTo>
                    <a:pt x="230" y="64"/>
                    <a:pt x="182" y="16"/>
                    <a:pt x="123" y="16"/>
                  </a:cubicBez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78" tIns="34289" rIns="68578" bIns="34289" numCol="1" anchor="t" anchorCtr="0" compatLnSpc="1">
              <a:prstTxWarp prst="textNoShape">
                <a:avLst/>
              </a:prstTxWarp>
            </a:bodyPr>
            <a:lstStyle/>
            <a:p>
              <a:pPr defTabSz="685783">
                <a:defRPr/>
              </a:pPr>
              <a:endParaRPr lang="en-US" sz="1400" kern="0">
                <a:solidFill>
                  <a:srgbClr val="002060"/>
                </a:solidFill>
                <a:latin typeface="BentonSans Book"/>
              </a:endParaRPr>
            </a:p>
          </p:txBody>
        </p:sp>
        <p:sp>
          <p:nvSpPr>
            <p:cNvPr id="57" name="Freeform 56"/>
            <p:cNvSpPr>
              <a:spLocks noEditPoints="1"/>
            </p:cNvSpPr>
            <p:nvPr/>
          </p:nvSpPr>
          <p:spPr bwMode="auto">
            <a:xfrm>
              <a:off x="4295691" y="3557745"/>
              <a:ext cx="514466" cy="516664"/>
            </a:xfrm>
            <a:custGeom>
              <a:avLst/>
              <a:gdLst>
                <a:gd name="T0" fmla="*/ 119 w 238"/>
                <a:gd name="T1" fmla="*/ 238 h 238"/>
                <a:gd name="T2" fmla="*/ 0 w 238"/>
                <a:gd name="T3" fmla="*/ 119 h 238"/>
                <a:gd name="T4" fmla="*/ 119 w 238"/>
                <a:gd name="T5" fmla="*/ 0 h 238"/>
                <a:gd name="T6" fmla="*/ 238 w 238"/>
                <a:gd name="T7" fmla="*/ 119 h 238"/>
                <a:gd name="T8" fmla="*/ 119 w 238"/>
                <a:gd name="T9" fmla="*/ 238 h 238"/>
                <a:gd name="T10" fmla="*/ 119 w 238"/>
                <a:gd name="T11" fmla="*/ 8 h 238"/>
                <a:gd name="T12" fmla="*/ 8 w 238"/>
                <a:gd name="T13" fmla="*/ 119 h 238"/>
                <a:gd name="T14" fmla="*/ 119 w 238"/>
                <a:gd name="T15" fmla="*/ 230 h 238"/>
                <a:gd name="T16" fmla="*/ 230 w 238"/>
                <a:gd name="T17" fmla="*/ 119 h 238"/>
                <a:gd name="T18" fmla="*/ 119 w 238"/>
                <a:gd name="T19" fmla="*/ 8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8" h="238">
                  <a:moveTo>
                    <a:pt x="119" y="238"/>
                  </a:moveTo>
                  <a:cubicBezTo>
                    <a:pt x="53" y="238"/>
                    <a:pt x="0" y="185"/>
                    <a:pt x="0" y="119"/>
                  </a:cubicBezTo>
                  <a:cubicBezTo>
                    <a:pt x="0" y="54"/>
                    <a:pt x="53" y="0"/>
                    <a:pt x="119" y="0"/>
                  </a:cubicBezTo>
                  <a:cubicBezTo>
                    <a:pt x="185" y="0"/>
                    <a:pt x="238" y="54"/>
                    <a:pt x="238" y="119"/>
                  </a:cubicBezTo>
                  <a:cubicBezTo>
                    <a:pt x="238" y="185"/>
                    <a:pt x="185" y="238"/>
                    <a:pt x="119" y="238"/>
                  </a:cubicBezTo>
                  <a:close/>
                  <a:moveTo>
                    <a:pt x="119" y="8"/>
                  </a:moveTo>
                  <a:cubicBezTo>
                    <a:pt x="58" y="8"/>
                    <a:pt x="8" y="58"/>
                    <a:pt x="8" y="119"/>
                  </a:cubicBezTo>
                  <a:cubicBezTo>
                    <a:pt x="8" y="180"/>
                    <a:pt x="58" y="230"/>
                    <a:pt x="119" y="230"/>
                  </a:cubicBezTo>
                  <a:cubicBezTo>
                    <a:pt x="180" y="230"/>
                    <a:pt x="230" y="180"/>
                    <a:pt x="230" y="119"/>
                  </a:cubicBezTo>
                  <a:cubicBezTo>
                    <a:pt x="230" y="58"/>
                    <a:pt x="180" y="8"/>
                    <a:pt x="119" y="8"/>
                  </a:cubicBez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78" tIns="34289" rIns="68578" bIns="34289" numCol="1" anchor="t" anchorCtr="0" compatLnSpc="1">
              <a:prstTxWarp prst="textNoShape">
                <a:avLst/>
              </a:prstTxWarp>
            </a:bodyPr>
            <a:lstStyle/>
            <a:p>
              <a:pPr defTabSz="685783">
                <a:defRPr/>
              </a:pPr>
              <a:endParaRPr lang="en-US" sz="1400" kern="0">
                <a:solidFill>
                  <a:srgbClr val="002060"/>
                </a:solidFill>
                <a:latin typeface="BentonSans Book"/>
              </a:endParaRPr>
            </a:p>
          </p:txBody>
        </p:sp>
      </p:grpSp>
      <p:sp>
        <p:nvSpPr>
          <p:cNvPr id="5" name="Title 4"/>
          <p:cNvSpPr>
            <a:spLocks noGrp="1"/>
          </p:cNvSpPr>
          <p:nvPr>
            <p:ph type="title"/>
          </p:nvPr>
        </p:nvSpPr>
        <p:spPr/>
        <p:txBody>
          <a:bodyPr/>
          <a:lstStyle/>
          <a:p>
            <a:r>
              <a:rPr lang="en-US" dirty="0" smtClean="0"/>
              <a:t>PROGRESS</a:t>
            </a:r>
            <a:endParaRPr lang="en-US" dirty="0"/>
          </a:p>
        </p:txBody>
      </p:sp>
    </p:spTree>
    <p:extLst>
      <p:ext uri="{BB962C8B-B14F-4D97-AF65-F5344CB8AC3E}">
        <p14:creationId xmlns:p14="http://schemas.microsoft.com/office/powerpoint/2010/main" val="2075257812"/>
      </p:ext>
    </p:extLst>
  </p:cSld>
  <p:clrMapOvr>
    <a:masterClrMapping/>
  </p:clrMapOvr>
  <p:transition spd="med"/>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355265" y="859259"/>
            <a:ext cx="6473952" cy="542457"/>
          </a:xfrm>
        </p:spPr>
        <p:txBody>
          <a:bodyPr/>
          <a:lstStyle/>
          <a:p>
            <a:pPr marL="0" indent="0" algn="ctr">
              <a:buNone/>
            </a:pPr>
            <a:r>
              <a:rPr lang="en-US" sz="1500" dirty="0">
                <a:solidFill>
                  <a:srgbClr val="002663"/>
                </a:solidFill>
              </a:rPr>
              <a:t>Our unique Spend IQ analysis delivers customized, actionable insights for execution of your strategy. </a:t>
            </a:r>
            <a:endParaRPr lang="en-US" sz="1500" b="1" u="sng" dirty="0">
              <a:solidFill>
                <a:srgbClr val="002663"/>
              </a:solidFill>
            </a:endParaRPr>
          </a:p>
          <a:p>
            <a:pPr marL="0" indent="0" algn="ctr">
              <a:buNone/>
            </a:pPr>
            <a:endParaRPr lang="en-US" dirty="0"/>
          </a:p>
        </p:txBody>
      </p:sp>
      <p:sp>
        <p:nvSpPr>
          <p:cNvPr id="5" name="Rectangle 4"/>
          <p:cNvSpPr/>
          <p:nvPr/>
        </p:nvSpPr>
        <p:spPr>
          <a:xfrm>
            <a:off x="2578894" y="1606561"/>
            <a:ext cx="882254" cy="542925"/>
          </a:xfrm>
          <a:prstGeom prst="rect">
            <a:avLst/>
          </a:prstGeom>
          <a:solidFill>
            <a:schemeClr val="accent6">
              <a:lumMod val="20000"/>
              <a:lumOff val="8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342932">
              <a:defRPr/>
            </a:pPr>
            <a:endParaRPr lang="en-GB" sz="1350" dirty="0">
              <a:solidFill>
                <a:prstClr val="white"/>
              </a:solidFill>
            </a:endParaRPr>
          </a:p>
        </p:txBody>
      </p:sp>
      <p:sp>
        <p:nvSpPr>
          <p:cNvPr id="6" name="Rectangle 5"/>
          <p:cNvSpPr/>
          <p:nvPr/>
        </p:nvSpPr>
        <p:spPr>
          <a:xfrm>
            <a:off x="2138365" y="2414997"/>
            <a:ext cx="1451372" cy="796378"/>
          </a:xfrm>
          <a:prstGeom prst="rect">
            <a:avLst/>
          </a:prstGeom>
        </p:spPr>
        <p:txBody>
          <a:bodyPr lIns="68586" tIns="34293" rIns="68586" bIns="34293">
            <a:spAutoFit/>
          </a:bodyPr>
          <a:lstStyle/>
          <a:p>
            <a:pPr marL="171466" indent="-171466" defTabSz="342932">
              <a:defRPr/>
            </a:pPr>
            <a:r>
              <a:rPr lang="en-US" sz="675" cap="all" dirty="0">
                <a:solidFill>
                  <a:srgbClr val="002060"/>
                </a:solidFill>
                <a:latin typeface="BentonSans Medium" pitchFamily="2" charset="0"/>
                <a:cs typeface="Arial" charset="0"/>
              </a:rPr>
              <a:t>Invoice assessment</a:t>
            </a:r>
          </a:p>
          <a:p>
            <a:pPr defTabSz="342932">
              <a:defRPr/>
            </a:pPr>
            <a:r>
              <a:rPr lang="en-US" sz="675" dirty="0">
                <a:solidFill>
                  <a:srgbClr val="002663"/>
                </a:solidFill>
                <a:latin typeface="Arial" charset="0"/>
                <a:cs typeface="Arial" charset="0"/>
              </a:rPr>
              <a:t>Identify opportunities to enhance process efficiencies.</a:t>
            </a:r>
          </a:p>
          <a:p>
            <a:pPr marL="1191" indent="-1191" defTabSz="342932">
              <a:defRPr/>
            </a:pPr>
            <a:r>
              <a:rPr lang="en-US" sz="675" dirty="0">
                <a:solidFill>
                  <a:srgbClr val="002663"/>
                </a:solidFill>
                <a:latin typeface="Arial" charset="0"/>
                <a:cs typeface="Arial" charset="0"/>
              </a:rPr>
              <a:t>Gain insight into your invoice frequency and invoice size to strike a balance between process efficiency and control</a:t>
            </a:r>
          </a:p>
        </p:txBody>
      </p:sp>
      <p:sp>
        <p:nvSpPr>
          <p:cNvPr id="7" name="Rectangle 6"/>
          <p:cNvSpPr/>
          <p:nvPr/>
        </p:nvSpPr>
        <p:spPr>
          <a:xfrm>
            <a:off x="2803924" y="3463938"/>
            <a:ext cx="1550194" cy="484754"/>
          </a:xfrm>
          <a:prstGeom prst="rect">
            <a:avLst/>
          </a:prstGeom>
        </p:spPr>
        <p:txBody>
          <a:bodyPr lIns="68586" tIns="34293" rIns="68586" bIns="34293">
            <a:spAutoFit/>
          </a:bodyPr>
          <a:lstStyle/>
          <a:p>
            <a:pPr marL="171466" indent="-171466" defTabSz="342932">
              <a:defRPr/>
            </a:pPr>
            <a:r>
              <a:rPr lang="en-US" sz="675" cap="all" dirty="0">
                <a:solidFill>
                  <a:srgbClr val="002060"/>
                </a:solidFill>
                <a:latin typeface="BentonSans Medium" pitchFamily="2" charset="0"/>
                <a:cs typeface="Arial" charset="0"/>
              </a:rPr>
              <a:t>Speed-of-Pay analysis</a:t>
            </a:r>
          </a:p>
          <a:p>
            <a:pPr marL="1191" indent="-1191" defTabSz="342932">
              <a:defRPr/>
            </a:pPr>
            <a:r>
              <a:rPr lang="en-US" sz="675" dirty="0">
                <a:solidFill>
                  <a:srgbClr val="002663"/>
                </a:solidFill>
                <a:latin typeface="Arial" charset="0"/>
                <a:cs typeface="Arial" charset="0"/>
              </a:rPr>
              <a:t>Develop a plan to manage working capital by leveraging our experience in cash management </a:t>
            </a:r>
          </a:p>
        </p:txBody>
      </p:sp>
      <p:sp>
        <p:nvSpPr>
          <p:cNvPr id="8" name="TextBox 32"/>
          <p:cNvSpPr txBox="1">
            <a:spLocks noChangeArrowheads="1"/>
          </p:cNvSpPr>
          <p:nvPr/>
        </p:nvSpPr>
        <p:spPr bwMode="auto">
          <a:xfrm>
            <a:off x="2643188" y="1962560"/>
            <a:ext cx="753666"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457200">
              <a:defRPr>
                <a:solidFill>
                  <a:schemeClr val="tx1"/>
                </a:solidFill>
                <a:latin typeface="Arial" panose="020B0604020202020204" pitchFamily="34" charset="0"/>
                <a:cs typeface="Arial" panose="020B0604020202020204" pitchFamily="34" charset="0"/>
              </a:defRPr>
            </a:lvl1pPr>
            <a:lvl2pPr marL="742950" indent="-285750" defTabSz="457200">
              <a:defRPr>
                <a:solidFill>
                  <a:schemeClr val="tx1"/>
                </a:solidFill>
                <a:latin typeface="Arial" panose="020B0604020202020204" pitchFamily="34" charset="0"/>
                <a:cs typeface="Arial" panose="020B0604020202020204" pitchFamily="34" charset="0"/>
              </a:defRPr>
            </a:lvl2pPr>
            <a:lvl3pPr marL="1143000" indent="-228600" defTabSz="457200">
              <a:defRPr>
                <a:solidFill>
                  <a:schemeClr val="tx1"/>
                </a:solidFill>
                <a:latin typeface="Arial" panose="020B0604020202020204" pitchFamily="34" charset="0"/>
                <a:cs typeface="Arial" panose="020B0604020202020204" pitchFamily="34" charset="0"/>
              </a:defRPr>
            </a:lvl3pPr>
            <a:lvl4pPr marL="1600200" indent="-228600" defTabSz="457200">
              <a:defRPr>
                <a:solidFill>
                  <a:schemeClr val="tx1"/>
                </a:solidFill>
                <a:latin typeface="Arial" panose="020B0604020202020204" pitchFamily="34" charset="0"/>
                <a:cs typeface="Arial" panose="020B0604020202020204" pitchFamily="34" charset="0"/>
              </a:defRPr>
            </a:lvl4pPr>
            <a:lvl5pPr marL="2057400" indent="-228600" defTabSz="4572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ts val="1200"/>
              </a:lnSpc>
              <a:buClr>
                <a:srgbClr val="002663"/>
              </a:buClr>
            </a:pPr>
            <a:r>
              <a:rPr lang="en-US" altLang="en-US" sz="675">
                <a:solidFill>
                  <a:srgbClr val="002663"/>
                </a:solidFill>
                <a:latin typeface="BentonSans Medium" panose="02000603000000020004" pitchFamily="2" charset="0"/>
              </a:rPr>
              <a:t>AP SPEND FILE</a:t>
            </a:r>
          </a:p>
        </p:txBody>
      </p:sp>
      <p:pic>
        <p:nvPicPr>
          <p:cNvPr id="9" name="Picture 4" descr="C:\Users\jkmitch\Desktop\Icons, shapes, images\Blue_10597\Blue\PNG\invoice-received_blu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77741" y="1668475"/>
            <a:ext cx="284559" cy="284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Donut 9"/>
          <p:cNvSpPr>
            <a:spLocks noChangeAspect="1"/>
          </p:cNvSpPr>
          <p:nvPr/>
        </p:nvSpPr>
        <p:spPr>
          <a:xfrm>
            <a:off x="4049318" y="1868500"/>
            <a:ext cx="1069181" cy="1069181"/>
          </a:xfrm>
          <a:prstGeom prst="donut">
            <a:avLst>
              <a:gd name="adj" fmla="val 8095"/>
            </a:avLst>
          </a:prstGeom>
          <a:gradFill flip="none" rotWithShape="1">
            <a:gsLst>
              <a:gs pos="0">
                <a:schemeClr val="accent6">
                  <a:lumMod val="20000"/>
                  <a:lumOff val="80000"/>
                  <a:alpha val="65000"/>
                </a:schemeClr>
              </a:gs>
              <a:gs pos="50000">
                <a:srgbClr val="F8F8F8">
                  <a:shade val="67500"/>
                  <a:satMod val="115000"/>
                </a:srgbClr>
              </a:gs>
              <a:gs pos="100000">
                <a:srgbClr val="F8F8F8">
                  <a:shade val="100000"/>
                  <a:satMod val="115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68586" tIns="34293" rIns="68586" bIns="34293" anchor="ctr"/>
          <a:lstStyle/>
          <a:p>
            <a:pPr algn="ctr" defTabSz="342932">
              <a:defRPr/>
            </a:pPr>
            <a:endParaRPr lang="en-US" sz="1350" dirty="0">
              <a:solidFill>
                <a:srgbClr val="002663"/>
              </a:solidFill>
            </a:endParaRPr>
          </a:p>
        </p:txBody>
      </p:sp>
      <p:sp>
        <p:nvSpPr>
          <p:cNvPr id="11" name="Donut 10"/>
          <p:cNvSpPr>
            <a:spLocks noChangeAspect="1"/>
          </p:cNvSpPr>
          <p:nvPr/>
        </p:nvSpPr>
        <p:spPr>
          <a:xfrm>
            <a:off x="3634978" y="2285219"/>
            <a:ext cx="1070372" cy="1069181"/>
          </a:xfrm>
          <a:prstGeom prst="donut">
            <a:avLst>
              <a:gd name="adj" fmla="val 8095"/>
            </a:avLst>
          </a:prstGeom>
          <a:gradFill flip="none" rotWithShape="1">
            <a:gsLst>
              <a:gs pos="0">
                <a:schemeClr val="accent6">
                  <a:lumMod val="20000"/>
                  <a:lumOff val="80000"/>
                  <a:alpha val="65000"/>
                </a:schemeClr>
              </a:gs>
              <a:gs pos="50000">
                <a:srgbClr val="F8F8F8">
                  <a:shade val="67500"/>
                  <a:satMod val="115000"/>
                </a:srgbClr>
              </a:gs>
              <a:gs pos="100000">
                <a:srgbClr val="F8F8F8">
                  <a:shade val="100000"/>
                  <a:satMod val="115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68586" tIns="34293" rIns="68586" bIns="34293" anchor="ctr"/>
          <a:lstStyle/>
          <a:p>
            <a:pPr algn="ctr" defTabSz="342932">
              <a:defRPr/>
            </a:pPr>
            <a:endParaRPr lang="en-US" sz="1350" dirty="0">
              <a:solidFill>
                <a:srgbClr val="002663"/>
              </a:solidFill>
            </a:endParaRPr>
          </a:p>
        </p:txBody>
      </p:sp>
      <p:sp>
        <p:nvSpPr>
          <p:cNvPr id="12" name="Donut 11"/>
          <p:cNvSpPr>
            <a:spLocks noChangeAspect="1"/>
          </p:cNvSpPr>
          <p:nvPr/>
        </p:nvSpPr>
        <p:spPr>
          <a:xfrm>
            <a:off x="4452940" y="2285219"/>
            <a:ext cx="1070372" cy="1069181"/>
          </a:xfrm>
          <a:prstGeom prst="donut">
            <a:avLst>
              <a:gd name="adj" fmla="val 8095"/>
            </a:avLst>
          </a:prstGeom>
          <a:gradFill flip="none" rotWithShape="1">
            <a:gsLst>
              <a:gs pos="0">
                <a:schemeClr val="accent6">
                  <a:lumMod val="20000"/>
                  <a:lumOff val="80000"/>
                  <a:alpha val="65000"/>
                </a:schemeClr>
              </a:gs>
              <a:gs pos="50000">
                <a:srgbClr val="F8F8F8">
                  <a:shade val="67500"/>
                  <a:satMod val="115000"/>
                </a:srgbClr>
              </a:gs>
              <a:gs pos="100000">
                <a:srgbClr val="F8F8F8">
                  <a:shade val="100000"/>
                  <a:satMod val="115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68586" tIns="34293" rIns="68586" bIns="34293" anchor="ctr"/>
          <a:lstStyle/>
          <a:p>
            <a:pPr algn="ctr" defTabSz="342932">
              <a:defRPr/>
            </a:pPr>
            <a:endParaRPr lang="en-US" sz="1350" dirty="0">
              <a:solidFill>
                <a:srgbClr val="002663"/>
              </a:solidFill>
            </a:endParaRPr>
          </a:p>
        </p:txBody>
      </p:sp>
      <p:sp>
        <p:nvSpPr>
          <p:cNvPr id="13" name="Donut 12"/>
          <p:cNvSpPr>
            <a:spLocks noChangeAspect="1"/>
          </p:cNvSpPr>
          <p:nvPr/>
        </p:nvSpPr>
        <p:spPr>
          <a:xfrm>
            <a:off x="4049318" y="2666219"/>
            <a:ext cx="1069181" cy="1069181"/>
          </a:xfrm>
          <a:prstGeom prst="donut">
            <a:avLst>
              <a:gd name="adj" fmla="val 8095"/>
            </a:avLst>
          </a:prstGeom>
          <a:gradFill flip="none" rotWithShape="1">
            <a:gsLst>
              <a:gs pos="0">
                <a:schemeClr val="accent6">
                  <a:lumMod val="20000"/>
                  <a:lumOff val="80000"/>
                  <a:alpha val="65000"/>
                </a:schemeClr>
              </a:gs>
              <a:gs pos="50000">
                <a:srgbClr val="F8F8F8">
                  <a:shade val="67500"/>
                  <a:satMod val="115000"/>
                </a:srgbClr>
              </a:gs>
              <a:gs pos="100000">
                <a:srgbClr val="F8F8F8">
                  <a:shade val="100000"/>
                  <a:satMod val="115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68586" tIns="34293" rIns="68586" bIns="34293" anchor="ctr"/>
          <a:lstStyle/>
          <a:p>
            <a:pPr algn="ctr" defTabSz="342932">
              <a:defRPr/>
            </a:pPr>
            <a:endParaRPr lang="en-US" sz="1350" dirty="0">
              <a:solidFill>
                <a:srgbClr val="002663"/>
              </a:solidFill>
            </a:endParaRPr>
          </a:p>
        </p:txBody>
      </p:sp>
      <p:sp>
        <p:nvSpPr>
          <p:cNvPr id="14" name="Subtitle 7"/>
          <p:cNvSpPr txBox="1">
            <a:spLocks/>
          </p:cNvSpPr>
          <p:nvPr/>
        </p:nvSpPr>
        <p:spPr bwMode="auto">
          <a:xfrm>
            <a:off x="5050633" y="3113892"/>
            <a:ext cx="945356" cy="328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457200">
              <a:defRPr>
                <a:solidFill>
                  <a:schemeClr val="tx1"/>
                </a:solidFill>
                <a:latin typeface="Arial" panose="020B0604020202020204" pitchFamily="34" charset="0"/>
                <a:cs typeface="Arial" panose="020B0604020202020204" pitchFamily="34" charset="0"/>
              </a:defRPr>
            </a:lvl1pPr>
            <a:lvl2pPr marL="742950" indent="-285750" defTabSz="457200">
              <a:defRPr>
                <a:solidFill>
                  <a:schemeClr val="tx1"/>
                </a:solidFill>
                <a:latin typeface="Arial" panose="020B0604020202020204" pitchFamily="34" charset="0"/>
                <a:cs typeface="Arial" panose="020B0604020202020204" pitchFamily="34" charset="0"/>
              </a:defRPr>
            </a:lvl2pPr>
            <a:lvl3pPr marL="1143000" indent="-228600" defTabSz="457200">
              <a:defRPr>
                <a:solidFill>
                  <a:schemeClr val="tx1"/>
                </a:solidFill>
                <a:latin typeface="Arial" panose="020B0604020202020204" pitchFamily="34" charset="0"/>
                <a:cs typeface="Arial" panose="020B0604020202020204" pitchFamily="34" charset="0"/>
              </a:defRPr>
            </a:lvl3pPr>
            <a:lvl4pPr marL="1600200" indent="-228600" defTabSz="457200">
              <a:defRPr>
                <a:solidFill>
                  <a:schemeClr val="tx1"/>
                </a:solidFill>
                <a:latin typeface="Arial" panose="020B0604020202020204" pitchFamily="34" charset="0"/>
                <a:cs typeface="Arial" panose="020B0604020202020204" pitchFamily="34" charset="0"/>
              </a:defRPr>
            </a:lvl4pPr>
            <a:lvl5pPr marL="2057400" indent="-228600" defTabSz="4572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buFont typeface="Arial" panose="020B0604020202020204" pitchFamily="34" charset="0"/>
              <a:buNone/>
            </a:pPr>
            <a:endParaRPr lang="en-US" altLang="en-US" sz="675">
              <a:solidFill>
                <a:srgbClr val="002663"/>
              </a:solidFill>
              <a:latin typeface="BentonSans Regular" panose="02000503000000020004" pitchFamily="2" charset="0"/>
            </a:endParaRPr>
          </a:p>
        </p:txBody>
      </p:sp>
      <p:pic>
        <p:nvPicPr>
          <p:cNvPr id="15" name="Picture 2" descr="C:\Users\jkmitch\Desktop\Icons, shapes, images\Blue_10597\Blue\PNG\invoice-review_blue.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1149" y="2565014"/>
            <a:ext cx="526256" cy="5274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3" descr="C:\Users\jkmitch\Desktop\Icons, shapes, images\Blue_10597\Blue\PNG\Leverage-payment-terms-to-improve-cash-flow_blue.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96968" y="3500846"/>
            <a:ext cx="445294" cy="4464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4" descr="C:\Users\jkmitch\Desktop\Icons, shapes, images\Blue_10597\Blue\PNG\invoice-received_blue.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39818" y="2422139"/>
            <a:ext cx="688181" cy="6893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5" descr="C:\Users\jkmitch\Desktop\Icons, shapes, images\Blue_10597\Blue\PNG\turn-reports-into-presentations_blue.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247087" y="2543583"/>
            <a:ext cx="526256" cy="5274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6" descr="C:\Users\jkmitch\Desktop\Icons, shapes, images\Blue_10597\Blue\PNG\actionable-program-reporting_blue.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389835" y="1693477"/>
            <a:ext cx="404813" cy="404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Rectangle 19"/>
          <p:cNvSpPr/>
          <p:nvPr/>
        </p:nvSpPr>
        <p:spPr>
          <a:xfrm>
            <a:off x="5773341" y="2576921"/>
            <a:ext cx="1451372" cy="588629"/>
          </a:xfrm>
          <a:prstGeom prst="rect">
            <a:avLst/>
          </a:prstGeom>
        </p:spPr>
        <p:txBody>
          <a:bodyPr lIns="68586" tIns="34293" rIns="68586" bIns="34293">
            <a:spAutoFit/>
          </a:bodyPr>
          <a:lstStyle/>
          <a:p>
            <a:pPr marL="171466" indent="-171466" defTabSz="342932">
              <a:defRPr/>
            </a:pPr>
            <a:r>
              <a:rPr lang="en-US" sz="675" cap="all" dirty="0">
                <a:solidFill>
                  <a:srgbClr val="002060"/>
                </a:solidFill>
                <a:latin typeface="BentonSans Medium" pitchFamily="2" charset="0"/>
                <a:cs typeface="Arial" charset="0"/>
              </a:rPr>
              <a:t>SUPPLIER SEGMENTATION</a:t>
            </a:r>
          </a:p>
          <a:p>
            <a:pPr defTabSz="342932">
              <a:defRPr/>
            </a:pPr>
            <a:r>
              <a:rPr lang="en-US" sz="675" dirty="0">
                <a:solidFill>
                  <a:srgbClr val="002663"/>
                </a:solidFill>
                <a:latin typeface="Arial" charset="0"/>
                <a:cs typeface="Arial" charset="0"/>
              </a:rPr>
              <a:t>Leverage our proprietary process to target best-fit suppliers that can help you to realize hard dollar savings</a:t>
            </a:r>
          </a:p>
        </p:txBody>
      </p:sp>
      <p:sp>
        <p:nvSpPr>
          <p:cNvPr id="21" name="Rectangle 20"/>
          <p:cNvSpPr/>
          <p:nvPr/>
        </p:nvSpPr>
        <p:spPr>
          <a:xfrm>
            <a:off x="5656660" y="3500846"/>
            <a:ext cx="709613" cy="447675"/>
          </a:xfrm>
          <a:prstGeom prst="rect">
            <a:avLst/>
          </a:prstGeom>
          <a:solidFill>
            <a:schemeClr val="accent6">
              <a:lumMod val="20000"/>
              <a:lumOff val="8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342932">
              <a:defRPr/>
            </a:pPr>
            <a:endParaRPr lang="en-GB" sz="1350" dirty="0">
              <a:solidFill>
                <a:prstClr val="white"/>
              </a:solidFill>
            </a:endParaRPr>
          </a:p>
        </p:txBody>
      </p:sp>
      <p:sp>
        <p:nvSpPr>
          <p:cNvPr id="22" name="Rectangle 21"/>
          <p:cNvSpPr/>
          <p:nvPr/>
        </p:nvSpPr>
        <p:spPr>
          <a:xfrm>
            <a:off x="5656660" y="3535374"/>
            <a:ext cx="709613" cy="380880"/>
          </a:xfrm>
          <a:prstGeom prst="rect">
            <a:avLst/>
          </a:prstGeom>
        </p:spPr>
        <p:txBody>
          <a:bodyPr lIns="68586" tIns="34293" rIns="68586" bIns="34293">
            <a:spAutoFit/>
          </a:bodyPr>
          <a:lstStyle/>
          <a:p>
            <a:pPr algn="ctr" defTabSz="342932">
              <a:spcAft>
                <a:spcPts val="450"/>
              </a:spcAft>
              <a:defRPr/>
            </a:pPr>
            <a:r>
              <a:rPr lang="en-US" sz="675" cap="all" dirty="0">
                <a:solidFill>
                  <a:srgbClr val="002663"/>
                </a:solidFill>
                <a:latin typeface="BentonSans Medium" pitchFamily="2" charset="0"/>
                <a:cs typeface="Arial" charset="0"/>
              </a:rPr>
              <a:t>actionable plan with insights</a:t>
            </a:r>
            <a:endParaRPr lang="en-US" sz="675" dirty="0">
              <a:solidFill>
                <a:srgbClr val="002663"/>
              </a:solidFill>
              <a:latin typeface="Arial" charset="0"/>
              <a:cs typeface="Arial" charset="0"/>
            </a:endParaRPr>
          </a:p>
        </p:txBody>
      </p:sp>
      <p:sp>
        <p:nvSpPr>
          <p:cNvPr id="23" name="Right Arrow 22"/>
          <p:cNvSpPr/>
          <p:nvPr/>
        </p:nvSpPr>
        <p:spPr>
          <a:xfrm>
            <a:off x="3461147" y="1791108"/>
            <a:ext cx="928688" cy="157163"/>
          </a:xfrm>
          <a:prstGeom prst="rightArrow">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342932">
              <a:defRPr/>
            </a:pPr>
            <a:endParaRPr lang="en-GB" sz="1350" dirty="0">
              <a:solidFill>
                <a:prstClr val="white"/>
              </a:solidFill>
            </a:endParaRPr>
          </a:p>
        </p:txBody>
      </p:sp>
      <p:sp>
        <p:nvSpPr>
          <p:cNvPr id="24" name="Right Arrow 23"/>
          <p:cNvSpPr/>
          <p:nvPr/>
        </p:nvSpPr>
        <p:spPr>
          <a:xfrm>
            <a:off x="4720828" y="3677060"/>
            <a:ext cx="928688" cy="158353"/>
          </a:xfrm>
          <a:prstGeom prst="rightArrow">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342932">
              <a:defRPr/>
            </a:pPr>
            <a:endParaRPr lang="en-GB" sz="1350" dirty="0">
              <a:solidFill>
                <a:prstClr val="white"/>
              </a:solidFill>
            </a:endParaRPr>
          </a:p>
        </p:txBody>
      </p:sp>
      <p:sp>
        <p:nvSpPr>
          <p:cNvPr id="25" name="Rectangle 24"/>
          <p:cNvSpPr/>
          <p:nvPr/>
        </p:nvSpPr>
        <p:spPr>
          <a:xfrm>
            <a:off x="4798221" y="1693479"/>
            <a:ext cx="2475310" cy="380880"/>
          </a:xfrm>
          <a:prstGeom prst="rect">
            <a:avLst/>
          </a:prstGeom>
        </p:spPr>
        <p:txBody>
          <a:bodyPr lIns="68586" tIns="34293" rIns="68586" bIns="34293">
            <a:spAutoFit/>
          </a:bodyPr>
          <a:lstStyle/>
          <a:p>
            <a:pPr marL="171466" indent="-171466" defTabSz="342932">
              <a:defRPr/>
            </a:pPr>
            <a:r>
              <a:rPr lang="en-US" sz="675" cap="all" dirty="0">
                <a:solidFill>
                  <a:srgbClr val="002060"/>
                </a:solidFill>
                <a:latin typeface="BentonSans Medium" pitchFamily="2" charset="0"/>
                <a:cs typeface="Arial" charset="0"/>
              </a:rPr>
              <a:t>Process method analysis</a:t>
            </a:r>
          </a:p>
          <a:p>
            <a:pPr marL="1191" indent="-1191" defTabSz="342932">
              <a:defRPr/>
            </a:pPr>
            <a:r>
              <a:rPr lang="en-US" sz="675" dirty="0">
                <a:solidFill>
                  <a:srgbClr val="002663"/>
                </a:solidFill>
                <a:latin typeface="Arial" charset="0"/>
                <a:cs typeface="Arial" charset="0"/>
              </a:rPr>
              <a:t>Understand your current mix of procurement and payment methods to assess progress in electronic payment migration</a:t>
            </a:r>
          </a:p>
        </p:txBody>
      </p:sp>
      <p:cxnSp>
        <p:nvCxnSpPr>
          <p:cNvPr id="26" name="Straight Connector 25"/>
          <p:cNvCxnSpPr/>
          <p:nvPr/>
        </p:nvCxnSpPr>
        <p:spPr>
          <a:xfrm>
            <a:off x="233040" y="572609"/>
            <a:ext cx="8609121" cy="0"/>
          </a:xfrm>
          <a:prstGeom prst="line">
            <a:avLst/>
          </a:prstGeom>
          <a:ln>
            <a:solidFill>
              <a:schemeClr val="bg1">
                <a:lumMod val="85000"/>
              </a:schemeClr>
            </a:solidFill>
          </a:ln>
        </p:spPr>
        <p:style>
          <a:lnRef idx="1">
            <a:schemeClr val="dk1"/>
          </a:lnRef>
          <a:fillRef idx="0">
            <a:schemeClr val="dk1"/>
          </a:fillRef>
          <a:effectRef idx="0">
            <a:schemeClr val="dk1"/>
          </a:effectRef>
          <a:fontRef idx="minor">
            <a:schemeClr val="tx1"/>
          </a:fontRef>
        </p:style>
      </p:cxnSp>
      <p:pic>
        <p:nvPicPr>
          <p:cNvPr id="27" name="Picture 26"/>
          <p:cNvPicPr>
            <a:picLocks noChangeAspect="1"/>
          </p:cNvPicPr>
          <p:nvPr/>
        </p:nvPicPr>
        <p:blipFill>
          <a:blip r:embed="rId9"/>
          <a:stretch>
            <a:fillRect/>
          </a:stretch>
        </p:blipFill>
        <p:spPr>
          <a:xfrm>
            <a:off x="8353890" y="63616"/>
            <a:ext cx="488272" cy="473093"/>
          </a:xfrm>
          <a:prstGeom prst="rect">
            <a:avLst/>
          </a:prstGeom>
        </p:spPr>
      </p:pic>
      <p:sp>
        <p:nvSpPr>
          <p:cNvPr id="28" name="Title 1"/>
          <p:cNvSpPr txBox="1">
            <a:spLocks/>
          </p:cNvSpPr>
          <p:nvPr/>
        </p:nvSpPr>
        <p:spPr>
          <a:xfrm>
            <a:off x="341171" y="96092"/>
            <a:ext cx="7886700" cy="491855"/>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000" dirty="0">
                <a:solidFill>
                  <a:schemeClr val="accent1">
                    <a:lumMod val="50000"/>
                  </a:schemeClr>
                </a:solidFill>
                <a:latin typeface="BentonSans"/>
              </a:rPr>
              <a:t>American Express Spend Analytics</a:t>
            </a:r>
          </a:p>
        </p:txBody>
      </p:sp>
    </p:spTree>
    <p:extLst>
      <p:ext uri="{BB962C8B-B14F-4D97-AF65-F5344CB8AC3E}">
        <p14:creationId xmlns:p14="http://schemas.microsoft.com/office/powerpoint/2010/main" val="79468370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Content Placeholder 21"/>
          <p:cNvSpPr>
            <a:spLocks noGrp="1"/>
          </p:cNvSpPr>
          <p:nvPr>
            <p:ph idx="1"/>
          </p:nvPr>
        </p:nvSpPr>
        <p:spPr>
          <a:xfrm>
            <a:off x="1705021" y="716920"/>
            <a:ext cx="5159000" cy="557149"/>
          </a:xfrm>
        </p:spPr>
        <p:txBody>
          <a:bodyPr>
            <a:noAutofit/>
          </a:bodyPr>
          <a:lstStyle/>
          <a:p>
            <a:pPr marL="0" indent="0">
              <a:buNone/>
            </a:pPr>
            <a:r>
              <a:rPr lang="en-US" sz="1800" dirty="0">
                <a:solidFill>
                  <a:srgbClr val="002060"/>
                </a:solidFill>
              </a:rPr>
              <a:t>Unlocking Financial Value from your </a:t>
            </a:r>
            <a:r>
              <a:rPr lang="en-US" sz="1800" dirty="0" smtClean="0">
                <a:solidFill>
                  <a:srgbClr val="002060"/>
                </a:solidFill>
              </a:rPr>
              <a:t>Tail Spend</a:t>
            </a:r>
            <a:endParaRPr lang="en-US" sz="1800" dirty="0">
              <a:solidFill>
                <a:srgbClr val="002060"/>
              </a:solidFill>
            </a:endParaRPr>
          </a:p>
        </p:txBody>
      </p:sp>
      <p:graphicFrame>
        <p:nvGraphicFramePr>
          <p:cNvPr id="6" name="Diagram 5"/>
          <p:cNvGraphicFramePr/>
          <p:nvPr>
            <p:extLst>
              <p:ext uri="{D42A27DB-BD31-4B8C-83A1-F6EECF244321}">
                <p14:modId xmlns:p14="http://schemas.microsoft.com/office/powerpoint/2010/main" val="3631334787"/>
              </p:ext>
            </p:extLst>
          </p:nvPr>
        </p:nvGraphicFramePr>
        <p:xfrm>
          <a:off x="1829184" y="1228060"/>
          <a:ext cx="4083016" cy="317398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p:cNvSpPr txBox="1"/>
          <p:nvPr/>
        </p:nvSpPr>
        <p:spPr>
          <a:xfrm>
            <a:off x="6427917" y="1533219"/>
            <a:ext cx="1879532" cy="616137"/>
          </a:xfrm>
          <a:prstGeom prst="rect">
            <a:avLst/>
          </a:prstGeom>
          <a:noFill/>
        </p:spPr>
        <p:txBody>
          <a:bodyPr wrap="square" lIns="61538" tIns="30769" rIns="61538" bIns="30769" rtlCol="0">
            <a:spAutoFit/>
          </a:bodyPr>
          <a:lstStyle/>
          <a:p>
            <a:r>
              <a:rPr lang="en-US" sz="1200" b="1" dirty="0">
                <a:cs typeface="Arial" pitchFamily="34" charset="0"/>
              </a:rPr>
              <a:t>Strategic Vendor Relationships (Early Pay Discounts)</a:t>
            </a:r>
          </a:p>
        </p:txBody>
      </p:sp>
      <p:sp>
        <p:nvSpPr>
          <p:cNvPr id="8" name="TextBox 7"/>
          <p:cNvSpPr txBox="1"/>
          <p:nvPr/>
        </p:nvSpPr>
        <p:spPr>
          <a:xfrm>
            <a:off x="6405693" y="3770950"/>
            <a:ext cx="1822178" cy="616137"/>
          </a:xfrm>
          <a:prstGeom prst="rect">
            <a:avLst/>
          </a:prstGeom>
          <a:noFill/>
        </p:spPr>
        <p:txBody>
          <a:bodyPr wrap="square" lIns="61538" tIns="30769" rIns="61538" bIns="30769" rtlCol="0">
            <a:spAutoFit/>
          </a:bodyPr>
          <a:lstStyle/>
          <a:p>
            <a:r>
              <a:rPr lang="en-US" sz="1200" b="1" dirty="0">
                <a:cs typeface="Arial" pitchFamily="34" charset="0"/>
              </a:rPr>
              <a:t>Non-Strategic Vendor Relationships (Tail Spend)</a:t>
            </a:r>
          </a:p>
        </p:txBody>
      </p:sp>
      <p:sp>
        <p:nvSpPr>
          <p:cNvPr id="15" name="TextBox 14"/>
          <p:cNvSpPr txBox="1"/>
          <p:nvPr/>
        </p:nvSpPr>
        <p:spPr>
          <a:xfrm>
            <a:off x="2290023" y="2889398"/>
            <a:ext cx="485928" cy="246805"/>
          </a:xfrm>
          <a:prstGeom prst="rect">
            <a:avLst/>
          </a:prstGeom>
          <a:noFill/>
        </p:spPr>
        <p:txBody>
          <a:bodyPr wrap="square" lIns="61538" tIns="30769" rIns="61538" bIns="30769" rtlCol="0">
            <a:spAutoFit/>
          </a:bodyPr>
          <a:lstStyle/>
          <a:p>
            <a:pPr algn="ctr"/>
            <a:r>
              <a:rPr lang="en-US" sz="1200" dirty="0">
                <a:latin typeface="Arial" pitchFamily="34" charset="0"/>
                <a:cs typeface="Arial" pitchFamily="34" charset="0"/>
              </a:rPr>
              <a:t>$$</a:t>
            </a:r>
          </a:p>
        </p:txBody>
      </p:sp>
      <p:sp>
        <p:nvSpPr>
          <p:cNvPr id="16" name="TextBox 15"/>
          <p:cNvSpPr txBox="1"/>
          <p:nvPr/>
        </p:nvSpPr>
        <p:spPr>
          <a:xfrm>
            <a:off x="2947473" y="1785468"/>
            <a:ext cx="485928" cy="246805"/>
          </a:xfrm>
          <a:prstGeom prst="rect">
            <a:avLst/>
          </a:prstGeom>
          <a:noFill/>
        </p:spPr>
        <p:txBody>
          <a:bodyPr wrap="square" lIns="61538" tIns="30769" rIns="61538" bIns="30769" rtlCol="0">
            <a:spAutoFit/>
          </a:bodyPr>
          <a:lstStyle/>
          <a:p>
            <a:pPr algn="ctr"/>
            <a:r>
              <a:rPr lang="en-US" sz="1200" dirty="0">
                <a:latin typeface="Arial" pitchFamily="34" charset="0"/>
                <a:cs typeface="Arial" pitchFamily="34" charset="0"/>
              </a:rPr>
              <a:t>$$$</a:t>
            </a:r>
          </a:p>
        </p:txBody>
      </p:sp>
      <p:sp>
        <p:nvSpPr>
          <p:cNvPr id="17" name="TextBox 16"/>
          <p:cNvSpPr txBox="1"/>
          <p:nvPr/>
        </p:nvSpPr>
        <p:spPr>
          <a:xfrm>
            <a:off x="1657601" y="4003643"/>
            <a:ext cx="485928" cy="246805"/>
          </a:xfrm>
          <a:prstGeom prst="rect">
            <a:avLst/>
          </a:prstGeom>
          <a:noFill/>
        </p:spPr>
        <p:txBody>
          <a:bodyPr wrap="square" lIns="61538" tIns="30769" rIns="61538" bIns="30769" rtlCol="0">
            <a:spAutoFit/>
          </a:bodyPr>
          <a:lstStyle/>
          <a:p>
            <a:pPr algn="ctr"/>
            <a:r>
              <a:rPr lang="en-US" sz="1200" dirty="0">
                <a:latin typeface="Arial" pitchFamily="34" charset="0"/>
                <a:cs typeface="Arial" pitchFamily="34" charset="0"/>
              </a:rPr>
              <a:t>$</a:t>
            </a:r>
          </a:p>
        </p:txBody>
      </p:sp>
      <p:sp>
        <p:nvSpPr>
          <p:cNvPr id="25" name="Notched Right Arrow 24"/>
          <p:cNvSpPr/>
          <p:nvPr/>
        </p:nvSpPr>
        <p:spPr>
          <a:xfrm rot="10800000">
            <a:off x="4653643" y="1579574"/>
            <a:ext cx="1678576" cy="278465"/>
          </a:xfrm>
          <a:prstGeom prst="notchedRightArrow">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1538" tIns="30769" rIns="61538" bIns="30769" rtlCol="0" anchor="ctr"/>
          <a:lstStyle/>
          <a:p>
            <a:pPr algn="ctr"/>
            <a:endParaRPr lang="en-US" sz="1350" b="1" dirty="0" err="1">
              <a:latin typeface="Arial" pitchFamily="34" charset="0"/>
              <a:cs typeface="Arial" pitchFamily="34" charset="0"/>
            </a:endParaRPr>
          </a:p>
        </p:txBody>
      </p:sp>
      <p:sp>
        <p:nvSpPr>
          <p:cNvPr id="20" name="TextBox 19"/>
          <p:cNvSpPr txBox="1"/>
          <p:nvPr/>
        </p:nvSpPr>
        <p:spPr>
          <a:xfrm>
            <a:off x="6423088" y="2571293"/>
            <a:ext cx="1491415" cy="985469"/>
          </a:xfrm>
          <a:prstGeom prst="rect">
            <a:avLst/>
          </a:prstGeom>
          <a:noFill/>
        </p:spPr>
        <p:txBody>
          <a:bodyPr wrap="square" lIns="61538" tIns="30769" rIns="61538" bIns="30769" rtlCol="0">
            <a:spAutoFit/>
          </a:bodyPr>
          <a:lstStyle/>
          <a:p>
            <a:r>
              <a:rPr lang="en-US" sz="1200" b="1" dirty="0">
                <a:cs typeface="Arial" pitchFamily="34" charset="0"/>
              </a:rPr>
              <a:t>Larger Non Strategic Vendor Relationships (Catalogue Spend &amp; Invoices)</a:t>
            </a:r>
          </a:p>
        </p:txBody>
      </p:sp>
      <p:sp>
        <p:nvSpPr>
          <p:cNvPr id="19" name="AutoShape 16"/>
          <p:cNvSpPr>
            <a:spLocks noChangeArrowheads="1"/>
          </p:cNvSpPr>
          <p:nvPr/>
        </p:nvSpPr>
        <p:spPr bwMode="auto">
          <a:xfrm rot="-5400000">
            <a:off x="-33226" y="2747188"/>
            <a:ext cx="3357233" cy="334928"/>
          </a:xfrm>
          <a:prstGeom prst="rightArrow">
            <a:avLst>
              <a:gd name="adj1" fmla="val 50000"/>
              <a:gd name="adj2" fmla="val 151104"/>
            </a:avLst>
          </a:prstGeom>
          <a:solidFill>
            <a:srgbClr val="808080"/>
          </a:solidFill>
          <a:ln w="9525">
            <a:noFill/>
            <a:miter lim="800000"/>
            <a:headEnd/>
            <a:tailEnd/>
          </a:ln>
        </p:spPr>
        <p:txBody>
          <a:bodyPr wrap="none" lIns="68565" tIns="34282" rIns="68565" bIns="34282" anchor="ctr"/>
          <a:lstStyle/>
          <a:p>
            <a:pPr algn="ctr" eaLnBrk="0" hangingPunct="0"/>
            <a:r>
              <a:rPr lang="en-US" sz="900" b="1" dirty="0" err="1">
                <a:solidFill>
                  <a:srgbClr val="FFFFFF"/>
                </a:solidFill>
              </a:rPr>
              <a:t>Txn</a:t>
            </a:r>
            <a:r>
              <a:rPr lang="en-US" sz="900" b="1" dirty="0">
                <a:solidFill>
                  <a:srgbClr val="FFFFFF"/>
                </a:solidFill>
              </a:rPr>
              <a:t> Size ($)/ Control</a:t>
            </a:r>
          </a:p>
        </p:txBody>
      </p:sp>
      <p:sp>
        <p:nvSpPr>
          <p:cNvPr id="27" name="Rectangle 18"/>
          <p:cNvSpPr>
            <a:spLocks noChangeArrowheads="1"/>
          </p:cNvSpPr>
          <p:nvPr/>
        </p:nvSpPr>
        <p:spPr bwMode="auto">
          <a:xfrm>
            <a:off x="1629441" y="4441752"/>
            <a:ext cx="4473590" cy="151516"/>
          </a:xfrm>
          <a:prstGeom prst="rect">
            <a:avLst/>
          </a:prstGeom>
          <a:solidFill>
            <a:srgbClr val="808080"/>
          </a:solidFill>
          <a:ln w="9525">
            <a:noFill/>
            <a:miter lim="800000"/>
            <a:headEnd/>
            <a:tailEnd/>
          </a:ln>
        </p:spPr>
        <p:txBody>
          <a:bodyPr wrap="none" lIns="68565" tIns="34282" rIns="68565" bIns="34282" anchor="ctr"/>
          <a:lstStyle/>
          <a:p>
            <a:pPr algn="ctr" eaLnBrk="0" hangingPunct="0"/>
            <a:r>
              <a:rPr lang="en-US" sz="900" b="1" dirty="0">
                <a:solidFill>
                  <a:srgbClr val="FFFFFF"/>
                </a:solidFill>
              </a:rPr>
              <a:t># of Vendor Relationships</a:t>
            </a:r>
          </a:p>
        </p:txBody>
      </p:sp>
      <p:sp>
        <p:nvSpPr>
          <p:cNvPr id="28" name="AutoShape 17"/>
          <p:cNvSpPr>
            <a:spLocks noChangeArrowheads="1"/>
          </p:cNvSpPr>
          <p:nvPr/>
        </p:nvSpPr>
        <p:spPr bwMode="auto">
          <a:xfrm>
            <a:off x="4733204" y="4378318"/>
            <a:ext cx="1791891" cy="279105"/>
          </a:xfrm>
          <a:prstGeom prst="rightArrow">
            <a:avLst>
              <a:gd name="adj1" fmla="val 50000"/>
              <a:gd name="adj2" fmla="val 160791"/>
            </a:avLst>
          </a:prstGeom>
          <a:solidFill>
            <a:srgbClr val="808080"/>
          </a:solidFill>
          <a:ln w="9525">
            <a:noFill/>
            <a:miter lim="800000"/>
            <a:headEnd/>
            <a:tailEnd/>
          </a:ln>
        </p:spPr>
        <p:txBody>
          <a:bodyPr wrap="none" lIns="68565" tIns="34282" rIns="68565" bIns="34282" anchor="ctr"/>
          <a:lstStyle/>
          <a:p>
            <a:pPr algn="ctr" eaLnBrk="0" hangingPunct="0"/>
            <a:endParaRPr lang="en-US" sz="900" b="1" dirty="0">
              <a:solidFill>
                <a:srgbClr val="FFFFFF"/>
              </a:solidFill>
            </a:endParaRPr>
          </a:p>
        </p:txBody>
      </p:sp>
      <p:sp>
        <p:nvSpPr>
          <p:cNvPr id="31" name="Notched Right Arrow 30"/>
          <p:cNvSpPr/>
          <p:nvPr/>
        </p:nvSpPr>
        <p:spPr>
          <a:xfrm rot="10800000">
            <a:off x="5061858" y="2610932"/>
            <a:ext cx="1265533" cy="278465"/>
          </a:xfrm>
          <a:prstGeom prst="notchedRightArrow">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1538" tIns="30769" rIns="61538" bIns="30769" rtlCol="0" anchor="ctr"/>
          <a:lstStyle/>
          <a:p>
            <a:pPr algn="ctr"/>
            <a:endParaRPr lang="en-US" sz="1350" b="1" dirty="0" err="1">
              <a:latin typeface="Arial" pitchFamily="34" charset="0"/>
              <a:cs typeface="Arial" pitchFamily="34" charset="0"/>
            </a:endParaRPr>
          </a:p>
        </p:txBody>
      </p:sp>
      <p:sp>
        <p:nvSpPr>
          <p:cNvPr id="32" name="Notched Right Arrow 31"/>
          <p:cNvSpPr/>
          <p:nvPr/>
        </p:nvSpPr>
        <p:spPr>
          <a:xfrm rot="10800000">
            <a:off x="5744732" y="3777856"/>
            <a:ext cx="653415" cy="278465"/>
          </a:xfrm>
          <a:prstGeom prst="notchedRightArrow">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1538" tIns="30769" rIns="61538" bIns="30769" rtlCol="0" anchor="ctr"/>
          <a:lstStyle/>
          <a:p>
            <a:pPr algn="ctr"/>
            <a:endParaRPr lang="en-US" sz="1350" b="1" dirty="0" err="1">
              <a:latin typeface="Arial" pitchFamily="34" charset="0"/>
              <a:cs typeface="Arial" pitchFamily="34" charset="0"/>
            </a:endParaRPr>
          </a:p>
        </p:txBody>
      </p:sp>
      <p:sp>
        <p:nvSpPr>
          <p:cNvPr id="21" name="TextBox 20"/>
          <p:cNvSpPr txBox="1"/>
          <p:nvPr/>
        </p:nvSpPr>
        <p:spPr>
          <a:xfrm>
            <a:off x="5744732" y="4003643"/>
            <a:ext cx="485928" cy="246805"/>
          </a:xfrm>
          <a:prstGeom prst="rect">
            <a:avLst/>
          </a:prstGeom>
          <a:noFill/>
        </p:spPr>
        <p:txBody>
          <a:bodyPr wrap="square" lIns="61538" tIns="30769" rIns="61538" bIns="30769" rtlCol="0">
            <a:spAutoFit/>
          </a:bodyPr>
          <a:lstStyle/>
          <a:p>
            <a:pPr algn="ctr"/>
            <a:r>
              <a:rPr lang="en-US" sz="1200" dirty="0">
                <a:latin typeface="Arial" pitchFamily="34" charset="0"/>
                <a:cs typeface="Arial" pitchFamily="34" charset="0"/>
              </a:rPr>
              <a:t>###</a:t>
            </a:r>
          </a:p>
        </p:txBody>
      </p:sp>
      <p:sp>
        <p:nvSpPr>
          <p:cNvPr id="23" name="TextBox 22"/>
          <p:cNvSpPr txBox="1"/>
          <p:nvPr/>
        </p:nvSpPr>
        <p:spPr>
          <a:xfrm>
            <a:off x="4990965" y="2894097"/>
            <a:ext cx="485928" cy="246805"/>
          </a:xfrm>
          <a:prstGeom prst="rect">
            <a:avLst/>
          </a:prstGeom>
          <a:noFill/>
        </p:spPr>
        <p:txBody>
          <a:bodyPr wrap="square" lIns="61538" tIns="30769" rIns="61538" bIns="30769" rtlCol="0">
            <a:spAutoFit/>
          </a:bodyPr>
          <a:lstStyle/>
          <a:p>
            <a:pPr algn="ctr"/>
            <a:r>
              <a:rPr lang="en-US" sz="1200" dirty="0">
                <a:latin typeface="Arial" pitchFamily="34" charset="0"/>
                <a:cs typeface="Arial" pitchFamily="34" charset="0"/>
              </a:rPr>
              <a:t>##</a:t>
            </a:r>
          </a:p>
        </p:txBody>
      </p:sp>
      <p:sp>
        <p:nvSpPr>
          <p:cNvPr id="24" name="TextBox 23"/>
          <p:cNvSpPr txBox="1"/>
          <p:nvPr/>
        </p:nvSpPr>
        <p:spPr>
          <a:xfrm>
            <a:off x="4086072" y="1544955"/>
            <a:ext cx="485928" cy="246805"/>
          </a:xfrm>
          <a:prstGeom prst="rect">
            <a:avLst/>
          </a:prstGeom>
          <a:noFill/>
        </p:spPr>
        <p:txBody>
          <a:bodyPr wrap="square" lIns="61538" tIns="30769" rIns="61538" bIns="30769" rtlCol="0">
            <a:spAutoFit/>
          </a:bodyPr>
          <a:lstStyle/>
          <a:p>
            <a:pPr algn="ctr"/>
            <a:r>
              <a:rPr lang="en-US" sz="1200" dirty="0">
                <a:latin typeface="Arial" pitchFamily="34" charset="0"/>
                <a:cs typeface="Arial" pitchFamily="34" charset="0"/>
              </a:rPr>
              <a:t>#</a:t>
            </a:r>
          </a:p>
        </p:txBody>
      </p:sp>
      <p:cxnSp>
        <p:nvCxnSpPr>
          <p:cNvPr id="26" name="Straight Connector 25"/>
          <p:cNvCxnSpPr/>
          <p:nvPr/>
        </p:nvCxnSpPr>
        <p:spPr>
          <a:xfrm>
            <a:off x="233040" y="572609"/>
            <a:ext cx="8609121" cy="0"/>
          </a:xfrm>
          <a:prstGeom prst="line">
            <a:avLst/>
          </a:prstGeom>
          <a:ln>
            <a:solidFill>
              <a:schemeClr val="bg1">
                <a:lumMod val="85000"/>
              </a:schemeClr>
            </a:solidFill>
          </a:ln>
        </p:spPr>
        <p:style>
          <a:lnRef idx="1">
            <a:schemeClr val="dk1"/>
          </a:lnRef>
          <a:fillRef idx="0">
            <a:schemeClr val="dk1"/>
          </a:fillRef>
          <a:effectRef idx="0">
            <a:schemeClr val="dk1"/>
          </a:effectRef>
          <a:fontRef idx="minor">
            <a:schemeClr val="tx1"/>
          </a:fontRef>
        </p:style>
      </p:cxnSp>
      <p:pic>
        <p:nvPicPr>
          <p:cNvPr id="29" name="Picture 28"/>
          <p:cNvPicPr>
            <a:picLocks noChangeAspect="1"/>
          </p:cNvPicPr>
          <p:nvPr/>
        </p:nvPicPr>
        <p:blipFill>
          <a:blip r:embed="rId8"/>
          <a:stretch>
            <a:fillRect/>
          </a:stretch>
        </p:blipFill>
        <p:spPr>
          <a:xfrm>
            <a:off x="8353890" y="63616"/>
            <a:ext cx="488272" cy="473093"/>
          </a:xfrm>
          <a:prstGeom prst="rect">
            <a:avLst/>
          </a:prstGeom>
        </p:spPr>
      </p:pic>
      <p:sp>
        <p:nvSpPr>
          <p:cNvPr id="30" name="Title 1"/>
          <p:cNvSpPr txBox="1">
            <a:spLocks/>
          </p:cNvSpPr>
          <p:nvPr/>
        </p:nvSpPr>
        <p:spPr>
          <a:xfrm>
            <a:off x="341171" y="96092"/>
            <a:ext cx="7886700" cy="491855"/>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000" dirty="0" smtClean="0">
                <a:solidFill>
                  <a:schemeClr val="accent1">
                    <a:lumMod val="50000"/>
                  </a:schemeClr>
                </a:solidFill>
                <a:latin typeface="BentonSans"/>
              </a:rPr>
              <a:t>Opportunity </a:t>
            </a:r>
            <a:r>
              <a:rPr lang="en-US" sz="3000" dirty="0">
                <a:solidFill>
                  <a:schemeClr val="accent1">
                    <a:lumMod val="50000"/>
                  </a:schemeClr>
                </a:solidFill>
                <a:latin typeface="BentonSans"/>
              </a:rPr>
              <a:t>Overview</a:t>
            </a:r>
          </a:p>
        </p:txBody>
      </p:sp>
    </p:spTree>
    <p:extLst>
      <p:ext uri="{BB962C8B-B14F-4D97-AF65-F5344CB8AC3E}">
        <p14:creationId xmlns:p14="http://schemas.microsoft.com/office/powerpoint/2010/main" val="263199634"/>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2" name="Diagram 61"/>
          <p:cNvGraphicFramePr/>
          <p:nvPr>
            <p:extLst>
              <p:ext uri="{D42A27DB-BD31-4B8C-83A1-F6EECF244321}">
                <p14:modId xmlns:p14="http://schemas.microsoft.com/office/powerpoint/2010/main" val="699564816"/>
              </p:ext>
            </p:extLst>
          </p:nvPr>
        </p:nvGraphicFramePr>
        <p:xfrm>
          <a:off x="1902279" y="1436524"/>
          <a:ext cx="5428465" cy="25001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3" name="Slide Number Placeholder 5"/>
          <p:cNvSpPr>
            <a:spLocks noGrp="1"/>
          </p:cNvSpPr>
          <p:nvPr>
            <p:ph type="sldNum" sz="quarter" idx="10"/>
          </p:nvPr>
        </p:nvSpPr>
        <p:spPr>
          <a:xfrm>
            <a:off x="7218761" y="4981488"/>
            <a:ext cx="651272" cy="162017"/>
          </a:xfrm>
        </p:spPr>
        <p:txBody>
          <a:bodyPr/>
          <a:lstStyle>
            <a:lvl1pPr>
              <a:defRPr/>
            </a:lvl1pPr>
          </a:lstStyle>
          <a:p>
            <a:fld id="{B1A5EEEE-CAD6-954D-AA2C-1CDCD908E583}" type="slidenum">
              <a:rPr lang="en-US">
                <a:solidFill>
                  <a:srgbClr val="006890"/>
                </a:solidFill>
              </a:rPr>
              <a:pPr/>
              <a:t>19</a:t>
            </a:fld>
            <a:endParaRPr lang="en-US">
              <a:solidFill>
                <a:srgbClr val="006890"/>
              </a:solidFill>
            </a:endParaRPr>
          </a:p>
        </p:txBody>
      </p:sp>
      <p:sp>
        <p:nvSpPr>
          <p:cNvPr id="2" name="Footer Placeholder 1"/>
          <p:cNvSpPr>
            <a:spLocks noGrp="1"/>
          </p:cNvSpPr>
          <p:nvPr>
            <p:ph type="ftr" sz="quarter" idx="11"/>
          </p:nvPr>
        </p:nvSpPr>
        <p:spPr/>
        <p:txBody>
          <a:bodyPr/>
          <a:lstStyle/>
          <a:p>
            <a:endParaRPr lang="en-US" dirty="0"/>
          </a:p>
        </p:txBody>
      </p:sp>
      <p:sp>
        <p:nvSpPr>
          <p:cNvPr id="7" name="Title 1"/>
          <p:cNvSpPr>
            <a:spLocks noGrp="1"/>
          </p:cNvSpPr>
          <p:nvPr>
            <p:ph type="title"/>
          </p:nvPr>
        </p:nvSpPr>
        <p:spPr>
          <a:xfrm>
            <a:off x="402271" y="114046"/>
            <a:ext cx="7886700" cy="491855"/>
          </a:xfrm>
        </p:spPr>
        <p:txBody>
          <a:bodyPr>
            <a:normAutofit/>
          </a:bodyPr>
          <a:lstStyle/>
          <a:p>
            <a:r>
              <a:rPr lang="en-US" sz="3000" dirty="0">
                <a:solidFill>
                  <a:schemeClr val="accent1">
                    <a:lumMod val="50000"/>
                  </a:schemeClr>
                </a:solidFill>
              </a:rPr>
              <a:t>Impacts</a:t>
            </a:r>
          </a:p>
        </p:txBody>
      </p:sp>
      <p:pic>
        <p:nvPicPr>
          <p:cNvPr id="8" name="Picture 7"/>
          <p:cNvPicPr>
            <a:picLocks noChangeAspect="1"/>
          </p:cNvPicPr>
          <p:nvPr/>
        </p:nvPicPr>
        <p:blipFill>
          <a:blip r:embed="rId8"/>
          <a:stretch>
            <a:fillRect/>
          </a:stretch>
        </p:blipFill>
        <p:spPr>
          <a:xfrm>
            <a:off x="8353890" y="63616"/>
            <a:ext cx="488272" cy="473093"/>
          </a:xfrm>
          <a:prstGeom prst="rect">
            <a:avLst/>
          </a:prstGeom>
        </p:spPr>
      </p:pic>
      <p:cxnSp>
        <p:nvCxnSpPr>
          <p:cNvPr id="9" name="Straight Connector 8"/>
          <p:cNvCxnSpPr/>
          <p:nvPr/>
        </p:nvCxnSpPr>
        <p:spPr>
          <a:xfrm>
            <a:off x="233040" y="572609"/>
            <a:ext cx="8609121" cy="0"/>
          </a:xfrm>
          <a:prstGeom prst="line">
            <a:avLst/>
          </a:prstGeom>
          <a:ln>
            <a:solidFill>
              <a:schemeClr val="bg1">
                <a:lumMod val="85000"/>
              </a:schemeClr>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076665501"/>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2" name="Diagram 61"/>
          <p:cNvGraphicFramePr/>
          <p:nvPr>
            <p:extLst>
              <p:ext uri="{D42A27DB-BD31-4B8C-83A1-F6EECF244321}">
                <p14:modId xmlns:p14="http://schemas.microsoft.com/office/powerpoint/2010/main" val="3527798266"/>
              </p:ext>
            </p:extLst>
          </p:nvPr>
        </p:nvGraphicFramePr>
        <p:xfrm>
          <a:off x="304800" y="1436524"/>
          <a:ext cx="8537361" cy="25001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3" name="Slide Number Placeholder 5"/>
          <p:cNvSpPr>
            <a:spLocks noGrp="1"/>
          </p:cNvSpPr>
          <p:nvPr>
            <p:ph type="sldNum" sz="quarter" idx="10"/>
          </p:nvPr>
        </p:nvSpPr>
        <p:spPr>
          <a:xfrm>
            <a:off x="7218761" y="4981488"/>
            <a:ext cx="651272" cy="162017"/>
          </a:xfrm>
        </p:spPr>
        <p:txBody>
          <a:bodyPr/>
          <a:lstStyle>
            <a:lvl1pPr>
              <a:defRPr/>
            </a:lvl1pPr>
          </a:lstStyle>
          <a:p>
            <a:fld id="{B1A5EEEE-CAD6-954D-AA2C-1CDCD908E583}" type="slidenum">
              <a:rPr lang="en-US">
                <a:solidFill>
                  <a:srgbClr val="006890"/>
                </a:solidFill>
              </a:rPr>
              <a:pPr/>
              <a:t>2</a:t>
            </a:fld>
            <a:endParaRPr lang="en-US">
              <a:solidFill>
                <a:srgbClr val="006890"/>
              </a:solidFill>
            </a:endParaRPr>
          </a:p>
        </p:txBody>
      </p:sp>
      <p:sp>
        <p:nvSpPr>
          <p:cNvPr id="2" name="Footer Placeholder 1"/>
          <p:cNvSpPr>
            <a:spLocks noGrp="1"/>
          </p:cNvSpPr>
          <p:nvPr>
            <p:ph type="ftr" sz="quarter" idx="11"/>
          </p:nvPr>
        </p:nvSpPr>
        <p:spPr/>
        <p:txBody>
          <a:bodyPr/>
          <a:lstStyle/>
          <a:p>
            <a:endParaRPr lang="en-US" dirty="0">
              <a:solidFill>
                <a:srgbClr val="4D4F53"/>
              </a:solidFill>
            </a:endParaRPr>
          </a:p>
        </p:txBody>
      </p:sp>
      <p:sp>
        <p:nvSpPr>
          <p:cNvPr id="7" name="Title 1"/>
          <p:cNvSpPr>
            <a:spLocks noGrp="1"/>
          </p:cNvSpPr>
          <p:nvPr>
            <p:ph type="title"/>
          </p:nvPr>
        </p:nvSpPr>
        <p:spPr>
          <a:xfrm>
            <a:off x="402271" y="114046"/>
            <a:ext cx="7886700" cy="491855"/>
          </a:xfrm>
        </p:spPr>
        <p:txBody>
          <a:bodyPr>
            <a:normAutofit/>
          </a:bodyPr>
          <a:lstStyle/>
          <a:p>
            <a:pPr algn="ctr"/>
            <a:r>
              <a:rPr lang="en-US" sz="3000" dirty="0" smtClean="0">
                <a:solidFill>
                  <a:schemeClr val="accent1">
                    <a:lumMod val="50000"/>
                  </a:schemeClr>
                </a:solidFill>
              </a:rPr>
              <a:t>What is Tail Spend?</a:t>
            </a:r>
            <a:endParaRPr lang="en-US" sz="3000" dirty="0">
              <a:solidFill>
                <a:schemeClr val="accent1">
                  <a:lumMod val="50000"/>
                </a:schemeClr>
              </a:solidFill>
            </a:endParaRPr>
          </a:p>
        </p:txBody>
      </p:sp>
      <p:pic>
        <p:nvPicPr>
          <p:cNvPr id="8" name="Picture 7"/>
          <p:cNvPicPr>
            <a:picLocks noChangeAspect="1"/>
          </p:cNvPicPr>
          <p:nvPr/>
        </p:nvPicPr>
        <p:blipFill>
          <a:blip r:embed="rId8"/>
          <a:stretch>
            <a:fillRect/>
          </a:stretch>
        </p:blipFill>
        <p:spPr>
          <a:xfrm>
            <a:off x="8353890" y="63616"/>
            <a:ext cx="488272" cy="473093"/>
          </a:xfrm>
          <a:prstGeom prst="rect">
            <a:avLst/>
          </a:prstGeom>
        </p:spPr>
      </p:pic>
      <p:cxnSp>
        <p:nvCxnSpPr>
          <p:cNvPr id="9" name="Straight Connector 8"/>
          <p:cNvCxnSpPr/>
          <p:nvPr/>
        </p:nvCxnSpPr>
        <p:spPr>
          <a:xfrm>
            <a:off x="233040" y="572609"/>
            <a:ext cx="8609121" cy="0"/>
          </a:xfrm>
          <a:prstGeom prst="line">
            <a:avLst/>
          </a:prstGeom>
          <a:ln>
            <a:solidFill>
              <a:schemeClr val="bg1">
                <a:lumMod val="85000"/>
              </a:schemeClr>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46569352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2"/>
                                        </p:tgtEl>
                                        <p:attrNameLst>
                                          <p:attrName>style.visibility</p:attrName>
                                        </p:attrNameLst>
                                      </p:cBhvr>
                                      <p:to>
                                        <p:strVal val="visible"/>
                                      </p:to>
                                    </p:set>
                                    <p:anim calcmode="lin" valueType="num">
                                      <p:cBhvr additive="base">
                                        <p:cTn id="7" dur="500" fill="hold"/>
                                        <p:tgtEl>
                                          <p:spTgt spid="62"/>
                                        </p:tgtEl>
                                        <p:attrNameLst>
                                          <p:attrName>ppt_x</p:attrName>
                                        </p:attrNameLst>
                                      </p:cBhvr>
                                      <p:tavLst>
                                        <p:tav tm="0">
                                          <p:val>
                                            <p:strVal val="#ppt_x"/>
                                          </p:val>
                                        </p:tav>
                                        <p:tav tm="100000">
                                          <p:val>
                                            <p:strVal val="#ppt_x"/>
                                          </p:val>
                                        </p:tav>
                                      </p:tavLst>
                                    </p:anim>
                                    <p:anim calcmode="lin" valueType="num">
                                      <p:cBhvr additive="base">
                                        <p:cTn id="8" dur="500" fill="hold"/>
                                        <p:tgtEl>
                                          <p:spTgt spid="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2" grpId="0">
        <p:bldAsOne/>
      </p:bldGraphic>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screen">
            <a:extLst>
              <a:ext uri="{28A0092B-C50C-407E-A947-70E740481C1C}">
                <a14:useLocalDpi xmlns:a14="http://schemas.microsoft.com/office/drawing/2010/main"/>
              </a:ext>
            </a:extLst>
          </a:blip>
          <a:srcRect l="7870" b="15767"/>
          <a:stretch/>
        </p:blipFill>
        <p:spPr>
          <a:xfrm>
            <a:off x="0" y="-1"/>
            <a:ext cx="9144000" cy="4702629"/>
          </a:xfrm>
          <a:prstGeom prst="rect">
            <a:avLst/>
          </a:prstGeom>
        </p:spPr>
      </p:pic>
      <p:sp>
        <p:nvSpPr>
          <p:cNvPr id="11" name="Text Placeholder 3"/>
          <p:cNvSpPr txBox="1">
            <a:spLocks/>
          </p:cNvSpPr>
          <p:nvPr/>
        </p:nvSpPr>
        <p:spPr>
          <a:xfrm>
            <a:off x="561233" y="1919713"/>
            <a:ext cx="7827264" cy="790898"/>
          </a:xfrm>
          <a:prstGeom prst="rect">
            <a:avLst/>
          </a:prstGeom>
        </p:spPr>
        <p:txBody>
          <a:bodyPr lIns="91438" tIns="45719" rIns="91438" bIns="45719">
            <a:normAutofit/>
          </a:bodyPr>
          <a:lstStyle>
            <a:lvl1pPr marL="0" indent="0" algn="l" defTabSz="457200" rtl="0" eaLnBrk="1" latinLnBrk="0" hangingPunct="1">
              <a:lnSpc>
                <a:spcPct val="130000"/>
              </a:lnSpc>
              <a:spcBef>
                <a:spcPct val="20000"/>
              </a:spcBef>
              <a:buFont typeface="Arial"/>
              <a:buNone/>
              <a:defRPr sz="1200" kern="1200">
                <a:solidFill>
                  <a:schemeClr val="accent5"/>
                </a:solidFill>
                <a:latin typeface="BentonSans Regular"/>
                <a:ea typeface="+mn-ea"/>
                <a:cs typeface="BentonSans Regular"/>
              </a:defRPr>
            </a:lvl1pPr>
            <a:lvl2pPr marL="457200" indent="0" algn="l" defTabSz="457200" rtl="0" eaLnBrk="1" latinLnBrk="0" hangingPunct="1">
              <a:spcBef>
                <a:spcPct val="20000"/>
              </a:spcBef>
              <a:buFont typeface="Arial"/>
              <a:buNone/>
              <a:defRPr sz="1000" kern="1200">
                <a:solidFill>
                  <a:schemeClr val="accent5"/>
                </a:solidFill>
                <a:latin typeface="BentonSans Regular"/>
                <a:ea typeface="+mn-ea"/>
                <a:cs typeface="BentonSans Regular"/>
              </a:defRPr>
            </a:lvl2pPr>
            <a:lvl3pPr marL="914400" indent="0" algn="l" defTabSz="457200" rtl="0" eaLnBrk="1" latinLnBrk="0" hangingPunct="1">
              <a:spcBef>
                <a:spcPct val="20000"/>
              </a:spcBef>
              <a:buFont typeface="Arial"/>
              <a:buNone/>
              <a:defRPr sz="1000" kern="1200">
                <a:solidFill>
                  <a:schemeClr val="accent5"/>
                </a:solidFill>
                <a:latin typeface="BentonSans Regular"/>
                <a:ea typeface="+mn-ea"/>
                <a:cs typeface="BentonSans Regular"/>
              </a:defRPr>
            </a:lvl3pPr>
            <a:lvl4pPr marL="1371600" indent="0" algn="l" defTabSz="457200" rtl="0" eaLnBrk="1" latinLnBrk="0" hangingPunct="1">
              <a:spcBef>
                <a:spcPct val="20000"/>
              </a:spcBef>
              <a:buFont typeface="Arial"/>
              <a:buNone/>
              <a:defRPr sz="1000" kern="1200">
                <a:solidFill>
                  <a:schemeClr val="accent5"/>
                </a:solidFill>
                <a:latin typeface="BentonSans Regular"/>
                <a:ea typeface="+mn-ea"/>
                <a:cs typeface="BentonSans Regular"/>
              </a:defRPr>
            </a:lvl4pPr>
            <a:lvl5pPr marL="1828800" indent="0" algn="l" defTabSz="457200" rtl="0" eaLnBrk="1" latinLnBrk="0" hangingPunct="1">
              <a:spcBef>
                <a:spcPct val="20000"/>
              </a:spcBef>
              <a:buFont typeface="Arial"/>
              <a:buNone/>
              <a:defRPr sz="1000" kern="1200">
                <a:solidFill>
                  <a:schemeClr val="accent5"/>
                </a:solidFill>
                <a:latin typeface="BentonSans Regular"/>
                <a:ea typeface="+mn-ea"/>
                <a:cs typeface="BentonSans Regular"/>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cap="all" dirty="0">
              <a:solidFill>
                <a:schemeClr val="bg1"/>
              </a:solidFill>
            </a:endParaRPr>
          </a:p>
        </p:txBody>
      </p:sp>
      <p:sp>
        <p:nvSpPr>
          <p:cNvPr id="3" name="Title 2"/>
          <p:cNvSpPr>
            <a:spLocks noGrp="1"/>
          </p:cNvSpPr>
          <p:nvPr>
            <p:ph type="title"/>
          </p:nvPr>
        </p:nvSpPr>
        <p:spPr/>
        <p:txBody>
          <a:bodyPr anchor="ctr" anchorCtr="0"/>
          <a:lstStyle/>
          <a:p>
            <a:pPr algn="l"/>
            <a:r>
              <a:rPr lang="en-US" sz="4000" dirty="0" smtClean="0">
                <a:solidFill>
                  <a:schemeClr val="bg1"/>
                </a:solidFill>
              </a:rPr>
              <a:t>Questions?</a:t>
            </a:r>
            <a:endParaRPr lang="en-US" sz="3000" dirty="0">
              <a:solidFill>
                <a:schemeClr val="bg1"/>
              </a:solidFill>
            </a:endParaRPr>
          </a:p>
        </p:txBody>
      </p:sp>
    </p:spTree>
    <p:extLst>
      <p:ext uri="{BB962C8B-B14F-4D97-AF65-F5344CB8AC3E}">
        <p14:creationId xmlns:p14="http://schemas.microsoft.com/office/powerpoint/2010/main" val="37155581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Night_touchscreen_v4.jpg"/>
          <p:cNvPicPr>
            <a:picLocks noChangeAspect="1"/>
          </p:cNvPicPr>
          <p:nvPr/>
        </p:nvPicPr>
        <p:blipFill>
          <a:blip r:embed="rId3" cstate="screen">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a:ext>
            </a:extLst>
          </a:blip>
          <a:stretch>
            <a:fillRect/>
          </a:stretch>
        </p:blipFill>
        <p:spPr>
          <a:xfrm>
            <a:off x="0" y="1"/>
            <a:ext cx="9144000" cy="5143500"/>
          </a:xfrm>
          <a:prstGeom prst="rect">
            <a:avLst/>
          </a:prstGeom>
        </p:spPr>
      </p:pic>
      <p:sp>
        <p:nvSpPr>
          <p:cNvPr id="2" name="Content Placeholder 1"/>
          <p:cNvSpPr>
            <a:spLocks noGrp="1"/>
          </p:cNvSpPr>
          <p:nvPr>
            <p:ph sz="quarter" idx="11"/>
          </p:nvPr>
        </p:nvSpPr>
        <p:spPr>
          <a:xfrm>
            <a:off x="403224" y="1317224"/>
            <a:ext cx="8337551" cy="2558039"/>
          </a:xfrm>
        </p:spPr>
        <p:txBody>
          <a:bodyPr>
            <a:normAutofit/>
          </a:bodyPr>
          <a:lstStyle/>
          <a:p>
            <a:pPr algn="ctr"/>
            <a:r>
              <a:rPr lang="en-US" sz="2813" dirty="0">
                <a:solidFill>
                  <a:srgbClr val="FFFFFF"/>
                </a:solidFill>
                <a:latin typeface="BentonSans Book"/>
                <a:sym typeface="Calibri Light"/>
              </a:rPr>
              <a:t>“Automating B2B </a:t>
            </a:r>
            <a:r>
              <a:rPr lang="en-US" sz="2813" dirty="0" smtClean="0">
                <a:solidFill>
                  <a:srgbClr val="FFFFFF"/>
                </a:solidFill>
                <a:latin typeface="BentonSans Book"/>
                <a:sym typeface="Calibri Light"/>
              </a:rPr>
              <a:t>payments</a:t>
            </a:r>
            <a:r>
              <a:rPr lang="is-IS" sz="2813" dirty="0" smtClean="0">
                <a:solidFill>
                  <a:srgbClr val="FFFFFF"/>
                </a:solidFill>
                <a:latin typeface="BentonSans Book"/>
                <a:sym typeface="Calibri Light"/>
              </a:rPr>
              <a:t>…can </a:t>
            </a:r>
            <a:r>
              <a:rPr lang="is-IS" sz="2813" dirty="0">
                <a:solidFill>
                  <a:srgbClr val="FFFFFF"/>
                </a:solidFill>
                <a:latin typeface="BentonSans Book"/>
                <a:sym typeface="Calibri Light"/>
              </a:rPr>
              <a:t>create an</a:t>
            </a:r>
            <a:br>
              <a:rPr lang="is-IS" sz="2813" dirty="0">
                <a:solidFill>
                  <a:srgbClr val="FFFFFF"/>
                </a:solidFill>
                <a:latin typeface="BentonSans Book"/>
                <a:sym typeface="Calibri Light"/>
              </a:rPr>
            </a:br>
            <a:r>
              <a:rPr lang="is-IS" sz="2813" dirty="0">
                <a:solidFill>
                  <a:srgbClr val="FFFFFF"/>
                </a:solidFill>
                <a:latin typeface="BentonSans Book"/>
                <a:sym typeface="Calibri Light"/>
              </a:rPr>
              <a:t>interconnected, automated world that </a:t>
            </a:r>
            <a:br>
              <a:rPr lang="is-IS" sz="2813" dirty="0">
                <a:solidFill>
                  <a:srgbClr val="FFFFFF"/>
                </a:solidFill>
                <a:latin typeface="BentonSans Book"/>
                <a:sym typeface="Calibri Light"/>
              </a:rPr>
            </a:br>
            <a:r>
              <a:rPr lang="is-IS" sz="2813" dirty="0">
                <a:solidFill>
                  <a:srgbClr val="FFFFFF"/>
                </a:solidFill>
                <a:latin typeface="BentonSans Book"/>
                <a:sym typeface="Calibri Light"/>
              </a:rPr>
              <a:t>provides financial prowess and </a:t>
            </a:r>
            <a:br>
              <a:rPr lang="is-IS" sz="2813" dirty="0">
                <a:solidFill>
                  <a:srgbClr val="FFFFFF"/>
                </a:solidFill>
                <a:latin typeface="BentonSans Book"/>
                <a:sym typeface="Calibri Light"/>
              </a:rPr>
            </a:br>
            <a:r>
              <a:rPr lang="is-IS" sz="2813" dirty="0">
                <a:solidFill>
                  <a:srgbClr val="FFFFFF"/>
                </a:solidFill>
                <a:latin typeface="BentonSans Book"/>
                <a:sym typeface="Calibri Light"/>
              </a:rPr>
              <a:t>deep intelligence, turning B2B payments into </a:t>
            </a:r>
            <a:br>
              <a:rPr lang="is-IS" sz="2813" dirty="0">
                <a:solidFill>
                  <a:srgbClr val="FFFFFF"/>
                </a:solidFill>
                <a:latin typeface="BentonSans Book"/>
                <a:sym typeface="Calibri Light"/>
              </a:rPr>
            </a:br>
            <a:r>
              <a:rPr lang="is-IS" sz="2813" dirty="0">
                <a:solidFill>
                  <a:srgbClr val="FFFFFF"/>
                </a:solidFill>
                <a:latin typeface="BentonSans Book"/>
                <a:sym typeface="Calibri Light"/>
              </a:rPr>
              <a:t>a strategic business process.</a:t>
            </a:r>
            <a:r>
              <a:rPr lang="en-US" sz="2813" dirty="0" smtClean="0">
                <a:solidFill>
                  <a:srgbClr val="FFFFFF"/>
                </a:solidFill>
                <a:latin typeface="BentonSans Book"/>
                <a:sym typeface="Calibri Light"/>
              </a:rPr>
              <a:t>”</a:t>
            </a:r>
          </a:p>
          <a:p>
            <a:pPr lvl="0" algn="ctr" defTabSz="914377" rtl="0">
              <a:lnSpc>
                <a:spcPts val="2200"/>
              </a:lnSpc>
              <a:spcBef>
                <a:spcPts val="0"/>
              </a:spcBef>
              <a:buSzTx/>
            </a:pPr>
            <a:endParaRPr lang="en-US" sz="1388" kern="1200" dirty="0" smtClean="0">
              <a:solidFill>
                <a:srgbClr val="FFFFFF"/>
              </a:solidFill>
              <a:latin typeface="BentonSans Light Italic"/>
              <a:ea typeface="Helvetica Neue"/>
              <a:cs typeface="Helvetica Neue"/>
              <a:sym typeface="Helvetica"/>
            </a:endParaRPr>
          </a:p>
          <a:p>
            <a:pPr lvl="0" algn="ctr" defTabSz="914377" rtl="0">
              <a:lnSpc>
                <a:spcPts val="2200"/>
              </a:lnSpc>
              <a:spcBef>
                <a:spcPts val="0"/>
              </a:spcBef>
              <a:buSzTx/>
            </a:pPr>
            <a:r>
              <a:rPr lang="en-US" sz="1388" i="1" kern="1200" dirty="0" smtClean="0">
                <a:solidFill>
                  <a:srgbClr val="FFFFFF"/>
                </a:solidFill>
                <a:latin typeface="BentonSans Light" charset="0"/>
                <a:ea typeface="BentonSans Light" charset="0"/>
                <a:cs typeface="BentonSans Light" charset="0"/>
                <a:sym typeface="Helvetica"/>
              </a:rPr>
              <a:t>—</a:t>
            </a:r>
            <a:r>
              <a:rPr lang="en-US" sz="1388" i="1" kern="1200" dirty="0">
                <a:solidFill>
                  <a:srgbClr val="FFFFFF"/>
                </a:solidFill>
                <a:latin typeface="BentonSans Light" charset="0"/>
                <a:ea typeface="BentonSans Light" charset="0"/>
                <a:cs typeface="BentonSans Light" charset="0"/>
                <a:sym typeface="Helvetica"/>
              </a:rPr>
              <a:t>Andrew </a:t>
            </a:r>
            <a:r>
              <a:rPr lang="en-US" sz="1388" i="1" kern="1200" dirty="0" err="1">
                <a:solidFill>
                  <a:srgbClr val="FFFFFF"/>
                </a:solidFill>
                <a:latin typeface="BentonSans Light" charset="0"/>
                <a:ea typeface="BentonSans Light" charset="0"/>
                <a:cs typeface="BentonSans Light" charset="0"/>
                <a:sym typeface="Helvetica"/>
              </a:rPr>
              <a:t>Bartolini</a:t>
            </a:r>
            <a:r>
              <a:rPr lang="en-US" sz="1388" i="1" kern="1200" dirty="0">
                <a:solidFill>
                  <a:srgbClr val="FFFFFF"/>
                </a:solidFill>
                <a:latin typeface="BentonSans Light" charset="0"/>
                <a:ea typeface="BentonSans Light" charset="0"/>
                <a:cs typeface="BentonSans Light" charset="0"/>
                <a:sym typeface="Helvetica"/>
              </a:rPr>
              <a:t>, Ardent Partners “The State of B2B Payments 2015: Emerging Business Value</a:t>
            </a:r>
            <a:r>
              <a:rPr lang="en-US" sz="1388" i="1" kern="1200" dirty="0" smtClean="0">
                <a:solidFill>
                  <a:srgbClr val="FFFFFF"/>
                </a:solidFill>
                <a:latin typeface="BentonSans Light" charset="0"/>
                <a:ea typeface="BentonSans Light" charset="0"/>
                <a:cs typeface="BentonSans Light" charset="0"/>
                <a:sym typeface="Helvetica"/>
              </a:rPr>
              <a:t>”</a:t>
            </a:r>
            <a:endParaRPr lang="en-US" sz="1388" i="1" kern="1200" dirty="0">
              <a:solidFill>
                <a:srgbClr val="FFFFFF"/>
              </a:solidFill>
              <a:latin typeface="BentonSans Light" charset="0"/>
              <a:ea typeface="BentonSans Light" charset="0"/>
              <a:cs typeface="BentonSans Light" charset="0"/>
              <a:sym typeface="Helvetica"/>
            </a:endParaRPr>
          </a:p>
        </p:txBody>
      </p:sp>
      <p:sp>
        <p:nvSpPr>
          <p:cNvPr id="6" name="Text Placeholder 3"/>
          <p:cNvSpPr txBox="1">
            <a:spLocks/>
          </p:cNvSpPr>
          <p:nvPr/>
        </p:nvSpPr>
        <p:spPr>
          <a:xfrm>
            <a:off x="0" y="3715659"/>
            <a:ext cx="9144000" cy="834571"/>
          </a:xfrm>
          <a:prstGeom prst="rect">
            <a:avLst/>
          </a:prstGeom>
        </p:spPr>
        <p:txBody>
          <a:bodyPr vert="horz" lIns="91438" tIns="45719" rIns="91438" bIns="45719" rtlCol="0" anchor="t" anchorCtr="0">
            <a:normAutofit/>
          </a:bodyP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lnSpc>
                <a:spcPts val="2200"/>
              </a:lnSpc>
            </a:pPr>
            <a:endParaRPr lang="en-US" sz="1388" dirty="0">
              <a:solidFill>
                <a:srgbClr val="FFFFFF"/>
              </a:solidFill>
              <a:latin typeface="BentonSans Light Italic"/>
              <a:sym typeface="Helvetica"/>
            </a:endParaRPr>
          </a:p>
        </p:txBody>
      </p:sp>
      <p:sp>
        <p:nvSpPr>
          <p:cNvPr id="13" name="Shape 4"/>
          <p:cNvSpPr txBox="1">
            <a:spLocks/>
          </p:cNvSpPr>
          <p:nvPr/>
        </p:nvSpPr>
        <p:spPr>
          <a:xfrm>
            <a:off x="6503670" y="4852828"/>
            <a:ext cx="2057400" cy="206693"/>
          </a:xfrm>
          <a:prstGeom prst="rect">
            <a:avLst/>
          </a:prstGeom>
          <a:ln w="25400">
            <a:miter lim="400000"/>
          </a:ln>
        </p:spPr>
        <p:txBody>
          <a:bodyPr lIns="34289" tIns="34289" rIns="34289" bIns="34289" anchor="ctr">
            <a:spAutoFit/>
          </a:bodyPr>
          <a:lstStyle>
            <a:defPPr>
              <a:defRPr lang="en-US"/>
            </a:defPPr>
            <a:lvl1pPr marL="0" algn="l" defTabSz="342891" rtl="0" eaLnBrk="1" latinLnBrk="0" hangingPunct="1">
              <a:lnSpc>
                <a:spcPct val="100000"/>
              </a:lnSpc>
              <a:spcBef>
                <a:spcPts val="0"/>
              </a:spcBef>
              <a:defRPr sz="900" kern="1200">
                <a:solidFill>
                  <a:srgbClr val="888888"/>
                </a:solidFill>
                <a:latin typeface="Calibri"/>
                <a:ea typeface="Calibri"/>
                <a:cs typeface="Calibri"/>
                <a:sym typeface="Calibri"/>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pPr algn="r"/>
            <a:fld id="{86CB4B4D-7CA3-9044-876B-883B54F8677D}" type="slidenum">
              <a:rPr lang="uk-UA" b="0" i="0" kern="0" smtClean="0">
                <a:latin typeface="BentonSans Light" charset="0"/>
                <a:ea typeface="BentonSans Light" charset="0"/>
                <a:cs typeface="BentonSans Light" charset="0"/>
              </a:rPr>
              <a:pPr algn="r"/>
              <a:t>3</a:t>
            </a:fld>
            <a:endParaRPr lang="uk-UA" b="0" i="0" kern="0" dirty="0">
              <a:latin typeface="BentonSans Light" charset="0"/>
              <a:ea typeface="BentonSans Light" charset="0"/>
              <a:cs typeface="BentonSans Light" charset="0"/>
            </a:endParaRPr>
          </a:p>
        </p:txBody>
      </p:sp>
      <p:sp>
        <p:nvSpPr>
          <p:cNvPr id="14" name="TextBox 13"/>
          <p:cNvSpPr txBox="1"/>
          <p:nvPr/>
        </p:nvSpPr>
        <p:spPr>
          <a:xfrm>
            <a:off x="613318" y="4817674"/>
            <a:ext cx="6727554" cy="276999"/>
          </a:xfrm>
          <a:prstGeom prst="rect">
            <a:avLst/>
          </a:prstGeom>
          <a:noFill/>
        </p:spPr>
        <p:txBody>
          <a:bodyPr wrap="square" lIns="0" rtlCol="0" anchor="t">
            <a:spAutoFit/>
          </a:bodyPr>
          <a:lstStyle/>
          <a:p>
            <a:pPr algn="l"/>
            <a:r>
              <a:rPr lang="en-US" sz="600" b="0" i="0" u="none" strike="noStrike" kern="0" spc="-8" baseline="0" dirty="0" smtClean="0">
                <a:solidFill>
                  <a:srgbClr val="646464"/>
                </a:solidFill>
                <a:latin typeface="BentonSans Light" charset="0"/>
                <a:ea typeface="BentonSans Light" charset="0"/>
                <a:cs typeface="BentonSans Light" charset="0"/>
              </a:rPr>
              <a:t>This material contains information that is proprietary and confidential to American Express. It cannot be shared with third parties without</a:t>
            </a:r>
          </a:p>
          <a:p>
            <a:pPr algn="l"/>
            <a:r>
              <a:rPr lang="en-US" sz="600" b="0" i="0" u="none" strike="noStrike" kern="0" spc="-8" baseline="0" dirty="0" smtClean="0">
                <a:solidFill>
                  <a:srgbClr val="646464"/>
                </a:solidFill>
                <a:latin typeface="BentonSans Light" charset="0"/>
                <a:ea typeface="BentonSans Light" charset="0"/>
                <a:cs typeface="BentonSans Light" charset="0"/>
              </a:rPr>
              <a:t>American Express’ written consent. AMERICAN EXPRESS PROPRIETARY &amp; CONFIDENTIAL. DO NOT COPY. DO NOT DISTRIBUTE</a:t>
            </a:r>
            <a:endParaRPr lang="en-US" sz="600" b="0" i="0" kern="0" spc="-8" baseline="0" dirty="0">
              <a:solidFill>
                <a:srgbClr val="646464"/>
              </a:solidFill>
              <a:latin typeface="BentonSans Light" charset="0"/>
              <a:ea typeface="BentonSans Light" charset="0"/>
              <a:cs typeface="BentonSans Light" charset="0"/>
            </a:endParaRPr>
          </a:p>
        </p:txBody>
      </p:sp>
    </p:spTree>
    <p:extLst>
      <p:ext uri="{BB962C8B-B14F-4D97-AF65-F5344CB8AC3E}">
        <p14:creationId xmlns:p14="http://schemas.microsoft.com/office/powerpoint/2010/main" val="16343619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srcRect l="-1" r="595" b="1268"/>
          <a:stretch/>
        </p:blipFill>
        <p:spPr>
          <a:xfrm>
            <a:off x="0" y="0"/>
            <a:ext cx="9144000" cy="5143500"/>
          </a:xfrm>
          <a:prstGeom prst="rect">
            <a:avLst/>
          </a:prstGeom>
          <a:solidFill>
            <a:schemeClr val="accent4">
              <a:lumMod val="60000"/>
              <a:lumOff val="40000"/>
            </a:schemeClr>
          </a:solidFill>
        </p:spPr>
      </p:pic>
      <p:sp>
        <p:nvSpPr>
          <p:cNvPr id="6" name="Rectangle 5"/>
          <p:cNvSpPr/>
          <p:nvPr/>
        </p:nvSpPr>
        <p:spPr>
          <a:xfrm>
            <a:off x="403225" y="4520686"/>
            <a:ext cx="1804913" cy="184664"/>
          </a:xfrm>
          <a:prstGeom prst="rect">
            <a:avLst/>
          </a:prstGeom>
        </p:spPr>
        <p:txBody>
          <a:bodyPr wrap="none" lIns="91438" tIns="45719" rIns="91438" bIns="45719">
            <a:spAutoFit/>
          </a:bodyPr>
          <a:lstStyle/>
          <a:p>
            <a:pPr lvl="0" fontAlgn="base">
              <a:spcBef>
                <a:spcPct val="0"/>
              </a:spcBef>
              <a:spcAft>
                <a:spcPct val="0"/>
              </a:spcAft>
            </a:pPr>
            <a:r>
              <a:rPr lang="en-US" sz="600" i="1" dirty="0">
                <a:solidFill>
                  <a:srgbClr val="BFBFBF"/>
                </a:solidFill>
                <a:latin typeface="Arial" charset="0"/>
                <a:ea typeface=""/>
                <a:cs typeface="Arial" charset="0"/>
              </a:rPr>
              <a:t>Source: </a:t>
            </a:r>
            <a:r>
              <a:rPr lang="en-US" sz="600" dirty="0">
                <a:solidFill>
                  <a:srgbClr val="BFBFBF"/>
                </a:solidFill>
              </a:rPr>
              <a:t>McKinsey Global Payments Map 2014</a:t>
            </a:r>
            <a:endParaRPr lang="en-US" sz="600" i="1" dirty="0">
              <a:solidFill>
                <a:srgbClr val="BFBFBF"/>
              </a:solidFill>
              <a:latin typeface="Arial" charset="0"/>
              <a:ea typeface=""/>
              <a:cs typeface="Arial" charset="0"/>
            </a:endParaRPr>
          </a:p>
        </p:txBody>
      </p:sp>
      <p:sp>
        <p:nvSpPr>
          <p:cNvPr id="11" name="Shape 4"/>
          <p:cNvSpPr txBox="1">
            <a:spLocks/>
          </p:cNvSpPr>
          <p:nvPr/>
        </p:nvSpPr>
        <p:spPr>
          <a:xfrm>
            <a:off x="6492240" y="4852828"/>
            <a:ext cx="2057400" cy="206693"/>
          </a:xfrm>
          <a:prstGeom prst="rect">
            <a:avLst/>
          </a:prstGeom>
          <a:ln w="25400">
            <a:miter lim="400000"/>
          </a:ln>
        </p:spPr>
        <p:txBody>
          <a:bodyPr lIns="34289" tIns="34289" rIns="34289" bIns="34289" anchor="ctr">
            <a:spAutoFit/>
          </a:bodyPr>
          <a:lstStyle>
            <a:defPPr>
              <a:defRPr lang="en-US"/>
            </a:defPPr>
            <a:lvl1pPr marL="0" algn="l" defTabSz="342891" rtl="0" eaLnBrk="1" latinLnBrk="0" hangingPunct="1">
              <a:lnSpc>
                <a:spcPct val="100000"/>
              </a:lnSpc>
              <a:spcBef>
                <a:spcPts val="0"/>
              </a:spcBef>
              <a:defRPr sz="900" kern="1200">
                <a:solidFill>
                  <a:srgbClr val="888888"/>
                </a:solidFill>
                <a:latin typeface="Calibri"/>
                <a:ea typeface="Calibri"/>
                <a:cs typeface="Calibri"/>
                <a:sym typeface="Calibri"/>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pPr algn="r"/>
            <a:fld id="{86CB4B4D-7CA3-9044-876B-883B54F8677D}" type="slidenum">
              <a:rPr lang="uk-UA" b="0" i="0" kern="0" smtClean="0">
                <a:latin typeface="BentonSans Light" charset="0"/>
                <a:ea typeface="BentonSans Light" charset="0"/>
                <a:cs typeface="BentonSans Light" charset="0"/>
              </a:rPr>
              <a:pPr algn="r"/>
              <a:t>4</a:t>
            </a:fld>
            <a:endParaRPr lang="uk-UA" b="0" i="0" kern="0" dirty="0">
              <a:latin typeface="BentonSans Light" charset="0"/>
              <a:ea typeface="BentonSans Light" charset="0"/>
              <a:cs typeface="BentonSans Light" charset="0"/>
            </a:endParaRPr>
          </a:p>
        </p:txBody>
      </p:sp>
      <p:sp>
        <p:nvSpPr>
          <p:cNvPr id="12" name="TextBox 11"/>
          <p:cNvSpPr txBox="1"/>
          <p:nvPr/>
        </p:nvSpPr>
        <p:spPr>
          <a:xfrm>
            <a:off x="613318" y="4817674"/>
            <a:ext cx="6727554" cy="276999"/>
          </a:xfrm>
          <a:prstGeom prst="rect">
            <a:avLst/>
          </a:prstGeom>
          <a:noFill/>
        </p:spPr>
        <p:txBody>
          <a:bodyPr wrap="square" lIns="0" rtlCol="0" anchor="t">
            <a:spAutoFit/>
          </a:bodyPr>
          <a:lstStyle/>
          <a:p>
            <a:pPr algn="l"/>
            <a:r>
              <a:rPr lang="en-US" sz="600" b="0" i="0" u="none" strike="noStrike" kern="0" spc="-8" baseline="0" dirty="0" smtClean="0">
                <a:solidFill>
                  <a:srgbClr val="646464"/>
                </a:solidFill>
                <a:latin typeface="BentonSans Light" charset="0"/>
                <a:ea typeface="BentonSans Light" charset="0"/>
                <a:cs typeface="BentonSans Light" charset="0"/>
              </a:rPr>
              <a:t>This material contains information that is proprietary and confidential to American Express. It cannot be shared with third parties without</a:t>
            </a:r>
          </a:p>
          <a:p>
            <a:pPr algn="l"/>
            <a:r>
              <a:rPr lang="en-US" sz="600" b="0" i="0" u="none" strike="noStrike" kern="0" spc="-8" baseline="0" dirty="0" smtClean="0">
                <a:solidFill>
                  <a:srgbClr val="646464"/>
                </a:solidFill>
                <a:latin typeface="BentonSans Light" charset="0"/>
                <a:ea typeface="BentonSans Light" charset="0"/>
                <a:cs typeface="BentonSans Light" charset="0"/>
              </a:rPr>
              <a:t>American Express’ written consent. AMERICAN EXPRESS PROPRIETARY &amp; CONFIDENTIAL. DO NOT COPY. DO NOT DISTRIBUTE</a:t>
            </a:r>
            <a:endParaRPr lang="en-US" sz="600" b="0" i="0" kern="0" spc="-8" baseline="0" dirty="0">
              <a:solidFill>
                <a:srgbClr val="646464"/>
              </a:solidFill>
              <a:latin typeface="BentonSans Light" charset="0"/>
              <a:ea typeface="BentonSans Light" charset="0"/>
              <a:cs typeface="BentonSans Light" charset="0"/>
            </a:endParaRPr>
          </a:p>
        </p:txBody>
      </p:sp>
    </p:spTree>
    <p:extLst>
      <p:ext uri="{BB962C8B-B14F-4D97-AF65-F5344CB8AC3E}">
        <p14:creationId xmlns:p14="http://schemas.microsoft.com/office/powerpoint/2010/main" val="160156950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B2b supplier payments</a:t>
            </a:r>
            <a:endParaRPr lang="en-US" dirty="0"/>
          </a:p>
        </p:txBody>
      </p:sp>
      <p:graphicFrame>
        <p:nvGraphicFramePr>
          <p:cNvPr id="15" name="Chart 14"/>
          <p:cNvGraphicFramePr>
            <a:graphicFrameLocks/>
          </p:cNvGraphicFramePr>
          <p:nvPr>
            <p:extLst>
              <p:ext uri="{D42A27DB-BD31-4B8C-83A1-F6EECF244321}">
                <p14:modId xmlns:p14="http://schemas.microsoft.com/office/powerpoint/2010/main" val="1849263966"/>
              </p:ext>
            </p:extLst>
          </p:nvPr>
        </p:nvGraphicFramePr>
        <p:xfrm>
          <a:off x="427052" y="847725"/>
          <a:ext cx="8318187" cy="3448050"/>
        </p:xfrm>
        <a:graphic>
          <a:graphicData uri="http://schemas.openxmlformats.org/drawingml/2006/chart">
            <c:chart xmlns:c="http://schemas.openxmlformats.org/drawingml/2006/chart" xmlns:r="http://schemas.openxmlformats.org/officeDocument/2006/relationships" r:id="rId3"/>
          </a:graphicData>
        </a:graphic>
      </p:graphicFrame>
      <p:sp>
        <p:nvSpPr>
          <p:cNvPr id="16" name="TextBox 15"/>
          <p:cNvSpPr txBox="1"/>
          <p:nvPr/>
        </p:nvSpPr>
        <p:spPr>
          <a:xfrm>
            <a:off x="253444" y="2571750"/>
            <a:ext cx="319724" cy="569385"/>
          </a:xfrm>
          <a:prstGeom prst="rect">
            <a:avLst/>
          </a:prstGeom>
          <a:noFill/>
          <a:ln w="254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t">
            <a:spAutoFit/>
          </a:bodyPr>
          <a:lstStyle/>
          <a:p>
            <a:pPr marL="0" marR="0" indent="0" algn="r" defTabSz="609584" rtl="0" fontAlgn="auto" latinLnBrk="1" hangingPunct="0">
              <a:lnSpc>
                <a:spcPts val="1800"/>
              </a:lnSpc>
              <a:spcBef>
                <a:spcPts val="1200"/>
              </a:spcBef>
              <a:spcAft>
                <a:spcPts val="0"/>
              </a:spcAft>
              <a:buClrTx/>
              <a:buSzTx/>
              <a:buFontTx/>
              <a:buNone/>
              <a:tabLst/>
            </a:pPr>
            <a:r>
              <a:rPr kumimoji="0" lang="en-US" sz="1400" u="none" strike="noStrike" cap="none" spc="0" normalizeH="0" baseline="0" smtClean="0">
                <a:ln>
                  <a:noFill/>
                </a:ln>
                <a:effectLst/>
                <a:uFillTx/>
                <a:latin typeface="BentonSans Book" charset="0"/>
                <a:ea typeface="BentonSans Book" charset="0"/>
                <a:cs typeface="BentonSans Book" charset="0"/>
                <a:sym typeface="Helvetica"/>
              </a:rPr>
              <a:t>$</a:t>
            </a:r>
            <a:endParaRPr kumimoji="0" lang="en-US" sz="1400" u="none" strike="noStrike" cap="none" spc="0" normalizeH="0" baseline="0">
              <a:ln>
                <a:noFill/>
              </a:ln>
              <a:effectLst/>
              <a:uFillTx/>
              <a:latin typeface="BentonSans Book" charset="0"/>
              <a:ea typeface="BentonSans Book" charset="0"/>
              <a:cs typeface="BentonSans Book" charset="0"/>
              <a:sym typeface="Helvetica"/>
            </a:endParaRPr>
          </a:p>
        </p:txBody>
      </p:sp>
      <p:sp>
        <p:nvSpPr>
          <p:cNvPr id="17" name="TextBox 16"/>
          <p:cNvSpPr txBox="1"/>
          <p:nvPr/>
        </p:nvSpPr>
        <p:spPr>
          <a:xfrm>
            <a:off x="367010" y="3916241"/>
            <a:ext cx="698219" cy="569385"/>
          </a:xfrm>
          <a:prstGeom prst="rect">
            <a:avLst/>
          </a:prstGeom>
          <a:noFill/>
          <a:ln w="254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t">
            <a:spAutoFit/>
          </a:bodyPr>
          <a:lstStyle/>
          <a:p>
            <a:pPr marL="0" marR="0" indent="0" algn="r" defTabSz="609584" rtl="0" fontAlgn="auto" latinLnBrk="1" hangingPunct="0">
              <a:lnSpc>
                <a:spcPts val="1800"/>
              </a:lnSpc>
              <a:spcBef>
                <a:spcPts val="1200"/>
              </a:spcBef>
              <a:spcAft>
                <a:spcPts val="0"/>
              </a:spcAft>
              <a:buClrTx/>
              <a:buSzTx/>
              <a:buFontTx/>
              <a:buNone/>
              <a:tabLst/>
            </a:pPr>
            <a:r>
              <a:rPr lang="en-US" sz="1400" dirty="0" smtClean="0">
                <a:solidFill>
                  <a:srgbClr val="4D4F53"/>
                </a:solidFill>
                <a:latin typeface="BentonSans Book" charset="0"/>
                <a:ea typeface="BentonSans Book" charset="0"/>
                <a:cs typeface="BentonSans Book" charset="0"/>
                <a:sym typeface="Helvetica"/>
              </a:rPr>
              <a:t>~10s</a:t>
            </a:r>
            <a:endParaRPr kumimoji="0" lang="en-US" sz="1400" u="none" strike="noStrike" cap="none" spc="0" normalizeH="0" baseline="0" dirty="0">
              <a:ln>
                <a:noFill/>
              </a:ln>
              <a:solidFill>
                <a:srgbClr val="4D4F53"/>
              </a:solidFill>
              <a:effectLst/>
              <a:uFillTx/>
              <a:latin typeface="BentonSans Book" charset="0"/>
              <a:ea typeface="BentonSans Book" charset="0"/>
              <a:cs typeface="BentonSans Book" charset="0"/>
              <a:sym typeface="Helvetica"/>
            </a:endParaRPr>
          </a:p>
        </p:txBody>
      </p:sp>
      <p:sp>
        <p:nvSpPr>
          <p:cNvPr id="18" name="TextBox 17"/>
          <p:cNvSpPr txBox="1"/>
          <p:nvPr/>
        </p:nvSpPr>
        <p:spPr>
          <a:xfrm>
            <a:off x="3243756" y="3916241"/>
            <a:ext cx="698219" cy="569385"/>
          </a:xfrm>
          <a:prstGeom prst="rect">
            <a:avLst/>
          </a:prstGeom>
          <a:noFill/>
          <a:ln w="254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t">
            <a:spAutoFit/>
          </a:bodyPr>
          <a:lstStyle/>
          <a:p>
            <a:pPr marL="0" marR="0" indent="0" algn="r" defTabSz="609584" rtl="0" fontAlgn="auto" latinLnBrk="1" hangingPunct="0">
              <a:lnSpc>
                <a:spcPts val="1800"/>
              </a:lnSpc>
              <a:spcBef>
                <a:spcPts val="1200"/>
              </a:spcBef>
              <a:spcAft>
                <a:spcPts val="0"/>
              </a:spcAft>
              <a:buClrTx/>
              <a:buSzTx/>
              <a:buFontTx/>
              <a:buNone/>
              <a:tabLst/>
            </a:pPr>
            <a:r>
              <a:rPr lang="en-US" sz="1400" smtClean="0">
                <a:solidFill>
                  <a:srgbClr val="4D4F53"/>
                </a:solidFill>
                <a:latin typeface="BentonSans Book" charset="0"/>
                <a:ea typeface="BentonSans Book" charset="0"/>
                <a:cs typeface="BentonSans Book" charset="0"/>
                <a:sym typeface="Helvetica"/>
              </a:rPr>
              <a:t>100s</a:t>
            </a:r>
            <a:endParaRPr kumimoji="0" lang="en-US" sz="1400" u="none" strike="noStrike" cap="none" spc="0" normalizeH="0" baseline="0" dirty="0">
              <a:ln>
                <a:noFill/>
              </a:ln>
              <a:solidFill>
                <a:srgbClr val="4D4F53"/>
              </a:solidFill>
              <a:effectLst/>
              <a:uFillTx/>
              <a:latin typeface="BentonSans Book" charset="0"/>
              <a:ea typeface="BentonSans Book" charset="0"/>
              <a:cs typeface="BentonSans Book" charset="0"/>
              <a:sym typeface="Helvetica"/>
            </a:endParaRPr>
          </a:p>
        </p:txBody>
      </p:sp>
      <p:sp>
        <p:nvSpPr>
          <p:cNvPr id="19" name="TextBox 18"/>
          <p:cNvSpPr txBox="1"/>
          <p:nvPr/>
        </p:nvSpPr>
        <p:spPr>
          <a:xfrm>
            <a:off x="7874758" y="3916240"/>
            <a:ext cx="811547" cy="569385"/>
          </a:xfrm>
          <a:prstGeom prst="rect">
            <a:avLst/>
          </a:prstGeom>
          <a:noFill/>
          <a:ln w="254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t">
            <a:spAutoFit/>
          </a:bodyPr>
          <a:lstStyle/>
          <a:p>
            <a:pPr marL="0" marR="0" indent="0" algn="r" defTabSz="609584" rtl="0" fontAlgn="auto" latinLnBrk="1" hangingPunct="0">
              <a:lnSpc>
                <a:spcPts val="1800"/>
              </a:lnSpc>
              <a:spcBef>
                <a:spcPts val="1200"/>
              </a:spcBef>
              <a:spcAft>
                <a:spcPts val="0"/>
              </a:spcAft>
              <a:buClrTx/>
              <a:buSzTx/>
              <a:buFontTx/>
              <a:buNone/>
              <a:tabLst/>
            </a:pPr>
            <a:r>
              <a:rPr lang="en-US" sz="1400" smtClean="0">
                <a:solidFill>
                  <a:srgbClr val="4D4F53"/>
                </a:solidFill>
                <a:latin typeface="BentonSans Book" charset="0"/>
                <a:ea typeface="BentonSans Book" charset="0"/>
                <a:cs typeface="BentonSans Book" charset="0"/>
                <a:sym typeface="Helvetica"/>
              </a:rPr>
              <a:t>1,000s</a:t>
            </a:r>
            <a:endParaRPr kumimoji="0" lang="en-US" sz="1400" u="none" strike="noStrike" cap="none" spc="0" normalizeH="0" baseline="0" dirty="0">
              <a:ln>
                <a:noFill/>
              </a:ln>
              <a:solidFill>
                <a:srgbClr val="4D4F53"/>
              </a:solidFill>
              <a:effectLst/>
              <a:uFillTx/>
              <a:latin typeface="BentonSans Book" charset="0"/>
              <a:ea typeface="BentonSans Book" charset="0"/>
              <a:cs typeface="BentonSans Book" charset="0"/>
              <a:sym typeface="Helvetica"/>
            </a:endParaRPr>
          </a:p>
        </p:txBody>
      </p:sp>
      <p:sp>
        <p:nvSpPr>
          <p:cNvPr id="24" name="TextBox 23"/>
          <p:cNvSpPr txBox="1"/>
          <p:nvPr/>
        </p:nvSpPr>
        <p:spPr>
          <a:xfrm>
            <a:off x="390525" y="4485625"/>
            <a:ext cx="4782740" cy="230832"/>
          </a:xfrm>
          <a:prstGeom prst="rect">
            <a:avLst/>
          </a:prstGeom>
          <a:solidFill>
            <a:schemeClr val="bg1"/>
          </a:solidFill>
        </p:spPr>
        <p:txBody>
          <a:bodyPr wrap="square" lIns="91438" tIns="45719" rIns="91438" bIns="45719" rtlCol="0">
            <a:spAutoFit/>
          </a:bodyPr>
          <a:lstStyle/>
          <a:p>
            <a:r>
              <a:rPr lang="en-US" sz="900" i="1" dirty="0">
                <a:latin typeface="BentonSans Light" charset="0"/>
                <a:ea typeface="BentonSans Light" charset="0"/>
                <a:cs typeface="BentonSans Light" charset="0"/>
              </a:rPr>
              <a:t>Source: </a:t>
            </a:r>
            <a:r>
              <a:rPr lang="en-US" sz="900" i="1" dirty="0" smtClean="0">
                <a:latin typeface="BentonSans Light" charset="0"/>
                <a:ea typeface="BentonSans Light" charset="0"/>
                <a:cs typeface="BentonSans Light" charset="0"/>
              </a:rPr>
              <a:t>CAPS Research 2016</a:t>
            </a:r>
            <a:endParaRPr lang="en-US" sz="900" i="1" dirty="0">
              <a:latin typeface="BentonSans Light" charset="0"/>
              <a:ea typeface="BentonSans Light" charset="0"/>
              <a:cs typeface="BentonSans Light" charset="0"/>
            </a:endParaRPr>
          </a:p>
        </p:txBody>
      </p:sp>
      <p:sp>
        <p:nvSpPr>
          <p:cNvPr id="14" name="Rectangle 13"/>
          <p:cNvSpPr/>
          <p:nvPr/>
        </p:nvSpPr>
        <p:spPr>
          <a:xfrm>
            <a:off x="872207" y="1379508"/>
            <a:ext cx="902002" cy="400108"/>
          </a:xfrm>
          <a:prstGeom prst="rect">
            <a:avLst/>
          </a:prstGeom>
          <a:solidFill>
            <a:schemeClr val="accent1"/>
          </a:solidFill>
          <a:ln w="25400" cap="flat">
            <a:solidFill>
              <a:srgbClr val="5B9BD5"/>
            </a:solidFill>
            <a:prstDash val="solid"/>
            <a:miter lim="8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ctr" defTabSz="914400" rtl="0" fontAlgn="auto" latinLnBrk="1" hangingPunct="0">
              <a:lnSpc>
                <a:spcPct val="100000"/>
              </a:lnSpc>
              <a:spcBef>
                <a:spcPts val="0"/>
              </a:spcBef>
              <a:spcAft>
                <a:spcPts val="0"/>
              </a:spcAft>
              <a:buClrTx/>
              <a:buSzTx/>
              <a:buFontTx/>
              <a:buNone/>
              <a:tabLst/>
            </a:pPr>
            <a:r>
              <a:rPr kumimoji="0" lang="en-US" sz="1400" u="none" strike="noStrike" cap="none" spc="0" normalizeH="0" baseline="0" dirty="0" smtClean="0">
                <a:ln>
                  <a:noFill/>
                </a:ln>
                <a:solidFill>
                  <a:schemeClr val="bg1"/>
                </a:solidFill>
                <a:effectLst/>
                <a:uFillTx/>
                <a:latin typeface="BentonSans Book" charset="0"/>
                <a:ea typeface="BentonSans Book" charset="0"/>
                <a:cs typeface="BentonSans Book" charset="0"/>
                <a:sym typeface="Calibri"/>
              </a:rPr>
              <a:t>Direct</a:t>
            </a:r>
            <a:endParaRPr kumimoji="0" lang="en-US" sz="1400" u="none" strike="noStrike" cap="none" spc="0" normalizeH="0" baseline="0" dirty="0">
              <a:ln>
                <a:noFill/>
              </a:ln>
              <a:solidFill>
                <a:schemeClr val="bg1"/>
              </a:solidFill>
              <a:effectLst/>
              <a:uFillTx/>
              <a:latin typeface="BentonSans Book" charset="0"/>
              <a:ea typeface="BentonSans Book" charset="0"/>
              <a:cs typeface="BentonSans Book" charset="0"/>
              <a:sym typeface="Calibri"/>
            </a:endParaRPr>
          </a:p>
        </p:txBody>
      </p:sp>
      <p:sp>
        <p:nvSpPr>
          <p:cNvPr id="22" name="Rectangle 21"/>
          <p:cNvSpPr/>
          <p:nvPr/>
        </p:nvSpPr>
        <p:spPr>
          <a:xfrm>
            <a:off x="2781895" y="2656388"/>
            <a:ext cx="943944" cy="400108"/>
          </a:xfrm>
          <a:prstGeom prst="rect">
            <a:avLst/>
          </a:prstGeom>
          <a:solidFill>
            <a:schemeClr val="bg1">
              <a:lumMod val="85000"/>
            </a:schemeClr>
          </a:solidFill>
          <a:ln w="25400" cap="flat">
            <a:solidFill>
              <a:schemeClr val="bg1">
                <a:lumMod val="85000"/>
              </a:schemeClr>
            </a:solidFill>
            <a:prstDash val="solid"/>
            <a:miter lim="8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ctr" defTabSz="914400" rtl="0" fontAlgn="auto" latinLnBrk="1" hangingPunct="0">
              <a:lnSpc>
                <a:spcPct val="100000"/>
              </a:lnSpc>
              <a:spcBef>
                <a:spcPts val="0"/>
              </a:spcBef>
              <a:spcAft>
                <a:spcPts val="0"/>
              </a:spcAft>
              <a:buClrTx/>
              <a:buSzTx/>
              <a:buFontTx/>
              <a:buNone/>
              <a:tabLst/>
            </a:pPr>
            <a:r>
              <a:rPr kumimoji="0" lang="en-US" sz="1400" u="none" strike="noStrike" cap="none" spc="0" normalizeH="0" baseline="0" dirty="0" smtClean="0">
                <a:ln>
                  <a:noFill/>
                </a:ln>
                <a:effectLst/>
                <a:uFillTx/>
                <a:latin typeface="BentonSans Book" charset="0"/>
                <a:ea typeface="BentonSans Book" charset="0"/>
                <a:cs typeface="BentonSans Book" charset="0"/>
                <a:sym typeface="Calibri"/>
              </a:rPr>
              <a:t>Indirect</a:t>
            </a:r>
            <a:endParaRPr kumimoji="0" lang="en-US" sz="1400" u="none" strike="noStrike" cap="none" spc="0" normalizeH="0" baseline="0" dirty="0">
              <a:ln>
                <a:noFill/>
              </a:ln>
              <a:effectLst/>
              <a:uFillTx/>
              <a:latin typeface="BentonSans Book" charset="0"/>
              <a:ea typeface="BentonSans Book" charset="0"/>
              <a:cs typeface="BentonSans Book" charset="0"/>
              <a:sym typeface="Calibri"/>
            </a:endParaRPr>
          </a:p>
        </p:txBody>
      </p:sp>
    </p:spTree>
    <p:extLst>
      <p:ext uri="{BB962C8B-B14F-4D97-AF65-F5344CB8AC3E}">
        <p14:creationId xmlns:p14="http://schemas.microsoft.com/office/powerpoint/2010/main" val="101868945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4" name="Group 43"/>
          <p:cNvGrpSpPr/>
          <p:nvPr/>
        </p:nvGrpSpPr>
        <p:grpSpPr>
          <a:xfrm>
            <a:off x="397203" y="936323"/>
            <a:ext cx="8348036" cy="3769027"/>
            <a:chOff x="329573" y="935731"/>
            <a:chExt cx="8484704" cy="3655725"/>
          </a:xfrm>
        </p:grpSpPr>
        <p:grpSp>
          <p:nvGrpSpPr>
            <p:cNvPr id="6" name="Group 460"/>
            <p:cNvGrpSpPr/>
            <p:nvPr/>
          </p:nvGrpSpPr>
          <p:grpSpPr>
            <a:xfrm>
              <a:off x="329573" y="3389086"/>
              <a:ext cx="8481392" cy="1202370"/>
              <a:chOff x="0" y="0"/>
              <a:chExt cx="22617046" cy="3206319"/>
            </a:xfrm>
          </p:grpSpPr>
          <p:sp>
            <p:nvSpPr>
              <p:cNvPr id="8" name="Shape 458"/>
              <p:cNvSpPr/>
              <p:nvPr/>
            </p:nvSpPr>
            <p:spPr>
              <a:xfrm>
                <a:off x="0" y="0"/>
                <a:ext cx="22617046" cy="3206319"/>
              </a:xfrm>
              <a:prstGeom prst="rect">
                <a:avLst/>
              </a:prstGeom>
              <a:solidFill>
                <a:srgbClr val="EFEFEF"/>
              </a:solidFill>
              <a:ln w="12700" cap="flat">
                <a:noFill/>
                <a:miter lim="400000"/>
              </a:ln>
              <a:effectLst/>
            </p:spPr>
            <p:txBody>
              <a:bodyPr wrap="none" lIns="0" tIns="0" rIns="0" bIns="0" numCol="1" anchor="ctr">
                <a:noAutofit/>
              </a:bodyPr>
              <a:lstStyle/>
              <a:p>
                <a:pPr algn="ctr" defTabSz="228582">
                  <a:lnSpc>
                    <a:spcPct val="110000"/>
                  </a:lnSpc>
                  <a:spcBef>
                    <a:spcPts val="450"/>
                  </a:spcBef>
                  <a:defRPr sz="5200">
                    <a:solidFill>
                      <a:srgbClr val="FFFFFF"/>
                    </a:solidFill>
                  </a:defRPr>
                </a:pPr>
                <a:endParaRPr sz="2000" kern="0">
                  <a:solidFill>
                    <a:srgbClr val="FFFFFF"/>
                  </a:solidFill>
                  <a:latin typeface="BentonSans" charset="0"/>
                  <a:ea typeface="BentonSans" charset="0"/>
                  <a:cs typeface="BentonSans" charset="0"/>
                  <a:sym typeface="Helvetica"/>
                </a:endParaRPr>
              </a:p>
            </p:txBody>
          </p:sp>
          <p:sp>
            <p:nvSpPr>
              <p:cNvPr id="10" name="Shape 459"/>
              <p:cNvSpPr/>
              <p:nvPr/>
            </p:nvSpPr>
            <p:spPr>
              <a:xfrm>
                <a:off x="19936253" y="890855"/>
                <a:ext cx="2513843" cy="1231106"/>
              </a:xfrm>
              <a:prstGeom prst="rect">
                <a:avLst/>
              </a:prstGeom>
              <a:noFill/>
              <a:ln w="25400" cap="flat">
                <a:noFill/>
                <a:miter lim="400000"/>
              </a:ln>
              <a:effectLst/>
              <a:extLst>
                <a:ext uri="{C572A759-6A51-4108-AA02-DFA0A04FC94B}">
                  <ma14:wrappingTextBoxFlag xmlns="" xmlns:ma14="http://schemas.microsoft.com/office/mac/drawingml/2011/main" val="1"/>
                </a:ext>
              </a:extLst>
            </p:spPr>
            <p:txBody>
              <a:bodyPr wrap="none" lIns="0" tIns="0" rIns="0" bIns="0" numCol="1" anchor="t">
                <a:spAutoFit/>
              </a:bodyPr>
              <a:lstStyle/>
              <a:p>
                <a:pPr algn="r" defTabSz="228582">
                  <a:defRPr sz="1800">
                    <a:solidFill>
                      <a:srgbClr val="000000"/>
                    </a:solidFill>
                  </a:defRPr>
                </a:pPr>
                <a:r>
                  <a:rPr sz="1500" kern="0" cap="all">
                    <a:solidFill>
                      <a:srgbClr val="475761"/>
                    </a:solidFill>
                    <a:latin typeface="BentonSans" charset="0"/>
                    <a:ea typeface="BentonSans" charset="0"/>
                    <a:cs typeface="BentonSans" charset="0"/>
                    <a:sym typeface="Helvetica"/>
                  </a:rPr>
                  <a:t>Payment</a:t>
                </a:r>
                <a:br>
                  <a:rPr sz="1500" kern="0" cap="all">
                    <a:solidFill>
                      <a:srgbClr val="475761"/>
                    </a:solidFill>
                    <a:latin typeface="BentonSans" charset="0"/>
                    <a:ea typeface="BentonSans" charset="0"/>
                    <a:cs typeface="BentonSans" charset="0"/>
                    <a:sym typeface="Helvetica"/>
                  </a:rPr>
                </a:br>
                <a:r>
                  <a:rPr sz="1500" kern="0" cap="all">
                    <a:solidFill>
                      <a:srgbClr val="475761"/>
                    </a:solidFill>
                    <a:latin typeface="BentonSans" charset="0"/>
                    <a:ea typeface="BentonSans" charset="0"/>
                    <a:cs typeface="BentonSans" charset="0"/>
                    <a:sym typeface="Helvetica"/>
                  </a:rPr>
                  <a:t>Process</a:t>
                </a:r>
              </a:p>
            </p:txBody>
          </p:sp>
        </p:grpSp>
        <p:grpSp>
          <p:nvGrpSpPr>
            <p:cNvPr id="11" name="Group 463"/>
            <p:cNvGrpSpPr/>
            <p:nvPr/>
          </p:nvGrpSpPr>
          <p:grpSpPr>
            <a:xfrm>
              <a:off x="329573" y="2686206"/>
              <a:ext cx="8481392" cy="604269"/>
              <a:chOff x="0" y="0"/>
              <a:chExt cx="22617046" cy="1611383"/>
            </a:xfrm>
          </p:grpSpPr>
          <p:sp>
            <p:nvSpPr>
              <p:cNvPr id="12" name="Shape 461"/>
              <p:cNvSpPr/>
              <p:nvPr/>
            </p:nvSpPr>
            <p:spPr>
              <a:xfrm>
                <a:off x="0" y="0"/>
                <a:ext cx="22617046" cy="1611383"/>
              </a:xfrm>
              <a:prstGeom prst="rect">
                <a:avLst/>
              </a:prstGeom>
              <a:solidFill>
                <a:srgbClr val="EFEFEF"/>
              </a:solidFill>
              <a:ln w="12700" cap="flat">
                <a:noFill/>
                <a:miter lim="400000"/>
              </a:ln>
              <a:effectLst/>
            </p:spPr>
            <p:txBody>
              <a:bodyPr wrap="none" lIns="0" tIns="0" rIns="0" bIns="0" numCol="1" anchor="ctr">
                <a:noAutofit/>
              </a:bodyPr>
              <a:lstStyle/>
              <a:p>
                <a:pPr algn="ctr" defTabSz="228582">
                  <a:lnSpc>
                    <a:spcPct val="110000"/>
                  </a:lnSpc>
                  <a:spcBef>
                    <a:spcPts val="450"/>
                  </a:spcBef>
                  <a:defRPr sz="5200">
                    <a:solidFill>
                      <a:srgbClr val="FFFFFF"/>
                    </a:solidFill>
                  </a:defRPr>
                </a:pPr>
                <a:endParaRPr sz="2000" kern="0">
                  <a:solidFill>
                    <a:srgbClr val="FFFFFF"/>
                  </a:solidFill>
                  <a:latin typeface="BentonSans" charset="0"/>
                  <a:ea typeface="BentonSans" charset="0"/>
                  <a:cs typeface="BentonSans" charset="0"/>
                  <a:sym typeface="Helvetica"/>
                </a:endParaRPr>
              </a:p>
            </p:txBody>
          </p:sp>
          <p:sp>
            <p:nvSpPr>
              <p:cNvPr id="13" name="Shape 462"/>
              <p:cNvSpPr/>
              <p:nvPr/>
            </p:nvSpPr>
            <p:spPr>
              <a:xfrm>
                <a:off x="19941650" y="243680"/>
                <a:ext cx="2508448" cy="1231106"/>
              </a:xfrm>
              <a:prstGeom prst="rect">
                <a:avLst/>
              </a:prstGeom>
              <a:noFill/>
              <a:ln w="25400" cap="flat">
                <a:noFill/>
                <a:miter lim="400000"/>
              </a:ln>
              <a:effectLst/>
              <a:extLst>
                <a:ext uri="{C572A759-6A51-4108-AA02-DFA0A04FC94B}">
                  <ma14:wrappingTextBoxFlag xmlns="" xmlns:ma14="http://schemas.microsoft.com/office/mac/drawingml/2011/main" val="1"/>
                </a:ext>
              </a:extLst>
            </p:spPr>
            <p:txBody>
              <a:bodyPr wrap="none" lIns="0" tIns="0" rIns="0" bIns="0" numCol="1" anchor="t">
                <a:spAutoFit/>
              </a:bodyPr>
              <a:lstStyle/>
              <a:p>
                <a:pPr algn="r" defTabSz="228582">
                  <a:defRPr sz="1800">
                    <a:solidFill>
                      <a:srgbClr val="000000"/>
                    </a:solidFill>
                  </a:defRPr>
                </a:pPr>
                <a:r>
                  <a:rPr sz="1500" kern="0" cap="all">
                    <a:solidFill>
                      <a:srgbClr val="475761"/>
                    </a:solidFill>
                    <a:latin typeface="BentonSans" charset="0"/>
                    <a:ea typeface="BentonSans" charset="0"/>
                    <a:cs typeface="BentonSans" charset="0"/>
                    <a:sym typeface="Helvetica"/>
                  </a:rPr>
                  <a:t>Invoice</a:t>
                </a:r>
                <a:br>
                  <a:rPr sz="1500" kern="0" cap="all">
                    <a:solidFill>
                      <a:srgbClr val="475761"/>
                    </a:solidFill>
                    <a:latin typeface="BentonSans" charset="0"/>
                    <a:ea typeface="BentonSans" charset="0"/>
                    <a:cs typeface="BentonSans" charset="0"/>
                    <a:sym typeface="Helvetica"/>
                  </a:rPr>
                </a:br>
                <a:r>
                  <a:rPr sz="1500" kern="0" cap="all">
                    <a:solidFill>
                      <a:srgbClr val="475761"/>
                    </a:solidFill>
                    <a:latin typeface="BentonSans" charset="0"/>
                    <a:ea typeface="BentonSans" charset="0"/>
                    <a:cs typeface="BentonSans" charset="0"/>
                    <a:sym typeface="Helvetica"/>
                  </a:rPr>
                  <a:t>Process</a:t>
                </a:r>
              </a:p>
            </p:txBody>
          </p:sp>
        </p:grpSp>
        <p:grpSp>
          <p:nvGrpSpPr>
            <p:cNvPr id="14" name="Group 466"/>
            <p:cNvGrpSpPr/>
            <p:nvPr/>
          </p:nvGrpSpPr>
          <p:grpSpPr>
            <a:xfrm>
              <a:off x="329573" y="1189320"/>
              <a:ext cx="8481392" cy="1420761"/>
              <a:chOff x="0" y="-76200"/>
              <a:chExt cx="22617046" cy="3788694"/>
            </a:xfrm>
          </p:grpSpPr>
          <p:sp>
            <p:nvSpPr>
              <p:cNvPr id="15" name="Shape 464"/>
              <p:cNvSpPr/>
              <p:nvPr/>
            </p:nvSpPr>
            <p:spPr>
              <a:xfrm>
                <a:off x="0" y="-76200"/>
                <a:ext cx="22617046" cy="3788694"/>
              </a:xfrm>
              <a:prstGeom prst="rect">
                <a:avLst/>
              </a:prstGeom>
              <a:solidFill>
                <a:srgbClr val="EFEFEF"/>
              </a:solidFill>
              <a:ln w="12700" cap="flat">
                <a:noFill/>
                <a:miter lim="400000"/>
              </a:ln>
              <a:effectLst/>
            </p:spPr>
            <p:txBody>
              <a:bodyPr wrap="none" lIns="0" tIns="0" rIns="0" bIns="0" numCol="1" anchor="ctr">
                <a:noAutofit/>
              </a:bodyPr>
              <a:lstStyle/>
              <a:p>
                <a:pPr algn="ctr" defTabSz="228582">
                  <a:lnSpc>
                    <a:spcPct val="110000"/>
                  </a:lnSpc>
                  <a:spcBef>
                    <a:spcPts val="450"/>
                  </a:spcBef>
                  <a:defRPr sz="5200">
                    <a:solidFill>
                      <a:srgbClr val="FFFFFF"/>
                    </a:solidFill>
                  </a:defRPr>
                </a:pPr>
                <a:endParaRPr sz="2000" kern="0">
                  <a:solidFill>
                    <a:srgbClr val="FFFFFF"/>
                  </a:solidFill>
                  <a:latin typeface="BentonSans" charset="0"/>
                  <a:ea typeface="BentonSans" charset="0"/>
                  <a:cs typeface="BentonSans" charset="0"/>
                  <a:sym typeface="Helvetica"/>
                </a:endParaRPr>
              </a:p>
            </p:txBody>
          </p:sp>
          <p:sp>
            <p:nvSpPr>
              <p:cNvPr id="16" name="Shape 465"/>
              <p:cNvSpPr/>
              <p:nvPr/>
            </p:nvSpPr>
            <p:spPr>
              <a:xfrm>
                <a:off x="19612373" y="1427033"/>
                <a:ext cx="2850424" cy="1231106"/>
              </a:xfrm>
              <a:prstGeom prst="rect">
                <a:avLst/>
              </a:prstGeom>
              <a:noFill/>
              <a:ln w="25400" cap="flat">
                <a:noFill/>
                <a:miter lim="400000"/>
              </a:ln>
              <a:effectLst/>
              <a:extLst>
                <a:ext uri="{C572A759-6A51-4108-AA02-DFA0A04FC94B}">
                  <ma14:wrappingTextBoxFlag xmlns="" xmlns:ma14="http://schemas.microsoft.com/office/mac/drawingml/2011/main" val="1"/>
                </a:ext>
              </a:extLst>
            </p:spPr>
            <p:txBody>
              <a:bodyPr wrap="none" lIns="0" tIns="0" rIns="0" bIns="0" numCol="1" anchor="t">
                <a:spAutoFit/>
              </a:bodyPr>
              <a:lstStyle/>
              <a:p>
                <a:pPr algn="r" defTabSz="228582">
                  <a:defRPr sz="1800">
                    <a:solidFill>
                      <a:srgbClr val="000000"/>
                    </a:solidFill>
                  </a:defRPr>
                </a:pPr>
                <a:r>
                  <a:rPr sz="1500" kern="0" cap="all" dirty="0">
                    <a:solidFill>
                      <a:srgbClr val="475761"/>
                    </a:solidFill>
                    <a:latin typeface="BentonSans" charset="0"/>
                    <a:ea typeface="BentonSans" charset="0"/>
                    <a:cs typeface="BentonSans" charset="0"/>
                    <a:sym typeface="Helvetica"/>
                  </a:rPr>
                  <a:t>Purchase</a:t>
                </a:r>
                <a:endParaRPr kern="0" cap="all" dirty="0">
                  <a:solidFill>
                    <a:srgbClr val="0A0A0A"/>
                  </a:solidFill>
                  <a:latin typeface="BentonSans" charset="0"/>
                  <a:ea typeface="BentonSans" charset="0"/>
                  <a:cs typeface="BentonSans" charset="0"/>
                  <a:sym typeface="Helvetica"/>
                </a:endParaRPr>
              </a:p>
              <a:p>
                <a:pPr algn="r" defTabSz="228582">
                  <a:defRPr sz="1800">
                    <a:solidFill>
                      <a:srgbClr val="000000"/>
                    </a:solidFill>
                  </a:defRPr>
                </a:pPr>
                <a:r>
                  <a:rPr sz="1500" kern="0" cap="all" dirty="0">
                    <a:solidFill>
                      <a:srgbClr val="475761"/>
                    </a:solidFill>
                    <a:latin typeface="BentonSans" charset="0"/>
                    <a:ea typeface="BentonSans" charset="0"/>
                    <a:cs typeface="BentonSans" charset="0"/>
                    <a:sym typeface="Helvetica"/>
                  </a:rPr>
                  <a:t>Process</a:t>
                </a:r>
              </a:p>
            </p:txBody>
          </p:sp>
        </p:grpSp>
        <p:sp>
          <p:nvSpPr>
            <p:cNvPr id="17" name="Shape 596"/>
            <p:cNvSpPr/>
            <p:nvPr/>
          </p:nvSpPr>
          <p:spPr>
            <a:xfrm>
              <a:off x="1146810" y="3741420"/>
              <a:ext cx="558642" cy="234315"/>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0"/>
                  </a:lnTo>
                  <a:lnTo>
                    <a:pt x="0" y="21600"/>
                  </a:lnTo>
                </a:path>
              </a:pathLst>
            </a:custGeom>
            <a:ln w="50800">
              <a:solidFill>
                <a:srgbClr val="474747"/>
              </a:solidFill>
              <a:miter/>
              <a:tailEnd type="triangle"/>
            </a:ln>
          </p:spPr>
          <p:txBody>
            <a:bodyPr wrap="none" lIns="34288" tIns="17145" rIns="34288" bIns="17145"/>
            <a:lstStyle/>
            <a:p>
              <a:pPr algn="r" defTabSz="228582">
                <a:lnSpc>
                  <a:spcPts val="675"/>
                </a:lnSpc>
                <a:spcBef>
                  <a:spcPts val="450"/>
                </a:spcBef>
              </a:pPr>
              <a:endParaRPr sz="1400" kern="0">
                <a:solidFill>
                  <a:srgbClr val="4D4F53"/>
                </a:solidFill>
                <a:latin typeface="BentonSans" charset="0"/>
                <a:ea typeface="BentonSans" charset="0"/>
                <a:cs typeface="BentonSans" charset="0"/>
                <a:sym typeface="Helvetica"/>
              </a:endParaRPr>
            </a:p>
          </p:txBody>
        </p:sp>
        <p:grpSp>
          <p:nvGrpSpPr>
            <p:cNvPr id="18" name="Group 471"/>
            <p:cNvGrpSpPr/>
            <p:nvPr/>
          </p:nvGrpSpPr>
          <p:grpSpPr>
            <a:xfrm>
              <a:off x="6306207" y="1828396"/>
              <a:ext cx="1072867" cy="659692"/>
              <a:chOff x="0" y="-181725"/>
              <a:chExt cx="2860979" cy="1759177"/>
            </a:xfrm>
          </p:grpSpPr>
          <p:sp>
            <p:nvSpPr>
              <p:cNvPr id="19" name="Shape 469"/>
              <p:cNvSpPr/>
              <p:nvPr/>
            </p:nvSpPr>
            <p:spPr>
              <a:xfrm>
                <a:off x="0" y="0"/>
                <a:ext cx="2860979" cy="1395727"/>
              </a:xfrm>
              <a:prstGeom prst="rect">
                <a:avLst/>
              </a:prstGeom>
              <a:solidFill>
                <a:srgbClr val="7FBEEB"/>
              </a:solidFill>
              <a:ln w="12700" cap="flat">
                <a:noFill/>
                <a:miter lim="400000"/>
              </a:ln>
              <a:effectLst/>
            </p:spPr>
            <p:txBody>
              <a:bodyPr wrap="none" lIns="0" tIns="0" rIns="0" bIns="0" numCol="1" anchor="ctr">
                <a:noAutofit/>
              </a:bodyPr>
              <a:lstStyle/>
              <a:p>
                <a:pPr algn="ctr" defTabSz="342882">
                  <a:defRPr>
                    <a:solidFill>
                      <a:srgbClr val="0A0A0A"/>
                    </a:solidFill>
                  </a:defRPr>
                </a:pPr>
                <a:endParaRPr sz="1400" kern="0">
                  <a:solidFill>
                    <a:srgbClr val="0A0A0A"/>
                  </a:solidFill>
                  <a:latin typeface="BentonSans" charset="0"/>
                  <a:ea typeface="BentonSans" charset="0"/>
                  <a:cs typeface="BentonSans" charset="0"/>
                  <a:sym typeface="Helvetica"/>
                </a:endParaRPr>
              </a:p>
            </p:txBody>
          </p:sp>
          <p:sp>
            <p:nvSpPr>
              <p:cNvPr id="20" name="Shape 470"/>
              <p:cNvSpPr/>
              <p:nvPr/>
            </p:nvSpPr>
            <p:spPr>
              <a:xfrm>
                <a:off x="668241" y="-181725"/>
                <a:ext cx="1524494" cy="1759177"/>
              </a:xfrm>
              <a:prstGeom prst="rect">
                <a:avLst/>
              </a:prstGeom>
              <a:noFill/>
              <a:ln w="25400" cap="flat">
                <a:noFill/>
                <a:miter lim="400000"/>
              </a:ln>
              <a:effectLst/>
              <a:extLst>
                <a:ext uri="{C572A759-6A51-4108-AA02-DFA0A04FC94B}">
                  <ma14:wrappingTextBoxFlag xmlns="" xmlns:ma14="http://schemas.microsoft.com/office/mac/drawingml/2011/main" val="1"/>
                </a:ext>
              </a:extLst>
            </p:spPr>
            <p:txBody>
              <a:bodyPr wrap="none" lIns="192000" tIns="192000" rIns="192000" bIns="192000" numCol="1" anchor="ctr">
                <a:spAutoFit/>
              </a:bodyPr>
              <a:lstStyle>
                <a:lvl1pPr algn="ctr">
                  <a:lnSpc>
                    <a:spcPct val="100000"/>
                  </a:lnSpc>
                  <a:spcBef>
                    <a:spcPts val="0"/>
                  </a:spcBef>
                  <a:defRPr sz="5000">
                    <a:solidFill>
                      <a:srgbClr val="0A0A0A"/>
                    </a:solidFill>
                  </a:defRPr>
                </a:lvl1pPr>
              </a:lstStyle>
              <a:p>
                <a:pPr defTabSz="228582">
                  <a:defRPr sz="1800">
                    <a:solidFill>
                      <a:srgbClr val="000000"/>
                    </a:solidFill>
                  </a:defRPr>
                </a:pPr>
                <a:r>
                  <a:rPr sz="1900" kern="0">
                    <a:solidFill>
                      <a:srgbClr val="000000"/>
                    </a:solidFill>
                    <a:latin typeface="BentonSans" charset="0"/>
                    <a:ea typeface="BentonSans" charset="0"/>
                    <a:cs typeface="BentonSans" charset="0"/>
                    <a:sym typeface="Helvetica"/>
                  </a:rPr>
                  <a:t>D</a:t>
                </a:r>
              </a:p>
            </p:txBody>
          </p:sp>
        </p:grpSp>
        <p:grpSp>
          <p:nvGrpSpPr>
            <p:cNvPr id="21" name="Group 474"/>
            <p:cNvGrpSpPr/>
            <p:nvPr/>
          </p:nvGrpSpPr>
          <p:grpSpPr>
            <a:xfrm>
              <a:off x="610648" y="3865240"/>
              <a:ext cx="1072867" cy="659692"/>
              <a:chOff x="0" y="-39990"/>
              <a:chExt cx="2860979" cy="1759172"/>
            </a:xfrm>
          </p:grpSpPr>
          <p:sp>
            <p:nvSpPr>
              <p:cNvPr id="22" name="Shape 472"/>
              <p:cNvSpPr/>
              <p:nvPr/>
            </p:nvSpPr>
            <p:spPr>
              <a:xfrm>
                <a:off x="0" y="255091"/>
                <a:ext cx="2860979" cy="1169012"/>
              </a:xfrm>
              <a:prstGeom prst="rect">
                <a:avLst/>
              </a:prstGeom>
              <a:solidFill>
                <a:srgbClr val="007DBA"/>
              </a:solidFill>
              <a:ln w="12700" cap="flat">
                <a:noFill/>
                <a:miter lim="400000"/>
              </a:ln>
              <a:effectLst/>
            </p:spPr>
            <p:txBody>
              <a:bodyPr wrap="none" lIns="0" tIns="0" rIns="0" bIns="0" numCol="1" anchor="ctr">
                <a:noAutofit/>
              </a:bodyPr>
              <a:lstStyle/>
              <a:p>
                <a:pPr algn="ctr" defTabSz="342882">
                  <a:defRPr sz="2800">
                    <a:solidFill>
                      <a:srgbClr val="FFFFFF"/>
                    </a:solidFill>
                  </a:defRPr>
                </a:pPr>
                <a:endParaRPr sz="1100" kern="0">
                  <a:solidFill>
                    <a:srgbClr val="FFFFFF"/>
                  </a:solidFill>
                  <a:latin typeface="BentonSans" charset="0"/>
                  <a:ea typeface="BentonSans" charset="0"/>
                  <a:cs typeface="BentonSans" charset="0"/>
                  <a:sym typeface="Helvetica"/>
                </a:endParaRPr>
              </a:p>
            </p:txBody>
          </p:sp>
          <p:sp>
            <p:nvSpPr>
              <p:cNvPr id="23" name="Shape 473"/>
              <p:cNvSpPr/>
              <p:nvPr/>
            </p:nvSpPr>
            <p:spPr>
              <a:xfrm>
                <a:off x="681275" y="-39990"/>
                <a:ext cx="1498429" cy="1759172"/>
              </a:xfrm>
              <a:prstGeom prst="rect">
                <a:avLst/>
              </a:prstGeom>
              <a:noFill/>
              <a:ln w="25400" cap="flat">
                <a:noFill/>
                <a:miter lim="400000"/>
              </a:ln>
              <a:effectLst/>
              <a:extLst>
                <a:ext uri="{C572A759-6A51-4108-AA02-DFA0A04FC94B}">
                  <ma14:wrappingTextBoxFlag xmlns="" xmlns:ma14="http://schemas.microsoft.com/office/mac/drawingml/2011/main" val="1"/>
                </a:ext>
              </a:extLst>
            </p:spPr>
            <p:txBody>
              <a:bodyPr wrap="none" lIns="192000" tIns="192000" rIns="192000" bIns="192000" numCol="1" anchor="ctr">
                <a:spAutoFit/>
              </a:bodyPr>
              <a:lstStyle>
                <a:lvl1pPr algn="ctr">
                  <a:lnSpc>
                    <a:spcPct val="100000"/>
                  </a:lnSpc>
                  <a:spcBef>
                    <a:spcPts val="0"/>
                  </a:spcBef>
                  <a:defRPr sz="5000">
                    <a:solidFill>
                      <a:srgbClr val="FFFFFF"/>
                    </a:solidFill>
                  </a:defRPr>
                </a:lvl1pPr>
              </a:lstStyle>
              <a:p>
                <a:pPr defTabSz="228582">
                  <a:defRPr sz="1800">
                    <a:solidFill>
                      <a:srgbClr val="000000"/>
                    </a:solidFill>
                  </a:defRPr>
                </a:pPr>
                <a:r>
                  <a:rPr sz="1900" kern="0">
                    <a:solidFill>
                      <a:srgbClr val="000000"/>
                    </a:solidFill>
                    <a:latin typeface="BentonSans" charset="0"/>
                    <a:ea typeface="BentonSans" charset="0"/>
                    <a:cs typeface="BentonSans" charset="0"/>
                    <a:sym typeface="Helvetica"/>
                  </a:rPr>
                  <a:t>K</a:t>
                </a:r>
              </a:p>
            </p:txBody>
          </p:sp>
        </p:grpSp>
        <p:grpSp>
          <p:nvGrpSpPr>
            <p:cNvPr id="24" name="Group 477"/>
            <p:cNvGrpSpPr/>
            <p:nvPr/>
          </p:nvGrpSpPr>
          <p:grpSpPr>
            <a:xfrm>
              <a:off x="2039117" y="3865242"/>
              <a:ext cx="1072867" cy="659692"/>
              <a:chOff x="0" y="-39987"/>
              <a:chExt cx="2860979" cy="1759173"/>
            </a:xfrm>
          </p:grpSpPr>
          <p:sp>
            <p:nvSpPr>
              <p:cNvPr id="25" name="Shape 475"/>
              <p:cNvSpPr/>
              <p:nvPr/>
            </p:nvSpPr>
            <p:spPr>
              <a:xfrm>
                <a:off x="0" y="254000"/>
                <a:ext cx="2860979" cy="1171195"/>
              </a:xfrm>
              <a:prstGeom prst="rect">
                <a:avLst/>
              </a:prstGeom>
              <a:solidFill>
                <a:srgbClr val="007DBA"/>
              </a:solidFill>
              <a:ln w="12700" cap="flat">
                <a:noFill/>
                <a:miter lim="400000"/>
              </a:ln>
              <a:effectLst/>
            </p:spPr>
            <p:txBody>
              <a:bodyPr wrap="none" lIns="0" tIns="0" rIns="0" bIns="0" numCol="1" anchor="ctr">
                <a:noAutofit/>
              </a:bodyPr>
              <a:lstStyle/>
              <a:p>
                <a:pPr algn="ctr" defTabSz="342882">
                  <a:defRPr sz="2800">
                    <a:solidFill>
                      <a:srgbClr val="FFFFFF"/>
                    </a:solidFill>
                  </a:defRPr>
                </a:pPr>
                <a:endParaRPr sz="1100" kern="0">
                  <a:solidFill>
                    <a:srgbClr val="FFFFFF"/>
                  </a:solidFill>
                  <a:latin typeface="BentonSans" charset="0"/>
                  <a:ea typeface="BentonSans" charset="0"/>
                  <a:cs typeface="BentonSans" charset="0"/>
                  <a:sym typeface="Helvetica"/>
                </a:endParaRPr>
              </a:p>
            </p:txBody>
          </p:sp>
          <p:sp>
            <p:nvSpPr>
              <p:cNvPr id="26" name="Shape 476"/>
              <p:cNvSpPr/>
              <p:nvPr/>
            </p:nvSpPr>
            <p:spPr>
              <a:xfrm>
                <a:off x="718206" y="-39987"/>
                <a:ext cx="1424567" cy="1759173"/>
              </a:xfrm>
              <a:prstGeom prst="rect">
                <a:avLst/>
              </a:prstGeom>
              <a:noFill/>
              <a:ln w="25400" cap="flat">
                <a:noFill/>
                <a:miter lim="400000"/>
              </a:ln>
              <a:effectLst/>
              <a:extLst>
                <a:ext uri="{C572A759-6A51-4108-AA02-DFA0A04FC94B}">
                  <ma14:wrappingTextBoxFlag xmlns="" xmlns:ma14="http://schemas.microsoft.com/office/mac/drawingml/2011/main" val="1"/>
                </a:ext>
              </a:extLst>
            </p:spPr>
            <p:txBody>
              <a:bodyPr wrap="none" lIns="192000" tIns="192000" rIns="192000" bIns="192000" numCol="1" anchor="ctr">
                <a:spAutoFit/>
              </a:bodyPr>
              <a:lstStyle>
                <a:lvl1pPr algn="ctr">
                  <a:lnSpc>
                    <a:spcPct val="100000"/>
                  </a:lnSpc>
                  <a:spcBef>
                    <a:spcPts val="0"/>
                  </a:spcBef>
                  <a:defRPr sz="5000">
                    <a:solidFill>
                      <a:srgbClr val="FFFFFF"/>
                    </a:solidFill>
                  </a:defRPr>
                </a:lvl1pPr>
              </a:lstStyle>
              <a:p>
                <a:pPr defTabSz="228582">
                  <a:defRPr sz="1800">
                    <a:solidFill>
                      <a:srgbClr val="000000"/>
                    </a:solidFill>
                  </a:defRPr>
                </a:pPr>
                <a:r>
                  <a:rPr sz="1900" kern="0">
                    <a:solidFill>
                      <a:srgbClr val="000000"/>
                    </a:solidFill>
                    <a:latin typeface="BentonSans" charset="0"/>
                    <a:ea typeface="BentonSans" charset="0"/>
                    <a:cs typeface="BentonSans" charset="0"/>
                    <a:sym typeface="Helvetica"/>
                  </a:rPr>
                  <a:t>L</a:t>
                </a:r>
              </a:p>
            </p:txBody>
          </p:sp>
        </p:grpSp>
        <p:sp>
          <p:nvSpPr>
            <p:cNvPr id="27" name="Shape 597"/>
            <p:cNvSpPr/>
            <p:nvPr/>
          </p:nvSpPr>
          <p:spPr>
            <a:xfrm>
              <a:off x="1128237" y="1529717"/>
              <a:ext cx="190500" cy="36671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0"/>
                  </a:lnTo>
                  <a:lnTo>
                    <a:pt x="0" y="21600"/>
                  </a:lnTo>
                </a:path>
              </a:pathLst>
            </a:custGeom>
            <a:ln w="50800">
              <a:solidFill>
                <a:srgbClr val="474747"/>
              </a:solidFill>
              <a:miter/>
              <a:tailEnd type="triangle"/>
            </a:ln>
          </p:spPr>
          <p:txBody>
            <a:bodyPr wrap="none" lIns="34288" tIns="17145" rIns="34288" bIns="17145"/>
            <a:lstStyle/>
            <a:p>
              <a:pPr algn="r" defTabSz="228582">
                <a:lnSpc>
                  <a:spcPts val="675"/>
                </a:lnSpc>
                <a:spcBef>
                  <a:spcPts val="450"/>
                </a:spcBef>
              </a:pPr>
              <a:endParaRPr sz="1400" kern="0">
                <a:solidFill>
                  <a:srgbClr val="4D4F53"/>
                </a:solidFill>
                <a:latin typeface="BentonSans" charset="0"/>
                <a:ea typeface="BentonSans" charset="0"/>
                <a:cs typeface="BentonSans" charset="0"/>
                <a:sym typeface="Helvetica"/>
              </a:endParaRPr>
            </a:p>
          </p:txBody>
        </p:sp>
        <p:sp>
          <p:nvSpPr>
            <p:cNvPr id="28" name="Shape 598"/>
            <p:cNvSpPr/>
            <p:nvPr/>
          </p:nvSpPr>
          <p:spPr>
            <a:xfrm>
              <a:off x="1128613" y="2158244"/>
              <a:ext cx="892037" cy="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7200" y="7200"/>
                    <a:pt x="14400" y="14400"/>
                    <a:pt x="21600" y="21600"/>
                  </a:cubicBezTo>
                </a:path>
              </a:pathLst>
            </a:custGeom>
            <a:ln w="50800">
              <a:solidFill>
                <a:srgbClr val="474747"/>
              </a:solidFill>
              <a:miter/>
              <a:tailEnd type="triangle"/>
            </a:ln>
          </p:spPr>
          <p:txBody>
            <a:bodyPr wrap="none" lIns="34288" tIns="17145" rIns="34288" bIns="17145"/>
            <a:lstStyle/>
            <a:p>
              <a:pPr algn="r" defTabSz="228582">
                <a:lnSpc>
                  <a:spcPts val="675"/>
                </a:lnSpc>
                <a:spcBef>
                  <a:spcPts val="450"/>
                </a:spcBef>
              </a:pPr>
              <a:endParaRPr sz="1400" kern="0">
                <a:solidFill>
                  <a:srgbClr val="4D4F53"/>
                </a:solidFill>
                <a:latin typeface="BentonSans" charset="0"/>
                <a:ea typeface="BentonSans" charset="0"/>
                <a:cs typeface="BentonSans" charset="0"/>
                <a:sym typeface="Helvetica"/>
              </a:endParaRPr>
            </a:p>
          </p:txBody>
        </p:sp>
        <p:sp>
          <p:nvSpPr>
            <p:cNvPr id="29" name="Shape 599"/>
            <p:cNvSpPr/>
            <p:nvPr/>
          </p:nvSpPr>
          <p:spPr>
            <a:xfrm>
              <a:off x="1128236" y="2419828"/>
              <a:ext cx="5714048" cy="34004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7593"/>
                  </a:lnTo>
                  <a:lnTo>
                    <a:pt x="0" y="7593"/>
                  </a:lnTo>
                  <a:lnTo>
                    <a:pt x="0" y="21600"/>
                  </a:lnTo>
                </a:path>
              </a:pathLst>
            </a:custGeom>
            <a:ln w="50800">
              <a:solidFill>
                <a:srgbClr val="474747"/>
              </a:solidFill>
              <a:miter/>
              <a:tailEnd type="triangle"/>
            </a:ln>
          </p:spPr>
          <p:txBody>
            <a:bodyPr wrap="none" lIns="34288" tIns="17145" rIns="34288" bIns="17145"/>
            <a:lstStyle/>
            <a:p>
              <a:pPr algn="r" defTabSz="228582">
                <a:lnSpc>
                  <a:spcPts val="675"/>
                </a:lnSpc>
                <a:spcBef>
                  <a:spcPts val="450"/>
                </a:spcBef>
              </a:pPr>
              <a:endParaRPr sz="1400" kern="0">
                <a:solidFill>
                  <a:srgbClr val="4D4F53"/>
                </a:solidFill>
                <a:latin typeface="BentonSans" charset="0"/>
                <a:ea typeface="BentonSans" charset="0"/>
                <a:cs typeface="BentonSans" charset="0"/>
                <a:sym typeface="Helvetica"/>
              </a:endParaRPr>
            </a:p>
          </p:txBody>
        </p:sp>
        <p:sp>
          <p:nvSpPr>
            <p:cNvPr id="30" name="Shape 600"/>
            <p:cNvSpPr/>
            <p:nvPr/>
          </p:nvSpPr>
          <p:spPr>
            <a:xfrm>
              <a:off x="1665083" y="2978109"/>
              <a:ext cx="355567" cy="0"/>
            </a:xfrm>
            <a:custGeom>
              <a:avLst/>
              <a:gdLst/>
              <a:ahLst/>
              <a:cxnLst>
                <a:cxn ang="0">
                  <a:pos x="wd2" y="hd2"/>
                </a:cxn>
                <a:cxn ang="5400000">
                  <a:pos x="wd2" y="hd2"/>
                </a:cxn>
                <a:cxn ang="10800000">
                  <a:pos x="wd2" y="hd2"/>
                </a:cxn>
                <a:cxn ang="16200000">
                  <a:pos x="wd2" y="hd2"/>
                </a:cxn>
              </a:cxnLst>
              <a:rect l="0" t="0" r="r" b="b"/>
              <a:pathLst>
                <a:path w="21600" extrusionOk="0">
                  <a:moveTo>
                    <a:pt x="0" y="0"/>
                  </a:moveTo>
                  <a:cubicBezTo>
                    <a:pt x="7200" y="0"/>
                    <a:pt x="14400" y="0"/>
                    <a:pt x="21600" y="0"/>
                  </a:cubicBezTo>
                </a:path>
              </a:pathLst>
            </a:custGeom>
            <a:ln w="50800">
              <a:solidFill>
                <a:srgbClr val="474747"/>
              </a:solidFill>
              <a:miter/>
              <a:tailEnd type="triangle"/>
            </a:ln>
          </p:spPr>
          <p:txBody>
            <a:bodyPr wrap="none" lIns="34288" tIns="17145" rIns="34288" bIns="17145"/>
            <a:lstStyle/>
            <a:p>
              <a:pPr algn="r" defTabSz="228582">
                <a:lnSpc>
                  <a:spcPts val="675"/>
                </a:lnSpc>
                <a:spcBef>
                  <a:spcPts val="450"/>
                </a:spcBef>
              </a:pPr>
              <a:endParaRPr sz="1400" kern="0">
                <a:solidFill>
                  <a:srgbClr val="4D4F53"/>
                </a:solidFill>
                <a:latin typeface="BentonSans" charset="0"/>
                <a:ea typeface="BentonSans" charset="0"/>
                <a:cs typeface="BentonSans" charset="0"/>
                <a:sym typeface="Helvetica"/>
              </a:endParaRPr>
            </a:p>
          </p:txBody>
        </p:sp>
        <p:sp>
          <p:nvSpPr>
            <p:cNvPr id="31" name="Shape 601"/>
            <p:cNvSpPr/>
            <p:nvPr/>
          </p:nvSpPr>
          <p:spPr>
            <a:xfrm>
              <a:off x="4522063" y="2978109"/>
              <a:ext cx="355620" cy="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7200" y="14400"/>
                    <a:pt x="14400" y="7200"/>
                    <a:pt x="21600" y="0"/>
                  </a:cubicBezTo>
                </a:path>
              </a:pathLst>
            </a:custGeom>
            <a:ln w="50800">
              <a:solidFill>
                <a:srgbClr val="474747"/>
              </a:solidFill>
              <a:miter/>
              <a:tailEnd type="triangle"/>
            </a:ln>
          </p:spPr>
          <p:txBody>
            <a:bodyPr wrap="none" lIns="34288" tIns="17145" rIns="34288" bIns="17145"/>
            <a:lstStyle/>
            <a:p>
              <a:pPr algn="r" defTabSz="228582">
                <a:lnSpc>
                  <a:spcPts val="675"/>
                </a:lnSpc>
                <a:spcBef>
                  <a:spcPts val="450"/>
                </a:spcBef>
              </a:pPr>
              <a:endParaRPr sz="1400" kern="0">
                <a:solidFill>
                  <a:srgbClr val="4D4F53"/>
                </a:solidFill>
                <a:latin typeface="BentonSans" charset="0"/>
                <a:ea typeface="BentonSans" charset="0"/>
                <a:cs typeface="BentonSans" charset="0"/>
                <a:sym typeface="Helvetica"/>
              </a:endParaRPr>
            </a:p>
          </p:txBody>
        </p:sp>
        <p:sp>
          <p:nvSpPr>
            <p:cNvPr id="32" name="Shape 602"/>
            <p:cNvSpPr/>
            <p:nvPr/>
          </p:nvSpPr>
          <p:spPr>
            <a:xfrm>
              <a:off x="5950585" y="2978109"/>
              <a:ext cx="355620" cy="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7200" y="7200"/>
                    <a:pt x="14400" y="14400"/>
                    <a:pt x="21600" y="21600"/>
                  </a:cubicBezTo>
                </a:path>
              </a:pathLst>
            </a:custGeom>
            <a:ln w="50800">
              <a:solidFill>
                <a:srgbClr val="474747"/>
              </a:solidFill>
              <a:miter/>
              <a:tailEnd type="triangle"/>
            </a:ln>
          </p:spPr>
          <p:txBody>
            <a:bodyPr wrap="none" lIns="34288" tIns="17145" rIns="34288" bIns="17145"/>
            <a:lstStyle/>
            <a:p>
              <a:pPr algn="r" defTabSz="228582">
                <a:lnSpc>
                  <a:spcPts val="675"/>
                </a:lnSpc>
                <a:spcBef>
                  <a:spcPts val="450"/>
                </a:spcBef>
              </a:pPr>
              <a:endParaRPr sz="1400" kern="0">
                <a:solidFill>
                  <a:srgbClr val="4D4F53"/>
                </a:solidFill>
                <a:latin typeface="BentonSans" charset="0"/>
                <a:ea typeface="BentonSans" charset="0"/>
                <a:cs typeface="BentonSans" charset="0"/>
                <a:sym typeface="Helvetica"/>
              </a:endParaRPr>
            </a:p>
          </p:txBody>
        </p:sp>
        <p:grpSp>
          <p:nvGrpSpPr>
            <p:cNvPr id="33" name="Group 486"/>
            <p:cNvGrpSpPr/>
            <p:nvPr/>
          </p:nvGrpSpPr>
          <p:grpSpPr>
            <a:xfrm>
              <a:off x="2020649" y="1828396"/>
              <a:ext cx="1072867" cy="659692"/>
              <a:chOff x="0" y="-92212"/>
              <a:chExt cx="2860979" cy="1759177"/>
            </a:xfrm>
          </p:grpSpPr>
          <p:sp>
            <p:nvSpPr>
              <p:cNvPr id="34" name="Shape 484"/>
              <p:cNvSpPr/>
              <p:nvPr/>
            </p:nvSpPr>
            <p:spPr>
              <a:xfrm>
                <a:off x="0" y="89513"/>
                <a:ext cx="2860979" cy="1395727"/>
              </a:xfrm>
              <a:prstGeom prst="rect">
                <a:avLst/>
              </a:prstGeom>
              <a:solidFill>
                <a:srgbClr val="007DBA"/>
              </a:solidFill>
              <a:ln w="12700" cap="flat">
                <a:noFill/>
                <a:miter lim="400000"/>
              </a:ln>
              <a:effectLst/>
            </p:spPr>
            <p:txBody>
              <a:bodyPr wrap="none" lIns="0" tIns="0" rIns="0" bIns="0" numCol="1" anchor="ctr">
                <a:noAutofit/>
              </a:bodyPr>
              <a:lstStyle/>
              <a:p>
                <a:pPr algn="ctr" defTabSz="342882">
                  <a:defRPr sz="2800">
                    <a:solidFill>
                      <a:srgbClr val="FFFFFF"/>
                    </a:solidFill>
                  </a:defRPr>
                </a:pPr>
                <a:endParaRPr sz="1100" kern="0">
                  <a:solidFill>
                    <a:srgbClr val="FFFFFF"/>
                  </a:solidFill>
                  <a:latin typeface="BentonSans" charset="0"/>
                  <a:ea typeface="BentonSans" charset="0"/>
                  <a:cs typeface="BentonSans" charset="0"/>
                  <a:sym typeface="Helvetica"/>
                </a:endParaRPr>
              </a:p>
            </p:txBody>
          </p:sp>
          <p:sp>
            <p:nvSpPr>
              <p:cNvPr id="35" name="Shape 485"/>
              <p:cNvSpPr/>
              <p:nvPr/>
            </p:nvSpPr>
            <p:spPr>
              <a:xfrm>
                <a:off x="672586" y="-92212"/>
                <a:ext cx="1515808" cy="1759177"/>
              </a:xfrm>
              <a:prstGeom prst="rect">
                <a:avLst/>
              </a:prstGeom>
              <a:noFill/>
              <a:ln w="25400" cap="flat">
                <a:noFill/>
                <a:miter lim="400000"/>
              </a:ln>
              <a:effectLst/>
              <a:extLst>
                <a:ext uri="{C572A759-6A51-4108-AA02-DFA0A04FC94B}">
                  <ma14:wrappingTextBoxFlag xmlns="" xmlns:ma14="http://schemas.microsoft.com/office/mac/drawingml/2011/main" val="1"/>
                </a:ext>
              </a:extLst>
            </p:spPr>
            <p:txBody>
              <a:bodyPr wrap="none" lIns="192000" tIns="192000" rIns="192000" bIns="192000" numCol="1" anchor="ctr">
                <a:spAutoFit/>
              </a:bodyPr>
              <a:lstStyle>
                <a:lvl1pPr algn="ctr">
                  <a:lnSpc>
                    <a:spcPct val="100000"/>
                  </a:lnSpc>
                  <a:spcBef>
                    <a:spcPts val="0"/>
                  </a:spcBef>
                  <a:defRPr sz="5000">
                    <a:solidFill>
                      <a:srgbClr val="FFFFFF"/>
                    </a:solidFill>
                  </a:defRPr>
                </a:lvl1pPr>
              </a:lstStyle>
              <a:p>
                <a:pPr defTabSz="228582">
                  <a:defRPr sz="1800">
                    <a:solidFill>
                      <a:srgbClr val="000000"/>
                    </a:solidFill>
                  </a:defRPr>
                </a:pPr>
                <a:r>
                  <a:rPr sz="1900" kern="0">
                    <a:solidFill>
                      <a:srgbClr val="000000"/>
                    </a:solidFill>
                    <a:latin typeface="BentonSans" charset="0"/>
                    <a:ea typeface="BentonSans" charset="0"/>
                    <a:cs typeface="BentonSans" charset="0"/>
                    <a:sym typeface="Helvetica"/>
                  </a:rPr>
                  <a:t>C</a:t>
                </a:r>
              </a:p>
            </p:txBody>
          </p:sp>
        </p:grpSp>
        <p:sp>
          <p:nvSpPr>
            <p:cNvPr id="36" name="Shape 603"/>
            <p:cNvSpPr/>
            <p:nvPr/>
          </p:nvSpPr>
          <p:spPr>
            <a:xfrm>
              <a:off x="1683548" y="4195087"/>
              <a:ext cx="355568" cy="0"/>
            </a:xfrm>
            <a:custGeom>
              <a:avLst/>
              <a:gdLst/>
              <a:ahLst/>
              <a:cxnLst>
                <a:cxn ang="0">
                  <a:pos x="wd2" y="hd2"/>
                </a:cxn>
                <a:cxn ang="5400000">
                  <a:pos x="wd2" y="hd2"/>
                </a:cxn>
                <a:cxn ang="10800000">
                  <a:pos x="wd2" y="hd2"/>
                </a:cxn>
                <a:cxn ang="16200000">
                  <a:pos x="wd2" y="hd2"/>
                </a:cxn>
              </a:cxnLst>
              <a:rect l="0" t="0" r="r" b="b"/>
              <a:pathLst>
                <a:path w="21600" extrusionOk="0">
                  <a:moveTo>
                    <a:pt x="0" y="0"/>
                  </a:moveTo>
                  <a:cubicBezTo>
                    <a:pt x="7200" y="0"/>
                    <a:pt x="14400" y="0"/>
                    <a:pt x="21600" y="0"/>
                  </a:cubicBezTo>
                </a:path>
              </a:pathLst>
            </a:custGeom>
            <a:ln w="50800">
              <a:solidFill>
                <a:srgbClr val="474747"/>
              </a:solidFill>
              <a:miter/>
              <a:tailEnd type="triangle"/>
            </a:ln>
          </p:spPr>
          <p:txBody>
            <a:bodyPr wrap="none" lIns="34288" tIns="17145" rIns="34288" bIns="17145"/>
            <a:lstStyle/>
            <a:p>
              <a:pPr algn="r" defTabSz="228582">
                <a:lnSpc>
                  <a:spcPts val="675"/>
                </a:lnSpc>
                <a:spcBef>
                  <a:spcPts val="450"/>
                </a:spcBef>
              </a:pPr>
              <a:endParaRPr sz="1400" kern="0">
                <a:solidFill>
                  <a:srgbClr val="4D4F53"/>
                </a:solidFill>
                <a:latin typeface="BentonSans" charset="0"/>
                <a:ea typeface="BentonSans" charset="0"/>
                <a:cs typeface="BentonSans" charset="0"/>
                <a:sym typeface="Helvetica"/>
              </a:endParaRPr>
            </a:p>
          </p:txBody>
        </p:sp>
        <p:grpSp>
          <p:nvGrpSpPr>
            <p:cNvPr id="37" name="Group 490"/>
            <p:cNvGrpSpPr/>
            <p:nvPr/>
          </p:nvGrpSpPr>
          <p:grpSpPr>
            <a:xfrm>
              <a:off x="6306249" y="3472170"/>
              <a:ext cx="1072869" cy="531414"/>
              <a:chOff x="0" y="0"/>
              <a:chExt cx="2860982" cy="1417105"/>
            </a:xfrm>
          </p:grpSpPr>
          <p:sp>
            <p:nvSpPr>
              <p:cNvPr id="38" name="Shape 488"/>
              <p:cNvSpPr/>
              <p:nvPr/>
            </p:nvSpPr>
            <p:spPr>
              <a:xfrm>
                <a:off x="0" y="0"/>
                <a:ext cx="2860982" cy="1417105"/>
              </a:xfrm>
              <a:prstGeom prst="rect">
                <a:avLst/>
              </a:prstGeom>
              <a:solidFill>
                <a:srgbClr val="009ECC"/>
              </a:solidFill>
              <a:ln w="12700" cap="flat">
                <a:noFill/>
                <a:miter lim="400000"/>
              </a:ln>
              <a:effectLst/>
            </p:spPr>
            <p:txBody>
              <a:bodyPr wrap="none" lIns="0" tIns="0" rIns="0" bIns="0" numCol="1" anchor="ctr">
                <a:noAutofit/>
              </a:bodyPr>
              <a:lstStyle/>
              <a:p>
                <a:pPr algn="ctr" defTabSz="228582">
                  <a:defRPr>
                    <a:solidFill>
                      <a:srgbClr val="FFFFFF"/>
                    </a:solidFill>
                  </a:defRPr>
                </a:pPr>
                <a:endParaRPr sz="1400" kern="0">
                  <a:solidFill>
                    <a:srgbClr val="FFFFFF"/>
                  </a:solidFill>
                  <a:latin typeface="BentonSans" charset="0"/>
                  <a:ea typeface="BentonSans" charset="0"/>
                  <a:cs typeface="BentonSans" charset="0"/>
                  <a:sym typeface="Helvetica"/>
                </a:endParaRPr>
              </a:p>
            </p:txBody>
          </p:sp>
          <p:sp>
            <p:nvSpPr>
              <p:cNvPr id="39" name="Shape 489"/>
              <p:cNvSpPr/>
              <p:nvPr/>
            </p:nvSpPr>
            <p:spPr>
              <a:xfrm>
                <a:off x="952577" y="460437"/>
                <a:ext cx="955824" cy="557247"/>
              </a:xfrm>
              <a:prstGeom prst="rect">
                <a:avLst/>
              </a:prstGeom>
              <a:noFill/>
              <a:ln w="25400" cap="flat">
                <a:noFill/>
                <a:miter lim="400000"/>
              </a:ln>
              <a:effectLst/>
              <a:extLst>
                <a:ext uri="{C572A759-6A51-4108-AA02-DFA0A04FC94B}">
                  <ma14:wrappingTextBoxFlag xmlns="" xmlns:ma14="http://schemas.microsoft.com/office/mac/drawingml/2011/main" val="1"/>
                </a:ext>
              </a:extLst>
            </p:spPr>
            <p:txBody>
              <a:bodyPr wrap="none" lIns="0" tIns="0" rIns="0" bIns="0" numCol="1" anchor="ctr">
                <a:spAutoFit/>
              </a:bodyPr>
              <a:lstStyle>
                <a:lvl1pPr algn="ctr">
                  <a:lnSpc>
                    <a:spcPct val="100000"/>
                  </a:lnSpc>
                  <a:spcBef>
                    <a:spcPts val="0"/>
                  </a:spcBef>
                  <a:defRPr sz="7200">
                    <a:solidFill>
                      <a:srgbClr val="FFFFFF"/>
                    </a:solidFill>
                  </a:defRPr>
                </a:lvl1pPr>
              </a:lstStyle>
              <a:p>
                <a:pPr defTabSz="228582">
                  <a:defRPr sz="1800">
                    <a:solidFill>
                      <a:srgbClr val="000000"/>
                    </a:solidFill>
                  </a:defRPr>
                </a:pPr>
                <a:r>
                  <a:rPr sz="1400" kern="0" dirty="0">
                    <a:solidFill>
                      <a:srgbClr val="000000"/>
                    </a:solidFill>
                    <a:latin typeface="BentonSans" charset="0"/>
                    <a:ea typeface="BentonSans" charset="0"/>
                    <a:cs typeface="BentonSans" charset="0"/>
                    <a:sym typeface="Helvetica"/>
                  </a:rPr>
                  <a:t>PAY</a:t>
                </a:r>
              </a:p>
            </p:txBody>
          </p:sp>
        </p:grpSp>
        <p:grpSp>
          <p:nvGrpSpPr>
            <p:cNvPr id="40" name="Group 493"/>
            <p:cNvGrpSpPr/>
            <p:nvPr/>
          </p:nvGrpSpPr>
          <p:grpSpPr>
            <a:xfrm>
              <a:off x="6306207" y="1200087"/>
              <a:ext cx="1072867" cy="659692"/>
              <a:chOff x="0" y="-92212"/>
              <a:chExt cx="2860979" cy="1759177"/>
            </a:xfrm>
          </p:grpSpPr>
          <p:sp>
            <p:nvSpPr>
              <p:cNvPr id="41" name="Shape 491"/>
              <p:cNvSpPr/>
              <p:nvPr/>
            </p:nvSpPr>
            <p:spPr>
              <a:xfrm>
                <a:off x="0" y="89513"/>
                <a:ext cx="2860979" cy="1395727"/>
              </a:xfrm>
              <a:prstGeom prst="rect">
                <a:avLst/>
              </a:prstGeom>
              <a:solidFill>
                <a:srgbClr val="7FBEEB"/>
              </a:solidFill>
              <a:ln w="12700" cap="flat">
                <a:noFill/>
                <a:miter lim="400000"/>
              </a:ln>
              <a:effectLst/>
            </p:spPr>
            <p:txBody>
              <a:bodyPr wrap="none" lIns="0" tIns="0" rIns="0" bIns="0" numCol="1" anchor="ctr">
                <a:noAutofit/>
              </a:bodyPr>
              <a:lstStyle/>
              <a:p>
                <a:pPr algn="ctr" defTabSz="342882">
                  <a:defRPr sz="2800">
                    <a:solidFill>
                      <a:srgbClr val="0A0A0A"/>
                    </a:solidFill>
                  </a:defRPr>
                </a:pPr>
                <a:endParaRPr sz="1100" kern="0">
                  <a:solidFill>
                    <a:srgbClr val="0A0A0A"/>
                  </a:solidFill>
                  <a:latin typeface="BentonSans" charset="0"/>
                  <a:ea typeface="BentonSans" charset="0"/>
                  <a:cs typeface="BentonSans" charset="0"/>
                  <a:sym typeface="Helvetica"/>
                </a:endParaRPr>
              </a:p>
            </p:txBody>
          </p:sp>
          <p:sp>
            <p:nvSpPr>
              <p:cNvPr id="42" name="Shape 492"/>
              <p:cNvSpPr/>
              <p:nvPr/>
            </p:nvSpPr>
            <p:spPr>
              <a:xfrm>
                <a:off x="681275" y="-92212"/>
                <a:ext cx="1498429" cy="1759177"/>
              </a:xfrm>
              <a:prstGeom prst="rect">
                <a:avLst/>
              </a:prstGeom>
              <a:noFill/>
              <a:ln w="25400" cap="flat">
                <a:noFill/>
                <a:miter lim="400000"/>
              </a:ln>
              <a:effectLst/>
              <a:extLst>
                <a:ext uri="{C572A759-6A51-4108-AA02-DFA0A04FC94B}">
                  <ma14:wrappingTextBoxFlag xmlns="" xmlns:ma14="http://schemas.microsoft.com/office/mac/drawingml/2011/main" val="1"/>
                </a:ext>
              </a:extLst>
            </p:spPr>
            <p:txBody>
              <a:bodyPr wrap="none" lIns="192000" tIns="192000" rIns="192000" bIns="192000" numCol="1" anchor="ctr">
                <a:spAutoFit/>
              </a:bodyPr>
              <a:lstStyle>
                <a:lvl1pPr algn="ctr">
                  <a:lnSpc>
                    <a:spcPct val="100000"/>
                  </a:lnSpc>
                  <a:spcBef>
                    <a:spcPts val="0"/>
                  </a:spcBef>
                  <a:defRPr sz="5000">
                    <a:solidFill>
                      <a:srgbClr val="0A0A0A"/>
                    </a:solidFill>
                  </a:defRPr>
                </a:lvl1pPr>
              </a:lstStyle>
              <a:p>
                <a:pPr defTabSz="228582">
                  <a:defRPr sz="1800">
                    <a:solidFill>
                      <a:srgbClr val="000000"/>
                    </a:solidFill>
                  </a:defRPr>
                </a:pPr>
                <a:r>
                  <a:rPr sz="1900" kern="0" dirty="0">
                    <a:solidFill>
                      <a:srgbClr val="000000"/>
                    </a:solidFill>
                    <a:latin typeface="BentonSans" charset="0"/>
                    <a:ea typeface="BentonSans" charset="0"/>
                    <a:cs typeface="BentonSans" charset="0"/>
                    <a:sym typeface="Helvetica"/>
                  </a:rPr>
                  <a:t>A</a:t>
                </a:r>
              </a:p>
            </p:txBody>
          </p:sp>
        </p:grpSp>
        <p:grpSp>
          <p:nvGrpSpPr>
            <p:cNvPr id="49" name="Group 502"/>
            <p:cNvGrpSpPr/>
            <p:nvPr/>
          </p:nvGrpSpPr>
          <p:grpSpPr>
            <a:xfrm>
              <a:off x="592180" y="1828396"/>
              <a:ext cx="1072867" cy="659692"/>
              <a:chOff x="0" y="-92212"/>
              <a:chExt cx="2860979" cy="1759177"/>
            </a:xfrm>
          </p:grpSpPr>
          <p:sp>
            <p:nvSpPr>
              <p:cNvPr id="50" name="Shape 500"/>
              <p:cNvSpPr/>
              <p:nvPr/>
            </p:nvSpPr>
            <p:spPr>
              <a:xfrm>
                <a:off x="0" y="89513"/>
                <a:ext cx="2860979" cy="1395727"/>
              </a:xfrm>
              <a:prstGeom prst="rect">
                <a:avLst/>
              </a:prstGeom>
              <a:solidFill>
                <a:srgbClr val="007DBA"/>
              </a:solidFill>
              <a:ln w="12700" cap="flat">
                <a:noFill/>
                <a:miter lim="400000"/>
              </a:ln>
              <a:effectLst/>
            </p:spPr>
            <p:txBody>
              <a:bodyPr wrap="none" lIns="0" tIns="0" rIns="0" bIns="0" numCol="1" anchor="ctr">
                <a:noAutofit/>
              </a:bodyPr>
              <a:lstStyle/>
              <a:p>
                <a:pPr algn="ctr" defTabSz="342882">
                  <a:defRPr sz="2800">
                    <a:solidFill>
                      <a:srgbClr val="FFFFFF"/>
                    </a:solidFill>
                  </a:defRPr>
                </a:pPr>
                <a:endParaRPr sz="1100" kern="0">
                  <a:solidFill>
                    <a:srgbClr val="FFFFFF"/>
                  </a:solidFill>
                  <a:latin typeface="BentonSans" charset="0"/>
                  <a:ea typeface="BentonSans" charset="0"/>
                  <a:cs typeface="BentonSans" charset="0"/>
                  <a:sym typeface="Helvetica"/>
                </a:endParaRPr>
              </a:p>
            </p:txBody>
          </p:sp>
          <p:sp>
            <p:nvSpPr>
              <p:cNvPr id="51" name="Shape 501"/>
              <p:cNvSpPr/>
              <p:nvPr/>
            </p:nvSpPr>
            <p:spPr>
              <a:xfrm>
                <a:off x="676930" y="-92212"/>
                <a:ext cx="1507116" cy="1759177"/>
              </a:xfrm>
              <a:prstGeom prst="rect">
                <a:avLst/>
              </a:prstGeom>
              <a:noFill/>
              <a:ln w="25400" cap="flat">
                <a:noFill/>
                <a:miter lim="400000"/>
              </a:ln>
              <a:effectLst/>
              <a:extLst>
                <a:ext uri="{C572A759-6A51-4108-AA02-DFA0A04FC94B}">
                  <ma14:wrappingTextBoxFlag xmlns="" xmlns:ma14="http://schemas.microsoft.com/office/mac/drawingml/2011/main" val="1"/>
                </a:ext>
              </a:extLst>
            </p:spPr>
            <p:txBody>
              <a:bodyPr wrap="none" lIns="192000" tIns="192000" rIns="192000" bIns="192000" numCol="1" anchor="ctr">
                <a:spAutoFit/>
              </a:bodyPr>
              <a:lstStyle>
                <a:lvl1pPr algn="ctr">
                  <a:lnSpc>
                    <a:spcPct val="100000"/>
                  </a:lnSpc>
                  <a:spcBef>
                    <a:spcPts val="0"/>
                  </a:spcBef>
                  <a:defRPr sz="5000">
                    <a:solidFill>
                      <a:srgbClr val="FFFFFF"/>
                    </a:solidFill>
                  </a:defRPr>
                </a:lvl1pPr>
              </a:lstStyle>
              <a:p>
                <a:pPr defTabSz="228582">
                  <a:defRPr sz="1800">
                    <a:solidFill>
                      <a:srgbClr val="000000"/>
                    </a:solidFill>
                  </a:defRPr>
                </a:pPr>
                <a:r>
                  <a:rPr sz="1900" kern="0">
                    <a:solidFill>
                      <a:srgbClr val="000000"/>
                    </a:solidFill>
                    <a:latin typeface="BentonSans" charset="0"/>
                    <a:ea typeface="BentonSans" charset="0"/>
                    <a:cs typeface="BentonSans" charset="0"/>
                    <a:sym typeface="Helvetica"/>
                  </a:rPr>
                  <a:t>B</a:t>
                </a:r>
              </a:p>
            </p:txBody>
          </p:sp>
        </p:grpSp>
        <p:grpSp>
          <p:nvGrpSpPr>
            <p:cNvPr id="52" name="Group 505"/>
            <p:cNvGrpSpPr/>
            <p:nvPr/>
          </p:nvGrpSpPr>
          <p:grpSpPr>
            <a:xfrm>
              <a:off x="3449163" y="2648263"/>
              <a:ext cx="1072867" cy="659692"/>
              <a:chOff x="0" y="-295411"/>
              <a:chExt cx="2860979" cy="1759172"/>
            </a:xfrm>
          </p:grpSpPr>
          <p:sp>
            <p:nvSpPr>
              <p:cNvPr id="53" name="Shape 503"/>
              <p:cNvSpPr/>
              <p:nvPr/>
            </p:nvSpPr>
            <p:spPr>
              <a:xfrm>
                <a:off x="0" y="3329"/>
                <a:ext cx="2860979" cy="1161695"/>
              </a:xfrm>
              <a:prstGeom prst="rect">
                <a:avLst/>
              </a:prstGeom>
              <a:solidFill>
                <a:srgbClr val="7FBEEB"/>
              </a:solidFill>
              <a:ln w="12700" cap="flat">
                <a:noFill/>
                <a:miter lim="400000"/>
              </a:ln>
              <a:effectLst/>
            </p:spPr>
            <p:txBody>
              <a:bodyPr wrap="none" lIns="0" tIns="0" rIns="0" bIns="0" numCol="1" anchor="ctr">
                <a:noAutofit/>
              </a:bodyPr>
              <a:lstStyle/>
              <a:p>
                <a:pPr algn="ctr" defTabSz="342882">
                  <a:defRPr>
                    <a:solidFill>
                      <a:srgbClr val="0A0A0A"/>
                    </a:solidFill>
                  </a:defRPr>
                </a:pPr>
                <a:endParaRPr sz="1400" kern="0">
                  <a:solidFill>
                    <a:srgbClr val="0A0A0A"/>
                  </a:solidFill>
                  <a:latin typeface="BentonSans" charset="0"/>
                  <a:ea typeface="BentonSans" charset="0"/>
                  <a:cs typeface="BentonSans" charset="0"/>
                  <a:sym typeface="Helvetica"/>
                </a:endParaRPr>
              </a:p>
            </p:txBody>
          </p:sp>
          <p:sp>
            <p:nvSpPr>
              <p:cNvPr id="54" name="Shape 504"/>
              <p:cNvSpPr/>
              <p:nvPr/>
            </p:nvSpPr>
            <p:spPr>
              <a:xfrm>
                <a:off x="663896" y="-295411"/>
                <a:ext cx="1533186" cy="1759172"/>
              </a:xfrm>
              <a:prstGeom prst="rect">
                <a:avLst/>
              </a:prstGeom>
              <a:noFill/>
              <a:ln w="25400" cap="flat">
                <a:noFill/>
                <a:miter lim="400000"/>
              </a:ln>
              <a:effectLst/>
              <a:extLst>
                <a:ext uri="{C572A759-6A51-4108-AA02-DFA0A04FC94B}">
                  <ma14:wrappingTextBoxFlag xmlns="" xmlns:ma14="http://schemas.microsoft.com/office/mac/drawingml/2011/main" val="1"/>
                </a:ext>
              </a:extLst>
            </p:spPr>
            <p:txBody>
              <a:bodyPr wrap="none" lIns="192000" tIns="192000" rIns="192000" bIns="192000" numCol="1" anchor="ctr">
                <a:spAutoFit/>
              </a:bodyPr>
              <a:lstStyle>
                <a:lvl1pPr algn="ctr">
                  <a:lnSpc>
                    <a:spcPct val="100000"/>
                  </a:lnSpc>
                  <a:spcBef>
                    <a:spcPts val="0"/>
                  </a:spcBef>
                  <a:defRPr sz="5000">
                    <a:solidFill>
                      <a:srgbClr val="0A0A0A"/>
                    </a:solidFill>
                  </a:defRPr>
                </a:lvl1pPr>
              </a:lstStyle>
              <a:p>
                <a:pPr defTabSz="228582">
                  <a:defRPr sz="1800">
                    <a:solidFill>
                      <a:srgbClr val="000000"/>
                    </a:solidFill>
                  </a:defRPr>
                </a:pPr>
                <a:r>
                  <a:rPr sz="1900" kern="0">
                    <a:solidFill>
                      <a:srgbClr val="000000"/>
                    </a:solidFill>
                    <a:latin typeface="BentonSans" charset="0"/>
                    <a:ea typeface="BentonSans" charset="0"/>
                    <a:cs typeface="BentonSans" charset="0"/>
                    <a:sym typeface="Helvetica"/>
                  </a:rPr>
                  <a:t>G</a:t>
                </a:r>
              </a:p>
            </p:txBody>
          </p:sp>
        </p:grpSp>
        <p:grpSp>
          <p:nvGrpSpPr>
            <p:cNvPr id="55" name="Group 508"/>
            <p:cNvGrpSpPr/>
            <p:nvPr/>
          </p:nvGrpSpPr>
          <p:grpSpPr>
            <a:xfrm>
              <a:off x="2020649" y="2648263"/>
              <a:ext cx="1072867" cy="659692"/>
              <a:chOff x="0" y="-295411"/>
              <a:chExt cx="2860979" cy="1759172"/>
            </a:xfrm>
          </p:grpSpPr>
          <p:sp>
            <p:nvSpPr>
              <p:cNvPr id="56" name="Shape 506"/>
              <p:cNvSpPr/>
              <p:nvPr/>
            </p:nvSpPr>
            <p:spPr>
              <a:xfrm>
                <a:off x="0" y="3329"/>
                <a:ext cx="2860979" cy="1161695"/>
              </a:xfrm>
              <a:prstGeom prst="rect">
                <a:avLst/>
              </a:prstGeom>
              <a:solidFill>
                <a:srgbClr val="007DBA"/>
              </a:solidFill>
              <a:ln w="12700" cap="flat">
                <a:noFill/>
                <a:miter lim="400000"/>
              </a:ln>
              <a:effectLst/>
            </p:spPr>
            <p:txBody>
              <a:bodyPr wrap="none" lIns="0" tIns="0" rIns="0" bIns="0" numCol="1" anchor="ctr">
                <a:noAutofit/>
              </a:bodyPr>
              <a:lstStyle/>
              <a:p>
                <a:pPr algn="ctr" defTabSz="342882">
                  <a:defRPr sz="2800">
                    <a:solidFill>
                      <a:srgbClr val="FFFFFF"/>
                    </a:solidFill>
                  </a:defRPr>
                </a:pPr>
                <a:endParaRPr sz="1100" kern="0">
                  <a:solidFill>
                    <a:srgbClr val="FFFFFF"/>
                  </a:solidFill>
                  <a:latin typeface="BentonSans" charset="0"/>
                  <a:ea typeface="BentonSans" charset="0"/>
                  <a:cs typeface="BentonSans" charset="0"/>
                  <a:sym typeface="Helvetica"/>
                </a:endParaRPr>
              </a:p>
            </p:txBody>
          </p:sp>
          <p:sp>
            <p:nvSpPr>
              <p:cNvPr id="57" name="Shape 507"/>
              <p:cNvSpPr/>
              <p:nvPr/>
            </p:nvSpPr>
            <p:spPr>
              <a:xfrm>
                <a:off x="718206" y="-295411"/>
                <a:ext cx="1424567" cy="1759172"/>
              </a:xfrm>
              <a:prstGeom prst="rect">
                <a:avLst/>
              </a:prstGeom>
              <a:noFill/>
              <a:ln w="25400" cap="flat">
                <a:noFill/>
                <a:miter lim="400000"/>
              </a:ln>
              <a:effectLst/>
              <a:extLst>
                <a:ext uri="{C572A759-6A51-4108-AA02-DFA0A04FC94B}">
                  <ma14:wrappingTextBoxFlag xmlns="" xmlns:ma14="http://schemas.microsoft.com/office/mac/drawingml/2011/main" val="1"/>
                </a:ext>
              </a:extLst>
            </p:spPr>
            <p:txBody>
              <a:bodyPr wrap="none" lIns="192000" tIns="192000" rIns="192000" bIns="192000" numCol="1" anchor="ctr">
                <a:spAutoFit/>
              </a:bodyPr>
              <a:lstStyle>
                <a:lvl1pPr algn="ctr">
                  <a:lnSpc>
                    <a:spcPct val="100000"/>
                  </a:lnSpc>
                  <a:spcBef>
                    <a:spcPts val="0"/>
                  </a:spcBef>
                  <a:defRPr sz="5000">
                    <a:solidFill>
                      <a:srgbClr val="FFFFFF"/>
                    </a:solidFill>
                  </a:defRPr>
                </a:lvl1pPr>
              </a:lstStyle>
              <a:p>
                <a:pPr defTabSz="228582">
                  <a:defRPr sz="1800">
                    <a:solidFill>
                      <a:srgbClr val="000000"/>
                    </a:solidFill>
                  </a:defRPr>
                </a:pPr>
                <a:r>
                  <a:rPr sz="1900" kern="0">
                    <a:solidFill>
                      <a:srgbClr val="000000"/>
                    </a:solidFill>
                    <a:latin typeface="BentonSans" charset="0"/>
                    <a:ea typeface="BentonSans" charset="0"/>
                    <a:cs typeface="BentonSans" charset="0"/>
                    <a:sym typeface="Helvetica"/>
                  </a:rPr>
                  <a:t>F</a:t>
                </a:r>
              </a:p>
            </p:txBody>
          </p:sp>
        </p:grpSp>
        <p:grpSp>
          <p:nvGrpSpPr>
            <p:cNvPr id="58" name="Group 512"/>
            <p:cNvGrpSpPr/>
            <p:nvPr/>
          </p:nvGrpSpPr>
          <p:grpSpPr>
            <a:xfrm>
              <a:off x="4877685" y="2648264"/>
              <a:ext cx="1072867" cy="659692"/>
              <a:chOff x="0" y="-295409"/>
              <a:chExt cx="2860979" cy="1759172"/>
            </a:xfrm>
          </p:grpSpPr>
          <p:sp>
            <p:nvSpPr>
              <p:cNvPr id="59" name="Shape 510"/>
              <p:cNvSpPr/>
              <p:nvPr/>
            </p:nvSpPr>
            <p:spPr>
              <a:xfrm>
                <a:off x="0" y="3328"/>
                <a:ext cx="2860979" cy="1161695"/>
              </a:xfrm>
              <a:prstGeom prst="rect">
                <a:avLst/>
              </a:prstGeom>
              <a:solidFill>
                <a:srgbClr val="7FBEEB"/>
              </a:solidFill>
              <a:ln w="12700" cap="flat">
                <a:noFill/>
                <a:miter lim="400000"/>
              </a:ln>
              <a:effectLst/>
            </p:spPr>
            <p:txBody>
              <a:bodyPr wrap="none" lIns="0" tIns="0" rIns="0" bIns="0" numCol="1" anchor="ctr">
                <a:noAutofit/>
              </a:bodyPr>
              <a:lstStyle/>
              <a:p>
                <a:pPr algn="ctr" defTabSz="342882">
                  <a:defRPr>
                    <a:solidFill>
                      <a:srgbClr val="0A0A0A"/>
                    </a:solidFill>
                  </a:defRPr>
                </a:pPr>
                <a:endParaRPr sz="1400" kern="0">
                  <a:solidFill>
                    <a:srgbClr val="0A0A0A"/>
                  </a:solidFill>
                  <a:latin typeface="BentonSans" charset="0"/>
                  <a:ea typeface="BentonSans" charset="0"/>
                  <a:cs typeface="BentonSans" charset="0"/>
                  <a:sym typeface="Helvetica"/>
                </a:endParaRPr>
              </a:p>
            </p:txBody>
          </p:sp>
          <p:sp>
            <p:nvSpPr>
              <p:cNvPr id="60" name="Shape 511"/>
              <p:cNvSpPr/>
              <p:nvPr/>
            </p:nvSpPr>
            <p:spPr>
              <a:xfrm>
                <a:off x="661725" y="-295409"/>
                <a:ext cx="1537528" cy="1759172"/>
              </a:xfrm>
              <a:prstGeom prst="rect">
                <a:avLst/>
              </a:prstGeom>
              <a:noFill/>
              <a:ln w="25400" cap="flat">
                <a:noFill/>
                <a:miter lim="400000"/>
              </a:ln>
              <a:effectLst/>
              <a:extLst>
                <a:ext uri="{C572A759-6A51-4108-AA02-DFA0A04FC94B}">
                  <ma14:wrappingTextBoxFlag xmlns="" xmlns:ma14="http://schemas.microsoft.com/office/mac/drawingml/2011/main" val="1"/>
                </a:ext>
              </a:extLst>
            </p:spPr>
            <p:txBody>
              <a:bodyPr wrap="none" lIns="192000" tIns="192000" rIns="192000" bIns="192000" numCol="1" anchor="ctr">
                <a:spAutoFit/>
              </a:bodyPr>
              <a:lstStyle>
                <a:lvl1pPr algn="ctr">
                  <a:lnSpc>
                    <a:spcPct val="100000"/>
                  </a:lnSpc>
                  <a:spcBef>
                    <a:spcPts val="0"/>
                  </a:spcBef>
                  <a:defRPr sz="5000">
                    <a:solidFill>
                      <a:srgbClr val="0A0A0A"/>
                    </a:solidFill>
                  </a:defRPr>
                </a:lvl1pPr>
              </a:lstStyle>
              <a:p>
                <a:pPr defTabSz="228582">
                  <a:defRPr sz="1800">
                    <a:solidFill>
                      <a:srgbClr val="000000"/>
                    </a:solidFill>
                  </a:defRPr>
                </a:pPr>
                <a:r>
                  <a:rPr sz="1900" kern="0">
                    <a:solidFill>
                      <a:srgbClr val="000000"/>
                    </a:solidFill>
                    <a:latin typeface="BentonSans" charset="0"/>
                    <a:ea typeface="BentonSans" charset="0"/>
                    <a:cs typeface="BentonSans" charset="0"/>
                    <a:sym typeface="Helvetica"/>
                  </a:rPr>
                  <a:t>H</a:t>
                </a:r>
              </a:p>
            </p:txBody>
          </p:sp>
        </p:grpSp>
        <p:grpSp>
          <p:nvGrpSpPr>
            <p:cNvPr id="61" name="Group 515"/>
            <p:cNvGrpSpPr/>
            <p:nvPr/>
          </p:nvGrpSpPr>
          <p:grpSpPr>
            <a:xfrm>
              <a:off x="6306207" y="2648263"/>
              <a:ext cx="1072867" cy="659692"/>
              <a:chOff x="0" y="-295411"/>
              <a:chExt cx="2860979" cy="1759172"/>
            </a:xfrm>
          </p:grpSpPr>
          <p:sp>
            <p:nvSpPr>
              <p:cNvPr id="62" name="Shape 513"/>
              <p:cNvSpPr/>
              <p:nvPr/>
            </p:nvSpPr>
            <p:spPr>
              <a:xfrm>
                <a:off x="0" y="3329"/>
                <a:ext cx="2860979" cy="1161695"/>
              </a:xfrm>
              <a:prstGeom prst="rect">
                <a:avLst/>
              </a:prstGeom>
              <a:solidFill>
                <a:srgbClr val="7FBEEB"/>
              </a:solidFill>
              <a:ln w="12700" cap="flat">
                <a:noFill/>
                <a:miter lim="400000"/>
              </a:ln>
              <a:effectLst/>
            </p:spPr>
            <p:txBody>
              <a:bodyPr wrap="none" lIns="0" tIns="0" rIns="0" bIns="0" numCol="1" anchor="ctr">
                <a:noAutofit/>
              </a:bodyPr>
              <a:lstStyle/>
              <a:p>
                <a:pPr algn="ctr" defTabSz="342882">
                  <a:defRPr>
                    <a:solidFill>
                      <a:srgbClr val="0A0A0A"/>
                    </a:solidFill>
                  </a:defRPr>
                </a:pPr>
                <a:endParaRPr sz="1400" kern="0">
                  <a:solidFill>
                    <a:srgbClr val="0A0A0A"/>
                  </a:solidFill>
                  <a:latin typeface="BentonSans" charset="0"/>
                  <a:ea typeface="BentonSans" charset="0"/>
                  <a:cs typeface="BentonSans" charset="0"/>
                  <a:sym typeface="Helvetica"/>
                </a:endParaRPr>
              </a:p>
            </p:txBody>
          </p:sp>
          <p:sp>
            <p:nvSpPr>
              <p:cNvPr id="63" name="Shape 514"/>
              <p:cNvSpPr/>
              <p:nvPr/>
            </p:nvSpPr>
            <p:spPr>
              <a:xfrm>
                <a:off x="809443" y="-295411"/>
                <a:ext cx="1242092" cy="1759172"/>
              </a:xfrm>
              <a:prstGeom prst="rect">
                <a:avLst/>
              </a:prstGeom>
              <a:noFill/>
              <a:ln w="25400" cap="flat">
                <a:noFill/>
                <a:miter lim="400000"/>
              </a:ln>
              <a:effectLst/>
              <a:extLst>
                <a:ext uri="{C572A759-6A51-4108-AA02-DFA0A04FC94B}">
                  <ma14:wrappingTextBoxFlag xmlns="" xmlns:ma14="http://schemas.microsoft.com/office/mac/drawingml/2011/main" val="1"/>
                </a:ext>
              </a:extLst>
            </p:spPr>
            <p:txBody>
              <a:bodyPr wrap="none" lIns="192000" tIns="192000" rIns="192000" bIns="192000" numCol="1" anchor="ctr">
                <a:spAutoFit/>
              </a:bodyPr>
              <a:lstStyle>
                <a:lvl1pPr algn="ctr">
                  <a:lnSpc>
                    <a:spcPct val="100000"/>
                  </a:lnSpc>
                  <a:spcBef>
                    <a:spcPts val="0"/>
                  </a:spcBef>
                  <a:defRPr sz="5000">
                    <a:solidFill>
                      <a:srgbClr val="0A0A0A"/>
                    </a:solidFill>
                  </a:defRPr>
                </a:lvl1pPr>
              </a:lstStyle>
              <a:p>
                <a:pPr defTabSz="228582">
                  <a:defRPr sz="1800">
                    <a:solidFill>
                      <a:srgbClr val="000000"/>
                    </a:solidFill>
                  </a:defRPr>
                </a:pPr>
                <a:r>
                  <a:rPr sz="1900" kern="0">
                    <a:solidFill>
                      <a:srgbClr val="000000"/>
                    </a:solidFill>
                    <a:latin typeface="BentonSans" charset="0"/>
                    <a:ea typeface="BentonSans" charset="0"/>
                    <a:cs typeface="BentonSans" charset="0"/>
                    <a:sym typeface="Helvetica"/>
                  </a:rPr>
                  <a:t>I</a:t>
                </a:r>
              </a:p>
            </p:txBody>
          </p:sp>
        </p:grpSp>
        <p:grpSp>
          <p:nvGrpSpPr>
            <p:cNvPr id="64" name="Group 518"/>
            <p:cNvGrpSpPr/>
            <p:nvPr/>
          </p:nvGrpSpPr>
          <p:grpSpPr>
            <a:xfrm>
              <a:off x="592181" y="2648263"/>
              <a:ext cx="1072867" cy="659692"/>
              <a:chOff x="0" y="-295411"/>
              <a:chExt cx="2860979" cy="1759172"/>
            </a:xfrm>
          </p:grpSpPr>
          <p:sp>
            <p:nvSpPr>
              <p:cNvPr id="65" name="Shape 516"/>
              <p:cNvSpPr/>
              <p:nvPr/>
            </p:nvSpPr>
            <p:spPr>
              <a:xfrm>
                <a:off x="0" y="3329"/>
                <a:ext cx="2860979" cy="1161695"/>
              </a:xfrm>
              <a:prstGeom prst="rect">
                <a:avLst/>
              </a:prstGeom>
              <a:solidFill>
                <a:srgbClr val="007DBA"/>
              </a:solidFill>
              <a:ln w="12700" cap="flat">
                <a:noFill/>
                <a:miter lim="400000"/>
              </a:ln>
              <a:effectLst/>
            </p:spPr>
            <p:txBody>
              <a:bodyPr wrap="none" lIns="0" tIns="0" rIns="0" bIns="0" numCol="1" anchor="ctr">
                <a:noAutofit/>
              </a:bodyPr>
              <a:lstStyle/>
              <a:p>
                <a:pPr algn="ctr" defTabSz="342882">
                  <a:defRPr sz="2800">
                    <a:solidFill>
                      <a:srgbClr val="FFFFFF"/>
                    </a:solidFill>
                  </a:defRPr>
                </a:pPr>
                <a:endParaRPr sz="1100" kern="0">
                  <a:solidFill>
                    <a:srgbClr val="FFFFFF"/>
                  </a:solidFill>
                  <a:latin typeface="BentonSans" charset="0"/>
                  <a:ea typeface="BentonSans" charset="0"/>
                  <a:cs typeface="BentonSans" charset="0"/>
                  <a:sym typeface="Helvetica"/>
                </a:endParaRPr>
              </a:p>
            </p:txBody>
          </p:sp>
          <p:sp>
            <p:nvSpPr>
              <p:cNvPr id="66" name="Shape 517"/>
              <p:cNvSpPr/>
              <p:nvPr/>
            </p:nvSpPr>
            <p:spPr>
              <a:xfrm>
                <a:off x="702998" y="-295411"/>
                <a:ext cx="1454980" cy="1759172"/>
              </a:xfrm>
              <a:prstGeom prst="rect">
                <a:avLst/>
              </a:prstGeom>
              <a:noFill/>
              <a:ln w="25400" cap="flat">
                <a:noFill/>
                <a:miter lim="400000"/>
              </a:ln>
              <a:effectLst/>
              <a:extLst>
                <a:ext uri="{C572A759-6A51-4108-AA02-DFA0A04FC94B}">
                  <ma14:wrappingTextBoxFlag xmlns="" xmlns:ma14="http://schemas.microsoft.com/office/mac/drawingml/2011/main" val="1"/>
                </a:ext>
              </a:extLst>
            </p:spPr>
            <p:txBody>
              <a:bodyPr wrap="none" lIns="192000" tIns="192000" rIns="192000" bIns="192000" numCol="1" anchor="ctr">
                <a:spAutoFit/>
              </a:bodyPr>
              <a:lstStyle>
                <a:lvl1pPr algn="ctr">
                  <a:lnSpc>
                    <a:spcPct val="100000"/>
                  </a:lnSpc>
                  <a:spcBef>
                    <a:spcPts val="0"/>
                  </a:spcBef>
                  <a:defRPr sz="5000">
                    <a:solidFill>
                      <a:srgbClr val="FFFFFF"/>
                    </a:solidFill>
                  </a:defRPr>
                </a:lvl1pPr>
              </a:lstStyle>
              <a:p>
                <a:pPr defTabSz="228582">
                  <a:defRPr sz="1800">
                    <a:solidFill>
                      <a:srgbClr val="000000"/>
                    </a:solidFill>
                  </a:defRPr>
                </a:pPr>
                <a:r>
                  <a:rPr sz="1900" kern="0">
                    <a:solidFill>
                      <a:srgbClr val="000000"/>
                    </a:solidFill>
                    <a:latin typeface="BentonSans" charset="0"/>
                    <a:ea typeface="BentonSans" charset="0"/>
                    <a:cs typeface="BentonSans" charset="0"/>
                    <a:sym typeface="Helvetica"/>
                  </a:rPr>
                  <a:t>E</a:t>
                </a:r>
              </a:p>
            </p:txBody>
          </p:sp>
        </p:grpSp>
        <p:sp>
          <p:nvSpPr>
            <p:cNvPr id="67" name="Shape 605"/>
            <p:cNvSpPr/>
            <p:nvPr/>
          </p:nvSpPr>
          <p:spPr>
            <a:xfrm>
              <a:off x="6842652" y="3195855"/>
              <a:ext cx="17" cy="27631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7200" y="7200"/>
                    <a:pt x="14400" y="14400"/>
                    <a:pt x="21600" y="21600"/>
                  </a:cubicBezTo>
                </a:path>
              </a:pathLst>
            </a:custGeom>
            <a:ln w="50800">
              <a:solidFill>
                <a:srgbClr val="474747"/>
              </a:solidFill>
              <a:miter/>
              <a:tailEnd type="triangle"/>
            </a:ln>
          </p:spPr>
          <p:txBody>
            <a:bodyPr wrap="none" lIns="34288" tIns="17145" rIns="34288" bIns="17145"/>
            <a:lstStyle/>
            <a:p>
              <a:pPr algn="r" defTabSz="228582">
                <a:lnSpc>
                  <a:spcPts val="675"/>
                </a:lnSpc>
                <a:spcBef>
                  <a:spcPts val="450"/>
                </a:spcBef>
              </a:pPr>
              <a:endParaRPr sz="1400" kern="0">
                <a:solidFill>
                  <a:srgbClr val="4D4F53"/>
                </a:solidFill>
                <a:latin typeface="BentonSans" charset="0"/>
                <a:ea typeface="BentonSans" charset="0"/>
                <a:cs typeface="BentonSans" charset="0"/>
                <a:sym typeface="Helvetica"/>
              </a:endParaRPr>
            </a:p>
          </p:txBody>
        </p:sp>
        <p:sp>
          <p:nvSpPr>
            <p:cNvPr id="68" name="Shape 520"/>
            <p:cNvSpPr/>
            <p:nvPr/>
          </p:nvSpPr>
          <p:spPr>
            <a:xfrm>
              <a:off x="4509845" y="2027394"/>
              <a:ext cx="245227" cy="261699"/>
            </a:xfrm>
            <a:prstGeom prst="rect">
              <a:avLst/>
            </a:prstGeom>
            <a:solidFill>
              <a:srgbClr val="7FBEEB"/>
            </a:solidFill>
            <a:ln w="12700">
              <a:miter lim="400000"/>
            </a:ln>
          </p:spPr>
          <p:txBody>
            <a:bodyPr wrap="none" lIns="0" tIns="0" rIns="0" bIns="0" anchor="ctr"/>
            <a:lstStyle/>
            <a:p>
              <a:pPr algn="ctr" defTabSz="342882">
                <a:defRPr sz="2800">
                  <a:solidFill>
                    <a:srgbClr val="0A0A0A"/>
                  </a:solidFill>
                </a:defRPr>
              </a:pPr>
              <a:endParaRPr sz="1100" kern="0">
                <a:solidFill>
                  <a:srgbClr val="0A0A0A"/>
                </a:solidFill>
                <a:latin typeface="BentonSans" charset="0"/>
                <a:ea typeface="BentonSans" charset="0"/>
                <a:cs typeface="BentonSans" charset="0"/>
                <a:sym typeface="Helvetica"/>
              </a:endParaRPr>
            </a:p>
          </p:txBody>
        </p:sp>
        <p:sp>
          <p:nvSpPr>
            <p:cNvPr id="69" name="Shape 521"/>
            <p:cNvSpPr/>
            <p:nvPr/>
          </p:nvSpPr>
          <p:spPr>
            <a:xfrm>
              <a:off x="3739507" y="2027394"/>
              <a:ext cx="245227" cy="261699"/>
            </a:xfrm>
            <a:prstGeom prst="rect">
              <a:avLst/>
            </a:prstGeom>
            <a:solidFill>
              <a:srgbClr val="7FBEEB"/>
            </a:solidFill>
            <a:ln w="12700">
              <a:miter lim="400000"/>
            </a:ln>
          </p:spPr>
          <p:txBody>
            <a:bodyPr wrap="none" lIns="0" tIns="0" rIns="0" bIns="0" anchor="ctr"/>
            <a:lstStyle/>
            <a:p>
              <a:pPr algn="ctr" defTabSz="342882">
                <a:defRPr sz="2800">
                  <a:solidFill>
                    <a:srgbClr val="0A0A0A"/>
                  </a:solidFill>
                </a:defRPr>
              </a:pPr>
              <a:endParaRPr sz="1100" kern="0">
                <a:solidFill>
                  <a:srgbClr val="0A0A0A"/>
                </a:solidFill>
                <a:latin typeface="BentonSans" charset="0"/>
                <a:ea typeface="BentonSans" charset="0"/>
                <a:cs typeface="BentonSans" charset="0"/>
                <a:sym typeface="Helvetica"/>
              </a:endParaRPr>
            </a:p>
          </p:txBody>
        </p:sp>
        <p:sp>
          <p:nvSpPr>
            <p:cNvPr id="70" name="Shape 522"/>
            <p:cNvSpPr/>
            <p:nvPr/>
          </p:nvSpPr>
          <p:spPr>
            <a:xfrm>
              <a:off x="5275299" y="2027394"/>
              <a:ext cx="245227" cy="261699"/>
            </a:xfrm>
            <a:prstGeom prst="rect">
              <a:avLst/>
            </a:prstGeom>
            <a:solidFill>
              <a:srgbClr val="7FBEEB"/>
            </a:solidFill>
            <a:ln w="12700">
              <a:miter lim="400000"/>
            </a:ln>
          </p:spPr>
          <p:txBody>
            <a:bodyPr wrap="none" lIns="0" tIns="0" rIns="0" bIns="0" anchor="ctr"/>
            <a:lstStyle/>
            <a:p>
              <a:pPr algn="ctr" defTabSz="342882">
                <a:defRPr sz="2800">
                  <a:solidFill>
                    <a:srgbClr val="0A0A0A"/>
                  </a:solidFill>
                </a:defRPr>
              </a:pPr>
              <a:endParaRPr sz="1100" kern="0">
                <a:solidFill>
                  <a:srgbClr val="0A0A0A"/>
                </a:solidFill>
                <a:latin typeface="BentonSans" charset="0"/>
                <a:ea typeface="BentonSans" charset="0"/>
                <a:cs typeface="BentonSans" charset="0"/>
                <a:sym typeface="Helvetica"/>
              </a:endParaRPr>
            </a:p>
          </p:txBody>
        </p:sp>
        <p:sp>
          <p:nvSpPr>
            <p:cNvPr id="73" name="Shape 525"/>
            <p:cNvSpPr/>
            <p:nvPr/>
          </p:nvSpPr>
          <p:spPr>
            <a:xfrm>
              <a:off x="5726211" y="3606996"/>
              <a:ext cx="245227" cy="261699"/>
            </a:xfrm>
            <a:prstGeom prst="rect">
              <a:avLst/>
            </a:prstGeom>
            <a:solidFill>
              <a:srgbClr val="7FBEEB"/>
            </a:solidFill>
            <a:ln w="12700">
              <a:miter lim="400000"/>
            </a:ln>
          </p:spPr>
          <p:txBody>
            <a:bodyPr wrap="none" lIns="0" tIns="0" rIns="0" bIns="0" anchor="ctr"/>
            <a:lstStyle/>
            <a:p>
              <a:pPr algn="ctr" defTabSz="342882">
                <a:defRPr sz="2800">
                  <a:solidFill>
                    <a:srgbClr val="0A0A0A"/>
                  </a:solidFill>
                </a:defRPr>
              </a:pPr>
              <a:endParaRPr sz="1100" kern="0">
                <a:solidFill>
                  <a:srgbClr val="0A0A0A"/>
                </a:solidFill>
                <a:latin typeface="BentonSans" charset="0"/>
                <a:ea typeface="BentonSans" charset="0"/>
                <a:cs typeface="BentonSans" charset="0"/>
                <a:sym typeface="Helvetica"/>
              </a:endParaRPr>
            </a:p>
          </p:txBody>
        </p:sp>
        <p:sp>
          <p:nvSpPr>
            <p:cNvPr id="75" name="Shape 527"/>
            <p:cNvSpPr/>
            <p:nvPr/>
          </p:nvSpPr>
          <p:spPr>
            <a:xfrm>
              <a:off x="1319111" y="1370358"/>
              <a:ext cx="345934" cy="318714"/>
            </a:xfrm>
            <a:prstGeom prst="rect">
              <a:avLst/>
            </a:prstGeom>
            <a:solidFill>
              <a:srgbClr val="007DBA"/>
            </a:solidFill>
            <a:ln w="12700">
              <a:miter lim="400000"/>
            </a:ln>
          </p:spPr>
          <p:txBody>
            <a:bodyPr wrap="none" lIns="0" tIns="0" rIns="0" bIns="0" anchor="ctr"/>
            <a:lstStyle/>
            <a:p>
              <a:pPr algn="ctr" defTabSz="342882">
                <a:defRPr sz="2800">
                  <a:solidFill>
                    <a:srgbClr val="FFFFFF"/>
                  </a:solidFill>
                </a:defRPr>
              </a:pPr>
              <a:endParaRPr sz="1100" kern="0">
                <a:solidFill>
                  <a:srgbClr val="FFFFFF"/>
                </a:solidFill>
                <a:latin typeface="BentonSans" charset="0"/>
                <a:ea typeface="BentonSans" charset="0"/>
                <a:cs typeface="BentonSans" charset="0"/>
                <a:sym typeface="Helvetica"/>
              </a:endParaRPr>
            </a:p>
          </p:txBody>
        </p:sp>
        <p:sp>
          <p:nvSpPr>
            <p:cNvPr id="76" name="Shape 528"/>
            <p:cNvSpPr/>
            <p:nvPr/>
          </p:nvSpPr>
          <p:spPr>
            <a:xfrm>
              <a:off x="1705475" y="3582063"/>
              <a:ext cx="345934" cy="318714"/>
            </a:xfrm>
            <a:prstGeom prst="rect">
              <a:avLst/>
            </a:prstGeom>
            <a:solidFill>
              <a:srgbClr val="007DBA"/>
            </a:solidFill>
            <a:ln w="12700">
              <a:miter lim="400000"/>
            </a:ln>
          </p:spPr>
          <p:txBody>
            <a:bodyPr wrap="none" lIns="0" tIns="0" rIns="0" bIns="0" anchor="ctr"/>
            <a:lstStyle/>
            <a:p>
              <a:pPr algn="ctr" defTabSz="342882">
                <a:defRPr sz="2800">
                  <a:solidFill>
                    <a:srgbClr val="FFFFFF"/>
                  </a:solidFill>
                </a:defRPr>
              </a:pPr>
              <a:endParaRPr sz="1100" kern="0">
                <a:solidFill>
                  <a:srgbClr val="FFFFFF"/>
                </a:solidFill>
                <a:latin typeface="BentonSans" charset="0"/>
                <a:ea typeface="BentonSans" charset="0"/>
                <a:cs typeface="BentonSans" charset="0"/>
                <a:sym typeface="Helvetica"/>
              </a:endParaRPr>
            </a:p>
          </p:txBody>
        </p:sp>
        <p:sp>
          <p:nvSpPr>
            <p:cNvPr id="77" name="Shape 606"/>
            <p:cNvSpPr/>
            <p:nvPr/>
          </p:nvSpPr>
          <p:spPr>
            <a:xfrm>
              <a:off x="3093549" y="2158242"/>
              <a:ext cx="645957" cy="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7200" y="14400"/>
                    <a:pt x="14400" y="7200"/>
                    <a:pt x="21600" y="0"/>
                  </a:cubicBezTo>
                </a:path>
              </a:pathLst>
            </a:custGeom>
            <a:ln w="50800">
              <a:solidFill>
                <a:srgbClr val="474747"/>
              </a:solidFill>
              <a:miter/>
              <a:tailEnd type="triangle"/>
            </a:ln>
          </p:spPr>
          <p:txBody>
            <a:bodyPr wrap="none" lIns="34288" tIns="17145" rIns="34288" bIns="17145"/>
            <a:lstStyle/>
            <a:p>
              <a:pPr algn="r" defTabSz="228582">
                <a:lnSpc>
                  <a:spcPts val="675"/>
                </a:lnSpc>
                <a:spcBef>
                  <a:spcPts val="450"/>
                </a:spcBef>
              </a:pPr>
              <a:endParaRPr sz="1400" kern="0">
                <a:solidFill>
                  <a:srgbClr val="4D4F53"/>
                </a:solidFill>
                <a:latin typeface="BentonSans" charset="0"/>
                <a:ea typeface="BentonSans" charset="0"/>
                <a:cs typeface="BentonSans" charset="0"/>
                <a:sym typeface="Helvetica"/>
              </a:endParaRPr>
            </a:p>
          </p:txBody>
        </p:sp>
        <p:sp>
          <p:nvSpPr>
            <p:cNvPr id="78" name="Shape 607"/>
            <p:cNvSpPr/>
            <p:nvPr/>
          </p:nvSpPr>
          <p:spPr>
            <a:xfrm>
              <a:off x="3979937" y="2158242"/>
              <a:ext cx="529906" cy="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7200" y="7200"/>
                    <a:pt x="14400" y="14400"/>
                    <a:pt x="21600" y="21600"/>
                  </a:cubicBezTo>
                </a:path>
              </a:pathLst>
            </a:custGeom>
            <a:ln w="50800">
              <a:solidFill>
                <a:srgbClr val="474747"/>
              </a:solidFill>
              <a:miter/>
              <a:tailEnd type="triangle"/>
            </a:ln>
          </p:spPr>
          <p:txBody>
            <a:bodyPr wrap="none" lIns="34288" tIns="17145" rIns="34288" bIns="17145"/>
            <a:lstStyle/>
            <a:p>
              <a:pPr algn="r" defTabSz="228582">
                <a:lnSpc>
                  <a:spcPts val="675"/>
                </a:lnSpc>
                <a:spcBef>
                  <a:spcPts val="450"/>
                </a:spcBef>
              </a:pPr>
              <a:endParaRPr sz="1400" kern="0">
                <a:solidFill>
                  <a:srgbClr val="4D4F53"/>
                </a:solidFill>
                <a:latin typeface="BentonSans" charset="0"/>
                <a:ea typeface="BentonSans" charset="0"/>
                <a:cs typeface="BentonSans" charset="0"/>
                <a:sym typeface="Helvetica"/>
              </a:endParaRPr>
            </a:p>
          </p:txBody>
        </p:sp>
        <p:sp>
          <p:nvSpPr>
            <p:cNvPr id="79" name="Shape 608"/>
            <p:cNvSpPr/>
            <p:nvPr/>
          </p:nvSpPr>
          <p:spPr>
            <a:xfrm>
              <a:off x="4754668" y="2158244"/>
              <a:ext cx="520631" cy="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7200" y="7200"/>
                    <a:pt x="14400" y="14400"/>
                    <a:pt x="21600" y="21600"/>
                  </a:cubicBezTo>
                </a:path>
              </a:pathLst>
            </a:custGeom>
            <a:ln w="50800">
              <a:solidFill>
                <a:srgbClr val="474747"/>
              </a:solidFill>
              <a:miter/>
              <a:tailEnd type="triangle"/>
            </a:ln>
          </p:spPr>
          <p:txBody>
            <a:bodyPr wrap="none" lIns="34288" tIns="17145" rIns="34288" bIns="17145"/>
            <a:lstStyle/>
            <a:p>
              <a:pPr algn="r" defTabSz="228582">
                <a:lnSpc>
                  <a:spcPts val="675"/>
                </a:lnSpc>
                <a:spcBef>
                  <a:spcPts val="450"/>
                </a:spcBef>
              </a:pPr>
              <a:endParaRPr sz="1400" kern="0">
                <a:solidFill>
                  <a:srgbClr val="4D4F53"/>
                </a:solidFill>
                <a:latin typeface="BentonSans" charset="0"/>
                <a:ea typeface="BentonSans" charset="0"/>
                <a:cs typeface="BentonSans" charset="0"/>
                <a:sym typeface="Helvetica"/>
              </a:endParaRPr>
            </a:p>
          </p:txBody>
        </p:sp>
        <p:sp>
          <p:nvSpPr>
            <p:cNvPr id="80" name="Shape 609"/>
            <p:cNvSpPr/>
            <p:nvPr/>
          </p:nvSpPr>
          <p:spPr>
            <a:xfrm>
              <a:off x="5527202" y="2158243"/>
              <a:ext cx="779005" cy="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7200" y="7200"/>
                    <a:pt x="14400" y="14400"/>
                    <a:pt x="21600" y="21600"/>
                  </a:cubicBezTo>
                </a:path>
              </a:pathLst>
            </a:custGeom>
            <a:ln w="50800">
              <a:solidFill>
                <a:srgbClr val="474747"/>
              </a:solidFill>
              <a:miter/>
              <a:tailEnd type="triangle"/>
            </a:ln>
          </p:spPr>
          <p:txBody>
            <a:bodyPr wrap="none" lIns="34288" tIns="17145" rIns="34288" bIns="17145"/>
            <a:lstStyle/>
            <a:p>
              <a:pPr algn="r" defTabSz="228582">
                <a:lnSpc>
                  <a:spcPts val="675"/>
                </a:lnSpc>
                <a:spcBef>
                  <a:spcPts val="450"/>
                </a:spcBef>
              </a:pPr>
              <a:endParaRPr sz="1400" kern="0">
                <a:solidFill>
                  <a:srgbClr val="4D4F53"/>
                </a:solidFill>
                <a:latin typeface="BentonSans" charset="0"/>
                <a:ea typeface="BentonSans" charset="0"/>
                <a:cs typeface="BentonSans" charset="0"/>
                <a:sym typeface="Helvetica"/>
              </a:endParaRPr>
            </a:p>
          </p:txBody>
        </p:sp>
        <p:sp>
          <p:nvSpPr>
            <p:cNvPr id="81" name="Shape 610"/>
            <p:cNvSpPr/>
            <p:nvPr/>
          </p:nvSpPr>
          <p:spPr>
            <a:xfrm>
              <a:off x="2366526" y="1529725"/>
              <a:ext cx="3939681" cy="185"/>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14400" y="14400"/>
                    <a:pt x="7200" y="7200"/>
                    <a:pt x="0" y="0"/>
                  </a:cubicBezTo>
                </a:path>
              </a:pathLst>
            </a:custGeom>
            <a:ln w="50800">
              <a:solidFill>
                <a:srgbClr val="474747"/>
              </a:solidFill>
              <a:miter/>
              <a:tailEnd type="triangle"/>
            </a:ln>
          </p:spPr>
          <p:txBody>
            <a:bodyPr wrap="none" lIns="34288" tIns="17145" rIns="34288" bIns="17145"/>
            <a:lstStyle/>
            <a:p>
              <a:pPr algn="r" defTabSz="228582">
                <a:lnSpc>
                  <a:spcPts val="675"/>
                </a:lnSpc>
                <a:spcBef>
                  <a:spcPts val="450"/>
                </a:spcBef>
              </a:pPr>
              <a:endParaRPr sz="1400" kern="0">
                <a:solidFill>
                  <a:srgbClr val="4D4F53"/>
                </a:solidFill>
                <a:latin typeface="BentonSans" charset="0"/>
                <a:ea typeface="BentonSans" charset="0"/>
                <a:cs typeface="BentonSans" charset="0"/>
                <a:sym typeface="Helvetica"/>
              </a:endParaRPr>
            </a:p>
          </p:txBody>
        </p:sp>
        <p:cxnSp>
          <p:nvCxnSpPr>
            <p:cNvPr id="82" name="Connector 534"/>
            <p:cNvCxnSpPr>
              <a:stCxn id="74" idx="1"/>
            </p:cNvCxnSpPr>
            <p:nvPr/>
          </p:nvCxnSpPr>
          <p:spPr>
            <a:xfrm flipH="1">
              <a:off x="1665046" y="1529715"/>
              <a:ext cx="355601" cy="0"/>
            </a:xfrm>
            <a:prstGeom prst="straightConnector1">
              <a:avLst/>
            </a:prstGeom>
            <a:ln w="50800">
              <a:solidFill>
                <a:srgbClr val="474747"/>
              </a:solidFill>
              <a:miter/>
              <a:tailEnd type="triangle"/>
            </a:ln>
          </p:spPr>
        </p:cxnSp>
        <p:sp>
          <p:nvSpPr>
            <p:cNvPr id="83" name="Shape 611"/>
            <p:cNvSpPr/>
            <p:nvPr/>
          </p:nvSpPr>
          <p:spPr>
            <a:xfrm>
              <a:off x="5971479" y="3738265"/>
              <a:ext cx="334771" cy="1141"/>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14400" y="14400"/>
                    <a:pt x="7200" y="7200"/>
                    <a:pt x="0" y="0"/>
                  </a:cubicBezTo>
                </a:path>
              </a:pathLst>
            </a:custGeom>
            <a:ln w="50800">
              <a:solidFill>
                <a:srgbClr val="474747"/>
              </a:solidFill>
              <a:miter/>
              <a:tailEnd type="triangle"/>
            </a:ln>
          </p:spPr>
          <p:txBody>
            <a:bodyPr wrap="none" lIns="34288" tIns="17145" rIns="34288" bIns="17145"/>
            <a:lstStyle/>
            <a:p>
              <a:pPr algn="r" defTabSz="228582">
                <a:lnSpc>
                  <a:spcPts val="675"/>
                </a:lnSpc>
                <a:spcBef>
                  <a:spcPts val="450"/>
                </a:spcBef>
              </a:pPr>
              <a:endParaRPr sz="1400" kern="0">
                <a:solidFill>
                  <a:srgbClr val="4D4F53"/>
                </a:solidFill>
                <a:latin typeface="BentonSans" charset="0"/>
                <a:ea typeface="BentonSans" charset="0"/>
                <a:cs typeface="BentonSans" charset="0"/>
                <a:sym typeface="Helvetica"/>
              </a:endParaRPr>
            </a:p>
          </p:txBody>
        </p:sp>
        <p:sp>
          <p:nvSpPr>
            <p:cNvPr id="84" name="Shape 612"/>
            <p:cNvSpPr/>
            <p:nvPr/>
          </p:nvSpPr>
          <p:spPr>
            <a:xfrm>
              <a:off x="5206024" y="3741390"/>
              <a:ext cx="512657" cy="681"/>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14400" y="14400"/>
                    <a:pt x="7200" y="7200"/>
                    <a:pt x="0" y="0"/>
                  </a:cubicBezTo>
                </a:path>
              </a:pathLst>
            </a:custGeom>
            <a:ln w="50800">
              <a:solidFill>
                <a:srgbClr val="474747"/>
              </a:solidFill>
              <a:miter/>
              <a:tailEnd type="triangle"/>
            </a:ln>
          </p:spPr>
          <p:txBody>
            <a:bodyPr wrap="none" lIns="34288" tIns="17145" rIns="34288" bIns="17145"/>
            <a:lstStyle/>
            <a:p>
              <a:pPr algn="r" defTabSz="228582">
                <a:lnSpc>
                  <a:spcPts val="675"/>
                </a:lnSpc>
                <a:spcBef>
                  <a:spcPts val="450"/>
                </a:spcBef>
              </a:pPr>
              <a:endParaRPr sz="1400" kern="0">
                <a:solidFill>
                  <a:srgbClr val="4D4F53"/>
                </a:solidFill>
                <a:latin typeface="BentonSans" charset="0"/>
                <a:ea typeface="BentonSans" charset="0"/>
                <a:cs typeface="BentonSans" charset="0"/>
                <a:sym typeface="Helvetica"/>
              </a:endParaRPr>
            </a:p>
          </p:txBody>
        </p:sp>
        <p:cxnSp>
          <p:nvCxnSpPr>
            <p:cNvPr id="85" name="Connector 537"/>
            <p:cNvCxnSpPr>
              <a:stCxn id="71" idx="1"/>
            </p:cNvCxnSpPr>
            <p:nvPr/>
          </p:nvCxnSpPr>
          <p:spPr>
            <a:xfrm flipH="1">
              <a:off x="4435646" y="3741227"/>
              <a:ext cx="525110" cy="0"/>
            </a:xfrm>
            <a:prstGeom prst="straightConnector1">
              <a:avLst/>
            </a:prstGeom>
            <a:ln w="50800">
              <a:solidFill>
                <a:srgbClr val="474747"/>
              </a:solidFill>
              <a:miter/>
              <a:tailEnd type="triangle"/>
            </a:ln>
          </p:spPr>
        </p:cxnSp>
        <p:cxnSp>
          <p:nvCxnSpPr>
            <p:cNvPr id="86" name="Connector 538"/>
            <p:cNvCxnSpPr>
              <a:stCxn id="72" idx="1"/>
              <a:endCxn id="76" idx="3"/>
            </p:cNvCxnSpPr>
            <p:nvPr/>
          </p:nvCxnSpPr>
          <p:spPr>
            <a:xfrm flipH="1">
              <a:off x="2051409" y="3741227"/>
              <a:ext cx="2139010" cy="193"/>
            </a:xfrm>
            <a:prstGeom prst="straightConnector1">
              <a:avLst/>
            </a:prstGeom>
            <a:ln w="50800">
              <a:solidFill>
                <a:srgbClr val="474747"/>
              </a:solidFill>
              <a:miter/>
              <a:tailEnd type="triangle"/>
            </a:ln>
          </p:spPr>
        </p:cxnSp>
        <p:grpSp>
          <p:nvGrpSpPr>
            <p:cNvPr id="87" name="Group 541"/>
            <p:cNvGrpSpPr/>
            <p:nvPr/>
          </p:nvGrpSpPr>
          <p:grpSpPr>
            <a:xfrm>
              <a:off x="3467639" y="3865240"/>
              <a:ext cx="1072867" cy="659692"/>
              <a:chOff x="0" y="-39990"/>
              <a:chExt cx="2860979" cy="1759172"/>
            </a:xfrm>
          </p:grpSpPr>
          <p:sp>
            <p:nvSpPr>
              <p:cNvPr id="88" name="Shape 539"/>
              <p:cNvSpPr/>
              <p:nvPr/>
            </p:nvSpPr>
            <p:spPr>
              <a:xfrm>
                <a:off x="0" y="255091"/>
                <a:ext cx="2860979" cy="1169012"/>
              </a:xfrm>
              <a:prstGeom prst="rect">
                <a:avLst/>
              </a:prstGeom>
              <a:solidFill>
                <a:srgbClr val="7FBEEB"/>
              </a:solidFill>
              <a:ln w="12700" cap="flat">
                <a:noFill/>
                <a:miter lim="400000"/>
              </a:ln>
              <a:effectLst/>
            </p:spPr>
            <p:txBody>
              <a:bodyPr wrap="none" lIns="0" tIns="0" rIns="0" bIns="0" numCol="1" anchor="ctr">
                <a:noAutofit/>
              </a:bodyPr>
              <a:lstStyle/>
              <a:p>
                <a:pPr algn="ctr" defTabSz="342882">
                  <a:defRPr sz="2800">
                    <a:solidFill>
                      <a:srgbClr val="FFFFFF"/>
                    </a:solidFill>
                  </a:defRPr>
                </a:pPr>
                <a:endParaRPr sz="1100" kern="0">
                  <a:solidFill>
                    <a:srgbClr val="FFFFFF"/>
                  </a:solidFill>
                  <a:latin typeface="BentonSans" charset="0"/>
                  <a:ea typeface="BentonSans" charset="0"/>
                  <a:cs typeface="BentonSans" charset="0"/>
                  <a:sym typeface="Helvetica"/>
                </a:endParaRPr>
              </a:p>
            </p:txBody>
          </p:sp>
          <p:sp>
            <p:nvSpPr>
              <p:cNvPr id="89" name="Shape 540"/>
              <p:cNvSpPr/>
              <p:nvPr/>
            </p:nvSpPr>
            <p:spPr>
              <a:xfrm>
                <a:off x="681275" y="-39990"/>
                <a:ext cx="1498429" cy="1759172"/>
              </a:xfrm>
              <a:prstGeom prst="rect">
                <a:avLst/>
              </a:prstGeom>
              <a:noFill/>
              <a:ln w="25400" cap="flat">
                <a:noFill/>
                <a:miter lim="400000"/>
              </a:ln>
              <a:effectLst/>
              <a:extLst>
                <a:ext uri="{C572A759-6A51-4108-AA02-DFA0A04FC94B}">
                  <ma14:wrappingTextBoxFlag xmlns="" xmlns:ma14="http://schemas.microsoft.com/office/mac/drawingml/2011/main" val="1"/>
                </a:ext>
              </a:extLst>
            </p:spPr>
            <p:txBody>
              <a:bodyPr wrap="none" lIns="192000" tIns="192000" rIns="192000" bIns="192000" numCol="1" anchor="ctr">
                <a:spAutoFit/>
              </a:bodyPr>
              <a:lstStyle>
                <a:lvl1pPr algn="ctr">
                  <a:lnSpc>
                    <a:spcPct val="100000"/>
                  </a:lnSpc>
                  <a:spcBef>
                    <a:spcPts val="0"/>
                  </a:spcBef>
                  <a:defRPr sz="5000">
                    <a:solidFill>
                      <a:srgbClr val="FFFFFF"/>
                    </a:solidFill>
                  </a:defRPr>
                </a:lvl1pPr>
              </a:lstStyle>
              <a:p>
                <a:pPr defTabSz="228582">
                  <a:defRPr sz="1800">
                    <a:solidFill>
                      <a:srgbClr val="000000"/>
                    </a:solidFill>
                  </a:defRPr>
                </a:pPr>
                <a:r>
                  <a:rPr sz="1900" kern="0">
                    <a:solidFill>
                      <a:srgbClr val="000000"/>
                    </a:solidFill>
                    <a:latin typeface="BentonSans" charset="0"/>
                    <a:ea typeface="BentonSans" charset="0"/>
                    <a:cs typeface="BentonSans" charset="0"/>
                    <a:sym typeface="Helvetica"/>
                  </a:rPr>
                  <a:t>K</a:t>
                </a:r>
              </a:p>
            </p:txBody>
          </p:sp>
        </p:grpSp>
        <p:grpSp>
          <p:nvGrpSpPr>
            <p:cNvPr id="90" name="Group 544"/>
            <p:cNvGrpSpPr/>
            <p:nvPr/>
          </p:nvGrpSpPr>
          <p:grpSpPr>
            <a:xfrm>
              <a:off x="4896161" y="3864832"/>
              <a:ext cx="1072867" cy="659692"/>
              <a:chOff x="0" y="-39987"/>
              <a:chExt cx="2860979" cy="1759173"/>
            </a:xfrm>
          </p:grpSpPr>
          <p:sp>
            <p:nvSpPr>
              <p:cNvPr id="91" name="Shape 542"/>
              <p:cNvSpPr/>
              <p:nvPr/>
            </p:nvSpPr>
            <p:spPr>
              <a:xfrm>
                <a:off x="0" y="254000"/>
                <a:ext cx="2860979" cy="1171195"/>
              </a:xfrm>
              <a:prstGeom prst="rect">
                <a:avLst/>
              </a:prstGeom>
              <a:solidFill>
                <a:srgbClr val="7FBEEB"/>
              </a:solidFill>
              <a:ln w="12700" cap="flat">
                <a:noFill/>
                <a:miter lim="400000"/>
              </a:ln>
              <a:effectLst/>
            </p:spPr>
            <p:txBody>
              <a:bodyPr wrap="none" lIns="0" tIns="0" rIns="0" bIns="0" numCol="1" anchor="ctr">
                <a:noAutofit/>
              </a:bodyPr>
              <a:lstStyle/>
              <a:p>
                <a:pPr algn="ctr" defTabSz="342882">
                  <a:defRPr sz="2800">
                    <a:solidFill>
                      <a:srgbClr val="FFFFFF"/>
                    </a:solidFill>
                  </a:defRPr>
                </a:pPr>
                <a:endParaRPr sz="1100" kern="0">
                  <a:solidFill>
                    <a:srgbClr val="FFFFFF"/>
                  </a:solidFill>
                  <a:latin typeface="BentonSans" charset="0"/>
                  <a:ea typeface="BentonSans" charset="0"/>
                  <a:cs typeface="BentonSans" charset="0"/>
                  <a:sym typeface="Helvetica"/>
                </a:endParaRPr>
              </a:p>
            </p:txBody>
          </p:sp>
          <p:sp>
            <p:nvSpPr>
              <p:cNvPr id="92" name="Shape 543"/>
              <p:cNvSpPr/>
              <p:nvPr/>
            </p:nvSpPr>
            <p:spPr>
              <a:xfrm>
                <a:off x="718206" y="-39987"/>
                <a:ext cx="1424567" cy="1759173"/>
              </a:xfrm>
              <a:prstGeom prst="rect">
                <a:avLst/>
              </a:prstGeom>
              <a:noFill/>
              <a:ln w="25400" cap="flat">
                <a:noFill/>
                <a:miter lim="400000"/>
              </a:ln>
              <a:effectLst/>
              <a:extLst>
                <a:ext uri="{C572A759-6A51-4108-AA02-DFA0A04FC94B}">
                  <ma14:wrappingTextBoxFlag xmlns="" xmlns:ma14="http://schemas.microsoft.com/office/mac/drawingml/2011/main" val="1"/>
                </a:ext>
              </a:extLst>
            </p:spPr>
            <p:txBody>
              <a:bodyPr wrap="none" lIns="192000" tIns="192000" rIns="192000" bIns="192000" numCol="1" anchor="ctr">
                <a:spAutoFit/>
              </a:bodyPr>
              <a:lstStyle>
                <a:lvl1pPr algn="ctr">
                  <a:lnSpc>
                    <a:spcPct val="100000"/>
                  </a:lnSpc>
                  <a:spcBef>
                    <a:spcPts val="0"/>
                  </a:spcBef>
                  <a:defRPr sz="5000">
                    <a:solidFill>
                      <a:srgbClr val="FFFFFF"/>
                    </a:solidFill>
                  </a:defRPr>
                </a:lvl1pPr>
              </a:lstStyle>
              <a:p>
                <a:pPr defTabSz="228582">
                  <a:defRPr sz="1800">
                    <a:solidFill>
                      <a:srgbClr val="000000"/>
                    </a:solidFill>
                  </a:defRPr>
                </a:pPr>
                <a:r>
                  <a:rPr sz="1900" kern="0">
                    <a:solidFill>
                      <a:srgbClr val="000000"/>
                    </a:solidFill>
                    <a:latin typeface="BentonSans" charset="0"/>
                    <a:ea typeface="BentonSans" charset="0"/>
                    <a:cs typeface="BentonSans" charset="0"/>
                    <a:sym typeface="Helvetica"/>
                  </a:rPr>
                  <a:t>L</a:t>
                </a:r>
              </a:p>
            </p:txBody>
          </p:sp>
        </p:grpSp>
        <p:sp>
          <p:nvSpPr>
            <p:cNvPr id="93" name="Shape 613"/>
            <p:cNvSpPr/>
            <p:nvPr/>
          </p:nvSpPr>
          <p:spPr>
            <a:xfrm>
              <a:off x="5968843" y="4010027"/>
              <a:ext cx="873443" cy="184309"/>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21600"/>
                  </a:lnTo>
                  <a:lnTo>
                    <a:pt x="0" y="21600"/>
                  </a:lnTo>
                </a:path>
              </a:pathLst>
            </a:custGeom>
            <a:ln w="50800">
              <a:solidFill>
                <a:srgbClr val="474747"/>
              </a:solidFill>
              <a:miter/>
              <a:tailEnd type="triangle"/>
            </a:ln>
          </p:spPr>
          <p:txBody>
            <a:bodyPr wrap="none" lIns="34288" tIns="17145" rIns="34288" bIns="17145"/>
            <a:lstStyle/>
            <a:p>
              <a:pPr algn="r" defTabSz="228582">
                <a:lnSpc>
                  <a:spcPts val="675"/>
                </a:lnSpc>
                <a:spcBef>
                  <a:spcPts val="450"/>
                </a:spcBef>
              </a:pPr>
              <a:endParaRPr sz="1400" kern="0">
                <a:solidFill>
                  <a:srgbClr val="4D4F53"/>
                </a:solidFill>
                <a:latin typeface="BentonSans" charset="0"/>
                <a:ea typeface="BentonSans" charset="0"/>
                <a:cs typeface="BentonSans" charset="0"/>
                <a:sym typeface="Helvetica"/>
              </a:endParaRPr>
            </a:p>
          </p:txBody>
        </p:sp>
        <p:sp>
          <p:nvSpPr>
            <p:cNvPr id="94" name="Shape 614"/>
            <p:cNvSpPr/>
            <p:nvPr/>
          </p:nvSpPr>
          <p:spPr>
            <a:xfrm>
              <a:off x="4540539" y="4194831"/>
              <a:ext cx="355620" cy="102"/>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14400" y="7200"/>
                    <a:pt x="7200" y="14400"/>
                    <a:pt x="0" y="21600"/>
                  </a:cubicBezTo>
                </a:path>
              </a:pathLst>
            </a:custGeom>
            <a:ln w="50800">
              <a:solidFill>
                <a:srgbClr val="474747"/>
              </a:solidFill>
              <a:miter/>
              <a:tailEnd type="triangle"/>
            </a:ln>
          </p:spPr>
          <p:txBody>
            <a:bodyPr wrap="none" lIns="34288" tIns="17145" rIns="34288" bIns="17145"/>
            <a:lstStyle/>
            <a:p>
              <a:pPr algn="r" defTabSz="228582">
                <a:lnSpc>
                  <a:spcPts val="675"/>
                </a:lnSpc>
                <a:spcBef>
                  <a:spcPts val="450"/>
                </a:spcBef>
              </a:pPr>
              <a:endParaRPr sz="1400" kern="0">
                <a:solidFill>
                  <a:srgbClr val="4D4F53"/>
                </a:solidFill>
                <a:latin typeface="BentonSans" charset="0"/>
                <a:ea typeface="BentonSans" charset="0"/>
                <a:cs typeface="BentonSans" charset="0"/>
                <a:sym typeface="Helvetica"/>
              </a:endParaRPr>
            </a:p>
          </p:txBody>
        </p:sp>
        <p:grpSp>
          <p:nvGrpSpPr>
            <p:cNvPr id="143" name="Group 386"/>
            <p:cNvGrpSpPr/>
            <p:nvPr/>
          </p:nvGrpSpPr>
          <p:grpSpPr>
            <a:xfrm>
              <a:off x="332909" y="935731"/>
              <a:ext cx="2939694" cy="238819"/>
              <a:chOff x="-2357636" y="102143"/>
              <a:chExt cx="7839184" cy="636851"/>
            </a:xfrm>
          </p:grpSpPr>
          <p:sp>
            <p:nvSpPr>
              <p:cNvPr id="144" name="Shape 384"/>
              <p:cNvSpPr/>
              <p:nvPr/>
            </p:nvSpPr>
            <p:spPr>
              <a:xfrm>
                <a:off x="-2357636" y="124945"/>
                <a:ext cx="7839184" cy="591251"/>
              </a:xfrm>
              <a:prstGeom prst="rect">
                <a:avLst/>
              </a:prstGeom>
              <a:solidFill>
                <a:srgbClr val="007DBA"/>
              </a:solidFill>
              <a:ln w="12700" cap="flat">
                <a:noFill/>
                <a:miter lim="400000"/>
              </a:ln>
              <a:effectLst/>
            </p:spPr>
            <p:txBody>
              <a:bodyPr wrap="none" lIns="0" tIns="0" rIns="0" bIns="0" numCol="1" anchor="ctr">
                <a:noAutofit/>
              </a:bodyPr>
              <a:lstStyle/>
              <a:p>
                <a:pPr algn="ctr" defTabSz="342882">
                  <a:defRPr sz="2800">
                    <a:solidFill>
                      <a:srgbClr val="FFFFFF"/>
                    </a:solidFill>
                  </a:defRPr>
                </a:pPr>
                <a:endParaRPr sz="4400" kern="0">
                  <a:solidFill>
                    <a:srgbClr val="FFFFFF"/>
                  </a:solidFill>
                  <a:latin typeface="BentonSans" charset="0"/>
                  <a:ea typeface="BentonSans" charset="0"/>
                  <a:cs typeface="BentonSans" charset="0"/>
                  <a:sym typeface="Helvetica"/>
                </a:endParaRPr>
              </a:p>
            </p:txBody>
          </p:sp>
          <p:sp>
            <p:nvSpPr>
              <p:cNvPr id="145" name="Shape 385"/>
              <p:cNvSpPr/>
              <p:nvPr/>
            </p:nvSpPr>
            <p:spPr>
              <a:xfrm>
                <a:off x="-123517" y="102143"/>
                <a:ext cx="3731578" cy="636851"/>
              </a:xfrm>
              <a:prstGeom prst="rect">
                <a:avLst/>
              </a:prstGeom>
              <a:noFill/>
              <a:ln w="25400" cap="flat">
                <a:noFill/>
                <a:miter lim="400000"/>
              </a:ln>
              <a:effectLst/>
              <a:extLst>
                <a:ext uri="{C572A759-6A51-4108-AA02-DFA0A04FC94B}">
                  <ma14:wrappingTextBoxFlag xmlns="" xmlns:ma14="http://schemas.microsoft.com/office/mac/drawingml/2011/main" val="1"/>
                </a:ext>
              </a:extLst>
            </p:spPr>
            <p:txBody>
              <a:bodyPr wrap="none" lIns="192000" tIns="0" rIns="192000" bIns="0" numCol="1" anchor="ctr">
                <a:spAutoFit/>
              </a:bodyPr>
              <a:lstStyle>
                <a:lvl1pPr algn="ctr">
                  <a:lnSpc>
                    <a:spcPct val="100000"/>
                  </a:lnSpc>
                  <a:spcBef>
                    <a:spcPts val="0"/>
                  </a:spcBef>
                  <a:defRPr sz="3200">
                    <a:solidFill>
                      <a:srgbClr val="FFFFFF"/>
                    </a:solidFill>
                  </a:defRPr>
                </a:lvl1pPr>
              </a:lstStyle>
              <a:p>
                <a:pPr defTabSz="228582">
                  <a:defRPr sz="1800">
                    <a:solidFill>
                      <a:srgbClr val="000000"/>
                    </a:solidFill>
                  </a:defRPr>
                </a:pPr>
                <a:r>
                  <a:rPr sz="1600" kern="0" dirty="0">
                    <a:solidFill>
                      <a:srgbClr val="000000"/>
                    </a:solidFill>
                    <a:latin typeface="BentonSans" charset="0"/>
                    <a:ea typeface="BentonSans" charset="0"/>
                    <a:cs typeface="BentonSans" charset="0"/>
                    <a:sym typeface="Helvetica"/>
                  </a:rPr>
                  <a:t>SUPPLIER</a:t>
                </a:r>
              </a:p>
            </p:txBody>
          </p:sp>
        </p:grpSp>
        <p:grpSp>
          <p:nvGrpSpPr>
            <p:cNvPr id="146" name="Group 389"/>
            <p:cNvGrpSpPr/>
            <p:nvPr/>
          </p:nvGrpSpPr>
          <p:grpSpPr>
            <a:xfrm>
              <a:off x="3329177" y="935731"/>
              <a:ext cx="5485100" cy="238819"/>
              <a:chOff x="-7719737" y="63875"/>
              <a:chExt cx="14626934" cy="636851"/>
            </a:xfrm>
          </p:grpSpPr>
          <p:sp>
            <p:nvSpPr>
              <p:cNvPr id="147" name="Shape 387"/>
              <p:cNvSpPr/>
              <p:nvPr/>
            </p:nvSpPr>
            <p:spPr>
              <a:xfrm>
                <a:off x="-7719737" y="85645"/>
                <a:ext cx="14626934" cy="593312"/>
              </a:xfrm>
              <a:prstGeom prst="rect">
                <a:avLst/>
              </a:prstGeom>
              <a:solidFill>
                <a:srgbClr val="009ECC"/>
              </a:solidFill>
              <a:ln w="12700" cap="flat">
                <a:noFill/>
                <a:miter lim="400000"/>
              </a:ln>
              <a:effectLst/>
            </p:spPr>
            <p:txBody>
              <a:bodyPr wrap="none" lIns="0" tIns="0" rIns="0" bIns="0" numCol="1" anchor="ctr">
                <a:noAutofit/>
              </a:bodyPr>
              <a:lstStyle/>
              <a:p>
                <a:pPr algn="ctr" defTabSz="342882">
                  <a:defRPr sz="2800">
                    <a:solidFill>
                      <a:srgbClr val="FFFFFF"/>
                    </a:solidFill>
                  </a:defRPr>
                </a:pPr>
                <a:endParaRPr sz="4400" kern="0">
                  <a:solidFill>
                    <a:srgbClr val="FFFFFF"/>
                  </a:solidFill>
                  <a:latin typeface="BentonSans" charset="0"/>
                  <a:ea typeface="BentonSans" charset="0"/>
                  <a:cs typeface="BentonSans" charset="0"/>
                  <a:sym typeface="Helvetica"/>
                </a:endParaRPr>
              </a:p>
            </p:txBody>
          </p:sp>
          <p:sp>
            <p:nvSpPr>
              <p:cNvPr id="148" name="Shape 388"/>
              <p:cNvSpPr/>
              <p:nvPr/>
            </p:nvSpPr>
            <p:spPr>
              <a:xfrm>
                <a:off x="-2436742" y="63875"/>
                <a:ext cx="2901751" cy="636851"/>
              </a:xfrm>
              <a:prstGeom prst="rect">
                <a:avLst/>
              </a:prstGeom>
              <a:noFill/>
              <a:ln w="25400" cap="flat">
                <a:noFill/>
                <a:miter lim="400000"/>
              </a:ln>
              <a:effectLst/>
              <a:extLst>
                <a:ext uri="{C572A759-6A51-4108-AA02-DFA0A04FC94B}">
                  <ma14:wrappingTextBoxFlag xmlns="" xmlns:ma14="http://schemas.microsoft.com/office/mac/drawingml/2011/main" val="1"/>
                </a:ext>
              </a:extLst>
            </p:spPr>
            <p:txBody>
              <a:bodyPr wrap="none" lIns="192000" tIns="0" rIns="192000" bIns="0" numCol="1" anchor="ctr">
                <a:spAutoFit/>
              </a:bodyPr>
              <a:lstStyle>
                <a:lvl1pPr algn="ctr">
                  <a:lnSpc>
                    <a:spcPct val="100000"/>
                  </a:lnSpc>
                  <a:spcBef>
                    <a:spcPts val="0"/>
                  </a:spcBef>
                  <a:defRPr sz="3200">
                    <a:solidFill>
                      <a:srgbClr val="FFFFFF"/>
                    </a:solidFill>
                  </a:defRPr>
                </a:lvl1pPr>
              </a:lstStyle>
              <a:p>
                <a:pPr defTabSz="228582">
                  <a:defRPr sz="1800">
                    <a:solidFill>
                      <a:srgbClr val="000000"/>
                    </a:solidFill>
                  </a:defRPr>
                </a:pPr>
                <a:r>
                  <a:rPr sz="1600" kern="0" dirty="0">
                    <a:solidFill>
                      <a:srgbClr val="000000"/>
                    </a:solidFill>
                    <a:latin typeface="BentonSans" charset="0"/>
                    <a:ea typeface="BentonSans" charset="0"/>
                    <a:cs typeface="BentonSans" charset="0"/>
                    <a:sym typeface="Helvetica"/>
                  </a:rPr>
                  <a:t>BUYER</a:t>
                </a:r>
              </a:p>
            </p:txBody>
          </p:sp>
        </p:grpSp>
        <p:sp>
          <p:nvSpPr>
            <p:cNvPr id="74" name="Shape 526"/>
            <p:cNvSpPr/>
            <p:nvPr/>
          </p:nvSpPr>
          <p:spPr>
            <a:xfrm>
              <a:off x="2020647" y="1370358"/>
              <a:ext cx="345934" cy="318714"/>
            </a:xfrm>
            <a:prstGeom prst="rect">
              <a:avLst/>
            </a:prstGeom>
            <a:solidFill>
              <a:srgbClr val="007DBA"/>
            </a:solidFill>
            <a:ln w="12700">
              <a:miter lim="400000"/>
            </a:ln>
          </p:spPr>
          <p:txBody>
            <a:bodyPr wrap="none" lIns="0" tIns="0" rIns="0" bIns="0" anchor="ctr"/>
            <a:lstStyle/>
            <a:p>
              <a:pPr algn="ctr" defTabSz="342882">
                <a:defRPr sz="2800">
                  <a:solidFill>
                    <a:srgbClr val="FFFFFF"/>
                  </a:solidFill>
                </a:defRPr>
              </a:pPr>
              <a:endParaRPr sz="1100" kern="0">
                <a:solidFill>
                  <a:srgbClr val="FFFFFF"/>
                </a:solidFill>
                <a:latin typeface="BentonSans" charset="0"/>
                <a:ea typeface="BentonSans" charset="0"/>
                <a:cs typeface="BentonSans" charset="0"/>
                <a:sym typeface="Helvetica"/>
              </a:endParaRPr>
            </a:p>
          </p:txBody>
        </p:sp>
        <p:sp>
          <p:nvSpPr>
            <p:cNvPr id="71" name="Shape 523"/>
            <p:cNvSpPr/>
            <p:nvPr/>
          </p:nvSpPr>
          <p:spPr>
            <a:xfrm>
              <a:off x="4960756" y="3610377"/>
              <a:ext cx="245227" cy="261699"/>
            </a:xfrm>
            <a:prstGeom prst="rect">
              <a:avLst/>
            </a:prstGeom>
            <a:solidFill>
              <a:srgbClr val="7FBEEB"/>
            </a:solidFill>
            <a:ln w="12700">
              <a:miter lim="400000"/>
            </a:ln>
          </p:spPr>
          <p:txBody>
            <a:bodyPr wrap="none" lIns="0" tIns="0" rIns="0" bIns="0" anchor="ctr"/>
            <a:lstStyle/>
            <a:p>
              <a:pPr algn="ctr" defTabSz="342882">
                <a:defRPr sz="2800">
                  <a:solidFill>
                    <a:srgbClr val="0A0A0A"/>
                  </a:solidFill>
                </a:defRPr>
              </a:pPr>
              <a:endParaRPr sz="1100" kern="0">
                <a:solidFill>
                  <a:srgbClr val="0A0A0A"/>
                </a:solidFill>
                <a:latin typeface="BentonSans" charset="0"/>
                <a:ea typeface="BentonSans" charset="0"/>
                <a:cs typeface="BentonSans" charset="0"/>
                <a:sym typeface="Helvetica"/>
              </a:endParaRPr>
            </a:p>
          </p:txBody>
        </p:sp>
        <p:sp>
          <p:nvSpPr>
            <p:cNvPr id="72" name="Shape 524"/>
            <p:cNvSpPr/>
            <p:nvPr/>
          </p:nvSpPr>
          <p:spPr>
            <a:xfrm>
              <a:off x="4190419" y="3610377"/>
              <a:ext cx="245227" cy="261699"/>
            </a:xfrm>
            <a:prstGeom prst="rect">
              <a:avLst/>
            </a:prstGeom>
            <a:solidFill>
              <a:srgbClr val="7FBEEB"/>
            </a:solidFill>
            <a:ln w="12700">
              <a:miter lim="400000"/>
            </a:ln>
          </p:spPr>
          <p:txBody>
            <a:bodyPr wrap="none" lIns="0" tIns="0" rIns="0" bIns="0" anchor="ctr"/>
            <a:lstStyle/>
            <a:p>
              <a:pPr algn="ctr" defTabSz="342882">
                <a:defRPr sz="2800">
                  <a:solidFill>
                    <a:srgbClr val="0A0A0A"/>
                  </a:solidFill>
                </a:defRPr>
              </a:pPr>
              <a:endParaRPr sz="1100" kern="0">
                <a:solidFill>
                  <a:srgbClr val="0A0A0A"/>
                </a:solidFill>
                <a:latin typeface="BentonSans" charset="0"/>
                <a:ea typeface="BentonSans" charset="0"/>
                <a:cs typeface="BentonSans" charset="0"/>
                <a:sym typeface="Helvetica"/>
              </a:endParaRPr>
            </a:p>
          </p:txBody>
        </p:sp>
      </p:grpSp>
      <p:grpSp>
        <p:nvGrpSpPr>
          <p:cNvPr id="3" name="Group 2"/>
          <p:cNvGrpSpPr/>
          <p:nvPr/>
        </p:nvGrpSpPr>
        <p:grpSpPr>
          <a:xfrm>
            <a:off x="397203" y="1181378"/>
            <a:ext cx="7712802" cy="3382732"/>
            <a:chOff x="631464" y="1205732"/>
            <a:chExt cx="7712802" cy="3382732"/>
          </a:xfrm>
        </p:grpSpPr>
        <p:sp>
          <p:nvSpPr>
            <p:cNvPr id="96" name="Shape 548"/>
            <p:cNvSpPr/>
            <p:nvPr/>
          </p:nvSpPr>
          <p:spPr>
            <a:xfrm>
              <a:off x="1179369" y="4116639"/>
              <a:ext cx="1269348" cy="470463"/>
            </a:xfrm>
            <a:prstGeom prst="rect">
              <a:avLst/>
            </a:prstGeom>
            <a:solidFill>
              <a:schemeClr val="tx2">
                <a:lumMod val="60000"/>
                <a:lumOff val="40000"/>
                <a:alpha val="79000"/>
              </a:schemeClr>
            </a:solidFill>
            <a:ln w="25400" cap="flat">
              <a:solidFill>
                <a:srgbClr val="FFFFFF">
                  <a:alpha val="64999"/>
                </a:srgbClr>
              </a:solidFill>
              <a:prstDash val="sysDash"/>
              <a:miter lim="800000"/>
            </a:ln>
            <a:effectLst/>
          </p:spPr>
          <p:txBody>
            <a:bodyPr wrap="square" lIns="0" tIns="0" rIns="0" bIns="0" numCol="1" anchor="ctr">
              <a:noAutofit/>
            </a:bodyPr>
            <a:lstStyle/>
            <a:p>
              <a:pPr algn="ctr" defTabSz="228582">
                <a:defRPr>
                  <a:solidFill>
                    <a:srgbClr val="FFFFFF"/>
                  </a:solidFill>
                </a:defRPr>
              </a:pPr>
              <a:r>
                <a:rPr lang="en-US" sz="1200" kern="0" dirty="0">
                  <a:solidFill>
                    <a:srgbClr val="000000"/>
                  </a:solidFill>
                  <a:latin typeface="BentonSans" charset="0"/>
                  <a:ea typeface="BentonSans" charset="0"/>
                  <a:cs typeface="BentonSans" charset="0"/>
                  <a:sym typeface="Helvetica"/>
                </a:rPr>
                <a:t>Supplier’s </a:t>
              </a:r>
              <a:br>
                <a:rPr lang="en-US" sz="1200" kern="0" dirty="0">
                  <a:solidFill>
                    <a:srgbClr val="000000"/>
                  </a:solidFill>
                  <a:latin typeface="BentonSans" charset="0"/>
                  <a:ea typeface="BentonSans" charset="0"/>
                  <a:cs typeface="BentonSans" charset="0"/>
                  <a:sym typeface="Helvetica"/>
                </a:rPr>
              </a:br>
              <a:r>
                <a:rPr lang="en-US" sz="1200" kern="0" dirty="0" smtClean="0">
                  <a:solidFill>
                    <a:srgbClr val="000000"/>
                  </a:solidFill>
                  <a:latin typeface="BentonSans" charset="0"/>
                  <a:ea typeface="BentonSans" charset="0"/>
                  <a:cs typeface="BentonSans" charset="0"/>
                  <a:sym typeface="Helvetica"/>
                </a:rPr>
                <a:t>Bank</a:t>
              </a:r>
              <a:endParaRPr lang="en-US" sz="1200" kern="0" dirty="0">
                <a:solidFill>
                  <a:srgbClr val="000000"/>
                </a:solidFill>
                <a:latin typeface="BentonSans" charset="0"/>
                <a:ea typeface="BentonSans" charset="0"/>
                <a:cs typeface="BentonSans" charset="0"/>
                <a:sym typeface="Helvetica"/>
              </a:endParaRPr>
            </a:p>
          </p:txBody>
        </p:sp>
        <p:sp>
          <p:nvSpPr>
            <p:cNvPr id="99" name="Shape 551"/>
            <p:cNvSpPr/>
            <p:nvPr/>
          </p:nvSpPr>
          <p:spPr>
            <a:xfrm>
              <a:off x="5538749" y="3856828"/>
              <a:ext cx="2052457" cy="318522"/>
            </a:xfrm>
            <a:prstGeom prst="rect">
              <a:avLst/>
            </a:prstGeom>
            <a:solidFill>
              <a:schemeClr val="tx2">
                <a:lumMod val="60000"/>
                <a:lumOff val="40000"/>
                <a:alpha val="79000"/>
              </a:schemeClr>
            </a:solidFill>
            <a:ln w="25400" cap="flat">
              <a:solidFill>
                <a:srgbClr val="FFFFFF">
                  <a:alpha val="64999"/>
                </a:srgbClr>
              </a:solidFill>
              <a:prstDash val="sysDash"/>
              <a:miter lim="800000"/>
            </a:ln>
            <a:effectLst/>
          </p:spPr>
          <p:txBody>
            <a:bodyPr wrap="square" lIns="0" tIns="0" rIns="0" bIns="0" numCol="1" anchor="ctr">
              <a:noAutofit/>
            </a:bodyPr>
            <a:lstStyle/>
            <a:p>
              <a:pPr algn="ctr" defTabSz="228582">
                <a:defRPr>
                  <a:solidFill>
                    <a:srgbClr val="FFFFFF"/>
                  </a:solidFill>
                </a:defRPr>
              </a:pPr>
              <a:r>
                <a:rPr lang="en-US" sz="1200" kern="0" dirty="0">
                  <a:solidFill>
                    <a:srgbClr val="000000"/>
                  </a:solidFill>
                  <a:latin typeface="BentonSans" charset="0"/>
                  <a:ea typeface="BentonSans" charset="0"/>
                  <a:cs typeface="BentonSans" charset="0"/>
                  <a:sym typeface="Helvetica"/>
                </a:rPr>
                <a:t>Credit </a:t>
              </a:r>
              <a:r>
                <a:rPr lang="en-US" sz="1200" kern="0" dirty="0" smtClean="0">
                  <a:solidFill>
                    <a:srgbClr val="000000"/>
                  </a:solidFill>
                  <a:latin typeface="BentonSans" charset="0"/>
                  <a:ea typeface="BentonSans" charset="0"/>
                  <a:cs typeface="BentonSans" charset="0"/>
                  <a:sym typeface="Helvetica"/>
                </a:rPr>
                <a:t>Cards</a:t>
              </a:r>
              <a:endParaRPr lang="en-US" sz="1200" kern="0" dirty="0">
                <a:solidFill>
                  <a:srgbClr val="000000"/>
                </a:solidFill>
                <a:latin typeface="BentonSans" charset="0"/>
                <a:ea typeface="BentonSans" charset="0"/>
                <a:cs typeface="BentonSans" charset="0"/>
                <a:sym typeface="Helvetica"/>
              </a:endParaRPr>
            </a:p>
          </p:txBody>
        </p:sp>
        <p:sp>
          <p:nvSpPr>
            <p:cNvPr id="102" name="Shape 554"/>
            <p:cNvSpPr/>
            <p:nvPr/>
          </p:nvSpPr>
          <p:spPr>
            <a:xfrm>
              <a:off x="3232542" y="3906965"/>
              <a:ext cx="993570" cy="235876"/>
            </a:xfrm>
            <a:prstGeom prst="rect">
              <a:avLst/>
            </a:prstGeom>
            <a:solidFill>
              <a:schemeClr val="tx2">
                <a:lumMod val="60000"/>
                <a:lumOff val="40000"/>
                <a:alpha val="79000"/>
              </a:schemeClr>
            </a:solidFill>
            <a:ln w="25400" cap="flat">
              <a:solidFill>
                <a:srgbClr val="FFFFFF">
                  <a:alpha val="65000"/>
                </a:srgbClr>
              </a:solidFill>
              <a:prstDash val="sysDash"/>
              <a:miter lim="800000"/>
            </a:ln>
            <a:effectLst/>
          </p:spPr>
          <p:txBody>
            <a:bodyPr wrap="square" lIns="0" tIns="0" rIns="0" bIns="0" numCol="1" anchor="ctr">
              <a:noAutofit/>
            </a:bodyPr>
            <a:lstStyle/>
            <a:p>
              <a:pPr algn="ctr" defTabSz="228582">
                <a:defRPr>
                  <a:solidFill>
                    <a:srgbClr val="FFFFFF"/>
                  </a:solidFill>
                </a:defRPr>
              </a:pPr>
              <a:r>
                <a:rPr lang="en-US" sz="1200" kern="0" dirty="0" smtClean="0">
                  <a:solidFill>
                    <a:srgbClr val="000000"/>
                  </a:solidFill>
                  <a:latin typeface="BentonSans" charset="0"/>
                  <a:ea typeface="BentonSans" charset="0"/>
                  <a:cs typeface="BentonSans" charset="0"/>
                  <a:sym typeface="Helvetica"/>
                </a:rPr>
                <a:t>SWIFT</a:t>
              </a:r>
              <a:endParaRPr lang="en-US" sz="1200" kern="0" dirty="0">
                <a:solidFill>
                  <a:srgbClr val="000000"/>
                </a:solidFill>
                <a:latin typeface="BentonSans" charset="0"/>
                <a:ea typeface="BentonSans" charset="0"/>
                <a:cs typeface="BentonSans" charset="0"/>
                <a:sym typeface="Helvetica"/>
              </a:endParaRPr>
            </a:p>
          </p:txBody>
        </p:sp>
        <p:sp>
          <p:nvSpPr>
            <p:cNvPr id="105" name="Shape 557"/>
            <p:cNvSpPr/>
            <p:nvPr/>
          </p:nvSpPr>
          <p:spPr>
            <a:xfrm>
              <a:off x="4244323" y="3887136"/>
              <a:ext cx="1271646" cy="261699"/>
            </a:xfrm>
            <a:prstGeom prst="rect">
              <a:avLst/>
            </a:prstGeom>
            <a:solidFill>
              <a:schemeClr val="tx2">
                <a:lumMod val="60000"/>
                <a:lumOff val="40000"/>
                <a:alpha val="79000"/>
              </a:schemeClr>
            </a:solidFill>
            <a:ln w="25400" cap="flat">
              <a:solidFill>
                <a:srgbClr val="FFFFFF">
                  <a:alpha val="64999"/>
                </a:srgbClr>
              </a:solidFill>
              <a:prstDash val="sysDash"/>
              <a:miter lim="800000"/>
            </a:ln>
            <a:effectLst/>
          </p:spPr>
          <p:txBody>
            <a:bodyPr wrap="square" lIns="0" tIns="0" rIns="0" bIns="0" numCol="1" anchor="ctr">
              <a:noAutofit/>
            </a:bodyPr>
            <a:lstStyle/>
            <a:p>
              <a:pPr algn="ctr" defTabSz="228582">
                <a:defRPr>
                  <a:solidFill>
                    <a:srgbClr val="FFFFFF"/>
                  </a:solidFill>
                </a:defRPr>
              </a:pPr>
              <a:r>
                <a:rPr lang="en-US" sz="1200" kern="0" dirty="0">
                  <a:solidFill>
                    <a:srgbClr val="000000"/>
                  </a:solidFill>
                  <a:latin typeface="BentonSans" charset="0"/>
                  <a:ea typeface="BentonSans" charset="0"/>
                  <a:cs typeface="BentonSans" charset="0"/>
                  <a:sym typeface="Helvetica"/>
                </a:rPr>
                <a:t>Collections</a:t>
              </a:r>
              <a:endParaRPr sz="1200" kern="0" dirty="0">
                <a:solidFill>
                  <a:srgbClr val="FFFFFF"/>
                </a:solidFill>
                <a:latin typeface="BentonSans" charset="0"/>
                <a:ea typeface="BentonSans" charset="0"/>
                <a:cs typeface="BentonSans" charset="0"/>
                <a:sym typeface="Helvetica"/>
              </a:endParaRPr>
            </a:p>
          </p:txBody>
        </p:sp>
        <p:sp>
          <p:nvSpPr>
            <p:cNvPr id="108" name="Shape 560"/>
            <p:cNvSpPr/>
            <p:nvPr/>
          </p:nvSpPr>
          <p:spPr>
            <a:xfrm>
              <a:off x="3172200" y="4148836"/>
              <a:ext cx="2343825" cy="439628"/>
            </a:xfrm>
            <a:prstGeom prst="rect">
              <a:avLst/>
            </a:prstGeom>
            <a:solidFill>
              <a:schemeClr val="tx2">
                <a:lumMod val="60000"/>
                <a:lumOff val="40000"/>
                <a:alpha val="79000"/>
              </a:schemeClr>
            </a:solidFill>
            <a:ln w="25400" cap="flat">
              <a:solidFill>
                <a:srgbClr val="FFFFFF">
                  <a:alpha val="64999"/>
                </a:srgbClr>
              </a:solidFill>
              <a:prstDash val="sysDash"/>
              <a:miter lim="800000"/>
            </a:ln>
            <a:effectLst/>
          </p:spPr>
          <p:txBody>
            <a:bodyPr wrap="square" lIns="0" tIns="0" rIns="0" bIns="0" numCol="1" anchor="ctr">
              <a:noAutofit/>
            </a:bodyPr>
            <a:lstStyle/>
            <a:p>
              <a:pPr algn="ctr" defTabSz="228582">
                <a:defRPr>
                  <a:solidFill>
                    <a:srgbClr val="FFFFFF"/>
                  </a:solidFill>
                </a:defRPr>
              </a:pPr>
              <a:r>
                <a:rPr lang="en-US" sz="1200" kern="0" dirty="0">
                  <a:solidFill>
                    <a:srgbClr val="000000"/>
                  </a:solidFill>
                  <a:latin typeface="BentonSans" charset="0"/>
                  <a:ea typeface="BentonSans" charset="0"/>
                  <a:cs typeface="BentonSans" charset="0"/>
                  <a:sym typeface="Helvetica"/>
                </a:rPr>
                <a:t>PCI Compliance &amp; </a:t>
              </a:r>
              <a:r>
                <a:rPr lang="en-US" sz="1200" kern="0" dirty="0" smtClean="0">
                  <a:solidFill>
                    <a:srgbClr val="000000"/>
                  </a:solidFill>
                  <a:latin typeface="BentonSans" charset="0"/>
                  <a:ea typeface="BentonSans" charset="0"/>
                  <a:cs typeface="BentonSans" charset="0"/>
                  <a:sym typeface="Helvetica"/>
                </a:rPr>
                <a:t>Tokenization</a:t>
              </a:r>
              <a:endParaRPr lang="en-US" sz="1200" kern="0" dirty="0">
                <a:solidFill>
                  <a:srgbClr val="000000"/>
                </a:solidFill>
                <a:latin typeface="BentonSans" charset="0"/>
                <a:ea typeface="BentonSans" charset="0"/>
                <a:cs typeface="BentonSans" charset="0"/>
                <a:sym typeface="Helvetica"/>
              </a:endParaRPr>
            </a:p>
          </p:txBody>
        </p:sp>
        <p:sp>
          <p:nvSpPr>
            <p:cNvPr id="111" name="Shape 563"/>
            <p:cNvSpPr/>
            <p:nvPr/>
          </p:nvSpPr>
          <p:spPr>
            <a:xfrm>
              <a:off x="5534913" y="4191629"/>
              <a:ext cx="2052458" cy="395473"/>
            </a:xfrm>
            <a:prstGeom prst="rect">
              <a:avLst/>
            </a:prstGeom>
            <a:solidFill>
              <a:schemeClr val="tx2">
                <a:lumMod val="60000"/>
                <a:lumOff val="40000"/>
                <a:alpha val="79000"/>
              </a:schemeClr>
            </a:solidFill>
            <a:ln w="25400" cap="flat">
              <a:solidFill>
                <a:srgbClr val="FFFFFF">
                  <a:alpha val="64999"/>
                </a:srgbClr>
              </a:solidFill>
              <a:prstDash val="sysDash"/>
              <a:miter lim="800000"/>
            </a:ln>
            <a:effectLst/>
          </p:spPr>
          <p:txBody>
            <a:bodyPr wrap="square" lIns="0" tIns="0" rIns="0" bIns="0" numCol="1" anchor="ctr">
              <a:noAutofit/>
            </a:bodyPr>
            <a:lstStyle/>
            <a:p>
              <a:pPr algn="ctr" defTabSz="228582">
                <a:defRPr>
                  <a:solidFill>
                    <a:srgbClr val="FFFFFF"/>
                  </a:solidFill>
                </a:defRPr>
              </a:pPr>
              <a:r>
                <a:rPr lang="en-US" sz="1200" kern="0" dirty="0">
                  <a:solidFill>
                    <a:srgbClr val="000000"/>
                  </a:solidFill>
                  <a:latin typeface="BentonSans" charset="0"/>
                  <a:ea typeface="BentonSans" charset="0"/>
                  <a:cs typeface="BentonSans" charset="0"/>
                  <a:sym typeface="Helvetica"/>
                </a:rPr>
                <a:t>Escrow </a:t>
              </a:r>
              <a:r>
                <a:rPr lang="en-US" sz="1200" kern="0" dirty="0" smtClean="0">
                  <a:solidFill>
                    <a:srgbClr val="000000"/>
                  </a:solidFill>
                  <a:latin typeface="BentonSans" charset="0"/>
                  <a:ea typeface="BentonSans" charset="0"/>
                  <a:cs typeface="BentonSans" charset="0"/>
                  <a:sym typeface="Helvetica"/>
                </a:rPr>
                <a:t>Services</a:t>
              </a:r>
              <a:endParaRPr lang="en-US" sz="1200" kern="0" dirty="0">
                <a:solidFill>
                  <a:srgbClr val="000000"/>
                </a:solidFill>
                <a:latin typeface="BentonSans" charset="0"/>
                <a:ea typeface="BentonSans" charset="0"/>
                <a:cs typeface="BentonSans" charset="0"/>
                <a:sym typeface="Helvetica"/>
              </a:endParaRPr>
            </a:p>
          </p:txBody>
        </p:sp>
        <p:grpSp>
          <p:nvGrpSpPr>
            <p:cNvPr id="113" name="Group 568"/>
            <p:cNvGrpSpPr/>
            <p:nvPr/>
          </p:nvGrpSpPr>
          <p:grpSpPr>
            <a:xfrm>
              <a:off x="1178676" y="3630510"/>
              <a:ext cx="1270041" cy="661720"/>
              <a:chOff x="0" y="-382300"/>
              <a:chExt cx="3386777" cy="1764581"/>
            </a:xfrm>
          </p:grpSpPr>
          <p:sp>
            <p:nvSpPr>
              <p:cNvPr id="114" name="Shape 566"/>
              <p:cNvSpPr/>
              <p:nvPr/>
            </p:nvSpPr>
            <p:spPr>
              <a:xfrm>
                <a:off x="0" y="-96506"/>
                <a:ext cx="3386777" cy="1010546"/>
              </a:xfrm>
              <a:prstGeom prst="rect">
                <a:avLst/>
              </a:prstGeom>
              <a:solidFill>
                <a:schemeClr val="tx2">
                  <a:lumMod val="60000"/>
                  <a:lumOff val="40000"/>
                  <a:alpha val="79000"/>
                </a:schemeClr>
              </a:solidFill>
              <a:ln w="25400" cap="flat">
                <a:solidFill>
                  <a:srgbClr val="FFFFFF">
                    <a:alpha val="64999"/>
                  </a:srgbClr>
                </a:solidFill>
                <a:prstDash val="sysDash"/>
                <a:miter lim="800000"/>
              </a:ln>
              <a:effectLst/>
            </p:spPr>
            <p:txBody>
              <a:bodyPr wrap="square" lIns="0" tIns="0" rIns="0" bIns="0" numCol="1" anchor="ctr">
                <a:noAutofit/>
              </a:bodyPr>
              <a:lstStyle/>
              <a:p>
                <a:pPr algn="ctr" defTabSz="228582">
                  <a:defRPr>
                    <a:solidFill>
                      <a:srgbClr val="FFFFFF"/>
                    </a:solidFill>
                  </a:defRPr>
                </a:pPr>
                <a:r>
                  <a:rPr lang="en-US" sz="1200" kern="0" dirty="0">
                    <a:solidFill>
                      <a:srgbClr val="000000"/>
                    </a:solidFill>
                    <a:latin typeface="BentonSans" charset="0"/>
                    <a:ea typeface="BentonSans" charset="0"/>
                    <a:cs typeface="BentonSans" charset="0"/>
                    <a:sym typeface="Helvetica"/>
                  </a:rPr>
                  <a:t>Buyer’s </a:t>
                </a:r>
                <a:r>
                  <a:rPr lang="en-US" sz="1200" kern="0" dirty="0" smtClean="0">
                    <a:solidFill>
                      <a:srgbClr val="000000"/>
                    </a:solidFill>
                    <a:latin typeface="BentonSans" charset="0"/>
                    <a:ea typeface="BentonSans" charset="0"/>
                    <a:cs typeface="BentonSans" charset="0"/>
                    <a:sym typeface="Helvetica"/>
                  </a:rPr>
                  <a:t>Bank</a:t>
                </a:r>
                <a:endParaRPr lang="en-US" sz="1200" kern="0" dirty="0">
                  <a:solidFill>
                    <a:srgbClr val="000000"/>
                  </a:solidFill>
                  <a:latin typeface="BentonSans" charset="0"/>
                  <a:ea typeface="BentonSans" charset="0"/>
                  <a:cs typeface="BentonSans" charset="0"/>
                  <a:sym typeface="Helvetica"/>
                </a:endParaRPr>
              </a:p>
            </p:txBody>
          </p:sp>
          <p:sp>
            <p:nvSpPr>
              <p:cNvPr id="115" name="Shape 567"/>
              <p:cNvSpPr/>
              <p:nvPr/>
            </p:nvSpPr>
            <p:spPr>
              <a:xfrm>
                <a:off x="227672" y="-382300"/>
                <a:ext cx="2931430" cy="1764581"/>
              </a:xfrm>
              <a:prstGeom prst="rect">
                <a:avLst/>
              </a:prstGeom>
              <a:noFill/>
              <a:ln w="25400" cap="flat">
                <a:noFill/>
                <a:miter lim="400000"/>
              </a:ln>
              <a:effectLst/>
              <a:extLst>
                <a:ext uri="{C572A759-6A51-4108-AA02-DFA0A04FC94B}">
                  <ma14:wrappingTextBoxFlag xmlns="" xmlns:ma14="http://schemas.microsoft.com/office/mac/drawingml/2011/main" val="1"/>
                </a:ext>
              </a:extLst>
            </p:spPr>
            <p:txBody>
              <a:bodyPr wrap="square" lIns="243840" tIns="243840" rIns="243840" bIns="243840" numCol="1" anchor="ctr">
                <a:spAutoFit/>
              </a:bodyPr>
              <a:lstStyle>
                <a:lvl1pPr algn="ctr">
                  <a:lnSpc>
                    <a:spcPct val="100000"/>
                  </a:lnSpc>
                  <a:spcBef>
                    <a:spcPts val="0"/>
                  </a:spcBef>
                  <a:defRPr sz="2800"/>
                </a:lvl1pPr>
              </a:lstStyle>
              <a:p>
                <a:pPr defTabSz="228582">
                  <a:defRPr sz="1800">
                    <a:solidFill>
                      <a:srgbClr val="000000"/>
                    </a:solidFill>
                  </a:defRPr>
                </a:pPr>
                <a:endParaRPr sz="1100" kern="0" dirty="0">
                  <a:solidFill>
                    <a:srgbClr val="000000"/>
                  </a:solidFill>
                  <a:latin typeface="BentonSans" charset="0"/>
                  <a:ea typeface="BentonSans" charset="0"/>
                  <a:cs typeface="BentonSans" charset="0"/>
                  <a:sym typeface="Helvetica"/>
                </a:endParaRPr>
              </a:p>
            </p:txBody>
          </p:sp>
        </p:grpSp>
        <p:sp>
          <p:nvSpPr>
            <p:cNvPr id="117" name="Shape 569"/>
            <p:cNvSpPr/>
            <p:nvPr/>
          </p:nvSpPr>
          <p:spPr>
            <a:xfrm>
              <a:off x="7460691" y="3844680"/>
              <a:ext cx="883575" cy="558893"/>
            </a:xfrm>
            <a:prstGeom prst="rect">
              <a:avLst/>
            </a:prstGeom>
            <a:solidFill>
              <a:schemeClr val="tx2">
                <a:lumMod val="60000"/>
                <a:lumOff val="40000"/>
                <a:alpha val="79000"/>
              </a:schemeClr>
            </a:solidFill>
            <a:ln w="25400" cap="flat">
              <a:solidFill>
                <a:srgbClr val="FFFFFF">
                  <a:alpha val="65000"/>
                </a:srgbClr>
              </a:solidFill>
              <a:prstDash val="sysDash"/>
              <a:miter lim="800000"/>
            </a:ln>
            <a:effectLst/>
          </p:spPr>
          <p:txBody>
            <a:bodyPr wrap="square" lIns="0" tIns="0" rIns="0" bIns="0" numCol="1" anchor="ctr">
              <a:noAutofit/>
            </a:bodyPr>
            <a:lstStyle/>
            <a:p>
              <a:pPr algn="ctr" defTabSz="228582">
                <a:defRPr>
                  <a:solidFill>
                    <a:srgbClr val="FFFFFF"/>
                  </a:solidFill>
                </a:defRPr>
              </a:pPr>
              <a:r>
                <a:rPr lang="en-US" sz="1200" kern="0" dirty="0">
                  <a:solidFill>
                    <a:srgbClr val="000000"/>
                  </a:solidFill>
                  <a:latin typeface="BentonSans" charset="0"/>
                  <a:ea typeface="BentonSans" charset="0"/>
                  <a:cs typeface="BentonSans" charset="0"/>
                  <a:sym typeface="Helvetica"/>
                </a:rPr>
                <a:t>Supply Chain </a:t>
              </a:r>
              <a:r>
                <a:rPr lang="en-US" sz="1200" kern="0" dirty="0" smtClean="0">
                  <a:solidFill>
                    <a:srgbClr val="000000"/>
                  </a:solidFill>
                  <a:latin typeface="BentonSans" charset="0"/>
                  <a:ea typeface="BentonSans" charset="0"/>
                  <a:cs typeface="BentonSans" charset="0"/>
                  <a:sym typeface="Helvetica"/>
                </a:rPr>
                <a:t>Financing</a:t>
              </a:r>
              <a:endParaRPr lang="en-US" sz="1200" kern="0" dirty="0">
                <a:solidFill>
                  <a:srgbClr val="000000"/>
                </a:solidFill>
                <a:latin typeface="BentonSans" charset="0"/>
                <a:ea typeface="BentonSans" charset="0"/>
                <a:cs typeface="BentonSans" charset="0"/>
                <a:sym typeface="Helvetica"/>
              </a:endParaRPr>
            </a:p>
          </p:txBody>
        </p:sp>
        <p:sp>
          <p:nvSpPr>
            <p:cNvPr id="120" name="Shape 572"/>
            <p:cNvSpPr/>
            <p:nvPr/>
          </p:nvSpPr>
          <p:spPr>
            <a:xfrm>
              <a:off x="2840484" y="1205732"/>
              <a:ext cx="3811452" cy="1167362"/>
            </a:xfrm>
            <a:prstGeom prst="rect">
              <a:avLst/>
            </a:prstGeom>
            <a:solidFill>
              <a:schemeClr val="tx2">
                <a:lumMod val="60000"/>
                <a:lumOff val="40000"/>
                <a:alpha val="79000"/>
              </a:schemeClr>
            </a:solidFill>
            <a:ln w="25400" cap="flat">
              <a:solidFill>
                <a:srgbClr val="FFFFFF">
                  <a:alpha val="65063"/>
                </a:srgbClr>
              </a:solidFill>
              <a:prstDash val="sysDash"/>
              <a:miter lim="800000"/>
            </a:ln>
            <a:effectLst/>
          </p:spPr>
          <p:txBody>
            <a:bodyPr wrap="square" lIns="0" tIns="0" rIns="0" bIns="0" numCol="1" anchor="ctr">
              <a:noAutofit/>
            </a:bodyPr>
            <a:lstStyle/>
            <a:p>
              <a:pPr algn="ctr" defTabSz="228582">
                <a:defRPr sz="1800">
                  <a:solidFill>
                    <a:srgbClr val="000000"/>
                  </a:solidFill>
                </a:defRPr>
              </a:pPr>
              <a:r>
                <a:rPr lang="en-US" sz="1200" kern="0" dirty="0">
                  <a:solidFill>
                    <a:srgbClr val="000000"/>
                  </a:solidFill>
                  <a:latin typeface="BentonSans" charset="0"/>
                  <a:ea typeface="BentonSans" charset="0"/>
                  <a:cs typeface="BentonSans" charset="0"/>
                  <a:sym typeface="Helvetica"/>
                </a:rPr>
                <a:t>Procurement </a:t>
              </a:r>
              <a:br>
                <a:rPr lang="en-US" sz="1200" kern="0" dirty="0">
                  <a:solidFill>
                    <a:srgbClr val="000000"/>
                  </a:solidFill>
                  <a:latin typeface="BentonSans" charset="0"/>
                  <a:ea typeface="BentonSans" charset="0"/>
                  <a:cs typeface="BentonSans" charset="0"/>
                  <a:sym typeface="Helvetica"/>
                </a:rPr>
              </a:br>
              <a:r>
                <a:rPr lang="en-US" sz="1200" kern="0" dirty="0">
                  <a:solidFill>
                    <a:srgbClr val="000000"/>
                  </a:solidFill>
                  <a:latin typeface="BentonSans" charset="0"/>
                  <a:ea typeface="BentonSans" charset="0"/>
                  <a:cs typeface="BentonSans" charset="0"/>
                  <a:sym typeface="Helvetica"/>
                </a:rPr>
                <a:t>Systems</a:t>
              </a:r>
            </a:p>
            <a:p>
              <a:pPr algn="ctr" defTabSz="228582">
                <a:defRPr sz="1800">
                  <a:solidFill>
                    <a:srgbClr val="000000"/>
                  </a:solidFill>
                </a:defRPr>
              </a:pPr>
              <a:r>
                <a:rPr lang="en-US" sz="1200" kern="0" dirty="0">
                  <a:solidFill>
                    <a:srgbClr val="000000"/>
                  </a:solidFill>
                  <a:latin typeface="BentonSans" charset="0"/>
                  <a:ea typeface="BentonSans" charset="0"/>
                  <a:cs typeface="BentonSans" charset="0"/>
                  <a:sym typeface="Helvetica"/>
                </a:rPr>
                <a:t>Order to Cash (O2C</a:t>
              </a:r>
              <a:r>
                <a:rPr lang="en-US" sz="1200" kern="0" dirty="0" smtClean="0">
                  <a:solidFill>
                    <a:srgbClr val="000000"/>
                  </a:solidFill>
                  <a:latin typeface="BentonSans" charset="0"/>
                  <a:ea typeface="BentonSans" charset="0"/>
                  <a:cs typeface="BentonSans" charset="0"/>
                  <a:sym typeface="Helvetica"/>
                </a:rPr>
                <a:t>)</a:t>
              </a:r>
              <a:endParaRPr lang="en-US" sz="1200" kern="0" dirty="0">
                <a:solidFill>
                  <a:srgbClr val="000000"/>
                </a:solidFill>
                <a:latin typeface="BentonSans" charset="0"/>
                <a:ea typeface="BentonSans" charset="0"/>
                <a:cs typeface="BentonSans" charset="0"/>
                <a:sym typeface="Helvetica"/>
              </a:endParaRPr>
            </a:p>
          </p:txBody>
        </p:sp>
        <p:sp>
          <p:nvSpPr>
            <p:cNvPr id="123" name="Shape 575"/>
            <p:cNvSpPr/>
            <p:nvPr/>
          </p:nvSpPr>
          <p:spPr>
            <a:xfrm>
              <a:off x="631464" y="3159244"/>
              <a:ext cx="1273553" cy="581078"/>
            </a:xfrm>
            <a:prstGeom prst="rect">
              <a:avLst/>
            </a:prstGeom>
            <a:solidFill>
              <a:schemeClr val="tx2">
                <a:lumMod val="60000"/>
                <a:lumOff val="40000"/>
                <a:alpha val="79000"/>
              </a:schemeClr>
            </a:solidFill>
            <a:ln w="25400" cap="flat">
              <a:solidFill>
                <a:srgbClr val="FFFFFF">
                  <a:alpha val="65000"/>
                </a:srgbClr>
              </a:solidFill>
              <a:prstDash val="sysDash"/>
              <a:miter lim="800000"/>
            </a:ln>
            <a:effectLst/>
          </p:spPr>
          <p:txBody>
            <a:bodyPr wrap="square" lIns="0" tIns="0" rIns="0" bIns="0" numCol="1" anchor="ctr">
              <a:noAutofit/>
            </a:bodyPr>
            <a:lstStyle/>
            <a:p>
              <a:pPr algn="ctr" defTabSz="228582">
                <a:defRPr>
                  <a:solidFill>
                    <a:srgbClr val="FFFFFF"/>
                  </a:solidFill>
                </a:defRPr>
              </a:pPr>
              <a:r>
                <a:rPr lang="en-US" sz="1200" kern="0" dirty="0">
                  <a:solidFill>
                    <a:srgbClr val="000000"/>
                  </a:solidFill>
                  <a:latin typeface="BentonSans" charset="0"/>
                  <a:ea typeface="BentonSans" charset="0"/>
                  <a:cs typeface="BentonSans" charset="0"/>
                  <a:sym typeface="Helvetica"/>
                </a:rPr>
                <a:t>Factoring, </a:t>
              </a:r>
              <a:r>
                <a:rPr lang="en-US" sz="1200" kern="0" dirty="0" smtClean="0">
                  <a:solidFill>
                    <a:srgbClr val="000000"/>
                  </a:solidFill>
                  <a:latin typeface="BentonSans" charset="0"/>
                  <a:ea typeface="BentonSans" charset="0"/>
                  <a:cs typeface="BentonSans" charset="0"/>
                  <a:sym typeface="Helvetica"/>
                </a:rPr>
                <a:t>Discounting</a:t>
              </a:r>
              <a:endParaRPr lang="en-US" sz="1200" kern="0" dirty="0">
                <a:solidFill>
                  <a:srgbClr val="000000"/>
                </a:solidFill>
                <a:latin typeface="BentonSans" charset="0"/>
                <a:ea typeface="BentonSans" charset="0"/>
                <a:cs typeface="BentonSans" charset="0"/>
                <a:sym typeface="Helvetica"/>
              </a:endParaRPr>
            </a:p>
          </p:txBody>
        </p:sp>
        <p:sp>
          <p:nvSpPr>
            <p:cNvPr id="126" name="Shape 578"/>
            <p:cNvSpPr/>
            <p:nvPr/>
          </p:nvSpPr>
          <p:spPr>
            <a:xfrm>
              <a:off x="7185428" y="3338493"/>
              <a:ext cx="883575" cy="512754"/>
            </a:xfrm>
            <a:prstGeom prst="rect">
              <a:avLst/>
            </a:prstGeom>
            <a:solidFill>
              <a:schemeClr val="tx2">
                <a:lumMod val="60000"/>
                <a:lumOff val="40000"/>
                <a:alpha val="79000"/>
              </a:schemeClr>
            </a:solidFill>
            <a:ln w="25400" cap="flat">
              <a:solidFill>
                <a:srgbClr val="FFFFFF">
                  <a:alpha val="64999"/>
                </a:srgbClr>
              </a:solidFill>
              <a:prstDash val="sysDash"/>
              <a:miter lim="800000"/>
            </a:ln>
            <a:effectLst/>
          </p:spPr>
          <p:txBody>
            <a:bodyPr wrap="square" lIns="0" tIns="0" rIns="0" bIns="0" numCol="1" anchor="ctr">
              <a:noAutofit/>
            </a:bodyPr>
            <a:lstStyle/>
            <a:p>
              <a:pPr algn="ctr" defTabSz="228582">
                <a:defRPr>
                  <a:solidFill>
                    <a:srgbClr val="FFFFFF"/>
                  </a:solidFill>
                </a:defRPr>
              </a:pPr>
              <a:r>
                <a:rPr lang="en-US" sz="1200" kern="0" dirty="0">
                  <a:solidFill>
                    <a:srgbClr val="000000"/>
                  </a:solidFill>
                  <a:latin typeface="BentonSans" charset="0"/>
                  <a:ea typeface="BentonSans" charset="0"/>
                  <a:cs typeface="BentonSans" charset="0"/>
                  <a:sym typeface="Helvetica"/>
                </a:rPr>
                <a:t>Credit Line </a:t>
              </a:r>
              <a:r>
                <a:rPr lang="en-US" sz="1200" kern="0" dirty="0" smtClean="0">
                  <a:solidFill>
                    <a:srgbClr val="000000"/>
                  </a:solidFill>
                  <a:latin typeface="BentonSans" charset="0"/>
                  <a:ea typeface="BentonSans" charset="0"/>
                  <a:cs typeface="BentonSans" charset="0"/>
                  <a:sym typeface="Helvetica"/>
                </a:rPr>
                <a:t>Financing</a:t>
              </a:r>
              <a:endParaRPr lang="en-US" sz="1200" kern="0" dirty="0">
                <a:solidFill>
                  <a:srgbClr val="000000"/>
                </a:solidFill>
                <a:latin typeface="BentonSans" charset="0"/>
                <a:ea typeface="BentonSans" charset="0"/>
                <a:cs typeface="BentonSans" charset="0"/>
                <a:sym typeface="Helvetica"/>
              </a:endParaRPr>
            </a:p>
          </p:txBody>
        </p:sp>
        <p:sp>
          <p:nvSpPr>
            <p:cNvPr id="129" name="Shape 581"/>
            <p:cNvSpPr/>
            <p:nvPr/>
          </p:nvSpPr>
          <p:spPr>
            <a:xfrm>
              <a:off x="5544066" y="3287121"/>
              <a:ext cx="887617" cy="562610"/>
            </a:xfrm>
            <a:prstGeom prst="rect">
              <a:avLst/>
            </a:prstGeom>
            <a:solidFill>
              <a:schemeClr val="tx2">
                <a:lumMod val="60000"/>
                <a:lumOff val="40000"/>
                <a:alpha val="79000"/>
              </a:schemeClr>
            </a:solidFill>
            <a:ln w="25400" cap="flat">
              <a:solidFill>
                <a:srgbClr val="FFFFFF">
                  <a:alpha val="64999"/>
                </a:srgbClr>
              </a:solidFill>
              <a:prstDash val="sysDash"/>
              <a:miter lim="800000"/>
            </a:ln>
            <a:effectLst/>
          </p:spPr>
          <p:txBody>
            <a:bodyPr wrap="square" lIns="0" tIns="0" rIns="0" bIns="0" numCol="1" anchor="ctr">
              <a:noAutofit/>
            </a:bodyPr>
            <a:lstStyle/>
            <a:p>
              <a:pPr algn="ctr" defTabSz="228582">
                <a:defRPr>
                  <a:solidFill>
                    <a:srgbClr val="FFFFFF"/>
                  </a:solidFill>
                </a:defRPr>
              </a:pPr>
              <a:r>
                <a:rPr lang="en-US" sz="1200" kern="0" dirty="0">
                  <a:solidFill>
                    <a:srgbClr val="000000"/>
                  </a:solidFill>
                  <a:latin typeface="BentonSans" charset="0"/>
                  <a:ea typeface="BentonSans" charset="0"/>
                  <a:cs typeface="BentonSans" charset="0"/>
                  <a:sym typeface="Helvetica"/>
                </a:rPr>
                <a:t>Buyer’s </a:t>
              </a:r>
              <a:r>
                <a:rPr lang="en-US" sz="1200" kern="0" dirty="0" smtClean="0">
                  <a:solidFill>
                    <a:srgbClr val="000000"/>
                  </a:solidFill>
                  <a:latin typeface="BentonSans" charset="0"/>
                  <a:ea typeface="BentonSans" charset="0"/>
                  <a:cs typeface="BentonSans" charset="0"/>
                  <a:sym typeface="Helvetica"/>
                </a:rPr>
                <a:t>Bank</a:t>
              </a:r>
              <a:endParaRPr lang="en-US" sz="1200" kern="0" dirty="0">
                <a:solidFill>
                  <a:srgbClr val="000000"/>
                </a:solidFill>
                <a:latin typeface="BentonSans" charset="0"/>
                <a:ea typeface="BentonSans" charset="0"/>
                <a:cs typeface="BentonSans" charset="0"/>
                <a:sym typeface="Helvetica"/>
              </a:endParaRPr>
            </a:p>
          </p:txBody>
        </p:sp>
        <p:sp>
          <p:nvSpPr>
            <p:cNvPr id="132" name="Shape 584"/>
            <p:cNvSpPr/>
            <p:nvPr/>
          </p:nvSpPr>
          <p:spPr>
            <a:xfrm>
              <a:off x="1815077" y="2125483"/>
              <a:ext cx="4364821" cy="1150283"/>
            </a:xfrm>
            <a:prstGeom prst="rect">
              <a:avLst/>
            </a:prstGeom>
            <a:solidFill>
              <a:schemeClr val="tx2">
                <a:lumMod val="60000"/>
                <a:lumOff val="40000"/>
                <a:alpha val="79000"/>
              </a:schemeClr>
            </a:solidFill>
            <a:ln w="25400" cap="flat">
              <a:solidFill>
                <a:srgbClr val="FFFFFF">
                  <a:alpha val="64999"/>
                </a:srgbClr>
              </a:solidFill>
              <a:prstDash val="sysDash"/>
              <a:miter lim="800000"/>
            </a:ln>
            <a:effectLst/>
          </p:spPr>
          <p:txBody>
            <a:bodyPr wrap="square" lIns="0" tIns="0" rIns="0" bIns="0" numCol="1" anchor="ctr">
              <a:noAutofit/>
            </a:bodyPr>
            <a:lstStyle/>
            <a:p>
              <a:pPr algn="ctr" defTabSz="228582">
                <a:defRPr>
                  <a:solidFill>
                    <a:srgbClr val="FFFFFF"/>
                  </a:solidFill>
                </a:defRPr>
              </a:pPr>
              <a:r>
                <a:rPr lang="en-US" sz="1200" kern="0" dirty="0">
                  <a:solidFill>
                    <a:srgbClr val="000000"/>
                  </a:solidFill>
                  <a:latin typeface="BentonSans" charset="0"/>
                  <a:ea typeface="BentonSans" charset="0"/>
                  <a:cs typeface="BentonSans" charset="0"/>
                  <a:sym typeface="Helvetica"/>
                </a:rPr>
                <a:t>Invoicing Systems (EIPP</a:t>
              </a:r>
              <a:r>
                <a:rPr lang="en-US" sz="1200" kern="0" dirty="0" smtClean="0">
                  <a:solidFill>
                    <a:srgbClr val="000000"/>
                  </a:solidFill>
                  <a:latin typeface="BentonSans" charset="0"/>
                  <a:ea typeface="BentonSans" charset="0"/>
                  <a:cs typeface="BentonSans" charset="0"/>
                  <a:sym typeface="Helvetica"/>
                </a:rPr>
                <a:t>)</a:t>
              </a:r>
              <a:endParaRPr lang="en-US" sz="1200" kern="0" dirty="0">
                <a:solidFill>
                  <a:srgbClr val="000000"/>
                </a:solidFill>
                <a:latin typeface="BentonSans" charset="0"/>
                <a:ea typeface="BentonSans" charset="0"/>
                <a:cs typeface="BentonSans" charset="0"/>
                <a:sym typeface="Helvetica"/>
              </a:endParaRPr>
            </a:p>
          </p:txBody>
        </p:sp>
        <p:sp>
          <p:nvSpPr>
            <p:cNvPr id="135" name="Shape 587"/>
            <p:cNvSpPr/>
            <p:nvPr/>
          </p:nvSpPr>
          <p:spPr>
            <a:xfrm>
              <a:off x="3411338" y="3173966"/>
              <a:ext cx="2104630" cy="488519"/>
            </a:xfrm>
            <a:prstGeom prst="rect">
              <a:avLst/>
            </a:prstGeom>
            <a:solidFill>
              <a:schemeClr val="tx2">
                <a:lumMod val="60000"/>
                <a:lumOff val="40000"/>
                <a:alpha val="79000"/>
              </a:schemeClr>
            </a:solidFill>
            <a:ln w="25400" cap="flat">
              <a:solidFill>
                <a:srgbClr val="FFFFFF">
                  <a:alpha val="64999"/>
                </a:srgbClr>
              </a:solidFill>
              <a:prstDash val="sysDash"/>
              <a:miter lim="800000"/>
            </a:ln>
            <a:effectLst/>
          </p:spPr>
          <p:txBody>
            <a:bodyPr wrap="square" lIns="0" tIns="0" rIns="0" bIns="0" numCol="1" anchor="ctr">
              <a:noAutofit/>
            </a:bodyPr>
            <a:lstStyle/>
            <a:p>
              <a:pPr algn="ctr" defTabSz="228582">
                <a:defRPr>
                  <a:solidFill>
                    <a:srgbClr val="FFFFFF"/>
                  </a:solidFill>
                </a:defRPr>
              </a:pPr>
              <a:r>
                <a:rPr lang="en-US" sz="1200" kern="0">
                  <a:solidFill>
                    <a:srgbClr val="000000"/>
                  </a:solidFill>
                  <a:latin typeface="BentonSans" charset="0"/>
                  <a:ea typeface="BentonSans" charset="0"/>
                  <a:cs typeface="BentonSans" charset="0"/>
                  <a:sym typeface="Helvetica"/>
                </a:rPr>
                <a:t>Supplier Directory</a:t>
              </a:r>
              <a:br>
                <a:rPr lang="en-US" sz="1200" kern="0">
                  <a:solidFill>
                    <a:srgbClr val="000000"/>
                  </a:solidFill>
                  <a:latin typeface="BentonSans" charset="0"/>
                  <a:ea typeface="BentonSans" charset="0"/>
                  <a:cs typeface="BentonSans" charset="0"/>
                  <a:sym typeface="Helvetica"/>
                </a:rPr>
              </a:br>
              <a:r>
                <a:rPr lang="en-US" sz="1200" kern="0">
                  <a:solidFill>
                    <a:srgbClr val="000000"/>
                  </a:solidFill>
                  <a:latin typeface="BentonSans" charset="0"/>
                  <a:ea typeface="BentonSans" charset="0"/>
                  <a:cs typeface="BentonSans" charset="0"/>
                  <a:sym typeface="Helvetica"/>
                </a:rPr>
                <a:t>Vendor </a:t>
              </a:r>
              <a:r>
                <a:rPr lang="en-US" sz="1200" kern="0" smtClean="0">
                  <a:solidFill>
                    <a:srgbClr val="000000"/>
                  </a:solidFill>
                  <a:latin typeface="BentonSans" charset="0"/>
                  <a:ea typeface="BentonSans" charset="0"/>
                  <a:cs typeface="BentonSans" charset="0"/>
                  <a:sym typeface="Helvetica"/>
                </a:rPr>
                <a:t>Master</a:t>
              </a:r>
              <a:endParaRPr lang="en-US" sz="1200" kern="0">
                <a:solidFill>
                  <a:srgbClr val="000000"/>
                </a:solidFill>
                <a:latin typeface="BentonSans" charset="0"/>
                <a:ea typeface="BentonSans" charset="0"/>
                <a:cs typeface="BentonSans" charset="0"/>
                <a:sym typeface="Helvetica"/>
              </a:endParaRPr>
            </a:p>
          </p:txBody>
        </p:sp>
        <p:grpSp>
          <p:nvGrpSpPr>
            <p:cNvPr id="140" name="Group 595"/>
            <p:cNvGrpSpPr/>
            <p:nvPr/>
          </p:nvGrpSpPr>
          <p:grpSpPr>
            <a:xfrm>
              <a:off x="1806358" y="3118065"/>
              <a:ext cx="1586687" cy="661720"/>
              <a:chOff x="-282461" y="-112274"/>
              <a:chExt cx="4003389" cy="1764588"/>
            </a:xfrm>
          </p:grpSpPr>
          <p:sp>
            <p:nvSpPr>
              <p:cNvPr id="141" name="Shape 593"/>
              <p:cNvSpPr/>
              <p:nvPr/>
            </p:nvSpPr>
            <p:spPr>
              <a:xfrm>
                <a:off x="0" y="0"/>
                <a:ext cx="3720928" cy="1540041"/>
              </a:xfrm>
              <a:prstGeom prst="rect">
                <a:avLst/>
              </a:prstGeom>
              <a:solidFill>
                <a:schemeClr val="tx2">
                  <a:lumMod val="60000"/>
                  <a:lumOff val="40000"/>
                  <a:alpha val="79000"/>
                </a:schemeClr>
              </a:solidFill>
              <a:ln w="25400" cap="flat">
                <a:solidFill>
                  <a:srgbClr val="FFFFFF">
                    <a:alpha val="64999"/>
                  </a:srgbClr>
                </a:solidFill>
                <a:prstDash val="sysDash"/>
                <a:miter lim="800000"/>
              </a:ln>
              <a:effectLst/>
            </p:spPr>
            <p:txBody>
              <a:bodyPr wrap="square" lIns="0" tIns="0" rIns="0" bIns="0" numCol="1" anchor="ctr">
                <a:noAutofit/>
              </a:bodyPr>
              <a:lstStyle/>
              <a:p>
                <a:pPr algn="ctr" defTabSz="228582">
                  <a:defRPr>
                    <a:solidFill>
                      <a:srgbClr val="FFFFFF"/>
                    </a:solidFill>
                  </a:defRPr>
                </a:pPr>
                <a:r>
                  <a:rPr lang="en-US" sz="1200" kern="0" dirty="0">
                    <a:solidFill>
                      <a:srgbClr val="000000"/>
                    </a:solidFill>
                    <a:latin typeface="BentonSans" charset="0"/>
                    <a:ea typeface="BentonSans" charset="0"/>
                    <a:cs typeface="BentonSans" charset="0"/>
                    <a:sym typeface="Helvetica"/>
                  </a:rPr>
                  <a:t>Credit </a:t>
                </a:r>
                <a:r>
                  <a:rPr lang="en-US" sz="1200" kern="0" dirty="0" smtClean="0">
                    <a:solidFill>
                      <a:srgbClr val="000000"/>
                    </a:solidFill>
                    <a:latin typeface="BentonSans" charset="0"/>
                    <a:ea typeface="BentonSans" charset="0"/>
                    <a:cs typeface="BentonSans" charset="0"/>
                    <a:sym typeface="Helvetica"/>
                  </a:rPr>
                  <a:t>Rating/Scoring</a:t>
                </a:r>
                <a:endParaRPr lang="en-US" sz="1200" kern="0" dirty="0">
                  <a:solidFill>
                    <a:srgbClr val="000000"/>
                  </a:solidFill>
                  <a:latin typeface="BentonSans" charset="0"/>
                  <a:ea typeface="BentonSans" charset="0"/>
                  <a:cs typeface="BentonSans" charset="0"/>
                  <a:sym typeface="Helvetica"/>
                </a:endParaRPr>
              </a:p>
            </p:txBody>
          </p:sp>
          <p:sp>
            <p:nvSpPr>
              <p:cNvPr id="142" name="Shape 594"/>
              <p:cNvSpPr/>
              <p:nvPr/>
            </p:nvSpPr>
            <p:spPr>
              <a:xfrm>
                <a:off x="-282461" y="-112274"/>
                <a:ext cx="3723990" cy="1764588"/>
              </a:xfrm>
              <a:prstGeom prst="rect">
                <a:avLst/>
              </a:prstGeom>
              <a:noFill/>
              <a:ln w="25400" cap="flat">
                <a:noFill/>
                <a:miter lim="400000"/>
              </a:ln>
              <a:effectLst/>
              <a:extLst>
                <a:ext uri="{C572A759-6A51-4108-AA02-DFA0A04FC94B}">
                  <ma14:wrappingTextBoxFlag xmlns="" xmlns:ma14="http://schemas.microsoft.com/office/mac/drawingml/2011/main" val="1"/>
                </a:ext>
              </a:extLst>
            </p:spPr>
            <p:txBody>
              <a:bodyPr wrap="square" lIns="243840" tIns="243840" rIns="243840" bIns="243840" numCol="1" anchor="ctr">
                <a:spAutoFit/>
              </a:bodyPr>
              <a:lstStyle>
                <a:lvl1pPr algn="ctr">
                  <a:lnSpc>
                    <a:spcPct val="100000"/>
                  </a:lnSpc>
                  <a:spcBef>
                    <a:spcPts val="0"/>
                  </a:spcBef>
                  <a:defRPr sz="2800"/>
                </a:lvl1pPr>
              </a:lstStyle>
              <a:p>
                <a:pPr defTabSz="228582">
                  <a:defRPr sz="1800">
                    <a:solidFill>
                      <a:srgbClr val="000000"/>
                    </a:solidFill>
                  </a:defRPr>
                </a:pPr>
                <a:endParaRPr sz="1100" kern="0" dirty="0">
                  <a:solidFill>
                    <a:srgbClr val="000000"/>
                  </a:solidFill>
                  <a:latin typeface="BentonSans" charset="0"/>
                  <a:ea typeface="BentonSans" charset="0"/>
                  <a:cs typeface="BentonSans" charset="0"/>
                  <a:sym typeface="Helvetica"/>
                </a:endParaRPr>
              </a:p>
            </p:txBody>
          </p:sp>
        </p:grpSp>
        <p:sp>
          <p:nvSpPr>
            <p:cNvPr id="138" name="Shape 590"/>
            <p:cNvSpPr/>
            <p:nvPr/>
          </p:nvSpPr>
          <p:spPr>
            <a:xfrm>
              <a:off x="1370188" y="1247919"/>
              <a:ext cx="1428519" cy="650238"/>
            </a:xfrm>
            <a:prstGeom prst="rect">
              <a:avLst/>
            </a:prstGeom>
            <a:solidFill>
              <a:schemeClr val="tx2">
                <a:lumMod val="60000"/>
                <a:lumOff val="40000"/>
                <a:alpha val="79000"/>
              </a:schemeClr>
            </a:solidFill>
            <a:ln w="25400" cap="flat">
              <a:solidFill>
                <a:srgbClr val="FFFFFF">
                  <a:alpha val="64999"/>
                </a:srgbClr>
              </a:solidFill>
              <a:prstDash val="sysDash"/>
              <a:miter lim="800000"/>
            </a:ln>
            <a:effectLst/>
          </p:spPr>
          <p:txBody>
            <a:bodyPr wrap="square" lIns="0" tIns="0" rIns="0" bIns="0" numCol="1" anchor="ctr">
              <a:noAutofit/>
            </a:bodyPr>
            <a:lstStyle/>
            <a:p>
              <a:pPr algn="ctr" defTabSz="228582">
                <a:defRPr>
                  <a:solidFill>
                    <a:srgbClr val="FFFFFF"/>
                  </a:solidFill>
                </a:defRPr>
              </a:pPr>
              <a:r>
                <a:rPr lang="en-US" sz="1200" kern="0" dirty="0">
                  <a:solidFill>
                    <a:srgbClr val="000000"/>
                  </a:solidFill>
                  <a:latin typeface="BentonSans" charset="0"/>
                  <a:ea typeface="BentonSans" charset="0"/>
                  <a:cs typeface="BentonSans" charset="0"/>
                  <a:sym typeface="Helvetica"/>
                </a:rPr>
                <a:t>CRM</a:t>
              </a:r>
              <a:endParaRPr sz="1200" kern="0" dirty="0">
                <a:solidFill>
                  <a:srgbClr val="FFFFFF"/>
                </a:solidFill>
                <a:latin typeface="BentonSans" charset="0"/>
                <a:ea typeface="BentonSans" charset="0"/>
                <a:cs typeface="BentonSans" charset="0"/>
                <a:sym typeface="Helvetica"/>
              </a:endParaRPr>
            </a:p>
          </p:txBody>
        </p:sp>
      </p:grpSp>
      <p:sp>
        <p:nvSpPr>
          <p:cNvPr id="2" name="Title 1"/>
          <p:cNvSpPr>
            <a:spLocks noGrp="1"/>
          </p:cNvSpPr>
          <p:nvPr>
            <p:ph type="title"/>
          </p:nvPr>
        </p:nvSpPr>
        <p:spPr/>
        <p:txBody>
          <a:bodyPr/>
          <a:lstStyle/>
          <a:p>
            <a:r>
              <a:rPr lang="en-US" smtClean="0"/>
              <a:t>Multiple sources of truth</a:t>
            </a:r>
            <a:endParaRPr lang="en-US" dirty="0"/>
          </a:p>
        </p:txBody>
      </p:sp>
    </p:spTree>
    <p:extLst>
      <p:ext uri="{BB962C8B-B14F-4D97-AF65-F5344CB8AC3E}">
        <p14:creationId xmlns:p14="http://schemas.microsoft.com/office/powerpoint/2010/main" val="13740867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3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6*min(max(#ppt_w*#ppt_h,.3),1)-7.4)/-.7*#ppt_w"/>
                                          </p:val>
                                        </p:tav>
                                        <p:tav tm="100000">
                                          <p:val>
                                            <p:strVal val="#ppt_w"/>
                                          </p:val>
                                        </p:tav>
                                      </p:tavLst>
                                    </p:anim>
                                    <p:anim calcmode="lin" valueType="num">
                                      <p:cBhvr>
                                        <p:cTn id="8" dur="1000" fill="hold"/>
                                        <p:tgtEl>
                                          <p:spTgt spid="3"/>
                                        </p:tgtEl>
                                        <p:attrNameLst>
                                          <p:attrName>ppt_h</p:attrName>
                                        </p:attrNameLst>
                                      </p:cBhvr>
                                      <p:tavLst>
                                        <p:tav tm="0">
                                          <p:val>
                                            <p:strVal val="(6*min(max(#ppt_w*#ppt_h,.3),1)-7.4)/-.7*#ppt_h"/>
                                          </p:val>
                                        </p:tav>
                                        <p:tav tm="100000">
                                          <p:val>
                                            <p:strVal val="#ppt_h"/>
                                          </p:val>
                                        </p:tav>
                                      </p:tavLst>
                                    </p:anim>
                                    <p:anim calcmode="lin" valueType="num">
                                      <p:cBhvr>
                                        <p:cTn id="9" dur="1000" fill="hold"/>
                                        <p:tgtEl>
                                          <p:spTgt spid="3"/>
                                        </p:tgtEl>
                                        <p:attrNameLst>
                                          <p:attrName>ppt_x</p:attrName>
                                        </p:attrNameLst>
                                      </p:cBhvr>
                                      <p:tavLst>
                                        <p:tav tm="0">
                                          <p:val>
                                            <p:fltVal val="0.5"/>
                                          </p:val>
                                        </p:tav>
                                        <p:tav tm="100000">
                                          <p:val>
                                            <p:strVal val="#ppt_x"/>
                                          </p:val>
                                        </p:tav>
                                      </p:tavLst>
                                    </p:anim>
                                    <p:anim calcmode="lin" valueType="num">
                                      <p:cBhvr>
                                        <p:cTn id="10" dur="1000" fill="hold"/>
                                        <p:tgtEl>
                                          <p:spTgt spid="3"/>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The b2b gap to solve</a:t>
            </a:r>
            <a:endParaRPr lang="en-US" dirty="0"/>
          </a:p>
        </p:txBody>
      </p:sp>
      <p:sp>
        <p:nvSpPr>
          <p:cNvPr id="31" name="Pentagon 30"/>
          <p:cNvSpPr/>
          <p:nvPr/>
        </p:nvSpPr>
        <p:spPr>
          <a:xfrm>
            <a:off x="403225" y="1157436"/>
            <a:ext cx="2639469" cy="369330"/>
          </a:xfrm>
          <a:prstGeom prst="homePlate">
            <a:avLst>
              <a:gd name="adj" fmla="val 0"/>
            </a:avLst>
          </a:prstGeom>
          <a:solidFill>
            <a:srgbClr val="79A9CF">
              <a:lumMod val="60000"/>
              <a:lumOff val="40000"/>
            </a:srgbClr>
          </a:solidFill>
          <a:ln w="55000" cap="flat" cmpd="thickThin" algn="ctr">
            <a:noFill/>
            <a:prstDash val="solid"/>
          </a:ln>
          <a:effectLst/>
        </p:spPr>
        <p:txBody>
          <a:bodyPr vert="horz" lIns="91438" tIns="45719" rIns="91438" bIns="45719" rtlCol="0" anchor="ctr">
            <a:noAutofit/>
          </a:bodyPr>
          <a:lstStyle/>
          <a:p>
            <a:pPr algn="ctr">
              <a:defRPr/>
            </a:pPr>
            <a:r>
              <a:rPr lang="en-US" sz="1600" kern="0">
                <a:solidFill>
                  <a:srgbClr val="253974"/>
                </a:solidFill>
                <a:latin typeface="BentonSans Book" charset="0"/>
                <a:ea typeface="BentonSans Book" charset="0"/>
                <a:cs typeface="BentonSans Book" charset="0"/>
              </a:rPr>
              <a:t>AP </a:t>
            </a:r>
            <a:r>
              <a:rPr lang="en-US" sz="1600" kern="0" smtClean="0">
                <a:solidFill>
                  <a:srgbClr val="253974"/>
                </a:solidFill>
                <a:latin typeface="BentonSans Book" charset="0"/>
                <a:ea typeface="BentonSans Book" charset="0"/>
                <a:cs typeface="BentonSans Book" charset="0"/>
              </a:rPr>
              <a:t>Automation</a:t>
            </a:r>
            <a:endParaRPr lang="en-US" sz="1600" kern="0">
              <a:solidFill>
                <a:srgbClr val="253974"/>
              </a:solidFill>
              <a:latin typeface="BentonSans Book" charset="0"/>
              <a:ea typeface="BentonSans Book" charset="0"/>
              <a:cs typeface="BentonSans Book" charset="0"/>
            </a:endParaRPr>
          </a:p>
        </p:txBody>
      </p:sp>
      <p:sp>
        <p:nvSpPr>
          <p:cNvPr id="32" name="Triangle 50"/>
          <p:cNvSpPr/>
          <p:nvPr/>
        </p:nvSpPr>
        <p:spPr>
          <a:xfrm flipV="1">
            <a:off x="838712" y="1649754"/>
            <a:ext cx="1768495" cy="238627"/>
          </a:xfrm>
          <a:prstGeom prst="triangle">
            <a:avLst/>
          </a:prstGeom>
          <a:solidFill>
            <a:srgbClr val="79A9CF">
              <a:lumMod val="60000"/>
              <a:lumOff val="40000"/>
            </a:srgbClr>
          </a:solidFill>
          <a:ln w="55000" cap="flat" cmpd="thickThin" algn="ctr">
            <a:noFill/>
            <a:prstDash val="solid"/>
          </a:ln>
          <a:effectLst/>
        </p:spPr>
        <p:txBody>
          <a:bodyPr lIns="91438" tIns="45719" rIns="91438" bIns="45719" rtlCol="0" anchor="ctr"/>
          <a:lstStyle/>
          <a:p>
            <a:pPr algn="ctr">
              <a:defRPr/>
            </a:pPr>
            <a:endParaRPr lang="en-US" kern="0">
              <a:solidFill>
                <a:sysClr val="window" lastClr="FFFFFF"/>
              </a:solidFill>
              <a:latin typeface="BentonSans Book"/>
            </a:endParaRPr>
          </a:p>
        </p:txBody>
      </p:sp>
      <p:grpSp>
        <p:nvGrpSpPr>
          <p:cNvPr id="7" name="Group 6"/>
          <p:cNvGrpSpPr/>
          <p:nvPr/>
        </p:nvGrpSpPr>
        <p:grpSpPr>
          <a:xfrm>
            <a:off x="1705519" y="2035461"/>
            <a:ext cx="5732962" cy="1002470"/>
            <a:chOff x="1716618" y="2218341"/>
            <a:chExt cx="5732962" cy="1002470"/>
          </a:xfrm>
        </p:grpSpPr>
        <p:sp>
          <p:nvSpPr>
            <p:cNvPr id="33" name="Oval 32"/>
            <p:cNvSpPr/>
            <p:nvPr/>
          </p:nvSpPr>
          <p:spPr>
            <a:xfrm>
              <a:off x="4199170" y="2220703"/>
              <a:ext cx="3250410" cy="997746"/>
            </a:xfrm>
            <a:prstGeom prst="ellipse">
              <a:avLst/>
            </a:prstGeom>
            <a:solidFill>
              <a:srgbClr val="009BBB">
                <a:lumMod val="75000"/>
                <a:alpha val="50000"/>
              </a:srgbClr>
            </a:solidFill>
            <a:ln w="38100" cap="flat" cmpd="sng" algn="ctr">
              <a:solidFill>
                <a:sysClr val="window" lastClr="FFFFFF"/>
              </a:solidFill>
              <a:prstDash val="solid"/>
            </a:ln>
            <a:effectLst>
              <a:outerShdw blurRad="50800" dist="25400" dir="5400000" rotWithShape="0">
                <a:srgbClr val="000000">
                  <a:alpha val="30000"/>
                </a:srgbClr>
              </a:outerShdw>
            </a:effectLst>
          </p:spPr>
          <p:txBody>
            <a:bodyPr lIns="365760" tIns="45715" rIns="91430" bIns="45715" rtlCol="0" anchor="ctr"/>
            <a:lstStyle/>
            <a:p>
              <a:pPr algn="ctr">
                <a:defRPr/>
              </a:pPr>
              <a:r>
                <a:rPr lang="en-US" sz="2000" kern="0" dirty="0" smtClean="0">
                  <a:solidFill>
                    <a:srgbClr val="FFFFFF"/>
                  </a:solidFill>
                  <a:latin typeface="BentonSans Book"/>
                  <a:cs typeface="BentonSans Regular"/>
                  <a:sym typeface="BentonSans Regular"/>
                </a:rPr>
                <a:t>INVOICE PROCESS</a:t>
              </a:r>
              <a:endParaRPr lang="en-US" sz="2000" kern="0" dirty="0">
                <a:solidFill>
                  <a:srgbClr val="FFFFFF"/>
                </a:solidFill>
                <a:latin typeface="BentonSans Book"/>
                <a:cs typeface="BentonSans Regular"/>
                <a:sym typeface="BentonSans Regular"/>
              </a:endParaRPr>
            </a:p>
          </p:txBody>
        </p:sp>
        <p:sp>
          <p:nvSpPr>
            <p:cNvPr id="34" name="Oval 33"/>
            <p:cNvSpPr/>
            <p:nvPr/>
          </p:nvSpPr>
          <p:spPr>
            <a:xfrm>
              <a:off x="1716618" y="2218341"/>
              <a:ext cx="3126454" cy="1002470"/>
            </a:xfrm>
            <a:prstGeom prst="ellipse">
              <a:avLst/>
            </a:prstGeom>
            <a:solidFill>
              <a:srgbClr val="253974">
                <a:lumMod val="50000"/>
                <a:alpha val="50000"/>
              </a:srgbClr>
            </a:solidFill>
            <a:ln w="38100" cap="flat" cmpd="sng" algn="ctr">
              <a:solidFill>
                <a:sysClr val="window" lastClr="FFFFFF"/>
              </a:solidFill>
              <a:prstDash val="solid"/>
            </a:ln>
            <a:effectLst>
              <a:outerShdw blurRad="50800" dist="25400" dir="5400000" rotWithShape="0">
                <a:srgbClr val="000000">
                  <a:alpha val="30000"/>
                </a:srgbClr>
              </a:outerShdw>
            </a:effectLst>
          </p:spPr>
          <p:txBody>
            <a:bodyPr lIns="91440" tIns="45715" rIns="457200" bIns="45715" rtlCol="0" anchor="ctr"/>
            <a:lstStyle/>
            <a:p>
              <a:pPr marL="9525" algn="ctr">
                <a:defRPr/>
              </a:pPr>
              <a:r>
                <a:rPr lang="en-US" sz="2000" kern="0" dirty="0" smtClean="0">
                  <a:solidFill>
                    <a:srgbClr val="FFFFFF"/>
                  </a:solidFill>
                  <a:latin typeface="BentonSans Book"/>
                  <a:cs typeface="BentonSans Regular"/>
                  <a:sym typeface="BentonSans Regular"/>
                </a:rPr>
                <a:t>PURCHASE</a:t>
              </a:r>
            </a:p>
            <a:p>
              <a:pPr algn="ctr">
                <a:defRPr/>
              </a:pPr>
              <a:r>
                <a:rPr lang="en-US" sz="2000" kern="0" dirty="0" smtClean="0">
                  <a:solidFill>
                    <a:srgbClr val="FFFFFF"/>
                  </a:solidFill>
                  <a:latin typeface="BentonSans Book"/>
                  <a:cs typeface="BentonSans Regular"/>
                  <a:sym typeface="BentonSans Regular"/>
                </a:rPr>
                <a:t>PROCESS</a:t>
              </a:r>
              <a:endParaRPr lang="en-US" sz="2000" kern="0" dirty="0">
                <a:solidFill>
                  <a:srgbClr val="FFFFFF"/>
                </a:solidFill>
                <a:latin typeface="BentonSans Book"/>
                <a:cs typeface="BentonSans Regular"/>
                <a:sym typeface="BentonSans Regular"/>
              </a:endParaRPr>
            </a:p>
          </p:txBody>
        </p:sp>
      </p:grpSp>
      <p:cxnSp>
        <p:nvCxnSpPr>
          <p:cNvPr id="45" name="Straight Connector 44"/>
          <p:cNvCxnSpPr/>
          <p:nvPr/>
        </p:nvCxnSpPr>
        <p:spPr>
          <a:xfrm flipV="1">
            <a:off x="403225" y="3403600"/>
            <a:ext cx="8337550" cy="0"/>
          </a:xfrm>
          <a:prstGeom prst="line">
            <a:avLst/>
          </a:prstGeom>
          <a:noFill/>
          <a:ln w="57150" cap="flat" cmpd="sng" algn="ctr">
            <a:solidFill>
              <a:srgbClr val="253974"/>
            </a:solidFill>
            <a:prstDash val="dash"/>
          </a:ln>
          <a:effectLst/>
        </p:spPr>
      </p:cxnSp>
      <p:sp>
        <p:nvSpPr>
          <p:cNvPr id="46" name="Rectangle 45"/>
          <p:cNvSpPr/>
          <p:nvPr/>
        </p:nvSpPr>
        <p:spPr>
          <a:xfrm>
            <a:off x="3590009" y="3225927"/>
            <a:ext cx="1963983" cy="338546"/>
          </a:xfrm>
          <a:prstGeom prst="rect">
            <a:avLst/>
          </a:prstGeom>
          <a:solidFill>
            <a:srgbClr val="909090"/>
          </a:solidFill>
          <a:ln>
            <a:solidFill>
              <a:srgbClr val="031B63"/>
            </a:solidFill>
          </a:ln>
        </p:spPr>
        <p:txBody>
          <a:bodyPr wrap="none" lIns="91430" tIns="45715" rIns="91430" bIns="45715">
            <a:spAutoFit/>
          </a:bodyPr>
          <a:lstStyle/>
          <a:p>
            <a:pPr>
              <a:defRPr/>
            </a:pPr>
            <a:r>
              <a:rPr lang="en-US" sz="1600" kern="0" dirty="0">
                <a:solidFill>
                  <a:sysClr val="window" lastClr="FFFFFF"/>
                </a:solidFill>
                <a:latin typeface="BentonSans Regular"/>
                <a:sym typeface="BentonSans Regular"/>
              </a:rPr>
              <a:t>NOT INTEGRATED</a:t>
            </a:r>
            <a:endParaRPr lang="en-US" sz="1000" kern="0" dirty="0">
              <a:solidFill>
                <a:sysClr val="window" lastClr="FFFFFF"/>
              </a:solidFill>
              <a:latin typeface="BentonSans Regular"/>
              <a:sym typeface="BentonSans Regular"/>
            </a:endParaRPr>
          </a:p>
        </p:txBody>
      </p:sp>
      <p:grpSp>
        <p:nvGrpSpPr>
          <p:cNvPr id="16" name="Group 15"/>
          <p:cNvGrpSpPr/>
          <p:nvPr/>
        </p:nvGrpSpPr>
        <p:grpSpPr>
          <a:xfrm>
            <a:off x="1513280" y="3739353"/>
            <a:ext cx="6251260" cy="883505"/>
            <a:chOff x="1513280" y="3739353"/>
            <a:chExt cx="6251260" cy="883505"/>
          </a:xfrm>
        </p:grpSpPr>
        <p:sp>
          <p:nvSpPr>
            <p:cNvPr id="43" name="TextBox 42"/>
            <p:cNvSpPr txBox="1"/>
            <p:nvPr/>
          </p:nvSpPr>
          <p:spPr>
            <a:xfrm>
              <a:off x="4858406" y="4161203"/>
              <a:ext cx="1170432" cy="276989"/>
            </a:xfrm>
            <a:prstGeom prst="rect">
              <a:avLst/>
            </a:prstGeom>
            <a:noFill/>
          </p:spPr>
          <p:txBody>
            <a:bodyPr wrap="none" lIns="91430" tIns="45715" rIns="91430" bIns="45715" rtlCol="0">
              <a:spAutoFit/>
            </a:bodyPr>
            <a:lstStyle/>
            <a:p>
              <a:pPr algn="ctr" defTabSz="457134"/>
              <a:r>
                <a:rPr lang="en-US" sz="1200" kern="0" dirty="0">
                  <a:solidFill>
                    <a:srgbClr val="0A0A0A"/>
                  </a:solidFill>
                  <a:latin typeface="BentonSans Regular"/>
                  <a:sym typeface="BentonSans Regular"/>
                </a:rPr>
                <a:t>Currencies</a:t>
              </a:r>
            </a:p>
          </p:txBody>
        </p:sp>
        <p:pic>
          <p:nvPicPr>
            <p:cNvPr id="38" name="Picture 37"/>
            <p:cNvPicPr>
              <a:picLocks noChangeAspect="1"/>
            </p:cNvPicPr>
            <p:nvPr/>
          </p:nvPicPr>
          <p:blipFill>
            <a:blip r:embed="rId3" cstate="email">
              <a:duotone>
                <a:srgbClr val="253974">
                  <a:shade val="45000"/>
                  <a:satMod val="135000"/>
                </a:srgbClr>
                <a:prstClr val="white"/>
              </a:duotone>
              <a:extLst>
                <a:ext uri="{28A0092B-C50C-407E-A947-70E740481C1C}">
                  <a14:useLocalDpi xmlns:a14="http://schemas.microsoft.com/office/drawing/2010/main"/>
                </a:ext>
              </a:extLst>
            </a:blip>
            <a:stretch>
              <a:fillRect/>
            </a:stretch>
          </p:blipFill>
          <p:spPr>
            <a:xfrm>
              <a:off x="5215022" y="3739353"/>
              <a:ext cx="457200" cy="457200"/>
            </a:xfrm>
            <a:prstGeom prst="rect">
              <a:avLst/>
            </a:prstGeom>
          </p:spPr>
        </p:pic>
        <p:sp>
          <p:nvSpPr>
            <p:cNvPr id="42" name="TextBox 41"/>
            <p:cNvSpPr txBox="1"/>
            <p:nvPr/>
          </p:nvSpPr>
          <p:spPr>
            <a:xfrm>
              <a:off x="3118933" y="4161203"/>
              <a:ext cx="1170432" cy="276991"/>
            </a:xfrm>
            <a:prstGeom prst="rect">
              <a:avLst/>
            </a:prstGeom>
            <a:noFill/>
          </p:spPr>
          <p:txBody>
            <a:bodyPr wrap="none" lIns="91430" tIns="45715" rIns="91430" bIns="45715" rtlCol="0">
              <a:spAutoFit/>
            </a:bodyPr>
            <a:lstStyle/>
            <a:p>
              <a:pPr algn="ctr" defTabSz="457134"/>
              <a:r>
                <a:rPr lang="en-US" sz="1200" kern="0" dirty="0">
                  <a:solidFill>
                    <a:srgbClr val="0A0A0A"/>
                  </a:solidFill>
                  <a:latin typeface="BentonSans Regular"/>
                  <a:sym typeface="BentonSans Regular"/>
                </a:rPr>
                <a:t>Financing</a:t>
              </a:r>
            </a:p>
          </p:txBody>
        </p:sp>
        <p:pic>
          <p:nvPicPr>
            <p:cNvPr id="39" name="Picture 38"/>
            <p:cNvPicPr>
              <a:picLocks noChangeAspect="1"/>
            </p:cNvPicPr>
            <p:nvPr/>
          </p:nvPicPr>
          <p:blipFill rotWithShape="1">
            <a:blip r:embed="rId4" cstate="email">
              <a:duotone>
                <a:srgbClr val="253974">
                  <a:shade val="45000"/>
                  <a:satMod val="135000"/>
                </a:srgbClr>
                <a:prstClr val="white"/>
              </a:duotone>
              <a:extLst>
                <a:ext uri="{28A0092B-C50C-407E-A947-70E740481C1C}">
                  <a14:useLocalDpi xmlns:a14="http://schemas.microsoft.com/office/drawing/2010/main"/>
                </a:ext>
              </a:extLst>
            </a:blip>
            <a:srcRect t="15053" b="14861"/>
            <a:stretch/>
          </p:blipFill>
          <p:spPr>
            <a:xfrm>
              <a:off x="3377977" y="3739353"/>
              <a:ext cx="652345" cy="457200"/>
            </a:xfrm>
            <a:prstGeom prst="rect">
              <a:avLst/>
            </a:prstGeom>
          </p:spPr>
        </p:pic>
        <p:sp>
          <p:nvSpPr>
            <p:cNvPr id="44" name="TextBox 43"/>
            <p:cNvSpPr txBox="1"/>
            <p:nvPr/>
          </p:nvSpPr>
          <p:spPr>
            <a:xfrm>
              <a:off x="6597880" y="4161203"/>
              <a:ext cx="1166660" cy="461655"/>
            </a:xfrm>
            <a:prstGeom prst="rect">
              <a:avLst/>
            </a:prstGeom>
            <a:noFill/>
          </p:spPr>
          <p:txBody>
            <a:bodyPr wrap="square" lIns="91430" tIns="45715" rIns="91430" bIns="45715" rtlCol="0">
              <a:spAutoFit/>
            </a:bodyPr>
            <a:lstStyle/>
            <a:p>
              <a:pPr algn="ctr" defTabSz="457134"/>
              <a:r>
                <a:rPr lang="en-US" sz="1200" kern="0" dirty="0">
                  <a:solidFill>
                    <a:srgbClr val="0A0A0A"/>
                  </a:solidFill>
                  <a:latin typeface="BentonSans Regular"/>
                  <a:sym typeface="BentonSans Regular"/>
                </a:rPr>
                <a:t>Cash Flow </a:t>
              </a:r>
              <a:endParaRPr lang="en-US" sz="1200" kern="0" dirty="0" smtClean="0">
                <a:solidFill>
                  <a:srgbClr val="0A0A0A"/>
                </a:solidFill>
                <a:latin typeface="BentonSans Regular"/>
                <a:sym typeface="BentonSans Regular"/>
              </a:endParaRPr>
            </a:p>
            <a:p>
              <a:pPr algn="ctr" defTabSz="457134"/>
              <a:r>
                <a:rPr lang="en-US" sz="1200" kern="0" dirty="0" smtClean="0">
                  <a:solidFill>
                    <a:srgbClr val="0A0A0A"/>
                  </a:solidFill>
                  <a:latin typeface="BentonSans Regular"/>
                  <a:sym typeface="BentonSans Regular"/>
                </a:rPr>
                <a:t>Management</a:t>
              </a:r>
              <a:endParaRPr lang="en-US" sz="1200" kern="0" dirty="0">
                <a:solidFill>
                  <a:srgbClr val="0A0A0A"/>
                </a:solidFill>
                <a:latin typeface="BentonSans Regular"/>
                <a:sym typeface="BentonSans Regular"/>
              </a:endParaRPr>
            </a:p>
          </p:txBody>
        </p:sp>
        <p:pic>
          <p:nvPicPr>
            <p:cNvPr id="40" name="Picture 39"/>
            <p:cNvPicPr>
              <a:picLocks noChangeAspect="1"/>
            </p:cNvPicPr>
            <p:nvPr/>
          </p:nvPicPr>
          <p:blipFill>
            <a:blip r:embed="rId5" cstate="email">
              <a:duotone>
                <a:prstClr val="black"/>
                <a:schemeClr val="accent5">
                  <a:tint val="45000"/>
                  <a:satMod val="400000"/>
                </a:schemeClr>
              </a:duotone>
              <a:extLst>
                <a:ext uri="{BEBA8EAE-BF5A-486C-A8C5-ECC9F3942E4B}">
                  <a14:imgProps xmlns:a14="http://schemas.microsoft.com/office/drawing/2010/main">
                    <a14:imgLayer r:embed="rId6">
                      <a14:imgEffect>
                        <a14:sharpenSoften amount="50000"/>
                      </a14:imgEffect>
                      <a14:imgEffect>
                        <a14:colorTemperature colorTemp="4700"/>
                      </a14:imgEffect>
                      <a14:imgEffect>
                        <a14:saturation sat="400000"/>
                      </a14:imgEffect>
                      <a14:imgEffect>
                        <a14:brightnessContrast bright="-20000" contrast="-20000"/>
                      </a14:imgEffect>
                    </a14:imgLayer>
                  </a14:imgProps>
                </a:ext>
                <a:ext uri="{28A0092B-C50C-407E-A947-70E740481C1C}">
                  <a14:useLocalDpi xmlns:a14="http://schemas.microsoft.com/office/drawing/2010/main"/>
                </a:ext>
              </a:extLst>
            </a:blip>
            <a:stretch>
              <a:fillRect/>
            </a:stretch>
          </p:blipFill>
          <p:spPr>
            <a:xfrm>
              <a:off x="6889889" y="3739353"/>
              <a:ext cx="582643" cy="457200"/>
            </a:xfrm>
            <a:prstGeom prst="rect">
              <a:avLst/>
            </a:prstGeom>
            <a:noFill/>
            <a:ln>
              <a:noFill/>
            </a:ln>
          </p:spPr>
        </p:pic>
        <p:sp>
          <p:nvSpPr>
            <p:cNvPr id="41" name="TextBox 40"/>
            <p:cNvSpPr txBox="1"/>
            <p:nvPr/>
          </p:nvSpPr>
          <p:spPr>
            <a:xfrm>
              <a:off x="1513280" y="4161203"/>
              <a:ext cx="902791" cy="276989"/>
            </a:xfrm>
            <a:prstGeom prst="rect">
              <a:avLst/>
            </a:prstGeom>
            <a:noFill/>
          </p:spPr>
          <p:txBody>
            <a:bodyPr wrap="none" lIns="91430" tIns="45715" rIns="91430" bIns="45715" rtlCol="0">
              <a:spAutoFit/>
            </a:bodyPr>
            <a:lstStyle/>
            <a:p>
              <a:pPr algn="ctr" defTabSz="457134"/>
              <a:r>
                <a:rPr lang="en-US" sz="1200" kern="0" dirty="0">
                  <a:solidFill>
                    <a:srgbClr val="0A0A0A"/>
                  </a:solidFill>
                  <a:latin typeface="BentonSans Regular"/>
                  <a:sym typeface="BentonSans Regular"/>
                </a:rPr>
                <a:t>Payments</a:t>
              </a:r>
            </a:p>
          </p:txBody>
        </p:sp>
        <p:sp>
          <p:nvSpPr>
            <p:cNvPr id="47" name="Freeform 43"/>
            <p:cNvSpPr>
              <a:spLocks noChangeAspect="1"/>
            </p:cNvSpPr>
            <p:nvPr/>
          </p:nvSpPr>
          <p:spPr bwMode="auto">
            <a:xfrm>
              <a:off x="1827209" y="3739353"/>
              <a:ext cx="274935" cy="457200"/>
            </a:xfrm>
            <a:custGeom>
              <a:avLst/>
              <a:gdLst>
                <a:gd name="T0" fmla="*/ 148 w 246"/>
                <a:gd name="T1" fmla="*/ 161 h 381"/>
                <a:gd name="T2" fmla="*/ 81 w 246"/>
                <a:gd name="T3" fmla="*/ 120 h 381"/>
                <a:gd name="T4" fmla="*/ 81 w 246"/>
                <a:gd name="T5" fmla="*/ 120 h 381"/>
                <a:gd name="T6" fmla="*/ 121 w 246"/>
                <a:gd name="T7" fmla="*/ 93 h 381"/>
                <a:gd name="T8" fmla="*/ 201 w 246"/>
                <a:gd name="T9" fmla="*/ 123 h 381"/>
                <a:gd name="T10" fmla="*/ 237 w 246"/>
                <a:gd name="T11" fmla="*/ 72 h 381"/>
                <a:gd name="T12" fmla="*/ 157 w 246"/>
                <a:gd name="T13" fmla="*/ 35 h 381"/>
                <a:gd name="T14" fmla="*/ 157 w 246"/>
                <a:gd name="T15" fmla="*/ 0 h 381"/>
                <a:gd name="T16" fmla="*/ 100 w 246"/>
                <a:gd name="T17" fmla="*/ 0 h 381"/>
                <a:gd name="T18" fmla="*/ 100 w 246"/>
                <a:gd name="T19" fmla="*/ 34 h 381"/>
                <a:gd name="T20" fmla="*/ 13 w 246"/>
                <a:gd name="T21" fmla="*/ 126 h 381"/>
                <a:gd name="T22" fmla="*/ 13 w 246"/>
                <a:gd name="T23" fmla="*/ 127 h 381"/>
                <a:gd name="T24" fmla="*/ 116 w 246"/>
                <a:gd name="T25" fmla="*/ 222 h 381"/>
                <a:gd name="T26" fmla="*/ 178 w 246"/>
                <a:gd name="T27" fmla="*/ 261 h 381"/>
                <a:gd name="T28" fmla="*/ 178 w 246"/>
                <a:gd name="T29" fmla="*/ 262 h 381"/>
                <a:gd name="T30" fmla="*/ 133 w 246"/>
                <a:gd name="T31" fmla="*/ 291 h 381"/>
                <a:gd name="T32" fmla="*/ 41 w 246"/>
                <a:gd name="T33" fmla="*/ 254 h 381"/>
                <a:gd name="T34" fmla="*/ 0 w 246"/>
                <a:gd name="T35" fmla="*/ 302 h 381"/>
                <a:gd name="T36" fmla="*/ 100 w 246"/>
                <a:gd name="T37" fmla="*/ 349 h 381"/>
                <a:gd name="T38" fmla="*/ 100 w 246"/>
                <a:gd name="T39" fmla="*/ 381 h 381"/>
                <a:gd name="T40" fmla="*/ 157 w 246"/>
                <a:gd name="T41" fmla="*/ 381 h 381"/>
                <a:gd name="T42" fmla="*/ 157 w 246"/>
                <a:gd name="T43" fmla="*/ 350 h 381"/>
                <a:gd name="T44" fmla="*/ 246 w 246"/>
                <a:gd name="T45" fmla="*/ 255 h 381"/>
                <a:gd name="T46" fmla="*/ 246 w 246"/>
                <a:gd name="T47" fmla="*/ 254 h 381"/>
                <a:gd name="T48" fmla="*/ 148 w 246"/>
                <a:gd name="T49" fmla="*/ 161 h 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46" h="381">
                  <a:moveTo>
                    <a:pt x="148" y="161"/>
                  </a:moveTo>
                  <a:cubicBezTo>
                    <a:pt x="94" y="148"/>
                    <a:pt x="81" y="141"/>
                    <a:pt x="81" y="120"/>
                  </a:cubicBezTo>
                  <a:cubicBezTo>
                    <a:pt x="81" y="120"/>
                    <a:pt x="81" y="120"/>
                    <a:pt x="81" y="120"/>
                  </a:cubicBezTo>
                  <a:cubicBezTo>
                    <a:pt x="81" y="105"/>
                    <a:pt x="94" y="93"/>
                    <a:pt x="121" y="93"/>
                  </a:cubicBezTo>
                  <a:cubicBezTo>
                    <a:pt x="147" y="93"/>
                    <a:pt x="174" y="104"/>
                    <a:pt x="201" y="123"/>
                  </a:cubicBezTo>
                  <a:cubicBezTo>
                    <a:pt x="237" y="72"/>
                    <a:pt x="237" y="72"/>
                    <a:pt x="237" y="72"/>
                  </a:cubicBezTo>
                  <a:cubicBezTo>
                    <a:pt x="214" y="53"/>
                    <a:pt x="187" y="41"/>
                    <a:pt x="157" y="35"/>
                  </a:cubicBezTo>
                  <a:cubicBezTo>
                    <a:pt x="157" y="0"/>
                    <a:pt x="157" y="0"/>
                    <a:pt x="157" y="0"/>
                  </a:cubicBezTo>
                  <a:cubicBezTo>
                    <a:pt x="100" y="0"/>
                    <a:pt x="100" y="0"/>
                    <a:pt x="100" y="0"/>
                  </a:cubicBezTo>
                  <a:cubicBezTo>
                    <a:pt x="100" y="34"/>
                    <a:pt x="100" y="34"/>
                    <a:pt x="100" y="34"/>
                  </a:cubicBezTo>
                  <a:cubicBezTo>
                    <a:pt x="48" y="41"/>
                    <a:pt x="13" y="76"/>
                    <a:pt x="13" y="126"/>
                  </a:cubicBezTo>
                  <a:cubicBezTo>
                    <a:pt x="13" y="127"/>
                    <a:pt x="13" y="127"/>
                    <a:pt x="13" y="127"/>
                  </a:cubicBezTo>
                  <a:cubicBezTo>
                    <a:pt x="13" y="188"/>
                    <a:pt x="53" y="206"/>
                    <a:pt x="116" y="222"/>
                  </a:cubicBezTo>
                  <a:cubicBezTo>
                    <a:pt x="168" y="235"/>
                    <a:pt x="178" y="244"/>
                    <a:pt x="178" y="261"/>
                  </a:cubicBezTo>
                  <a:cubicBezTo>
                    <a:pt x="178" y="262"/>
                    <a:pt x="178" y="262"/>
                    <a:pt x="178" y="262"/>
                  </a:cubicBezTo>
                  <a:cubicBezTo>
                    <a:pt x="178" y="280"/>
                    <a:pt x="161" y="291"/>
                    <a:pt x="133" y="291"/>
                  </a:cubicBezTo>
                  <a:cubicBezTo>
                    <a:pt x="98" y="291"/>
                    <a:pt x="69" y="277"/>
                    <a:pt x="41" y="254"/>
                  </a:cubicBezTo>
                  <a:cubicBezTo>
                    <a:pt x="0" y="302"/>
                    <a:pt x="0" y="302"/>
                    <a:pt x="0" y="302"/>
                  </a:cubicBezTo>
                  <a:cubicBezTo>
                    <a:pt x="29" y="328"/>
                    <a:pt x="64" y="343"/>
                    <a:pt x="100" y="349"/>
                  </a:cubicBezTo>
                  <a:cubicBezTo>
                    <a:pt x="100" y="381"/>
                    <a:pt x="100" y="381"/>
                    <a:pt x="100" y="381"/>
                  </a:cubicBezTo>
                  <a:cubicBezTo>
                    <a:pt x="157" y="381"/>
                    <a:pt x="157" y="381"/>
                    <a:pt x="157" y="381"/>
                  </a:cubicBezTo>
                  <a:cubicBezTo>
                    <a:pt x="157" y="350"/>
                    <a:pt x="157" y="350"/>
                    <a:pt x="157" y="350"/>
                  </a:cubicBezTo>
                  <a:cubicBezTo>
                    <a:pt x="210" y="342"/>
                    <a:pt x="246" y="309"/>
                    <a:pt x="246" y="255"/>
                  </a:cubicBezTo>
                  <a:cubicBezTo>
                    <a:pt x="246" y="254"/>
                    <a:pt x="246" y="254"/>
                    <a:pt x="246" y="254"/>
                  </a:cubicBezTo>
                  <a:cubicBezTo>
                    <a:pt x="246" y="200"/>
                    <a:pt x="211" y="178"/>
                    <a:pt x="148" y="161"/>
                  </a:cubicBezTo>
                  <a:close/>
                </a:path>
              </a:pathLst>
            </a:custGeom>
            <a:solidFill>
              <a:srgbClr val="253974"/>
            </a:solidFill>
            <a:ln>
              <a:noFill/>
            </a:ln>
            <a:extLst/>
          </p:spPr>
          <p:txBody>
            <a:bodyPr vert="horz" wrap="square" lIns="91438" tIns="45719" rIns="91438" bIns="45719" numCol="1" anchor="t" anchorCtr="0" compatLnSpc="1">
              <a:prstTxWarp prst="textNoShape">
                <a:avLst/>
              </a:prstTxWarp>
            </a:bodyPr>
            <a:lstStyle/>
            <a:p>
              <a:pPr>
                <a:defRPr/>
              </a:pPr>
              <a:endParaRPr lang="en-US" kern="0">
                <a:solidFill>
                  <a:sysClr val="windowText" lastClr="000000"/>
                </a:solidFill>
              </a:endParaRPr>
            </a:p>
          </p:txBody>
        </p:sp>
      </p:grpSp>
      <p:sp>
        <p:nvSpPr>
          <p:cNvPr id="48" name="Triangle 54"/>
          <p:cNvSpPr/>
          <p:nvPr/>
        </p:nvSpPr>
        <p:spPr>
          <a:xfrm flipV="1">
            <a:off x="3687752" y="1649754"/>
            <a:ext cx="1768495" cy="238627"/>
          </a:xfrm>
          <a:prstGeom prst="triangle">
            <a:avLst/>
          </a:prstGeom>
          <a:solidFill>
            <a:srgbClr val="79A9CF">
              <a:lumMod val="60000"/>
              <a:lumOff val="40000"/>
            </a:srgbClr>
          </a:solidFill>
          <a:ln w="55000" cap="flat" cmpd="thickThin" algn="ctr">
            <a:noFill/>
            <a:prstDash val="solid"/>
          </a:ln>
          <a:effectLst/>
        </p:spPr>
        <p:txBody>
          <a:bodyPr lIns="91438" tIns="45719" rIns="91438" bIns="45719" rtlCol="0" anchor="ctr"/>
          <a:lstStyle/>
          <a:p>
            <a:pPr algn="ctr">
              <a:defRPr/>
            </a:pPr>
            <a:endParaRPr lang="en-US" kern="0">
              <a:solidFill>
                <a:sysClr val="window" lastClr="FFFFFF"/>
              </a:solidFill>
              <a:latin typeface="BentonSans Book"/>
            </a:endParaRPr>
          </a:p>
        </p:txBody>
      </p:sp>
      <p:sp>
        <p:nvSpPr>
          <p:cNvPr id="49" name="Triangle 55"/>
          <p:cNvSpPr/>
          <p:nvPr/>
        </p:nvSpPr>
        <p:spPr>
          <a:xfrm flipV="1">
            <a:off x="6536793" y="1649754"/>
            <a:ext cx="1768495" cy="238627"/>
          </a:xfrm>
          <a:prstGeom prst="triangle">
            <a:avLst/>
          </a:prstGeom>
          <a:solidFill>
            <a:srgbClr val="79A9CF">
              <a:lumMod val="60000"/>
              <a:lumOff val="40000"/>
            </a:srgbClr>
          </a:solidFill>
          <a:ln w="55000" cap="flat" cmpd="thickThin" algn="ctr">
            <a:noFill/>
            <a:prstDash val="solid"/>
          </a:ln>
          <a:effectLst/>
        </p:spPr>
        <p:txBody>
          <a:bodyPr lIns="91438" tIns="45719" rIns="91438" bIns="45719" rtlCol="0" anchor="ctr"/>
          <a:lstStyle/>
          <a:p>
            <a:pPr algn="ctr">
              <a:defRPr/>
            </a:pPr>
            <a:endParaRPr lang="en-US" kern="0">
              <a:solidFill>
                <a:sysClr val="window" lastClr="FFFFFF"/>
              </a:solidFill>
              <a:latin typeface="BentonSans Book"/>
            </a:endParaRPr>
          </a:p>
        </p:txBody>
      </p:sp>
      <p:sp>
        <p:nvSpPr>
          <p:cNvPr id="28" name="Pentagon 27"/>
          <p:cNvSpPr/>
          <p:nvPr/>
        </p:nvSpPr>
        <p:spPr>
          <a:xfrm>
            <a:off x="3252265" y="1157436"/>
            <a:ext cx="2639469" cy="369330"/>
          </a:xfrm>
          <a:prstGeom prst="homePlate">
            <a:avLst>
              <a:gd name="adj" fmla="val 0"/>
            </a:avLst>
          </a:prstGeom>
          <a:solidFill>
            <a:srgbClr val="79A9CF">
              <a:lumMod val="60000"/>
              <a:lumOff val="40000"/>
            </a:srgbClr>
          </a:solidFill>
          <a:ln w="55000" cap="flat" cmpd="thickThin" algn="ctr">
            <a:noFill/>
            <a:prstDash val="solid"/>
          </a:ln>
          <a:effectLst/>
        </p:spPr>
        <p:txBody>
          <a:bodyPr vert="horz" lIns="91438" tIns="45719" rIns="91438" bIns="45719" rtlCol="0" anchor="ctr">
            <a:noAutofit/>
          </a:bodyPr>
          <a:lstStyle/>
          <a:p>
            <a:pPr algn="ctr">
              <a:defRPr/>
            </a:pPr>
            <a:r>
              <a:rPr lang="en-US" sz="1600" kern="0" dirty="0" smtClean="0">
                <a:solidFill>
                  <a:srgbClr val="253974"/>
                </a:solidFill>
                <a:latin typeface="BentonSans Book" charset="0"/>
                <a:ea typeface="BentonSans Book" charset="0"/>
                <a:cs typeface="BentonSans Book" charset="0"/>
              </a:rPr>
              <a:t>Procurement</a:t>
            </a:r>
            <a:endParaRPr lang="en-US" sz="1600" kern="0" dirty="0">
              <a:solidFill>
                <a:srgbClr val="253974"/>
              </a:solidFill>
              <a:latin typeface="BentonSans Book" charset="0"/>
              <a:ea typeface="BentonSans Book" charset="0"/>
              <a:cs typeface="BentonSans Book" charset="0"/>
            </a:endParaRPr>
          </a:p>
        </p:txBody>
      </p:sp>
      <p:sp>
        <p:nvSpPr>
          <p:cNvPr id="50" name="Pentagon 49"/>
          <p:cNvSpPr/>
          <p:nvPr/>
        </p:nvSpPr>
        <p:spPr>
          <a:xfrm>
            <a:off x="6101306" y="1157436"/>
            <a:ext cx="2639469" cy="369330"/>
          </a:xfrm>
          <a:prstGeom prst="homePlate">
            <a:avLst>
              <a:gd name="adj" fmla="val 0"/>
            </a:avLst>
          </a:prstGeom>
          <a:solidFill>
            <a:srgbClr val="79A9CF">
              <a:lumMod val="60000"/>
              <a:lumOff val="40000"/>
            </a:srgbClr>
          </a:solidFill>
          <a:ln w="55000" cap="flat" cmpd="thickThin" algn="ctr">
            <a:noFill/>
            <a:prstDash val="solid"/>
          </a:ln>
          <a:effectLst/>
        </p:spPr>
        <p:txBody>
          <a:bodyPr vert="horz" lIns="91438" tIns="45719" rIns="91438" bIns="45719" rtlCol="0" anchor="ctr">
            <a:noAutofit/>
          </a:bodyPr>
          <a:lstStyle/>
          <a:p>
            <a:pPr algn="ctr">
              <a:defRPr/>
            </a:pPr>
            <a:r>
              <a:rPr lang="en-US" sz="1600" kern="0" dirty="0" smtClean="0">
                <a:solidFill>
                  <a:srgbClr val="253974"/>
                </a:solidFill>
                <a:latin typeface="BentonSans Book" charset="0"/>
                <a:ea typeface="BentonSans Book" charset="0"/>
                <a:cs typeface="BentonSans Book" charset="0"/>
              </a:rPr>
              <a:t>ERP/Accounting</a:t>
            </a:r>
            <a:endParaRPr lang="en-US" sz="1600" kern="0" dirty="0">
              <a:solidFill>
                <a:srgbClr val="253974"/>
              </a:solidFill>
              <a:latin typeface="BentonSans Book" charset="0"/>
              <a:ea typeface="BentonSans Book" charset="0"/>
              <a:cs typeface="BentonSans Book" charset="0"/>
            </a:endParaRPr>
          </a:p>
        </p:txBody>
      </p:sp>
    </p:spTree>
    <p:extLst>
      <p:ext uri="{BB962C8B-B14F-4D97-AF65-F5344CB8AC3E}">
        <p14:creationId xmlns:p14="http://schemas.microsoft.com/office/powerpoint/2010/main" val="2363968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par>
                                <p:cTn id="8" presetID="1" presetClass="entr" presetSubtype="0" fill="hold" grpId="0" nodeType="withEffect">
                                  <p:stCondLst>
                                    <p:cond delay="0"/>
                                  </p:stCondLst>
                                  <p:childTnLst>
                                    <p:set>
                                      <p:cBhvr>
                                        <p:cTn id="9" dur="1" fill="hold">
                                          <p:stCondLst>
                                            <p:cond delay="0"/>
                                          </p:stCondLst>
                                        </p:cTn>
                                        <p:tgtEl>
                                          <p:spTgt spid="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0" y="-187036"/>
            <a:ext cx="9144000" cy="5330536"/>
          </a:xfrm>
          <a:prstGeom prst="rect">
            <a:avLst/>
          </a:prstGeom>
        </p:spPr>
      </p:pic>
      <p:sp>
        <p:nvSpPr>
          <p:cNvPr id="39" name="Rectangle 38"/>
          <p:cNvSpPr/>
          <p:nvPr/>
        </p:nvSpPr>
        <p:spPr>
          <a:xfrm>
            <a:off x="96975" y="429491"/>
            <a:ext cx="9047025" cy="112221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91438" tIns="45719" rIns="91438" bIns="45719" rtlCol="0" anchor="ctr"/>
          <a:lstStyle/>
          <a:p>
            <a:pPr algn="ctr"/>
            <a:endParaRPr lang="en-US" sz="1400" dirty="0">
              <a:latin typeface="+mj-lt"/>
              <a:cs typeface="BentonSans Regular"/>
            </a:endParaRPr>
          </a:p>
        </p:txBody>
      </p:sp>
      <p:sp>
        <p:nvSpPr>
          <p:cNvPr id="41" name="Title 1"/>
          <p:cNvSpPr>
            <a:spLocks noGrp="1"/>
          </p:cNvSpPr>
          <p:nvPr>
            <p:ph type="title"/>
          </p:nvPr>
        </p:nvSpPr>
        <p:spPr/>
        <p:txBody>
          <a:bodyPr/>
          <a:lstStyle/>
          <a:p>
            <a:r>
              <a:rPr lang="en-US" smtClean="0"/>
              <a:t>THE IMPACT TO BUYERS/SUPPLIERS</a:t>
            </a:r>
            <a:endParaRPr lang="en-US" dirty="0"/>
          </a:p>
        </p:txBody>
      </p:sp>
      <p:sp>
        <p:nvSpPr>
          <p:cNvPr id="42" name="Title 1"/>
          <p:cNvSpPr txBox="1">
            <a:spLocks/>
          </p:cNvSpPr>
          <p:nvPr/>
        </p:nvSpPr>
        <p:spPr>
          <a:xfrm>
            <a:off x="2445136" y="1159470"/>
            <a:ext cx="2075688" cy="440114"/>
          </a:xfrm>
          <a:prstGeom prst="rect">
            <a:avLst/>
          </a:prstGeom>
        </p:spPr>
        <p:txBody>
          <a:bodyPr vert="horz" lIns="0" tIns="0" rIns="0" bIns="0" rtlCol="0" anchor="b" anchorCtr="0">
            <a:noAutofit/>
          </a:bodyPr>
          <a:lstStyle>
            <a:lvl1pPr algn="l" defTabSz="457200" rtl="0" eaLnBrk="1" latinLnBrk="0" hangingPunct="1">
              <a:spcBef>
                <a:spcPct val="0"/>
              </a:spcBef>
              <a:buNone/>
              <a:defRPr sz="4000" kern="1200" cap="all">
                <a:solidFill>
                  <a:schemeClr val="accent1"/>
                </a:solidFill>
                <a:latin typeface="BentonSans-Light"/>
                <a:ea typeface="+mj-ea"/>
                <a:cs typeface="BentonSans-Light"/>
              </a:defRPr>
            </a:lvl1pPr>
          </a:lstStyle>
          <a:p>
            <a:r>
              <a:rPr lang="en-US" sz="2400" b="1" dirty="0">
                <a:solidFill>
                  <a:srgbClr val="007DBA"/>
                </a:solidFill>
                <a:latin typeface="+mn-lt"/>
              </a:rPr>
              <a:t>costs</a:t>
            </a:r>
          </a:p>
        </p:txBody>
      </p:sp>
      <p:sp>
        <p:nvSpPr>
          <p:cNvPr id="43" name="Title 1"/>
          <p:cNvSpPr txBox="1">
            <a:spLocks/>
          </p:cNvSpPr>
          <p:nvPr/>
        </p:nvSpPr>
        <p:spPr>
          <a:xfrm>
            <a:off x="4706410" y="1159470"/>
            <a:ext cx="2075688" cy="440114"/>
          </a:xfrm>
          <a:prstGeom prst="rect">
            <a:avLst/>
          </a:prstGeom>
        </p:spPr>
        <p:txBody>
          <a:bodyPr vert="horz" lIns="0" tIns="0" rIns="0" bIns="0" rtlCol="0" anchor="b" anchorCtr="0">
            <a:noAutofit/>
          </a:bodyPr>
          <a:lstStyle>
            <a:lvl1pPr algn="l" defTabSz="457200" rtl="0" eaLnBrk="1" latinLnBrk="0" hangingPunct="1">
              <a:spcBef>
                <a:spcPct val="0"/>
              </a:spcBef>
              <a:buNone/>
              <a:defRPr sz="4000" kern="1200" cap="all">
                <a:solidFill>
                  <a:schemeClr val="accent1"/>
                </a:solidFill>
                <a:latin typeface="BentonSans-Light"/>
                <a:ea typeface="+mj-ea"/>
                <a:cs typeface="BentonSans-Light"/>
              </a:defRPr>
            </a:lvl1pPr>
          </a:lstStyle>
          <a:p>
            <a:r>
              <a:rPr lang="en-US" sz="2400" b="1" dirty="0">
                <a:solidFill>
                  <a:srgbClr val="007DBA"/>
                </a:solidFill>
                <a:latin typeface="+mn-lt"/>
              </a:rPr>
              <a:t>delays</a:t>
            </a:r>
          </a:p>
        </p:txBody>
      </p:sp>
      <p:sp>
        <p:nvSpPr>
          <p:cNvPr id="44" name="Title 1"/>
          <p:cNvSpPr txBox="1">
            <a:spLocks/>
          </p:cNvSpPr>
          <p:nvPr/>
        </p:nvSpPr>
        <p:spPr>
          <a:xfrm>
            <a:off x="6967685" y="1159470"/>
            <a:ext cx="2075688" cy="440114"/>
          </a:xfrm>
          <a:prstGeom prst="rect">
            <a:avLst/>
          </a:prstGeom>
        </p:spPr>
        <p:txBody>
          <a:bodyPr vert="horz" lIns="0" tIns="0" rIns="0" bIns="0" rtlCol="0" anchor="b" anchorCtr="0">
            <a:noAutofit/>
          </a:bodyPr>
          <a:lstStyle>
            <a:lvl1pPr algn="l" defTabSz="457200" rtl="0" eaLnBrk="1" latinLnBrk="0" hangingPunct="1">
              <a:spcBef>
                <a:spcPct val="0"/>
              </a:spcBef>
              <a:buNone/>
              <a:defRPr sz="4000" kern="1200" cap="all">
                <a:solidFill>
                  <a:schemeClr val="accent1"/>
                </a:solidFill>
                <a:latin typeface="BentonSans-Light"/>
                <a:ea typeface="+mj-ea"/>
                <a:cs typeface="BentonSans-Light"/>
              </a:defRPr>
            </a:lvl1pPr>
          </a:lstStyle>
          <a:p>
            <a:r>
              <a:rPr lang="en-US" sz="2400" b="1" dirty="0">
                <a:solidFill>
                  <a:srgbClr val="007DBA"/>
                </a:solidFill>
                <a:latin typeface="+mn-lt"/>
              </a:rPr>
              <a:t>control</a:t>
            </a:r>
          </a:p>
        </p:txBody>
      </p:sp>
      <p:sp>
        <p:nvSpPr>
          <p:cNvPr id="45" name="Shape 350"/>
          <p:cNvSpPr/>
          <p:nvPr/>
        </p:nvSpPr>
        <p:spPr>
          <a:xfrm>
            <a:off x="62454" y="1672708"/>
            <a:ext cx="2090057" cy="1098714"/>
          </a:xfrm>
          <a:prstGeom prst="rect">
            <a:avLst/>
          </a:prstGeom>
          <a:noFill/>
          <a:ln w="25400" cap="flat">
            <a:noFill/>
            <a:miter lim="400000"/>
          </a:ln>
          <a:effectLst/>
          <a:extLst>
            <a:ext uri="{C572A759-6A51-4108-AA02-DFA0A04FC94B}">
              <ma14:wrappingTextBoxFlag xmlns="" xmlns:ma14="http://schemas.microsoft.com/office/mac/drawingml/2011/main" val="1"/>
            </a:ext>
          </a:extLst>
        </p:spPr>
        <p:txBody>
          <a:bodyPr wrap="square" lIns="191995" tIns="191995" rIns="191995" bIns="191995" numCol="1" anchor="t">
            <a:spAutoFit/>
          </a:bodyPr>
          <a:lstStyle/>
          <a:p>
            <a:pPr>
              <a:lnSpc>
                <a:spcPct val="110000"/>
              </a:lnSpc>
              <a:defRPr sz="1800">
                <a:solidFill>
                  <a:srgbClr val="000000"/>
                </a:solidFill>
              </a:defRPr>
            </a:pPr>
            <a:r>
              <a:rPr sz="1400" dirty="0" smtClean="0">
                <a:solidFill>
                  <a:srgbClr val="FFFFFF"/>
                </a:solidFill>
                <a:latin typeface="BentonSans Regular"/>
                <a:ea typeface="BentonSans Regular"/>
                <a:cs typeface="BentonSans Regular"/>
                <a:sym typeface="BentonSans Regular"/>
              </a:rPr>
              <a:t>CFOs </a:t>
            </a:r>
            <a:r>
              <a:rPr sz="1400" dirty="0">
                <a:solidFill>
                  <a:srgbClr val="FFFFFF"/>
                </a:solidFill>
                <a:latin typeface="BentonSans Regular"/>
                <a:ea typeface="BentonSans Regular"/>
                <a:cs typeface="BentonSans Regular"/>
                <a:sym typeface="BentonSans Regular"/>
              </a:rPr>
              <a:t>report poor </a:t>
            </a:r>
            <a:br>
              <a:rPr sz="1400" dirty="0">
                <a:solidFill>
                  <a:srgbClr val="FFFFFF"/>
                </a:solidFill>
                <a:latin typeface="BentonSans Regular"/>
                <a:ea typeface="BentonSans Regular"/>
                <a:cs typeface="BentonSans Regular"/>
                <a:sym typeface="BentonSans Regular"/>
              </a:rPr>
            </a:br>
            <a:r>
              <a:rPr sz="1400" b="1" dirty="0">
                <a:solidFill>
                  <a:srgbClr val="FFFFFF"/>
                </a:solidFill>
                <a:latin typeface="BentonSans Medium"/>
                <a:ea typeface="BentonSans Medium"/>
                <a:cs typeface="BentonSans Medium"/>
                <a:sym typeface="BentonSans Medium"/>
              </a:rPr>
              <a:t>VISIBILITY</a:t>
            </a:r>
            <a:r>
              <a:rPr sz="1400" dirty="0">
                <a:solidFill>
                  <a:srgbClr val="FFFFFF"/>
                </a:solidFill>
                <a:latin typeface="BentonSans Regular"/>
                <a:ea typeface="BentonSans Regular"/>
                <a:cs typeface="BentonSans Regular"/>
                <a:sym typeface="BentonSans Regular"/>
              </a:rPr>
              <a:t> into</a:t>
            </a:r>
            <a:br>
              <a:rPr sz="1400" dirty="0">
                <a:solidFill>
                  <a:srgbClr val="FFFFFF"/>
                </a:solidFill>
                <a:latin typeface="BentonSans Regular"/>
                <a:ea typeface="BentonSans Regular"/>
                <a:cs typeface="BentonSans Regular"/>
                <a:sym typeface="BentonSans Regular"/>
              </a:rPr>
            </a:br>
            <a:r>
              <a:rPr sz="1400" dirty="0">
                <a:solidFill>
                  <a:srgbClr val="FFFFFF"/>
                </a:solidFill>
                <a:latin typeface="BentonSans Regular"/>
                <a:ea typeface="BentonSans Regular"/>
                <a:cs typeface="BentonSans Regular"/>
                <a:sym typeface="BentonSans Regular"/>
              </a:rPr>
              <a:t>payments</a:t>
            </a:r>
          </a:p>
        </p:txBody>
      </p:sp>
      <p:grpSp>
        <p:nvGrpSpPr>
          <p:cNvPr id="2" name="Group 47"/>
          <p:cNvGrpSpPr/>
          <p:nvPr/>
        </p:nvGrpSpPr>
        <p:grpSpPr>
          <a:xfrm>
            <a:off x="2346480" y="1857961"/>
            <a:ext cx="7055952" cy="1194518"/>
            <a:chOff x="6742817" y="5475252"/>
            <a:chExt cx="7055952" cy="1194518"/>
          </a:xfrm>
        </p:grpSpPr>
        <p:sp>
          <p:nvSpPr>
            <p:cNvPr id="46" name="Shape 359"/>
            <p:cNvSpPr/>
            <p:nvPr/>
          </p:nvSpPr>
          <p:spPr>
            <a:xfrm>
              <a:off x="6930708" y="5475252"/>
              <a:ext cx="772647" cy="307777"/>
            </a:xfrm>
            <a:prstGeom prst="rect">
              <a:avLst/>
            </a:prstGeom>
            <a:noFill/>
            <a:ln w="25400" cap="flat">
              <a:noFill/>
              <a:miter lim="400000"/>
            </a:ln>
            <a:effectLst/>
            <a:extLst>
              <a:ext uri="{C572A759-6A51-4108-AA02-DFA0A04FC94B}">
                <ma14:wrappingTextBoxFlag xmlns="" xmlns:ma14="http://schemas.microsoft.com/office/mac/drawingml/2011/main" val="1"/>
              </a:ext>
            </a:extLst>
          </p:spPr>
          <p:txBody>
            <a:bodyPr wrap="none" lIns="0" tIns="0" rIns="0" bIns="0" numCol="1" anchor="t">
              <a:spAutoFit/>
            </a:bodyPr>
            <a:lstStyle/>
            <a:p>
              <a:pPr>
                <a:defRPr sz="1800">
                  <a:solidFill>
                    <a:srgbClr val="000000"/>
                  </a:solidFill>
                </a:defRPr>
              </a:pPr>
              <a:r>
                <a:rPr sz="2000" dirty="0">
                  <a:solidFill>
                    <a:srgbClr val="FFFFFF"/>
                  </a:solidFill>
                  <a:latin typeface="BentonSans Medium"/>
                  <a:ea typeface="BentonSans Medium"/>
                  <a:cs typeface="BentonSans Medium"/>
                  <a:sym typeface="BentonSans Medium"/>
                </a:rPr>
                <a:t>60%+</a:t>
              </a:r>
            </a:p>
          </p:txBody>
        </p:sp>
        <p:sp>
          <p:nvSpPr>
            <p:cNvPr id="47" name="Shape 358"/>
            <p:cNvSpPr/>
            <p:nvPr/>
          </p:nvSpPr>
          <p:spPr>
            <a:xfrm>
              <a:off x="6742817" y="5574647"/>
              <a:ext cx="7055952" cy="1095123"/>
            </a:xfrm>
            <a:prstGeom prst="rect">
              <a:avLst/>
            </a:prstGeom>
            <a:noFill/>
            <a:ln w="25400" cap="flat">
              <a:noFill/>
              <a:miter lim="400000"/>
            </a:ln>
            <a:effectLst/>
            <a:extLst>
              <a:ext uri="{C572A759-6A51-4108-AA02-DFA0A04FC94B}">
                <ma14:wrappingTextBoxFlag xmlns="" xmlns:ma14="http://schemas.microsoft.com/office/mac/drawingml/2011/main" val="1"/>
              </a:ext>
            </a:extLst>
          </p:spPr>
          <p:txBody>
            <a:bodyPr wrap="square" lIns="192000" tIns="192000" rIns="192000" bIns="192000" numCol="1" anchor="t">
              <a:spAutoFit/>
            </a:bodyPr>
            <a:lstStyle/>
            <a:p>
              <a:pPr>
                <a:lnSpc>
                  <a:spcPct val="110000"/>
                </a:lnSpc>
                <a:defRPr sz="1800">
                  <a:solidFill>
                    <a:srgbClr val="000000"/>
                  </a:solidFill>
                </a:defRPr>
              </a:pPr>
              <a:r>
                <a:rPr sz="1400" dirty="0">
                  <a:solidFill>
                    <a:srgbClr val="FFFFFF"/>
                  </a:solidFill>
                  <a:latin typeface="BentonSans Regular"/>
                  <a:ea typeface="BentonSans Regular"/>
                  <a:cs typeface="BentonSans Regular"/>
                  <a:sym typeface="BentonSans Regular"/>
                </a:rPr>
                <a:t>payments are </a:t>
              </a:r>
              <a:endParaRPr lang="en-US" sz="1400" dirty="0">
                <a:solidFill>
                  <a:srgbClr val="FFFFFF"/>
                </a:solidFill>
                <a:latin typeface="BentonSans Regular"/>
                <a:ea typeface="BentonSans Regular"/>
                <a:cs typeface="BentonSans Regular"/>
                <a:sym typeface="BentonSans Regular"/>
              </a:endParaRPr>
            </a:p>
            <a:p>
              <a:pPr>
                <a:lnSpc>
                  <a:spcPct val="110000"/>
                </a:lnSpc>
                <a:defRPr sz="1800">
                  <a:solidFill>
                    <a:srgbClr val="000000"/>
                  </a:solidFill>
                </a:defRPr>
              </a:pPr>
              <a:r>
                <a:rPr sz="1400" dirty="0">
                  <a:solidFill>
                    <a:srgbClr val="FFFFFF"/>
                  </a:solidFill>
                  <a:latin typeface="BentonSans Regular"/>
                  <a:ea typeface="BentonSans Regular"/>
                  <a:cs typeface="BentonSans Regular"/>
                  <a:sym typeface="BentonSans Regular"/>
                </a:rPr>
                <a:t>handled manually </a:t>
              </a:r>
              <a:endParaRPr lang="en-US" sz="1400" dirty="0">
                <a:solidFill>
                  <a:srgbClr val="FFFFFF"/>
                </a:solidFill>
                <a:latin typeface="BentonSans Regular"/>
                <a:ea typeface="BentonSans Regular"/>
                <a:cs typeface="BentonSans Regular"/>
                <a:sym typeface="BentonSans Regular"/>
              </a:endParaRPr>
            </a:p>
            <a:p>
              <a:pPr>
                <a:lnSpc>
                  <a:spcPct val="110000"/>
                </a:lnSpc>
                <a:defRPr sz="1800">
                  <a:solidFill>
                    <a:srgbClr val="000000"/>
                  </a:solidFill>
                </a:defRPr>
              </a:pPr>
              <a:r>
                <a:rPr sz="1400" dirty="0">
                  <a:solidFill>
                    <a:srgbClr val="FFFFFF"/>
                  </a:solidFill>
                  <a:latin typeface="BentonSans Regular"/>
                  <a:ea typeface="BentonSans Regular"/>
                  <a:cs typeface="BentonSans Regular"/>
                  <a:sym typeface="BentonSans Regular"/>
                </a:rPr>
                <a:t>due</a:t>
              </a:r>
              <a:r>
                <a:rPr lang="en-US" sz="1400" dirty="0">
                  <a:solidFill>
                    <a:srgbClr val="FFFFFF"/>
                  </a:solidFill>
                  <a:latin typeface="BentonSans Regular"/>
                  <a:ea typeface="BentonSans Regular"/>
                  <a:cs typeface="BentonSans Regular"/>
                  <a:sym typeface="BentonSans Regular"/>
                </a:rPr>
                <a:t> </a:t>
              </a:r>
              <a:r>
                <a:rPr sz="1400" dirty="0">
                  <a:solidFill>
                    <a:srgbClr val="FFFFFF"/>
                  </a:solidFill>
                  <a:latin typeface="BentonSans Regular"/>
                  <a:ea typeface="BentonSans Regular"/>
                  <a:cs typeface="BentonSans Regular"/>
                  <a:sym typeface="BentonSans Regular"/>
                </a:rPr>
                <a:t>to mismatches</a:t>
              </a:r>
            </a:p>
          </p:txBody>
        </p:sp>
      </p:grpSp>
      <p:grpSp>
        <p:nvGrpSpPr>
          <p:cNvPr id="3" name="Group 50"/>
          <p:cNvGrpSpPr/>
          <p:nvPr/>
        </p:nvGrpSpPr>
        <p:grpSpPr>
          <a:xfrm>
            <a:off x="4575745" y="1857961"/>
            <a:ext cx="7055952" cy="957530"/>
            <a:chOff x="6742817" y="5475252"/>
            <a:chExt cx="7055952" cy="957530"/>
          </a:xfrm>
        </p:grpSpPr>
        <p:sp>
          <p:nvSpPr>
            <p:cNvPr id="52" name="Shape 359"/>
            <p:cNvSpPr/>
            <p:nvPr/>
          </p:nvSpPr>
          <p:spPr>
            <a:xfrm>
              <a:off x="6930708" y="5475252"/>
              <a:ext cx="601127" cy="307777"/>
            </a:xfrm>
            <a:prstGeom prst="rect">
              <a:avLst/>
            </a:prstGeom>
            <a:noFill/>
            <a:ln w="25400" cap="flat">
              <a:noFill/>
              <a:miter lim="400000"/>
            </a:ln>
            <a:effectLst/>
            <a:extLst>
              <a:ext uri="{C572A759-6A51-4108-AA02-DFA0A04FC94B}">
                <ma14:wrappingTextBoxFlag xmlns="" xmlns:ma14="http://schemas.microsoft.com/office/mac/drawingml/2011/main" val="1"/>
              </a:ext>
            </a:extLst>
          </p:spPr>
          <p:txBody>
            <a:bodyPr wrap="none" lIns="0" tIns="0" rIns="0" bIns="0" numCol="1" anchor="t">
              <a:spAutoFit/>
            </a:bodyPr>
            <a:lstStyle/>
            <a:p>
              <a:pPr>
                <a:defRPr sz="1800">
                  <a:solidFill>
                    <a:srgbClr val="000000"/>
                  </a:solidFill>
                </a:defRPr>
              </a:pPr>
              <a:r>
                <a:rPr lang="en-US" sz="2000" dirty="0">
                  <a:solidFill>
                    <a:srgbClr val="FFFFFF"/>
                  </a:solidFill>
                  <a:latin typeface="BentonSans Medium"/>
                  <a:ea typeface="BentonSans Medium"/>
                  <a:cs typeface="BentonSans Medium"/>
                  <a:sym typeface="BentonSans Medium"/>
                </a:rPr>
                <a:t>30%</a:t>
              </a:r>
              <a:endParaRPr sz="2000" dirty="0">
                <a:solidFill>
                  <a:srgbClr val="FFFFFF"/>
                </a:solidFill>
                <a:latin typeface="BentonSans Medium"/>
                <a:ea typeface="BentonSans Medium"/>
                <a:cs typeface="BentonSans Medium"/>
                <a:sym typeface="BentonSans Medium"/>
              </a:endParaRPr>
            </a:p>
          </p:txBody>
        </p:sp>
        <p:sp>
          <p:nvSpPr>
            <p:cNvPr id="53" name="Shape 358"/>
            <p:cNvSpPr/>
            <p:nvPr/>
          </p:nvSpPr>
          <p:spPr>
            <a:xfrm>
              <a:off x="6742817" y="5574647"/>
              <a:ext cx="7055952" cy="858135"/>
            </a:xfrm>
            <a:prstGeom prst="rect">
              <a:avLst/>
            </a:prstGeom>
            <a:noFill/>
            <a:ln w="25400" cap="flat">
              <a:noFill/>
              <a:miter lim="400000"/>
            </a:ln>
            <a:effectLst/>
            <a:extLst>
              <a:ext uri="{C572A759-6A51-4108-AA02-DFA0A04FC94B}">
                <ma14:wrappingTextBoxFlag xmlns="" xmlns:ma14="http://schemas.microsoft.com/office/mac/drawingml/2011/main" val="1"/>
              </a:ext>
            </a:extLst>
          </p:spPr>
          <p:txBody>
            <a:bodyPr wrap="square" lIns="192000" tIns="192000" rIns="192000" bIns="192000" numCol="1" anchor="t">
              <a:spAutoFit/>
            </a:bodyPr>
            <a:lstStyle/>
            <a:p>
              <a:pPr>
                <a:lnSpc>
                  <a:spcPct val="110000"/>
                </a:lnSpc>
                <a:defRPr sz="1800">
                  <a:solidFill>
                    <a:srgbClr val="000000"/>
                  </a:solidFill>
                </a:defRPr>
              </a:pPr>
              <a:r>
                <a:rPr lang="en-US" sz="1400" dirty="0">
                  <a:solidFill>
                    <a:srgbClr val="FFFFFF"/>
                  </a:solidFill>
                  <a:latin typeface="BentonSans Regular"/>
                  <a:ea typeface="BentonSans Regular"/>
                  <a:cs typeface="BentonSans Regular"/>
                  <a:sym typeface="BentonSans Regular"/>
                </a:rPr>
                <a:t>B2B invoices are paid</a:t>
              </a:r>
            </a:p>
            <a:p>
              <a:pPr>
                <a:lnSpc>
                  <a:spcPct val="110000"/>
                </a:lnSpc>
                <a:defRPr sz="1800">
                  <a:solidFill>
                    <a:srgbClr val="000000"/>
                  </a:solidFill>
                </a:defRPr>
              </a:pPr>
              <a:r>
                <a:rPr lang="en-US" sz="1400" b="1" dirty="0">
                  <a:solidFill>
                    <a:srgbClr val="FFFFFF"/>
                  </a:solidFill>
                  <a:latin typeface="BentonSans Regular"/>
                  <a:ea typeface="BentonSans Regular"/>
                  <a:cs typeface="BentonSans Regular"/>
                  <a:sym typeface="BentonSans Regular"/>
                </a:rPr>
                <a:t>AFTER</a:t>
              </a:r>
              <a:r>
                <a:rPr lang="en-US" sz="1400" dirty="0">
                  <a:solidFill>
                    <a:srgbClr val="FFFFFF"/>
                  </a:solidFill>
                  <a:latin typeface="BentonSans Regular"/>
                  <a:ea typeface="BentonSans Regular"/>
                  <a:cs typeface="BentonSans Regular"/>
                  <a:sym typeface="BentonSans Regular"/>
                </a:rPr>
                <a:t> the due period</a:t>
              </a:r>
              <a:endParaRPr sz="1400" dirty="0">
                <a:solidFill>
                  <a:srgbClr val="FFFFFF"/>
                </a:solidFill>
                <a:latin typeface="BentonSans Regular"/>
                <a:ea typeface="BentonSans Regular"/>
                <a:cs typeface="BentonSans Regular"/>
                <a:sym typeface="BentonSans Regular"/>
              </a:endParaRPr>
            </a:p>
          </p:txBody>
        </p:sp>
      </p:grpSp>
      <p:grpSp>
        <p:nvGrpSpPr>
          <p:cNvPr id="5" name="Group 55"/>
          <p:cNvGrpSpPr/>
          <p:nvPr/>
        </p:nvGrpSpPr>
        <p:grpSpPr>
          <a:xfrm>
            <a:off x="6846521" y="1857961"/>
            <a:ext cx="7055952" cy="1194518"/>
            <a:chOff x="6742817" y="5475252"/>
            <a:chExt cx="7055952" cy="1194518"/>
          </a:xfrm>
        </p:grpSpPr>
        <p:sp>
          <p:nvSpPr>
            <p:cNvPr id="57" name="Shape 359"/>
            <p:cNvSpPr/>
            <p:nvPr/>
          </p:nvSpPr>
          <p:spPr>
            <a:xfrm>
              <a:off x="6930708" y="5475252"/>
              <a:ext cx="569067" cy="307777"/>
            </a:xfrm>
            <a:prstGeom prst="rect">
              <a:avLst/>
            </a:prstGeom>
            <a:noFill/>
            <a:ln w="25400" cap="flat">
              <a:noFill/>
              <a:miter lim="400000"/>
            </a:ln>
            <a:effectLst/>
            <a:extLst>
              <a:ext uri="{C572A759-6A51-4108-AA02-DFA0A04FC94B}">
                <ma14:wrappingTextBoxFlag xmlns="" xmlns:ma14="http://schemas.microsoft.com/office/mac/drawingml/2011/main" val="1"/>
              </a:ext>
            </a:extLst>
          </p:spPr>
          <p:txBody>
            <a:bodyPr wrap="none" lIns="0" tIns="0" rIns="0" bIns="0" numCol="1" anchor="t">
              <a:spAutoFit/>
            </a:bodyPr>
            <a:lstStyle/>
            <a:p>
              <a:pPr>
                <a:defRPr sz="1800">
                  <a:solidFill>
                    <a:srgbClr val="000000"/>
                  </a:solidFill>
                </a:defRPr>
              </a:pPr>
              <a:r>
                <a:rPr lang="en-US" sz="2000" dirty="0">
                  <a:solidFill>
                    <a:srgbClr val="FFFFFF"/>
                  </a:solidFill>
                  <a:latin typeface="BentonSans Medium"/>
                  <a:ea typeface="BentonSans Medium"/>
                  <a:cs typeface="BentonSans Medium"/>
                  <a:sym typeface="BentonSans Medium"/>
                </a:rPr>
                <a:t>78%</a:t>
              </a:r>
              <a:endParaRPr sz="2000" dirty="0">
                <a:solidFill>
                  <a:srgbClr val="FFFFFF"/>
                </a:solidFill>
                <a:latin typeface="BentonSans Medium"/>
                <a:ea typeface="BentonSans Medium"/>
                <a:cs typeface="BentonSans Medium"/>
                <a:sym typeface="BentonSans Medium"/>
              </a:endParaRPr>
            </a:p>
          </p:txBody>
        </p:sp>
        <p:sp>
          <p:nvSpPr>
            <p:cNvPr id="58" name="Shape 358"/>
            <p:cNvSpPr/>
            <p:nvPr/>
          </p:nvSpPr>
          <p:spPr>
            <a:xfrm>
              <a:off x="6742817" y="5574647"/>
              <a:ext cx="7055952" cy="1095123"/>
            </a:xfrm>
            <a:prstGeom prst="rect">
              <a:avLst/>
            </a:prstGeom>
            <a:noFill/>
            <a:ln w="25400" cap="flat">
              <a:noFill/>
              <a:miter lim="400000"/>
            </a:ln>
            <a:effectLst/>
            <a:extLst>
              <a:ext uri="{C572A759-6A51-4108-AA02-DFA0A04FC94B}">
                <ma14:wrappingTextBoxFlag xmlns="" xmlns:ma14="http://schemas.microsoft.com/office/mac/drawingml/2011/main" val="1"/>
              </a:ext>
            </a:extLst>
          </p:spPr>
          <p:txBody>
            <a:bodyPr wrap="square" lIns="192000" tIns="192000" rIns="192000" bIns="192000" numCol="1" anchor="t">
              <a:spAutoFit/>
            </a:bodyPr>
            <a:lstStyle/>
            <a:p>
              <a:pPr>
                <a:lnSpc>
                  <a:spcPct val="110000"/>
                </a:lnSpc>
                <a:defRPr sz="1800">
                  <a:solidFill>
                    <a:srgbClr val="000000"/>
                  </a:solidFill>
                </a:defRPr>
              </a:pPr>
              <a:r>
                <a:rPr lang="en-US" sz="1400" dirty="0">
                  <a:solidFill>
                    <a:srgbClr val="FFFFFF"/>
                  </a:solidFill>
                  <a:latin typeface="BentonSans Regular"/>
                  <a:ea typeface="BentonSans Regular"/>
                  <a:cs typeface="BentonSans Regular"/>
                  <a:sym typeface="BentonSans Regular"/>
                </a:rPr>
                <a:t>companies </a:t>
              </a:r>
              <a:r>
                <a:rPr lang="en-US" sz="1400" dirty="0" smtClean="0">
                  <a:solidFill>
                    <a:srgbClr val="FFFFFF"/>
                  </a:solidFill>
                  <a:latin typeface="BentonSans Regular"/>
                  <a:ea typeface="BentonSans Regular"/>
                  <a:cs typeface="BentonSans Regular"/>
                  <a:sym typeface="BentonSans Regular"/>
                </a:rPr>
                <a:t>cannot</a:t>
              </a:r>
              <a:endParaRPr lang="en-US" sz="1400" dirty="0">
                <a:solidFill>
                  <a:srgbClr val="FFFFFF"/>
                </a:solidFill>
                <a:latin typeface="BentonSans Regular"/>
                <a:ea typeface="BentonSans Regular"/>
                <a:cs typeface="BentonSans Regular"/>
                <a:sym typeface="BentonSans Regular"/>
              </a:endParaRPr>
            </a:p>
            <a:p>
              <a:pPr>
                <a:lnSpc>
                  <a:spcPct val="110000"/>
                </a:lnSpc>
                <a:defRPr sz="1800">
                  <a:solidFill>
                    <a:srgbClr val="000000"/>
                  </a:solidFill>
                </a:defRPr>
              </a:pPr>
              <a:r>
                <a:rPr lang="en-US" sz="1400" dirty="0">
                  <a:solidFill>
                    <a:srgbClr val="FFFFFF"/>
                  </a:solidFill>
                  <a:latin typeface="BentonSans Regular"/>
                  <a:ea typeface="BentonSans Regular"/>
                  <a:cs typeface="BentonSans Regular"/>
                  <a:sym typeface="BentonSans Regular"/>
                </a:rPr>
                <a:t>forecast </a:t>
              </a:r>
              <a:r>
                <a:rPr lang="en-US" sz="1400" b="1" dirty="0">
                  <a:solidFill>
                    <a:srgbClr val="FFFFFF"/>
                  </a:solidFill>
                  <a:latin typeface="BentonSans Regular"/>
                  <a:ea typeface="BentonSans Regular"/>
                  <a:cs typeface="BentonSans Regular"/>
                  <a:sym typeface="BentonSans Regular"/>
                </a:rPr>
                <a:t>CASH FLOW</a:t>
              </a:r>
            </a:p>
            <a:p>
              <a:pPr>
                <a:lnSpc>
                  <a:spcPct val="110000"/>
                </a:lnSpc>
                <a:defRPr sz="1800">
                  <a:solidFill>
                    <a:srgbClr val="000000"/>
                  </a:solidFill>
                </a:defRPr>
              </a:pPr>
              <a:r>
                <a:rPr lang="en-US" sz="1400" dirty="0">
                  <a:solidFill>
                    <a:srgbClr val="FFFFFF"/>
                  </a:solidFill>
                  <a:latin typeface="BentonSans Regular"/>
                  <a:ea typeface="BentonSans Regular"/>
                  <a:cs typeface="BentonSans Regular"/>
                  <a:sym typeface="BentonSans Regular"/>
                </a:rPr>
                <a:t>accurately</a:t>
              </a:r>
              <a:endParaRPr sz="1400" dirty="0">
                <a:solidFill>
                  <a:srgbClr val="FFFFFF"/>
                </a:solidFill>
                <a:latin typeface="BentonSans Regular"/>
                <a:ea typeface="BentonSans Regular"/>
                <a:cs typeface="BentonSans Regular"/>
                <a:sym typeface="BentonSans Regular"/>
              </a:endParaRPr>
            </a:p>
          </p:txBody>
        </p:sp>
      </p:grpSp>
      <p:sp>
        <p:nvSpPr>
          <p:cNvPr id="67" name="Rectangle 66"/>
          <p:cNvSpPr/>
          <p:nvPr/>
        </p:nvSpPr>
        <p:spPr>
          <a:xfrm>
            <a:off x="-24455" y="4472575"/>
            <a:ext cx="4572000" cy="246221"/>
          </a:xfrm>
          <a:prstGeom prst="rect">
            <a:avLst/>
          </a:prstGeom>
        </p:spPr>
        <p:txBody>
          <a:bodyPr lIns="91438" tIns="45719" rIns="91438" bIns="45719">
            <a:spAutoFit/>
          </a:bodyPr>
          <a:lstStyle/>
          <a:p>
            <a:pPr lvl="0">
              <a:defRPr sz="1800">
                <a:solidFill>
                  <a:srgbClr val="000000"/>
                </a:solidFill>
              </a:defRPr>
            </a:pPr>
            <a:r>
              <a:rPr lang="en-US" sz="1000" dirty="0">
                <a:solidFill>
                  <a:schemeClr val="bg1"/>
                </a:solidFill>
              </a:rPr>
              <a:t>Source:  Hackett Group 2015</a:t>
            </a:r>
          </a:p>
        </p:txBody>
      </p:sp>
      <p:sp>
        <p:nvSpPr>
          <p:cNvPr id="25" name="Title 1"/>
          <p:cNvSpPr txBox="1">
            <a:spLocks/>
          </p:cNvSpPr>
          <p:nvPr/>
        </p:nvSpPr>
        <p:spPr>
          <a:xfrm>
            <a:off x="185147" y="1159470"/>
            <a:ext cx="2074403" cy="440114"/>
          </a:xfrm>
          <a:prstGeom prst="rect">
            <a:avLst/>
          </a:prstGeom>
        </p:spPr>
        <p:txBody>
          <a:bodyPr vert="horz" lIns="0" tIns="0" rIns="0" bIns="0" rtlCol="0" anchor="b" anchorCtr="0">
            <a:noAutofit/>
          </a:bodyPr>
          <a:lstStyle>
            <a:lvl1pPr algn="l" defTabSz="457200" rtl="0" eaLnBrk="1" latinLnBrk="0" hangingPunct="1">
              <a:spcBef>
                <a:spcPct val="0"/>
              </a:spcBef>
              <a:buNone/>
              <a:defRPr sz="4000" kern="1200" cap="all">
                <a:solidFill>
                  <a:schemeClr val="accent1"/>
                </a:solidFill>
                <a:latin typeface="BentonSans-Light"/>
                <a:ea typeface="+mj-ea"/>
                <a:cs typeface="BentonSans-Light"/>
              </a:defRPr>
            </a:lvl1pPr>
          </a:lstStyle>
          <a:p>
            <a:r>
              <a:rPr lang="en-US" sz="2400" b="1" dirty="0" smtClean="0">
                <a:solidFill>
                  <a:srgbClr val="007DBA"/>
                </a:solidFill>
                <a:latin typeface="+mn-lt"/>
              </a:rPr>
              <a:t>visibility</a:t>
            </a:r>
            <a:endParaRPr lang="en-US" sz="2400" b="1" dirty="0">
              <a:solidFill>
                <a:srgbClr val="007DBA"/>
              </a:solidFill>
              <a:latin typeface="+mn-lt"/>
            </a:endParaRPr>
          </a:p>
        </p:txBody>
      </p:sp>
      <p:pic>
        <p:nvPicPr>
          <p:cNvPr id="24" name="Picture 23"/>
          <p:cNvPicPr>
            <a:picLocks noChangeAspect="1"/>
          </p:cNvPicPr>
          <p:nvPr/>
        </p:nvPicPr>
        <p:blipFill>
          <a:blip r:embed="rId4" cstate="print"/>
          <a:stretch>
            <a:fillRect/>
          </a:stretch>
        </p:blipFill>
        <p:spPr>
          <a:xfrm>
            <a:off x="231674" y="4764800"/>
            <a:ext cx="332048" cy="282855"/>
          </a:xfrm>
          <a:prstGeom prst="rect">
            <a:avLst/>
          </a:prstGeom>
        </p:spPr>
      </p:pic>
      <p:sp>
        <p:nvSpPr>
          <p:cNvPr id="26" name="Shape 4"/>
          <p:cNvSpPr txBox="1">
            <a:spLocks/>
          </p:cNvSpPr>
          <p:nvPr/>
        </p:nvSpPr>
        <p:spPr>
          <a:xfrm>
            <a:off x="5863590" y="4852828"/>
            <a:ext cx="2057400" cy="206693"/>
          </a:xfrm>
          <a:prstGeom prst="rect">
            <a:avLst/>
          </a:prstGeom>
          <a:ln w="25400">
            <a:miter lim="400000"/>
          </a:ln>
        </p:spPr>
        <p:txBody>
          <a:bodyPr lIns="34289" tIns="34289" rIns="34289" bIns="34289" anchor="ctr">
            <a:spAutoFit/>
          </a:bodyPr>
          <a:lstStyle>
            <a:defPPr>
              <a:defRPr lang="en-US"/>
            </a:defPPr>
            <a:lvl1pPr marL="0" algn="l" defTabSz="342891" rtl="0" eaLnBrk="1" latinLnBrk="0" hangingPunct="1">
              <a:lnSpc>
                <a:spcPct val="100000"/>
              </a:lnSpc>
              <a:spcBef>
                <a:spcPts val="0"/>
              </a:spcBef>
              <a:defRPr sz="900" kern="1200">
                <a:solidFill>
                  <a:srgbClr val="888888"/>
                </a:solidFill>
                <a:latin typeface="Calibri"/>
                <a:ea typeface="Calibri"/>
                <a:cs typeface="Calibri"/>
                <a:sym typeface="Calibri"/>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pPr algn="r"/>
            <a:fld id="{86CB4B4D-7CA3-9044-876B-883B54F8677D}" type="slidenum">
              <a:rPr lang="uk-UA" b="0" i="0" kern="0" smtClean="0">
                <a:latin typeface="BentonSans Light" charset="0"/>
                <a:ea typeface="BentonSans Light" charset="0"/>
                <a:cs typeface="BentonSans Light" charset="0"/>
              </a:rPr>
              <a:pPr algn="r"/>
              <a:t>8</a:t>
            </a:fld>
            <a:endParaRPr lang="uk-UA" b="0" i="0" kern="0" dirty="0">
              <a:latin typeface="BentonSans Light" charset="0"/>
              <a:ea typeface="BentonSans Light" charset="0"/>
              <a:cs typeface="BentonSans Light" charset="0"/>
            </a:endParaRPr>
          </a:p>
        </p:txBody>
      </p:sp>
      <p:sp>
        <p:nvSpPr>
          <p:cNvPr id="27" name="TextBox 26"/>
          <p:cNvSpPr txBox="1"/>
          <p:nvPr/>
        </p:nvSpPr>
        <p:spPr>
          <a:xfrm>
            <a:off x="613318" y="4817674"/>
            <a:ext cx="6727554" cy="276999"/>
          </a:xfrm>
          <a:prstGeom prst="rect">
            <a:avLst/>
          </a:prstGeom>
          <a:noFill/>
        </p:spPr>
        <p:txBody>
          <a:bodyPr wrap="square" lIns="0" rtlCol="0" anchor="t">
            <a:spAutoFit/>
          </a:bodyPr>
          <a:lstStyle/>
          <a:p>
            <a:pPr algn="l"/>
            <a:r>
              <a:rPr lang="en-US" sz="600" b="0" i="0" u="none" strike="noStrike" kern="0" spc="-8" baseline="0" dirty="0" smtClean="0">
                <a:solidFill>
                  <a:srgbClr val="646464"/>
                </a:solidFill>
                <a:latin typeface="BentonSans Light" charset="0"/>
                <a:ea typeface="BentonSans Light" charset="0"/>
                <a:cs typeface="BentonSans Light" charset="0"/>
              </a:rPr>
              <a:t>This material contains information that is proprietary and confidential to American Express. It cannot be shared with third parties without</a:t>
            </a:r>
          </a:p>
          <a:p>
            <a:pPr algn="l"/>
            <a:r>
              <a:rPr lang="en-US" sz="600" b="0" i="0" u="none" strike="noStrike" kern="0" spc="-8" baseline="0" dirty="0" smtClean="0">
                <a:solidFill>
                  <a:srgbClr val="646464"/>
                </a:solidFill>
                <a:latin typeface="BentonSans Light" charset="0"/>
                <a:ea typeface="BentonSans Light" charset="0"/>
                <a:cs typeface="BentonSans Light" charset="0"/>
              </a:rPr>
              <a:t>American Express’ written consent. AMERICAN EXPRESS PROPRIETARY &amp; CONFIDENTIAL. DO NOT COPY. DO NOT DISTRIBUTE</a:t>
            </a:r>
            <a:endParaRPr lang="en-US" sz="600" b="0" i="0" kern="0" spc="-8" baseline="0" dirty="0">
              <a:solidFill>
                <a:srgbClr val="646464"/>
              </a:solidFill>
              <a:latin typeface="BentonSans Light" charset="0"/>
              <a:ea typeface="BentonSans Light" charset="0"/>
              <a:cs typeface="BentonSans Light" charset="0"/>
            </a:endParaRPr>
          </a:p>
        </p:txBody>
      </p:sp>
    </p:spTree>
    <p:extLst>
      <p:ext uri="{BB962C8B-B14F-4D97-AF65-F5344CB8AC3E}">
        <p14:creationId xmlns:p14="http://schemas.microsoft.com/office/powerpoint/2010/main" val="2077828441"/>
      </p:ext>
    </p:extLst>
  </p:cSld>
  <p:clrMapOvr>
    <a:masterClrMapping/>
  </p:clrMapOvr>
  <p:transition spd="me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Chart 13"/>
          <p:cNvGraphicFramePr>
            <a:graphicFrameLocks/>
          </p:cNvGraphicFramePr>
          <p:nvPr>
            <p:extLst>
              <p:ext uri="{D42A27DB-BD31-4B8C-83A1-F6EECF244321}">
                <p14:modId xmlns:p14="http://schemas.microsoft.com/office/powerpoint/2010/main" val="525829657"/>
              </p:ext>
            </p:extLst>
          </p:nvPr>
        </p:nvGraphicFramePr>
        <p:xfrm>
          <a:off x="397555" y="847724"/>
          <a:ext cx="8366760" cy="3448050"/>
        </p:xfrm>
        <a:graphic>
          <a:graphicData uri="http://schemas.openxmlformats.org/drawingml/2006/chart">
            <c:chart xmlns:c="http://schemas.openxmlformats.org/drawingml/2006/chart" xmlns:r="http://schemas.openxmlformats.org/officeDocument/2006/relationships" r:id="rId3"/>
          </a:graphicData>
        </a:graphic>
      </p:graphicFrame>
      <p:sp>
        <p:nvSpPr>
          <p:cNvPr id="27" name="Rounded Rectangle 26"/>
          <p:cNvSpPr/>
          <p:nvPr/>
        </p:nvSpPr>
        <p:spPr>
          <a:xfrm>
            <a:off x="3677499" y="2140326"/>
            <a:ext cx="3213158" cy="1072621"/>
          </a:xfrm>
          <a:prstGeom prst="roundRect">
            <a:avLst>
              <a:gd name="adj" fmla="val 0"/>
            </a:avLst>
          </a:prstGeom>
          <a:solidFill>
            <a:schemeClr val="accent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189"/>
            <a:endParaRPr lang="en-US" sz="2400">
              <a:solidFill>
                <a:srgbClr val="FFFFFF"/>
              </a:solidFill>
              <a:effectLst>
                <a:outerShdw blurRad="38100" dist="38100" dir="2700000" algn="tl">
                  <a:srgbClr val="000000">
                    <a:alpha val="43137"/>
                  </a:srgbClr>
                </a:outerShdw>
              </a:effectLst>
              <a:sym typeface="Calibri"/>
            </a:endParaRPr>
          </a:p>
        </p:txBody>
      </p:sp>
      <p:sp>
        <p:nvSpPr>
          <p:cNvPr id="2" name="Title 1"/>
          <p:cNvSpPr>
            <a:spLocks noGrp="1"/>
          </p:cNvSpPr>
          <p:nvPr>
            <p:ph type="title"/>
          </p:nvPr>
        </p:nvSpPr>
        <p:spPr/>
        <p:txBody>
          <a:bodyPr/>
          <a:lstStyle/>
          <a:p>
            <a:r>
              <a:rPr lang="en-US" smtClean="0"/>
              <a:t>Anatomy of indirect spend</a:t>
            </a:r>
            <a:endParaRPr lang="en-US" dirty="0"/>
          </a:p>
        </p:txBody>
      </p:sp>
      <p:sp>
        <p:nvSpPr>
          <p:cNvPr id="20" name="TextBox 19"/>
          <p:cNvSpPr txBox="1"/>
          <p:nvPr/>
        </p:nvSpPr>
        <p:spPr>
          <a:xfrm>
            <a:off x="280938" y="2571750"/>
            <a:ext cx="292230" cy="569385"/>
          </a:xfrm>
          <a:prstGeom prst="rect">
            <a:avLst/>
          </a:prstGeom>
          <a:noFill/>
          <a:ln w="254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t">
            <a:spAutoFit/>
          </a:bodyPr>
          <a:lstStyle/>
          <a:p>
            <a:pPr marL="0" marR="0" indent="0" algn="r" defTabSz="609584" rtl="0" fontAlgn="auto" latinLnBrk="1" hangingPunct="0">
              <a:lnSpc>
                <a:spcPts val="1800"/>
              </a:lnSpc>
              <a:spcBef>
                <a:spcPts val="1200"/>
              </a:spcBef>
              <a:spcAft>
                <a:spcPts val="0"/>
              </a:spcAft>
              <a:buClrTx/>
              <a:buSzTx/>
              <a:buFontTx/>
              <a:buNone/>
              <a:tabLst/>
            </a:pPr>
            <a:r>
              <a:rPr kumimoji="0" lang="en-US" sz="1400" u="none" strike="noStrike" cap="none" spc="0" normalizeH="0" baseline="0" dirty="0" smtClean="0">
                <a:ln>
                  <a:noFill/>
                </a:ln>
                <a:effectLst/>
                <a:uFillTx/>
                <a:latin typeface="BentonSans Book" charset="0"/>
                <a:ea typeface="BentonSans Book" charset="0"/>
                <a:cs typeface="BentonSans Book" charset="0"/>
                <a:sym typeface="Helvetica"/>
              </a:rPr>
              <a:t>$</a:t>
            </a:r>
            <a:endParaRPr kumimoji="0" lang="en-US" sz="1400" u="none" strike="noStrike" cap="none" spc="0" normalizeH="0" baseline="0" dirty="0">
              <a:ln>
                <a:noFill/>
              </a:ln>
              <a:effectLst/>
              <a:uFillTx/>
              <a:latin typeface="BentonSans Book" charset="0"/>
              <a:ea typeface="BentonSans Book" charset="0"/>
              <a:cs typeface="BentonSans Book" charset="0"/>
              <a:sym typeface="Helvetica"/>
            </a:endParaRPr>
          </a:p>
        </p:txBody>
      </p:sp>
      <p:sp>
        <p:nvSpPr>
          <p:cNvPr id="21" name="TextBox 20"/>
          <p:cNvSpPr txBox="1"/>
          <p:nvPr/>
        </p:nvSpPr>
        <p:spPr>
          <a:xfrm>
            <a:off x="427052" y="3916241"/>
            <a:ext cx="638177" cy="569385"/>
          </a:xfrm>
          <a:prstGeom prst="rect">
            <a:avLst/>
          </a:prstGeom>
          <a:noFill/>
          <a:ln w="254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t">
            <a:spAutoFit/>
          </a:bodyPr>
          <a:lstStyle/>
          <a:p>
            <a:pPr marL="0" marR="0" indent="0" algn="r" defTabSz="609584" rtl="0" fontAlgn="auto" latinLnBrk="1" hangingPunct="0">
              <a:lnSpc>
                <a:spcPts val="1800"/>
              </a:lnSpc>
              <a:spcBef>
                <a:spcPts val="1200"/>
              </a:spcBef>
              <a:spcAft>
                <a:spcPts val="0"/>
              </a:spcAft>
              <a:buClrTx/>
              <a:buSzTx/>
              <a:buFontTx/>
              <a:buNone/>
              <a:tabLst/>
            </a:pPr>
            <a:r>
              <a:rPr lang="en-US" sz="1400" smtClean="0">
                <a:solidFill>
                  <a:srgbClr val="4D4F53"/>
                </a:solidFill>
                <a:latin typeface="BentonSans Book" charset="0"/>
                <a:ea typeface="BentonSans Book" charset="0"/>
                <a:cs typeface="BentonSans Book" charset="0"/>
                <a:sym typeface="Helvetica"/>
              </a:rPr>
              <a:t>~10s</a:t>
            </a:r>
            <a:endParaRPr kumimoji="0" lang="en-US" sz="1400" u="none" strike="noStrike" cap="none" spc="0" normalizeH="0" baseline="0">
              <a:ln>
                <a:noFill/>
              </a:ln>
              <a:solidFill>
                <a:srgbClr val="4D4F53"/>
              </a:solidFill>
              <a:effectLst/>
              <a:uFillTx/>
              <a:latin typeface="BentonSans Book" charset="0"/>
              <a:ea typeface="BentonSans Book" charset="0"/>
              <a:cs typeface="BentonSans Book" charset="0"/>
              <a:sym typeface="Helvetica"/>
            </a:endParaRPr>
          </a:p>
        </p:txBody>
      </p:sp>
      <p:sp>
        <p:nvSpPr>
          <p:cNvPr id="22" name="TextBox 21"/>
          <p:cNvSpPr txBox="1"/>
          <p:nvPr/>
        </p:nvSpPr>
        <p:spPr>
          <a:xfrm>
            <a:off x="3303798" y="3916241"/>
            <a:ext cx="638177" cy="569385"/>
          </a:xfrm>
          <a:prstGeom prst="rect">
            <a:avLst/>
          </a:prstGeom>
          <a:noFill/>
          <a:ln w="254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t">
            <a:spAutoFit/>
          </a:bodyPr>
          <a:lstStyle/>
          <a:p>
            <a:pPr marL="0" marR="0" indent="0" algn="r" defTabSz="609584" rtl="0" fontAlgn="auto" latinLnBrk="1" hangingPunct="0">
              <a:lnSpc>
                <a:spcPts val="1800"/>
              </a:lnSpc>
              <a:spcBef>
                <a:spcPts val="1200"/>
              </a:spcBef>
              <a:spcAft>
                <a:spcPts val="0"/>
              </a:spcAft>
              <a:buClrTx/>
              <a:buSzTx/>
              <a:buFontTx/>
              <a:buNone/>
              <a:tabLst/>
            </a:pPr>
            <a:r>
              <a:rPr lang="en-US" sz="1400" smtClean="0">
                <a:solidFill>
                  <a:srgbClr val="4D4F53"/>
                </a:solidFill>
                <a:latin typeface="BentonSans Book" charset="0"/>
                <a:ea typeface="BentonSans Book" charset="0"/>
                <a:cs typeface="BentonSans Book" charset="0"/>
                <a:sym typeface="Helvetica"/>
              </a:rPr>
              <a:t>100s</a:t>
            </a:r>
            <a:endParaRPr kumimoji="0" lang="en-US" sz="1400" u="none" strike="noStrike" cap="none" spc="0" normalizeH="0" baseline="0" dirty="0">
              <a:ln>
                <a:noFill/>
              </a:ln>
              <a:solidFill>
                <a:srgbClr val="4D4F53"/>
              </a:solidFill>
              <a:effectLst/>
              <a:uFillTx/>
              <a:latin typeface="BentonSans Book" charset="0"/>
              <a:ea typeface="BentonSans Book" charset="0"/>
              <a:cs typeface="BentonSans Book" charset="0"/>
              <a:sym typeface="Helvetica"/>
            </a:endParaRPr>
          </a:p>
        </p:txBody>
      </p:sp>
      <p:sp>
        <p:nvSpPr>
          <p:cNvPr id="23" name="TextBox 22"/>
          <p:cNvSpPr txBox="1"/>
          <p:nvPr/>
        </p:nvSpPr>
        <p:spPr>
          <a:xfrm>
            <a:off x="7792602" y="3916240"/>
            <a:ext cx="893703" cy="569385"/>
          </a:xfrm>
          <a:prstGeom prst="rect">
            <a:avLst/>
          </a:prstGeom>
          <a:noFill/>
          <a:ln w="254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t">
            <a:spAutoFit/>
          </a:bodyPr>
          <a:lstStyle/>
          <a:p>
            <a:pPr marL="0" marR="0" indent="0" algn="r" defTabSz="609584" rtl="0" fontAlgn="auto" latinLnBrk="1" hangingPunct="0">
              <a:lnSpc>
                <a:spcPts val="1800"/>
              </a:lnSpc>
              <a:spcBef>
                <a:spcPts val="1200"/>
              </a:spcBef>
              <a:spcAft>
                <a:spcPts val="0"/>
              </a:spcAft>
              <a:buClrTx/>
              <a:buSzTx/>
              <a:buFontTx/>
              <a:buNone/>
              <a:tabLst/>
            </a:pPr>
            <a:r>
              <a:rPr lang="en-US" sz="1400" smtClean="0">
                <a:solidFill>
                  <a:srgbClr val="4D4F53"/>
                </a:solidFill>
                <a:latin typeface="BentonSans Book" charset="0"/>
                <a:ea typeface="BentonSans Book" charset="0"/>
                <a:cs typeface="BentonSans Book" charset="0"/>
                <a:sym typeface="Helvetica"/>
              </a:rPr>
              <a:t>1,000s</a:t>
            </a:r>
            <a:endParaRPr kumimoji="0" lang="en-US" sz="1400" u="none" strike="noStrike" cap="none" spc="0" normalizeH="0" baseline="0" dirty="0">
              <a:ln>
                <a:noFill/>
              </a:ln>
              <a:solidFill>
                <a:srgbClr val="4D4F53"/>
              </a:solidFill>
              <a:effectLst/>
              <a:uFillTx/>
              <a:latin typeface="BentonSans Book" charset="0"/>
              <a:ea typeface="BentonSans Book" charset="0"/>
              <a:cs typeface="BentonSans Book" charset="0"/>
              <a:sym typeface="Helvetica"/>
            </a:endParaRPr>
          </a:p>
        </p:txBody>
      </p:sp>
      <p:sp>
        <p:nvSpPr>
          <p:cNvPr id="26" name="TextBox 25"/>
          <p:cNvSpPr txBox="1"/>
          <p:nvPr/>
        </p:nvSpPr>
        <p:spPr>
          <a:xfrm>
            <a:off x="403225" y="4539151"/>
            <a:ext cx="4782740" cy="230832"/>
          </a:xfrm>
          <a:prstGeom prst="rect">
            <a:avLst/>
          </a:prstGeom>
          <a:solidFill>
            <a:schemeClr val="bg1"/>
          </a:solidFill>
        </p:spPr>
        <p:txBody>
          <a:bodyPr wrap="square" lIns="91438" tIns="45719" rIns="91438" bIns="45719" rtlCol="0">
            <a:spAutoFit/>
          </a:bodyPr>
          <a:lstStyle/>
          <a:p>
            <a:r>
              <a:rPr lang="en-US" sz="900" dirty="0">
                <a:latin typeface="BentonSans Book" charset="0"/>
                <a:ea typeface="BentonSans Book" charset="0"/>
                <a:cs typeface="BentonSans Book" charset="0"/>
              </a:rPr>
              <a:t>Source: </a:t>
            </a:r>
            <a:r>
              <a:rPr lang="en-US" sz="900" dirty="0" smtClean="0">
                <a:latin typeface="BentonSans Book" charset="0"/>
                <a:ea typeface="BentonSans Book" charset="0"/>
                <a:cs typeface="BentonSans Book" charset="0"/>
              </a:rPr>
              <a:t>Hackett Group</a:t>
            </a:r>
            <a:endParaRPr lang="en-US" sz="900" dirty="0">
              <a:latin typeface="BentonSans Book" charset="0"/>
              <a:ea typeface="BentonSans Book" charset="0"/>
              <a:cs typeface="BentonSans Book" charset="0"/>
            </a:endParaRPr>
          </a:p>
        </p:txBody>
      </p:sp>
      <p:sp>
        <p:nvSpPr>
          <p:cNvPr id="13" name="TextBox 12"/>
          <p:cNvSpPr txBox="1"/>
          <p:nvPr/>
        </p:nvSpPr>
        <p:spPr>
          <a:xfrm>
            <a:off x="3622886" y="4137671"/>
            <a:ext cx="2477062" cy="569385"/>
          </a:xfrm>
          <a:prstGeom prst="rect">
            <a:avLst/>
          </a:prstGeom>
          <a:noFill/>
          <a:ln w="254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t">
            <a:spAutoFit/>
          </a:bodyPr>
          <a:lstStyle/>
          <a:p>
            <a:pPr marL="0" marR="0" indent="0" algn="ctr" defTabSz="609584" rtl="0" fontAlgn="auto" latinLnBrk="1" hangingPunct="0">
              <a:lnSpc>
                <a:spcPts val="1800"/>
              </a:lnSpc>
              <a:spcBef>
                <a:spcPts val="1200"/>
              </a:spcBef>
              <a:spcAft>
                <a:spcPts val="0"/>
              </a:spcAft>
              <a:buClrTx/>
              <a:buSzTx/>
              <a:buFontTx/>
              <a:buNone/>
              <a:tabLst/>
            </a:pPr>
            <a:r>
              <a:rPr lang="en-US" sz="1400" smtClean="0">
                <a:solidFill>
                  <a:srgbClr val="4D4F53"/>
                </a:solidFill>
                <a:latin typeface="BentonSans Book" charset="0"/>
                <a:ea typeface="BentonSans Book" charset="0"/>
                <a:cs typeface="BentonSans Book" charset="0"/>
                <a:sym typeface="Helvetica"/>
              </a:rPr>
              <a:t>Number of Suppliers</a:t>
            </a:r>
            <a:endParaRPr kumimoji="0" lang="en-US" sz="1400" u="none" strike="noStrike" cap="none" spc="0" normalizeH="0" baseline="0" dirty="0">
              <a:ln>
                <a:noFill/>
              </a:ln>
              <a:solidFill>
                <a:srgbClr val="4D4F53"/>
              </a:solidFill>
              <a:effectLst/>
              <a:uFillTx/>
              <a:latin typeface="BentonSans Book" charset="0"/>
              <a:ea typeface="BentonSans Book" charset="0"/>
              <a:cs typeface="BentonSans Book" charset="0"/>
              <a:sym typeface="Helvetica"/>
            </a:endParaRPr>
          </a:p>
        </p:txBody>
      </p:sp>
      <p:sp>
        <p:nvSpPr>
          <p:cNvPr id="15" name="TextBox 14"/>
          <p:cNvSpPr txBox="1"/>
          <p:nvPr/>
        </p:nvSpPr>
        <p:spPr>
          <a:xfrm>
            <a:off x="3393034" y="3624229"/>
            <a:ext cx="1947550" cy="569385"/>
          </a:xfrm>
          <a:prstGeom prst="rect">
            <a:avLst/>
          </a:prstGeom>
          <a:noFill/>
          <a:ln w="254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t">
            <a:spAutoFit/>
          </a:bodyPr>
          <a:lstStyle/>
          <a:p>
            <a:pPr marL="0" marR="0" indent="0" algn="ctr" defTabSz="609584" rtl="0" fontAlgn="auto" latinLnBrk="1" hangingPunct="0">
              <a:lnSpc>
                <a:spcPts val="1800"/>
              </a:lnSpc>
              <a:spcBef>
                <a:spcPts val="1200"/>
              </a:spcBef>
              <a:spcAft>
                <a:spcPts val="0"/>
              </a:spcAft>
              <a:buClrTx/>
              <a:buSzTx/>
              <a:buFontTx/>
              <a:buNone/>
              <a:tabLst/>
            </a:pPr>
            <a:r>
              <a:rPr lang="en-US" sz="1600" dirty="0" smtClean="0">
                <a:latin typeface="BentonSans Book" charset="0"/>
                <a:ea typeface="BentonSans Book" charset="0"/>
                <a:cs typeface="BentonSans Book" charset="0"/>
                <a:sym typeface="Helvetica"/>
              </a:rPr>
              <a:t>Spot Buying</a:t>
            </a:r>
            <a:endParaRPr kumimoji="0" lang="en-US" sz="1600" u="none" strike="noStrike" cap="none" spc="0" normalizeH="0" baseline="0" dirty="0">
              <a:ln>
                <a:noFill/>
              </a:ln>
              <a:effectLst/>
              <a:uFillTx/>
              <a:latin typeface="BentonSans Book" charset="0"/>
              <a:ea typeface="BentonSans Book" charset="0"/>
              <a:cs typeface="BentonSans Book" charset="0"/>
              <a:sym typeface="Helvetica"/>
            </a:endParaRPr>
          </a:p>
        </p:txBody>
      </p:sp>
      <p:sp>
        <p:nvSpPr>
          <p:cNvPr id="16" name="TextBox 15"/>
          <p:cNvSpPr txBox="1"/>
          <p:nvPr/>
        </p:nvSpPr>
        <p:spPr>
          <a:xfrm>
            <a:off x="3393034" y="2112627"/>
            <a:ext cx="1947550" cy="800217"/>
          </a:xfrm>
          <a:prstGeom prst="rect">
            <a:avLst/>
          </a:prstGeom>
          <a:noFill/>
          <a:ln w="254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t">
            <a:spAutoFit/>
          </a:bodyPr>
          <a:lstStyle/>
          <a:p>
            <a:pPr marL="0" marR="0" indent="0" algn="ctr" defTabSz="609584" rtl="0" fontAlgn="auto" latinLnBrk="1" hangingPunct="0">
              <a:lnSpc>
                <a:spcPts val="1800"/>
              </a:lnSpc>
              <a:spcBef>
                <a:spcPts val="600"/>
              </a:spcBef>
              <a:spcAft>
                <a:spcPts val="0"/>
              </a:spcAft>
              <a:buClrTx/>
              <a:buSzTx/>
              <a:buFontTx/>
              <a:buNone/>
              <a:tabLst/>
            </a:pPr>
            <a:r>
              <a:rPr lang="en-US" sz="2400" b="1" dirty="0" smtClean="0">
                <a:solidFill>
                  <a:srgbClr val="4D4F53"/>
                </a:solidFill>
                <a:latin typeface="BentonSans Book" charset="0"/>
                <a:ea typeface="BentonSans Book" charset="0"/>
                <a:cs typeface="BentonSans Book" charset="0"/>
                <a:sym typeface="Helvetica"/>
              </a:rPr>
              <a:t>28</a:t>
            </a:r>
            <a:r>
              <a:rPr kumimoji="0" lang="en-US" sz="2400" b="1" u="none" strike="noStrike" cap="none" spc="0" normalizeH="0" baseline="0" dirty="0" smtClean="0">
                <a:ln>
                  <a:noFill/>
                </a:ln>
                <a:solidFill>
                  <a:srgbClr val="4D4F53"/>
                </a:solidFill>
                <a:effectLst/>
                <a:uFillTx/>
                <a:latin typeface="BentonSans Book" charset="0"/>
                <a:ea typeface="BentonSans Book" charset="0"/>
                <a:cs typeface="BentonSans Book" charset="0"/>
                <a:sym typeface="Helvetica"/>
              </a:rPr>
              <a:t>%</a:t>
            </a:r>
          </a:p>
          <a:p>
            <a:pPr marL="0" marR="0" indent="0" algn="ctr" defTabSz="609584" rtl="0" fontAlgn="auto" latinLnBrk="1" hangingPunct="0">
              <a:lnSpc>
                <a:spcPts val="1800"/>
              </a:lnSpc>
              <a:spcBef>
                <a:spcPts val="600"/>
              </a:spcBef>
              <a:spcAft>
                <a:spcPts val="0"/>
              </a:spcAft>
              <a:buClrTx/>
              <a:buSzTx/>
              <a:buFontTx/>
              <a:buNone/>
              <a:tabLst/>
            </a:pPr>
            <a:r>
              <a:rPr lang="en-US" sz="1600" dirty="0" smtClean="0">
                <a:solidFill>
                  <a:srgbClr val="4D4F53"/>
                </a:solidFill>
                <a:latin typeface="BentonSans Book" charset="0"/>
                <a:ea typeface="BentonSans Book" charset="0"/>
                <a:cs typeface="BentonSans Book" charset="0"/>
                <a:sym typeface="Helvetica"/>
              </a:rPr>
              <a:t>Spot Buying</a:t>
            </a:r>
            <a:endParaRPr kumimoji="0" lang="en-US" sz="1600" u="none" strike="noStrike" cap="none" spc="0" normalizeH="0" baseline="0" dirty="0">
              <a:ln>
                <a:noFill/>
              </a:ln>
              <a:solidFill>
                <a:srgbClr val="4D4F53"/>
              </a:solidFill>
              <a:effectLst/>
              <a:uFillTx/>
              <a:latin typeface="BentonSans Book" charset="0"/>
              <a:ea typeface="BentonSans Book" charset="0"/>
              <a:cs typeface="BentonSans Book" charset="0"/>
              <a:sym typeface="Helvetica"/>
            </a:endParaRPr>
          </a:p>
        </p:txBody>
      </p:sp>
      <p:sp>
        <p:nvSpPr>
          <p:cNvPr id="17" name="TextBox 16"/>
          <p:cNvSpPr txBox="1"/>
          <p:nvPr/>
        </p:nvSpPr>
        <p:spPr>
          <a:xfrm>
            <a:off x="913150" y="3039772"/>
            <a:ext cx="1997198" cy="800217"/>
          </a:xfrm>
          <a:prstGeom prst="rect">
            <a:avLst/>
          </a:prstGeom>
          <a:noFill/>
          <a:ln w="254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t">
            <a:spAutoFit/>
          </a:bodyPr>
          <a:lstStyle/>
          <a:p>
            <a:pPr marL="0" marR="0" indent="0" algn="ctr" defTabSz="609584" rtl="0" fontAlgn="auto" latinLnBrk="1" hangingPunct="0">
              <a:lnSpc>
                <a:spcPts val="1800"/>
              </a:lnSpc>
              <a:spcBef>
                <a:spcPts val="1200"/>
              </a:spcBef>
              <a:spcAft>
                <a:spcPts val="0"/>
              </a:spcAft>
              <a:buClrTx/>
              <a:buSzTx/>
              <a:buFontTx/>
              <a:buNone/>
              <a:tabLst/>
            </a:pPr>
            <a:r>
              <a:rPr lang="en-US" sz="1600" dirty="0" smtClean="0">
                <a:solidFill>
                  <a:schemeClr val="bg1"/>
                </a:solidFill>
                <a:latin typeface="BentonSans Book" charset="0"/>
                <a:ea typeface="BentonSans Book" charset="0"/>
                <a:cs typeface="BentonSans Book" charset="0"/>
                <a:sym typeface="Helvetica"/>
              </a:rPr>
              <a:t>Strategic </a:t>
            </a:r>
            <a:br>
              <a:rPr lang="en-US" sz="1600" dirty="0" smtClean="0">
                <a:solidFill>
                  <a:schemeClr val="bg1"/>
                </a:solidFill>
                <a:latin typeface="BentonSans Book" charset="0"/>
                <a:ea typeface="BentonSans Book" charset="0"/>
                <a:cs typeface="BentonSans Book" charset="0"/>
                <a:sym typeface="Helvetica"/>
              </a:rPr>
            </a:br>
            <a:r>
              <a:rPr lang="en-US" sz="1600" dirty="0" smtClean="0">
                <a:solidFill>
                  <a:schemeClr val="bg1"/>
                </a:solidFill>
                <a:latin typeface="BentonSans Book" charset="0"/>
                <a:ea typeface="BentonSans Book" charset="0"/>
                <a:cs typeface="BentonSans Book" charset="0"/>
                <a:sym typeface="Helvetica"/>
              </a:rPr>
              <a:t>Sourcing Spend</a:t>
            </a:r>
            <a:endParaRPr kumimoji="0" lang="en-US" sz="1600" u="none" strike="noStrike" cap="none" spc="0" normalizeH="0" baseline="0" dirty="0">
              <a:ln>
                <a:noFill/>
              </a:ln>
              <a:solidFill>
                <a:schemeClr val="bg1"/>
              </a:solidFill>
              <a:effectLst/>
              <a:uFillTx/>
              <a:latin typeface="BentonSans Book" charset="0"/>
              <a:ea typeface="BentonSans Book" charset="0"/>
              <a:cs typeface="BentonSans Book" charset="0"/>
              <a:sym typeface="Helvetica"/>
            </a:endParaRPr>
          </a:p>
        </p:txBody>
      </p:sp>
      <p:sp>
        <p:nvSpPr>
          <p:cNvPr id="18" name="TextBox 17"/>
          <p:cNvSpPr txBox="1"/>
          <p:nvPr/>
        </p:nvSpPr>
        <p:spPr>
          <a:xfrm>
            <a:off x="1063752" y="1176084"/>
            <a:ext cx="1947550" cy="1031049"/>
          </a:xfrm>
          <a:prstGeom prst="rect">
            <a:avLst/>
          </a:prstGeom>
          <a:noFill/>
          <a:ln w="254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t">
            <a:spAutoFit/>
          </a:bodyPr>
          <a:lstStyle/>
          <a:p>
            <a:pPr marL="0" marR="0" indent="0" algn="ctr" defTabSz="609584" rtl="0" fontAlgn="auto" latinLnBrk="1" hangingPunct="0">
              <a:lnSpc>
                <a:spcPts val="1800"/>
              </a:lnSpc>
              <a:spcBef>
                <a:spcPts val="600"/>
              </a:spcBef>
              <a:spcAft>
                <a:spcPts val="0"/>
              </a:spcAft>
              <a:buClrTx/>
              <a:buSzTx/>
              <a:buFontTx/>
              <a:buNone/>
              <a:tabLst/>
            </a:pPr>
            <a:r>
              <a:rPr kumimoji="0" lang="en-US" sz="2400" b="1" u="none" strike="noStrike" cap="none" spc="0" normalizeH="0" baseline="0" dirty="0" smtClean="0">
                <a:ln>
                  <a:noFill/>
                </a:ln>
                <a:solidFill>
                  <a:srgbClr val="4D4F53"/>
                </a:solidFill>
                <a:effectLst/>
                <a:uFillTx/>
                <a:latin typeface="BentonSans Book" charset="0"/>
                <a:ea typeface="BentonSans Book" charset="0"/>
                <a:cs typeface="BentonSans Book" charset="0"/>
                <a:sym typeface="Helvetica"/>
              </a:rPr>
              <a:t>35%</a:t>
            </a:r>
          </a:p>
          <a:p>
            <a:pPr marL="0" marR="0" indent="0" algn="ctr" defTabSz="609584" rtl="0" fontAlgn="auto" latinLnBrk="1" hangingPunct="0">
              <a:lnSpc>
                <a:spcPts val="1800"/>
              </a:lnSpc>
              <a:spcBef>
                <a:spcPts val="600"/>
              </a:spcBef>
              <a:spcAft>
                <a:spcPts val="0"/>
              </a:spcAft>
              <a:buClrTx/>
              <a:buSzTx/>
              <a:buFontTx/>
              <a:buNone/>
              <a:tabLst/>
            </a:pPr>
            <a:r>
              <a:rPr lang="en-US" sz="1600" dirty="0" smtClean="0">
                <a:solidFill>
                  <a:srgbClr val="4D4F53"/>
                </a:solidFill>
                <a:latin typeface="BentonSans Book" charset="0"/>
                <a:ea typeface="BentonSans Book" charset="0"/>
                <a:cs typeface="BentonSans Book" charset="0"/>
                <a:sym typeface="Helvetica"/>
              </a:rPr>
              <a:t>Strategic Sourcing Spend</a:t>
            </a:r>
            <a:endParaRPr kumimoji="0" lang="en-US" sz="1600" u="none" strike="noStrike" cap="none" spc="0" normalizeH="0" baseline="0" dirty="0">
              <a:ln>
                <a:noFill/>
              </a:ln>
              <a:solidFill>
                <a:srgbClr val="4D4F53"/>
              </a:solidFill>
              <a:effectLst/>
              <a:uFillTx/>
              <a:latin typeface="BentonSans Book" charset="0"/>
              <a:ea typeface="BentonSans Book" charset="0"/>
              <a:cs typeface="BentonSans Book" charset="0"/>
              <a:sym typeface="Helvetica"/>
            </a:endParaRPr>
          </a:p>
        </p:txBody>
      </p:sp>
      <p:sp>
        <p:nvSpPr>
          <p:cNvPr id="19" name="Freeform 18"/>
          <p:cNvSpPr/>
          <p:nvPr/>
        </p:nvSpPr>
        <p:spPr>
          <a:xfrm>
            <a:off x="1095154" y="2313068"/>
            <a:ext cx="7559749" cy="1809964"/>
          </a:xfrm>
          <a:custGeom>
            <a:avLst/>
            <a:gdLst>
              <a:gd name="connsiteX0" fmla="*/ 0 w 7559749"/>
              <a:gd name="connsiteY0" fmla="*/ 0 h 1818168"/>
              <a:gd name="connsiteX1" fmla="*/ 595424 w 7559749"/>
              <a:gd name="connsiteY1" fmla="*/ 191386 h 1818168"/>
              <a:gd name="connsiteX2" fmla="*/ 1998921 w 7559749"/>
              <a:gd name="connsiteY2" fmla="*/ 893135 h 1818168"/>
              <a:gd name="connsiteX3" fmla="*/ 2955852 w 7559749"/>
              <a:gd name="connsiteY3" fmla="*/ 1275907 h 1818168"/>
              <a:gd name="connsiteX4" fmla="*/ 6751675 w 7559749"/>
              <a:gd name="connsiteY4" fmla="*/ 1669312 h 1818168"/>
              <a:gd name="connsiteX5" fmla="*/ 7559749 w 7559749"/>
              <a:gd name="connsiteY5" fmla="*/ 1818168 h 1818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59749" h="1818168">
                <a:moveTo>
                  <a:pt x="0" y="0"/>
                </a:moveTo>
                <a:lnTo>
                  <a:pt x="595424" y="191386"/>
                </a:lnTo>
                <a:lnTo>
                  <a:pt x="1998921" y="893135"/>
                </a:lnTo>
                <a:lnTo>
                  <a:pt x="2955852" y="1275907"/>
                </a:lnTo>
                <a:lnTo>
                  <a:pt x="6751675" y="1669312"/>
                </a:lnTo>
                <a:lnTo>
                  <a:pt x="7559749" y="1818168"/>
                </a:lnTo>
              </a:path>
            </a:pathLst>
          </a:custGeom>
          <a:noFill/>
          <a:ln w="25400" cap="flat">
            <a:solidFill>
              <a:schemeClr val="tx2">
                <a:lumMod val="50000"/>
              </a:schemeClr>
            </a:solidFill>
            <a:prstDash val="dash"/>
            <a:miter lim="8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endParaRPr>
          </a:p>
        </p:txBody>
      </p:sp>
      <p:sp>
        <p:nvSpPr>
          <p:cNvPr id="25" name="TextBox 24"/>
          <p:cNvSpPr txBox="1"/>
          <p:nvPr/>
        </p:nvSpPr>
        <p:spPr>
          <a:xfrm>
            <a:off x="5087984" y="2227062"/>
            <a:ext cx="1947550" cy="1031049"/>
          </a:xfrm>
          <a:prstGeom prst="rect">
            <a:avLst/>
          </a:prstGeom>
          <a:noFill/>
          <a:ln w="254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t">
            <a:spAutoFit/>
          </a:bodyPr>
          <a:lstStyle/>
          <a:p>
            <a:pPr marL="0" marR="0" indent="0" algn="ctr" defTabSz="609584" rtl="0" fontAlgn="auto" latinLnBrk="1" hangingPunct="0">
              <a:lnSpc>
                <a:spcPts val="1800"/>
              </a:lnSpc>
              <a:spcBef>
                <a:spcPts val="600"/>
              </a:spcBef>
              <a:spcAft>
                <a:spcPts val="0"/>
              </a:spcAft>
              <a:buClrTx/>
              <a:buSzTx/>
              <a:buFontTx/>
              <a:buNone/>
              <a:tabLst/>
            </a:pPr>
            <a:r>
              <a:rPr lang="en-US" sz="2400" b="1" dirty="0" smtClean="0">
                <a:solidFill>
                  <a:srgbClr val="4D4F53"/>
                </a:solidFill>
                <a:latin typeface="BentonSans Book" charset="0"/>
                <a:ea typeface="BentonSans Book" charset="0"/>
                <a:cs typeface="BentonSans Book" charset="0"/>
                <a:sym typeface="Helvetica"/>
              </a:rPr>
              <a:t>37</a:t>
            </a:r>
            <a:r>
              <a:rPr kumimoji="0" lang="en-US" sz="2400" b="1" u="none" strike="noStrike" cap="none" spc="0" normalizeH="0" baseline="0" dirty="0" smtClean="0">
                <a:ln>
                  <a:noFill/>
                </a:ln>
                <a:solidFill>
                  <a:srgbClr val="4D4F53"/>
                </a:solidFill>
                <a:effectLst/>
                <a:uFillTx/>
                <a:latin typeface="BentonSans Book" charset="0"/>
                <a:ea typeface="BentonSans Book" charset="0"/>
                <a:cs typeface="BentonSans Book" charset="0"/>
                <a:sym typeface="Helvetica"/>
              </a:rPr>
              <a:t>%</a:t>
            </a:r>
          </a:p>
          <a:p>
            <a:pPr marL="0" marR="0" indent="0" algn="ctr" defTabSz="609584" rtl="0" fontAlgn="auto" latinLnBrk="1" hangingPunct="0">
              <a:lnSpc>
                <a:spcPts val="1800"/>
              </a:lnSpc>
              <a:spcBef>
                <a:spcPts val="600"/>
              </a:spcBef>
              <a:spcAft>
                <a:spcPts val="0"/>
              </a:spcAft>
              <a:buClrTx/>
              <a:buSzTx/>
              <a:buFontTx/>
              <a:buNone/>
              <a:tabLst/>
            </a:pPr>
            <a:r>
              <a:rPr lang="en-US" sz="1600" dirty="0" smtClean="0">
                <a:solidFill>
                  <a:srgbClr val="4D4F53"/>
                </a:solidFill>
                <a:latin typeface="BentonSans Book" charset="0"/>
                <a:ea typeface="BentonSans Book" charset="0"/>
                <a:cs typeface="BentonSans Book" charset="0"/>
                <a:sym typeface="Helvetica"/>
              </a:rPr>
              <a:t>Maverick/Rogue</a:t>
            </a:r>
            <a:br>
              <a:rPr lang="en-US" sz="1600" dirty="0" smtClean="0">
                <a:solidFill>
                  <a:srgbClr val="4D4F53"/>
                </a:solidFill>
                <a:latin typeface="BentonSans Book" charset="0"/>
                <a:ea typeface="BentonSans Book" charset="0"/>
                <a:cs typeface="BentonSans Book" charset="0"/>
                <a:sym typeface="Helvetica"/>
              </a:rPr>
            </a:br>
            <a:r>
              <a:rPr lang="en-US" sz="1600" dirty="0" smtClean="0">
                <a:solidFill>
                  <a:srgbClr val="4D4F53"/>
                </a:solidFill>
                <a:latin typeface="BentonSans Book" charset="0"/>
                <a:ea typeface="BentonSans Book" charset="0"/>
                <a:cs typeface="BentonSans Book" charset="0"/>
                <a:sym typeface="Helvetica"/>
              </a:rPr>
              <a:t>Spend</a:t>
            </a:r>
          </a:p>
        </p:txBody>
      </p:sp>
      <p:sp>
        <p:nvSpPr>
          <p:cNvPr id="24" name="TextBox 23"/>
          <p:cNvSpPr txBox="1"/>
          <p:nvPr/>
        </p:nvSpPr>
        <p:spPr>
          <a:xfrm>
            <a:off x="4311746" y="1631524"/>
            <a:ext cx="1947550" cy="569385"/>
          </a:xfrm>
          <a:prstGeom prst="rect">
            <a:avLst/>
          </a:prstGeom>
          <a:noFill/>
          <a:ln w="254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t">
            <a:spAutoFit/>
          </a:bodyPr>
          <a:lstStyle/>
          <a:p>
            <a:pPr marL="0" marR="0" indent="0" algn="ctr" defTabSz="609584" rtl="0" fontAlgn="auto" latinLnBrk="1" hangingPunct="0">
              <a:lnSpc>
                <a:spcPts val="1800"/>
              </a:lnSpc>
              <a:spcBef>
                <a:spcPts val="1200"/>
              </a:spcBef>
              <a:spcAft>
                <a:spcPts val="0"/>
              </a:spcAft>
              <a:buClrTx/>
              <a:buSzTx/>
              <a:buFontTx/>
              <a:buNone/>
              <a:tabLst/>
            </a:pPr>
            <a:r>
              <a:rPr lang="en-US" sz="3200" b="1" dirty="0">
                <a:solidFill>
                  <a:srgbClr val="4D4F53"/>
                </a:solidFill>
                <a:latin typeface="BentonSans Book" charset="0"/>
                <a:ea typeface="BentonSans Book" charset="0"/>
                <a:cs typeface="BentonSans Book" charset="0"/>
                <a:sym typeface="Helvetica"/>
              </a:rPr>
              <a:t>6</a:t>
            </a:r>
            <a:r>
              <a:rPr kumimoji="0" lang="en-US" sz="3200" b="1" u="none" strike="noStrike" cap="none" spc="0" normalizeH="0" baseline="0" dirty="0" smtClean="0">
                <a:ln>
                  <a:noFill/>
                </a:ln>
                <a:solidFill>
                  <a:srgbClr val="4D4F53"/>
                </a:solidFill>
                <a:effectLst/>
                <a:uFillTx/>
                <a:latin typeface="BentonSans Book" charset="0"/>
                <a:ea typeface="BentonSans Book" charset="0"/>
                <a:cs typeface="BentonSans Book" charset="0"/>
                <a:sym typeface="Helvetica"/>
              </a:rPr>
              <a:t>5%</a:t>
            </a:r>
          </a:p>
        </p:txBody>
      </p:sp>
    </p:spTree>
    <p:extLst>
      <p:ext uri="{BB962C8B-B14F-4D97-AF65-F5344CB8AC3E}">
        <p14:creationId xmlns:p14="http://schemas.microsoft.com/office/powerpoint/2010/main" val="3310730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wipe(left)">
                                      <p:cBhvr>
                                        <p:cTn id="13" dur="500"/>
                                        <p:tgtEl>
                                          <p:spTgt spid="19"/>
                                        </p:tgtEl>
                                      </p:cBhvr>
                                    </p:animEffect>
                                  </p:childTnLst>
                                </p:cTn>
                              </p:par>
                              <p:par>
                                <p:cTn id="14" presetID="1" presetClass="entr" presetSubtype="0" fill="hold" grpId="0" nodeType="withEffect">
                                  <p:stCondLst>
                                    <p:cond delay="0"/>
                                  </p:stCondLst>
                                  <p:childTnLst>
                                    <p:set>
                                      <p:cBhvr>
                                        <p:cTn id="15" dur="1" fill="hold">
                                          <p:stCondLst>
                                            <p:cond delay="0"/>
                                          </p:stCondLst>
                                        </p:cTn>
                                        <p:tgtEl>
                                          <p:spTgt spid="25"/>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24"/>
                                        </p:tgtEl>
                                        <p:attrNameLst>
                                          <p:attrName>style.visibility</p:attrName>
                                        </p:attrNameLst>
                                      </p:cBhvr>
                                      <p:to>
                                        <p:strVal val="visible"/>
                                      </p:to>
                                    </p:set>
                                  </p:childTnLst>
                                </p:cTn>
                              </p:par>
                            </p:childTnLst>
                          </p:cTn>
                        </p:par>
                        <p:par>
                          <p:cTn id="20" fill="hold">
                            <p:stCondLst>
                              <p:cond delay="0"/>
                            </p:stCondLst>
                            <p:childTnLst>
                              <p:par>
                                <p:cTn id="21" presetID="22" presetClass="entr" presetSubtype="1"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up)">
                                      <p:cBhvr>
                                        <p:cTn id="23"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15" grpId="0"/>
      <p:bldP spid="16" grpId="0"/>
      <p:bldP spid="19" grpId="0" animBg="1"/>
      <p:bldP spid="25" grpId="0"/>
      <p:bldP spid="24" grpId="0"/>
    </p:bldLst>
  </p:timing>
</p:sld>
</file>

<file path=ppt/theme/theme1.xml><?xml version="1.0" encoding="utf-8"?>
<a:theme xmlns:a="http://schemas.openxmlformats.org/drawingml/2006/main" name="Default">
  <a:themeElements>
    <a:clrScheme name="Default">
      <a:dk1>
        <a:srgbClr val="4D4F53"/>
      </a:dk1>
      <a:lt1>
        <a:srgbClr val="FFFFFF"/>
      </a:lt1>
      <a:dk2>
        <a:srgbClr val="A7A7A7"/>
      </a:dk2>
      <a:lt2>
        <a:srgbClr val="535353"/>
      </a:lt2>
      <a:accent1>
        <a:srgbClr val="5B9BD5"/>
      </a:accent1>
      <a:accent2>
        <a:srgbClr val="ED7D31"/>
      </a:accent2>
      <a:accent3>
        <a:srgbClr val="A5A5A5"/>
      </a:accent3>
      <a:accent4>
        <a:srgbClr val="FFC000"/>
      </a:accent4>
      <a:accent5>
        <a:srgbClr val="4472C4"/>
      </a:accent5>
      <a:accent6>
        <a:srgbClr val="70AD47"/>
      </a:accent6>
      <a:hlink>
        <a:srgbClr val="0000FF"/>
      </a:hlink>
      <a:folHlink>
        <a:srgbClr val="FF00FF"/>
      </a:folHlink>
    </a:clrScheme>
    <a:fontScheme name="Default">
      <a:majorFont>
        <a:latin typeface="Helvetica"/>
        <a:ea typeface="Helvetica"/>
        <a:cs typeface="Helvetica"/>
      </a:majorFont>
      <a:minorFont>
        <a:latin typeface="Helvetica Neue"/>
        <a:ea typeface="Helvetica Neue"/>
        <a:cs typeface="Helvetica Neue"/>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5B9BD5"/>
          </a:solidFill>
          <a:prstDash val="solid"/>
          <a:miter lim="800000"/>
        </a:ln>
        <a:effectLst/>
      </a:spPr>
      <a:bodyPr rot="0" spcFirstLastPara="1" vertOverflow="overflow" horzOverflow="overflow" vert="horz" wrap="square" lIns="91439" tIns="91439" rIns="91439" bIns="91439" numCol="1" spcCol="38100" rtlCol="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5B9BD5"/>
          </a:solidFill>
          <a:prstDash val="solid"/>
          <a:miter lim="800000"/>
        </a:ln>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25400" cap="flat">
          <a:noFill/>
          <a:miter lim="400000"/>
        </a:ln>
        <a:effectLst/>
      </a:spPr>
      <a:bodyPr rot="0" spcFirstLastPara="1" vertOverflow="overflow" horzOverflow="overflow" vert="horz" wrap="square" lIns="91439" tIns="91439" rIns="91439" bIns="91439" numCol="1" spcCol="38100" rtlCol="0" anchor="t">
        <a:spAutoFit/>
      </a:bodyPr>
      <a:lstStyle>
        <a:defPPr marL="0" marR="0" indent="0" algn="r" defTabSz="609584" rtl="0" fontAlgn="auto" latinLnBrk="1" hangingPunct="0">
          <a:lnSpc>
            <a:spcPts val="1800"/>
          </a:lnSpc>
          <a:spcBef>
            <a:spcPts val="1200"/>
          </a:spcBef>
          <a:spcAft>
            <a:spcPts val="0"/>
          </a:spcAft>
          <a:buClrTx/>
          <a:buSzTx/>
          <a:buFontTx/>
          <a:buNone/>
          <a:tabLst/>
          <a:defRPr kumimoji="0" sz="3600" b="0" i="0" u="none" strike="noStrike" cap="none" spc="0" normalizeH="0" baseline="0">
            <a:ln>
              <a:noFill/>
            </a:ln>
            <a:solidFill>
              <a:srgbClr val="4D4F53"/>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ffice Theme">
  <a:themeElements>
    <a:clrScheme name="Amex Corp ID 11">
      <a:dk1>
        <a:sysClr val="windowText" lastClr="000000"/>
      </a:dk1>
      <a:lt1>
        <a:sysClr val="window" lastClr="FFFFFF"/>
      </a:lt1>
      <a:dk2>
        <a:srgbClr val="909090"/>
      </a:dk2>
      <a:lt2>
        <a:srgbClr val="79A9CF"/>
      </a:lt2>
      <a:accent1>
        <a:srgbClr val="253974"/>
      </a:accent1>
      <a:accent2>
        <a:srgbClr val="009BBB"/>
      </a:accent2>
      <a:accent3>
        <a:srgbClr val="3F9C35"/>
      </a:accent3>
      <a:accent4>
        <a:srgbClr val="F2AF00"/>
      </a:accent4>
      <a:accent5>
        <a:srgbClr val="77216F"/>
      </a:accent5>
      <a:accent6>
        <a:srgbClr val="ED5929"/>
      </a:accent6>
      <a:hlink>
        <a:srgbClr val="0070C0"/>
      </a:hlink>
      <a:folHlink>
        <a:srgbClr val="00206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2016 Investor Day_Consolidated_SS_Commercial_FINAL[2]</Template>
  <TotalTime>63594</TotalTime>
  <Words>2186</Words>
  <Application>Microsoft Office PowerPoint</Application>
  <PresentationFormat>On-screen Show (16:9)</PresentationFormat>
  <Paragraphs>364</Paragraphs>
  <Slides>20</Slides>
  <Notes>20</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20</vt:i4>
      </vt:variant>
    </vt:vector>
  </HeadingPairs>
  <TitlesOfParts>
    <vt:vector size="34" baseType="lpstr">
      <vt:lpstr>Arial</vt:lpstr>
      <vt:lpstr>BentonSans</vt:lpstr>
      <vt:lpstr>BentonSans Book</vt:lpstr>
      <vt:lpstr>BentonSans Light</vt:lpstr>
      <vt:lpstr>BentonSans Light Italic</vt:lpstr>
      <vt:lpstr>BentonSans Medium</vt:lpstr>
      <vt:lpstr>BentonSans Regular</vt:lpstr>
      <vt:lpstr>BentonSans-Light</vt:lpstr>
      <vt:lpstr>Calibri</vt:lpstr>
      <vt:lpstr>Calibri Light</vt:lpstr>
      <vt:lpstr>Helvetica</vt:lpstr>
      <vt:lpstr>Helvetica Neue</vt:lpstr>
      <vt:lpstr>Wingdings</vt:lpstr>
      <vt:lpstr>Default</vt:lpstr>
      <vt:lpstr>Tail &amp; maverick spend:  What you don’t know can hurt you</vt:lpstr>
      <vt:lpstr>What is Tail Spend?</vt:lpstr>
      <vt:lpstr>PowerPoint Presentation</vt:lpstr>
      <vt:lpstr>PowerPoint Presentation</vt:lpstr>
      <vt:lpstr>B2b supplier payments</vt:lpstr>
      <vt:lpstr>Multiple sources of truth</vt:lpstr>
      <vt:lpstr>The b2b gap to solve</vt:lpstr>
      <vt:lpstr>THE IMPACT TO BUYERS/SUPPLIERS</vt:lpstr>
      <vt:lpstr>Anatomy of indirect spend</vt:lpstr>
      <vt:lpstr>A 65% opportunity</vt:lpstr>
      <vt:lpstr>Lots of ideas</vt:lpstr>
      <vt:lpstr>It’s Not so simple…</vt:lpstr>
      <vt:lpstr>connecting the dots</vt:lpstr>
      <vt:lpstr>From products</vt:lpstr>
      <vt:lpstr>To platform</vt:lpstr>
      <vt:lpstr>PROGRESS</vt:lpstr>
      <vt:lpstr>PowerPoint Presentation</vt:lpstr>
      <vt:lpstr>PowerPoint Presentation</vt:lpstr>
      <vt:lpstr>Impacts</vt:lpstr>
      <vt:lpstr>Questions?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Growth Potential and Strategies</dc:title>
  <dc:creator>Andres A Ricaurte</dc:creator>
  <cp:lastModifiedBy>Peter S Barnett</cp:lastModifiedBy>
  <cp:revision>820</cp:revision>
  <cp:lastPrinted>2017-05-08T20:30:27Z</cp:lastPrinted>
  <dcterms:created xsi:type="dcterms:W3CDTF">2016-04-16T20:48:55Z</dcterms:created>
  <dcterms:modified xsi:type="dcterms:W3CDTF">2018-06-13T19:52:41Z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XPAuthor">
    <vt:lpwstr>Laura A Gonzalez</vt:lpwstr>
  </property>
  <property fmtid="{D5CDD505-2E9C-101B-9397-08002B2CF9AE}" pid="3" name="AXPDataClassification">
    <vt:lpwstr>AXP Public</vt:lpwstr>
  </property>
  <property fmtid="{D5CDD505-2E9C-101B-9397-08002B2CF9AE}" pid="4" name="AXPDataClassificationForSearch">
    <vt:lpwstr>AXPPublic_UniqueSearchString</vt:lpwstr>
  </property>
  <property fmtid="{D5CDD505-2E9C-101B-9397-08002B2CF9AE}" pid="5" name="AXPLastAuthor">
    <vt:lpwstr>Rebecca Z Stone</vt:lpwstr>
  </property>
</Properties>
</file>